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257" r:id="rId3"/>
    <p:sldId id="281" r:id="rId4"/>
    <p:sldId id="256" r:id="rId5"/>
    <p:sldId id="269" r:id="rId6"/>
    <p:sldId id="279" r:id="rId7"/>
    <p:sldId id="270" r:id="rId8"/>
    <p:sldId id="272" r:id="rId9"/>
    <p:sldId id="273" r:id="rId10"/>
    <p:sldId id="276" r:id="rId11"/>
    <p:sldId id="282" r:id="rId12"/>
    <p:sldId id="275" r:id="rId13"/>
    <p:sldId id="283" r:id="rId14"/>
    <p:sldId id="284" r:id="rId15"/>
    <p:sldId id="285" r:id="rId16"/>
    <p:sldId id="268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Радько" initials="ИР" lastIdx="1" clrIdx="0">
    <p:extLst>
      <p:ext uri="{19B8F6BF-5375-455C-9EA6-DF929625EA0E}">
        <p15:presenceInfo xmlns:p15="http://schemas.microsoft.com/office/powerpoint/2012/main" userId="11c155212c1601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6CC906D-0323-43A4-82D4-AB566FDC62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10727B-1469-4470-AC0B-55DDB743B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22763-3A78-4A0B-B942-DC6508A26766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C1454B-0233-4D7E-A078-FCF786ED31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2F60E0-B8EC-4DD5-A300-0863DB2B59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CC2D-D520-41FC-BFEB-C192F914E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16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BD603-DA91-4F54-9952-8F193131007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CFAC-DA1D-4C28-8CF9-D447712F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13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3651-9419-48DE-ABC9-74D6F41B7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9651F-9AF3-4527-8767-A8BBFF159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905E0-B44C-4BF5-9258-14970229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318-1641-4A23-8C8F-8D26E8EF0197}" type="datetime1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CACA6-6834-4F9F-8C1C-299D51E3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E2E70-2C2D-4C51-9C00-59B6A80F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0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962E5-C827-4844-AB0D-146D2294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A40C2F-DD8F-45DA-99C4-8454F2CA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22C17-4399-4966-A74E-34D2E440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A6C-7674-479D-82B3-BF09AF18BB27}" type="datetime1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F4F9E-FE02-4B5F-947B-4029F95A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08D77-D81E-4296-B524-E08DD197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8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06C414-2776-446B-8E7B-F84298F12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A18FD-7147-43FD-AA9F-3DFF4715E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D57860-53C6-477E-965A-26BFF17A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AE36-AC86-4F16-8C52-04A475DCE3D7}" type="datetime1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CA2F6-3443-4C24-BC87-8D937956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408B2-EDDC-450B-9A07-7252B0C2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9D85D-19C6-4FA3-B064-3281B40B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23692-7BC9-4037-A28C-8A90BD73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396437-F368-4749-B9DD-00F9BC74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A1A-8CD4-4C7A-8521-93A1F0A8227D}" type="datetime1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3BA71-B3FC-4B20-8BA2-D7DD0D6C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34203-A5A2-4862-800F-5270459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746BD-926C-4991-9186-7D5BBA48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FE692C-AA8D-4587-8A26-CBDD1752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846EC-7A58-4E8E-9ECD-9C43DF2A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208E-AF25-4EEF-BE6F-EF0400D5FEDD}" type="datetime1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2AEF9-6B92-4C10-B07E-4AF336B3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ED3D7-E228-4C13-8850-301F1569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10BAC-97CF-4117-9416-0A936E9C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6497D-1187-43F4-97CE-6518371C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41DA35-DED3-4AEA-ACBF-BBA21214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1B778F-8924-4755-8141-3FB3AD26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7099-079E-41B6-969C-8D8671A63FF7}" type="datetime1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F1A206-994B-4670-A04E-A91413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96663F-7D58-4BB6-9874-961000FD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1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940EA-AB38-44D2-AC57-21DF25EB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F1AD67-B1B3-4DA1-9EF1-DDABC5E8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284C27-07EC-43DC-8D90-DC7F0492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B56CB7-2DF9-4813-9D4B-107DC297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768916-87E6-4EEF-AD4D-71DC3E98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59DA9A-939A-4103-98CC-060068AD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82EC-A82B-4A91-BBF4-36B7D70ED527}" type="datetime1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F674B4-5863-44E3-972D-A4A6518E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FB5663-63A7-4ED1-A27F-747AFB01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4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D5C9-6D11-42D7-A4C7-521459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3576B0-AEFA-4CF3-B0E1-12EF7A6F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B797-E813-4559-8BF7-E96F1CB5DC68}" type="datetime1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18E41E-1E96-4046-8B92-A408ECAB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73E543-F4C2-4437-B908-C6CD289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0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67F3AA-3A58-4E95-B275-EC26478B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255-EDEB-4FE9-BD94-787BC62BDB40}" type="datetime1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88B267-BAC3-44AD-A394-8B6487A8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67388B-6496-49BC-9FDF-7CEF3BD6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DA085-3EC3-4AE0-9593-D3F21D4D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B19A7-93B5-44E8-8F04-07171213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56615-0621-4A07-8535-BA5CCFC1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A6045-7509-4BF0-BA32-5BDA5CEB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521B-E667-4357-A3FE-A4138DC5CEC9}" type="datetime1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4844F-45C7-4AE4-A06C-52190325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87A8FC-9E53-4090-94F2-A395E6DC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9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EEF31-CCD1-423F-A86D-9D88F0FE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D50BBC-9F21-4BFF-BB2D-59FBE2BC2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96D278-8104-48C9-B8F3-D95C3FA6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573137-1DC4-4EDA-8E3D-32531F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7BFC-78AF-4AAF-B25C-CDB0375957E0}" type="datetime1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75C11E-4F83-4719-9620-FFF4511F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E26085-A671-4CD2-8FDC-9FA13F17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FFBA1-5F6F-41CF-B403-DE787CDF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9B2429-C9B7-4BC9-A05D-15800F2F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7C94F-5A8B-44EB-BA7C-4C1DB6138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3B82-C241-404D-94AD-E4BFDF9A4A63}" type="datetime1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431B-CED5-4361-83DC-0D8A319D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94DB8-CA8C-4A71-8B94-8C9F6FA3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1823-ADA9-4ECC-8D7F-58A9AB82A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4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s://omath.ru/book/combinator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math_head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radkopeter.ru/project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B602082-623B-46A1-945C-5F85425B1784}"/>
              </a:ext>
            </a:extLst>
          </p:cNvPr>
          <p:cNvSpPr txBox="1">
            <a:spLocks/>
          </p:cNvSpPr>
          <p:nvPr/>
        </p:nvSpPr>
        <p:spPr>
          <a:xfrm>
            <a:off x="711170" y="180174"/>
            <a:ext cx="10769652" cy="71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rgbClr val="0070C0"/>
                </a:solidFill>
              </a:rPr>
              <a:t>социальный проект для 1% учащихся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12234-3A79-40AF-94F8-7CBF813B13CD}"/>
              </a:ext>
            </a:extLst>
          </p:cNvPr>
          <p:cNvSpPr txBox="1"/>
          <p:nvPr/>
        </p:nvSpPr>
        <p:spPr>
          <a:xfrm>
            <a:off x="7077932" y="4594301"/>
            <a:ext cx="4816793" cy="189513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ПРИНЦИПЫ СБО</a:t>
            </a:r>
            <a:endParaRPr lang="ru-RU" sz="20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ru-RU" sz="2000" b="1" dirty="0">
                <a:latin typeface="Calibri" panose="020F0502020204030204" pitchFamily="34" charset="0"/>
              </a:rPr>
              <a:t>Знания</a:t>
            </a:r>
            <a:r>
              <a:rPr lang="ru-RU" sz="2000" dirty="0">
                <a:latin typeface="Calibri" panose="020F0502020204030204" pitchFamily="34" charset="0"/>
              </a:rPr>
              <a:t> – ценность, не деформируем</a:t>
            </a:r>
          </a:p>
          <a:p>
            <a:pPr>
              <a:lnSpc>
                <a:spcPts val="3000"/>
              </a:lnSpc>
            </a:pPr>
            <a:r>
              <a:rPr lang="ru-RU" sz="2000" b="1" dirty="0">
                <a:latin typeface="Calibri" panose="020F0502020204030204" pitchFamily="34" charset="0"/>
              </a:rPr>
              <a:t>Доступ</a:t>
            </a:r>
            <a:r>
              <a:rPr lang="ru-RU" sz="2000" dirty="0">
                <a:latin typeface="Calibri" panose="020F0502020204030204" pitchFamily="34" charset="0"/>
              </a:rPr>
              <a:t> – свободный, не фильтруем</a:t>
            </a:r>
            <a:br>
              <a:rPr lang="ru-RU" sz="2000" dirty="0">
                <a:latin typeface="Calibri" panose="020F0502020204030204" pitchFamily="34" charset="0"/>
              </a:rPr>
            </a:br>
            <a:r>
              <a:rPr lang="ru-RU" sz="2000" b="1" dirty="0">
                <a:latin typeface="Calibri" panose="020F0502020204030204" pitchFamily="34" charset="0"/>
              </a:rPr>
              <a:t>Познание</a:t>
            </a:r>
            <a:r>
              <a:rPr lang="ru-RU" sz="2000" dirty="0">
                <a:latin typeface="Calibri" panose="020F0502020204030204" pitchFamily="34" charset="0"/>
              </a:rPr>
              <a:t> – увлекательно, не принуждаем</a:t>
            </a:r>
          </a:p>
          <a:p>
            <a:pPr>
              <a:lnSpc>
                <a:spcPts val="3000"/>
              </a:lnSpc>
            </a:pPr>
            <a:r>
              <a:rPr lang="ru-RU" sz="2000" b="1" dirty="0">
                <a:latin typeface="Calibri" panose="020F0502020204030204" pitchFamily="34" charset="0"/>
              </a:rPr>
              <a:t>Освоение</a:t>
            </a:r>
            <a:r>
              <a:rPr lang="ru-RU" sz="2000" dirty="0">
                <a:latin typeface="Calibri" panose="020F0502020204030204" pitchFamily="34" charset="0"/>
              </a:rPr>
              <a:t> – в своем темпе, не торопим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7A027C8-89B7-4388-B701-B739D2A14463}"/>
              </a:ext>
            </a:extLst>
          </p:cNvPr>
          <p:cNvSpPr txBox="1">
            <a:spLocks/>
          </p:cNvSpPr>
          <p:nvPr/>
        </p:nvSpPr>
        <p:spPr>
          <a:xfrm>
            <a:off x="328261" y="1155840"/>
            <a:ext cx="11566463" cy="1272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rgbClr val="FF0000"/>
                </a:solidFill>
              </a:rPr>
              <a:t>интернет-платформа «Открытая математика»</a:t>
            </a:r>
            <a:br>
              <a:rPr lang="ru-RU" sz="4000" b="1" dirty="0">
                <a:solidFill>
                  <a:srgbClr val="FF0000"/>
                </a:solidFill>
              </a:rPr>
            </a:br>
            <a:r>
              <a:rPr lang="ru-RU" sz="4000" b="1" dirty="0">
                <a:solidFill>
                  <a:srgbClr val="FF0000"/>
                </a:solidFill>
              </a:rPr>
              <a:t>на базе концепции «Самообучение Без Ограничения»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A74FE-5FB9-4D0B-80C4-EBA09AC5B816}"/>
              </a:ext>
            </a:extLst>
          </p:cNvPr>
          <p:cNvSpPr txBox="1"/>
          <p:nvPr/>
        </p:nvSpPr>
        <p:spPr>
          <a:xfrm>
            <a:off x="0" y="2684932"/>
            <a:ext cx="6560129" cy="381873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algn="ctr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ТЕМ, КТО УСТАЛ</a:t>
            </a:r>
          </a:p>
          <a:p>
            <a:pPr marR="0" algn="ctr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</a:rPr>
              <a:t>от мудрености учебников, занудности лекторов,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жадности инфобизнесменов, фрагментарности онлайн-курсов, поверхностности образовательных сайтов</a:t>
            </a:r>
          </a:p>
          <a:p>
            <a:pPr marR="0" algn="ctr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ТРЕБУЕТСЯ</a:t>
            </a:r>
            <a:b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МЕСТО СПОКОЙНОГО САМООБУЧЕНИЯ</a:t>
            </a:r>
          </a:p>
          <a:p>
            <a:pPr marR="0" algn="ctr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</a:rPr>
              <a:t>без навязчивой рекламы, эмоциональных дебатов,</a:t>
            </a:r>
          </a:p>
          <a:p>
            <a:pPr marR="0" algn="ctr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</a:rPr>
              <a:t>азартных соревнований,  мотивирующего гейминга,</a:t>
            </a:r>
          </a:p>
          <a:p>
            <a:pPr marR="0" algn="ctr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</a:rPr>
              <a:t>подстегивающего дедлайна, красочных сертификатов,</a:t>
            </a:r>
          </a:p>
          <a:p>
            <a:pPr marR="0" algn="ctr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</a:rPr>
              <a:t>праздничных скидок и рекомендательных продаж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17B46-022E-4A01-BC03-D709CA7D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" y="139829"/>
            <a:ext cx="1043404" cy="11738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D4FC56-95E7-4043-864E-4F2D136D8FA0}"/>
              </a:ext>
            </a:extLst>
          </p:cNvPr>
          <p:cNvSpPr txBox="1"/>
          <p:nvPr/>
        </p:nvSpPr>
        <p:spPr>
          <a:xfrm>
            <a:off x="7077931" y="3058514"/>
            <a:ext cx="4816793" cy="7409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СЛОГАН</a:t>
            </a:r>
            <a:endParaRPr lang="ru-RU" sz="20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algn="ctr">
              <a:lnSpc>
                <a:spcPts val="3000"/>
              </a:lnSpc>
            </a:pPr>
            <a:r>
              <a:rPr lang="ru-RU" sz="2000" b="1" dirty="0">
                <a:latin typeface="Calibri" panose="020F0502020204030204" pitchFamily="34" charset="0"/>
              </a:rPr>
              <a:t>ВСЕМУ МОЖНО НАУЧИТЬСЯ САМОМУ!</a:t>
            </a:r>
            <a:endParaRPr lang="ru-RU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4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1091329" y="938736"/>
            <a:ext cx="11190438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с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табильный интерес 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к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«Комбинаторике» за апрель-май 2024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ED51B-E1DA-43AE-A503-FCFD6D0C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67535"/>
            <a:ext cx="10934700" cy="381436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511D5-F5F2-4BB4-913F-22923498B21A}"/>
              </a:ext>
            </a:extLst>
          </p:cNvPr>
          <p:cNvSpPr txBox="1"/>
          <p:nvPr/>
        </p:nvSpPr>
        <p:spPr>
          <a:xfrm>
            <a:off x="1852211" y="5725755"/>
            <a:ext cx="8711014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dirty="0">
                <a:latin typeface="Calibri" panose="020F0502020204030204" pitchFamily="34" charset="0"/>
              </a:rPr>
              <a:t>п</a:t>
            </a:r>
            <a:r>
              <a:rPr lang="ru-RU" sz="3000" dirty="0">
                <a:effectLst/>
                <a:latin typeface="Calibri" panose="020F0502020204030204" pitchFamily="34" charset="0"/>
              </a:rPr>
              <a:t>ик на момент выхода учебника по комбинаторике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896A0-EE00-449E-8814-5ABC2601D51E}"/>
              </a:ext>
            </a:extLst>
          </p:cNvPr>
          <p:cNvSpPr txBox="1"/>
          <p:nvPr/>
        </p:nvSpPr>
        <p:spPr>
          <a:xfrm>
            <a:off x="2269397" y="6136094"/>
            <a:ext cx="7898304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15 000 просмотров, 7 000 посетителей за 3 дня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E386CE-C588-4FF1-BBF5-4AD3E7F3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83202E-3B4D-42F0-84CC-A3DC2E36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2" y="114845"/>
            <a:ext cx="1043404" cy="117383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F87790E-5790-46B6-937E-A2CDC8C7C6C0}"/>
              </a:ext>
            </a:extLst>
          </p:cNvPr>
          <p:cNvSpPr txBox="1">
            <a:spLocks/>
          </p:cNvSpPr>
          <p:nvPr/>
        </p:nvSpPr>
        <p:spPr>
          <a:xfrm>
            <a:off x="1313460" y="323688"/>
            <a:ext cx="10602315" cy="493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привлекательность «Самообучение Без Ограничения»</a:t>
            </a:r>
          </a:p>
        </p:txBody>
      </p:sp>
    </p:spTree>
    <p:extLst>
      <p:ext uri="{BB962C8B-B14F-4D97-AF65-F5344CB8AC3E}">
        <p14:creationId xmlns:p14="http://schemas.microsoft.com/office/powerpoint/2010/main" val="94249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1091329" y="938736"/>
            <a:ext cx="11190438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с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табильный интерес студентов к «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Пределам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» за 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2023-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2024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ED51B-E1DA-43AE-A503-FCFD6D0C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24" y="1549099"/>
            <a:ext cx="10934700" cy="381436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511D5-F5F2-4BB4-913F-22923498B21A}"/>
              </a:ext>
            </a:extLst>
          </p:cNvPr>
          <p:cNvSpPr txBox="1"/>
          <p:nvPr/>
        </p:nvSpPr>
        <p:spPr>
          <a:xfrm>
            <a:off x="735604" y="5517554"/>
            <a:ext cx="10684348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dirty="0">
                <a:latin typeface="Calibri" panose="020F0502020204030204" pitchFamily="34" charset="0"/>
              </a:rPr>
              <a:t>пики интереса в первое полугодие – изучение пределов в вузах</a:t>
            </a:r>
            <a:endParaRPr lang="ru-RU" sz="3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896A0-EE00-449E-8814-5ABC2601D51E}"/>
              </a:ext>
            </a:extLst>
          </p:cNvPr>
          <p:cNvSpPr txBox="1"/>
          <p:nvPr/>
        </p:nvSpPr>
        <p:spPr>
          <a:xfrm>
            <a:off x="2226365" y="5946648"/>
            <a:ext cx="8179904" cy="774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dirty="0">
                <a:solidFill>
                  <a:srgbClr val="FF0000"/>
                </a:solidFill>
                <a:latin typeface="Calibri" panose="020F0502020204030204" pitchFamily="34" charset="0"/>
              </a:rPr>
              <a:t>с</a:t>
            </a: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отни посетителей и тысячи просмотров в сутки,</a:t>
            </a:r>
            <a:b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среднее время на сайте - полчаса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E386CE-C588-4FF1-BBF5-4AD3E7F3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11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83202E-3B4D-42F0-84CC-A3DC2E36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2" y="114845"/>
            <a:ext cx="1043404" cy="117383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F87790E-5790-46B6-937E-A2CDC8C7C6C0}"/>
              </a:ext>
            </a:extLst>
          </p:cNvPr>
          <p:cNvSpPr txBox="1">
            <a:spLocks/>
          </p:cNvSpPr>
          <p:nvPr/>
        </p:nvSpPr>
        <p:spPr>
          <a:xfrm>
            <a:off x="1313460" y="323688"/>
            <a:ext cx="10602315" cy="493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привлекательность «Самообучение Без Ограничения»</a:t>
            </a:r>
          </a:p>
        </p:txBody>
      </p:sp>
    </p:spTree>
    <p:extLst>
      <p:ext uri="{BB962C8B-B14F-4D97-AF65-F5344CB8AC3E}">
        <p14:creationId xmlns:p14="http://schemas.microsoft.com/office/powerpoint/2010/main" val="310822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F1C3DB-0AD4-4BC6-95F1-F6F719AD72E3}"/>
              </a:ext>
            </a:extLst>
          </p:cNvPr>
          <p:cNvSpPr/>
          <p:nvPr/>
        </p:nvSpPr>
        <p:spPr>
          <a:xfrm>
            <a:off x="343385" y="1586636"/>
            <a:ext cx="11495872" cy="4995511"/>
          </a:xfrm>
          <a:prstGeom prst="rect">
            <a:avLst/>
          </a:prstGeom>
          <a:solidFill>
            <a:srgbClr val="FFCCCC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ru-RU" sz="4000" b="1" dirty="0">
                <a:solidFill>
                  <a:srgbClr val="FF6600"/>
                </a:solidFill>
              </a:rPr>
              <a:t>Концепция</a:t>
            </a:r>
            <a:r>
              <a:rPr lang="ru-RU" sz="4000" b="1" dirty="0">
                <a:ln>
                  <a:solidFill>
                    <a:srgbClr val="FF0000"/>
                  </a:solidFill>
                </a:ln>
                <a:solidFill>
                  <a:srgbClr val="FF6600"/>
                </a:solidFill>
              </a:rPr>
              <a:t> </a:t>
            </a:r>
            <a:r>
              <a:rPr lang="ru-RU" sz="4000" b="1" dirty="0">
                <a:solidFill>
                  <a:srgbClr val="FF6600"/>
                </a:solidFill>
              </a:rPr>
              <a:t>СБО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1804670" y="125701"/>
            <a:ext cx="9435933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solidFill>
                  <a:srgbClr val="0070C0"/>
                </a:solidFill>
              </a:rPr>
              <a:t>оценка аудитории «Открытой математике»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3181968" y="729717"/>
            <a:ext cx="6916189" cy="774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разовые посещения – минуты на сайте,</a:t>
            </a:r>
            <a:b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регулярное самообучение – часы и дни</a:t>
            </a:r>
            <a:endParaRPr lang="ru-RU" sz="3000" b="1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BF7A3D1-0D63-455B-897B-C2B6CF2423CD}"/>
              </a:ext>
            </a:extLst>
          </p:cNvPr>
          <p:cNvSpPr txBox="1">
            <a:spLocks/>
          </p:cNvSpPr>
          <p:nvPr/>
        </p:nvSpPr>
        <p:spPr>
          <a:xfrm>
            <a:off x="905041" y="2395330"/>
            <a:ext cx="10551324" cy="3969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216000" rIns="9144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3000" b="1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Открытая Математика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547852D-7401-41D4-9E1D-506F3C33953E}"/>
              </a:ext>
            </a:extLst>
          </p:cNvPr>
          <p:cNvSpPr txBox="1">
            <a:spLocks/>
          </p:cNvSpPr>
          <p:nvPr/>
        </p:nvSpPr>
        <p:spPr>
          <a:xfrm>
            <a:off x="1455339" y="3064641"/>
            <a:ext cx="4813300" cy="15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Школьники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7-11 </a:t>
            </a:r>
            <a:r>
              <a:rPr lang="ru-RU" sz="20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кл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 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 6 млн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 2 млн</a:t>
            </a:r>
            <a:endParaRPr lang="ru-RU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разовые посещения 20% - 1200 тыс.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тематический просмотр 10% - 600 тыс.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регулярное самообучение 1% - 60 тыс.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14794F3-E032-4364-8D45-6E2EF18970A7}"/>
              </a:ext>
            </a:extLst>
          </p:cNvPr>
          <p:cNvSpPr txBox="1">
            <a:spLocks/>
          </p:cNvSpPr>
          <p:nvPr/>
        </p:nvSpPr>
        <p:spPr>
          <a:xfrm>
            <a:off x="1455339" y="4613094"/>
            <a:ext cx="5067299" cy="15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Учителя-математики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 100 </a:t>
            </a:r>
            <a:r>
              <a:rPr lang="ru-RU" sz="20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тыс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 3 </a:t>
            </a:r>
            <a:r>
              <a:rPr lang="ru-RU" sz="2000" b="1" dirty="0" err="1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тыс</a:t>
            </a:r>
            <a:endParaRPr lang="ru-RU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резюме с формулами 2% - 2 тыс.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тематический просмотр 1% - 1 тыс.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регулярное самообучение 0,1% - 100 чел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3D0B715-3B3F-45B9-B3C5-52B1C81947E6}"/>
              </a:ext>
            </a:extLst>
          </p:cNvPr>
          <p:cNvSpPr txBox="1">
            <a:spLocks/>
          </p:cNvSpPr>
          <p:nvPr/>
        </p:nvSpPr>
        <p:spPr>
          <a:xfrm>
            <a:off x="6522637" y="2952592"/>
            <a:ext cx="4813300" cy="174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Студенты 1 курса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 0,9 млн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 0,3 млн</a:t>
            </a:r>
            <a:endParaRPr lang="ru-RU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резюме с формулами 20% - 180 тыс.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тематический просмотр 10% - 90 тыс.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регулярное самообучение 1% - 9 тыс.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626B90EE-2ABC-43B7-A8F0-974A5B185A4A}"/>
              </a:ext>
            </a:extLst>
          </p:cNvPr>
          <p:cNvSpPr txBox="1">
            <a:spLocks/>
          </p:cNvSpPr>
          <p:nvPr/>
        </p:nvSpPr>
        <p:spPr>
          <a:xfrm>
            <a:off x="6522638" y="4604761"/>
            <a:ext cx="4885060" cy="15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600"/>
              </a:spcBef>
            </a:pP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Взрослые (31-60 лет)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 63 млн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 2 млн</a:t>
            </a:r>
            <a:endParaRPr lang="ru-RU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резюме с формулами 2% - 1260 тыс.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тематический просмотр 1% - 630 тыс.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регулярное самообучение 0,1% - 63 тыс.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0F51FC-EA77-420C-B6BE-01E074BE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12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BF1827D-3419-4823-A16C-8DC44437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" y="139829"/>
            <a:ext cx="1043404" cy="11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7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1804670" y="125701"/>
            <a:ext cx="9435933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solidFill>
                  <a:srgbClr val="0070C0"/>
                </a:solidFill>
              </a:rPr>
              <a:t>тренды рынка онлайн-образования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1679911" y="830735"/>
            <a:ext cx="10074564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благоприятные условия для уникальных онлайн-продуктов</a:t>
            </a:r>
            <a:endParaRPr lang="ru-RU" sz="3000" b="1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0F51FC-EA77-420C-B6BE-01E074BE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13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BF1827D-3419-4823-A16C-8DC44437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" y="139829"/>
            <a:ext cx="1043404" cy="117383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8D0EA68-D096-4642-9568-F38883B624FD}"/>
              </a:ext>
            </a:extLst>
          </p:cNvPr>
          <p:cNvSpPr txBox="1">
            <a:spLocks/>
          </p:cNvSpPr>
          <p:nvPr/>
        </p:nvSpPr>
        <p:spPr>
          <a:xfrm>
            <a:off x="312765" y="1636159"/>
            <a:ext cx="3564206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активное развитие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прогноз роста в 2024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на 15-20% 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B2A95F-176B-44B5-8825-65C7BDB7A0E9}"/>
              </a:ext>
            </a:extLst>
          </p:cNvPr>
          <p:cNvSpPr txBox="1">
            <a:spLocks/>
          </p:cNvSpPr>
          <p:nvPr/>
        </p:nvSpPr>
        <p:spPr>
          <a:xfrm>
            <a:off x="325215" y="4082371"/>
            <a:ext cx="3580774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объем рынка высок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потенциал до 40 млн россиян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купили онлайн-продукт 4 млн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373102-0E2E-4D67-BEAB-1152CCED67C3}"/>
              </a:ext>
            </a:extLst>
          </p:cNvPr>
          <p:cNvSpPr txBox="1">
            <a:spLocks/>
          </p:cNvSpPr>
          <p:nvPr/>
        </p:nvSpPr>
        <p:spPr>
          <a:xfrm>
            <a:off x="4359540" y="1652843"/>
            <a:ext cx="3768042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замена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иностранных брендов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ушли или свернулись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б</a:t>
            </a:r>
            <a:r>
              <a:rPr lang="ru-RU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олее 1500 компаний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20AE1BF-0B71-4EEC-9FC0-73A720A0D172}"/>
              </a:ext>
            </a:extLst>
          </p:cNvPr>
          <p:cNvSpPr txBox="1">
            <a:spLocks/>
          </p:cNvSpPr>
          <p:nvPr/>
        </p:nvSpPr>
        <p:spPr>
          <a:xfrm>
            <a:off x="4359540" y="2861733"/>
            <a:ext cx="3768042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у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силение связей с государством</a:t>
            </a:r>
          </a:p>
          <a:p>
            <a:pPr algn="ctr" rtl="0" fontAlgn="ctr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EdTech + </a:t>
            </a:r>
            <a:r>
              <a:rPr lang="ru-RU" sz="2000" dirty="0">
                <a:latin typeface="Calibri" panose="020F0502020204030204" pitchFamily="34" charset="0"/>
              </a:rPr>
              <a:t>вузы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онлайн-бакалавр/магистратура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9DC091C-1633-4149-8764-52C68FC0450B}"/>
              </a:ext>
            </a:extLst>
          </p:cNvPr>
          <p:cNvSpPr txBox="1">
            <a:spLocks/>
          </p:cNvSpPr>
          <p:nvPr/>
        </p:nvSpPr>
        <p:spPr>
          <a:xfrm>
            <a:off x="4359540" y="4093035"/>
            <a:ext cx="3768042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у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силение 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гос. регулирования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контроль за рекламой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за сбором персон. данных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1DB91CF-01FA-4D6A-98A3-5349417814E1}"/>
              </a:ext>
            </a:extLst>
          </p:cNvPr>
          <p:cNvSpPr txBox="1">
            <a:spLocks/>
          </p:cNvSpPr>
          <p:nvPr/>
        </p:nvSpPr>
        <p:spPr>
          <a:xfrm>
            <a:off x="8393867" y="1652843"/>
            <a:ext cx="3601056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а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кцент на качестве и пользе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наставничество, экспертность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п</a:t>
            </a:r>
            <a:r>
              <a:rPr lang="ru-RU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р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актика, адаптивность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5EDE2494-BAE7-4ECB-BB1A-29717A05CC7F}"/>
              </a:ext>
            </a:extLst>
          </p:cNvPr>
          <p:cNvSpPr txBox="1">
            <a:spLocks/>
          </p:cNvSpPr>
          <p:nvPr/>
        </p:nvSpPr>
        <p:spPr>
          <a:xfrm>
            <a:off x="8393866" y="2861733"/>
            <a:ext cx="3601056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выработка единых стандартов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создание в 2023 - РАЦИО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стандарт к концу 2024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FA678336-B322-4D64-B5A5-93C2C14685BB}"/>
              </a:ext>
            </a:extLst>
          </p:cNvPr>
          <p:cNvSpPr txBox="1">
            <a:spLocks/>
          </p:cNvSpPr>
          <p:nvPr/>
        </p:nvSpPr>
        <p:spPr>
          <a:xfrm>
            <a:off x="325215" y="5374345"/>
            <a:ext cx="3580774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р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ост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 числа онлайн-проектов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в малом и среднем бизнесе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в</a:t>
            </a:r>
            <a:r>
              <a:rPr lang="ru-RU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2023 году в 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2 раза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780F34B4-589A-4227-BFD0-F3EFEFF751D6}"/>
              </a:ext>
            </a:extLst>
          </p:cNvPr>
          <p:cNvSpPr txBox="1">
            <a:spLocks/>
          </p:cNvSpPr>
          <p:nvPr/>
        </p:nvSpPr>
        <p:spPr>
          <a:xfrm>
            <a:off x="312765" y="2861733"/>
            <a:ext cx="3580774" cy="970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д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етское образование в 2023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рост на 26,9%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до 8,4 млрд рублей 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5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1804670" y="125701"/>
            <a:ext cx="9435933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solidFill>
                  <a:srgbClr val="0070C0"/>
                </a:solidFill>
              </a:rPr>
              <a:t>риски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0F51FC-EA77-420C-B6BE-01E074BE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14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BF1827D-3419-4823-A16C-8DC44437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" y="139829"/>
            <a:ext cx="1043404" cy="1173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D3288-7B52-4A93-9DF3-EE0ABE28EF68}"/>
              </a:ext>
            </a:extLst>
          </p:cNvPr>
          <p:cNvSpPr txBox="1"/>
          <p:nvPr/>
        </p:nvSpPr>
        <p:spPr>
          <a:xfrm>
            <a:off x="1804670" y="753827"/>
            <a:ext cx="9701269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к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оллективная разработка контента минимизирует риски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18B0510-4CCF-4BB6-86CB-333B0C597160}"/>
              </a:ext>
            </a:extLst>
          </p:cNvPr>
          <p:cNvSpPr txBox="1">
            <a:spLocks/>
          </p:cNvSpPr>
          <p:nvPr/>
        </p:nvSpPr>
        <p:spPr>
          <a:xfrm>
            <a:off x="22869" y="1313402"/>
            <a:ext cx="3796527" cy="25907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п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отребность 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стабильная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у</a:t>
            </a:r>
            <a:r>
              <a:rPr lang="ru-RU" sz="2000" dirty="0">
                <a:effectLst/>
                <a:latin typeface="Calibri" panose="020F0502020204030204" pitchFamily="34" charset="0"/>
              </a:rPr>
              <a:t>бежденность родителей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в максимальной реализации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потенциала детей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для жизненного успеха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к</a:t>
            </a:r>
            <a:r>
              <a:rPr lang="ru-RU" sz="2000" dirty="0">
                <a:effectLst/>
                <a:latin typeface="Calibri" panose="020F0502020204030204" pitchFamily="34" charset="0"/>
              </a:rPr>
              <a:t>аждый 5 ребенок получает дополнительное образование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родители оплачивают обучение даже при снижении дохода на 20%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5E4D9A1-80BD-4F7E-B216-EE5BA60D1B99}"/>
              </a:ext>
            </a:extLst>
          </p:cNvPr>
          <p:cNvSpPr txBox="1">
            <a:spLocks/>
          </p:cNvSpPr>
          <p:nvPr/>
        </p:nvSpPr>
        <p:spPr>
          <a:xfrm>
            <a:off x="3876463" y="1324484"/>
            <a:ext cx="3982638" cy="25907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конъюнктура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не изменится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математику все изучают/сдают и в школе и в вузе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знания давно сформировались и в основе не меняются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онлайн-образование стало привычным и востребованным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массовая привычка быстро находить ответы в интернете</a:t>
            </a:r>
          </a:p>
          <a:p>
            <a:pPr rtl="0" fontAlgn="ctr">
              <a:spcBef>
                <a:spcPts val="0"/>
              </a:spcBef>
            </a:pP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9A116D6-0B3C-4D3C-ADA8-2BE54A801C79}"/>
              </a:ext>
            </a:extLst>
          </p:cNvPr>
          <p:cNvSpPr txBox="1">
            <a:spLocks/>
          </p:cNvSpPr>
          <p:nvPr/>
        </p:nvSpPr>
        <p:spPr>
          <a:xfrm>
            <a:off x="7916169" y="1315003"/>
            <a:ext cx="4389671" cy="25875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новые технологии не меняют контент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применение ИИ только индивидуализирует обучение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виртуальная реальность только глубже погружает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апгрейд смартфонов и компьютеров только ускоряют работу</a:t>
            </a:r>
          </a:p>
          <a:p>
            <a:pPr rtl="0" fontAlgn="ctr">
              <a:spcBef>
                <a:spcPts val="0"/>
              </a:spcBef>
            </a:pP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AB225E9-7E53-4116-9E34-C0A37D2FECDC}"/>
              </a:ext>
            </a:extLst>
          </p:cNvPr>
          <p:cNvSpPr txBox="1">
            <a:spLocks/>
          </p:cNvSpPr>
          <p:nvPr/>
        </p:nvSpPr>
        <p:spPr>
          <a:xfrm>
            <a:off x="3767565" y="4073668"/>
            <a:ext cx="5122353" cy="25767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уход ключевых сотрудников не страшен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свободное открытое ПО легко дорабатывается другими программистами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коллективная разработка контента нивелирует смену авторов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потеря интереса учредителями проекта компенсируется передачей следующим активистам</a:t>
            </a:r>
          </a:p>
          <a:p>
            <a:pPr rtl="0" fontAlgn="ctr">
              <a:spcBef>
                <a:spcPts val="0"/>
              </a:spcBef>
            </a:pP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0B4F4DB-9856-40DC-8DC1-712C0140ACFC}"/>
              </a:ext>
            </a:extLst>
          </p:cNvPr>
          <p:cNvSpPr txBox="1">
            <a:spLocks/>
          </p:cNvSpPr>
          <p:nvPr/>
        </p:nvSpPr>
        <p:spPr>
          <a:xfrm>
            <a:off x="22869" y="4073669"/>
            <a:ext cx="3692866" cy="25907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конкуренты не выдержат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многолетняя разработка обгонит по качеству контента любой проект с бюджетом времени/денег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однажды качественно разработанный контент навсегда закрывает тематическую нишу для самообучения</a:t>
            </a:r>
          </a:p>
          <a:p>
            <a:pPr rtl="0" fontAlgn="ctr">
              <a:spcBef>
                <a:spcPts val="0"/>
              </a:spcBef>
            </a:pP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81D79D0-848C-4978-846D-111870677767}"/>
              </a:ext>
            </a:extLst>
          </p:cNvPr>
          <p:cNvSpPr txBox="1">
            <a:spLocks/>
          </p:cNvSpPr>
          <p:nvPr/>
        </p:nvSpPr>
        <p:spPr>
          <a:xfrm>
            <a:off x="8889918" y="4073668"/>
            <a:ext cx="3227381" cy="25767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риски на этом этапе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выход из проекта по болезни разработчика платформы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неготовность авторов разрабатывать качественный контент</a:t>
            </a:r>
          </a:p>
          <a:p>
            <a:pPr marL="342900" indent="-3429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</a:rPr>
              <a:t>возможные нарушения чьих-то авторских прав</a:t>
            </a:r>
          </a:p>
          <a:p>
            <a:pPr rtl="0" fontAlgn="ctr">
              <a:spcBef>
                <a:spcPts val="0"/>
              </a:spcBef>
            </a:pPr>
            <a:endParaRPr lang="ru-RU" sz="20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2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1183175" y="192937"/>
            <a:ext cx="9435933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solidFill>
                  <a:srgbClr val="0070C0"/>
                </a:solidFill>
              </a:rPr>
              <a:t>бизнес-модель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0F51FC-EA77-420C-B6BE-01E074BE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15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BF1827D-3419-4823-A16C-8DC44437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" y="139829"/>
            <a:ext cx="1043404" cy="117383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3DC9FD4-900E-4247-9668-E068EB8833EF}"/>
              </a:ext>
            </a:extLst>
          </p:cNvPr>
          <p:cNvSpPr txBox="1">
            <a:spLocks/>
          </p:cNvSpPr>
          <p:nvPr/>
        </p:nvSpPr>
        <p:spPr>
          <a:xfrm>
            <a:off x="5015416" y="-2038986"/>
            <a:ext cx="3954650" cy="1596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Инвестиции – откуда деньги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мин. стартовые затраты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Откуда деньги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Как привлекать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Куда вкладывать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9706A8D-2C98-4DC2-9136-1C1A50A2EDB2}"/>
              </a:ext>
            </a:extLst>
          </p:cNvPr>
          <p:cNvSpPr txBox="1">
            <a:spLocks/>
          </p:cNvSpPr>
          <p:nvPr/>
        </p:nvSpPr>
        <p:spPr>
          <a:xfrm>
            <a:off x="344187" y="-2038986"/>
            <a:ext cx="4384790" cy="1596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Фин</a:t>
            </a:r>
            <a:r>
              <a:rPr lang="ru-RU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.показатели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/</a:t>
            </a:r>
            <a:r>
              <a:rPr lang="ru-RU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интегр.показ.экон.эф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 err="1">
                <a:latin typeface="Calibri" panose="020F0502020204030204" pitchFamily="34" charset="0"/>
              </a:rPr>
              <a:t>фин.модель</a:t>
            </a:r>
            <a:r>
              <a:rPr lang="ru-RU" sz="2000" dirty="0">
                <a:latin typeface="Calibri" panose="020F0502020204030204" pitchFamily="34" charset="0"/>
              </a:rPr>
              <a:t> и план дох/расходов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расчет зоны </a:t>
            </a:r>
            <a:r>
              <a:rPr lang="ru-RU" sz="2000" dirty="0" err="1">
                <a:latin typeface="Calibri" panose="020F0502020204030204" pitchFamily="34" charset="0"/>
              </a:rPr>
              <a:t>устойч</a:t>
            </a:r>
            <a:r>
              <a:rPr lang="ru-RU" sz="2000" dirty="0">
                <a:latin typeface="Calibri" panose="020F0502020204030204" pitchFamily="34" charset="0"/>
              </a:rPr>
              <a:t>. роста комп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расчет потребности в </a:t>
            </a:r>
            <a:r>
              <a:rPr lang="ru-RU" sz="2000" dirty="0" err="1">
                <a:latin typeface="Calibri" panose="020F0502020204030204" pitchFamily="34" charset="0"/>
              </a:rPr>
              <a:t>обор.капит</a:t>
            </a:r>
            <a:r>
              <a:rPr lang="ru-RU" sz="2000" dirty="0">
                <a:latin typeface="Calibri" panose="020F0502020204030204" pitchFamily="34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 err="1">
                <a:latin typeface="Calibri" panose="020F0502020204030204" pitchFamily="34" charset="0"/>
              </a:rPr>
              <a:t>прогноз.баланс</a:t>
            </a:r>
            <a:r>
              <a:rPr lang="ru-RU" sz="2000" dirty="0">
                <a:latin typeface="Calibri" panose="020F0502020204030204" pitchFamily="34" charset="0"/>
              </a:rPr>
              <a:t>, </a:t>
            </a:r>
            <a:r>
              <a:rPr lang="ru-RU" sz="2000" dirty="0" err="1">
                <a:latin typeface="Calibri" panose="020F0502020204030204" pitchFamily="34" charset="0"/>
              </a:rPr>
              <a:t>потр</a:t>
            </a:r>
            <a:r>
              <a:rPr lang="ru-RU" sz="2000" dirty="0">
                <a:latin typeface="Calibri" panose="020F0502020204030204" pitchFamily="34" charset="0"/>
              </a:rPr>
              <a:t>. в </a:t>
            </a:r>
            <a:r>
              <a:rPr lang="ru-RU" sz="2000" dirty="0" err="1">
                <a:latin typeface="Calibri" panose="020F0502020204030204" pitchFamily="34" charset="0"/>
              </a:rPr>
              <a:t>финансир</a:t>
            </a:r>
            <a:r>
              <a:rPr lang="ru-RU" sz="2000" dirty="0">
                <a:latin typeface="Calibri" panose="020F0502020204030204" pitchFamily="34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D3288-7B52-4A93-9DF3-EE0ABE28EF68}"/>
              </a:ext>
            </a:extLst>
          </p:cNvPr>
          <p:cNvSpPr txBox="1"/>
          <p:nvPr/>
        </p:nvSpPr>
        <p:spPr>
          <a:xfrm>
            <a:off x="1984552" y="867141"/>
            <a:ext cx="8859658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социальный проект требует минимальных затрат</a:t>
            </a:r>
            <a:endParaRPr lang="ru-RU" sz="3000" b="1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18B0510-4CCF-4BB6-86CB-333B0C597160}"/>
              </a:ext>
            </a:extLst>
          </p:cNvPr>
          <p:cNvSpPr txBox="1">
            <a:spLocks/>
          </p:cNvSpPr>
          <p:nvPr/>
        </p:nvSpPr>
        <p:spPr>
          <a:xfrm>
            <a:off x="579634" y="1530524"/>
            <a:ext cx="5321508" cy="22929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3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Доходы</a:t>
            </a:r>
          </a:p>
          <a:p>
            <a:pPr marL="457200" indent="-4572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000" dirty="0">
                <a:latin typeface="Calibri" panose="020F0502020204030204" pitchFamily="34" charset="0"/>
              </a:rPr>
              <a:t>п</a:t>
            </a:r>
            <a:r>
              <a:rPr lang="ru-RU" sz="3000" dirty="0">
                <a:effectLst/>
                <a:latin typeface="Calibri" panose="020F0502020204030204" pitchFamily="34" charset="0"/>
              </a:rPr>
              <a:t>ожертвования  на </a:t>
            </a:r>
            <a:r>
              <a:rPr lang="en-US" sz="3000" dirty="0">
                <a:effectLst/>
                <a:latin typeface="Calibri" panose="020F0502020204030204" pitchFamily="34" charset="0"/>
              </a:rPr>
              <a:t>Boosty</a:t>
            </a:r>
            <a:endParaRPr lang="ru-RU" sz="3000" dirty="0">
              <a:effectLst/>
              <a:latin typeface="Calibri" panose="020F0502020204030204" pitchFamily="34" charset="0"/>
            </a:endParaRPr>
          </a:p>
          <a:p>
            <a:pPr marL="457200" indent="-4572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000" dirty="0">
                <a:latin typeface="Calibri" panose="020F0502020204030204" pitchFamily="34" charset="0"/>
              </a:rPr>
              <a:t>рекламные перечисления</a:t>
            </a:r>
          </a:p>
          <a:p>
            <a:pPr marL="457200" indent="-4572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000" dirty="0">
                <a:latin typeface="Calibri" panose="020F0502020204030204" pitchFamily="34" charset="0"/>
              </a:rPr>
              <a:t>г</a:t>
            </a:r>
            <a:r>
              <a:rPr lang="ru-RU" sz="3000" dirty="0">
                <a:effectLst/>
                <a:latin typeface="Calibri" panose="020F0502020204030204" pitchFamily="34" charset="0"/>
              </a:rPr>
              <a:t>рантовая поддержка</a:t>
            </a:r>
          </a:p>
          <a:p>
            <a:pPr marL="457200" indent="-4572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000" dirty="0">
                <a:latin typeface="Calibri" panose="020F0502020204030204" pitchFamily="34" charset="0"/>
              </a:rPr>
              <a:t>б</a:t>
            </a:r>
            <a:r>
              <a:rPr lang="ru-RU" sz="3000" dirty="0">
                <a:effectLst/>
                <a:latin typeface="Calibri" panose="020F0502020204030204" pitchFamily="34" charset="0"/>
              </a:rPr>
              <a:t>лаготво</a:t>
            </a:r>
            <a:r>
              <a:rPr lang="ru-RU" sz="3000" dirty="0">
                <a:latin typeface="Calibri" panose="020F0502020204030204" pitchFamily="34" charset="0"/>
              </a:rPr>
              <a:t>рительность</a:t>
            </a:r>
            <a:br>
              <a:rPr lang="ru-RU" sz="4000" dirty="0">
                <a:effectLst/>
                <a:latin typeface="Calibri" panose="020F0502020204030204" pitchFamily="34" charset="0"/>
              </a:rPr>
            </a:br>
            <a:endParaRPr lang="ru-RU" sz="4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7A741587-9185-46C6-BF4D-CAE516AAAB05}"/>
              </a:ext>
            </a:extLst>
          </p:cNvPr>
          <p:cNvSpPr txBox="1">
            <a:spLocks/>
          </p:cNvSpPr>
          <p:nvPr/>
        </p:nvSpPr>
        <p:spPr>
          <a:xfrm>
            <a:off x="6069470" y="1530524"/>
            <a:ext cx="5801192" cy="1780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3000" dirty="0">
                <a:solidFill>
                  <a:srgbClr val="0070C0"/>
                </a:solidFill>
                <a:latin typeface="Calibri" panose="020F0502020204030204" pitchFamily="34" charset="0"/>
              </a:rPr>
              <a:t>Расходы</a:t>
            </a:r>
            <a:endParaRPr lang="ru-RU" sz="3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457200" indent="-4572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000" dirty="0">
                <a:latin typeface="Calibri" panose="020F0502020204030204" pitchFamily="34" charset="0"/>
              </a:rPr>
              <a:t>о</a:t>
            </a:r>
            <a:r>
              <a:rPr lang="ru-RU" sz="3000" dirty="0">
                <a:effectLst/>
                <a:latin typeface="Calibri" panose="020F0502020204030204" pitchFamily="34" charset="0"/>
              </a:rPr>
              <a:t>плата домена и серверов</a:t>
            </a:r>
          </a:p>
          <a:p>
            <a:pPr marL="457200" indent="-4572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000" dirty="0">
                <a:latin typeface="Calibri" panose="020F0502020204030204" pitchFamily="34" charset="0"/>
              </a:rPr>
              <a:t>поддержка программиста</a:t>
            </a:r>
          </a:p>
          <a:p>
            <a:pPr marL="457200" indent="-457200" rtl="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000" dirty="0">
                <a:latin typeface="Calibri" panose="020F0502020204030204" pitchFamily="34" charset="0"/>
              </a:rPr>
              <a:t>п</a:t>
            </a:r>
            <a:r>
              <a:rPr lang="ru-RU" sz="3000" dirty="0">
                <a:effectLst/>
                <a:latin typeface="Calibri" panose="020F0502020204030204" pitchFamily="34" charset="0"/>
              </a:rPr>
              <a:t>оддержка автор</a:t>
            </a:r>
            <a:r>
              <a:rPr lang="ru-RU" sz="3000" dirty="0">
                <a:latin typeface="Calibri" panose="020F0502020204030204" pitchFamily="34" charset="0"/>
              </a:rPr>
              <a:t>ов контента</a:t>
            </a:r>
            <a:endParaRPr lang="ru-RU" sz="3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9C5278-B6ED-46CC-8C52-BBBC8A168F22}"/>
              </a:ext>
            </a:extLst>
          </p:cNvPr>
          <p:cNvSpPr txBox="1"/>
          <p:nvPr/>
        </p:nvSpPr>
        <p:spPr>
          <a:xfrm>
            <a:off x="312765" y="3912824"/>
            <a:ext cx="11512446" cy="192899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dirty="0">
                <a:solidFill>
                  <a:srgbClr val="FF0000"/>
                </a:solidFill>
                <a:latin typeface="Calibri" panose="020F0502020204030204" pitchFamily="34" charset="0"/>
              </a:rPr>
              <a:t>выгода не в прибыли,</a:t>
            </a:r>
          </a:p>
          <a:p>
            <a:pPr algn="ctr">
              <a:lnSpc>
                <a:spcPts val="3000"/>
              </a:lnSpc>
            </a:pPr>
            <a:r>
              <a:rPr lang="ru-RU" sz="3000" dirty="0">
                <a:solidFill>
                  <a:srgbClr val="FF0000"/>
                </a:solidFill>
                <a:latin typeface="Calibri" panose="020F0502020204030204" pitchFamily="34" charset="0"/>
              </a:rPr>
              <a:t>а в личной возможности помочь миллионам самообучающихся</a:t>
            </a:r>
          </a:p>
          <a:p>
            <a:pPr algn="ctr">
              <a:lnSpc>
                <a:spcPts val="3000"/>
              </a:lnSpc>
            </a:pPr>
            <a:endParaRPr lang="ru-RU" sz="3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>
              <a:lnSpc>
                <a:spcPts val="3000"/>
              </a:lnSpc>
            </a:pPr>
            <a:r>
              <a:rPr lang="ru-RU" sz="3000" dirty="0">
                <a:solidFill>
                  <a:srgbClr val="FF0000"/>
                </a:solidFill>
                <a:latin typeface="Calibri" panose="020F0502020204030204" pitchFamily="34" charset="0"/>
              </a:rPr>
              <a:t>в</a:t>
            </a: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аш персональный вкла</a:t>
            </a:r>
            <a:r>
              <a:rPr lang="ru-RU" sz="3000" dirty="0">
                <a:solidFill>
                  <a:srgbClr val="FF0000"/>
                </a:solidFill>
                <a:latin typeface="Calibri" panose="020F0502020204030204" pitchFamily="34" charset="0"/>
              </a:rPr>
              <a:t>д</a:t>
            </a:r>
          </a:p>
          <a:p>
            <a:pPr algn="ctr">
              <a:lnSpc>
                <a:spcPts val="3000"/>
              </a:lnSpc>
            </a:pPr>
            <a:r>
              <a:rPr lang="ru-RU" sz="3000" dirty="0">
                <a:solidFill>
                  <a:srgbClr val="FF0000"/>
                </a:solidFill>
                <a:latin typeface="Calibri" panose="020F0502020204030204" pitchFamily="34" charset="0"/>
              </a:rPr>
              <a:t>н</a:t>
            </a: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авсегда останется на странице </a:t>
            </a:r>
            <a:r>
              <a:rPr lang="ru-RU" sz="3000" dirty="0">
                <a:solidFill>
                  <a:srgbClr val="FF0000"/>
                </a:solidFill>
                <a:latin typeface="Calibri" panose="020F0502020204030204" pitchFamily="34" charset="0"/>
              </a:rPr>
              <a:t>разработчиков, авторов и спонсоров</a:t>
            </a:r>
            <a:endParaRPr lang="ru-RU" sz="3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9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B602082-623B-46A1-945C-5F85425B1784}"/>
              </a:ext>
            </a:extLst>
          </p:cNvPr>
          <p:cNvSpPr txBox="1">
            <a:spLocks/>
          </p:cNvSpPr>
          <p:nvPr/>
        </p:nvSpPr>
        <p:spPr>
          <a:xfrm>
            <a:off x="3503768" y="504602"/>
            <a:ext cx="7720531" cy="9474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rgbClr val="0070C0"/>
                </a:solidFill>
              </a:rPr>
              <a:t>социальный проект</a:t>
            </a:r>
            <a:br>
              <a:rPr lang="ru-RU" sz="4000" dirty="0">
                <a:solidFill>
                  <a:srgbClr val="0070C0"/>
                </a:solidFill>
              </a:rPr>
            </a:br>
            <a:r>
              <a:rPr lang="ru-RU" sz="4000" dirty="0">
                <a:solidFill>
                  <a:srgbClr val="0070C0"/>
                </a:solidFill>
              </a:rPr>
              <a:t>«Самообучения Без Ограничения»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4B539-DC45-4273-AFE8-3EB950A95AA5}"/>
              </a:ext>
            </a:extLst>
          </p:cNvPr>
          <p:cNvSpPr txBox="1"/>
          <p:nvPr/>
        </p:nvSpPr>
        <p:spPr>
          <a:xfrm>
            <a:off x="3503768" y="2008839"/>
            <a:ext cx="7890367" cy="103310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ru-RU" sz="4000" dirty="0">
                <a:solidFill>
                  <a:srgbClr val="FF0000"/>
                </a:solidFill>
                <a:latin typeface="Calibri" panose="020F0502020204030204" pitchFamily="34" charset="0"/>
              </a:rPr>
              <a:t>А</a:t>
            </a:r>
            <a:r>
              <a:rPr lang="ru-RU" sz="4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вторы и учащиеся – присоединяйтесь и развивайтесь!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4C84B67-8F2A-450B-B1A9-B913B3C85BDF}"/>
              </a:ext>
            </a:extLst>
          </p:cNvPr>
          <p:cNvSpPr txBox="1">
            <a:spLocks/>
          </p:cNvSpPr>
          <p:nvPr/>
        </p:nvSpPr>
        <p:spPr>
          <a:xfrm>
            <a:off x="308540" y="4036740"/>
            <a:ext cx="4386123" cy="26818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Открытая математика</a:t>
            </a:r>
          </a:p>
          <a:p>
            <a:pPr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онлайн-курс Комбинаторика</a:t>
            </a:r>
          </a:p>
          <a:p>
            <a:pPr rtl="0" fontAlgn="ctr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https://omath.ru/book/combinatorics/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</a:pP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8C4898-9A77-4220-858B-BA836F52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53" y="4983000"/>
            <a:ext cx="1683528" cy="1694826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370CDB1-E9E8-4FF5-9F91-4570460D3F55}"/>
              </a:ext>
            </a:extLst>
          </p:cNvPr>
          <p:cNvSpPr txBox="1">
            <a:spLocks/>
          </p:cNvSpPr>
          <p:nvPr/>
        </p:nvSpPr>
        <p:spPr>
          <a:xfrm>
            <a:off x="4489076" y="4036740"/>
            <a:ext cx="4591710" cy="26818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Радько Петр Игоревич</a:t>
            </a:r>
          </a:p>
          <a:p>
            <a:pPr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+7 (903) 961-64-66</a:t>
            </a:r>
          </a:p>
          <a:p>
            <a:pPr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р</a:t>
            </a:r>
            <a:r>
              <a:rPr lang="ru-RU" sz="2000" dirty="0">
                <a:effectLst/>
                <a:latin typeface="Calibri" panose="020F0502020204030204" pitchFamily="34" charset="0"/>
              </a:rPr>
              <a:t>езюме </a:t>
            </a:r>
            <a:r>
              <a:rPr lang="en-US" sz="2000" dirty="0"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https://radkopeter.ru/projects</a:t>
            </a:r>
            <a:r>
              <a:rPr lang="en-US" sz="2000" dirty="0">
                <a:solidFill>
                  <a:srgbClr val="954F72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</a:pP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6BD972-6FEF-4117-B104-28F673BB6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549" y="4993233"/>
            <a:ext cx="1725372" cy="1725372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A978DBD-8DD5-4F6F-A948-7AFC0A7D04F8}"/>
              </a:ext>
            </a:extLst>
          </p:cNvPr>
          <p:cNvSpPr txBox="1">
            <a:spLocks/>
          </p:cNvSpPr>
          <p:nvPr/>
        </p:nvSpPr>
        <p:spPr>
          <a:xfrm>
            <a:off x="8875199" y="4036740"/>
            <a:ext cx="3223874" cy="28013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newpetya@inbox.ru</a:t>
            </a:r>
          </a:p>
          <a:p>
            <a:pPr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https://vk.com/math.head</a:t>
            </a:r>
          </a:p>
          <a:p>
            <a:pPr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https://t.me/math_head</a:t>
            </a:r>
            <a:endParaRPr lang="ru-RU" sz="2000" dirty="0"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</a:pPr>
            <a:endParaRPr lang="ru-RU" sz="2000" dirty="0">
              <a:effectLst/>
              <a:latin typeface="+mn-lt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DC9078-C77C-44E1-9537-A1D544B0E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785" y="4993233"/>
            <a:ext cx="1697453" cy="1684593"/>
          </a:xfrm>
          <a:prstGeom prst="rect">
            <a:avLst/>
          </a:prstGeom>
        </p:spPr>
      </p:pic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29B4ACC-D75D-49C3-94D4-83BEDB69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16</a:t>
            </a:fld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DD87E78-F5AB-4445-B46B-FB6749B9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64" y="139829"/>
            <a:ext cx="2563786" cy="28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1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B602082-623B-46A1-945C-5F85425B1784}"/>
              </a:ext>
            </a:extLst>
          </p:cNvPr>
          <p:cNvSpPr txBox="1">
            <a:spLocks/>
          </p:cNvSpPr>
          <p:nvPr/>
        </p:nvSpPr>
        <p:spPr>
          <a:xfrm>
            <a:off x="726089" y="119324"/>
            <a:ext cx="10769652" cy="654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rgbClr val="FF0000"/>
                </a:solidFill>
              </a:rPr>
              <a:t>Красным – критерии оценки жюри слайдов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605B298-69E0-4AE5-A9DA-5C253DD4422E}"/>
              </a:ext>
            </a:extLst>
          </p:cNvPr>
          <p:cNvSpPr txBox="1">
            <a:spLocks/>
          </p:cNvSpPr>
          <p:nvPr/>
        </p:nvSpPr>
        <p:spPr>
          <a:xfrm>
            <a:off x="233704" y="844776"/>
            <a:ext cx="2261522" cy="1596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Титульный слайд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название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логотип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описание</a:t>
            </a:r>
            <a:endParaRPr lang="ru-RU" sz="2000" dirty="0"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слоган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5C1EEEA-3146-4368-81B0-7DBE5AE003D6}"/>
              </a:ext>
            </a:extLst>
          </p:cNvPr>
          <p:cNvSpPr txBox="1">
            <a:spLocks/>
          </p:cNvSpPr>
          <p:nvPr/>
        </p:nvSpPr>
        <p:spPr>
          <a:xfrm>
            <a:off x="2766485" y="880996"/>
            <a:ext cx="2261522" cy="159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Проблема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описание</a:t>
            </a:r>
            <a:endParaRPr lang="ru-RU" sz="2000" dirty="0"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актуальность</a:t>
            </a:r>
            <a:endParaRPr lang="ru-RU" sz="2000" dirty="0"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статистика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B4214C0-A11C-479D-AB9F-263E3766BFB8}"/>
              </a:ext>
            </a:extLst>
          </p:cNvPr>
          <p:cNvSpPr txBox="1">
            <a:spLocks/>
          </p:cNvSpPr>
          <p:nvPr/>
        </p:nvSpPr>
        <p:spPr>
          <a:xfrm>
            <a:off x="5254155" y="868303"/>
            <a:ext cx="2771328" cy="159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Решение на № лет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обоснование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описание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цели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стратегия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масштабируемость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B35DD4B-9961-4910-B72F-F9AD636EBA7F}"/>
              </a:ext>
            </a:extLst>
          </p:cNvPr>
          <p:cNvSpPr txBox="1">
            <a:spLocks/>
          </p:cNvSpPr>
          <p:nvPr/>
        </p:nvSpPr>
        <p:spPr>
          <a:xfrm>
            <a:off x="8457842" y="880996"/>
            <a:ext cx="2771327" cy="159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Продукт/услуга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описание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фото/изображения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уникальность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результаты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5447937-7EBC-4866-B0CB-8F00A0CF0ADC}"/>
              </a:ext>
            </a:extLst>
          </p:cNvPr>
          <p:cNvSpPr txBox="1">
            <a:spLocks/>
          </p:cNvSpPr>
          <p:nvPr/>
        </p:nvSpPr>
        <p:spPr>
          <a:xfrm>
            <a:off x="233704" y="2630837"/>
            <a:ext cx="3145115" cy="1596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Рост</a:t>
            </a:r>
          </a:p>
          <a:p>
            <a:pPr rtl="0" fontAlgn="ctr">
              <a:spcBef>
                <a:spcPts val="0"/>
              </a:spcBef>
            </a:pPr>
            <a:r>
              <a:rPr lang="ru-RU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 потенциал развития</a:t>
            </a:r>
          </a:p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 гориз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онт</a:t>
            </a:r>
            <a:r>
              <a:rPr lang="ru-RU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расчета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результаты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цели, продажи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шаги развития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скорость роста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A35707E-2955-4844-9B38-3CE86ED3DAC1}"/>
              </a:ext>
            </a:extLst>
          </p:cNvPr>
          <p:cNvSpPr txBox="1">
            <a:spLocks/>
          </p:cNvSpPr>
          <p:nvPr/>
        </p:nvSpPr>
        <p:spPr>
          <a:xfrm>
            <a:off x="3598216" y="2630837"/>
            <a:ext cx="2378838" cy="1596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Рынок активный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спрос и </a:t>
            </a:r>
            <a:r>
              <a:rPr lang="ru-RU" sz="2000" dirty="0" err="1">
                <a:effectLst/>
                <a:latin typeface="Calibri" panose="020F0502020204030204" pitchFamily="34" charset="0"/>
              </a:rPr>
              <a:t>предлож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объем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темпы развития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Прогноз, тренды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529D65-1E99-4128-BF62-D24B4702ACF2}"/>
              </a:ext>
            </a:extLst>
          </p:cNvPr>
          <p:cNvSpPr txBox="1">
            <a:spLocks/>
          </p:cNvSpPr>
          <p:nvPr/>
        </p:nvSpPr>
        <p:spPr>
          <a:xfrm>
            <a:off x="6110915" y="2630837"/>
            <a:ext cx="2960897" cy="1596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Бизнес-модель</a:t>
            </a:r>
          </a:p>
          <a:p>
            <a:pPr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схема продаж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источники и условия финансир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ования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наличие интеллектуальной собственности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6833202-AF73-431C-966B-87A730EEA56B}"/>
              </a:ext>
            </a:extLst>
          </p:cNvPr>
          <p:cNvSpPr txBox="1">
            <a:spLocks/>
          </p:cNvSpPr>
          <p:nvPr/>
        </p:nvSpPr>
        <p:spPr>
          <a:xfrm>
            <a:off x="9322989" y="2630837"/>
            <a:ext cx="2497304" cy="1596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Команда/О себе</a:t>
            </a: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представление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о каждом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мотивация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л</a:t>
            </a:r>
            <a:r>
              <a:rPr lang="ru-RU" sz="2000" dirty="0">
                <a:effectLst/>
                <a:latin typeface="Calibri" panose="020F0502020204030204" pitchFamily="34" charset="0"/>
              </a:rPr>
              <a:t>ичный интерес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39E57CE5-B23C-424D-AC06-BB95A1C2D608}"/>
              </a:ext>
            </a:extLst>
          </p:cNvPr>
          <p:cNvSpPr txBox="1">
            <a:spLocks/>
          </p:cNvSpPr>
          <p:nvPr/>
        </p:nvSpPr>
        <p:spPr>
          <a:xfrm>
            <a:off x="177131" y="4416898"/>
            <a:ext cx="4384790" cy="1596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Фин</a:t>
            </a:r>
            <a:r>
              <a:rPr lang="ru-RU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.показатели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/</a:t>
            </a:r>
            <a:r>
              <a:rPr lang="ru-RU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интегр.показ.экон.эф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 err="1">
                <a:latin typeface="Calibri" panose="020F0502020204030204" pitchFamily="34" charset="0"/>
              </a:rPr>
              <a:t>фин.модель</a:t>
            </a:r>
            <a:r>
              <a:rPr lang="ru-RU" sz="2000" dirty="0">
                <a:latin typeface="Calibri" panose="020F0502020204030204" pitchFamily="34" charset="0"/>
              </a:rPr>
              <a:t> и план дох/расходов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расчет зоны </a:t>
            </a:r>
            <a:r>
              <a:rPr lang="ru-RU" sz="2000" dirty="0" err="1">
                <a:latin typeface="Calibri" panose="020F0502020204030204" pitchFamily="34" charset="0"/>
              </a:rPr>
              <a:t>устойч</a:t>
            </a:r>
            <a:r>
              <a:rPr lang="ru-RU" sz="2000" dirty="0">
                <a:latin typeface="Calibri" panose="020F0502020204030204" pitchFamily="34" charset="0"/>
              </a:rPr>
              <a:t>. роста комп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расчет потребности в </a:t>
            </a:r>
            <a:r>
              <a:rPr lang="ru-RU" sz="2000" dirty="0" err="1">
                <a:latin typeface="Calibri" panose="020F0502020204030204" pitchFamily="34" charset="0"/>
              </a:rPr>
              <a:t>обор.капит</a:t>
            </a:r>
            <a:r>
              <a:rPr lang="ru-RU" sz="2000" dirty="0">
                <a:latin typeface="Calibri" panose="020F0502020204030204" pitchFamily="34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 err="1">
                <a:latin typeface="Calibri" panose="020F0502020204030204" pitchFamily="34" charset="0"/>
              </a:rPr>
              <a:t>прогноз.баланс</a:t>
            </a:r>
            <a:r>
              <a:rPr lang="ru-RU" sz="2000" dirty="0">
                <a:latin typeface="Calibri" panose="020F0502020204030204" pitchFamily="34" charset="0"/>
              </a:rPr>
              <a:t>, </a:t>
            </a:r>
            <a:r>
              <a:rPr lang="ru-RU" sz="2000" dirty="0" err="1">
                <a:latin typeface="Calibri" panose="020F0502020204030204" pitchFamily="34" charset="0"/>
              </a:rPr>
              <a:t>потр</a:t>
            </a:r>
            <a:r>
              <a:rPr lang="ru-RU" sz="2000" dirty="0">
                <a:latin typeface="Calibri" panose="020F0502020204030204" pitchFamily="34" charset="0"/>
              </a:rPr>
              <a:t>. в </a:t>
            </a:r>
            <a:r>
              <a:rPr lang="ru-RU" sz="2000" dirty="0" err="1">
                <a:latin typeface="Calibri" panose="020F0502020204030204" pitchFamily="34" charset="0"/>
              </a:rPr>
              <a:t>финансир</a:t>
            </a:r>
            <a:r>
              <a:rPr lang="ru-RU" sz="2000" dirty="0">
                <a:latin typeface="Calibri" panose="020F0502020204030204" pitchFamily="34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0398B42-F7A0-4B9D-835A-48DBF6C7766F}"/>
              </a:ext>
            </a:extLst>
          </p:cNvPr>
          <p:cNvSpPr txBox="1">
            <a:spLocks/>
          </p:cNvSpPr>
          <p:nvPr/>
        </p:nvSpPr>
        <p:spPr>
          <a:xfrm>
            <a:off x="8887597" y="4435008"/>
            <a:ext cx="3133493" cy="15601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Риски/конкуренты + и -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latin typeface="Calibri" panose="020F0502020204030204" pitchFamily="34" charset="0"/>
              </a:rPr>
              <a:t>изм. конъюнктуры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 err="1">
                <a:latin typeface="Calibri" panose="020F0502020204030204" pitchFamily="34" charset="0"/>
              </a:rPr>
              <a:t>появл</a:t>
            </a:r>
            <a:r>
              <a:rPr lang="ru-RU" sz="2000" dirty="0">
                <a:latin typeface="Calibri" panose="020F0502020204030204" pitchFamily="34" charset="0"/>
              </a:rPr>
              <a:t>. новых </a:t>
            </a:r>
            <a:r>
              <a:rPr lang="ru-RU" sz="2000" dirty="0" err="1">
                <a:latin typeface="Calibri" panose="020F0502020204030204" pitchFamily="34" charset="0"/>
              </a:rPr>
              <a:t>технол</a:t>
            </a:r>
            <a:r>
              <a:rPr lang="ru-RU" sz="2000" dirty="0">
                <a:latin typeface="Calibri" panose="020F0502020204030204" pitchFamily="34" charset="0"/>
              </a:rPr>
              <a:t>-й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деят</a:t>
            </a:r>
            <a:r>
              <a:rPr lang="ru-RU" sz="2000" dirty="0">
                <a:latin typeface="Calibri" panose="020F0502020204030204" pitchFamily="34" charset="0"/>
              </a:rPr>
              <a:t>ельность конкур-в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dirty="0">
                <a:effectLst/>
                <a:latin typeface="Calibri" panose="020F0502020204030204" pitchFamily="34" charset="0"/>
              </a:rPr>
              <a:t>уход ключ. сотрудников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7B1FF890-F1DB-419A-93E0-411DDFB45628}"/>
              </a:ext>
            </a:extLst>
          </p:cNvPr>
          <p:cNvSpPr txBox="1">
            <a:spLocks/>
          </p:cNvSpPr>
          <p:nvPr/>
        </p:nvSpPr>
        <p:spPr>
          <a:xfrm>
            <a:off x="4728978" y="6179432"/>
            <a:ext cx="3954650" cy="393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Контакт </a:t>
            </a:r>
            <a:r>
              <a:rPr lang="ru-RU" sz="2000" dirty="0">
                <a:latin typeface="Calibri" panose="020F0502020204030204" pitchFamily="34" charset="0"/>
              </a:rPr>
              <a:t>адрес </a:t>
            </a:r>
            <a:r>
              <a:rPr lang="ru-RU" sz="2000" dirty="0" err="1">
                <a:latin typeface="Calibri" panose="020F0502020204030204" pitchFamily="34" charset="0"/>
              </a:rPr>
              <a:t>соц.сети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596ACE1-D579-4F89-8CCA-C4010EB7FD10}"/>
              </a:ext>
            </a:extLst>
          </p:cNvPr>
          <p:cNvSpPr txBox="1">
            <a:spLocks/>
          </p:cNvSpPr>
          <p:nvPr/>
        </p:nvSpPr>
        <p:spPr>
          <a:xfrm>
            <a:off x="4728977" y="4416898"/>
            <a:ext cx="3954650" cy="1596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</a:rPr>
              <a:t>Инвестиции – откуда деньги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мин. стартовые затраты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Откуда деньги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Как привлекать</a:t>
            </a:r>
          </a:p>
          <a:p>
            <a:pPr marL="342900" indent="-342900" rtl="0" fontAlgn="ctr">
              <a:spcBef>
                <a:spcPts val="0"/>
              </a:spcBef>
              <a:buFontTx/>
              <a:buChar char="-"/>
            </a:pP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Куда вкладывать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77C47-78C4-4CB3-A645-75937EF6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7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Стрелка: вправо 33">
            <a:extLst>
              <a:ext uri="{FF2B5EF4-FFF2-40B4-BE49-F238E27FC236}">
                <a16:creationId xmlns:a16="http://schemas.microsoft.com/office/drawing/2014/main" id="{9A521816-A841-453B-BB48-CEA60D888315}"/>
              </a:ext>
            </a:extLst>
          </p:cNvPr>
          <p:cNvSpPr/>
          <p:nvPr/>
        </p:nvSpPr>
        <p:spPr>
          <a:xfrm>
            <a:off x="394765" y="1622472"/>
            <a:ext cx="4490404" cy="14333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B3842D7-049C-4C75-8E3C-798D57F861CF}"/>
              </a:ext>
            </a:extLst>
          </p:cNvPr>
          <p:cNvSpPr txBox="1">
            <a:spLocks/>
          </p:cNvSpPr>
          <p:nvPr/>
        </p:nvSpPr>
        <p:spPr>
          <a:xfrm>
            <a:off x="895291" y="2059418"/>
            <a:ext cx="3086100" cy="5414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FF0000"/>
                </a:solidFill>
              </a:rPr>
              <a:t>противоречивые цели</a:t>
            </a:r>
          </a:p>
          <a:p>
            <a:pPr algn="ctr"/>
            <a:r>
              <a:rPr lang="ru-RU" sz="2000" b="1" dirty="0">
                <a:solidFill>
                  <a:srgbClr val="0070C0"/>
                </a:solidFill>
              </a:rPr>
              <a:t>у различных структур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7B069-475B-4479-B627-AB4A8D7E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87" y="730945"/>
            <a:ext cx="8536373" cy="54145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</a:rPr>
              <a:t>убрать проблему деформации знаний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2480408" y="651970"/>
            <a:ext cx="7683911" cy="7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3AFE262-9D6F-4733-8B4B-09A7DB24AA2B}"/>
              </a:ext>
            </a:extLst>
          </p:cNvPr>
          <p:cNvSpPr txBox="1">
            <a:spLocks/>
          </p:cNvSpPr>
          <p:nvPr/>
        </p:nvSpPr>
        <p:spPr>
          <a:xfrm>
            <a:off x="767288" y="4335971"/>
            <a:ext cx="3774977" cy="7278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600"/>
              </a:spcBef>
            </a:pPr>
            <a:r>
              <a:rPr lang="ru-RU" sz="2000" b="1" dirty="0">
                <a:latin typeface="Calibri" panose="020F0502020204030204" pitchFamily="34" charset="0"/>
              </a:rPr>
              <a:t>доход от развития </a:t>
            </a:r>
            <a:r>
              <a:rPr lang="ru-RU" sz="2000" b="1" dirty="0" err="1">
                <a:latin typeface="Calibri" panose="020F0502020204030204" pitchFamily="34" charset="0"/>
              </a:rPr>
              <a:t>профнавыков</a:t>
            </a:r>
            <a:br>
              <a:rPr lang="ru-RU" sz="2000" b="1" dirty="0">
                <a:latin typeface="Calibri" panose="020F0502020204030204" pitchFamily="34" charset="0"/>
              </a:rPr>
            </a:br>
            <a:r>
              <a:rPr lang="ru-RU" sz="2000" dirty="0" err="1">
                <a:effectLst/>
                <a:latin typeface="Calibri" panose="020F0502020204030204" pitchFamily="34" charset="0"/>
              </a:rPr>
              <a:t>EdTech</a:t>
            </a:r>
            <a:r>
              <a:rPr lang="en-US" sz="2000" dirty="0">
                <a:effectLst/>
                <a:latin typeface="Calibri" panose="020F0502020204030204" pitchFamily="34" charset="0"/>
              </a:rPr>
              <a:t>-</a:t>
            </a:r>
            <a:r>
              <a:rPr lang="ru-RU" sz="2000" dirty="0">
                <a:latin typeface="Calibri" panose="020F0502020204030204" pitchFamily="34" charset="0"/>
              </a:rPr>
              <a:t>платформы</a:t>
            </a:r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B3C5E8F-F12F-4DE1-A762-1F4CB09EB559}"/>
              </a:ext>
            </a:extLst>
          </p:cNvPr>
          <p:cNvSpPr txBox="1">
            <a:spLocks/>
          </p:cNvSpPr>
          <p:nvPr/>
        </p:nvSpPr>
        <p:spPr>
          <a:xfrm>
            <a:off x="0" y="5653222"/>
            <a:ext cx="5063414" cy="729963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свободный доступ, но фрагментарный ресурс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общественные онлайн-ресурсы</a:t>
            </a:r>
            <a:br>
              <a:rPr lang="ru-RU" sz="2000" dirty="0">
                <a:latin typeface="Calibri" panose="020F0502020204030204" pitchFamily="34" charset="0"/>
              </a:rPr>
            </a:br>
            <a:r>
              <a:rPr lang="ru-RU" sz="2000" dirty="0">
                <a:latin typeface="Calibri" panose="020F0502020204030204" pitchFamily="34" charset="0"/>
              </a:rPr>
              <a:t>(энциклопедии, сборники, решебники, </a:t>
            </a:r>
            <a:r>
              <a:rPr lang="ru-RU" sz="2000" dirty="0" err="1">
                <a:latin typeface="Calibri" panose="020F0502020204030204" pitchFamily="34" charset="0"/>
              </a:rPr>
              <a:t>ЦОРы</a:t>
            </a:r>
            <a:r>
              <a:rPr lang="ru-RU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41A691E-EF97-484B-BED3-F50F96EF8947}"/>
              </a:ext>
            </a:extLst>
          </p:cNvPr>
          <p:cNvSpPr txBox="1">
            <a:spLocks/>
          </p:cNvSpPr>
          <p:nvPr/>
        </p:nvSpPr>
        <p:spPr>
          <a:xfrm>
            <a:off x="858457" y="4941579"/>
            <a:ext cx="3608652" cy="7073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600"/>
              </a:spcBef>
            </a:pPr>
            <a:r>
              <a:rPr lang="ru-RU" sz="2000" b="1" dirty="0">
                <a:latin typeface="Calibri" panose="020F0502020204030204" pitchFamily="34" charset="0"/>
              </a:rPr>
              <a:t>доход от массовых курсов</a:t>
            </a:r>
            <a:br>
              <a:rPr lang="ru-RU" sz="2000" b="1" dirty="0">
                <a:latin typeface="Calibri" panose="020F0502020204030204" pitchFamily="34" charset="0"/>
              </a:rPr>
            </a:br>
            <a:r>
              <a:rPr lang="ru-RU" sz="2000" dirty="0" err="1">
                <a:latin typeface="Calibri" panose="020F0502020204030204" pitchFamily="34" charset="0"/>
              </a:rPr>
              <a:t>Инфобизнес</a:t>
            </a:r>
            <a:r>
              <a:rPr lang="ru-RU" sz="2000" dirty="0">
                <a:latin typeface="Calibri" panose="020F0502020204030204" pitchFamily="34" charset="0"/>
              </a:rPr>
              <a:t> (онлайн-школы)</a:t>
            </a:r>
          </a:p>
        </p:txBody>
      </p:sp>
      <p:sp>
        <p:nvSpPr>
          <p:cNvPr id="3" name="Взрыв: 14 точек 2">
            <a:extLst>
              <a:ext uri="{FF2B5EF4-FFF2-40B4-BE49-F238E27FC236}">
                <a16:creationId xmlns:a16="http://schemas.microsoft.com/office/drawing/2014/main" id="{D97F6D3D-AC02-47A9-8EF7-5E4AA49EB99D}"/>
              </a:ext>
            </a:extLst>
          </p:cNvPr>
          <p:cNvSpPr/>
          <p:nvPr/>
        </p:nvSpPr>
        <p:spPr>
          <a:xfrm>
            <a:off x="5088295" y="1373593"/>
            <a:ext cx="2688522" cy="5097664"/>
          </a:xfrm>
          <a:prstGeom prst="irregularSeal2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4000" dirty="0"/>
              <a:t>ЗНАНИЯ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F3E8B95-50FE-40AD-AA9D-3E5B05A141AB}"/>
              </a:ext>
            </a:extLst>
          </p:cNvPr>
          <p:cNvCxnSpPr>
            <a:cxnSpLocks/>
          </p:cNvCxnSpPr>
          <p:nvPr/>
        </p:nvCxnSpPr>
        <p:spPr>
          <a:xfrm>
            <a:off x="7885785" y="1455627"/>
            <a:ext cx="51757" cy="501563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FC40528C-6179-4955-BA57-896B460EB15B}"/>
              </a:ext>
            </a:extLst>
          </p:cNvPr>
          <p:cNvSpPr txBox="1">
            <a:spLocks/>
          </p:cNvSpPr>
          <p:nvPr/>
        </p:nvSpPr>
        <p:spPr>
          <a:xfrm>
            <a:off x="1989916" y="126190"/>
            <a:ext cx="9363883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 цель проекта «Самообучение Без Ограничения»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C38483A-579C-4BC6-A372-18FBAB9B93E0}"/>
              </a:ext>
            </a:extLst>
          </p:cNvPr>
          <p:cNvSpPr txBox="1">
            <a:spLocks/>
          </p:cNvSpPr>
          <p:nvPr/>
        </p:nvSpPr>
        <p:spPr>
          <a:xfrm>
            <a:off x="152563" y="3698510"/>
            <a:ext cx="4638448" cy="6855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доход от доступа к образованию</a:t>
            </a:r>
            <a:br>
              <a:rPr lang="ru-RU" sz="2000" b="1" dirty="0">
                <a:latin typeface="Calibri" panose="020F0502020204030204" pitchFamily="34" charset="0"/>
              </a:rPr>
            </a:br>
            <a:r>
              <a:rPr lang="ru-RU" sz="2000" b="1" dirty="0">
                <a:latin typeface="Calibri" panose="020F0502020204030204" pitchFamily="34" charset="0"/>
              </a:rPr>
              <a:t>к</a:t>
            </a:r>
            <a:r>
              <a:rPr lang="ru-RU" sz="2000" dirty="0">
                <a:latin typeface="Calibri" panose="020F0502020204030204" pitchFamily="34" charset="0"/>
              </a:rPr>
              <a:t>оммерческие структуры (</a:t>
            </a:r>
            <a:r>
              <a:rPr lang="ru-RU" sz="2000" dirty="0">
                <a:effectLst/>
                <a:latin typeface="Calibri" panose="020F0502020204030204" pitchFamily="34" charset="0"/>
              </a:rPr>
              <a:t>школы, вузы)</a:t>
            </a:r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7E6CF0D-4FE8-4659-9430-BD29EEE1DC56}"/>
              </a:ext>
            </a:extLst>
          </p:cNvPr>
          <p:cNvSpPr txBox="1">
            <a:spLocks/>
          </p:cNvSpPr>
          <p:nvPr/>
        </p:nvSpPr>
        <p:spPr>
          <a:xfrm>
            <a:off x="269057" y="3071142"/>
            <a:ext cx="4405460" cy="6573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равенство доступа к образованию</a:t>
            </a:r>
            <a:br>
              <a:rPr lang="ru-RU" sz="2000" b="1" dirty="0">
                <a:latin typeface="Calibri" panose="020F0502020204030204" pitchFamily="34" charset="0"/>
              </a:rPr>
            </a:br>
            <a:r>
              <a:rPr lang="ru-RU" sz="2000" dirty="0">
                <a:latin typeface="Calibri" panose="020F0502020204030204" pitchFamily="34" charset="0"/>
              </a:rPr>
              <a:t>госструктуры (</a:t>
            </a:r>
            <a:r>
              <a:rPr lang="ru-RU" sz="2000" dirty="0">
                <a:effectLst/>
                <a:latin typeface="Calibri" panose="020F0502020204030204" pitchFamily="34" charset="0"/>
              </a:rPr>
              <a:t>школы, колледжи, вузы)</a:t>
            </a:r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4E38F984-AA88-4BDF-A4DA-4363EFAA4BEC}"/>
              </a:ext>
            </a:extLst>
          </p:cNvPr>
          <p:cNvSpPr txBox="1">
            <a:spLocks/>
          </p:cNvSpPr>
          <p:nvPr/>
        </p:nvSpPr>
        <p:spPr>
          <a:xfrm>
            <a:off x="8168901" y="3437302"/>
            <a:ext cx="3497504" cy="7351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ограничения при разработке</a:t>
            </a:r>
            <a:br>
              <a:rPr lang="ru-RU" sz="2000" b="1" dirty="0">
                <a:latin typeface="Calibri" panose="020F0502020204030204" pitchFamily="34" charset="0"/>
              </a:rPr>
            </a:br>
            <a:r>
              <a:rPr lang="ru-RU" sz="2000" dirty="0">
                <a:latin typeface="Calibri" panose="020F0502020204030204" pitchFamily="34" charset="0"/>
              </a:rPr>
              <a:t>авторские коллективы</a:t>
            </a:r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78854C94-C1A8-432C-8C72-60CFB9A1E36D}"/>
              </a:ext>
            </a:extLst>
          </p:cNvPr>
          <p:cNvSpPr txBox="1">
            <a:spLocks/>
          </p:cNvSpPr>
          <p:nvPr/>
        </p:nvSpPr>
        <p:spPr>
          <a:xfrm>
            <a:off x="8046510" y="4274899"/>
            <a:ext cx="3742287" cy="5414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600"/>
              </a:spcBef>
            </a:pPr>
            <a:r>
              <a:rPr lang="ru-RU" sz="2000" b="1" dirty="0">
                <a:latin typeface="Calibri" panose="020F0502020204030204" pitchFamily="34" charset="0"/>
              </a:rPr>
              <a:t>ограничения формата носителя</a:t>
            </a:r>
            <a:br>
              <a:rPr lang="ru-RU" sz="2000" b="1" dirty="0">
                <a:latin typeface="Calibri" panose="020F0502020204030204" pitchFamily="34" charset="0"/>
              </a:rPr>
            </a:br>
            <a:r>
              <a:rPr lang="ru-RU" sz="2000" dirty="0">
                <a:latin typeface="Calibri" panose="020F0502020204030204" pitchFamily="34" charset="0"/>
              </a:rPr>
              <a:t>книга, онлайн-ресурс</a:t>
            </a:r>
            <a:endParaRPr lang="ru-RU" sz="2000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765BD67F-365D-4D87-ACBE-0D87F131D076}"/>
              </a:ext>
            </a:extLst>
          </p:cNvPr>
          <p:cNvSpPr txBox="1">
            <a:spLocks/>
          </p:cNvSpPr>
          <p:nvPr/>
        </p:nvSpPr>
        <p:spPr>
          <a:xfrm>
            <a:off x="8125858" y="5015275"/>
            <a:ext cx="3803166" cy="5414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600"/>
              </a:spcBef>
            </a:pPr>
            <a:r>
              <a:rPr lang="ru-RU" sz="2000" b="1" dirty="0">
                <a:latin typeface="Calibri" panose="020F0502020204030204" pitchFamily="34" charset="0"/>
              </a:rPr>
              <a:t>ограничения формата обучения</a:t>
            </a:r>
          </a:p>
          <a:p>
            <a:pPr algn="ctr" fontAlgn="ctr">
              <a:spcBef>
                <a:spcPts val="600"/>
              </a:spcBef>
            </a:pPr>
            <a:r>
              <a:rPr lang="ru-RU" sz="2000" dirty="0">
                <a:latin typeface="Calibri" panose="020F0502020204030204" pitchFamily="34" charset="0"/>
              </a:rPr>
              <a:t>школы/колледжи/ВУЗы/онлайн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95A92394-AD8B-4D9C-9FC5-5D5EE9AE67D9}"/>
              </a:ext>
            </a:extLst>
          </p:cNvPr>
          <p:cNvSpPr txBox="1">
            <a:spLocks/>
          </p:cNvSpPr>
          <p:nvPr/>
        </p:nvSpPr>
        <p:spPr>
          <a:xfrm>
            <a:off x="7937542" y="5648978"/>
            <a:ext cx="4257427" cy="7342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ограничения по структуре контента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теория, практика, связи, карты 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CF452AC-7DD5-43B1-A477-3040B82C3F41}"/>
              </a:ext>
            </a:extLst>
          </p:cNvPr>
          <p:cNvCxnSpPr>
            <a:cxnSpLocks/>
          </p:cNvCxnSpPr>
          <p:nvPr/>
        </p:nvCxnSpPr>
        <p:spPr>
          <a:xfrm>
            <a:off x="4979327" y="1455627"/>
            <a:ext cx="51757" cy="501563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6B4DEE5A-DEE9-4F20-9F07-EEC0AE789A16}"/>
              </a:ext>
            </a:extLst>
          </p:cNvPr>
          <p:cNvSpPr/>
          <p:nvPr/>
        </p:nvSpPr>
        <p:spPr>
          <a:xfrm rot="10800000">
            <a:off x="8046509" y="1650885"/>
            <a:ext cx="3961863" cy="14333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A479B3B2-FB7F-4FC2-A6C7-74CF21F154FD}"/>
              </a:ext>
            </a:extLst>
          </p:cNvPr>
          <p:cNvSpPr txBox="1">
            <a:spLocks/>
          </p:cNvSpPr>
          <p:nvPr/>
        </p:nvSpPr>
        <p:spPr>
          <a:xfrm>
            <a:off x="8841654" y="2101133"/>
            <a:ext cx="3086100" cy="5414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FF0000"/>
                </a:solidFill>
              </a:rPr>
              <a:t>разные форматы</a:t>
            </a:r>
          </a:p>
          <a:p>
            <a:pPr algn="ctr"/>
            <a:r>
              <a:rPr lang="ru-RU" sz="2000" b="1" dirty="0">
                <a:solidFill>
                  <a:srgbClr val="0070C0"/>
                </a:solidFill>
              </a:rPr>
              <a:t>разработки и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DB0E4-B373-47D9-9349-7F2B13F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2</a:t>
            </a:fld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C0B3541-AAC1-4904-987D-C84D59A7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9" y="173823"/>
            <a:ext cx="1043404" cy="11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D0A5B0-0ACB-40A7-AB9F-5A1E36D979C3}"/>
              </a:ext>
            </a:extLst>
          </p:cNvPr>
          <p:cNvSpPr/>
          <p:nvPr/>
        </p:nvSpPr>
        <p:spPr>
          <a:xfrm>
            <a:off x="6046407" y="4265464"/>
            <a:ext cx="5130639" cy="1608562"/>
          </a:xfrm>
          <a:prstGeom prst="rect">
            <a:avLst/>
          </a:prstGeom>
          <a:solidFill>
            <a:srgbClr val="FFCCCC"/>
          </a:solidFill>
          <a:ln w="12700">
            <a:noFill/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9510BED6-466B-4763-A981-9AD90EE34CA8}"/>
              </a:ext>
            </a:extLst>
          </p:cNvPr>
          <p:cNvSpPr txBox="1">
            <a:spLocks/>
          </p:cNvSpPr>
          <p:nvPr/>
        </p:nvSpPr>
        <p:spPr>
          <a:xfrm>
            <a:off x="6218107" y="4655372"/>
            <a:ext cx="4772025" cy="1094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3600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онлайн-платформа</a:t>
            </a:r>
            <a:endParaRPr lang="ru-RU" sz="20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89D1E77-7A0A-45BA-9C0D-0A6838686BB9}"/>
              </a:ext>
            </a:extLst>
          </p:cNvPr>
          <p:cNvSpPr txBox="1">
            <a:spLocks/>
          </p:cNvSpPr>
          <p:nvPr/>
        </p:nvSpPr>
        <p:spPr>
          <a:xfrm>
            <a:off x="412376" y="2815588"/>
            <a:ext cx="1675909" cy="61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учебник</a:t>
            </a:r>
            <a:br>
              <a:rPr lang="ru-RU" sz="2000" dirty="0">
                <a:latin typeface="Calibri" panose="020F0502020204030204" pitchFamily="34" charset="0"/>
              </a:rPr>
            </a:br>
            <a:r>
              <a:rPr lang="ru-RU" sz="2000" dirty="0">
                <a:latin typeface="Calibri" panose="020F0502020204030204" pitchFamily="34" charset="0"/>
              </a:rPr>
              <a:t>по предмету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C4BAF7-C503-473E-9BF2-39B0D3FD64F4}"/>
              </a:ext>
            </a:extLst>
          </p:cNvPr>
          <p:cNvGrpSpPr/>
          <p:nvPr/>
        </p:nvGrpSpPr>
        <p:grpSpPr>
          <a:xfrm>
            <a:off x="322768" y="1460414"/>
            <a:ext cx="11456856" cy="5194938"/>
            <a:chOff x="353248" y="1556685"/>
            <a:chExt cx="11456856" cy="5194938"/>
          </a:xfrm>
        </p:grpSpPr>
        <p:sp>
          <p:nvSpPr>
            <p:cNvPr id="19" name="Заголовок 1">
              <a:extLst>
                <a:ext uri="{FF2B5EF4-FFF2-40B4-BE49-F238E27FC236}">
                  <a16:creationId xmlns:a16="http://schemas.microsoft.com/office/drawing/2014/main" id="{3BCE5DFE-4F53-4B7B-A36F-7D7D99A77CF1}"/>
                </a:ext>
              </a:extLst>
            </p:cNvPr>
            <p:cNvSpPr txBox="1">
              <a:spLocks/>
            </p:cNvSpPr>
            <p:nvPr/>
          </p:nvSpPr>
          <p:spPr>
            <a:xfrm>
              <a:off x="5632473" y="1556685"/>
              <a:ext cx="5773231" cy="377026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 fontAlgn="ctr">
                <a:spcBef>
                  <a:spcPts val="0"/>
                </a:spcBef>
              </a:pPr>
              <a:r>
                <a:rPr lang="ru-RU" sz="2000" dirty="0">
                  <a:latin typeface="Calibri" panose="020F0502020204030204" pitchFamily="34" charset="0"/>
                </a:rPr>
                <a:t>Пособия</a:t>
              </a:r>
              <a:r>
                <a:rPr lang="ru-RU" sz="2000" dirty="0">
                  <a:effectLst/>
                  <a:latin typeface="Calibri" panose="020F0502020204030204" pitchFamily="34" charset="0"/>
                </a:rPr>
                <a:t> по подготовке к олимпиаде по предмету</a:t>
              </a:r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A6F76A48-1BD8-4B41-A545-82A4879EE91A}"/>
                </a:ext>
              </a:extLst>
            </p:cNvPr>
            <p:cNvGrpSpPr/>
            <p:nvPr/>
          </p:nvGrpSpPr>
          <p:grpSpPr>
            <a:xfrm>
              <a:off x="353248" y="1929585"/>
              <a:ext cx="11456856" cy="4822038"/>
              <a:chOff x="353249" y="1642998"/>
              <a:chExt cx="11456856" cy="4822038"/>
            </a:xfrm>
          </p:grpSpPr>
          <p:sp>
            <p:nvSpPr>
              <p:cNvPr id="15" name="Заголовок 1">
                <a:extLst>
                  <a:ext uri="{FF2B5EF4-FFF2-40B4-BE49-F238E27FC236}">
                    <a16:creationId xmlns:a16="http://schemas.microsoft.com/office/drawing/2014/main" id="{E86BD78E-C475-4CA8-A3DC-1532E2A1D8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4390" y="2261747"/>
                <a:ext cx="2290461" cy="97693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0" fontAlgn="ctr">
                  <a:spcBef>
                    <a:spcPts val="0"/>
                  </a:spcBef>
                </a:pPr>
                <a:r>
                  <a:rPr lang="ru-RU" sz="2000" dirty="0">
                    <a:latin typeface="Calibri" panose="020F0502020204030204" pitchFamily="34" charset="0"/>
                  </a:rPr>
                  <a:t>линия</a:t>
                </a:r>
                <a:r>
                  <a:rPr lang="ru-RU" sz="2000" dirty="0">
                    <a:effectLst/>
                    <a:latin typeface="Calibri" panose="020F0502020204030204" pitchFamily="34" charset="0"/>
                  </a:rPr>
                  <a:t> учебников</a:t>
                </a:r>
                <a:br>
                  <a:rPr lang="ru-RU" sz="2000" dirty="0">
                    <a:effectLst/>
                    <a:latin typeface="Calibri" panose="020F0502020204030204" pitchFamily="34" charset="0"/>
                  </a:rPr>
                </a:br>
                <a:r>
                  <a:rPr lang="ru-RU" sz="2000" dirty="0">
                    <a:effectLst/>
                    <a:latin typeface="Calibri" panose="020F0502020204030204" pitchFamily="34" charset="0"/>
                  </a:rPr>
                  <a:t>по предмету</a:t>
                </a:r>
              </a:p>
              <a:p>
                <a:pPr algn="ctr" rtl="0" fontAlgn="ctr">
                  <a:spcBef>
                    <a:spcPts val="0"/>
                  </a:spcBef>
                </a:pPr>
                <a:r>
                  <a:rPr lang="ru-RU" sz="2000" dirty="0">
                    <a:effectLst/>
                    <a:latin typeface="Calibri" panose="020F0502020204030204" pitchFamily="34" charset="0"/>
                  </a:rPr>
                  <a:t>2-5 книг</a:t>
                </a:r>
              </a:p>
            </p:txBody>
          </p:sp>
          <p:sp>
            <p:nvSpPr>
              <p:cNvPr id="2" name="Стрелка: вправо 1">
                <a:extLst>
                  <a:ext uri="{FF2B5EF4-FFF2-40B4-BE49-F238E27FC236}">
                    <a16:creationId xmlns:a16="http://schemas.microsoft.com/office/drawing/2014/main" id="{5D023F67-2BDA-474D-ABA1-9A9F4DBD4AE3}"/>
                  </a:ext>
                </a:extLst>
              </p:cNvPr>
              <p:cNvSpPr/>
              <p:nvPr/>
            </p:nvSpPr>
            <p:spPr>
              <a:xfrm>
                <a:off x="505610" y="3026939"/>
                <a:ext cx="11304495" cy="905855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 поколение  </a:t>
                </a:r>
                <a:r>
                  <a:rPr lang="ru-RU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̶  </a:t>
                </a:r>
                <a:r>
                  <a:rPr lang="ru-RU" sz="20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п</a:t>
                </a:r>
                <a:r>
                  <a:rPr lang="ru-RU" sz="2000" b="1" dirty="0">
                    <a:solidFill>
                      <a:schemeClr val="tx1"/>
                    </a:solidFill>
                  </a:rPr>
                  <a:t>ередача знаний по предмету через бумажные носители</a:t>
                </a:r>
              </a:p>
            </p:txBody>
          </p:sp>
          <p:sp>
            <p:nvSpPr>
              <p:cNvPr id="18" name="Заголовок 1">
                <a:extLst>
                  <a:ext uri="{FF2B5EF4-FFF2-40B4-BE49-F238E27FC236}">
                    <a16:creationId xmlns:a16="http://schemas.microsoft.com/office/drawing/2014/main" id="{F5ACA432-EACB-40C9-9A52-E26106D89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3249" y="1642998"/>
                <a:ext cx="5773231" cy="377026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0" fontAlgn="ctr">
                  <a:spcBef>
                    <a:spcPts val="0"/>
                  </a:spcBef>
                </a:pPr>
                <a:r>
                  <a:rPr lang="ru-RU" sz="2000" dirty="0">
                    <a:latin typeface="Calibri" panose="020F0502020204030204" pitchFamily="34" charset="0"/>
                  </a:rPr>
                  <a:t>Научно-популярные книги в предметной области</a:t>
                </a:r>
                <a:endParaRPr lang="ru-RU" sz="2000" dirty="0"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Заголовок 1">
                <a:extLst>
                  <a:ext uri="{FF2B5EF4-FFF2-40B4-BE49-F238E27FC236}">
                    <a16:creationId xmlns:a16="http://schemas.microsoft.com/office/drawing/2014/main" id="{7708EE55-8C41-4C0A-B9B7-62EDA3F7CF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3246" y="1837791"/>
                <a:ext cx="2624916" cy="131108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0" fontAlgn="ctr">
                  <a:spcBef>
                    <a:spcPts val="0"/>
                  </a:spcBef>
                </a:pPr>
                <a:r>
                  <a:rPr lang="ru-RU" sz="2000" dirty="0">
                    <a:effectLst/>
                    <a:latin typeface="Calibri" panose="020F0502020204030204" pitchFamily="34" charset="0"/>
                  </a:rPr>
                  <a:t>+ предметные пособия по подготовке</a:t>
                </a:r>
                <a:br>
                  <a:rPr lang="ru-RU" sz="2000" dirty="0">
                    <a:effectLst/>
                    <a:latin typeface="Calibri" panose="020F0502020204030204" pitchFamily="34" charset="0"/>
                  </a:rPr>
                </a:br>
                <a:r>
                  <a:rPr lang="ru-RU" sz="2000" dirty="0">
                    <a:effectLst/>
                    <a:latin typeface="Calibri" panose="020F0502020204030204" pitchFamily="34" charset="0"/>
                  </a:rPr>
                  <a:t>к ВПР/</a:t>
                </a:r>
                <a:r>
                  <a:rPr lang="ru-RU" sz="2000" dirty="0">
                    <a:latin typeface="Calibri" panose="020F0502020204030204" pitchFamily="34" charset="0"/>
                  </a:rPr>
                  <a:t>ОГЭ/ ГИА</a:t>
                </a:r>
                <a:br>
                  <a:rPr lang="ru-RU" sz="2000" dirty="0">
                    <a:latin typeface="Calibri" panose="020F0502020204030204" pitchFamily="34" charset="0"/>
                  </a:rPr>
                </a:br>
                <a:r>
                  <a:rPr lang="ru-RU" sz="2000" dirty="0">
                    <a:latin typeface="Calibri" panose="020F0502020204030204" pitchFamily="34" charset="0"/>
                  </a:rPr>
                  <a:t>(справочники, сборники вариантов)</a:t>
                </a:r>
                <a:endParaRPr lang="ru-RU" sz="2000" dirty="0"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Стрелка: вправо 24">
                <a:extLst>
                  <a:ext uri="{FF2B5EF4-FFF2-40B4-BE49-F238E27FC236}">
                    <a16:creationId xmlns:a16="http://schemas.microsoft.com/office/drawing/2014/main" id="{646C468A-1D5A-4B08-B43C-9069694D51F3}"/>
                  </a:ext>
                </a:extLst>
              </p:cNvPr>
              <p:cNvSpPr/>
              <p:nvPr/>
            </p:nvSpPr>
            <p:spPr>
              <a:xfrm>
                <a:off x="505610" y="5559181"/>
                <a:ext cx="11304495" cy="905855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  <a:prstDash val="solid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 поколение  </a:t>
                </a:r>
                <a:r>
                  <a:rPr lang="ru-RU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̶</a:t>
                </a:r>
                <a:r>
                  <a:rPr lang="ru-RU" sz="20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 п</a:t>
                </a:r>
                <a:r>
                  <a:rPr lang="ru-RU" sz="2000" b="1" dirty="0">
                    <a:solidFill>
                      <a:srgbClr val="0070C0"/>
                    </a:solidFill>
                  </a:rPr>
                  <a:t>ередача знаний по предмету через цифровые носители</a:t>
                </a:r>
              </a:p>
            </p:txBody>
          </p:sp>
          <p:sp>
            <p:nvSpPr>
              <p:cNvPr id="28" name="Заголовок 1">
                <a:extLst>
                  <a:ext uri="{FF2B5EF4-FFF2-40B4-BE49-F238E27FC236}">
                    <a16:creationId xmlns:a16="http://schemas.microsoft.com/office/drawing/2014/main" id="{EF5C9D53-4ED4-49C6-844E-2079457290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857" y="4387068"/>
                <a:ext cx="2656454" cy="120802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0" fontAlgn="ctr">
                  <a:spcBef>
                    <a:spcPts val="0"/>
                  </a:spcBef>
                </a:pPr>
                <a:r>
                  <a:rPr lang="ru-RU" sz="20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тематические</a:t>
                </a:r>
                <a:br>
                  <a:rPr lang="ru-RU" sz="20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</a:br>
                <a:r>
                  <a:rPr lang="ru-RU" sz="20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онлайн-сборники (учебники, задачники, решебники, </a:t>
                </a:r>
                <a:r>
                  <a:rPr lang="ru-RU" sz="2000" dirty="0" err="1">
                    <a:solidFill>
                      <a:srgbClr val="0070C0"/>
                    </a:solidFill>
                    <a:latin typeface="Calibri" panose="020F0502020204030204" pitchFamily="34" charset="0"/>
                  </a:rPr>
                  <a:t>ЦОРы</a:t>
                </a:r>
                <a:r>
                  <a:rPr lang="ru-RU" sz="20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)</a:t>
                </a:r>
              </a:p>
            </p:txBody>
          </p:sp>
          <p:sp>
            <p:nvSpPr>
              <p:cNvPr id="31" name="Заголовок 1">
                <a:extLst>
                  <a:ext uri="{FF2B5EF4-FFF2-40B4-BE49-F238E27FC236}">
                    <a16:creationId xmlns:a16="http://schemas.microsoft.com/office/drawing/2014/main" id="{F08A5275-1F4E-43D6-B21D-3E9AA19F2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2783" y="4780992"/>
                <a:ext cx="2176244" cy="654025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0" fontAlgn="ctr">
                  <a:spcBef>
                    <a:spcPts val="0"/>
                  </a:spcBef>
                </a:pPr>
                <a:r>
                  <a:rPr lang="ru-RU" sz="20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онлайн-предметы</a:t>
                </a:r>
                <a:br>
                  <a:rPr lang="ru-RU" sz="20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</a:br>
                <a:r>
                  <a:rPr lang="ru-RU" sz="20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в полном объеме</a:t>
                </a:r>
              </a:p>
            </p:txBody>
          </p:sp>
        </p:grpSp>
      </p:grp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7851CC0-8496-4E8B-8B9D-6BC0C9625AD9}"/>
              </a:ext>
            </a:extLst>
          </p:cNvPr>
          <p:cNvSpPr txBox="1">
            <a:spLocks/>
          </p:cNvSpPr>
          <p:nvPr/>
        </p:nvSpPr>
        <p:spPr>
          <a:xfrm>
            <a:off x="4028493" y="2169882"/>
            <a:ext cx="2290461" cy="1259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effectLst/>
                <a:latin typeface="Calibri" panose="020F0502020204030204" pitchFamily="34" charset="0"/>
              </a:rPr>
              <a:t>+ задачники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линия учебников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по предмету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effectLst/>
                <a:latin typeface="Calibri" panose="020F0502020204030204" pitchFamily="34" charset="0"/>
              </a:rPr>
              <a:t>2-5 книг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26110C27-6541-4F1C-A670-750B5B8CB275}"/>
              </a:ext>
            </a:extLst>
          </p:cNvPr>
          <p:cNvSpPr txBox="1">
            <a:spLocks/>
          </p:cNvSpPr>
          <p:nvPr/>
        </p:nvSpPr>
        <p:spPr>
          <a:xfrm>
            <a:off x="6095999" y="1765868"/>
            <a:ext cx="2546766" cy="171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effectLst/>
                <a:latin typeface="Calibri" panose="020F0502020204030204" pitchFamily="34" charset="0"/>
              </a:rPr>
              <a:t>+ профили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(база/углубленный)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+ </a:t>
            </a:r>
            <a:r>
              <a:rPr lang="ru-RU" sz="2000" dirty="0">
                <a:latin typeface="Calibri" panose="020F0502020204030204" pitchFamily="34" charset="0"/>
              </a:rPr>
              <a:t>з</a:t>
            </a:r>
            <a:r>
              <a:rPr lang="ru-RU" sz="2000" dirty="0">
                <a:effectLst/>
                <a:latin typeface="Calibri" panose="020F0502020204030204" pitchFamily="34" charset="0"/>
              </a:rPr>
              <a:t>адачники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линия учебников</a:t>
            </a:r>
            <a:br>
              <a:rPr lang="ru-RU" sz="2000" dirty="0">
                <a:effectLst/>
                <a:latin typeface="Calibri" panose="020F0502020204030204" pitchFamily="34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</a:rPr>
              <a:t>по предмету</a:t>
            </a:r>
          </a:p>
          <a:p>
            <a:pPr algn="ctr" rtl="0" fontAlgn="ctr">
              <a:spcBef>
                <a:spcPts val="0"/>
              </a:spcBef>
            </a:pPr>
            <a:r>
              <a:rPr lang="ru-RU" sz="2000" dirty="0">
                <a:effectLst/>
                <a:latin typeface="Calibri" panose="020F0502020204030204" pitchFamily="34" charset="0"/>
              </a:rPr>
              <a:t>2-5 книг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A8CD8815-C5F2-4FA9-9701-BE832EF255EB}"/>
              </a:ext>
            </a:extLst>
          </p:cNvPr>
          <p:cNvSpPr txBox="1">
            <a:spLocks/>
          </p:cNvSpPr>
          <p:nvPr/>
        </p:nvSpPr>
        <p:spPr>
          <a:xfrm>
            <a:off x="2893246" y="4872511"/>
            <a:ext cx="3083874" cy="931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+ онлайн-курсы</a:t>
            </a:r>
            <a:b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тематические</a:t>
            </a:r>
            <a:b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</a:rPr>
              <a:t>в рамках одного предмета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C540D24D-0424-4FCA-A79D-2B3FAFD7CB50}"/>
              </a:ext>
            </a:extLst>
          </p:cNvPr>
          <p:cNvSpPr txBox="1">
            <a:spLocks/>
          </p:cNvSpPr>
          <p:nvPr/>
        </p:nvSpPr>
        <p:spPr>
          <a:xfrm>
            <a:off x="8863728" y="4948408"/>
            <a:ext cx="2086417" cy="6540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00B050"/>
                </a:solidFill>
                <a:latin typeface="Calibri" panose="020F0502020204030204" pitchFamily="34" charset="0"/>
              </a:rPr>
              <a:t>онлайн-области</a:t>
            </a:r>
            <a:br>
              <a:rPr lang="ru-RU" sz="2000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ru-RU" sz="2000" dirty="0">
                <a:solidFill>
                  <a:srgbClr val="00B050"/>
                </a:solidFill>
                <a:latin typeface="Calibri" panose="020F0502020204030204" pitchFamily="34" charset="0"/>
              </a:rPr>
              <a:t>в полном объеме</a:t>
            </a: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41AB4239-488A-4F5E-86A1-B600A6F78D60}"/>
              </a:ext>
            </a:extLst>
          </p:cNvPr>
          <p:cNvSpPr txBox="1">
            <a:spLocks/>
          </p:cNvSpPr>
          <p:nvPr/>
        </p:nvSpPr>
        <p:spPr>
          <a:xfrm>
            <a:off x="6005780" y="4340750"/>
            <a:ext cx="5146573" cy="330860"/>
          </a:xfrm>
          <a:prstGeom prst="rect">
            <a:avLst/>
          </a:prstGeom>
        </p:spPr>
        <p:txBody>
          <a:bodyPr vert="horz" wrap="square" lIns="91440" tIns="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b="1" dirty="0">
                <a:solidFill>
                  <a:srgbClr val="FF6600"/>
                </a:solidFill>
                <a:latin typeface="Calibri" panose="020F0502020204030204" pitchFamily="34" charset="0"/>
              </a:rPr>
              <a:t>концепция СБО</a:t>
            </a:r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AD0EA564-2E14-4F40-AAAF-5867C8682970}"/>
              </a:ext>
            </a:extLst>
          </p:cNvPr>
          <p:cNvSpPr/>
          <p:nvPr/>
        </p:nvSpPr>
        <p:spPr>
          <a:xfrm>
            <a:off x="8549173" y="5035927"/>
            <a:ext cx="274569" cy="516693"/>
          </a:xfrm>
          <a:prstGeom prst="rightBrace">
            <a:avLst>
              <a:gd name="adj1" fmla="val 0"/>
              <a:gd name="adj2" fmla="val 48493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DAD40AA-3075-4653-93E5-73457513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9" y="173823"/>
            <a:ext cx="1043404" cy="1173831"/>
          </a:xfrm>
          <a:prstGeom prst="rect">
            <a:avLst/>
          </a:prstGeom>
        </p:spPr>
      </p:pic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22DEDAFC-C857-4D72-91F7-6BDF0ED8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23" y="792538"/>
            <a:ext cx="9330358" cy="54145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</a:rPr>
              <a:t>перейти к новому этапу в передаче знаний 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8479654C-4009-4443-86A3-6A052C8B43BE}"/>
              </a:ext>
            </a:extLst>
          </p:cNvPr>
          <p:cNvSpPr txBox="1">
            <a:spLocks/>
          </p:cNvSpPr>
          <p:nvPr/>
        </p:nvSpPr>
        <p:spPr>
          <a:xfrm>
            <a:off x="1903798" y="202648"/>
            <a:ext cx="9363883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 цель проекта «Самообучение Без Ограничения»</a:t>
            </a:r>
          </a:p>
        </p:txBody>
      </p:sp>
    </p:spTree>
    <p:extLst>
      <p:ext uri="{BB962C8B-B14F-4D97-AF65-F5344CB8AC3E}">
        <p14:creationId xmlns:p14="http://schemas.microsoft.com/office/powerpoint/2010/main" val="22886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F1C3DB-0AD4-4BC6-95F1-F6F719AD72E3}"/>
              </a:ext>
            </a:extLst>
          </p:cNvPr>
          <p:cNvSpPr/>
          <p:nvPr/>
        </p:nvSpPr>
        <p:spPr>
          <a:xfrm>
            <a:off x="3747409" y="2291464"/>
            <a:ext cx="4273420" cy="4357603"/>
          </a:xfrm>
          <a:prstGeom prst="rect">
            <a:avLst/>
          </a:prstGeom>
          <a:solidFill>
            <a:srgbClr val="FFCCCC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80000" rtlCol="0" anchor="t" anchorCtr="0"/>
          <a:lstStyle/>
          <a:p>
            <a:pPr algn="ctr"/>
            <a:r>
              <a:rPr lang="ru-RU" sz="4000" b="1" dirty="0">
                <a:solidFill>
                  <a:srgbClr val="FF6600"/>
                </a:solidFill>
              </a:rPr>
              <a:t>концепция СБО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1331126" y="202286"/>
            <a:ext cx="10022674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концепция «Самообучения Без Ограничения»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3AFE262-9D6F-4733-8B4B-09A7DB24AA2B}"/>
              </a:ext>
            </a:extLst>
          </p:cNvPr>
          <p:cNvSpPr txBox="1">
            <a:spLocks/>
          </p:cNvSpPr>
          <p:nvPr/>
        </p:nvSpPr>
        <p:spPr>
          <a:xfrm>
            <a:off x="8404094" y="3791100"/>
            <a:ext cx="3625523" cy="1223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effectLst/>
                <a:latin typeface="Calibri" panose="020F0502020204030204" pitchFamily="34" charset="0"/>
              </a:rPr>
              <a:t>Контент образовательный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просто, подробно, системно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от базы до олимпиады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вся теория</a:t>
            </a:r>
            <a:r>
              <a:rPr lang="ru-RU" sz="2000" dirty="0">
                <a:latin typeface="Calibri" panose="020F0502020204030204" pitchFamily="34" charset="0"/>
              </a:rPr>
              <a:t> и</a:t>
            </a:r>
            <a:r>
              <a:rPr lang="ru-RU" sz="2000" dirty="0">
                <a:effectLst/>
                <a:latin typeface="Calibri" panose="020F0502020204030204" pitchFamily="34" charset="0"/>
              </a:rPr>
              <a:t> практика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89D1E77-7A0A-45BA-9C0D-0A6838686BB9}"/>
              </a:ext>
            </a:extLst>
          </p:cNvPr>
          <p:cNvSpPr txBox="1">
            <a:spLocks/>
          </p:cNvSpPr>
          <p:nvPr/>
        </p:nvSpPr>
        <p:spPr>
          <a:xfrm>
            <a:off x="398758" y="2236239"/>
            <a:ext cx="2389434" cy="1241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effectLst/>
                <a:latin typeface="Calibri" panose="020F0502020204030204" pitchFamily="34" charset="0"/>
              </a:rPr>
              <a:t>Доступ учащимся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бесплатно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бессрочно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в полном объеме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B3C5E8F-F12F-4DE1-A762-1F4CB09EB559}"/>
              </a:ext>
            </a:extLst>
          </p:cNvPr>
          <p:cNvSpPr txBox="1">
            <a:spLocks/>
          </p:cNvSpPr>
          <p:nvPr/>
        </p:nvSpPr>
        <p:spPr>
          <a:xfrm>
            <a:off x="8474557" y="5373880"/>
            <a:ext cx="3135174" cy="1223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600"/>
              </a:spcBef>
            </a:pPr>
            <a:r>
              <a:rPr lang="ru-RU" sz="2000" b="1" dirty="0">
                <a:latin typeface="Calibri" panose="020F0502020204030204" pitchFamily="34" charset="0"/>
              </a:rPr>
              <a:t>Авторская разработка</a:t>
            </a:r>
          </a:p>
          <a:p>
            <a:pPr marL="0" lvl="1" indent="-28575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многолетняя</a:t>
            </a:r>
          </a:p>
          <a:p>
            <a:pPr marL="0" lvl="1" indent="-28575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разносторонняя</a:t>
            </a:r>
          </a:p>
          <a:p>
            <a:pPr marL="0" lvl="1" indent="-28575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различными авторами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921084" y="870653"/>
            <a:ext cx="10688647" cy="11595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передача целостных знаний через онлайн-платформу</a:t>
            </a:r>
            <a:b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всем самообучающимся в максимально доступной форме</a:t>
            </a:r>
            <a:b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со снятием финансовых,</a:t>
            </a:r>
            <a:r>
              <a:rPr lang="ru-RU" sz="3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ru-RU" sz="3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временных, «мотивирующих» барьеров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86BD78E-C475-4CA8-A3DC-1532E2A1D80C}"/>
              </a:ext>
            </a:extLst>
          </p:cNvPr>
          <p:cNvSpPr txBox="1">
            <a:spLocks/>
          </p:cNvSpPr>
          <p:nvPr/>
        </p:nvSpPr>
        <p:spPr>
          <a:xfrm>
            <a:off x="8404094" y="2291464"/>
            <a:ext cx="3854599" cy="1241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Программный код платформы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свободный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о</a:t>
            </a:r>
            <a:r>
              <a:rPr lang="ru-RU" sz="2000" dirty="0">
                <a:effectLst/>
                <a:latin typeface="Calibri" panose="020F0502020204030204" pitchFamily="34" charset="0"/>
              </a:rPr>
              <a:t>ткрытый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бесплатный</a:t>
            </a:r>
            <a:r>
              <a:rPr lang="ru-RU" sz="20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A302F36-7B35-42E4-9197-3AD4C4AD2454}"/>
              </a:ext>
            </a:extLst>
          </p:cNvPr>
          <p:cNvSpPr txBox="1">
            <a:spLocks/>
          </p:cNvSpPr>
          <p:nvPr/>
        </p:nvSpPr>
        <p:spPr>
          <a:xfrm>
            <a:off x="308706" y="3532567"/>
            <a:ext cx="3246001" cy="1357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Ставка на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внутреннюю мотивацию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активное самообучение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самоконтроль изучения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761357D-D0A6-483E-943C-DB2E314DBAA2}"/>
              </a:ext>
            </a:extLst>
          </p:cNvPr>
          <p:cNvSpPr txBox="1">
            <a:spLocks/>
          </p:cNvSpPr>
          <p:nvPr/>
        </p:nvSpPr>
        <p:spPr>
          <a:xfrm>
            <a:off x="356839" y="5148423"/>
            <a:ext cx="3246001" cy="135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effectLst/>
                <a:latin typeface="Calibri" panose="020F0502020204030204" pitchFamily="34" charset="0"/>
              </a:rPr>
              <a:t>У</a:t>
            </a:r>
            <a:r>
              <a:rPr lang="ru-RU" sz="2000" b="1" dirty="0">
                <a:latin typeface="Calibri" panose="020F0502020204030204" pitchFamily="34" charset="0"/>
              </a:rPr>
              <a:t>бираем отвлечения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геймификацию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награды и рейтинги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сертификаты и дипломы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EACE244-B17D-488D-A48F-95B128C6453E}"/>
              </a:ext>
            </a:extLst>
          </p:cNvPr>
          <p:cNvSpPr txBox="1">
            <a:spLocks/>
          </p:cNvSpPr>
          <p:nvPr/>
        </p:nvSpPr>
        <p:spPr>
          <a:xfrm>
            <a:off x="4094771" y="3232082"/>
            <a:ext cx="3687153" cy="3124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18000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ОНЛАЙН-ПЛАТФОРМА</a:t>
            </a:r>
            <a:endParaRPr lang="ru-RU" sz="20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3F32310B-194C-4731-881D-DEEDF6945251}"/>
              </a:ext>
            </a:extLst>
          </p:cNvPr>
          <p:cNvSpPr/>
          <p:nvPr/>
        </p:nvSpPr>
        <p:spPr>
          <a:xfrm>
            <a:off x="4611143" y="3791100"/>
            <a:ext cx="2654408" cy="2398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ru-RU" sz="3000" b="1" dirty="0">
                <a:solidFill>
                  <a:srgbClr val="00B050"/>
                </a:solidFill>
              </a:rPr>
              <a:t>ЗНАНИЯ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72929-3280-4AE3-A448-CB693CD6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4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2C0711-9A5F-4930-977E-BFBF9643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" y="152207"/>
            <a:ext cx="1043404" cy="11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5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A9F8C0-C2BA-43BF-89CF-7334AA9E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" y="139829"/>
            <a:ext cx="1043404" cy="117383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1509339" y="220523"/>
            <a:ext cx="10394950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апробация проекта «Самообучение Без Ограничения»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3AFE262-9D6F-4733-8B4B-09A7DB24AA2B}"/>
              </a:ext>
            </a:extLst>
          </p:cNvPr>
          <p:cNvSpPr txBox="1">
            <a:spLocks/>
          </p:cNvSpPr>
          <p:nvPr/>
        </p:nvSpPr>
        <p:spPr>
          <a:xfrm>
            <a:off x="257180" y="5163460"/>
            <a:ext cx="3625523" cy="1223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Дан пример контента – 100%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просто, подробно, системно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от базы до олимпиады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вся теория</a:t>
            </a:r>
            <a:r>
              <a:rPr lang="ru-RU" sz="2000" dirty="0">
                <a:latin typeface="Calibri" panose="020F0502020204030204" pitchFamily="34" charset="0"/>
              </a:rPr>
              <a:t> и</a:t>
            </a:r>
            <a:r>
              <a:rPr lang="ru-RU" sz="2000" dirty="0">
                <a:effectLst/>
                <a:latin typeface="Calibri" panose="020F0502020204030204" pitchFamily="34" charset="0"/>
              </a:rPr>
              <a:t> практика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89D1E77-7A0A-45BA-9C0D-0A6838686BB9}"/>
              </a:ext>
            </a:extLst>
          </p:cNvPr>
          <p:cNvSpPr txBox="1">
            <a:spLocks/>
          </p:cNvSpPr>
          <p:nvPr/>
        </p:nvSpPr>
        <p:spPr>
          <a:xfrm>
            <a:off x="9169734" y="1770951"/>
            <a:ext cx="2517438" cy="135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ru-RU" sz="2000" b="1" dirty="0">
                <a:effectLst/>
                <a:latin typeface="Calibri" panose="020F0502020204030204" pitchFamily="34" charset="0"/>
              </a:rPr>
              <a:t>Дан доступ </a:t>
            </a:r>
            <a:r>
              <a:rPr lang="ru-RU" sz="2000" b="1" dirty="0">
                <a:latin typeface="Calibri" panose="020F0502020204030204" pitchFamily="34" charset="0"/>
              </a:rPr>
              <a:t>– 100%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бесплатно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бессрочно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в полном объеме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B3C5E8F-F12F-4DE1-A762-1F4CB09EB559}"/>
              </a:ext>
            </a:extLst>
          </p:cNvPr>
          <p:cNvSpPr txBox="1">
            <a:spLocks/>
          </p:cNvSpPr>
          <p:nvPr/>
        </p:nvSpPr>
        <p:spPr>
          <a:xfrm>
            <a:off x="207275" y="3399155"/>
            <a:ext cx="3826954" cy="1421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600"/>
              </a:spcBef>
            </a:pPr>
            <a:r>
              <a:rPr lang="ru-RU" sz="2000" dirty="0">
                <a:latin typeface="Calibri" panose="020F0502020204030204" pitchFamily="34" charset="0"/>
              </a:rPr>
              <a:t>Приглашены авторы – уже 4 чел</a:t>
            </a:r>
          </a:p>
          <a:p>
            <a:pPr marL="0" lvl="1" indent="-28575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многолетняя</a:t>
            </a:r>
          </a:p>
          <a:p>
            <a:pPr marL="0" lvl="1" indent="-28575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разносторонняя</a:t>
            </a:r>
          </a:p>
          <a:p>
            <a:pPr marL="0" lvl="1" indent="-28575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различными авторами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1650915" y="858391"/>
            <a:ext cx="10111799" cy="774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разработана интернет-платформа «Открытая математика»</a:t>
            </a:r>
            <a:b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онлайн-курсы «Комбинаторика» и «Пределы»</a:t>
            </a:r>
            <a:endParaRPr lang="ru-RU" sz="3000" b="1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86BD78E-C475-4CA8-A3DC-1532E2A1D80C}"/>
              </a:ext>
            </a:extLst>
          </p:cNvPr>
          <p:cNvSpPr txBox="1">
            <a:spLocks/>
          </p:cNvSpPr>
          <p:nvPr/>
        </p:nvSpPr>
        <p:spPr>
          <a:xfrm>
            <a:off x="94681" y="1896521"/>
            <a:ext cx="3730779" cy="1421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dirty="0">
                <a:latin typeface="Calibri" panose="020F0502020204030204" pitchFamily="34" charset="0"/>
              </a:rPr>
              <a:t>Разработана платформа – 100%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парсер/конвертер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авторская среда разработки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сборщик онлайн-предмета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A302F36-7B35-42E4-9197-3AD4C4AD2454}"/>
              </a:ext>
            </a:extLst>
          </p:cNvPr>
          <p:cNvSpPr txBox="1">
            <a:spLocks/>
          </p:cNvSpPr>
          <p:nvPr/>
        </p:nvSpPr>
        <p:spPr>
          <a:xfrm>
            <a:off x="9071911" y="3399155"/>
            <a:ext cx="3072464" cy="1241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ru-RU" sz="2000" b="1" i="1" dirty="0">
                <a:effectLst/>
                <a:latin typeface="Calibri" panose="020F0502020204030204" pitchFamily="34" charset="0"/>
              </a:rPr>
              <a:t>Получаем обратную связь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i="1" dirty="0">
                <a:effectLst/>
                <a:latin typeface="Calibri" panose="020F0502020204030204" pitchFamily="34" charset="0"/>
              </a:rPr>
              <a:t>от </a:t>
            </a:r>
            <a:r>
              <a:rPr lang="ru-RU" sz="2000" i="1" dirty="0">
                <a:latin typeface="Calibri" panose="020F0502020204030204" pitchFamily="34" charset="0"/>
              </a:rPr>
              <a:t>учащихся</a:t>
            </a:r>
            <a:endParaRPr lang="ru-RU" sz="2000" i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i="1" dirty="0">
                <a:latin typeface="Calibri" panose="020F0502020204030204" pitchFamily="34" charset="0"/>
              </a:rPr>
              <a:t>от авторов</a:t>
            </a:r>
            <a:endParaRPr lang="ru-RU" sz="2000" i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i="1" dirty="0">
                <a:effectLst/>
                <a:latin typeface="Calibri" panose="020F0502020204030204" pitchFamily="34" charset="0"/>
              </a:rPr>
              <a:t>от программистов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761357D-D0A6-483E-943C-DB2E314DBAA2}"/>
              </a:ext>
            </a:extLst>
          </p:cNvPr>
          <p:cNvSpPr txBox="1">
            <a:spLocks/>
          </p:cNvSpPr>
          <p:nvPr/>
        </p:nvSpPr>
        <p:spPr>
          <a:xfrm>
            <a:off x="9114383" y="5026967"/>
            <a:ext cx="2963317" cy="135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ctr">
              <a:spcBef>
                <a:spcPts val="0"/>
              </a:spcBef>
            </a:pPr>
            <a:r>
              <a:rPr lang="ru-RU" sz="2000" b="1" i="1" dirty="0">
                <a:effectLst/>
                <a:latin typeface="Calibri" panose="020F0502020204030204" pitchFamily="34" charset="0"/>
              </a:rPr>
              <a:t>Идет</a:t>
            </a:r>
            <a:r>
              <a:rPr lang="ru-RU" sz="2000" b="1" i="1" dirty="0">
                <a:latin typeface="Calibri" panose="020F0502020204030204" pitchFamily="34" charset="0"/>
              </a:rPr>
              <a:t> разработка</a:t>
            </a:r>
            <a:endParaRPr lang="ru-RU" sz="2000" b="1" i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i="1" dirty="0">
                <a:latin typeface="Calibri" panose="020F0502020204030204" pitchFamily="34" charset="0"/>
              </a:rPr>
              <a:t>платформы – в2.0</a:t>
            </a:r>
            <a:endParaRPr lang="ru-RU" sz="2000" i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i="1" dirty="0">
                <a:latin typeface="Calibri" panose="020F0502020204030204" pitchFamily="34" charset="0"/>
              </a:rPr>
              <a:t>онлайн-курсов – в2.0</a:t>
            </a:r>
            <a:endParaRPr lang="ru-RU" sz="2000" i="1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i="1" dirty="0">
                <a:latin typeface="Calibri" panose="020F0502020204030204" pitchFamily="34" charset="0"/>
              </a:rPr>
              <a:t>новых курсов</a:t>
            </a:r>
            <a:endParaRPr lang="ru-RU" sz="2000" i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7EDD57E-1988-416C-B0A0-AAA95FE16385}"/>
              </a:ext>
            </a:extLst>
          </p:cNvPr>
          <p:cNvSpPr/>
          <p:nvPr/>
        </p:nvSpPr>
        <p:spPr>
          <a:xfrm>
            <a:off x="4048125" y="1896520"/>
            <a:ext cx="4819390" cy="4731153"/>
          </a:xfrm>
          <a:prstGeom prst="rect">
            <a:avLst/>
          </a:prstGeom>
          <a:solidFill>
            <a:srgbClr val="FFCCCC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t" anchorCtr="0"/>
          <a:lstStyle/>
          <a:p>
            <a:pPr algn="ctr"/>
            <a:r>
              <a:rPr lang="ru-RU" sz="3000" b="1" dirty="0">
                <a:solidFill>
                  <a:srgbClr val="FF6600"/>
                </a:solidFill>
              </a:rPr>
              <a:t>Концепция СБО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04C5E1D-C934-4D09-8793-21F9B04C5558}"/>
              </a:ext>
            </a:extLst>
          </p:cNvPr>
          <p:cNvSpPr txBox="1">
            <a:spLocks/>
          </p:cNvSpPr>
          <p:nvPr/>
        </p:nvSpPr>
        <p:spPr>
          <a:xfrm>
            <a:off x="4371975" y="2562225"/>
            <a:ext cx="4177575" cy="3824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18000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lnSpc>
                <a:spcPts val="2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интернет-платформа</a:t>
            </a:r>
            <a:endParaRPr lang="ru-RU" sz="2000" b="1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ctr" fontAlgn="ctr">
              <a:lnSpc>
                <a:spcPts val="2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«Открытая математика»</a:t>
            </a:r>
            <a:endParaRPr lang="ru-RU" sz="20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9C93932-9402-4D76-8AD9-F7A109647497}"/>
              </a:ext>
            </a:extLst>
          </p:cNvPr>
          <p:cNvSpPr/>
          <p:nvPr/>
        </p:nvSpPr>
        <p:spPr>
          <a:xfrm>
            <a:off x="4890977" y="3351953"/>
            <a:ext cx="3133685" cy="29380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ru-RU" sz="1900" b="1" dirty="0">
                <a:solidFill>
                  <a:srgbClr val="00B050"/>
                </a:solidFill>
              </a:rPr>
              <a:t>онлайн-курсы школа «Комбинаторика»</a:t>
            </a:r>
          </a:p>
          <a:p>
            <a:pPr algn="ctr"/>
            <a:r>
              <a:rPr lang="ru-RU" sz="1900" b="1" dirty="0">
                <a:solidFill>
                  <a:srgbClr val="00B050"/>
                </a:solidFill>
              </a:rPr>
              <a:t>вуз</a:t>
            </a:r>
          </a:p>
          <a:p>
            <a:pPr algn="ctr"/>
            <a:r>
              <a:rPr lang="ru-RU" sz="1900" b="1" dirty="0">
                <a:solidFill>
                  <a:srgbClr val="00B050"/>
                </a:solidFill>
              </a:rPr>
              <a:t>«Пределы»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91C76-853E-4C14-9A56-F56E06D0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69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ACCFC63-D72B-4397-A087-03C66FBC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" y="139829"/>
            <a:ext cx="1043404" cy="1173831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E2C67-D694-49FD-8A2B-DE4C6422216E}"/>
              </a:ext>
            </a:extLst>
          </p:cNvPr>
          <p:cNvSpPr/>
          <p:nvPr/>
        </p:nvSpPr>
        <p:spPr>
          <a:xfrm>
            <a:off x="390525" y="1364390"/>
            <a:ext cx="11468100" cy="5263284"/>
          </a:xfrm>
          <a:prstGeom prst="rect">
            <a:avLst/>
          </a:prstGeom>
          <a:solidFill>
            <a:srgbClr val="FFCCCC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t" anchorCtr="0"/>
          <a:lstStyle/>
          <a:p>
            <a:pPr algn="ctr"/>
            <a:r>
              <a:rPr lang="ru-RU" sz="3000" b="1" dirty="0">
                <a:solidFill>
                  <a:srgbClr val="FF6600"/>
                </a:solidFill>
              </a:rPr>
              <a:t>Концепция СБО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1C9014E6-5D0A-46C1-89AB-A8AAE84F1F9B}"/>
              </a:ext>
            </a:extLst>
          </p:cNvPr>
          <p:cNvSpPr txBox="1">
            <a:spLocks/>
          </p:cNvSpPr>
          <p:nvPr/>
        </p:nvSpPr>
        <p:spPr>
          <a:xfrm>
            <a:off x="738457" y="1979741"/>
            <a:ext cx="10824894" cy="4407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18000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lnSpc>
                <a:spcPts val="2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интернет-платформа «Открытая математика»</a:t>
            </a:r>
            <a:endParaRPr lang="ru-RU" sz="20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738457" y="266986"/>
            <a:ext cx="11620500" cy="493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масштабирование «Самообучение Без Ограничения»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1578557" y="771466"/>
            <a:ext cx="10280068" cy="3861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школа/вуз: 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ru-RU" sz="30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ru-RU" sz="3000" b="1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̶ 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 математика, 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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ru-RU" sz="30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ru-RU" sz="3000" b="1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̶ 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 физика, 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 - другие предметы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ru-RU" sz="3000" b="1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F1AF777-565C-4672-989A-A448C7F3AC93}"/>
              </a:ext>
            </a:extLst>
          </p:cNvPr>
          <p:cNvSpPr txBox="1">
            <a:spLocks/>
          </p:cNvSpPr>
          <p:nvPr/>
        </p:nvSpPr>
        <p:spPr>
          <a:xfrm>
            <a:off x="1012750" y="2524125"/>
            <a:ext cx="4635576" cy="3709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-285750" rtl="0" fontAlgn="ctr">
              <a:buFont typeface="Courier New" panose="02070309020205020404" pitchFamily="49" charset="0"/>
              <a:buChar char="o"/>
            </a:pPr>
            <a:endParaRPr lang="ru-RU" sz="2000" dirty="0">
              <a:effectLst/>
              <a:latin typeface="Calibri" panose="020F0502020204030204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Школьные предметы</a:t>
            </a:r>
            <a:endParaRPr lang="ru-RU" sz="2000" b="1" dirty="0">
              <a:solidFill>
                <a:srgbClr val="00B05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ED7201-226B-4C8F-B7F5-916AE9F10123}"/>
              </a:ext>
            </a:extLst>
          </p:cNvPr>
          <p:cNvSpPr txBox="1">
            <a:spLocks/>
          </p:cNvSpPr>
          <p:nvPr/>
        </p:nvSpPr>
        <p:spPr>
          <a:xfrm>
            <a:off x="1460491" y="3290318"/>
            <a:ext cx="3872886" cy="7452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144000" rIns="0" bIns="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dirty="0">
                <a:effectLst/>
                <a:latin typeface="Calibri" panose="020F0502020204030204" pitchFamily="34" charset="0"/>
              </a:rPr>
              <a:t>А</a:t>
            </a:r>
            <a:r>
              <a:rPr lang="ru-RU" sz="2000" dirty="0">
                <a:latin typeface="Calibri" panose="020F0502020204030204" pitchFamily="34" charset="0"/>
              </a:rPr>
              <a:t>лгебра – 17 разделов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4B2B0BA0-759B-4C0D-B56A-1A25265FF769}"/>
              </a:ext>
            </a:extLst>
          </p:cNvPr>
          <p:cNvSpPr txBox="1">
            <a:spLocks/>
          </p:cNvSpPr>
          <p:nvPr/>
        </p:nvSpPr>
        <p:spPr>
          <a:xfrm>
            <a:off x="1525959" y="3639532"/>
            <a:ext cx="3807418" cy="377026"/>
          </a:xfrm>
          <a:prstGeom prst="rect">
            <a:avLst/>
          </a:prstGeom>
          <a:ln w="12700"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+mn-lt"/>
              </a:rPr>
              <a:t>Комбинаторика-в1 разработана</a:t>
            </a:r>
            <a:endParaRPr lang="ru-RU" sz="2000" dirty="0"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2C3B38A1-10EB-42BD-B334-1FBA8DE4149C}"/>
              </a:ext>
            </a:extLst>
          </p:cNvPr>
          <p:cNvSpPr txBox="1">
            <a:spLocks/>
          </p:cNvSpPr>
          <p:nvPr/>
        </p:nvSpPr>
        <p:spPr>
          <a:xfrm>
            <a:off x="6599722" y="2552690"/>
            <a:ext cx="4635576" cy="3709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-285750" rtl="0" fontAlgn="ctr">
              <a:buFont typeface="Courier New" panose="02070309020205020404" pitchFamily="49" charset="0"/>
              <a:buChar char="o"/>
            </a:pPr>
            <a:endParaRPr lang="ru-RU" sz="2000" dirty="0">
              <a:effectLst/>
              <a:latin typeface="Calibri" panose="020F0502020204030204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Вузовские дисциплины (</a:t>
            </a:r>
            <a:r>
              <a:rPr lang="ru-RU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базовые</a:t>
            </a:r>
            <a:r>
              <a:rPr lang="ru-RU" sz="2000" b="1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C7D921B5-B67C-42EB-BA40-579E0DB75760}"/>
              </a:ext>
            </a:extLst>
          </p:cNvPr>
          <p:cNvSpPr txBox="1">
            <a:spLocks/>
          </p:cNvSpPr>
          <p:nvPr/>
        </p:nvSpPr>
        <p:spPr>
          <a:xfrm>
            <a:off x="7046065" y="4532906"/>
            <a:ext cx="387474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90000" rIns="91440" bIns="9000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Линейная алгебра – 12 разделов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351A655-9990-4CFA-ACD6-76B34F8FDD53}"/>
              </a:ext>
            </a:extLst>
          </p:cNvPr>
          <p:cNvSpPr txBox="1">
            <a:spLocks/>
          </p:cNvSpPr>
          <p:nvPr/>
        </p:nvSpPr>
        <p:spPr>
          <a:xfrm>
            <a:off x="1460491" y="4257045"/>
            <a:ext cx="3872886" cy="7452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90000" rIns="91440" bIns="900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Геометрия – 10 разделов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4576EBE-48B9-4CB0-877D-4471E071B060}"/>
              </a:ext>
            </a:extLst>
          </p:cNvPr>
          <p:cNvSpPr txBox="1">
            <a:spLocks/>
          </p:cNvSpPr>
          <p:nvPr/>
        </p:nvSpPr>
        <p:spPr>
          <a:xfrm>
            <a:off x="7046065" y="3975023"/>
            <a:ext cx="387474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90000" rIns="91440" bIns="90000" rtlCol="0" anchor="t" anchorCtr="1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Аналитич. геометрия – 15 разделов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BFBAB66-45FF-4B67-937B-9646FCAD4EEC}"/>
              </a:ext>
            </a:extLst>
          </p:cNvPr>
          <p:cNvSpPr txBox="1">
            <a:spLocks/>
          </p:cNvSpPr>
          <p:nvPr/>
        </p:nvSpPr>
        <p:spPr>
          <a:xfrm>
            <a:off x="7046065" y="3202520"/>
            <a:ext cx="3874742" cy="67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90000" rIns="91440" bIns="9000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Мат. анализ – 21 раздел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FEFE1EC6-00DB-408E-8078-BA60F0C0F503}"/>
              </a:ext>
            </a:extLst>
          </p:cNvPr>
          <p:cNvSpPr txBox="1">
            <a:spLocks/>
          </p:cNvSpPr>
          <p:nvPr/>
        </p:nvSpPr>
        <p:spPr>
          <a:xfrm>
            <a:off x="7046065" y="5086723"/>
            <a:ext cx="387474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90000" rIns="91440" bIns="9000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Диф. уравнения – 5 разделов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BAB13FDF-BF98-4310-B95A-17C57F6A67D3}"/>
              </a:ext>
            </a:extLst>
          </p:cNvPr>
          <p:cNvSpPr txBox="1">
            <a:spLocks/>
          </p:cNvSpPr>
          <p:nvPr/>
        </p:nvSpPr>
        <p:spPr>
          <a:xfrm>
            <a:off x="7046065" y="5632975"/>
            <a:ext cx="387474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90000" rIns="91440" bIns="9000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Вероятность/стат. – 16 разделов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B8A78B-9F21-4326-A529-E2E72DC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6</a:t>
            </a:fld>
            <a:endParaRPr lang="ru-RU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DEFD44A-8191-4B9F-86F7-29B07BF20A2C}"/>
              </a:ext>
            </a:extLst>
          </p:cNvPr>
          <p:cNvSpPr txBox="1">
            <a:spLocks/>
          </p:cNvSpPr>
          <p:nvPr/>
        </p:nvSpPr>
        <p:spPr>
          <a:xfrm>
            <a:off x="1460491" y="5227367"/>
            <a:ext cx="3872886" cy="702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90000" rIns="91440" bIns="900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</a:pPr>
            <a:r>
              <a:rPr lang="ru-RU" sz="2000" dirty="0">
                <a:latin typeface="Calibri" panose="020F0502020204030204" pitchFamily="34" charset="0"/>
              </a:rPr>
              <a:t>Физика – 10 разделов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9B801C2-ACB0-49D8-848F-BEB2B7898CFF}"/>
              </a:ext>
            </a:extLst>
          </p:cNvPr>
          <p:cNvSpPr txBox="1">
            <a:spLocks/>
          </p:cNvSpPr>
          <p:nvPr/>
        </p:nvSpPr>
        <p:spPr>
          <a:xfrm>
            <a:off x="7160098" y="3495158"/>
            <a:ext cx="3646676" cy="377026"/>
          </a:xfrm>
          <a:prstGeom prst="rect">
            <a:avLst/>
          </a:prstGeom>
          <a:ln w="12700"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ctr"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  <a:latin typeface="+mn-lt"/>
              </a:rPr>
              <a:t>Пределы-в1 разработана</a:t>
            </a:r>
            <a:endParaRPr lang="ru-RU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2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D4104D6-144A-4B33-BC14-CC20E89B9625}"/>
              </a:ext>
            </a:extLst>
          </p:cNvPr>
          <p:cNvSpPr txBox="1">
            <a:spLocks/>
          </p:cNvSpPr>
          <p:nvPr/>
        </p:nvSpPr>
        <p:spPr>
          <a:xfrm>
            <a:off x="200224" y="1868557"/>
            <a:ext cx="11826124" cy="4759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18000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lnSpc>
                <a:spcPts val="2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интернет-платформа «Открытая математика»</a:t>
            </a:r>
            <a:endParaRPr lang="ru-RU" sz="20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7E3085-38D2-4D1A-ABD8-7909C64F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3" y="156258"/>
            <a:ext cx="1043404" cy="117383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B5A88F-5A8C-4C6C-9DC8-4B202947D6AD}"/>
              </a:ext>
            </a:extLst>
          </p:cNvPr>
          <p:cNvSpPr txBox="1">
            <a:spLocks/>
          </p:cNvSpPr>
          <p:nvPr/>
        </p:nvSpPr>
        <p:spPr>
          <a:xfrm>
            <a:off x="1441195" y="230326"/>
            <a:ext cx="10750805" cy="67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как работает платформа «Открытая математика»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89D1E77-7A0A-45BA-9C0D-0A6838686BB9}"/>
              </a:ext>
            </a:extLst>
          </p:cNvPr>
          <p:cNvSpPr txBox="1">
            <a:spLocks/>
          </p:cNvSpPr>
          <p:nvPr/>
        </p:nvSpPr>
        <p:spPr>
          <a:xfrm>
            <a:off x="4303923" y="3032340"/>
            <a:ext cx="3618725" cy="340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Транслятор</a:t>
            </a:r>
            <a:endParaRPr lang="ru-RU" sz="2000" b="1" dirty="0">
              <a:solidFill>
                <a:srgbClr val="002060"/>
              </a:solidFill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размечает контент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ра</a:t>
            </a:r>
            <a:r>
              <a:rPr lang="ru-RU" sz="2000" dirty="0">
                <a:latin typeface="Calibri" panose="020F0502020204030204" pitchFamily="34" charset="0"/>
              </a:rPr>
              <a:t>збивает на блоки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помечает специфику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устанавливает связи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переводит в спецформат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собирает в пакеты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тестирует на ошибки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выдает нужные сообщения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передает </a:t>
            </a:r>
            <a:r>
              <a:rPr lang="ru-RU" sz="2000" dirty="0">
                <a:latin typeface="Calibri" panose="020F0502020204030204" pitchFamily="34" charset="0"/>
              </a:rPr>
              <a:t>С</a:t>
            </a:r>
            <a:r>
              <a:rPr lang="ru-RU" sz="2000" dirty="0">
                <a:effectLst/>
                <a:latin typeface="Calibri" panose="020F0502020204030204" pitchFamily="34" charset="0"/>
              </a:rPr>
              <a:t>борщику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2192567" y="901996"/>
            <a:ext cx="8730538" cy="774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а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вторы создают контент, редактор проверяет,</a:t>
            </a:r>
            <a:b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автоматическая сборка и размещение на сервере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5E79C2-C2D7-4C71-892C-280421DB1AD9}"/>
              </a:ext>
            </a:extLst>
          </p:cNvPr>
          <p:cNvSpPr txBox="1">
            <a:spLocks/>
          </p:cNvSpPr>
          <p:nvPr/>
        </p:nvSpPr>
        <p:spPr>
          <a:xfrm>
            <a:off x="456487" y="3032340"/>
            <a:ext cx="3618725" cy="340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Редактор статей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разработка контента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ра</a:t>
            </a:r>
            <a:r>
              <a:rPr lang="ru-RU" sz="2000" dirty="0">
                <a:latin typeface="Calibri" panose="020F0502020204030204" pitchFamily="34" charset="0"/>
              </a:rPr>
              <a:t>збивка на блоки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отметка специфики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установка связей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предварительный просмотр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корректировка контента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использование шаблонов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тестирование корректности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передача </a:t>
            </a:r>
            <a:r>
              <a:rPr lang="ru-RU" sz="2000" dirty="0">
                <a:latin typeface="Calibri" panose="020F0502020204030204" pitchFamily="34" charset="0"/>
              </a:rPr>
              <a:t>Парсеру</a:t>
            </a:r>
            <a:endParaRPr lang="ru-RU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A1BAB52F-04F1-4180-B1C4-87D419E2E7A9}"/>
              </a:ext>
            </a:extLst>
          </p:cNvPr>
          <p:cNvSpPr txBox="1">
            <a:spLocks/>
          </p:cNvSpPr>
          <p:nvPr/>
        </p:nvSpPr>
        <p:spPr>
          <a:xfrm>
            <a:off x="8116788" y="3032340"/>
            <a:ext cx="3618725" cy="3403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Сборщик</a:t>
            </a:r>
            <a:endParaRPr lang="ru-RU" sz="2000" b="1" dirty="0">
              <a:solidFill>
                <a:srgbClr val="002060"/>
              </a:solidFill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собирает блоки в темы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собирает темы в предмет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переносит на сайт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индексир</a:t>
            </a:r>
            <a:r>
              <a:rPr lang="ru-RU" sz="2000" dirty="0">
                <a:latin typeface="Calibri" panose="020F0502020204030204" pitchFamily="34" charset="0"/>
              </a:rPr>
              <a:t>ует на сайте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организует ссылки</a:t>
            </a:r>
            <a:endParaRPr lang="ru-RU" sz="2000" dirty="0">
              <a:effectLst/>
              <a:latin typeface="Calibri" panose="020F0502020204030204" pitchFamily="34" charset="0"/>
            </a:endParaRP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собирает в пакеты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тестирует на ошибки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выдает нужные сообщения</a:t>
            </a:r>
          </a:p>
          <a:p>
            <a:pPr marL="0" lvl="1" indent="-285750" rtl="0" fontAlgn="ctr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</a:rPr>
              <a:t>передает пользователю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ABDC24-5A63-447A-93D4-356B6EC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7</a:t>
            </a:fld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22473B8-156D-499F-ABE1-17C9A09A195A}"/>
              </a:ext>
            </a:extLst>
          </p:cNvPr>
          <p:cNvSpPr txBox="1">
            <a:spLocks/>
          </p:cNvSpPr>
          <p:nvPr/>
        </p:nvSpPr>
        <p:spPr>
          <a:xfrm>
            <a:off x="496524" y="2424774"/>
            <a:ext cx="5387442" cy="485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Школьные предметы</a:t>
            </a:r>
            <a:endParaRPr lang="ru-RU" sz="2000" b="1" dirty="0">
              <a:solidFill>
                <a:srgbClr val="00B05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71DCA762-5278-41F8-9C64-B56F4E7747EC}"/>
              </a:ext>
            </a:extLst>
          </p:cNvPr>
          <p:cNvSpPr txBox="1">
            <a:spLocks/>
          </p:cNvSpPr>
          <p:nvPr/>
        </p:nvSpPr>
        <p:spPr>
          <a:xfrm>
            <a:off x="6348071" y="2422343"/>
            <a:ext cx="5387442" cy="485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Вузовские дисциплины</a:t>
            </a:r>
          </a:p>
        </p:txBody>
      </p:sp>
    </p:spTree>
    <p:extLst>
      <p:ext uri="{BB962C8B-B14F-4D97-AF65-F5344CB8AC3E}">
        <p14:creationId xmlns:p14="http://schemas.microsoft.com/office/powerpoint/2010/main" val="129053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615399-80C6-4DD0-8BFD-5EDC3513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76" y="1881847"/>
            <a:ext cx="3266139" cy="4490549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EBDB9C-8B94-4AFE-905D-0EC7803D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37" y="1881847"/>
            <a:ext cx="6864964" cy="4490549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C9B3D9-B076-4EDE-ADED-40222A9E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1BFF6F-867D-40C9-8F35-7BE851D61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74" y="196487"/>
            <a:ext cx="1043404" cy="117383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F98322D-EAED-460C-8CB7-B2F152A6DD64}"/>
              </a:ext>
            </a:extLst>
          </p:cNvPr>
          <p:cNvSpPr txBox="1">
            <a:spLocks/>
          </p:cNvSpPr>
          <p:nvPr/>
        </p:nvSpPr>
        <p:spPr>
          <a:xfrm>
            <a:off x="1941728" y="220916"/>
            <a:ext cx="9053309" cy="506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как работает редактор статей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7401D-6D69-4937-A8D2-5464250F10E4}"/>
              </a:ext>
            </a:extLst>
          </p:cNvPr>
          <p:cNvSpPr txBox="1"/>
          <p:nvPr/>
        </p:nvSpPr>
        <p:spPr>
          <a:xfrm>
            <a:off x="2377499" y="783402"/>
            <a:ext cx="8730538" cy="774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а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вторы используют типовые шаблоны 15 блоков,</a:t>
            </a:r>
            <a:b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срок разработки новых шаблонов – несколько дней </a:t>
            </a:r>
          </a:p>
        </p:txBody>
      </p:sp>
    </p:spTree>
    <p:extLst>
      <p:ext uri="{BB962C8B-B14F-4D97-AF65-F5344CB8AC3E}">
        <p14:creationId xmlns:p14="http://schemas.microsoft.com/office/powerpoint/2010/main" val="318284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87FDC4C-B8F0-4FA8-9E49-E5A866369FBC}"/>
              </a:ext>
            </a:extLst>
          </p:cNvPr>
          <p:cNvSpPr txBox="1"/>
          <p:nvPr/>
        </p:nvSpPr>
        <p:spPr>
          <a:xfrm>
            <a:off x="751676" y="-922987"/>
            <a:ext cx="10688647" cy="3901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dirty="0">
                <a:solidFill>
                  <a:srgbClr val="0070C0"/>
                </a:solidFill>
                <a:latin typeface="Calibri" panose="020F0502020204030204" pitchFamily="34" charset="0"/>
              </a:rPr>
              <a:t>целостность передачи знаний на примере Комбинаторики</a:t>
            </a:r>
            <a:endParaRPr lang="ru-RU" sz="30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126C17-1FFA-4D58-BD21-6C9F8017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8" y="1838278"/>
            <a:ext cx="5401956" cy="3771224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E8CD20-66D6-4D19-9068-239417A7C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39" y="1858156"/>
            <a:ext cx="5365983" cy="3771224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3903D-7034-43FA-B4CB-C7D0ED72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1823-ADA9-4ECC-8D7F-58A9AB82AB57}" type="slidenum">
              <a:rPr lang="ru-RU" smtClean="0"/>
              <a:t>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5DE353-7FE8-4CA1-ABEC-E0D9F81D7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74" y="104660"/>
            <a:ext cx="1043404" cy="117383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4C49920-E067-4E21-9AC1-4286AB5CBF22}"/>
              </a:ext>
            </a:extLst>
          </p:cNvPr>
          <p:cNvSpPr txBox="1">
            <a:spLocks/>
          </p:cNvSpPr>
          <p:nvPr/>
        </p:nvSpPr>
        <p:spPr>
          <a:xfrm>
            <a:off x="1740784" y="294208"/>
            <a:ext cx="9699539" cy="506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rgbClr val="0070C0"/>
                </a:solidFill>
              </a:rPr>
              <a:t>уникальность онлайн-предметов в концепции СБО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84B1C-B99C-4B5E-B885-74216D6072EC}"/>
              </a:ext>
            </a:extLst>
          </p:cNvPr>
          <p:cNvSpPr txBox="1"/>
          <p:nvPr/>
        </p:nvSpPr>
        <p:spPr>
          <a:xfrm>
            <a:off x="1391480" y="912766"/>
            <a:ext cx="10490422" cy="774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теория полн</a:t>
            </a: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ая и подробная, практика от базы до олимпиады,</a:t>
            </a:r>
            <a:b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примеры использования в жизни, полный свободный доступ</a:t>
            </a:r>
            <a:endParaRPr lang="ru-RU" sz="3000" b="1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9A6D6-3322-4F66-85D0-EE8DA4FFAED0}"/>
              </a:ext>
            </a:extLst>
          </p:cNvPr>
          <p:cNvSpPr txBox="1"/>
          <p:nvPr/>
        </p:nvSpPr>
        <p:spPr>
          <a:xfrm>
            <a:off x="984360" y="5861387"/>
            <a:ext cx="10490422" cy="774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а</a:t>
            </a:r>
            <a:r>
              <a:rPr lang="ru-RU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вторский коллектив не ограничен, виден вклад каждого, источники российские и зарубежные, постоянное пополнение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121479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8231</TotalTime>
  <Words>1665</Words>
  <Application>Microsoft Office PowerPoint</Application>
  <PresentationFormat>Широкоэкранный</PresentationFormat>
  <Paragraphs>367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убрать проблему деформации знаний</vt:lpstr>
      <vt:lpstr>перейти к новому этапу в передаче знаний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Российское Открытое СамоОбразование</dc:title>
  <dc:creator>Игорь Радько</dc:creator>
  <cp:lastModifiedBy>Игорь Радько</cp:lastModifiedBy>
  <cp:revision>298</cp:revision>
  <dcterms:created xsi:type="dcterms:W3CDTF">2024-05-03T05:28:14Z</dcterms:created>
  <dcterms:modified xsi:type="dcterms:W3CDTF">2024-05-17T17:18:52Z</dcterms:modified>
</cp:coreProperties>
</file>