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0784728927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0784728927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0784728927_1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0784728927_1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keywords “type” and “interface” can be used to create custom types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when to use </a:t>
            </a:r>
            <a:r>
              <a:rPr lang="en">
                <a:solidFill>
                  <a:schemeClr val="dk1"/>
                </a:solidFill>
              </a:rPr>
              <a:t>types/interfaces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types - while building apps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interface - while building libs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in recent versions they can be used interchangeably without any issues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make union of multiple types using ‘|’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allow </a:t>
            </a:r>
            <a:r>
              <a:rPr lang="en"/>
              <a:t>flexibility</a:t>
            </a:r>
            <a:r>
              <a:rPr lang="en"/>
              <a:t> in the interface while </a:t>
            </a:r>
            <a:r>
              <a:rPr lang="en"/>
              <a:t>maintaining</a:t>
            </a:r>
            <a:r>
              <a:rPr lang="en"/>
              <a:t> the required properties, we add additional optional key - shown on the next slide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0784728927_1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0784728927_1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0784728927_1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0784728927_1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can specify the types for function parameters as well as the return types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use return type void majorly on the frontend event listeners and side effects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0784728927_1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0784728927_1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how you strong type an array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implement a tuple, where different elements in the list have different types, we do so by having a custom type like MyList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specifying “?” next to a type, we make it optional, we use this a lot in function parameters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0784728927_1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0784728927_1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you want to use a specific type internal to a class, for example, consider Oberservables in react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Observables are used to monitor any type of data variable, T specifies the type of variable so we can strong type the Observable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we’ve just generically specified T so that in the later point of code, we can specify the type we want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0784728927_1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0784728927_1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0784728927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0784728927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0784728927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0784728927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0784728927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0784728927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078472892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078472892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0784728927_1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0784728927_1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0784728927_1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0784728927_1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0784728927_1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0784728927_1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we initialize a variable with a value, it picks the type of the value assigned to it - This is one of doing it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explicitly assign a type, use “:” next to the variable name and specify the type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Once this is done, hover over the variable to see its type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0784728927_1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0784728927_1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make variable take any type of data, use “any” OR do not assign a value at the time of </a:t>
            </a:r>
            <a:r>
              <a:rPr lang="en"/>
              <a:t>declaration</a:t>
            </a:r>
            <a:r>
              <a:rPr lang="en"/>
              <a:t> - Not a great practice!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3.png"/><Relationship Id="rId5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Relationship Id="rId4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mailto:mehula@andrew.cmu.edu" TargetMode="External"/><Relationship Id="rId4" Type="http://schemas.openxmlformats.org/officeDocument/2006/relationships/hyperlink" Target="mailto:rshreeni@andrew.cmu.edu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13.png"/><Relationship Id="rId5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Recitation #4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17-356/17-766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311700" y="316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Creating custom types</a:t>
            </a:r>
            <a:endParaRPr b="1" sz="3000"/>
          </a:p>
        </p:txBody>
      </p:sp>
      <p:pic>
        <p:nvPicPr>
          <p:cNvPr id="115" name="Google Shape;11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6850" y="1429813"/>
            <a:ext cx="2800350" cy="98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6850" y="2951913"/>
            <a:ext cx="3886200" cy="1076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91348" y="853325"/>
            <a:ext cx="2870525" cy="385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81325" y="280988"/>
            <a:ext cx="3181350" cy="458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>
            <p:ph type="title"/>
          </p:nvPr>
        </p:nvSpPr>
        <p:spPr>
          <a:xfrm>
            <a:off x="311700" y="18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/>
              <a:t>Strong typing a function</a:t>
            </a:r>
            <a:endParaRPr b="1" sz="3020"/>
          </a:p>
        </p:txBody>
      </p:sp>
      <p:pic>
        <p:nvPicPr>
          <p:cNvPr id="128" name="Google Shape;12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7850" y="1149775"/>
            <a:ext cx="5448300" cy="161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57375" y="2989275"/>
            <a:ext cx="5429250" cy="16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/>
          <p:nvPr>
            <p:ph type="title"/>
          </p:nvPr>
        </p:nvSpPr>
        <p:spPr>
          <a:xfrm>
            <a:off x="311700" y="214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Strong typing arrays/lists</a:t>
            </a:r>
            <a:endParaRPr b="1" sz="3000"/>
          </a:p>
        </p:txBody>
      </p:sp>
      <p:pic>
        <p:nvPicPr>
          <p:cNvPr id="135" name="Google Shape;13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2163" y="2873325"/>
            <a:ext cx="5019675" cy="2076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95613" y="1113650"/>
            <a:ext cx="2952750" cy="151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 txBox="1"/>
          <p:nvPr>
            <p:ph type="title"/>
          </p:nvPr>
        </p:nvSpPr>
        <p:spPr>
          <a:xfrm>
            <a:off x="311700" y="221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/>
              <a:t>Generics</a:t>
            </a:r>
            <a:endParaRPr b="1" sz="3020"/>
          </a:p>
        </p:txBody>
      </p:sp>
      <p:pic>
        <p:nvPicPr>
          <p:cNvPr id="142" name="Google Shape;14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9850" y="1347788"/>
            <a:ext cx="4219575" cy="244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7"/>
          <p:cNvSpPr txBox="1"/>
          <p:nvPr>
            <p:ph type="title"/>
          </p:nvPr>
        </p:nvSpPr>
        <p:spPr>
          <a:xfrm>
            <a:off x="311700" y="241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Experiment with TS</a:t>
            </a:r>
            <a:endParaRPr b="1" sz="3000"/>
          </a:p>
        </p:txBody>
      </p:sp>
      <p:sp>
        <p:nvSpPr>
          <p:cNvPr id="148" name="Google Shape;148;p27"/>
          <p:cNvSpPr txBox="1"/>
          <p:nvPr>
            <p:ph idx="1" type="body"/>
          </p:nvPr>
        </p:nvSpPr>
        <p:spPr>
          <a:xfrm>
            <a:off x="311700" y="997475"/>
            <a:ext cx="8520600" cy="380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73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" sz="2500">
                <a:solidFill>
                  <a:schemeClr val="dk1"/>
                </a:solidFill>
              </a:rPr>
              <a:t>Create a react typescript app</a:t>
            </a:r>
            <a:endParaRPr sz="2500">
              <a:solidFill>
                <a:schemeClr val="dk1"/>
              </a:solidFill>
            </a:endParaRPr>
          </a:p>
          <a:p>
            <a:pPr indent="-3873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" sz="2500">
                <a:solidFill>
                  <a:schemeClr val="dk1"/>
                </a:solidFill>
              </a:rPr>
              <a:t>Check the contents in the project</a:t>
            </a:r>
            <a:endParaRPr sz="2500">
              <a:solidFill>
                <a:schemeClr val="dk1"/>
              </a:solidFill>
            </a:endParaRPr>
          </a:p>
          <a:p>
            <a:pPr indent="-3873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" sz="2500">
                <a:solidFill>
                  <a:schemeClr val="dk1"/>
                </a:solidFill>
              </a:rPr>
              <a:t>Run the app</a:t>
            </a:r>
            <a:endParaRPr sz="2500">
              <a:solidFill>
                <a:schemeClr val="dk1"/>
              </a:solidFill>
            </a:endParaRPr>
          </a:p>
          <a:p>
            <a:pPr indent="-3873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" sz="2500">
                <a:solidFill>
                  <a:schemeClr val="dk1"/>
                </a:solidFill>
              </a:rPr>
              <a:t>Create new components</a:t>
            </a:r>
            <a:endParaRPr sz="2500">
              <a:solidFill>
                <a:schemeClr val="dk1"/>
              </a:solidFill>
            </a:endParaRPr>
          </a:p>
          <a:p>
            <a:pPr indent="-387350" lvl="0" marL="457200" rtl="0" algn="l">
              <a:spcBef>
                <a:spcPts val="1000"/>
              </a:spcBef>
              <a:spcAft>
                <a:spcPts val="1200"/>
              </a:spcAft>
              <a:buClr>
                <a:schemeClr val="dk1"/>
              </a:buClr>
              <a:buSzPts val="2500"/>
              <a:buChar char="●"/>
            </a:pPr>
            <a:r>
              <a:rPr lang="en" sz="2500">
                <a:solidFill>
                  <a:schemeClr val="dk1"/>
                </a:solidFill>
              </a:rPr>
              <a:t>Add props with types</a:t>
            </a:r>
            <a:endParaRPr sz="2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/>
              <a:t>TAs</a:t>
            </a:r>
            <a:endParaRPr b="1" sz="3020"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b="1" lang="en" sz="2200">
                <a:solidFill>
                  <a:schemeClr val="dk1"/>
                </a:solidFill>
              </a:rPr>
              <a:t>Mehul Agarwal</a:t>
            </a:r>
            <a:endParaRPr b="1" sz="22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email: </a:t>
            </a:r>
            <a:r>
              <a:rPr lang="en" sz="1800" u="sng">
                <a:solidFill>
                  <a:schemeClr val="dk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mehula@andrew.cmu.edu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office hours: Wednesdays 3:30 - 4:30 PM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b="1" lang="en" sz="2200">
                <a:solidFill>
                  <a:schemeClr val="dk1"/>
                </a:solidFill>
              </a:rPr>
              <a:t>Rohit Shreenivas</a:t>
            </a:r>
            <a:endParaRPr b="1" sz="22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email: </a:t>
            </a:r>
            <a:r>
              <a:rPr lang="en" sz="1800" u="sng">
                <a:solidFill>
                  <a:schemeClr val="dk1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rshreeni@andrew.cmu.edu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office hours: Fridays 5 - 6 PM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153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</a:pPr>
            <a:r>
              <a:rPr b="1" lang="en" sz="3018"/>
              <a:t>Full-stack Development</a:t>
            </a:r>
            <a:endParaRPr sz="2820"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772900"/>
            <a:ext cx="8520600" cy="41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</a:rPr>
              <a:t>Different levels of the stack:</a:t>
            </a:r>
            <a:endParaRPr sz="2500">
              <a:solidFill>
                <a:schemeClr val="dk1"/>
              </a:solidFill>
            </a:endParaRPr>
          </a:p>
          <a:p>
            <a:pPr indent="-3873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b="1" lang="en" sz="2500">
                <a:solidFill>
                  <a:schemeClr val="dk1"/>
                </a:solidFill>
              </a:rPr>
              <a:t>Backend</a:t>
            </a:r>
            <a:endParaRPr b="1" sz="2500">
              <a:solidFill>
                <a:schemeClr val="dk1"/>
              </a:solidFill>
            </a:endParaRPr>
          </a:p>
          <a:p>
            <a:pPr indent="-3873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" sz="2500">
                <a:solidFill>
                  <a:schemeClr val="dk1"/>
                </a:solidFill>
              </a:rPr>
              <a:t>Frontend</a:t>
            </a:r>
            <a:endParaRPr sz="2500">
              <a:solidFill>
                <a:schemeClr val="dk1"/>
              </a:solidFill>
            </a:endParaRPr>
          </a:p>
          <a:p>
            <a:pPr indent="-3873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" sz="2500">
                <a:solidFill>
                  <a:schemeClr val="dk1"/>
                </a:solidFill>
              </a:rPr>
              <a:t>Database</a:t>
            </a:r>
            <a:endParaRPr sz="2500">
              <a:solidFill>
                <a:schemeClr val="dk1"/>
              </a:solidFill>
            </a:endParaRPr>
          </a:p>
          <a:p>
            <a:pPr indent="-3873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" sz="2500">
                <a:solidFill>
                  <a:schemeClr val="dk1"/>
                </a:solidFill>
              </a:rPr>
              <a:t>Deployment</a:t>
            </a:r>
            <a:endParaRPr sz="2500">
              <a:solidFill>
                <a:schemeClr val="dk1"/>
              </a:solidFill>
            </a:endParaRPr>
          </a:p>
          <a:p>
            <a:pPr indent="-3873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" sz="2500">
                <a:solidFill>
                  <a:schemeClr val="dk1"/>
                </a:solidFill>
              </a:rPr>
              <a:t>Testing</a:t>
            </a:r>
            <a:endParaRPr sz="25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</a:rPr>
              <a:t>and more</a:t>
            </a:r>
            <a:endParaRPr sz="2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/>
          <p:nvPr/>
        </p:nvSpPr>
        <p:spPr>
          <a:xfrm>
            <a:off x="670150" y="1783475"/>
            <a:ext cx="1664400" cy="572700"/>
          </a:xfrm>
          <a:prstGeom prst="ellipse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9" name="Google Shape;69;p15"/>
          <p:cNvCxnSpPr>
            <a:stCxn id="68" idx="6"/>
          </p:cNvCxnSpPr>
          <p:nvPr/>
        </p:nvCxnSpPr>
        <p:spPr>
          <a:xfrm>
            <a:off x="2334550" y="2069825"/>
            <a:ext cx="1805100" cy="162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0" name="Google Shape;70;p15"/>
          <p:cNvSpPr txBox="1"/>
          <p:nvPr/>
        </p:nvSpPr>
        <p:spPr>
          <a:xfrm>
            <a:off x="4139650" y="1793225"/>
            <a:ext cx="25833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</a:rPr>
              <a:t>Today’s topic</a:t>
            </a:r>
            <a:endParaRPr sz="2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408975" y="2285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4720"/>
              <a:t>USING TYPESCRIPT WITH REACT</a:t>
            </a:r>
            <a:endParaRPr b="1" sz="472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193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What and Why Typescript?</a:t>
            </a:r>
            <a:endParaRPr b="1" sz="3000"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890525"/>
            <a:ext cx="8520600" cy="40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" sz="2500">
                <a:solidFill>
                  <a:schemeClr val="dk1"/>
                </a:solidFill>
              </a:rPr>
              <a:t>TypeScript is a strongly typed, object-oriented, compiled programming language that builds on JavaScript</a:t>
            </a:r>
            <a:endParaRPr sz="2500">
              <a:solidFill>
                <a:schemeClr val="dk1"/>
              </a:solidFill>
            </a:endParaRPr>
          </a:p>
          <a:p>
            <a:pPr indent="-3873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" sz="2500">
                <a:solidFill>
                  <a:schemeClr val="dk1"/>
                </a:solidFill>
              </a:rPr>
              <a:t>Provides an easy way to structure your objects and enforce type validation on them</a:t>
            </a:r>
            <a:endParaRPr sz="2500">
              <a:solidFill>
                <a:schemeClr val="dk1"/>
              </a:solidFill>
            </a:endParaRPr>
          </a:p>
          <a:p>
            <a:pPr indent="-3873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" sz="2500">
                <a:solidFill>
                  <a:schemeClr val="dk1"/>
                </a:solidFill>
              </a:rPr>
              <a:t>Provides great tooling in your IDEs </a:t>
            </a:r>
            <a:r>
              <a:rPr lang="en" sz="2500">
                <a:solidFill>
                  <a:schemeClr val="dk1"/>
                </a:solidFill>
              </a:rPr>
              <a:t>which help catch bugs that potentially would have otherwise been caught in deployment</a:t>
            </a:r>
            <a:endParaRPr sz="2500">
              <a:solidFill>
                <a:schemeClr val="dk1"/>
              </a:solidFill>
            </a:endParaRPr>
          </a:p>
          <a:p>
            <a:pPr indent="-38735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500"/>
              <a:buChar char="●"/>
            </a:pPr>
            <a:r>
              <a:rPr lang="en" sz="2500">
                <a:solidFill>
                  <a:schemeClr val="dk1"/>
                </a:solidFill>
              </a:rPr>
              <a:t>0 learning curve if you already know JS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214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Install TS</a:t>
            </a:r>
            <a:endParaRPr b="1" sz="3000"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956775"/>
            <a:ext cx="8520600" cy="389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873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" sz="2500">
                <a:solidFill>
                  <a:schemeClr val="dk1"/>
                </a:solidFill>
              </a:rPr>
              <a:t>To install TS globally:</a:t>
            </a:r>
            <a:endParaRPr sz="2500">
              <a:solidFill>
                <a:schemeClr val="dk1"/>
              </a:solidFill>
            </a:endParaRPr>
          </a:p>
          <a:p>
            <a:pPr indent="-387350" lvl="1" marL="914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500"/>
              <a:buChar char="○"/>
            </a:pPr>
            <a:r>
              <a:rPr i="1" lang="en" sz="2500">
                <a:solidFill>
                  <a:schemeClr val="dk1"/>
                </a:solidFill>
              </a:rPr>
              <a:t>npm i -g typescript</a:t>
            </a:r>
            <a:endParaRPr i="1" sz="2500">
              <a:solidFill>
                <a:schemeClr val="dk1"/>
              </a:solidFill>
            </a:endParaRPr>
          </a:p>
          <a:p>
            <a:pPr indent="-387350" lvl="1" marL="914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500"/>
              <a:buChar char="○"/>
            </a:pPr>
            <a:r>
              <a:rPr i="1" lang="en" sz="2500">
                <a:solidFill>
                  <a:schemeClr val="dk1"/>
                </a:solidFill>
              </a:rPr>
              <a:t>tsc </a:t>
            </a:r>
            <a:r>
              <a:rPr i="1" lang="en" sz="2500">
                <a:solidFill>
                  <a:schemeClr val="dk1"/>
                </a:solidFill>
              </a:rPr>
              <a:t>--version</a:t>
            </a:r>
            <a:endParaRPr i="1" sz="2500">
              <a:solidFill>
                <a:schemeClr val="dk1"/>
              </a:solidFill>
            </a:endParaRPr>
          </a:p>
          <a:p>
            <a:pPr indent="-3873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" sz="2500">
                <a:solidFill>
                  <a:schemeClr val="dk1"/>
                </a:solidFill>
              </a:rPr>
              <a:t>To create a react-typescript project:</a:t>
            </a:r>
            <a:endParaRPr sz="2500">
              <a:solidFill>
                <a:schemeClr val="dk1"/>
              </a:solidFill>
            </a:endParaRPr>
          </a:p>
          <a:p>
            <a:pPr indent="-387350" lvl="1" marL="914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500"/>
              <a:buChar char="○"/>
            </a:pPr>
            <a:r>
              <a:rPr i="1" lang="en" sz="2500">
                <a:solidFill>
                  <a:schemeClr val="dk1"/>
                </a:solidFill>
              </a:rPr>
              <a:t>npx create-react-app .  → plain react app</a:t>
            </a:r>
            <a:endParaRPr i="1" sz="2500">
              <a:solidFill>
                <a:schemeClr val="dk1"/>
              </a:solidFill>
            </a:endParaRPr>
          </a:p>
          <a:p>
            <a:pPr indent="-387350" lvl="1" marL="91440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2500"/>
              <a:buChar char="○"/>
            </a:pPr>
            <a:r>
              <a:rPr i="1" lang="en" sz="2500">
                <a:solidFill>
                  <a:schemeClr val="dk1"/>
                </a:solidFill>
              </a:rPr>
              <a:t>npx create-react-app &lt;project-name&gt; </a:t>
            </a:r>
            <a:r>
              <a:rPr i="1" lang="en" sz="2500">
                <a:solidFill>
                  <a:schemeClr val="dk1"/>
                </a:solidFill>
              </a:rPr>
              <a:t>--template typescript</a:t>
            </a:r>
            <a:endParaRPr i="1" sz="2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241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11"/>
              <a:t>tsconfig.json</a:t>
            </a:r>
            <a:endParaRPr b="1" sz="3011"/>
          </a:p>
        </p:txBody>
      </p:sp>
      <p:pic>
        <p:nvPicPr>
          <p:cNvPr id="93" name="Google Shape;9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1701" y="241450"/>
            <a:ext cx="3564225" cy="4698674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9"/>
          <p:cNvSpPr txBox="1"/>
          <p:nvPr/>
        </p:nvSpPr>
        <p:spPr>
          <a:xfrm>
            <a:off x="311700" y="983200"/>
            <a:ext cx="4655400" cy="34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746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" sz="2300">
                <a:solidFill>
                  <a:schemeClr val="dk1"/>
                </a:solidFill>
              </a:rPr>
              <a:t>The presence of a tsconfig.json file in a directory indicates that the directory is the root of a TypeScript project. </a:t>
            </a:r>
            <a:endParaRPr sz="2300">
              <a:solidFill>
                <a:schemeClr val="dk1"/>
              </a:solidFill>
            </a:endParaRPr>
          </a:p>
          <a:p>
            <a:pPr indent="-3746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" sz="2300">
                <a:solidFill>
                  <a:schemeClr val="dk1"/>
                </a:solidFill>
              </a:rPr>
              <a:t>The tsconfig.json file specifies the root files and the compiler options required to compile the project.</a:t>
            </a:r>
            <a:endParaRPr sz="2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227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How to make your variables strongly typed</a:t>
            </a:r>
            <a:endParaRPr b="1" sz="3000"/>
          </a:p>
        </p:txBody>
      </p:sp>
      <p:pic>
        <p:nvPicPr>
          <p:cNvPr id="100" name="Google Shape;10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6175" y="1150140"/>
            <a:ext cx="2258425" cy="113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19188" y="2803007"/>
            <a:ext cx="6905625" cy="158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54150" y="1048450"/>
            <a:ext cx="2190750" cy="134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3800" y="1072500"/>
            <a:ext cx="2676525" cy="110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48425" y="646950"/>
            <a:ext cx="1924050" cy="1704975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1"/>
          <p:cNvSpPr txBox="1"/>
          <p:nvPr/>
        </p:nvSpPr>
        <p:spPr>
          <a:xfrm>
            <a:off x="2515950" y="2877125"/>
            <a:ext cx="4112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</a:rPr>
              <a:t>NOT A GREAT PRACTICE!</a:t>
            </a:r>
            <a:endParaRPr sz="2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