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odejs.org/en/download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0dd3dfda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0dd3dfda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0dd3dfda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0dd3dfda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0dd3dfda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0dd3dfda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0dd3dfda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0dd3dfda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0dd3dfda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0dd3dfda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https://nodejs.org/en/download/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0dd3dfdaa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0dd3dfdaa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0dd3dfda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0dd3dfda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0dd3dfda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0dd3dfda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0dd3dfda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0dd3dfda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0dd3dfda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0dd3dfda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0dd3dfda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0dd3dfda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0dd3dfda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0dd3dfda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0dd3dfdaa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0dd3dfda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0dd3dfdaa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0dd3dfdaa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CMU-17-356/cmu-17-356.github.io/tree/main/resources/recitations/2021/Recitation%202/todo-ap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mehula@andrew.cmu.edu" TargetMode="External"/><Relationship Id="rId4" Type="http://schemas.openxmlformats.org/officeDocument/2006/relationships/hyperlink" Target="mailto:rshreeni@andrew.cmu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Recitation #2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17-356/17-766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23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11"/>
              <a:t>Node Package Manager (npm)</a:t>
            </a:r>
            <a:endParaRPr b="1" sz="3011"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994375"/>
            <a:ext cx="8520600" cy="3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Consists of: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npm client - command line tool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npm registry - an online database of public and paid-for private packages</a:t>
            </a:r>
            <a:br>
              <a:rPr lang="en" sz="2500">
                <a:solidFill>
                  <a:schemeClr val="dk1"/>
                </a:solidFill>
              </a:rPr>
            </a:b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The largest ecosystem of open-source libraries in the world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17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Model View Controller (MVC)</a:t>
            </a:r>
            <a:endParaRPr b="1" sz="3020"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900" y="1198406"/>
            <a:ext cx="7708224" cy="3007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17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Model View Viewmodel (MVVM)</a:t>
            </a:r>
            <a:endParaRPr b="1" sz="3020"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113" y="973076"/>
            <a:ext cx="7349774" cy="38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25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/>
              <a:t>A SIMPLE TO-DO APP USING NODE.JS</a:t>
            </a:r>
            <a:endParaRPr b="1" sz="4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248600" y="345875"/>
            <a:ext cx="8583600" cy="45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STEPS: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b="1" i="1" lang="en" sz="2500">
                <a:solidFill>
                  <a:schemeClr val="dk1"/>
                </a:solidFill>
              </a:rPr>
              <a:t>mkdir</a:t>
            </a:r>
            <a:r>
              <a:rPr lang="en" sz="2500">
                <a:solidFill>
                  <a:schemeClr val="dk1"/>
                </a:solidFill>
              </a:rPr>
              <a:t> your project folder (todo-app) and </a:t>
            </a:r>
            <a:r>
              <a:rPr b="1" i="1" lang="en" sz="2500">
                <a:solidFill>
                  <a:schemeClr val="dk1"/>
                </a:solidFill>
              </a:rPr>
              <a:t>cd</a:t>
            </a:r>
            <a:r>
              <a:rPr lang="en" sz="2500">
                <a:solidFill>
                  <a:schemeClr val="dk1"/>
                </a:solidFill>
              </a:rPr>
              <a:t> into it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b="1" i="1" lang="en" sz="2500">
                <a:solidFill>
                  <a:schemeClr val="dk1"/>
                </a:solidFill>
              </a:rPr>
              <a:t>npm init</a:t>
            </a:r>
            <a:endParaRPr b="1" i="1"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b="1" i="1" lang="en" sz="2500">
                <a:solidFill>
                  <a:schemeClr val="dk1"/>
                </a:solidFill>
              </a:rPr>
              <a:t>npm install express --save</a:t>
            </a:r>
            <a:endParaRPr b="1" i="1"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b="1" i="1" lang="en" sz="2500">
                <a:solidFill>
                  <a:schemeClr val="dk1"/>
                </a:solidFill>
              </a:rPr>
              <a:t>npm install body-parser --save</a:t>
            </a:r>
            <a:endParaRPr b="1" i="1"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" sz="2500">
                <a:solidFill>
                  <a:schemeClr val="dk1"/>
                </a:solidFill>
              </a:rPr>
              <a:t>Write express code, as seen in the </a:t>
            </a:r>
            <a:r>
              <a:rPr lang="en" sz="2500" u="sng">
                <a:solidFill>
                  <a:schemeClr val="hlink"/>
                </a:solidFill>
                <a:hlinkClick r:id="rId3"/>
              </a:rPr>
              <a:t>reference</a:t>
            </a:r>
            <a:r>
              <a:rPr lang="en" sz="2500">
                <a:solidFill>
                  <a:schemeClr val="dk1"/>
                </a:solidFill>
              </a:rPr>
              <a:t> solution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b="1" i="1" lang="en" sz="2500">
                <a:solidFill>
                  <a:schemeClr val="dk1"/>
                </a:solidFill>
              </a:rPr>
              <a:t>node index.js</a:t>
            </a:r>
            <a:r>
              <a:rPr lang="en" sz="2500">
                <a:solidFill>
                  <a:schemeClr val="dk1"/>
                </a:solidFill>
              </a:rPr>
              <a:t> (to start the server)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" sz="2500">
                <a:solidFill>
                  <a:schemeClr val="dk1"/>
                </a:solidFill>
              </a:rPr>
              <a:t>(optional) Play with the server, send it post requests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00" y="452388"/>
            <a:ext cx="8579401" cy="42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TAs</a:t>
            </a:r>
            <a:endParaRPr b="1" sz="3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Mehul Agarwal</a:t>
            </a:r>
            <a:endParaRPr b="1"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email: </a:t>
            </a:r>
            <a:r>
              <a:rPr lang="en" sz="18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mehula@andrew.cmu.edu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office hours: TBD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Rohit Shreenivas</a:t>
            </a:r>
            <a:endParaRPr b="1"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email: </a:t>
            </a:r>
            <a:r>
              <a:rPr lang="en" sz="1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rshreeni@andrew.cmu.edu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office hours: TBD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3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3018"/>
              <a:t>Full-stack Development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784975"/>
            <a:ext cx="8520600" cy="4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Different levels of the stack</a:t>
            </a:r>
            <a:r>
              <a:rPr lang="en" sz="2500">
                <a:solidFill>
                  <a:schemeClr val="dk1"/>
                </a:solidFill>
              </a:rPr>
              <a:t>: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Backend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Frontend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Database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Deployment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Testing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and more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5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3018"/>
              <a:t>Full-stack Development</a:t>
            </a:r>
            <a:endParaRPr sz="28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772900"/>
            <a:ext cx="8520600" cy="4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Different levels of the stack: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Backend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Frontend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Database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Deployment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Testing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and more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670150" y="1286275"/>
            <a:ext cx="1664400" cy="5727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6"/>
          <p:cNvCxnSpPr>
            <a:stCxn id="74" idx="6"/>
          </p:cNvCxnSpPr>
          <p:nvPr/>
        </p:nvCxnSpPr>
        <p:spPr>
          <a:xfrm>
            <a:off x="2334550" y="1572625"/>
            <a:ext cx="1805100" cy="16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6"/>
          <p:cNvSpPr txBox="1"/>
          <p:nvPr/>
        </p:nvSpPr>
        <p:spPr>
          <a:xfrm>
            <a:off x="4139650" y="1296025"/>
            <a:ext cx="2583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Today’s topic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0897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720"/>
              <a:t>BACKEND DEVELOPMENT USING NODE.JS</a:t>
            </a:r>
            <a:endParaRPr b="1" sz="47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1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3018"/>
              <a:t>What is Node?</a:t>
            </a:r>
            <a:endParaRPr sz="282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863550"/>
            <a:ext cx="8520600" cy="4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Back-end JavaScript runtime environment, runs on the V8 JavaScript Engine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Used for server-side scripting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H</a:t>
            </a:r>
            <a:r>
              <a:rPr lang="en" sz="2500">
                <a:solidFill>
                  <a:schemeClr val="dk1"/>
                </a:solidFill>
              </a:rPr>
              <a:t>as an event-driven architecture capable of asynchronous(non-blocking) I/O.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Used to build fast, powerful and scalable web applications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5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Asynchronous or </a:t>
            </a:r>
            <a:r>
              <a:rPr b="1" lang="en" sz="3020"/>
              <a:t>Non-blocking I/O</a:t>
            </a:r>
            <a:endParaRPr b="1" sz="302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972775"/>
            <a:ext cx="8520600" cy="3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Every request consists of: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963" y="1639100"/>
            <a:ext cx="6626074" cy="31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832275"/>
            <a:ext cx="8520600" cy="40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75443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00">
                <a:solidFill>
                  <a:schemeClr val="dk1"/>
                </a:solidFill>
              </a:rPr>
              <a:t>Non-blocking I/O allows a thread to suspend a request while it’s performing I/O to go work on a different </a:t>
            </a:r>
            <a:r>
              <a:rPr lang="en" sz="2500">
                <a:solidFill>
                  <a:schemeClr val="dk1"/>
                </a:solidFill>
              </a:rPr>
              <a:t>request</a:t>
            </a:r>
            <a:endParaRPr sz="2500">
              <a:solidFill>
                <a:schemeClr val="dk1"/>
              </a:solidFill>
            </a:endParaRPr>
          </a:p>
          <a:p>
            <a:pPr indent="-37544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00">
                <a:solidFill>
                  <a:schemeClr val="dk1"/>
                </a:solidFill>
              </a:rPr>
              <a:t>Runs on a single-thread event loop, using non-blocking I/O calls, allowing it to support tens of thousands of concurrent connections without incurring the cost of thread context switching</a:t>
            </a:r>
            <a:endParaRPr sz="2500">
              <a:solidFill>
                <a:schemeClr val="dk1"/>
              </a:solidFill>
            </a:endParaRPr>
          </a:p>
          <a:p>
            <a:pPr indent="-37544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00">
                <a:solidFill>
                  <a:schemeClr val="dk1"/>
                </a:solidFill>
              </a:rPr>
              <a:t>Concurrency (in Node) refers to the Event Loop’s capacity to execute Javascript “callback” functions after completing other work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13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Asynchronous or Non-blocking I/O</a:t>
            </a:r>
            <a:endParaRPr b="1" sz="30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17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11"/>
              <a:t>Node js async options</a:t>
            </a:r>
            <a:endParaRPr b="1" sz="3011"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875500"/>
            <a:ext cx="8520600" cy="3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Callbacks:</a:t>
            </a:r>
            <a:r>
              <a:rPr lang="en" sz="2500">
                <a:solidFill>
                  <a:schemeClr val="dk1"/>
                </a:solidFill>
              </a:rPr>
              <a:t> Functions passed to another functions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Promises (and promise chains):</a:t>
            </a:r>
            <a:r>
              <a:rPr lang="en" sz="2500">
                <a:solidFill>
                  <a:schemeClr val="dk1"/>
                </a:solidFill>
              </a:rPr>
              <a:t> Structured callbacks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Generators:</a:t>
            </a:r>
            <a:r>
              <a:rPr lang="en" sz="2500">
                <a:solidFill>
                  <a:schemeClr val="dk1"/>
                </a:solidFill>
              </a:rPr>
              <a:t> Functions which can be exited/paused and later re-entered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Async/Await:</a:t>
            </a:r>
            <a:r>
              <a:rPr lang="en" sz="2500">
                <a:solidFill>
                  <a:schemeClr val="dk1"/>
                </a:solidFill>
              </a:rPr>
              <a:t> Combining generators and promises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