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8945fd79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8945fd79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8945fd79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8945fd79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8945fd79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8945fd79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8945fd79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8945fd79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8945fd79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8945fd79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8945fd7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8945fd7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8945fd7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8945fd7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8945fd79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8945fd79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8945fd79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8945fd79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8945fd79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8945fd79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8945fd79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8945fd79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8945fd79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8945fd79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8945fd79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8945fd79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mehula@andrew.cmu.edu" TargetMode="External"/><Relationship Id="rId4" Type="http://schemas.openxmlformats.org/officeDocument/2006/relationships/hyperlink" Target="mailto:rshreeni@andrew.cmu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Recitation #1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17-356/17-766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Case Study</a:t>
            </a:r>
            <a:endParaRPr b="1" sz="3020"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42603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Form teams and create User Stories for a product that is Google Maps alternative. For example:</a:t>
            </a:r>
            <a:br>
              <a:rPr lang="en" sz="2500">
                <a:solidFill>
                  <a:schemeClr val="dk1"/>
                </a:solidFill>
              </a:rPr>
            </a:br>
            <a:br>
              <a:rPr lang="en" sz="2500">
                <a:solidFill>
                  <a:schemeClr val="dk1"/>
                </a:solidFill>
              </a:rPr>
            </a:br>
            <a:r>
              <a:rPr i="1" lang="en" sz="2500">
                <a:solidFill>
                  <a:schemeClr val="dk1"/>
                </a:solidFill>
              </a:rPr>
              <a:t>“As a delivery driver I would like to be able to have multiple destinations so that I can maximize tips by doing multiple deliveries as fast as possible”</a:t>
            </a:r>
            <a:endParaRPr i="1" sz="2500">
              <a:solidFill>
                <a:schemeClr val="dk1"/>
              </a:solidFill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497" y="1229850"/>
            <a:ext cx="3964811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The 3C's Approach</a:t>
            </a:r>
            <a:endParaRPr b="1" sz="3020"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214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Card:</a:t>
            </a:r>
            <a:r>
              <a:rPr lang="en" sz="2500">
                <a:solidFill>
                  <a:schemeClr val="dk1"/>
                </a:solidFill>
              </a:rPr>
              <a:t> The user stories written on cards by customer/product owner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Conversation:</a:t>
            </a:r>
            <a:r>
              <a:rPr lang="en" sz="2500">
                <a:solidFill>
                  <a:schemeClr val="dk1"/>
                </a:solidFill>
              </a:rPr>
              <a:t> The communication between customer/product owner and developers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Confirmation:</a:t>
            </a:r>
            <a:r>
              <a:rPr lang="en" sz="2500">
                <a:solidFill>
                  <a:schemeClr val="dk1"/>
                </a:solidFill>
              </a:rPr>
              <a:t> Acceptance criteria/test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Let’s try it out!</a:t>
            </a:r>
            <a:endParaRPr b="1" sz="3020"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Capture a description of a software feature from an end-user perspective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(As a class) Let’s come up with a small example application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Same teams, Brainstorm and write 5-10 user stories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Food for thought</a:t>
            </a:r>
            <a:endParaRPr b="1" sz="3020"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What are the benefits of INVEST?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What are the issues with the INVEST approach?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Brass Tacks</a:t>
            </a:r>
            <a:endParaRPr b="1" sz="3020"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Homework 1 available on the course website now!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TAs</a:t>
            </a:r>
            <a:endParaRPr b="1" sz="3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Mehul Agarwal</a:t>
            </a:r>
            <a:endParaRPr b="1"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email: </a:t>
            </a:r>
            <a:r>
              <a:rPr lang="en" sz="1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mehula@andrew.cmu.edu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office hours: TBD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Rohit Shreenivas</a:t>
            </a:r>
            <a:endParaRPr b="1"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email: </a:t>
            </a:r>
            <a:r>
              <a:rPr lang="en" sz="1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rshreeni@andrew.cmu.edu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office hours: TBD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3018"/>
              <a:t>User Stories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The general criteria for a user story: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Capture a description of a software feature from an end-user perspective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Are used for planning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Facilitate conversation among users, stakeholders, developers and etc.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User Story Template</a:t>
            </a:r>
            <a:endParaRPr b="1" sz="302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525" y="1409425"/>
            <a:ext cx="6256952" cy="335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For example, for a job portal:</a:t>
            </a:r>
            <a:endParaRPr b="1" sz="3020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049" y="1394300"/>
            <a:ext cx="6281900" cy="33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Epics V/S User Stories</a:t>
            </a:r>
            <a:endParaRPr b="1" sz="302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An epic is a large body of work that can be broken down into a number of smaller stories.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Epics often encompass multiple teams, on multiple projects, and can even be tracked on multiple boards.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Epics are almost always delivered over a set of sprints.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6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For example, for the same job portal, this could be one of the epics</a:t>
            </a:r>
            <a:endParaRPr b="1" sz="302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025" y="1594300"/>
            <a:ext cx="5085950" cy="31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As compared to the User Stories like these</a:t>
            </a:r>
            <a:endParaRPr b="1" sz="3020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1793"/>
            <a:ext cx="4141301" cy="2526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000" y="1651800"/>
            <a:ext cx="4141301" cy="25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25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What makes a good user story?</a:t>
            </a:r>
            <a:endParaRPr b="1" sz="3020"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044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The </a:t>
            </a:r>
            <a:r>
              <a:rPr b="1" lang="en" sz="2200">
                <a:solidFill>
                  <a:schemeClr val="dk1"/>
                </a:solidFill>
              </a:rPr>
              <a:t>INVEST</a:t>
            </a:r>
            <a:r>
              <a:rPr lang="en" sz="2200">
                <a:solidFill>
                  <a:schemeClr val="dk1"/>
                </a:solidFill>
              </a:rPr>
              <a:t> principle: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i="1" lang="en" sz="2200">
                <a:solidFill>
                  <a:schemeClr val="dk1"/>
                </a:solidFill>
              </a:rPr>
              <a:t>I</a:t>
            </a:r>
            <a:r>
              <a:rPr lang="en" sz="2200">
                <a:solidFill>
                  <a:schemeClr val="dk1"/>
                </a:solidFill>
              </a:rPr>
              <a:t>NDEPENDENT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i="1" lang="en" sz="2200">
                <a:solidFill>
                  <a:schemeClr val="dk1"/>
                </a:solidFill>
              </a:rPr>
              <a:t>N</a:t>
            </a:r>
            <a:r>
              <a:rPr lang="en" sz="2200">
                <a:solidFill>
                  <a:schemeClr val="dk1"/>
                </a:solidFill>
              </a:rPr>
              <a:t>EGOTIABLE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i="1" lang="en" sz="2200">
                <a:solidFill>
                  <a:schemeClr val="dk1"/>
                </a:solidFill>
              </a:rPr>
              <a:t>V</a:t>
            </a:r>
            <a:r>
              <a:rPr lang="en" sz="2200">
                <a:solidFill>
                  <a:schemeClr val="dk1"/>
                </a:solidFill>
              </a:rPr>
              <a:t>ALUABLE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i="1" lang="en" sz="2200">
                <a:solidFill>
                  <a:schemeClr val="dk1"/>
                </a:solidFill>
              </a:rPr>
              <a:t>E</a:t>
            </a:r>
            <a:r>
              <a:rPr lang="en" sz="2200">
                <a:solidFill>
                  <a:schemeClr val="dk1"/>
                </a:solidFill>
              </a:rPr>
              <a:t>STIMABLE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i="1" lang="en" sz="2200">
                <a:solidFill>
                  <a:schemeClr val="dk1"/>
                </a:solidFill>
              </a:rPr>
              <a:t>S</a:t>
            </a:r>
            <a:r>
              <a:rPr lang="en" sz="2200">
                <a:solidFill>
                  <a:schemeClr val="dk1"/>
                </a:solidFill>
              </a:rPr>
              <a:t>MALL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2200"/>
              <a:buChar char="●"/>
            </a:pPr>
            <a:r>
              <a:rPr b="1" i="1" lang="en" sz="2200">
                <a:solidFill>
                  <a:schemeClr val="dk1"/>
                </a:solidFill>
              </a:rPr>
              <a:t>T</a:t>
            </a:r>
            <a:r>
              <a:rPr lang="en" sz="2200">
                <a:solidFill>
                  <a:schemeClr val="dk1"/>
                </a:solidFill>
              </a:rPr>
              <a:t>ESTABLE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