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ubik Medium"/>
      <p:regular r:id="rId8"/>
      <p:bold r:id="rId9"/>
      <p:italic r:id="rId10"/>
      <p:boldItalic r:id="rId11"/>
    </p:embeddedFont>
    <p:embeddedFont>
      <p:font typeface="Fira Code Light"/>
      <p:regular r:id="rId12"/>
      <p:bold r:id="rId13"/>
    </p:embeddedFont>
    <p:embeddedFont>
      <p:font typeface="Bebas Neue"/>
      <p:regular r:id="rId14"/>
    </p:embeddedFont>
    <p:embeddedFont>
      <p:font typeface="Fira Code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0748BE-F50A-4788-B8BE-B256B89238D3}">
  <a:tblStyle styleId="{040748BE-F50A-4788-B8BE-B256B89238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ubik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ubikMedium-regular.fntdata"/><Relationship Id="rId11" Type="http://schemas.openxmlformats.org/officeDocument/2006/relationships/font" Target="fonts/RubikMedium-boldItalic.fntdata"/><Relationship Id="rId10" Type="http://schemas.openxmlformats.org/officeDocument/2006/relationships/font" Target="fonts/RubikMedium-italic.fntdata"/><Relationship Id="rId13" Type="http://schemas.openxmlformats.org/officeDocument/2006/relationships/font" Target="fonts/FiraCodeLight-bold.fntdata"/><Relationship Id="rId12" Type="http://schemas.openxmlformats.org/officeDocument/2006/relationships/font" Target="fonts/FiraCodeLight-regular.fntdata"/><Relationship Id="rId15" Type="http://schemas.openxmlformats.org/officeDocument/2006/relationships/font" Target="fonts/FiraCode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Oswald-regular.fntdata"/><Relationship Id="rId16" Type="http://schemas.openxmlformats.org/officeDocument/2006/relationships/font" Target="fonts/FiraCode-bold.fntdata"/><Relationship Id="rId1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8b4d363e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8b4d363e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6" name="Google Shape;36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" name="Google Shape;38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0" name="Google Shape;40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2" name="Google Shape;42;p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3" name="Google Shape;43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" name="Google Shape;46;p2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7" name="Google Shape;47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" name="Google Shape;48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" name="Google Shape;50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" name="Google Shape;51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" name="Google Shape;53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" name="Google Shape;56;p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0" name="Google Shape;290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1" name="Google Shape;291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93" name="Google Shape;293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95" name="Google Shape;295;p1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96" name="Google Shape;296;p1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" name="Google Shape;299;p1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00" name="Google Shape;300;p1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02" name="Google Shape;302;p1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3" name="Google Shape;303;p1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06" name="Google Shape;306;p1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07" name="Google Shape;307;p1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9" name="Google Shape;309;p1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7" name="Google Shape;317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0" name="Google Shape;320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3" name="Google Shape;323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6" name="Google Shape;326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9" name="Google Shape;329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30" name="Google Shape;330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1" name="Google Shape;331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" name="Google Shape;332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33" name="Google Shape;333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35" name="Google Shape;335;p1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36" name="Google Shape;336;p1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" name="Google Shape;339;p13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40" name="Google Shape;340;p1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42" name="Google Shape;342;p1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44" name="Google Shape;344;p1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5" name="Google Shape;345;p1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46" name="Google Shape;346;p1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47" name="Google Shape;347;p1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" name="Google Shape;349;p1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6" name="Google Shape;356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57" name="Google Shape;357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58" name="Google Shape;358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61" name="Google Shape;361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3" name="Google Shape;363;p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64" name="Google Shape;364;p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7" name="Google Shape;367;p14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68" name="Google Shape;368;p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70" name="Google Shape;370;p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Google Shape;371;p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72" name="Google Shape;372;p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3" name="Google Shape;373;p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74" name="Google Shape;374;p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75" name="Google Shape;375;p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1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5" name="Google Shape;38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86" name="Google Shape;38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7" name="Google Shape;38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89" name="Google Shape;38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91" name="Google Shape;391;p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92" name="Google Shape;392;p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5" name="Google Shape;395;p1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96" name="Google Shape;396;p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" name="Google Shape;397;p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98" name="Google Shape;398;p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9" name="Google Shape;399;p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0" name="Google Shape;400;p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02" name="Google Shape;402;p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03" name="Google Shape;403;p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5" name="Google Shape;405;p1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13" name="Google Shape;413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14" name="Google Shape;414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" name="Google Shape;415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17" name="Google Shape;417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19" name="Google Shape;419;p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3" name="Google Shape;423;p16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24" name="Google Shape;424;p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26" name="Google Shape;426;p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7" name="Google Shape;427;p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28" name="Google Shape;428;p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9" name="Google Shape;429;p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0" name="Google Shape;430;p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1" name="Google Shape;431;p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3" name="Google Shape;433;p1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42" name="Google Shape;44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45" name="Google Shape;44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47" name="Google Shape;447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48" name="Google Shape;448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1" name="Google Shape;451;p17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52" name="Google Shape;452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54" name="Google Shape;454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5" name="Google Shape;455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56" name="Google Shape;456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7" name="Google Shape;457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58" name="Google Shape;458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9" name="Google Shape;459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1" name="Google Shape;461;p1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5" name="Google Shape;475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76" name="Google Shape;476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7" name="Google Shape;477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79" name="Google Shape;479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1" name="Google Shape;481;p1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82" name="Google Shape;482;p1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5" name="Google Shape;485;p1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86" name="Google Shape;486;p1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1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88" name="Google Shape;488;p1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9" name="Google Shape;489;p1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90" name="Google Shape;490;p1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1" name="Google Shape;491;p1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92" name="Google Shape;492;p1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93" name="Google Shape;493;p1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5" name="Google Shape;495;p1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3" name="Google Shape;503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5" name="Google Shape;505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07" name="Google Shape;507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08" name="Google Shape;508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9" name="Google Shape;509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1" name="Google Shape;511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3" name="Google Shape;513;p1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14" name="Google Shape;514;p1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" name="Google Shape;517;p1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18" name="Google Shape;518;p1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9" name="Google Shape;519;p1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20" name="Google Shape;520;p1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1" name="Google Shape;521;p1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22" name="Google Shape;522;p1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3" name="Google Shape;523;p1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24" name="Google Shape;524;p1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25" name="Google Shape;525;p1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7" name="Google Shape;527;p1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6" name="Google Shape;53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8" name="Google Shape;53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0" name="Google Shape;54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2" name="Google Shape;54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43" name="Google Shape;54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4" name="Google Shape;54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46" name="Google Shape;54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48" name="Google Shape;548;p2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9" name="Google Shape;549;p2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2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53" name="Google Shape;553;p2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2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5" name="Google Shape;555;p2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59" name="Google Shape;559;p2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0" name="Google Shape;560;p2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2" name="Google Shape;562;p2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6" name="Google Shape;66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" name="Google Shape;67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9" name="Google Shape;69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1" name="Google Shape;71;p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" name="Google Shape;75;p3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76" name="Google Shape;76;p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" name="Google Shape;79;p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" name="Google Shape;80;p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" name="Google Shape;81;p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2" name="Google Shape;82;p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" name="Google Shape;85;p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9" name="Google Shape;569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" name="Google Shape;571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3" name="Google Shape;573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5" name="Google Shape;575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77" name="Google Shape;577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8" name="Google Shape;57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9" name="Google Shape;57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0" name="Google Shape;580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1" name="Google Shape;58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3" name="Google Shape;583;p2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4" name="Google Shape;584;p2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7" name="Google Shape;587;p2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88" name="Google Shape;588;p2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2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1" name="Google Shape;591;p2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2" name="Google Shape;592;p2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3" name="Google Shape;593;p2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94" name="Google Shape;594;p2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95" name="Google Shape;595;p2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7" name="Google Shape;597;p2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4" name="Google Shape;604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6" name="Google Shape;606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8" name="Google Shape;608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0" name="Google Shape;610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2" name="Google Shape;612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4" name="Google Shape;614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6" name="Google Shape;616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17" name="Google Shape;617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8" name="Google Shape;618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9" name="Google Shape;619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20" name="Google Shape;620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2" name="Google Shape;622;p2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23" name="Google Shape;623;p2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2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2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22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27" name="Google Shape;627;p2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8" name="Google Shape;628;p2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0" name="Google Shape;630;p2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1" name="Google Shape;631;p2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2" name="Google Shape;632;p2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33" name="Google Shape;633;p2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4" name="Google Shape;634;p2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6" name="Google Shape;636;p2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3" name="Google Shape;643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5" name="Google Shape;645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7" name="Google Shape;647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48" name="Google Shape;648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49" name="Google Shape;649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0" name="Google Shape;650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52" name="Google Shape;652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54" name="Google Shape;654;p2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5" name="Google Shape;655;p2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2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8" name="Google Shape;658;p23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59" name="Google Shape;659;p2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0" name="Google Shape;660;p2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1" name="Google Shape;661;p2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2" name="Google Shape;662;p2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3" name="Google Shape;663;p2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4" name="Google Shape;664;p2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5" name="Google Shape;665;p2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6" name="Google Shape;666;p2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5" name="Google Shape;675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6" name="Google Shape;676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7" name="Google Shape;677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678" name="Google Shape;678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9" name="Google Shape;679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0" name="Google Shape;680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2" name="Google Shape;682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84" name="Google Shape;684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85" name="Google Shape;685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8" name="Google Shape;688;p24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89" name="Google Shape;689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0" name="Google Shape;690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91" name="Google Shape;691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2" name="Google Shape;692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3" name="Google Shape;693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4" name="Google Shape;694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5" name="Google Shape;695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6" name="Google Shape;696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8" name="Google Shape;698;p2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04" name="Google Shape;70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05" name="Google Shape;70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8" name="Google Shape;70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9" name="Google Shape;70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0" name="Google Shape;71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11" name="Google Shape;71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12" name="Google Shape;71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4" name="Google Shape;714;p25">
            <a:hlinkClick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Google Shape;71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17" name="Google Shape;71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8" name="Google Shape;71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9" name="Google Shape;71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20" name="Google Shape;72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22" name="Google Shape;72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3" name="Google Shape;72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28" name="Google Shape;72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9" name="Google Shape;72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0" name="Google Shape;73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31" name="Google Shape;73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2" name="Google Shape;73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33" name="Google Shape;73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4" name="Google Shape;73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5" name="Google Shape;73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8" name="Google Shape;738;p26">
            <a:hlinkClick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39" name="Google Shape;73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40" name="Google Shape;74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1" name="Google Shape;74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2" name="Google Shape;74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43" name="Google Shape;74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45" name="Google Shape;74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6" name="Google Shape;74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51" name="Google Shape;75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2" name="Google Shape;75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3" name="Google Shape;75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4" name="Google Shape;75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5" name="Google Shape;75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6" name="Google Shape;75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7" name="Google Shape;75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8" name="Google Shape;75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9" name="Google Shape;75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1" name="Google Shape;761;p27">
            <a:hlinkClick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2" name="Google Shape;76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4" name="Google Shape;76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5" name="Google Shape;76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6" name="Google Shape;76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67" name="Google Shape;76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69" name="Google Shape;76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0" name="Google Shape;77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3" name="Google Shape;77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774" name="Google Shape;77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3" name="Google Shape;78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784" name="Google Shape;78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7" name="Google Shape;78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88" name="Google Shape;78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9" name="Google Shape;78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90" name="Google Shape;79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2" name="Google Shape;79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93" name="Google Shape;79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6" name="Google Shape;79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797" name="Google Shape;79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801" name="Google Shape;80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803" name="Google Shape;80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9" name="Google Shape;809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0" name="Google Shape;8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accent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9"/>
          <p:cNvSpPr/>
          <p:nvPr/>
        </p:nvSpPr>
        <p:spPr>
          <a:xfrm rot="1514338">
            <a:off x="5806126" y="-1910385"/>
            <a:ext cx="3844152" cy="403552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9"/>
          <p:cNvSpPr/>
          <p:nvPr/>
        </p:nvSpPr>
        <p:spPr>
          <a:xfrm rot="1514338">
            <a:off x="-2275832" y="2912408"/>
            <a:ext cx="3410358" cy="3676910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9"/>
          <p:cNvSpPr/>
          <p:nvPr/>
        </p:nvSpPr>
        <p:spPr>
          <a:xfrm rot="1514338">
            <a:off x="-1152704" y="2271963"/>
            <a:ext cx="3325502" cy="4032164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9"/>
          <p:cNvSpPr/>
          <p:nvPr/>
        </p:nvSpPr>
        <p:spPr>
          <a:xfrm rot="1514338">
            <a:off x="-1644474" y="2160965"/>
            <a:ext cx="3844152" cy="403552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9"/>
          <p:cNvSpPr/>
          <p:nvPr/>
        </p:nvSpPr>
        <p:spPr>
          <a:xfrm rot="1430265">
            <a:off x="6184762" y="-1321502"/>
            <a:ext cx="3378707" cy="3642785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9"/>
          <p:cNvSpPr/>
          <p:nvPr/>
        </p:nvSpPr>
        <p:spPr>
          <a:xfrm rot="1430265">
            <a:off x="6604611" y="-1035768"/>
            <a:ext cx="3294638" cy="399474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9"/>
          <p:cNvSpPr/>
          <p:nvPr/>
        </p:nvSpPr>
        <p:spPr>
          <a:xfrm>
            <a:off x="2575476" y="1244155"/>
            <a:ext cx="4003500" cy="266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9"/>
          <p:cNvSpPr/>
          <p:nvPr/>
        </p:nvSpPr>
        <p:spPr>
          <a:xfrm rot="5400000">
            <a:off x="3383557" y="-1610569"/>
            <a:ext cx="2387336" cy="8364649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9"/>
          <p:cNvSpPr txBox="1"/>
          <p:nvPr>
            <p:ph type="ctrTitle"/>
          </p:nvPr>
        </p:nvSpPr>
        <p:spPr>
          <a:xfrm>
            <a:off x="493350" y="1628100"/>
            <a:ext cx="81573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73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821" name="Google Shape;821;p29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861150" y="1310250"/>
            <a:ext cx="7421700" cy="31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AutoNum type="arabicPeriod"/>
              <a:defRPr sz="1700"/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lphaLcPeriod"/>
              <a:defRPr sz="1700"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romanLcPeriod"/>
              <a:defRPr sz="1700"/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rabicPeriod"/>
              <a:defRPr sz="1700"/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lphaLcPeriod"/>
              <a:defRPr sz="1700"/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romanLcPeriod"/>
              <a:defRPr sz="1700"/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rabicPeriod"/>
              <a:defRPr sz="1700"/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lphaLcPeriod"/>
              <a:defRPr sz="1700"/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romanLcPeriod"/>
              <a:defRPr sz="1700"/>
            </a:lvl9pPr>
          </a:lstStyle>
          <a:p/>
        </p:txBody>
      </p:sp>
      <p:grpSp>
        <p:nvGrpSpPr>
          <p:cNvPr id="93" name="Google Shape;9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9" name="Google Shape;99;p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0" name="Google Shape;100;p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" name="Google Shape;103;p4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04" name="Google Shape;104;p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" name="Google Shape;107;p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" name="Google Shape;108;p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" name="Google Shape;113;p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2" name="Google Shape;132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" name="Google Shape;135;p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36" name="Google Shape;136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" name="Google Shape;139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0" name="Google Shape;140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2" name="Google Shape;142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3" name="Google Shape;143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" name="Google Shape;145;p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2" name="Google Shape;152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3" name="Google Shape;153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6" name="Google Shape;156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8" name="Google Shape;158;p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9" name="Google Shape;159;p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" name="Google Shape;162;p6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63" name="Google Shape;163;p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65" name="Google Shape;165;p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" name="Google Shape;166;p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7" name="Google Shape;167;p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8" name="Google Shape;168;p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69" name="Google Shape;169;p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" name="Google Shape;172;p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180" name="Google Shape;180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1" name="Google Shape;181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" name="Google Shape;183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6" name="Google Shape;186;p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87" name="Google Shape;187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7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91" name="Google Shape;191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95" name="Google Shape;195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6" name="Google Shape;196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7" name="Google Shape;197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98" name="Google Shape;198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" name="Google Shape;200;p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07" name="Google Shape;207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8" name="Google Shape;208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1" name="Google Shape;211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3" name="Google Shape;213;p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14" name="Google Shape;214;p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18" name="Google Shape;218;p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0" name="Google Shape;220;p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1" name="Google Shape;221;p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2" name="Google Shape;222;p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3" name="Google Shape;223;p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24" name="Google Shape;224;p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" name="Google Shape;227;p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5" name="Google Shape;23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6" name="Google Shape;23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7" name="Google Shape;23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9" name="Google Shape;23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1" name="Google Shape;241;p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42" name="Google Shape;242;p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" name="Google Shape;245;p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46" name="Google Shape;246;p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48" name="Google Shape;248;p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" name="Google Shape;249;p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50" name="Google Shape;250;p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1" name="Google Shape;251;p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2" name="Google Shape;252;p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5" name="Google Shape;255;p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1" name="Google Shape;261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2" name="Google Shape;262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5" name="Google Shape;265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7" name="Google Shape;267;p1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68" name="Google Shape;268;p1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1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1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1" name="Google Shape;271;p1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72" name="Google Shape;272;p1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1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74" name="Google Shape;274;p1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5" name="Google Shape;275;p1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76" name="Google Shape;276;p1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7" name="Google Shape;277;p1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78" name="Google Shape;278;p1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79" name="Google Shape;279;p1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" name="Google Shape;281;p1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●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365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○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365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■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365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●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365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○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365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■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365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●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365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○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365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700"/>
              <a:buFont typeface="Fira Code"/>
              <a:buChar char="■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" name="Google Shape;9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" name="Google Shape;12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3" name="Google Shape;13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" name="Google Shape;16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17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" name="Google Shape;19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" name="Google Shape;27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" name="Google Shape;28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" name="Google Shape;30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6" name="Google Shape;826;p30"/>
          <p:cNvGraphicFramePr/>
          <p:nvPr/>
        </p:nvGraphicFramePr>
        <p:xfrm>
          <a:off x="854700" y="943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{040748BE-F50A-4788-B8BE-B256B89238D3}</a:tableStyleId>
              </a:tblPr>
              <a:tblGrid>
                <a:gridCol w="1595900"/>
                <a:gridCol w="1595900"/>
                <a:gridCol w="1595900"/>
                <a:gridCol w="1595900"/>
                <a:gridCol w="1595900"/>
              </a:tblGrid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Is sponsored by a large company (i.e. FAANG)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Most recent commit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health/wellness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Most number of badges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Someone in your group has used this project before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Largest number of contributors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Repository name contains non-English characters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Most number of languages used in repository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Uses bots within workflow (Dependabot, issue bots, etc)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software development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Find a project that one of your TAs worked on for their HW6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has over 50 current sponsors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Has both development and user documentation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art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Multiple (3+) CI workflows within Github Actions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Largest number of open PRs 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education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Most recently updated README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1k+ stars but main has broken CI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has no code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gaming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Highest forked to starred ratio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X:X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Repository has a “beginner-friendly” tag for issues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Repository is deprecated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Largest number of open issues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7" name="Google Shape;827;p30"/>
          <p:cNvSpPr txBox="1"/>
          <p:nvPr/>
        </p:nvSpPr>
        <p:spPr>
          <a:xfrm>
            <a:off x="6614500" y="530520"/>
            <a:ext cx="22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Link a Repo to each square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8" name="Google Shape;828;p30"/>
          <p:cNvSpPr txBox="1"/>
          <p:nvPr/>
        </p:nvSpPr>
        <p:spPr>
          <a:xfrm>
            <a:off x="720000" y="4683750"/>
            <a:ext cx="589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** Can only be claimed by one team in the room - you must fulfill what’s described in the square to claim it.</a:t>
            </a:r>
            <a:endParaRPr i="1" sz="1100">
              <a:solidFill>
                <a:srgbClr val="B7B7B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9" name="Google Shape;829;p30"/>
          <p:cNvSpPr txBox="1"/>
          <p:nvPr>
            <p:ph type="title"/>
          </p:nvPr>
        </p:nvSpPr>
        <p:spPr>
          <a:xfrm>
            <a:off x="720000" y="3058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[Team Name]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91C8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