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174A0B-C3A6-4CB2-B40F-64D452C6F4BE}">
  <a:tblStyle styleId="{AD174A0B-C3A6-4CB2-B40F-64D452C6F4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5d95dfb65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5d95dfb65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5cc23c4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5cc23c4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we focused on the business side so we start with looking into some business case studies.</a:t>
            </a:r>
            <a:endParaRPr/>
          </a:p>
          <a:p>
            <a:pPr indent="0" lvl="0" marL="0" rtl="0" algn="l">
              <a:spcBef>
                <a:spcPts val="0"/>
              </a:spcBef>
              <a:spcAft>
                <a:spcPts val="0"/>
              </a:spcAft>
              <a:buNone/>
            </a:pPr>
            <a:r>
              <a:rPr lang="en"/>
              <a:t>Walmart works with multiple parties such as IBM and GS1 to create a viable solution for information authentication problem.</a:t>
            </a:r>
            <a:endParaRPr/>
          </a:p>
          <a:p>
            <a:pPr indent="0" lvl="0" marL="0" rtl="0" algn="l">
              <a:spcBef>
                <a:spcPts val="0"/>
              </a:spcBef>
              <a:spcAft>
                <a:spcPts val="0"/>
              </a:spcAft>
              <a:buNone/>
            </a:pPr>
            <a:r>
              <a:rPr lang="en"/>
              <a:t>And Fedex gets industry collaboration to bring up blockchain into their delivery service.</a:t>
            </a:r>
            <a:endParaRPr/>
          </a:p>
          <a:p>
            <a:pPr indent="0" lvl="0" marL="0" rtl="0" algn="l">
              <a:spcBef>
                <a:spcPts val="0"/>
              </a:spcBef>
              <a:spcAft>
                <a:spcPts val="0"/>
              </a:spcAft>
              <a:buNone/>
            </a:pPr>
            <a:r>
              <a:rPr lang="en"/>
              <a:t>The blockchain industry needs cooperation between companies, but they still need to find the right parties to interact with.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5d95dfb6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5d95dfb6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find the right parties?</a:t>
            </a:r>
            <a:endParaRPr/>
          </a:p>
          <a:p>
            <a:pPr indent="0" lvl="0" marL="0" rtl="0" algn="l">
              <a:spcBef>
                <a:spcPts val="0"/>
              </a:spcBef>
              <a:spcAft>
                <a:spcPts val="0"/>
              </a:spcAft>
              <a:buNone/>
            </a:pPr>
            <a:r>
              <a:rPr lang="en"/>
              <a:t>When we look into another two cases are MedicalChain project and a hackathon named Hippocrate created by TBC, we realized that these two projects all fit in the </a:t>
            </a:r>
            <a:r>
              <a:rPr lang="en"/>
              <a:t>Healthcare</a:t>
            </a:r>
            <a:r>
              <a:rPr lang="en"/>
              <a:t> industry and they solved the same problem with slightly different technology.</a:t>
            </a:r>
            <a:endParaRPr/>
          </a:p>
          <a:p>
            <a:pPr indent="0" lvl="0" marL="0" rtl="0" algn="l">
              <a:spcBef>
                <a:spcPts val="0"/>
              </a:spcBef>
              <a:spcAft>
                <a:spcPts val="0"/>
              </a:spcAft>
              <a:buNone/>
            </a:pPr>
            <a:r>
              <a:rPr lang="en"/>
              <a:t>So companies might want to know when they face problems, what technology should they use and why.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5cfc78cf9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5cfc78cf9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How can we answer problems we </a:t>
            </a:r>
            <a:r>
              <a:rPr lang="en"/>
              <a:t>derived</a:t>
            </a:r>
            <a:r>
              <a:rPr lang="en"/>
              <a:t> from previous case studies?</a:t>
            </a:r>
            <a:endParaRPr/>
          </a:p>
          <a:p>
            <a:pPr indent="0" lvl="0" marL="0" rtl="0" algn="l">
              <a:lnSpc>
                <a:spcPct val="115000"/>
              </a:lnSpc>
              <a:spcBef>
                <a:spcPts val="0"/>
              </a:spcBef>
              <a:spcAft>
                <a:spcPts val="0"/>
              </a:spcAft>
              <a:buNone/>
            </a:pPr>
            <a:r>
              <a:rPr lang="en"/>
              <a:t>We did further </a:t>
            </a:r>
            <a:r>
              <a:rPr lang="en"/>
              <a:t>research into the industry, and found certain metrics released by companies to show </a:t>
            </a:r>
            <a:r>
              <a:rPr lang="en"/>
              <a:t>which area blockchain are mostly used. But this picture is hard to see, so let’s just simplify into a little table.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5d95dfb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5d95dfb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this table we can see two problem types are on the top, and two industries are on the left side.</a:t>
            </a:r>
            <a:endParaRPr/>
          </a:p>
          <a:p>
            <a:pPr indent="0" lvl="0" marL="0" rtl="0" algn="l">
              <a:spcBef>
                <a:spcPts val="0"/>
              </a:spcBef>
              <a:spcAft>
                <a:spcPts val="0"/>
              </a:spcAft>
              <a:buNone/>
            </a:pPr>
            <a:r>
              <a:rPr lang="en"/>
              <a:t>We could see that the popularity of blockchain problems in various categories are different, and actually some problems are better solved in certain industry compared to other problems, so companies might be interested in this kind of patterns, and these patterns are what we want to reflect through our current dataset within TBC.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5cfc78c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5cfc78c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recap what we learned from our research:</a:t>
            </a:r>
            <a:endParaRPr/>
          </a:p>
          <a:p>
            <a:pPr indent="0" lvl="0" marL="0" rtl="0" algn="l">
              <a:spcBef>
                <a:spcPts val="0"/>
              </a:spcBef>
              <a:spcAft>
                <a:spcPts val="0"/>
              </a:spcAft>
              <a:buNone/>
            </a:pPr>
            <a:r>
              <a:rPr lang="en"/>
              <a:t>First, Interactions between companies are important and they want to find the right parties to interact with.</a:t>
            </a:r>
            <a:endParaRPr/>
          </a:p>
          <a:p>
            <a:pPr indent="0" lvl="0" marL="0" rtl="0" algn="l">
              <a:spcBef>
                <a:spcPts val="0"/>
              </a:spcBef>
              <a:spcAft>
                <a:spcPts val="0"/>
              </a:spcAft>
              <a:buNone/>
            </a:pPr>
            <a:r>
              <a:rPr lang="en"/>
              <a:t>Second, projects can be broken down into different problems types and categories, so companies should be interested in understand successful patterns.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5d95dfb65_1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5d95dfb65_1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to restructure the internal data from TBC’s current two main channels, Slack and GitHub to answer those questions? Where do we start?</a:t>
            </a:r>
            <a:endParaRPr/>
          </a:p>
          <a:p>
            <a:pPr indent="0" lvl="0" marL="0" rtl="0" algn="l">
              <a:spcBef>
                <a:spcPts val="0"/>
              </a:spcBef>
              <a:spcAft>
                <a:spcPts val="0"/>
              </a:spcAft>
              <a:buNone/>
            </a:pPr>
            <a:r>
              <a:rPr lang="en"/>
              <a:t>First, reorganization existing tools to fit in the patterns we mentioned above could be useful.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5cc23c43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5cc23c43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suggest to add structured README files into each blockchain hackathon solutions.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5d95dfb6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5d95dfb6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Such reorganizations will help to answer the problems the companies would like to know and help to create more successful solutions.</a:t>
            </a:r>
            <a:endParaRPr/>
          </a:p>
          <a:p>
            <a:pPr indent="0" lvl="0" marL="0" rtl="0" algn="l">
              <a:spcBef>
                <a:spcPts val="0"/>
              </a:spcBef>
              <a:spcAft>
                <a:spcPts val="0"/>
              </a:spcAft>
              <a:buNone/>
            </a:pPr>
            <a:r>
              <a:rPr lang="en"/>
              <a:t>After reorganization, the next step will be adding new tools to provide further information.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5d95dfb65_1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5d95dfb65_1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5e1bf29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5e1bf2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5d95dfb65_1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5d95dfb65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5cc23c433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5cc23c433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5cc23c433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5cc23c433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with this tokens what do we intend to access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5cc23c433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5cc23c433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5d95dfb65_1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5d95dfb65_1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5d95dfb65_1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5d95dfb65_1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75cc23c433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5cc23c433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5d95dfb6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5d95dfb6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5d95dfb65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5d95dfb65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5d95dfb65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5d95dfb65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5cc23c433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5cc23c433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5dbf7561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5dbf7561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5cc23c433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5cc23c43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5dbf7561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5dbf7561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5dbf7561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5dbf7561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5d95dfb65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5d95dfb65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5d95dfb65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5d95dfb65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5e59eb7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5e59eb7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5cc23c43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5cc23c43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5dbf756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5dbf756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5cc23c43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5cc23c43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 name="Google Shape;52;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1600"/>
              </a:spcBef>
              <a:spcAft>
                <a:spcPts val="0"/>
              </a:spcAft>
              <a:buClr>
                <a:schemeClr val="lt1"/>
              </a:buClr>
              <a:buSzPts val="1400"/>
              <a:buChar char="○"/>
              <a:defRPr/>
            </a:lvl2pPr>
            <a:lvl3pPr indent="-317500" lvl="2" marL="1371600" rtl="0" algn="l">
              <a:lnSpc>
                <a:spcPct val="90000"/>
              </a:lnSpc>
              <a:spcBef>
                <a:spcPts val="1600"/>
              </a:spcBef>
              <a:spcAft>
                <a:spcPts val="0"/>
              </a:spcAft>
              <a:buClr>
                <a:schemeClr val="lt1"/>
              </a:buClr>
              <a:buSzPts val="1400"/>
              <a:buChar char="■"/>
              <a:defRPr/>
            </a:lvl3pPr>
            <a:lvl4pPr indent="-317500" lvl="3" marL="1828800" rtl="0" algn="l">
              <a:lnSpc>
                <a:spcPct val="90000"/>
              </a:lnSpc>
              <a:spcBef>
                <a:spcPts val="1600"/>
              </a:spcBef>
              <a:spcAft>
                <a:spcPts val="0"/>
              </a:spcAft>
              <a:buClr>
                <a:schemeClr val="lt1"/>
              </a:buClr>
              <a:buSzPts val="1400"/>
              <a:buChar char="●"/>
              <a:defRPr/>
            </a:lvl4pPr>
            <a:lvl5pPr indent="-317500" lvl="4" marL="2286000" rtl="0" algn="l">
              <a:lnSpc>
                <a:spcPct val="90000"/>
              </a:lnSpc>
              <a:spcBef>
                <a:spcPts val="1600"/>
              </a:spcBef>
              <a:spcAft>
                <a:spcPts val="0"/>
              </a:spcAft>
              <a:buClr>
                <a:schemeClr val="lt1"/>
              </a:buClr>
              <a:buSzPts val="1400"/>
              <a:buChar char="○"/>
              <a:defRPr/>
            </a:lvl5pPr>
            <a:lvl6pPr indent="-317500" lvl="5" marL="2743200" rtl="0" algn="l">
              <a:lnSpc>
                <a:spcPct val="90000"/>
              </a:lnSpc>
              <a:spcBef>
                <a:spcPts val="1600"/>
              </a:spcBef>
              <a:spcAft>
                <a:spcPts val="0"/>
              </a:spcAft>
              <a:buClr>
                <a:schemeClr val="lt1"/>
              </a:buClr>
              <a:buSzPts val="1400"/>
              <a:buChar char="■"/>
              <a:defRPr/>
            </a:lvl6pPr>
            <a:lvl7pPr indent="-317500" lvl="6" marL="3200400" rtl="0" algn="l">
              <a:lnSpc>
                <a:spcPct val="90000"/>
              </a:lnSpc>
              <a:spcBef>
                <a:spcPts val="1600"/>
              </a:spcBef>
              <a:spcAft>
                <a:spcPts val="0"/>
              </a:spcAft>
              <a:buClr>
                <a:schemeClr val="lt1"/>
              </a:buClr>
              <a:buSzPts val="1400"/>
              <a:buChar char="●"/>
              <a:defRPr/>
            </a:lvl7pPr>
            <a:lvl8pPr indent="-317500" lvl="7" marL="3657600" rtl="0" algn="l">
              <a:lnSpc>
                <a:spcPct val="90000"/>
              </a:lnSpc>
              <a:spcBef>
                <a:spcPts val="1600"/>
              </a:spcBef>
              <a:spcAft>
                <a:spcPts val="0"/>
              </a:spcAft>
              <a:buClr>
                <a:schemeClr val="lt1"/>
              </a:buClr>
              <a:buSzPts val="1400"/>
              <a:buChar char="○"/>
              <a:defRPr/>
            </a:lvl8pPr>
            <a:lvl9pPr indent="-317500" lvl="8" marL="4114800" rtl="0" algn="l">
              <a:lnSpc>
                <a:spcPct val="90000"/>
              </a:lnSpc>
              <a:spcBef>
                <a:spcPts val="1600"/>
              </a:spcBef>
              <a:spcAft>
                <a:spcPts val="1600"/>
              </a:spcAft>
              <a:buClr>
                <a:schemeClr val="lt1"/>
              </a:buClr>
              <a:buSzPts val="1400"/>
              <a:buChar char="■"/>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b">
  <p:cSld name="SECTION_TITLE_AND_DESCRIPTION_1">
    <p:spTree>
      <p:nvGrpSpPr>
        <p:cNvPr id="41" name="Shape 41"/>
        <p:cNvGrpSpPr/>
        <p:nvPr/>
      </p:nvGrpSpPr>
      <p:grpSpPr>
        <a:xfrm>
          <a:off x="0" y="0"/>
          <a:ext cx="0" cy="0"/>
          <a:chOff x="0" y="0"/>
          <a:chExt cx="0" cy="0"/>
        </a:xfrm>
      </p:grpSpPr>
      <p:sp>
        <p:nvSpPr>
          <p:cNvPr id="42" name="Google Shape;42;p10"/>
          <p:cNvSpPr/>
          <p:nvPr/>
        </p:nvSpPr>
        <p:spPr>
          <a:xfrm>
            <a:off x="2896400" y="25"/>
            <a:ext cx="62475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0"/>
          <p:cNvSpPr txBox="1"/>
          <p:nvPr>
            <p:ph type="title"/>
          </p:nvPr>
        </p:nvSpPr>
        <p:spPr>
          <a:xfrm>
            <a:off x="241575" y="2191950"/>
            <a:ext cx="2367600" cy="75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4" name="Google Shape;44;p10"/>
          <p:cNvSpPr txBox="1"/>
          <p:nvPr>
            <p:ph idx="1" type="body"/>
          </p:nvPr>
        </p:nvSpPr>
        <p:spPr>
          <a:xfrm>
            <a:off x="3949625" y="724200"/>
            <a:ext cx="48753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46" name="Google Shape;46;p10"/>
          <p:cNvCxnSpPr/>
          <p:nvPr/>
        </p:nvCxnSpPr>
        <p:spPr>
          <a:xfrm>
            <a:off x="2896400" y="1840350"/>
            <a:ext cx="0" cy="146280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FFFFF"/>
              </a:buClr>
              <a:buSzPts val="1800"/>
              <a:buChar char="●"/>
              <a:defRPr sz="1800">
                <a:solidFill>
                  <a:srgbClr val="FFFFFF"/>
                </a:solidFill>
              </a:defRPr>
            </a:lvl1pPr>
            <a:lvl2pPr indent="-317500" lvl="1" marL="914400" rtl="0">
              <a:lnSpc>
                <a:spcPct val="115000"/>
              </a:lnSpc>
              <a:spcBef>
                <a:spcPts val="1600"/>
              </a:spcBef>
              <a:spcAft>
                <a:spcPts val="0"/>
              </a:spcAft>
              <a:buClr>
                <a:srgbClr val="FFFFFF"/>
              </a:buClr>
              <a:buSzPts val="1400"/>
              <a:buChar char="○"/>
              <a:defRPr>
                <a:solidFill>
                  <a:srgbClr val="FFFFFF"/>
                </a:solidFill>
              </a:defRPr>
            </a:lvl2pPr>
            <a:lvl3pPr indent="-317500" lvl="2" marL="1371600" rtl="0">
              <a:lnSpc>
                <a:spcPct val="115000"/>
              </a:lnSpc>
              <a:spcBef>
                <a:spcPts val="1600"/>
              </a:spcBef>
              <a:spcAft>
                <a:spcPts val="0"/>
              </a:spcAft>
              <a:buClr>
                <a:srgbClr val="FFFFFF"/>
              </a:buClr>
              <a:buSzPts val="1400"/>
              <a:buChar char="■"/>
              <a:defRPr>
                <a:solidFill>
                  <a:srgbClr val="FFFFFF"/>
                </a:solidFill>
              </a:defRPr>
            </a:lvl3pPr>
            <a:lvl4pPr indent="-317500" lvl="3" marL="1828800" rtl="0">
              <a:lnSpc>
                <a:spcPct val="115000"/>
              </a:lnSpc>
              <a:spcBef>
                <a:spcPts val="1600"/>
              </a:spcBef>
              <a:spcAft>
                <a:spcPts val="0"/>
              </a:spcAft>
              <a:buClr>
                <a:srgbClr val="FFFFFF"/>
              </a:buClr>
              <a:buSzPts val="1400"/>
              <a:buChar char="●"/>
              <a:defRPr>
                <a:solidFill>
                  <a:srgbClr val="FFFFFF"/>
                </a:solidFill>
              </a:defRPr>
            </a:lvl4pPr>
            <a:lvl5pPr indent="-317500" lvl="4" marL="2286000" rtl="0">
              <a:lnSpc>
                <a:spcPct val="115000"/>
              </a:lnSpc>
              <a:spcBef>
                <a:spcPts val="1600"/>
              </a:spcBef>
              <a:spcAft>
                <a:spcPts val="0"/>
              </a:spcAft>
              <a:buClr>
                <a:srgbClr val="FFFFFF"/>
              </a:buClr>
              <a:buSzPts val="1400"/>
              <a:buChar char="○"/>
              <a:defRPr>
                <a:solidFill>
                  <a:srgbClr val="FFFFFF"/>
                </a:solidFill>
              </a:defRPr>
            </a:lvl5pPr>
            <a:lvl6pPr indent="-317500" lvl="5" marL="2743200" rtl="0">
              <a:lnSpc>
                <a:spcPct val="115000"/>
              </a:lnSpc>
              <a:spcBef>
                <a:spcPts val="1600"/>
              </a:spcBef>
              <a:spcAft>
                <a:spcPts val="0"/>
              </a:spcAft>
              <a:buClr>
                <a:srgbClr val="FFFFFF"/>
              </a:buClr>
              <a:buSzPts val="1400"/>
              <a:buChar char="■"/>
              <a:defRPr>
                <a:solidFill>
                  <a:srgbClr val="FFFFFF"/>
                </a:solidFill>
              </a:defRPr>
            </a:lvl6pPr>
            <a:lvl7pPr indent="-317500" lvl="6" marL="3200400" rtl="0">
              <a:lnSpc>
                <a:spcPct val="115000"/>
              </a:lnSpc>
              <a:spcBef>
                <a:spcPts val="1600"/>
              </a:spcBef>
              <a:spcAft>
                <a:spcPts val="0"/>
              </a:spcAft>
              <a:buClr>
                <a:srgbClr val="FFFFFF"/>
              </a:buClr>
              <a:buSzPts val="1400"/>
              <a:buChar char="●"/>
              <a:defRPr>
                <a:solidFill>
                  <a:srgbClr val="FFFFFF"/>
                </a:solidFill>
              </a:defRPr>
            </a:lvl7pPr>
            <a:lvl8pPr indent="-317500" lvl="7" marL="3657600" rtl="0">
              <a:lnSpc>
                <a:spcPct val="115000"/>
              </a:lnSpc>
              <a:spcBef>
                <a:spcPts val="1600"/>
              </a:spcBef>
              <a:spcAft>
                <a:spcPts val="0"/>
              </a:spcAft>
              <a:buClr>
                <a:srgbClr val="FFFFFF"/>
              </a:buClr>
              <a:buSzPts val="1400"/>
              <a:buChar char="○"/>
              <a:defRPr>
                <a:solidFill>
                  <a:srgbClr val="FFFFFF"/>
                </a:solidFill>
              </a:defRPr>
            </a:lvl8pPr>
            <a:lvl9pPr indent="-317500" lvl="8" marL="4114800" rtl="0">
              <a:lnSpc>
                <a:spcPct val="115000"/>
              </a:lnSpc>
              <a:spcBef>
                <a:spcPts val="1600"/>
              </a:spcBef>
              <a:spcAft>
                <a:spcPts val="1600"/>
              </a:spcAft>
              <a:buClr>
                <a:srgbClr val="FFFFFF"/>
              </a:buClr>
              <a:buSzPts val="1400"/>
              <a:buChar char="■"/>
              <a:defRPr>
                <a:solidFill>
                  <a:srgbClr val="FFFFFF"/>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820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 </a:t>
            </a:r>
            <a:r>
              <a:rPr lang="en"/>
              <a:t>Presentation</a:t>
            </a:r>
            <a:endParaRPr/>
          </a:p>
        </p:txBody>
      </p:sp>
      <p:sp>
        <p:nvSpPr>
          <p:cNvPr id="67" name="Google Shape;67;p15"/>
          <p:cNvSpPr txBox="1"/>
          <p:nvPr>
            <p:ph idx="1" type="subTitle"/>
          </p:nvPr>
        </p:nvSpPr>
        <p:spPr>
          <a:xfrm>
            <a:off x="311700" y="2910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Pipelining data for future growth</a:t>
            </a:r>
            <a:endParaRPr sz="1800"/>
          </a:p>
        </p:txBody>
      </p:sp>
      <p:cxnSp>
        <p:nvCxnSpPr>
          <p:cNvPr id="68" name="Google Shape;68;p15"/>
          <p:cNvCxnSpPr/>
          <p:nvPr/>
        </p:nvCxnSpPr>
        <p:spPr>
          <a:xfrm>
            <a:off x="2926800" y="2873375"/>
            <a:ext cx="3290400" cy="0"/>
          </a:xfrm>
          <a:prstGeom prst="straightConnector1">
            <a:avLst/>
          </a:prstGeom>
          <a:noFill/>
          <a:ln cap="flat" cmpd="sng" w="38100">
            <a:solidFill>
              <a:schemeClr val="accent5"/>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Research</a:t>
            </a:r>
            <a:endParaRPr/>
          </a:p>
        </p:txBody>
      </p:sp>
      <p:cxnSp>
        <p:nvCxnSpPr>
          <p:cNvPr id="235" name="Google Shape;235;p24"/>
          <p:cNvCxnSpPr/>
          <p:nvPr/>
        </p:nvCxnSpPr>
        <p:spPr>
          <a:xfrm>
            <a:off x="3604150" y="2923275"/>
            <a:ext cx="1968600" cy="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a:t>
            </a:r>
            <a:endParaRPr/>
          </a:p>
        </p:txBody>
      </p:sp>
      <p:sp>
        <p:nvSpPr>
          <p:cNvPr id="241" name="Google Shape;2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b="1" lang="en">
                <a:solidFill>
                  <a:srgbClr val="FFFFFF"/>
                </a:solidFill>
              </a:rPr>
              <a:t>Walmart Case Study [</a:t>
            </a:r>
            <a:r>
              <a:rPr b="1" lang="en"/>
              <a:t>2</a:t>
            </a:r>
            <a:r>
              <a:rPr b="1" lang="en">
                <a:solidFill>
                  <a:srgbClr val="FFFFFF"/>
                </a:solidFill>
              </a:rPr>
              <a:t>] [</a:t>
            </a:r>
            <a:r>
              <a:rPr b="1" lang="en"/>
              <a:t>3</a:t>
            </a:r>
            <a:r>
              <a:rPr b="1" lang="en">
                <a:solidFill>
                  <a:srgbClr val="FFFFFF"/>
                </a:solidFill>
              </a:rPr>
              <a:t>]</a:t>
            </a:r>
            <a:endParaRPr b="1">
              <a:solidFill>
                <a:srgbClr val="FFFFFF"/>
              </a:solidFill>
            </a:endParaRPr>
          </a:p>
          <a:p>
            <a:pPr indent="0" lvl="0" marL="457200" rtl="0" algn="l">
              <a:spcBef>
                <a:spcPts val="1600"/>
              </a:spcBef>
              <a:spcAft>
                <a:spcPts val="0"/>
              </a:spcAft>
              <a:buNone/>
            </a:pPr>
            <a:r>
              <a:rPr lang="en">
                <a:solidFill>
                  <a:srgbClr val="FFFFFF"/>
                </a:solidFill>
              </a:rPr>
              <a:t>B</a:t>
            </a:r>
            <a:r>
              <a:rPr lang="en">
                <a:solidFill>
                  <a:srgbClr val="FFFFFF"/>
                </a:solidFill>
              </a:rPr>
              <a:t>ased on blockchain verification mechanism and irreversible data record, Walmart launched Food Trust project</a:t>
            </a:r>
            <a:r>
              <a:rPr lang="en">
                <a:solidFill>
                  <a:srgbClr val="FFFFFF"/>
                </a:solidFill>
              </a:rPr>
              <a:t> with IBM and GS1 to solve information authentication problem.</a:t>
            </a:r>
            <a:endParaRPr>
              <a:solidFill>
                <a:srgbClr val="FFFFFF"/>
              </a:solidFill>
            </a:endParaRPr>
          </a:p>
          <a:p>
            <a:pPr indent="-342900" lvl="0" marL="457200" rtl="0" algn="l">
              <a:spcBef>
                <a:spcPts val="1600"/>
              </a:spcBef>
              <a:spcAft>
                <a:spcPts val="0"/>
              </a:spcAft>
              <a:buClr>
                <a:srgbClr val="FFFFFF"/>
              </a:buClr>
              <a:buSzPts val="1800"/>
              <a:buAutoNum type="arabicPeriod"/>
            </a:pPr>
            <a:r>
              <a:rPr b="1" lang="en">
                <a:solidFill>
                  <a:srgbClr val="FFFFFF"/>
                </a:solidFill>
              </a:rPr>
              <a:t>Fedex Case Study</a:t>
            </a:r>
            <a:endParaRPr b="1">
              <a:solidFill>
                <a:srgbClr val="FFFFFF"/>
              </a:solidFill>
            </a:endParaRPr>
          </a:p>
          <a:p>
            <a:pPr indent="0" lvl="0" marL="457200" rtl="0" algn="l">
              <a:spcBef>
                <a:spcPts val="1600"/>
              </a:spcBef>
              <a:spcAft>
                <a:spcPts val="1600"/>
              </a:spcAft>
              <a:buNone/>
            </a:pPr>
            <a:r>
              <a:rPr lang="en">
                <a:solidFill>
                  <a:srgbClr val="FFFFFF"/>
                </a:solidFill>
              </a:rPr>
              <a:t>FedEx is seeking industry collaboration to use blockchain technology for more secure delivery service.</a:t>
            </a:r>
            <a:endParaRPr>
              <a:solidFill>
                <a:srgbClr val="FFFFFF"/>
              </a:solidFill>
            </a:endParaRPr>
          </a:p>
        </p:txBody>
      </p:sp>
      <p:pic>
        <p:nvPicPr>
          <p:cNvPr id="242" name="Google Shape;242;p25"/>
          <p:cNvPicPr preferRelativeResize="0"/>
          <p:nvPr/>
        </p:nvPicPr>
        <p:blipFill>
          <a:blip r:embed="rId3">
            <a:alphaModFix/>
          </a:blip>
          <a:stretch>
            <a:fillRect/>
          </a:stretch>
        </p:blipFill>
        <p:spPr>
          <a:xfrm>
            <a:off x="5650400" y="656500"/>
            <a:ext cx="1342055" cy="495975"/>
          </a:xfrm>
          <a:prstGeom prst="rect">
            <a:avLst/>
          </a:prstGeom>
          <a:noFill/>
          <a:ln>
            <a:noFill/>
          </a:ln>
        </p:spPr>
      </p:pic>
      <p:pic>
        <p:nvPicPr>
          <p:cNvPr id="243" name="Google Shape;243;p25"/>
          <p:cNvPicPr preferRelativeResize="0"/>
          <p:nvPr/>
        </p:nvPicPr>
        <p:blipFill rotWithShape="1">
          <a:blip r:embed="rId4">
            <a:alphaModFix/>
          </a:blip>
          <a:srcRect b="42371" l="0" r="41673" t="17575"/>
          <a:stretch/>
        </p:blipFill>
        <p:spPr>
          <a:xfrm>
            <a:off x="7283750" y="596750"/>
            <a:ext cx="1342051" cy="61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a:t>
            </a:r>
            <a:endParaRPr/>
          </a:p>
        </p:txBody>
      </p:sp>
      <p:sp>
        <p:nvSpPr>
          <p:cNvPr id="249" name="Google Shape;249;p26"/>
          <p:cNvSpPr txBox="1"/>
          <p:nvPr>
            <p:ph idx="1" type="body"/>
          </p:nvPr>
        </p:nvSpPr>
        <p:spPr>
          <a:xfrm>
            <a:off x="311700" y="1152475"/>
            <a:ext cx="8160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3.	MedicalChain [4]</a:t>
            </a:r>
            <a:endParaRPr b="1">
              <a:solidFill>
                <a:schemeClr val="dk1"/>
              </a:solidFill>
            </a:endParaRPr>
          </a:p>
          <a:p>
            <a:pPr indent="0" lvl="0" marL="457200" rtl="0" algn="l">
              <a:spcBef>
                <a:spcPts val="1600"/>
              </a:spcBef>
              <a:spcAft>
                <a:spcPts val="0"/>
              </a:spcAft>
              <a:buNone/>
            </a:pPr>
            <a:r>
              <a:rPr lang="en">
                <a:solidFill>
                  <a:schemeClr val="dk1"/>
                </a:solidFill>
              </a:rPr>
              <a:t>Built a decentralised platform that enables secure, fast and transparent usage of medical data.</a:t>
            </a:r>
            <a:endParaRPr>
              <a:solidFill>
                <a:schemeClr val="dk1"/>
              </a:solidFill>
            </a:endParaRPr>
          </a:p>
          <a:p>
            <a:pPr indent="0" lvl="0" marL="0" rtl="0" algn="l">
              <a:spcBef>
                <a:spcPts val="1600"/>
              </a:spcBef>
              <a:spcAft>
                <a:spcPts val="0"/>
              </a:spcAft>
              <a:buNone/>
            </a:pPr>
            <a:r>
              <a:rPr b="1" lang="en">
                <a:solidFill>
                  <a:schemeClr val="dk1"/>
                </a:solidFill>
              </a:rPr>
              <a:t>4.	</a:t>
            </a:r>
            <a:r>
              <a:rPr b="1" lang="en">
                <a:solidFill>
                  <a:schemeClr val="dk1"/>
                </a:solidFill>
              </a:rPr>
              <a:t>TBC Hackathon - Hippocrate [5]</a:t>
            </a:r>
            <a:endParaRPr b="1">
              <a:solidFill>
                <a:schemeClr val="dk1"/>
              </a:solidFill>
            </a:endParaRPr>
          </a:p>
          <a:p>
            <a:pPr indent="0" lvl="0" marL="457200" rtl="0" algn="l">
              <a:spcBef>
                <a:spcPts val="1600"/>
              </a:spcBef>
              <a:spcAft>
                <a:spcPts val="1600"/>
              </a:spcAft>
              <a:buNone/>
            </a:pPr>
            <a:r>
              <a:rPr lang="en">
                <a:solidFill>
                  <a:schemeClr val="dk1"/>
                </a:solidFill>
              </a:rPr>
              <a:t>Hackathon solutions and the real-world practices share similar patterns. Companies which share similar use cases could learn from each other.</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719363" y="16625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300"/>
              <a:t>Vertical investigation in industry </a:t>
            </a:r>
            <a:r>
              <a:rPr baseline="30000" lang="en" sz="2300"/>
              <a:t>[4]</a:t>
            </a:r>
            <a:endParaRPr baseline="30000" sz="2300"/>
          </a:p>
        </p:txBody>
      </p:sp>
      <p:pic>
        <p:nvPicPr>
          <p:cNvPr id="255" name="Google Shape;255;p27"/>
          <p:cNvPicPr preferRelativeResize="0"/>
          <p:nvPr/>
        </p:nvPicPr>
        <p:blipFill>
          <a:blip r:embed="rId3">
            <a:alphaModFix/>
          </a:blip>
          <a:stretch>
            <a:fillRect/>
          </a:stretch>
        </p:blipFill>
        <p:spPr>
          <a:xfrm>
            <a:off x="172556" y="55153"/>
            <a:ext cx="8798894" cy="50331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Research - Use Case by Vertical</a:t>
            </a:r>
            <a:endParaRPr/>
          </a:p>
        </p:txBody>
      </p:sp>
      <p:graphicFrame>
        <p:nvGraphicFramePr>
          <p:cNvPr id="261" name="Google Shape;261;p28"/>
          <p:cNvGraphicFramePr/>
          <p:nvPr/>
        </p:nvGraphicFramePr>
        <p:xfrm>
          <a:off x="741900" y="1550725"/>
          <a:ext cx="3000000" cy="3000000"/>
        </p:xfrm>
        <a:graphic>
          <a:graphicData uri="http://schemas.openxmlformats.org/drawingml/2006/table">
            <a:tbl>
              <a:tblPr>
                <a:noFill/>
                <a:tableStyleId>{AD174A0B-C3A6-4CB2-B40F-64D452C6F4BE}</a:tableStyleId>
              </a:tblPr>
              <a:tblGrid>
                <a:gridCol w="2274750"/>
                <a:gridCol w="2686350"/>
                <a:gridCol w="2686350"/>
              </a:tblGrid>
              <a:tr h="765575">
                <a:tc>
                  <a:txBody>
                    <a:bodyPr/>
                    <a:lstStyle/>
                    <a:p>
                      <a:pPr indent="0" lvl="0" marL="0" rtl="0" algn="ctr">
                        <a:spcBef>
                          <a:spcPts val="0"/>
                        </a:spcBef>
                        <a:spcAft>
                          <a:spcPts val="0"/>
                        </a:spcAft>
                        <a:buNone/>
                      </a:pPr>
                      <a:r>
                        <a:t/>
                      </a:r>
                      <a:endParaRPr sz="24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400"/>
                        <a:t>Provenance</a:t>
                      </a:r>
                      <a:endParaRPr sz="2400"/>
                    </a:p>
                  </a:txBody>
                  <a:tcPr marT="91425" marB="91425" marR="91425" marL="91425" anchor="ctr">
                    <a:lnL cap="flat" cmpd="sng" w="9525">
                      <a:solidFill>
                        <a:srgbClr val="9E9E9E">
                          <a:alpha val="0"/>
                        </a:srgbClr>
                      </a:solidFill>
                      <a:prstDash val="solid"/>
                      <a:round/>
                      <a:headEnd len="sm" w="sm" type="none"/>
                      <a:tailEnd len="sm" w="sm" type="none"/>
                    </a:lnL>
                    <a:solidFill>
                      <a:schemeClr val="accent2"/>
                    </a:solidFill>
                  </a:tcPr>
                </a:tc>
                <a:tc>
                  <a:txBody>
                    <a:bodyPr/>
                    <a:lstStyle/>
                    <a:p>
                      <a:pPr indent="0" lvl="0" marL="0" rtl="0" algn="ctr">
                        <a:spcBef>
                          <a:spcPts val="0"/>
                        </a:spcBef>
                        <a:spcAft>
                          <a:spcPts val="0"/>
                        </a:spcAft>
                        <a:buNone/>
                      </a:pPr>
                      <a:r>
                        <a:rPr lang="en" sz="2400"/>
                        <a:t>Trading</a:t>
                      </a:r>
                      <a:endParaRPr sz="2400"/>
                    </a:p>
                  </a:txBody>
                  <a:tcPr marT="91425" marB="91425" marR="91425" marL="91425" anchor="ctr">
                    <a:solidFill>
                      <a:schemeClr val="accent2"/>
                    </a:solidFill>
                  </a:tcPr>
                </a:tc>
              </a:tr>
              <a:tr h="765575">
                <a:tc>
                  <a:txBody>
                    <a:bodyPr/>
                    <a:lstStyle/>
                    <a:p>
                      <a:pPr indent="0" lvl="0" marL="0" rtl="0" algn="ctr">
                        <a:spcBef>
                          <a:spcPts val="0"/>
                        </a:spcBef>
                        <a:spcAft>
                          <a:spcPts val="0"/>
                        </a:spcAft>
                        <a:buNone/>
                      </a:pPr>
                      <a:r>
                        <a:rPr lang="en" sz="2400"/>
                        <a:t>Education</a:t>
                      </a:r>
                      <a:endParaRPr sz="2400"/>
                    </a:p>
                  </a:txBody>
                  <a:tcPr marT="91425" marB="91425" marR="91425" marL="91425" anchor="ctr">
                    <a:lnT cap="flat" cmpd="sng" w="9525">
                      <a:solidFill>
                        <a:srgbClr val="9E9E9E">
                          <a:alpha val="0"/>
                        </a:srgbClr>
                      </a:solidFill>
                      <a:prstDash val="solid"/>
                      <a:round/>
                      <a:headEnd len="sm" w="sm" type="none"/>
                      <a:tailEnd len="sm" w="sm" type="none"/>
                    </a:lnT>
                    <a:solidFill>
                      <a:srgbClr val="EFEFEF"/>
                    </a:solidFill>
                  </a:tcPr>
                </a:tc>
                <a:tc>
                  <a:txBody>
                    <a:bodyPr/>
                    <a:lstStyle/>
                    <a:p>
                      <a:pPr indent="0" lvl="0" marL="0" rtl="0" algn="ctr">
                        <a:spcBef>
                          <a:spcPts val="0"/>
                        </a:spcBef>
                        <a:spcAft>
                          <a:spcPts val="0"/>
                        </a:spcAft>
                        <a:buNone/>
                      </a:pPr>
                      <a:r>
                        <a:rPr lang="en" sz="2400">
                          <a:solidFill>
                            <a:schemeClr val="accent5"/>
                          </a:solidFill>
                        </a:rPr>
                        <a:t>Growing</a:t>
                      </a:r>
                      <a:endParaRPr sz="2400">
                        <a:solidFill>
                          <a:schemeClr val="accent5"/>
                        </a:solidFill>
                      </a:endParaRPr>
                    </a:p>
                  </a:txBody>
                  <a:tcPr marT="91425" marB="91425" marR="91425" marL="91425" anchor="ctr"/>
                </a:tc>
                <a:tc>
                  <a:txBody>
                    <a:bodyPr/>
                    <a:lstStyle/>
                    <a:p>
                      <a:pPr indent="0" lvl="0" marL="0" rtl="0" algn="ctr">
                        <a:spcBef>
                          <a:spcPts val="0"/>
                        </a:spcBef>
                        <a:spcAft>
                          <a:spcPts val="0"/>
                        </a:spcAft>
                        <a:buNone/>
                      </a:pPr>
                      <a:r>
                        <a:rPr lang="en" sz="2400">
                          <a:solidFill>
                            <a:srgbClr val="FFFFFF"/>
                          </a:solidFill>
                        </a:rPr>
                        <a:t>Not Growing</a:t>
                      </a:r>
                      <a:endParaRPr sz="2400">
                        <a:solidFill>
                          <a:srgbClr val="FFFFFF"/>
                        </a:solidFill>
                      </a:endParaRPr>
                    </a:p>
                  </a:txBody>
                  <a:tcPr marT="91425" marB="91425" marR="91425" marL="91425" anchor="ctr"/>
                </a:tc>
              </a:tr>
              <a:tr h="765575">
                <a:tc>
                  <a:txBody>
                    <a:bodyPr/>
                    <a:lstStyle/>
                    <a:p>
                      <a:pPr indent="0" lvl="0" marL="0" rtl="0" algn="ctr">
                        <a:spcBef>
                          <a:spcPts val="0"/>
                        </a:spcBef>
                        <a:spcAft>
                          <a:spcPts val="0"/>
                        </a:spcAft>
                        <a:buNone/>
                      </a:pPr>
                      <a:r>
                        <a:rPr lang="en" sz="2400"/>
                        <a:t>Insurance</a:t>
                      </a:r>
                      <a:endParaRPr sz="2400"/>
                    </a:p>
                  </a:txBody>
                  <a:tcPr marT="91425" marB="91425" marR="91425" marL="91425" anchor="ctr">
                    <a:solidFill>
                      <a:srgbClr val="EFEFEF"/>
                    </a:solidFill>
                  </a:tcPr>
                </a:tc>
                <a:tc>
                  <a:txBody>
                    <a:bodyPr/>
                    <a:lstStyle/>
                    <a:p>
                      <a:pPr indent="0" lvl="0" marL="0" rtl="0" algn="ctr">
                        <a:spcBef>
                          <a:spcPts val="0"/>
                        </a:spcBef>
                        <a:spcAft>
                          <a:spcPts val="0"/>
                        </a:spcAft>
                        <a:buNone/>
                      </a:pPr>
                      <a:r>
                        <a:rPr lang="en" sz="2400">
                          <a:solidFill>
                            <a:srgbClr val="FFFFFF"/>
                          </a:solidFill>
                        </a:rPr>
                        <a:t>Not Growing</a:t>
                      </a:r>
                      <a:endParaRPr sz="24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2400">
                          <a:solidFill>
                            <a:schemeClr val="accent5"/>
                          </a:solidFill>
                        </a:rPr>
                        <a:t>Growing</a:t>
                      </a:r>
                      <a:endParaRPr sz="2400">
                        <a:solidFill>
                          <a:schemeClr val="accent5"/>
                        </a:solidFill>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a:t>
            </a:r>
            <a:endParaRPr/>
          </a:p>
        </p:txBody>
      </p:sp>
      <p:sp>
        <p:nvSpPr>
          <p:cNvPr id="267" name="Google Shape;2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1600"/>
              </a:spcBef>
              <a:spcAft>
                <a:spcPts val="0"/>
              </a:spcAft>
              <a:buNone/>
            </a:pPr>
            <a:r>
              <a:rPr b="1" lang="en" sz="2400"/>
              <a:t>Lessons learned:</a:t>
            </a:r>
            <a:endParaRPr b="1" sz="2400"/>
          </a:p>
          <a:p>
            <a:pPr indent="-381000" lvl="0" marL="457200" rtl="0" algn="l">
              <a:spcBef>
                <a:spcPts val="1600"/>
              </a:spcBef>
              <a:spcAft>
                <a:spcPts val="0"/>
              </a:spcAft>
              <a:buSzPts val="2400"/>
              <a:buAutoNum type="arabicPeriod"/>
            </a:pPr>
            <a:r>
              <a:rPr lang="en" sz="2400"/>
              <a:t>There are informative and valuable interactions among companies.</a:t>
            </a:r>
            <a:endParaRPr sz="2400"/>
          </a:p>
          <a:p>
            <a:pPr indent="-381000" lvl="0" marL="457200" rtl="0" algn="l">
              <a:spcBef>
                <a:spcPts val="0"/>
              </a:spcBef>
              <a:spcAft>
                <a:spcPts val="0"/>
              </a:spcAft>
              <a:buSzPts val="2400"/>
              <a:buAutoNum type="arabicPeriod"/>
            </a:pPr>
            <a:r>
              <a:rPr lang="en" sz="2400"/>
              <a:t>Projects can be broken down into categories.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Reorganize</a:t>
            </a:r>
            <a:endParaRPr/>
          </a:p>
        </p:txBody>
      </p:sp>
      <p:cxnSp>
        <p:nvCxnSpPr>
          <p:cNvPr id="273" name="Google Shape;273;p30"/>
          <p:cNvCxnSpPr/>
          <p:nvPr/>
        </p:nvCxnSpPr>
        <p:spPr>
          <a:xfrm>
            <a:off x="3433950" y="2923275"/>
            <a:ext cx="2331300" cy="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Reorganize</a:t>
            </a:r>
            <a:endParaRPr/>
          </a:p>
        </p:txBody>
      </p:sp>
      <p:sp>
        <p:nvSpPr>
          <p:cNvPr id="279" name="Google Shape;279;p31"/>
          <p:cNvSpPr txBox="1"/>
          <p:nvPr>
            <p:ph idx="1" type="body"/>
          </p:nvPr>
        </p:nvSpPr>
        <p:spPr>
          <a:xfrm>
            <a:off x="311700" y="1289575"/>
            <a:ext cx="5941200" cy="3003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2200"/>
              <a:t>GitHub </a:t>
            </a:r>
            <a:r>
              <a:rPr b="1" lang="en" sz="2200"/>
              <a:t>Readme File</a:t>
            </a:r>
            <a:endParaRPr b="1" sz="2200"/>
          </a:p>
          <a:p>
            <a:pPr indent="-355600" lvl="1" marL="914400" rtl="0" algn="l">
              <a:spcBef>
                <a:spcPts val="1000"/>
              </a:spcBef>
              <a:spcAft>
                <a:spcPts val="0"/>
              </a:spcAft>
              <a:buSzPts val="2000"/>
              <a:buChar char="○"/>
            </a:pPr>
            <a:r>
              <a:rPr lang="en" sz="2000"/>
              <a:t>Add structured headers to GitHub README.md files</a:t>
            </a:r>
            <a:endParaRPr sz="2000"/>
          </a:p>
          <a:p>
            <a:pPr indent="-355600" lvl="1" marL="914400" rtl="0" algn="l">
              <a:spcBef>
                <a:spcPts val="1000"/>
              </a:spcBef>
              <a:spcAft>
                <a:spcPts val="0"/>
              </a:spcAft>
              <a:buSzPts val="2000"/>
              <a:buChar char="○"/>
            </a:pPr>
            <a:r>
              <a:rPr lang="en" sz="2000"/>
              <a:t>Project name, problem type, industry, technologies, participants</a:t>
            </a:r>
            <a:endParaRPr sz="2000"/>
          </a:p>
        </p:txBody>
      </p:sp>
      <p:pic>
        <p:nvPicPr>
          <p:cNvPr id="280" name="Google Shape;280;p31"/>
          <p:cNvPicPr preferRelativeResize="0"/>
          <p:nvPr/>
        </p:nvPicPr>
        <p:blipFill rotWithShape="1">
          <a:blip r:embed="rId3">
            <a:alphaModFix/>
          </a:blip>
          <a:srcRect b="8399" l="3076" r="55409" t="7012"/>
          <a:stretch/>
        </p:blipFill>
        <p:spPr>
          <a:xfrm>
            <a:off x="6353775" y="1121388"/>
            <a:ext cx="1973826" cy="290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Reorganize</a:t>
            </a:r>
            <a:endParaRPr/>
          </a:p>
        </p:txBody>
      </p:sp>
      <p:sp>
        <p:nvSpPr>
          <p:cNvPr id="286" name="Google Shape;286;p32"/>
          <p:cNvSpPr txBox="1"/>
          <p:nvPr>
            <p:ph idx="1" type="body"/>
          </p:nvPr>
        </p:nvSpPr>
        <p:spPr>
          <a:xfrm>
            <a:off x="311700" y="1289575"/>
            <a:ext cx="8520600" cy="327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2200"/>
              <a:t>Slack Channel</a:t>
            </a:r>
            <a:endParaRPr b="1" sz="2200"/>
          </a:p>
          <a:p>
            <a:pPr indent="-355600" lvl="1" marL="914400" rtl="0" algn="l">
              <a:spcBef>
                <a:spcPts val="1000"/>
              </a:spcBef>
              <a:spcAft>
                <a:spcPts val="0"/>
              </a:spcAft>
              <a:buSzPts val="2000"/>
              <a:buChar char="○"/>
            </a:pPr>
            <a:r>
              <a:rPr lang="en" sz="2000"/>
              <a:t>General hackathon channel for important notifications</a:t>
            </a:r>
            <a:endParaRPr sz="2000"/>
          </a:p>
          <a:p>
            <a:pPr indent="-355600" lvl="1" marL="914400" rtl="0" algn="l">
              <a:spcBef>
                <a:spcPts val="1000"/>
              </a:spcBef>
              <a:spcAft>
                <a:spcPts val="0"/>
              </a:spcAft>
              <a:buSzPts val="2000"/>
              <a:buChar char="○"/>
            </a:pPr>
            <a:r>
              <a:rPr lang="en" sz="2000"/>
              <a:t>Technology channel</a:t>
            </a:r>
            <a:endParaRPr sz="2000"/>
          </a:p>
          <a:p>
            <a:pPr indent="-355600" lvl="1" marL="914400" rtl="0" algn="l">
              <a:spcBef>
                <a:spcPts val="1000"/>
              </a:spcBef>
              <a:spcAft>
                <a:spcPts val="0"/>
              </a:spcAft>
              <a:buSzPts val="2000"/>
              <a:buChar char="○"/>
            </a:pPr>
            <a:r>
              <a:rPr lang="en" sz="2000"/>
              <a:t>Business channel</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Retool</a:t>
            </a:r>
            <a:endParaRPr/>
          </a:p>
        </p:txBody>
      </p:sp>
      <p:cxnSp>
        <p:nvCxnSpPr>
          <p:cNvPr id="292" name="Google Shape;292;p33"/>
          <p:cNvCxnSpPr/>
          <p:nvPr/>
        </p:nvCxnSpPr>
        <p:spPr>
          <a:xfrm>
            <a:off x="3938250" y="2923275"/>
            <a:ext cx="1267500" cy="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Blockchain?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Slack Scanner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Retool - Slack Scanner</a:t>
            </a:r>
            <a:endParaRPr/>
          </a:p>
        </p:txBody>
      </p:sp>
      <p:sp>
        <p:nvSpPr>
          <p:cNvPr id="303" name="Google Shape;30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Token Management</a:t>
            </a:r>
            <a:endParaRPr sz="2400"/>
          </a:p>
          <a:p>
            <a:pPr indent="0" lvl="0" marL="457200" rtl="0" algn="l">
              <a:spcBef>
                <a:spcPts val="1600"/>
              </a:spcBef>
              <a:spcAft>
                <a:spcPts val="0"/>
              </a:spcAft>
              <a:buNone/>
            </a:pPr>
            <a:r>
              <a:t/>
            </a:r>
            <a:endParaRPr sz="2400"/>
          </a:p>
          <a:p>
            <a:pPr indent="-381000" lvl="0" marL="457200" rtl="0" algn="l">
              <a:spcBef>
                <a:spcPts val="1600"/>
              </a:spcBef>
              <a:spcAft>
                <a:spcPts val="0"/>
              </a:spcAft>
              <a:buSzPts val="2400"/>
              <a:buChar char="●"/>
            </a:pPr>
            <a:r>
              <a:rPr lang="en" sz="2400"/>
              <a:t>Message Update</a:t>
            </a:r>
            <a:endParaRPr sz="2400"/>
          </a:p>
          <a:p>
            <a:pPr indent="0" lvl="0" marL="457200" rtl="0" algn="l">
              <a:spcBef>
                <a:spcPts val="1600"/>
              </a:spcBef>
              <a:spcAft>
                <a:spcPts val="0"/>
              </a:spcAft>
              <a:buNone/>
            </a:pPr>
            <a:r>
              <a:t/>
            </a:r>
            <a:endParaRPr sz="2400"/>
          </a:p>
          <a:p>
            <a:pPr indent="-381000" lvl="0" marL="457200" rtl="0" algn="l">
              <a:spcBef>
                <a:spcPts val="1600"/>
              </a:spcBef>
              <a:spcAft>
                <a:spcPts val="0"/>
              </a:spcAft>
              <a:buSzPts val="2400"/>
              <a:buChar char="●"/>
            </a:pPr>
            <a:r>
              <a:rPr lang="en" sz="2400"/>
              <a:t>Search</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Slack EndPoint</a:t>
            </a:r>
            <a:endParaRPr/>
          </a:p>
        </p:txBody>
      </p:sp>
      <p:sp>
        <p:nvSpPr>
          <p:cNvPr id="309" name="Google Shape;309;p36"/>
          <p:cNvSpPr txBox="1"/>
          <p:nvPr>
            <p:ph idx="1" type="body"/>
          </p:nvPr>
        </p:nvSpPr>
        <p:spPr>
          <a:xfrm>
            <a:off x="969400" y="1322125"/>
            <a:ext cx="2385600" cy="3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UserInfo:</a:t>
            </a:r>
            <a:endParaRPr/>
          </a:p>
          <a:p>
            <a:pPr indent="0" lvl="0" marL="0" rtl="0" algn="l">
              <a:spcBef>
                <a:spcPts val="1600"/>
              </a:spcBef>
              <a:spcAft>
                <a:spcPts val="0"/>
              </a:spcAft>
              <a:buNone/>
            </a:pPr>
            <a:r>
              <a:rPr lang="en"/>
              <a:t>	ID</a:t>
            </a:r>
            <a:endParaRPr/>
          </a:p>
          <a:p>
            <a:pPr indent="0" lvl="0" marL="0" rtl="0" algn="l">
              <a:spcBef>
                <a:spcPts val="1600"/>
              </a:spcBef>
              <a:spcAft>
                <a:spcPts val="0"/>
              </a:spcAft>
              <a:buNone/>
            </a:pPr>
            <a:r>
              <a:rPr lang="en"/>
              <a:t>	Name</a:t>
            </a:r>
            <a:endParaRPr/>
          </a:p>
          <a:p>
            <a:pPr indent="0" lvl="0" marL="0" rtl="0" algn="l">
              <a:spcBef>
                <a:spcPts val="1600"/>
              </a:spcBef>
              <a:spcAft>
                <a:spcPts val="0"/>
              </a:spcAft>
              <a:buNone/>
            </a:pPr>
            <a:r>
              <a:rPr lang="en"/>
              <a:t>	Phone</a:t>
            </a:r>
            <a:endParaRPr/>
          </a:p>
          <a:p>
            <a:pPr indent="0" lvl="0" marL="0" rtl="0" algn="l">
              <a:spcBef>
                <a:spcPts val="1600"/>
              </a:spcBef>
              <a:spcAft>
                <a:spcPts val="0"/>
              </a:spcAft>
              <a:buNone/>
            </a:pPr>
            <a:r>
              <a:rPr lang="en"/>
              <a:t>	Email</a:t>
            </a:r>
            <a:endParaRPr/>
          </a:p>
          <a:p>
            <a:pPr indent="0" lvl="0" marL="0" rtl="0" algn="l">
              <a:spcBef>
                <a:spcPts val="1600"/>
              </a:spcBef>
              <a:spcAft>
                <a:spcPts val="1600"/>
              </a:spcAft>
              <a:buNone/>
            </a:pPr>
            <a:r>
              <a:rPr lang="en"/>
              <a:t>	...</a:t>
            </a:r>
            <a:endParaRPr/>
          </a:p>
        </p:txBody>
      </p:sp>
      <p:sp>
        <p:nvSpPr>
          <p:cNvPr id="310" name="Google Shape;310;p36"/>
          <p:cNvSpPr txBox="1"/>
          <p:nvPr>
            <p:ph idx="1" type="body"/>
          </p:nvPr>
        </p:nvSpPr>
        <p:spPr>
          <a:xfrm>
            <a:off x="3826600" y="1322125"/>
            <a:ext cx="2385600" cy="3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Messages</a:t>
            </a:r>
            <a:r>
              <a:rPr lang="en"/>
              <a:t>:</a:t>
            </a:r>
            <a:endParaRPr/>
          </a:p>
          <a:p>
            <a:pPr indent="0" lvl="0" marL="0" rtl="0" algn="l">
              <a:spcBef>
                <a:spcPts val="1600"/>
              </a:spcBef>
              <a:spcAft>
                <a:spcPts val="0"/>
              </a:spcAft>
              <a:buNone/>
            </a:pPr>
            <a:r>
              <a:rPr lang="en"/>
              <a:t>	ID</a:t>
            </a:r>
            <a:endParaRPr/>
          </a:p>
          <a:p>
            <a:pPr indent="0" lvl="0" marL="0" rtl="0" algn="l">
              <a:spcBef>
                <a:spcPts val="1600"/>
              </a:spcBef>
              <a:spcAft>
                <a:spcPts val="0"/>
              </a:spcAft>
              <a:buNone/>
            </a:pPr>
            <a:r>
              <a:rPr lang="en"/>
              <a:t>	Text</a:t>
            </a:r>
            <a:endParaRPr/>
          </a:p>
          <a:p>
            <a:pPr indent="0" lvl="0" marL="0" rtl="0" algn="l">
              <a:spcBef>
                <a:spcPts val="1600"/>
              </a:spcBef>
              <a:spcAft>
                <a:spcPts val="0"/>
              </a:spcAft>
              <a:buNone/>
            </a:pPr>
            <a:r>
              <a:rPr lang="en"/>
              <a:t>	Type</a:t>
            </a:r>
            <a:endParaRPr/>
          </a:p>
          <a:p>
            <a:pPr indent="0" lvl="0" marL="0" rtl="0" algn="l">
              <a:spcBef>
                <a:spcPts val="1600"/>
              </a:spcBef>
              <a:spcAft>
                <a:spcPts val="0"/>
              </a:spcAft>
              <a:buNone/>
            </a:pPr>
            <a:r>
              <a:rPr lang="en"/>
              <a:t>	TimeStamp</a:t>
            </a:r>
            <a:endParaRPr/>
          </a:p>
          <a:p>
            <a:pPr indent="0" lvl="0" marL="0" rtl="0" algn="l">
              <a:spcBef>
                <a:spcPts val="1600"/>
              </a:spcBef>
              <a:spcAft>
                <a:spcPts val="0"/>
              </a:spcAft>
              <a:buNone/>
            </a:pPr>
            <a:r>
              <a:rPr lang="en"/>
              <a:t>	User</a:t>
            </a:r>
            <a:endParaRPr/>
          </a:p>
          <a:p>
            <a:pPr indent="0" lvl="0" marL="0" rtl="0" algn="l">
              <a:spcBef>
                <a:spcPts val="1600"/>
              </a:spcBef>
              <a:spcAft>
                <a:spcPts val="1600"/>
              </a:spcAft>
              <a:buNone/>
            </a:pP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7"/>
          <p:cNvSpPr/>
          <p:nvPr/>
        </p:nvSpPr>
        <p:spPr>
          <a:xfrm>
            <a:off x="1409125" y="1054613"/>
            <a:ext cx="1492800" cy="679800"/>
          </a:xfrm>
          <a:prstGeom prst="rect">
            <a:avLst/>
          </a:prstGeom>
          <a:solidFill>
            <a:srgbClr val="000000"/>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FEFEF"/>
                </a:solidFill>
              </a:rPr>
              <a:t>Slack EndPoint</a:t>
            </a:r>
            <a:endParaRPr sz="2400">
              <a:solidFill>
                <a:srgbClr val="EFEFEF"/>
              </a:solidFill>
            </a:endParaRPr>
          </a:p>
        </p:txBody>
      </p:sp>
      <p:sp>
        <p:nvSpPr>
          <p:cNvPr id="316" name="Google Shape;316;p37"/>
          <p:cNvSpPr/>
          <p:nvPr/>
        </p:nvSpPr>
        <p:spPr>
          <a:xfrm>
            <a:off x="3315750" y="581588"/>
            <a:ext cx="1492800" cy="554400"/>
          </a:xfrm>
          <a:prstGeom prst="snip1Rect">
            <a:avLst>
              <a:gd fmla="val 16667" name="adj"/>
            </a:avLst>
          </a:prstGeom>
          <a:solidFill>
            <a:srgbClr val="000000"/>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EFEFEF"/>
                </a:solidFill>
              </a:rPr>
              <a:t>User Info</a:t>
            </a:r>
            <a:endParaRPr sz="1800">
              <a:solidFill>
                <a:srgbClr val="EFEFEF"/>
              </a:solidFill>
            </a:endParaRPr>
          </a:p>
        </p:txBody>
      </p:sp>
      <p:sp>
        <p:nvSpPr>
          <p:cNvPr id="317" name="Google Shape;317;p37"/>
          <p:cNvSpPr/>
          <p:nvPr/>
        </p:nvSpPr>
        <p:spPr>
          <a:xfrm>
            <a:off x="3315750" y="1672513"/>
            <a:ext cx="1492800" cy="554400"/>
          </a:xfrm>
          <a:prstGeom prst="snip1Rect">
            <a:avLst>
              <a:gd fmla="val 16667" name="adj"/>
            </a:avLst>
          </a:prstGeom>
          <a:solidFill>
            <a:srgbClr val="000000"/>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EFEFEF"/>
                </a:solidFill>
              </a:rPr>
              <a:t>Messages</a:t>
            </a:r>
            <a:endParaRPr sz="1800">
              <a:solidFill>
                <a:srgbClr val="EFEFEF"/>
              </a:solidFill>
            </a:endParaRPr>
          </a:p>
        </p:txBody>
      </p:sp>
      <p:sp>
        <p:nvSpPr>
          <p:cNvPr id="318" name="Google Shape;318;p37"/>
          <p:cNvSpPr/>
          <p:nvPr/>
        </p:nvSpPr>
        <p:spPr>
          <a:xfrm>
            <a:off x="5222375" y="1054613"/>
            <a:ext cx="1492800" cy="679800"/>
          </a:xfrm>
          <a:prstGeom prst="rect">
            <a:avLst/>
          </a:prstGeom>
          <a:solidFill>
            <a:srgbClr val="000000"/>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FEFEF"/>
                </a:solidFill>
              </a:rPr>
              <a:t>Server</a:t>
            </a:r>
            <a:endParaRPr sz="2400">
              <a:solidFill>
                <a:srgbClr val="EFEFEF"/>
              </a:solidFill>
            </a:endParaRPr>
          </a:p>
        </p:txBody>
      </p:sp>
      <p:cxnSp>
        <p:nvCxnSpPr>
          <p:cNvPr id="319" name="Google Shape;319;p37"/>
          <p:cNvCxnSpPr>
            <a:stCxn id="315" idx="3"/>
            <a:endCxn id="318" idx="1"/>
          </p:cNvCxnSpPr>
          <p:nvPr/>
        </p:nvCxnSpPr>
        <p:spPr>
          <a:xfrm>
            <a:off x="2901925" y="1394513"/>
            <a:ext cx="2320500" cy="0"/>
          </a:xfrm>
          <a:prstGeom prst="straightConnector1">
            <a:avLst/>
          </a:prstGeom>
          <a:noFill/>
          <a:ln cap="flat" cmpd="sng" w="28575">
            <a:solidFill>
              <a:srgbClr val="EFEFEF"/>
            </a:solidFill>
            <a:prstDash val="solid"/>
            <a:round/>
            <a:headEnd len="med" w="med" type="none"/>
            <a:tailEnd len="med" w="med" type="triangle"/>
          </a:ln>
        </p:spPr>
      </p:cxnSp>
      <p:sp>
        <p:nvSpPr>
          <p:cNvPr id="320" name="Google Shape;320;p37"/>
          <p:cNvSpPr/>
          <p:nvPr/>
        </p:nvSpPr>
        <p:spPr>
          <a:xfrm>
            <a:off x="5163275" y="3882113"/>
            <a:ext cx="1611000" cy="679800"/>
          </a:xfrm>
          <a:prstGeom prst="rect">
            <a:avLst/>
          </a:prstGeom>
          <a:solidFill>
            <a:srgbClr val="000000"/>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FEFEF"/>
                </a:solidFill>
              </a:rPr>
              <a:t>MongoDB</a:t>
            </a:r>
            <a:endParaRPr sz="2400">
              <a:solidFill>
                <a:srgbClr val="EFEFEF"/>
              </a:solidFill>
            </a:endParaRPr>
          </a:p>
        </p:txBody>
      </p:sp>
      <p:cxnSp>
        <p:nvCxnSpPr>
          <p:cNvPr id="321" name="Google Shape;321;p37"/>
          <p:cNvCxnSpPr>
            <a:stCxn id="318" idx="2"/>
            <a:endCxn id="320" idx="0"/>
          </p:cNvCxnSpPr>
          <p:nvPr/>
        </p:nvCxnSpPr>
        <p:spPr>
          <a:xfrm>
            <a:off x="5968775" y="1734413"/>
            <a:ext cx="0" cy="2147700"/>
          </a:xfrm>
          <a:prstGeom prst="straightConnector1">
            <a:avLst/>
          </a:prstGeom>
          <a:noFill/>
          <a:ln cap="flat" cmpd="sng" w="28575">
            <a:solidFill>
              <a:srgbClr val="EFEFEF"/>
            </a:solidFill>
            <a:prstDash val="solid"/>
            <a:round/>
            <a:headEnd len="med" w="med" type="none"/>
            <a:tailEnd len="med" w="med" type="triangle"/>
          </a:ln>
        </p:spPr>
      </p:cxnSp>
      <p:sp>
        <p:nvSpPr>
          <p:cNvPr id="322" name="Google Shape;322;p37"/>
          <p:cNvSpPr/>
          <p:nvPr/>
        </p:nvSpPr>
        <p:spPr>
          <a:xfrm>
            <a:off x="6202475" y="2158013"/>
            <a:ext cx="1532400" cy="1133400"/>
          </a:xfrm>
          <a:prstGeom prst="snip1Rect">
            <a:avLst>
              <a:gd fmla="val 16667" name="adj"/>
            </a:avLst>
          </a:prstGeom>
          <a:solidFill>
            <a:srgbClr val="000000"/>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EFEFEF"/>
                </a:solidFill>
              </a:rPr>
              <a:t>Document</a:t>
            </a:r>
            <a:endParaRPr sz="1800">
              <a:solidFill>
                <a:srgbClr val="EFEFE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311700" y="351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MongoDB Document</a:t>
            </a:r>
            <a:endParaRPr/>
          </a:p>
        </p:txBody>
      </p:sp>
      <p:sp>
        <p:nvSpPr>
          <p:cNvPr id="328" name="Google Shape;328;p38"/>
          <p:cNvSpPr/>
          <p:nvPr/>
        </p:nvSpPr>
        <p:spPr>
          <a:xfrm>
            <a:off x="672775" y="1220625"/>
            <a:ext cx="2556900" cy="3377100"/>
          </a:xfrm>
          <a:prstGeom prst="rect">
            <a:avLst/>
          </a:prstGeom>
          <a:solidFill>
            <a:srgbClr val="000000"/>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50000"/>
              </a:lnSpc>
              <a:spcBef>
                <a:spcPts val="1600"/>
              </a:spcBef>
              <a:spcAft>
                <a:spcPts val="0"/>
              </a:spcAft>
              <a:buNone/>
            </a:pPr>
            <a:r>
              <a:rPr lang="en" sz="1800">
                <a:solidFill>
                  <a:schemeClr val="dk1"/>
                </a:solidFill>
              </a:rPr>
              <a:t>Messages:</a:t>
            </a:r>
            <a:endParaRPr sz="1800">
              <a:solidFill>
                <a:schemeClr val="dk1"/>
              </a:solidFill>
            </a:endParaRPr>
          </a:p>
          <a:p>
            <a:pPr indent="0" lvl="0" marL="0" rtl="0" algn="l">
              <a:lnSpc>
                <a:spcPct val="100000"/>
              </a:lnSpc>
              <a:spcBef>
                <a:spcPts val="1600"/>
              </a:spcBef>
              <a:spcAft>
                <a:spcPts val="0"/>
              </a:spcAft>
              <a:buNone/>
            </a:pPr>
            <a:r>
              <a:rPr lang="en" sz="1800">
                <a:solidFill>
                  <a:schemeClr val="dk1"/>
                </a:solidFill>
              </a:rPr>
              <a:t>ID</a:t>
            </a:r>
            <a:endParaRPr sz="1800">
              <a:solidFill>
                <a:schemeClr val="dk1"/>
              </a:solidFill>
            </a:endParaRPr>
          </a:p>
          <a:p>
            <a:pPr indent="0" lvl="0" marL="0" rtl="0" algn="l">
              <a:lnSpc>
                <a:spcPct val="100000"/>
              </a:lnSpc>
              <a:spcBef>
                <a:spcPts val="1600"/>
              </a:spcBef>
              <a:spcAft>
                <a:spcPts val="0"/>
              </a:spcAft>
              <a:buNone/>
            </a:pPr>
            <a:r>
              <a:rPr lang="en" sz="1800">
                <a:solidFill>
                  <a:schemeClr val="dk1"/>
                </a:solidFill>
              </a:rPr>
              <a:t>TimeStamp</a:t>
            </a:r>
            <a:endParaRPr sz="1800">
              <a:solidFill>
                <a:schemeClr val="dk1"/>
              </a:solidFill>
            </a:endParaRPr>
          </a:p>
          <a:p>
            <a:pPr indent="0" lvl="0" marL="0" rtl="0" algn="l">
              <a:lnSpc>
                <a:spcPct val="100000"/>
              </a:lnSpc>
              <a:spcBef>
                <a:spcPts val="1600"/>
              </a:spcBef>
              <a:spcAft>
                <a:spcPts val="0"/>
              </a:spcAft>
              <a:buNone/>
            </a:pPr>
            <a:r>
              <a:rPr lang="en" sz="1800">
                <a:solidFill>
                  <a:schemeClr val="dk1"/>
                </a:solidFill>
              </a:rPr>
              <a:t>HackathonName</a:t>
            </a:r>
            <a:endParaRPr sz="1800">
              <a:solidFill>
                <a:schemeClr val="dk1"/>
              </a:solidFill>
            </a:endParaRPr>
          </a:p>
          <a:p>
            <a:pPr indent="0" lvl="0" marL="0" rtl="0" algn="l">
              <a:lnSpc>
                <a:spcPct val="100000"/>
              </a:lnSpc>
              <a:spcBef>
                <a:spcPts val="1600"/>
              </a:spcBef>
              <a:spcAft>
                <a:spcPts val="0"/>
              </a:spcAft>
              <a:buNone/>
            </a:pPr>
            <a:r>
              <a:rPr lang="en" sz="1800">
                <a:solidFill>
                  <a:schemeClr val="dk1"/>
                </a:solidFill>
              </a:rPr>
              <a:t>ChannelName</a:t>
            </a:r>
            <a:endParaRPr sz="1800">
              <a:solidFill>
                <a:schemeClr val="dk1"/>
              </a:solidFill>
            </a:endParaRPr>
          </a:p>
          <a:p>
            <a:pPr indent="0" lvl="0" marL="0" rtl="0" algn="l">
              <a:lnSpc>
                <a:spcPct val="100000"/>
              </a:lnSpc>
              <a:spcBef>
                <a:spcPts val="1600"/>
              </a:spcBef>
              <a:spcAft>
                <a:spcPts val="0"/>
              </a:spcAft>
              <a:buNone/>
            </a:pPr>
            <a:r>
              <a:rPr lang="en" sz="1800">
                <a:solidFill>
                  <a:schemeClr val="dk1"/>
                </a:solidFill>
              </a:rPr>
              <a:t>UserEmail</a:t>
            </a:r>
            <a:endParaRPr sz="1800">
              <a:solidFill>
                <a:schemeClr val="dk1"/>
              </a:solidFill>
            </a:endParaRPr>
          </a:p>
          <a:p>
            <a:pPr indent="0" lvl="0" marL="0" rtl="0" algn="l">
              <a:lnSpc>
                <a:spcPct val="100000"/>
              </a:lnSpc>
              <a:spcBef>
                <a:spcPts val="1600"/>
              </a:spcBef>
              <a:spcAft>
                <a:spcPts val="0"/>
              </a:spcAft>
              <a:buNone/>
            </a:pPr>
            <a:r>
              <a:rPr lang="en" sz="1800">
                <a:solidFill>
                  <a:schemeClr val="dk1"/>
                </a:solidFill>
              </a:rPr>
              <a:t>Text</a:t>
            </a:r>
            <a:endParaRPr sz="1800">
              <a:solidFill>
                <a:schemeClr val="dk1"/>
              </a:solidFill>
            </a:endParaRPr>
          </a:p>
          <a:p>
            <a:pPr indent="0" lvl="0" marL="0" rtl="0" algn="l">
              <a:spcBef>
                <a:spcPts val="1600"/>
              </a:spcBef>
              <a:spcAft>
                <a:spcPts val="0"/>
              </a:spcAft>
              <a:buNone/>
            </a:pPr>
            <a:r>
              <a:t/>
            </a:r>
            <a:endParaRPr/>
          </a:p>
        </p:txBody>
      </p:sp>
      <p:sp>
        <p:nvSpPr>
          <p:cNvPr id="329" name="Google Shape;329;p38"/>
          <p:cNvSpPr/>
          <p:nvPr/>
        </p:nvSpPr>
        <p:spPr>
          <a:xfrm>
            <a:off x="5391300" y="1027000"/>
            <a:ext cx="2556900" cy="3377100"/>
          </a:xfrm>
          <a:prstGeom prst="rect">
            <a:avLst/>
          </a:prstGeom>
          <a:solidFill>
            <a:srgbClr val="000000"/>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a:off x="5647200" y="1220625"/>
            <a:ext cx="2556900" cy="3377100"/>
          </a:xfrm>
          <a:prstGeom prst="rect">
            <a:avLst/>
          </a:prstGeom>
          <a:solidFill>
            <a:srgbClr val="000000"/>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cxnSp>
        <p:nvCxnSpPr>
          <p:cNvPr id="331" name="Google Shape;331;p38"/>
          <p:cNvCxnSpPr/>
          <p:nvPr/>
        </p:nvCxnSpPr>
        <p:spPr>
          <a:xfrm>
            <a:off x="3439400" y="2929575"/>
            <a:ext cx="1631400" cy="0"/>
          </a:xfrm>
          <a:prstGeom prst="straightConnector1">
            <a:avLst/>
          </a:prstGeom>
          <a:noFill/>
          <a:ln cap="flat" cmpd="sng" w="38100">
            <a:solidFill>
              <a:srgbClr val="38761D"/>
            </a:solidFill>
            <a:prstDash val="solid"/>
            <a:round/>
            <a:headEnd len="med" w="med" type="none"/>
            <a:tailEnd len="med" w="med" type="triangle"/>
          </a:ln>
        </p:spPr>
      </p:cxnSp>
      <p:sp>
        <p:nvSpPr>
          <p:cNvPr id="332" name="Google Shape;332;p38"/>
          <p:cNvSpPr/>
          <p:nvPr/>
        </p:nvSpPr>
        <p:spPr>
          <a:xfrm>
            <a:off x="5885550" y="1414575"/>
            <a:ext cx="2556900" cy="3377100"/>
          </a:xfrm>
          <a:prstGeom prst="rect">
            <a:avLst/>
          </a:prstGeom>
          <a:solidFill>
            <a:srgbClr val="000000"/>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50000"/>
              </a:lnSpc>
              <a:spcBef>
                <a:spcPts val="1600"/>
              </a:spcBef>
              <a:spcAft>
                <a:spcPts val="0"/>
              </a:spcAft>
              <a:buNone/>
            </a:pPr>
            <a:r>
              <a:rPr lang="en" sz="1800">
                <a:solidFill>
                  <a:schemeClr val="dk1"/>
                </a:solidFill>
              </a:rPr>
              <a:t>Messages:</a:t>
            </a:r>
            <a:endParaRPr sz="1800">
              <a:solidFill>
                <a:schemeClr val="dk1"/>
              </a:solidFill>
            </a:endParaRPr>
          </a:p>
          <a:p>
            <a:pPr indent="0" lvl="0" marL="0" rtl="0" algn="l">
              <a:lnSpc>
                <a:spcPct val="100000"/>
              </a:lnSpc>
              <a:spcBef>
                <a:spcPts val="1600"/>
              </a:spcBef>
              <a:spcAft>
                <a:spcPts val="0"/>
              </a:spcAft>
              <a:buNone/>
            </a:pPr>
            <a:r>
              <a:rPr lang="en" sz="1800">
                <a:solidFill>
                  <a:schemeClr val="dk1"/>
                </a:solidFill>
              </a:rPr>
              <a:t>ID</a:t>
            </a:r>
            <a:endParaRPr sz="1800">
              <a:solidFill>
                <a:schemeClr val="dk1"/>
              </a:solidFill>
            </a:endParaRPr>
          </a:p>
          <a:p>
            <a:pPr indent="0" lvl="0" marL="0" rtl="0" algn="l">
              <a:lnSpc>
                <a:spcPct val="100000"/>
              </a:lnSpc>
              <a:spcBef>
                <a:spcPts val="1600"/>
              </a:spcBef>
              <a:spcAft>
                <a:spcPts val="0"/>
              </a:spcAft>
              <a:buNone/>
            </a:pPr>
            <a:r>
              <a:rPr lang="en" sz="1800">
                <a:solidFill>
                  <a:schemeClr val="dk1"/>
                </a:solidFill>
              </a:rPr>
              <a:t>TimeStamp</a:t>
            </a:r>
            <a:endParaRPr sz="1800">
              <a:solidFill>
                <a:schemeClr val="dk1"/>
              </a:solidFill>
            </a:endParaRPr>
          </a:p>
          <a:p>
            <a:pPr indent="0" lvl="0" marL="0" rtl="0" algn="l">
              <a:lnSpc>
                <a:spcPct val="100000"/>
              </a:lnSpc>
              <a:spcBef>
                <a:spcPts val="1600"/>
              </a:spcBef>
              <a:spcAft>
                <a:spcPts val="0"/>
              </a:spcAft>
              <a:buNone/>
            </a:pPr>
            <a:r>
              <a:rPr lang="en" sz="1800">
                <a:solidFill>
                  <a:schemeClr val="dk1"/>
                </a:solidFill>
              </a:rPr>
              <a:t>HackathonName</a:t>
            </a:r>
            <a:endParaRPr sz="1800">
              <a:solidFill>
                <a:schemeClr val="dk1"/>
              </a:solidFill>
            </a:endParaRPr>
          </a:p>
          <a:p>
            <a:pPr indent="0" lvl="0" marL="0" rtl="0" algn="l">
              <a:lnSpc>
                <a:spcPct val="100000"/>
              </a:lnSpc>
              <a:spcBef>
                <a:spcPts val="1600"/>
              </a:spcBef>
              <a:spcAft>
                <a:spcPts val="0"/>
              </a:spcAft>
              <a:buNone/>
            </a:pPr>
            <a:r>
              <a:rPr lang="en" sz="1800">
                <a:solidFill>
                  <a:schemeClr val="dk1"/>
                </a:solidFill>
              </a:rPr>
              <a:t>ChannelName</a:t>
            </a:r>
            <a:endParaRPr sz="1800">
              <a:solidFill>
                <a:schemeClr val="dk1"/>
              </a:solidFill>
            </a:endParaRPr>
          </a:p>
          <a:p>
            <a:pPr indent="0" lvl="0" marL="0" rtl="0" algn="l">
              <a:lnSpc>
                <a:spcPct val="100000"/>
              </a:lnSpc>
              <a:spcBef>
                <a:spcPts val="1600"/>
              </a:spcBef>
              <a:spcAft>
                <a:spcPts val="0"/>
              </a:spcAft>
              <a:buNone/>
            </a:pPr>
            <a:r>
              <a:rPr lang="en" sz="1800">
                <a:solidFill>
                  <a:schemeClr val="dk1"/>
                </a:solidFill>
              </a:rPr>
              <a:t>UserEmail</a:t>
            </a:r>
            <a:endParaRPr sz="1800">
              <a:solidFill>
                <a:schemeClr val="dk1"/>
              </a:solidFill>
            </a:endParaRPr>
          </a:p>
          <a:p>
            <a:pPr indent="0" lvl="0" marL="0" rtl="0" algn="l">
              <a:lnSpc>
                <a:spcPct val="100000"/>
              </a:lnSpc>
              <a:spcBef>
                <a:spcPts val="1600"/>
              </a:spcBef>
              <a:spcAft>
                <a:spcPts val="0"/>
              </a:spcAft>
              <a:buNone/>
            </a:pPr>
            <a:r>
              <a:rPr lang="en" sz="1800">
                <a:solidFill>
                  <a:schemeClr val="dk1"/>
                </a:solidFill>
              </a:rPr>
              <a:t>Text</a:t>
            </a:r>
            <a:endParaRPr sz="1800">
              <a:solidFill>
                <a:schemeClr val="dk1"/>
              </a:solidFill>
            </a:endParaRPr>
          </a:p>
          <a:p>
            <a:pPr indent="0" lvl="0" marL="0" rtl="0" algn="l">
              <a:spcBef>
                <a:spcPts val="1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1000"/>
                                        <p:tgtEl>
                                          <p:spTgt spid="33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GitHub </a:t>
            </a:r>
            <a:r>
              <a:rPr lang="en"/>
              <a:t>Scanner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Retool - Github Scanner</a:t>
            </a:r>
            <a:endParaRPr/>
          </a:p>
        </p:txBody>
      </p:sp>
      <p:sp>
        <p:nvSpPr>
          <p:cNvPr id="343" name="Google Shape;343;p40"/>
          <p:cNvSpPr txBox="1"/>
          <p:nvPr>
            <p:ph idx="1" type="body"/>
          </p:nvPr>
        </p:nvSpPr>
        <p:spPr>
          <a:xfrm>
            <a:off x="311700" y="12568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Add Hackathons</a:t>
            </a:r>
            <a:endParaRPr sz="2400"/>
          </a:p>
          <a:p>
            <a:pPr indent="0" lvl="0" marL="457200" rtl="0" algn="l">
              <a:spcBef>
                <a:spcPts val="1600"/>
              </a:spcBef>
              <a:spcAft>
                <a:spcPts val="0"/>
              </a:spcAft>
              <a:buNone/>
            </a:pPr>
            <a:r>
              <a:t/>
            </a:r>
            <a:endParaRPr sz="2400"/>
          </a:p>
          <a:p>
            <a:pPr indent="-381000" lvl="0" marL="457200" rtl="0" algn="l">
              <a:spcBef>
                <a:spcPts val="1600"/>
              </a:spcBef>
              <a:spcAft>
                <a:spcPts val="0"/>
              </a:spcAft>
              <a:buSzPts val="2400"/>
              <a:buChar char="●"/>
            </a:pPr>
            <a:r>
              <a:rPr lang="en" sz="2400"/>
              <a:t>Search</a:t>
            </a:r>
            <a:br>
              <a:rPr lang="en" sz="2400"/>
            </a:br>
            <a:br>
              <a:rPr lang="en" sz="2400"/>
            </a:br>
            <a:endParaRPr sz="2400"/>
          </a:p>
          <a:p>
            <a:pPr indent="-381000" lvl="0" marL="457200" rtl="0" algn="l">
              <a:spcBef>
                <a:spcPts val="0"/>
              </a:spcBef>
              <a:spcAft>
                <a:spcPts val="0"/>
              </a:spcAft>
              <a:buSzPts val="2400"/>
              <a:buChar char="●"/>
            </a:pPr>
            <a:r>
              <a:rPr lang="en" sz="2400">
                <a:solidFill>
                  <a:schemeClr val="dk1"/>
                </a:solidFill>
              </a:rPr>
              <a:t>Reset Data</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Retool - Github Scanner</a:t>
            </a:r>
            <a:endParaRPr/>
          </a:p>
        </p:txBody>
      </p:sp>
      <p:sp>
        <p:nvSpPr>
          <p:cNvPr id="349" name="Google Shape;349;p41"/>
          <p:cNvSpPr txBox="1"/>
          <p:nvPr/>
        </p:nvSpPr>
        <p:spPr>
          <a:xfrm>
            <a:off x="311700" y="1709025"/>
            <a:ext cx="4285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Data Source: Structured ReadME file</a:t>
            </a:r>
            <a:endParaRPr sz="1600">
              <a:solidFill>
                <a:srgbClr val="FFFFFF"/>
              </a:solidFill>
            </a:endParaRPr>
          </a:p>
        </p:txBody>
      </p:sp>
      <p:pic>
        <p:nvPicPr>
          <p:cNvPr id="350" name="Google Shape;350;p41"/>
          <p:cNvPicPr preferRelativeResize="0"/>
          <p:nvPr/>
        </p:nvPicPr>
        <p:blipFill>
          <a:blip r:embed="rId3">
            <a:alphaModFix/>
          </a:blip>
          <a:stretch>
            <a:fillRect/>
          </a:stretch>
        </p:blipFill>
        <p:spPr>
          <a:xfrm>
            <a:off x="4327375" y="0"/>
            <a:ext cx="4816626"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2"/>
          <p:cNvSpPr/>
          <p:nvPr/>
        </p:nvSpPr>
        <p:spPr>
          <a:xfrm>
            <a:off x="469800" y="1040388"/>
            <a:ext cx="1492800" cy="679800"/>
          </a:xfrm>
          <a:prstGeom prst="rect">
            <a:avLst/>
          </a:prstGeom>
          <a:solidFill>
            <a:srgbClr val="000000"/>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FEFEF"/>
                </a:solidFill>
              </a:rPr>
              <a:t>Github</a:t>
            </a:r>
            <a:br>
              <a:rPr lang="en" sz="2400">
                <a:solidFill>
                  <a:srgbClr val="EFEFEF"/>
                </a:solidFill>
              </a:rPr>
            </a:br>
            <a:r>
              <a:rPr lang="en" sz="2400">
                <a:solidFill>
                  <a:srgbClr val="EFEFEF"/>
                </a:solidFill>
              </a:rPr>
              <a:t>EndPoint</a:t>
            </a:r>
            <a:endParaRPr sz="2400">
              <a:solidFill>
                <a:srgbClr val="EFEFEF"/>
              </a:solidFill>
            </a:endParaRPr>
          </a:p>
        </p:txBody>
      </p:sp>
      <p:sp>
        <p:nvSpPr>
          <p:cNvPr id="356" name="Google Shape;356;p42"/>
          <p:cNvSpPr/>
          <p:nvPr/>
        </p:nvSpPr>
        <p:spPr>
          <a:xfrm>
            <a:off x="2112475" y="500913"/>
            <a:ext cx="1906800" cy="679800"/>
          </a:xfrm>
          <a:prstGeom prst="snip1Rect">
            <a:avLst>
              <a:gd fmla="val 16667" name="adj"/>
            </a:avLst>
          </a:prstGeom>
          <a:solidFill>
            <a:srgbClr val="000000"/>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EFEFEF"/>
                </a:solidFill>
              </a:rPr>
              <a:t>Github Solution links</a:t>
            </a:r>
            <a:endParaRPr sz="1800">
              <a:solidFill>
                <a:srgbClr val="EFEFEF"/>
              </a:solidFill>
            </a:endParaRPr>
          </a:p>
        </p:txBody>
      </p:sp>
      <p:sp>
        <p:nvSpPr>
          <p:cNvPr id="357" name="Google Shape;357;p42"/>
          <p:cNvSpPr/>
          <p:nvPr/>
        </p:nvSpPr>
        <p:spPr>
          <a:xfrm>
            <a:off x="4283050" y="1040388"/>
            <a:ext cx="1492800" cy="679800"/>
          </a:xfrm>
          <a:prstGeom prst="rect">
            <a:avLst/>
          </a:prstGeom>
          <a:solidFill>
            <a:srgbClr val="000000"/>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FEFEF"/>
                </a:solidFill>
              </a:rPr>
              <a:t>Server</a:t>
            </a:r>
            <a:endParaRPr sz="2400">
              <a:solidFill>
                <a:srgbClr val="EFEFEF"/>
              </a:solidFill>
            </a:endParaRPr>
          </a:p>
        </p:txBody>
      </p:sp>
      <p:cxnSp>
        <p:nvCxnSpPr>
          <p:cNvPr id="358" name="Google Shape;358;p42"/>
          <p:cNvCxnSpPr>
            <a:stCxn id="355" idx="3"/>
            <a:endCxn id="357" idx="1"/>
          </p:cNvCxnSpPr>
          <p:nvPr/>
        </p:nvCxnSpPr>
        <p:spPr>
          <a:xfrm>
            <a:off x="1962600" y="1380288"/>
            <a:ext cx="2320500" cy="0"/>
          </a:xfrm>
          <a:prstGeom prst="straightConnector1">
            <a:avLst/>
          </a:prstGeom>
          <a:noFill/>
          <a:ln cap="flat" cmpd="sng" w="28575">
            <a:solidFill>
              <a:srgbClr val="EFEFEF"/>
            </a:solidFill>
            <a:prstDash val="solid"/>
            <a:round/>
            <a:headEnd len="med" w="med" type="none"/>
            <a:tailEnd len="med" w="med" type="triangle"/>
          </a:ln>
        </p:spPr>
      </p:cxnSp>
      <p:sp>
        <p:nvSpPr>
          <p:cNvPr id="359" name="Google Shape;359;p42"/>
          <p:cNvSpPr/>
          <p:nvPr/>
        </p:nvSpPr>
        <p:spPr>
          <a:xfrm>
            <a:off x="4223950" y="3867888"/>
            <a:ext cx="1611000" cy="679800"/>
          </a:xfrm>
          <a:prstGeom prst="rect">
            <a:avLst/>
          </a:prstGeom>
          <a:solidFill>
            <a:srgbClr val="000000"/>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FEFEF"/>
                </a:solidFill>
              </a:rPr>
              <a:t>MongoDB</a:t>
            </a:r>
            <a:endParaRPr sz="2400">
              <a:solidFill>
                <a:srgbClr val="EFEFEF"/>
              </a:solidFill>
            </a:endParaRPr>
          </a:p>
        </p:txBody>
      </p:sp>
      <p:cxnSp>
        <p:nvCxnSpPr>
          <p:cNvPr id="360" name="Google Shape;360;p42"/>
          <p:cNvCxnSpPr>
            <a:stCxn id="357" idx="2"/>
            <a:endCxn id="359" idx="0"/>
          </p:cNvCxnSpPr>
          <p:nvPr/>
        </p:nvCxnSpPr>
        <p:spPr>
          <a:xfrm>
            <a:off x="5029450" y="1720188"/>
            <a:ext cx="0" cy="2147700"/>
          </a:xfrm>
          <a:prstGeom prst="straightConnector1">
            <a:avLst/>
          </a:prstGeom>
          <a:noFill/>
          <a:ln cap="flat" cmpd="sng" w="28575">
            <a:solidFill>
              <a:srgbClr val="EFEFEF"/>
            </a:solidFill>
            <a:prstDash val="solid"/>
            <a:round/>
            <a:headEnd len="med" w="med" type="none"/>
            <a:tailEnd len="med" w="med" type="triangle"/>
          </a:ln>
        </p:spPr>
      </p:cxnSp>
      <p:sp>
        <p:nvSpPr>
          <p:cNvPr id="361" name="Google Shape;361;p42"/>
          <p:cNvSpPr/>
          <p:nvPr/>
        </p:nvSpPr>
        <p:spPr>
          <a:xfrm>
            <a:off x="5263150" y="2143788"/>
            <a:ext cx="1532400" cy="1133400"/>
          </a:xfrm>
          <a:prstGeom prst="snip1Rect">
            <a:avLst>
              <a:gd fmla="val 16667" name="adj"/>
            </a:avLst>
          </a:prstGeom>
          <a:solidFill>
            <a:srgbClr val="000000"/>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EFEFEF"/>
                </a:solidFill>
              </a:rPr>
              <a:t>Document</a:t>
            </a:r>
            <a:endParaRPr sz="1800">
              <a:solidFill>
                <a:srgbClr val="EFEFEF"/>
              </a:solidFill>
            </a:endParaRPr>
          </a:p>
        </p:txBody>
      </p:sp>
      <p:sp>
        <p:nvSpPr>
          <p:cNvPr id="362" name="Google Shape;362;p42"/>
          <p:cNvSpPr/>
          <p:nvPr/>
        </p:nvSpPr>
        <p:spPr>
          <a:xfrm>
            <a:off x="2112475" y="1579863"/>
            <a:ext cx="1906800" cy="679800"/>
          </a:xfrm>
          <a:prstGeom prst="snip1Rect">
            <a:avLst>
              <a:gd fmla="val 16667" name="adj"/>
            </a:avLst>
          </a:prstGeom>
          <a:solidFill>
            <a:srgbClr val="000000"/>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EFEFEF"/>
                </a:solidFill>
              </a:rPr>
              <a:t>Github Solution ReadME file</a:t>
            </a:r>
            <a:endParaRPr sz="1800">
              <a:solidFill>
                <a:srgbClr val="EFEFE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311700" y="351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MongoDB Document</a:t>
            </a:r>
            <a:endParaRPr/>
          </a:p>
        </p:txBody>
      </p:sp>
      <p:sp>
        <p:nvSpPr>
          <p:cNvPr id="368" name="Google Shape;368;p43"/>
          <p:cNvSpPr/>
          <p:nvPr/>
        </p:nvSpPr>
        <p:spPr>
          <a:xfrm>
            <a:off x="672775" y="1220625"/>
            <a:ext cx="2556900" cy="3377100"/>
          </a:xfrm>
          <a:prstGeom prst="rect">
            <a:avLst/>
          </a:prstGeom>
          <a:solidFill>
            <a:srgbClr val="000000"/>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rPr>
              <a:t>Project:</a:t>
            </a:r>
            <a:endParaRPr sz="15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ID</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Hackthon_name</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Project_name</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Problem_type</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Industry</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Technology</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Participants</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File_extension</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369" name="Google Shape;369;p43"/>
          <p:cNvSpPr/>
          <p:nvPr/>
        </p:nvSpPr>
        <p:spPr>
          <a:xfrm>
            <a:off x="5391300" y="1027000"/>
            <a:ext cx="2556900" cy="3377100"/>
          </a:xfrm>
          <a:prstGeom prst="rect">
            <a:avLst/>
          </a:prstGeom>
          <a:solidFill>
            <a:srgbClr val="000000"/>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3"/>
          <p:cNvSpPr/>
          <p:nvPr/>
        </p:nvSpPr>
        <p:spPr>
          <a:xfrm>
            <a:off x="5669350" y="1220625"/>
            <a:ext cx="2556900" cy="3377100"/>
          </a:xfrm>
          <a:prstGeom prst="rect">
            <a:avLst/>
          </a:prstGeom>
          <a:solidFill>
            <a:srgbClr val="000000"/>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cxnSp>
        <p:nvCxnSpPr>
          <p:cNvPr id="371" name="Google Shape;371;p43"/>
          <p:cNvCxnSpPr/>
          <p:nvPr/>
        </p:nvCxnSpPr>
        <p:spPr>
          <a:xfrm>
            <a:off x="3439400" y="2929575"/>
            <a:ext cx="1631400" cy="0"/>
          </a:xfrm>
          <a:prstGeom prst="straightConnector1">
            <a:avLst/>
          </a:prstGeom>
          <a:noFill/>
          <a:ln cap="flat" cmpd="sng" w="38100">
            <a:solidFill>
              <a:schemeClr val="dk2"/>
            </a:solidFill>
            <a:prstDash val="solid"/>
            <a:round/>
            <a:headEnd len="med" w="med" type="none"/>
            <a:tailEnd len="med" w="med" type="triangle"/>
          </a:ln>
        </p:spPr>
      </p:cxnSp>
      <p:sp>
        <p:nvSpPr>
          <p:cNvPr id="372" name="Google Shape;372;p43"/>
          <p:cNvSpPr/>
          <p:nvPr/>
        </p:nvSpPr>
        <p:spPr>
          <a:xfrm>
            <a:off x="5885550" y="1414575"/>
            <a:ext cx="2556900" cy="3440100"/>
          </a:xfrm>
          <a:prstGeom prst="rect">
            <a:avLst/>
          </a:prstGeom>
          <a:solidFill>
            <a:srgbClr val="000000"/>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1"/>
              </a:solidFill>
            </a:endParaRPr>
          </a:p>
          <a:p>
            <a:pPr indent="0" lvl="0" marL="0" rtl="0" algn="l">
              <a:spcBef>
                <a:spcPts val="1600"/>
              </a:spcBef>
              <a:spcAft>
                <a:spcPts val="0"/>
              </a:spcAft>
              <a:buNone/>
            </a:pPr>
            <a:r>
              <a:rPr lang="en" sz="1500">
                <a:solidFill>
                  <a:schemeClr val="dk1"/>
                </a:solidFill>
              </a:rPr>
              <a:t>Project:</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ID</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Hackthon_name</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Project_name</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Problem_Type</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Industry</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Technology</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Participants</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File_extension</a:t>
            </a:r>
            <a:endParaRPr sz="1200">
              <a:solidFill>
                <a:schemeClr val="dk1"/>
              </a:solidFill>
            </a:endParaRPr>
          </a:p>
          <a:p>
            <a:pPr indent="0" lvl="0" marL="0" rtl="0" algn="l">
              <a:lnSpc>
                <a:spcPct val="100000"/>
              </a:lnSpc>
              <a:spcBef>
                <a:spcPts val="0"/>
              </a:spcBef>
              <a:spcAft>
                <a:spcPts val="0"/>
              </a:spcAft>
              <a:buNone/>
            </a:pPr>
            <a:r>
              <a:t/>
            </a:r>
            <a:endParaRPr sz="1800">
              <a:solidFill>
                <a:schemeClr val="dk1"/>
              </a:solidFill>
            </a:endParaRPr>
          </a:p>
          <a:p>
            <a:pPr indent="0" lvl="0" marL="0" rtl="0" algn="l">
              <a:spcBef>
                <a:spcPts val="1600"/>
              </a:spcBef>
              <a:spcAft>
                <a:spcPts val="0"/>
              </a:spcAft>
              <a:buNone/>
            </a:pPr>
            <a:r>
              <a:t/>
            </a:r>
            <a:endParaRPr/>
          </a:p>
        </p:txBody>
      </p:sp>
      <p:sp>
        <p:nvSpPr>
          <p:cNvPr id="373" name="Google Shape;373;p43"/>
          <p:cNvSpPr/>
          <p:nvPr/>
        </p:nvSpPr>
        <p:spPr>
          <a:xfrm>
            <a:off x="5885550" y="841875"/>
            <a:ext cx="1041900" cy="572700"/>
          </a:xfrm>
          <a:prstGeom prst="rect">
            <a:avLst/>
          </a:prstGeom>
          <a:solidFill>
            <a:srgbClr val="000000"/>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Hackathon</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2"/>
                                        </p:tgtEl>
                                        <p:attrNameLst>
                                          <p:attrName>style.visibility</p:attrName>
                                        </p:attrNameLst>
                                      </p:cBhvr>
                                      <p:to>
                                        <p:strVal val="visible"/>
                                      </p:to>
                                    </p:set>
                                    <p:anim calcmode="lin" valueType="num">
                                      <p:cBhvr additive="base">
                                        <p:cTn dur="1000"/>
                                        <p:tgtEl>
                                          <p:spTgt spid="3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p:nvPr/>
        </p:nvSpPr>
        <p:spPr>
          <a:xfrm>
            <a:off x="483150" y="418200"/>
            <a:ext cx="8177700" cy="4307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2165164" y="1012276"/>
            <a:ext cx="4813675" cy="3118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cxnSp>
        <p:nvCxnSpPr>
          <p:cNvPr id="379" name="Google Shape;379;p44"/>
          <p:cNvCxnSpPr/>
          <p:nvPr/>
        </p:nvCxnSpPr>
        <p:spPr>
          <a:xfrm>
            <a:off x="3938250" y="2923275"/>
            <a:ext cx="1267500" cy="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Improvements</a:t>
            </a:r>
            <a:endParaRPr/>
          </a:p>
        </p:txBody>
      </p:sp>
      <p:sp>
        <p:nvSpPr>
          <p:cNvPr id="385" name="Google Shape;38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Easing into Reorganization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Expanding to other channels of communication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Question Identification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Education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91" name="Google Shape;39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200">
                <a:solidFill>
                  <a:schemeClr val="dk1"/>
                </a:solidFill>
                <a:latin typeface="Calibri"/>
                <a:ea typeface="Calibri"/>
                <a:cs typeface="Calibri"/>
                <a:sym typeface="Calibri"/>
              </a:rPr>
              <a:t>[1] T. Felin and K. Lakhani, “What Problems Will You Solve With Blockchain?,” MIT Sloan Management Review, 11-Sep-2018. [Online]. Available: https://sloanreview.mit.edu/article/what-problems-will-you-solve-with-blockchain/. [Accessed: 11-Oct-2019].</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200">
                <a:solidFill>
                  <a:schemeClr val="dk1"/>
                </a:solidFill>
                <a:latin typeface="Calibri"/>
                <a:ea typeface="Calibri"/>
                <a:cs typeface="Calibri"/>
                <a:sym typeface="Calibri"/>
              </a:rPr>
              <a:t>[2] “Walmart Case Study,” Hyperledger. [Online]. Available: https://www.hyperledger.org/resources/publications/walmart-case-study. [Accessed: 11-Oct-2019].</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200">
                <a:solidFill>
                  <a:schemeClr val="dk1"/>
                </a:solidFill>
                <a:latin typeface="Calibri"/>
                <a:ea typeface="Calibri"/>
                <a:cs typeface="Calibri"/>
                <a:sym typeface="Calibri"/>
              </a:rPr>
              <a:t>[3] “In Wake of Romaine E. coli Scare, Walmart Deploys Blockchain to Track Leafy Greens,” Corporate. [Online]. Available: https://corporate.walmart.com/newsroom/2018/09/24/in-wake-of-romaine-e-coli-scare-walmart-deploys-blockchain-to-track-leafy-greens. [Accessed: 11-Oct-2019].</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200">
                <a:solidFill>
                  <a:schemeClr val="dk1"/>
                </a:solidFill>
                <a:latin typeface="Calibri"/>
                <a:ea typeface="Calibri"/>
                <a:cs typeface="Calibri"/>
                <a:sym typeface="Calibri"/>
              </a:rPr>
              <a:t>[4] “Medichain,” Corporate. [Online]. Available:  https://medicalchain.com/en/. [Accessed: 11-Oct-2019].</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 sz="1200">
                <a:solidFill>
                  <a:schemeClr val="dk1"/>
                </a:solidFill>
                <a:latin typeface="Calibri"/>
                <a:ea typeface="Calibri"/>
                <a:cs typeface="Calibri"/>
                <a:sym typeface="Calibri"/>
              </a:rPr>
              <a:t>[5]  “Hippocrates,” Corporate. [Online]. Available:  https://devpost.com/software/hippocrates-ldwftv. [Accessed: 11-Oct-2019].</a:t>
            </a:r>
            <a:endParaRPr sz="12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cxnSp>
        <p:nvCxnSpPr>
          <p:cNvPr id="397" name="Google Shape;397;p47"/>
          <p:cNvCxnSpPr/>
          <p:nvPr/>
        </p:nvCxnSpPr>
        <p:spPr>
          <a:xfrm>
            <a:off x="3587700" y="2923275"/>
            <a:ext cx="1968600" cy="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grpSp>
        <p:nvGrpSpPr>
          <p:cNvPr id="84" name="Google Shape;84;p18"/>
          <p:cNvGrpSpPr/>
          <p:nvPr/>
        </p:nvGrpSpPr>
        <p:grpSpPr>
          <a:xfrm>
            <a:off x="3868932" y="443586"/>
            <a:ext cx="1355019" cy="1480583"/>
            <a:chOff x="5259325" y="2019588"/>
            <a:chExt cx="1421100" cy="1552788"/>
          </a:xfrm>
        </p:grpSpPr>
        <p:sp>
          <p:nvSpPr>
            <p:cNvPr id="85" name="Google Shape;85;p18"/>
            <p:cNvSpPr/>
            <p:nvPr/>
          </p:nvSpPr>
          <p:spPr>
            <a:xfrm rot="-5400000">
              <a:off x="5681875" y="2462963"/>
              <a:ext cx="576000" cy="577200"/>
            </a:xfrm>
            <a:prstGeom prst="flowChartDelay">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5703475" y="2019588"/>
              <a:ext cx="532800" cy="532800"/>
            </a:xfrm>
            <a:prstGeom prst="ellipse">
              <a:avLst/>
            </a:prstGeom>
            <a:solidFill>
              <a:srgbClr val="83E3D9"/>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txBox="1"/>
            <p:nvPr/>
          </p:nvSpPr>
          <p:spPr>
            <a:xfrm>
              <a:off x="5259325" y="3039575"/>
              <a:ext cx="14211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83E3D9"/>
                  </a:solidFill>
                  <a:latin typeface="Calibri"/>
                  <a:ea typeface="Calibri"/>
                  <a:cs typeface="Calibri"/>
                  <a:sym typeface="Calibri"/>
                </a:rPr>
                <a:t>Users</a:t>
              </a:r>
              <a:endParaRPr sz="1800">
                <a:solidFill>
                  <a:srgbClr val="83E3D9"/>
                </a:solidFill>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88" name="Google Shape;88;p18"/>
          <p:cNvGrpSpPr/>
          <p:nvPr/>
        </p:nvGrpSpPr>
        <p:grpSpPr>
          <a:xfrm>
            <a:off x="6680150" y="3201714"/>
            <a:ext cx="1671676" cy="1714536"/>
            <a:chOff x="7889704" y="4617913"/>
            <a:chExt cx="1753200" cy="1798150"/>
          </a:xfrm>
        </p:grpSpPr>
        <p:grpSp>
          <p:nvGrpSpPr>
            <p:cNvPr id="89" name="Google Shape;89;p18"/>
            <p:cNvGrpSpPr/>
            <p:nvPr/>
          </p:nvGrpSpPr>
          <p:grpSpPr>
            <a:xfrm>
              <a:off x="8275725" y="4617913"/>
              <a:ext cx="1095100" cy="1213950"/>
              <a:chOff x="8298650" y="2822013"/>
              <a:chExt cx="1095100" cy="1213950"/>
            </a:xfrm>
          </p:grpSpPr>
          <p:grpSp>
            <p:nvGrpSpPr>
              <p:cNvPr id="90" name="Google Shape;90;p18"/>
              <p:cNvGrpSpPr/>
              <p:nvPr/>
            </p:nvGrpSpPr>
            <p:grpSpPr>
              <a:xfrm>
                <a:off x="8298650" y="2822013"/>
                <a:ext cx="690600" cy="1213950"/>
                <a:chOff x="8663775" y="2423125"/>
                <a:chExt cx="690600" cy="1213950"/>
              </a:xfrm>
            </p:grpSpPr>
            <p:sp>
              <p:nvSpPr>
                <p:cNvPr id="91" name="Google Shape;91;p18"/>
                <p:cNvSpPr/>
                <p:nvPr/>
              </p:nvSpPr>
              <p:spPr>
                <a:xfrm>
                  <a:off x="8663775" y="2423125"/>
                  <a:ext cx="690600" cy="1213800"/>
                </a:xfrm>
                <a:prstGeom prst="rect">
                  <a:avLst/>
                </a:prstGeom>
                <a:solidFill>
                  <a:srgbClr val="FBD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92" name="Google Shape;92;p18"/>
                <p:cNvSpPr/>
                <p:nvPr/>
              </p:nvSpPr>
              <p:spPr>
                <a:xfrm>
                  <a:off x="8794650" y="25102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93" name="Google Shape;93;p18"/>
                <p:cNvSpPr/>
                <p:nvPr/>
              </p:nvSpPr>
              <p:spPr>
                <a:xfrm>
                  <a:off x="9085200" y="25102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94" name="Google Shape;94;p18"/>
                <p:cNvSpPr/>
                <p:nvPr/>
              </p:nvSpPr>
              <p:spPr>
                <a:xfrm>
                  <a:off x="8794650" y="27909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95" name="Google Shape;95;p18"/>
                <p:cNvSpPr/>
                <p:nvPr/>
              </p:nvSpPr>
              <p:spPr>
                <a:xfrm>
                  <a:off x="9085200" y="27909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96" name="Google Shape;96;p18"/>
                <p:cNvSpPr/>
                <p:nvPr/>
              </p:nvSpPr>
              <p:spPr>
                <a:xfrm>
                  <a:off x="8794650" y="30716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97" name="Google Shape;97;p18"/>
                <p:cNvSpPr/>
                <p:nvPr/>
              </p:nvSpPr>
              <p:spPr>
                <a:xfrm>
                  <a:off x="9085200" y="30716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98" name="Google Shape;98;p18"/>
                <p:cNvSpPr/>
                <p:nvPr/>
              </p:nvSpPr>
              <p:spPr>
                <a:xfrm>
                  <a:off x="8916675" y="3352375"/>
                  <a:ext cx="184800" cy="2847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grpSp>
          <p:sp>
            <p:nvSpPr>
              <p:cNvPr id="99" name="Google Shape;99;p18"/>
              <p:cNvSpPr/>
              <p:nvPr/>
            </p:nvSpPr>
            <p:spPr>
              <a:xfrm rot="-5400000">
                <a:off x="9041100" y="3682996"/>
                <a:ext cx="352200" cy="353100"/>
              </a:xfrm>
              <a:prstGeom prst="flowChartDelay">
                <a:avLst/>
              </a:prstGeom>
              <a:solidFill>
                <a:srgbClr val="FBD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00" name="Google Shape;100;p18"/>
              <p:cNvSpPr/>
              <p:nvPr/>
            </p:nvSpPr>
            <p:spPr>
              <a:xfrm>
                <a:off x="9074775" y="3426925"/>
                <a:ext cx="284700" cy="284700"/>
              </a:xfrm>
              <a:prstGeom prst="ellipse">
                <a:avLst/>
              </a:prstGeom>
              <a:solidFill>
                <a:srgbClr val="FBD257"/>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01" name="Google Shape;101;p18"/>
              <p:cNvSpPr/>
              <p:nvPr/>
            </p:nvSpPr>
            <p:spPr>
              <a:xfrm rot="10800000">
                <a:off x="9107221" y="3710902"/>
                <a:ext cx="219900" cy="247500"/>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02" name="Google Shape;102;p18"/>
              <p:cNvSpPr/>
              <p:nvPr/>
            </p:nvSpPr>
            <p:spPr>
              <a:xfrm>
                <a:off x="9180813" y="3758722"/>
                <a:ext cx="72600" cy="201600"/>
              </a:xfrm>
              <a:prstGeom prst="trapezoid">
                <a:avLst>
                  <a:gd fmla="val 25000" name="adj"/>
                </a:avLst>
              </a:prstGeom>
              <a:solidFill>
                <a:srgbClr val="FBD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03" name="Google Shape;103;p18"/>
              <p:cNvSpPr/>
              <p:nvPr/>
            </p:nvSpPr>
            <p:spPr>
              <a:xfrm>
                <a:off x="9180813" y="3737731"/>
                <a:ext cx="72600" cy="57900"/>
              </a:xfrm>
              <a:prstGeom prst="rect">
                <a:avLst/>
              </a:prstGeom>
              <a:solidFill>
                <a:srgbClr val="FBD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grpSp>
        <p:sp>
          <p:nvSpPr>
            <p:cNvPr id="104" name="Google Shape;104;p18"/>
            <p:cNvSpPr txBox="1"/>
            <p:nvPr/>
          </p:nvSpPr>
          <p:spPr>
            <a:xfrm>
              <a:off x="7889704" y="5883263"/>
              <a:ext cx="17532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BD257"/>
                  </a:solidFill>
                  <a:latin typeface="Calibri"/>
                  <a:ea typeface="Calibri"/>
                  <a:cs typeface="Calibri"/>
                  <a:sym typeface="Calibri"/>
                </a:rPr>
                <a:t>Companies</a:t>
              </a:r>
              <a:endParaRPr sz="2400">
                <a:solidFill>
                  <a:srgbClr val="FBD257"/>
                </a:solidFill>
                <a:latin typeface="Calibri"/>
                <a:ea typeface="Calibri"/>
                <a:cs typeface="Calibri"/>
                <a:sym typeface="Calibri"/>
              </a:endParaRPr>
            </a:p>
            <a:p>
              <a:pPr indent="0" lvl="0" marL="0" rtl="0" algn="ctr">
                <a:spcBef>
                  <a:spcPts val="0"/>
                </a:spcBef>
                <a:spcAft>
                  <a:spcPts val="0"/>
                </a:spcAft>
                <a:buNone/>
              </a:pPr>
              <a:r>
                <a:t/>
              </a:r>
              <a:endParaRPr>
                <a:solidFill>
                  <a:srgbClr val="FBD257"/>
                </a:solidFill>
                <a:latin typeface="Calibri"/>
                <a:ea typeface="Calibri"/>
                <a:cs typeface="Calibri"/>
                <a:sym typeface="Calibri"/>
              </a:endParaRPr>
            </a:p>
          </p:txBody>
        </p:sp>
      </p:grpSp>
      <p:grpSp>
        <p:nvGrpSpPr>
          <p:cNvPr id="105" name="Google Shape;105;p18"/>
          <p:cNvGrpSpPr/>
          <p:nvPr/>
        </p:nvGrpSpPr>
        <p:grpSpPr>
          <a:xfrm>
            <a:off x="809214" y="3168863"/>
            <a:ext cx="1528937" cy="1731270"/>
            <a:chOff x="2274150" y="4292425"/>
            <a:chExt cx="1603500" cy="1815700"/>
          </a:xfrm>
        </p:grpSpPr>
        <p:grpSp>
          <p:nvGrpSpPr>
            <p:cNvPr id="106" name="Google Shape;106;p18"/>
            <p:cNvGrpSpPr/>
            <p:nvPr/>
          </p:nvGrpSpPr>
          <p:grpSpPr>
            <a:xfrm>
              <a:off x="2447150" y="4292425"/>
              <a:ext cx="1257500" cy="1282900"/>
              <a:chOff x="2447150" y="4292425"/>
              <a:chExt cx="1257500" cy="1282900"/>
            </a:xfrm>
          </p:grpSpPr>
          <p:sp>
            <p:nvSpPr>
              <p:cNvPr id="107" name="Google Shape;107;p18"/>
              <p:cNvSpPr/>
              <p:nvPr/>
            </p:nvSpPr>
            <p:spPr>
              <a:xfrm>
                <a:off x="2447150" y="42924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3359350" y="42924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2447150" y="52300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3359350" y="52300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8"/>
              <p:cNvCxnSpPr>
                <a:stCxn id="107" idx="3"/>
                <a:endCxn id="108" idx="1"/>
              </p:cNvCxnSpPr>
              <p:nvPr/>
            </p:nvCxnSpPr>
            <p:spPr>
              <a:xfrm>
                <a:off x="2792450" y="4465075"/>
                <a:ext cx="567000" cy="0"/>
              </a:xfrm>
              <a:prstGeom prst="straightConnector1">
                <a:avLst/>
              </a:prstGeom>
              <a:noFill/>
              <a:ln cap="flat" cmpd="sng" w="28575">
                <a:solidFill>
                  <a:srgbClr val="FF4F4F"/>
                </a:solidFill>
                <a:prstDash val="dash"/>
                <a:round/>
                <a:headEnd len="med" w="med" type="none"/>
                <a:tailEnd len="med" w="med" type="none"/>
              </a:ln>
            </p:spPr>
          </p:cxnSp>
          <p:cxnSp>
            <p:nvCxnSpPr>
              <p:cNvPr id="112" name="Google Shape;112;p18"/>
              <p:cNvCxnSpPr>
                <a:stCxn id="108" idx="2"/>
                <a:endCxn id="110" idx="0"/>
              </p:cNvCxnSpPr>
              <p:nvPr/>
            </p:nvCxnSpPr>
            <p:spPr>
              <a:xfrm>
                <a:off x="3532000" y="4637725"/>
                <a:ext cx="0" cy="592500"/>
              </a:xfrm>
              <a:prstGeom prst="straightConnector1">
                <a:avLst/>
              </a:prstGeom>
              <a:noFill/>
              <a:ln cap="flat" cmpd="sng" w="28575">
                <a:solidFill>
                  <a:srgbClr val="FF4F4F"/>
                </a:solidFill>
                <a:prstDash val="dash"/>
                <a:round/>
                <a:headEnd len="med" w="med" type="none"/>
                <a:tailEnd len="med" w="med" type="none"/>
              </a:ln>
            </p:spPr>
          </p:cxnSp>
          <p:cxnSp>
            <p:nvCxnSpPr>
              <p:cNvPr id="113" name="Google Shape;113;p18"/>
              <p:cNvCxnSpPr>
                <a:stCxn id="107" idx="2"/>
                <a:endCxn id="109" idx="0"/>
              </p:cNvCxnSpPr>
              <p:nvPr/>
            </p:nvCxnSpPr>
            <p:spPr>
              <a:xfrm>
                <a:off x="2619800" y="4637725"/>
                <a:ext cx="0" cy="592500"/>
              </a:xfrm>
              <a:prstGeom prst="straightConnector1">
                <a:avLst/>
              </a:prstGeom>
              <a:noFill/>
              <a:ln cap="flat" cmpd="sng" w="28575">
                <a:solidFill>
                  <a:srgbClr val="FF4F4F"/>
                </a:solidFill>
                <a:prstDash val="dash"/>
                <a:round/>
                <a:headEnd len="med" w="med" type="none"/>
                <a:tailEnd len="med" w="med" type="none"/>
              </a:ln>
            </p:spPr>
          </p:cxnSp>
          <p:cxnSp>
            <p:nvCxnSpPr>
              <p:cNvPr id="114" name="Google Shape;114;p18"/>
              <p:cNvCxnSpPr>
                <a:stCxn id="109" idx="3"/>
                <a:endCxn id="110" idx="1"/>
              </p:cNvCxnSpPr>
              <p:nvPr/>
            </p:nvCxnSpPr>
            <p:spPr>
              <a:xfrm>
                <a:off x="2792450" y="5402675"/>
                <a:ext cx="567000" cy="0"/>
              </a:xfrm>
              <a:prstGeom prst="straightConnector1">
                <a:avLst/>
              </a:prstGeom>
              <a:noFill/>
              <a:ln cap="flat" cmpd="sng" w="28575">
                <a:solidFill>
                  <a:srgbClr val="FF4F4F"/>
                </a:solidFill>
                <a:prstDash val="dash"/>
                <a:round/>
                <a:headEnd len="med" w="med" type="none"/>
                <a:tailEnd len="med" w="med" type="none"/>
              </a:ln>
            </p:spPr>
          </p:cxnSp>
          <p:cxnSp>
            <p:nvCxnSpPr>
              <p:cNvPr id="115" name="Google Shape;115;p18"/>
              <p:cNvCxnSpPr>
                <a:stCxn id="109" idx="3"/>
                <a:endCxn id="108" idx="1"/>
              </p:cNvCxnSpPr>
              <p:nvPr/>
            </p:nvCxnSpPr>
            <p:spPr>
              <a:xfrm flipH="1" rot="10800000">
                <a:off x="2792450" y="4465175"/>
                <a:ext cx="567000" cy="937500"/>
              </a:xfrm>
              <a:prstGeom prst="straightConnector1">
                <a:avLst/>
              </a:prstGeom>
              <a:noFill/>
              <a:ln cap="flat" cmpd="sng" w="28575">
                <a:solidFill>
                  <a:srgbClr val="FF4F4F"/>
                </a:solidFill>
                <a:prstDash val="dash"/>
                <a:round/>
                <a:headEnd len="med" w="med" type="none"/>
                <a:tailEnd len="med" w="med" type="none"/>
              </a:ln>
            </p:spPr>
          </p:cxnSp>
          <p:cxnSp>
            <p:nvCxnSpPr>
              <p:cNvPr id="116" name="Google Shape;116;p18"/>
              <p:cNvCxnSpPr>
                <a:stCxn id="107" idx="2"/>
                <a:endCxn id="110" idx="0"/>
              </p:cNvCxnSpPr>
              <p:nvPr/>
            </p:nvCxnSpPr>
            <p:spPr>
              <a:xfrm>
                <a:off x="2619800" y="4637725"/>
                <a:ext cx="912000" cy="592500"/>
              </a:xfrm>
              <a:prstGeom prst="straightConnector1">
                <a:avLst/>
              </a:prstGeom>
              <a:noFill/>
              <a:ln cap="flat" cmpd="sng" w="28575">
                <a:solidFill>
                  <a:srgbClr val="FF4F4F"/>
                </a:solidFill>
                <a:prstDash val="dash"/>
                <a:round/>
                <a:headEnd len="med" w="med" type="none"/>
                <a:tailEnd len="med" w="med" type="none"/>
              </a:ln>
            </p:spPr>
          </p:cxnSp>
          <p:sp>
            <p:nvSpPr>
              <p:cNvPr id="117" name="Google Shape;117;p18"/>
              <p:cNvSpPr/>
              <p:nvPr/>
            </p:nvSpPr>
            <p:spPr>
              <a:xfrm>
                <a:off x="2903250" y="47612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8"/>
            <p:cNvSpPr txBox="1"/>
            <p:nvPr/>
          </p:nvSpPr>
          <p:spPr>
            <a:xfrm>
              <a:off x="2274150" y="5575325"/>
              <a:ext cx="16035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4F4F"/>
                  </a:solidFill>
                  <a:latin typeface="Calibri"/>
                  <a:ea typeface="Calibri"/>
                  <a:cs typeface="Calibri"/>
                  <a:sym typeface="Calibri"/>
                </a:rPr>
                <a:t>Platforms</a:t>
              </a:r>
              <a:endParaRPr sz="2400">
                <a:solidFill>
                  <a:srgbClr val="FF4F4F"/>
                </a:solidFill>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grpSp>
      <p:cxnSp>
        <p:nvCxnSpPr>
          <p:cNvPr id="119" name="Google Shape;119;p18"/>
          <p:cNvCxnSpPr/>
          <p:nvPr/>
        </p:nvCxnSpPr>
        <p:spPr>
          <a:xfrm flipH="1" rot="10800000">
            <a:off x="2017675" y="992150"/>
            <a:ext cx="2126700" cy="2017500"/>
          </a:xfrm>
          <a:prstGeom prst="straightConnector1">
            <a:avLst/>
          </a:prstGeom>
          <a:noFill/>
          <a:ln cap="flat" cmpd="sng" w="38100">
            <a:solidFill>
              <a:srgbClr val="FFFFFF"/>
            </a:solidFill>
            <a:prstDash val="solid"/>
            <a:round/>
            <a:headEnd len="med" w="med" type="stealth"/>
            <a:tailEnd len="med" w="med" type="stealth"/>
          </a:ln>
        </p:spPr>
      </p:cxnSp>
      <p:cxnSp>
        <p:nvCxnSpPr>
          <p:cNvPr id="120" name="Google Shape;120;p18"/>
          <p:cNvCxnSpPr/>
          <p:nvPr/>
        </p:nvCxnSpPr>
        <p:spPr>
          <a:xfrm rot="10800000">
            <a:off x="4915715" y="982092"/>
            <a:ext cx="1994700" cy="2079300"/>
          </a:xfrm>
          <a:prstGeom prst="straightConnector1">
            <a:avLst/>
          </a:prstGeom>
          <a:noFill/>
          <a:ln cap="flat" cmpd="sng" w="38100">
            <a:solidFill>
              <a:srgbClr val="FFFFFF"/>
            </a:solidFill>
            <a:prstDash val="solid"/>
            <a:round/>
            <a:headEnd len="med" w="med" type="stealth"/>
            <a:tailEnd len="med" w="med" type="stealth"/>
          </a:ln>
        </p:spPr>
      </p:cxnSp>
      <p:cxnSp>
        <p:nvCxnSpPr>
          <p:cNvPr id="121" name="Google Shape;121;p18"/>
          <p:cNvCxnSpPr/>
          <p:nvPr/>
        </p:nvCxnSpPr>
        <p:spPr>
          <a:xfrm>
            <a:off x="2375106" y="3992301"/>
            <a:ext cx="4394100" cy="0"/>
          </a:xfrm>
          <a:prstGeom prst="straightConnector1">
            <a:avLst/>
          </a:prstGeom>
          <a:noFill/>
          <a:ln cap="flat" cmpd="sng" w="38100">
            <a:solidFill>
              <a:srgbClr val="FFFFFF"/>
            </a:solidFill>
            <a:prstDash val="solid"/>
            <a:round/>
            <a:headEnd len="med" w="med" type="stealth"/>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grpSp>
        <p:nvGrpSpPr>
          <p:cNvPr id="126" name="Google Shape;126;p19"/>
          <p:cNvGrpSpPr/>
          <p:nvPr/>
        </p:nvGrpSpPr>
        <p:grpSpPr>
          <a:xfrm>
            <a:off x="3868932" y="443586"/>
            <a:ext cx="1355019" cy="1480583"/>
            <a:chOff x="5259325" y="2019588"/>
            <a:chExt cx="1421100" cy="1552788"/>
          </a:xfrm>
        </p:grpSpPr>
        <p:sp>
          <p:nvSpPr>
            <p:cNvPr id="127" name="Google Shape;127;p19"/>
            <p:cNvSpPr/>
            <p:nvPr/>
          </p:nvSpPr>
          <p:spPr>
            <a:xfrm rot="-5400000">
              <a:off x="5681875" y="2462963"/>
              <a:ext cx="576000" cy="577200"/>
            </a:xfrm>
            <a:prstGeom prst="flowChartDelay">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5703475" y="2019588"/>
              <a:ext cx="532800" cy="532800"/>
            </a:xfrm>
            <a:prstGeom prst="ellipse">
              <a:avLst/>
            </a:prstGeom>
            <a:solidFill>
              <a:srgbClr val="83E3D9"/>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txBox="1"/>
            <p:nvPr/>
          </p:nvSpPr>
          <p:spPr>
            <a:xfrm>
              <a:off x="5259325" y="3039575"/>
              <a:ext cx="14211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83E3D9"/>
                  </a:solidFill>
                  <a:latin typeface="Calibri"/>
                  <a:ea typeface="Calibri"/>
                  <a:cs typeface="Calibri"/>
                  <a:sym typeface="Calibri"/>
                </a:rPr>
                <a:t>Users</a:t>
              </a:r>
              <a:endParaRPr sz="1800">
                <a:solidFill>
                  <a:srgbClr val="83E3D9"/>
                </a:solidFill>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130" name="Google Shape;130;p19"/>
          <p:cNvGrpSpPr/>
          <p:nvPr/>
        </p:nvGrpSpPr>
        <p:grpSpPr>
          <a:xfrm>
            <a:off x="6680150" y="3201714"/>
            <a:ext cx="1671676" cy="1714536"/>
            <a:chOff x="7889704" y="4617913"/>
            <a:chExt cx="1753200" cy="1798150"/>
          </a:xfrm>
        </p:grpSpPr>
        <p:grpSp>
          <p:nvGrpSpPr>
            <p:cNvPr id="131" name="Google Shape;131;p19"/>
            <p:cNvGrpSpPr/>
            <p:nvPr/>
          </p:nvGrpSpPr>
          <p:grpSpPr>
            <a:xfrm>
              <a:off x="8275725" y="4617913"/>
              <a:ext cx="1095100" cy="1213950"/>
              <a:chOff x="8298650" y="2822013"/>
              <a:chExt cx="1095100" cy="1213950"/>
            </a:xfrm>
          </p:grpSpPr>
          <p:grpSp>
            <p:nvGrpSpPr>
              <p:cNvPr id="132" name="Google Shape;132;p19"/>
              <p:cNvGrpSpPr/>
              <p:nvPr/>
            </p:nvGrpSpPr>
            <p:grpSpPr>
              <a:xfrm>
                <a:off x="8298650" y="2822013"/>
                <a:ext cx="690600" cy="1213950"/>
                <a:chOff x="8663775" y="2423125"/>
                <a:chExt cx="690600" cy="1213950"/>
              </a:xfrm>
            </p:grpSpPr>
            <p:sp>
              <p:nvSpPr>
                <p:cNvPr id="133" name="Google Shape;133;p19"/>
                <p:cNvSpPr/>
                <p:nvPr/>
              </p:nvSpPr>
              <p:spPr>
                <a:xfrm>
                  <a:off x="8663775" y="2423125"/>
                  <a:ext cx="690600" cy="1213800"/>
                </a:xfrm>
                <a:prstGeom prst="rect">
                  <a:avLst/>
                </a:prstGeom>
                <a:solidFill>
                  <a:srgbClr val="FBD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34" name="Google Shape;134;p19"/>
                <p:cNvSpPr/>
                <p:nvPr/>
              </p:nvSpPr>
              <p:spPr>
                <a:xfrm>
                  <a:off x="8794650" y="25102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35" name="Google Shape;135;p19"/>
                <p:cNvSpPr/>
                <p:nvPr/>
              </p:nvSpPr>
              <p:spPr>
                <a:xfrm>
                  <a:off x="9085200" y="25102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36" name="Google Shape;136;p19"/>
                <p:cNvSpPr/>
                <p:nvPr/>
              </p:nvSpPr>
              <p:spPr>
                <a:xfrm>
                  <a:off x="8794650" y="27909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37" name="Google Shape;137;p19"/>
                <p:cNvSpPr/>
                <p:nvPr/>
              </p:nvSpPr>
              <p:spPr>
                <a:xfrm>
                  <a:off x="9085200" y="27909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38" name="Google Shape;138;p19"/>
                <p:cNvSpPr/>
                <p:nvPr/>
              </p:nvSpPr>
              <p:spPr>
                <a:xfrm>
                  <a:off x="8794650" y="30716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39" name="Google Shape;139;p19"/>
                <p:cNvSpPr/>
                <p:nvPr/>
              </p:nvSpPr>
              <p:spPr>
                <a:xfrm>
                  <a:off x="9085200" y="30716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40" name="Google Shape;140;p19"/>
                <p:cNvSpPr/>
                <p:nvPr/>
              </p:nvSpPr>
              <p:spPr>
                <a:xfrm>
                  <a:off x="8916675" y="3352375"/>
                  <a:ext cx="184800" cy="2847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grpSp>
          <p:sp>
            <p:nvSpPr>
              <p:cNvPr id="141" name="Google Shape;141;p19"/>
              <p:cNvSpPr/>
              <p:nvPr/>
            </p:nvSpPr>
            <p:spPr>
              <a:xfrm rot="-5400000">
                <a:off x="9041100" y="3682996"/>
                <a:ext cx="352200" cy="353100"/>
              </a:xfrm>
              <a:prstGeom prst="flowChartDelay">
                <a:avLst/>
              </a:prstGeom>
              <a:solidFill>
                <a:srgbClr val="FBD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42" name="Google Shape;142;p19"/>
              <p:cNvSpPr/>
              <p:nvPr/>
            </p:nvSpPr>
            <p:spPr>
              <a:xfrm>
                <a:off x="9074775" y="3426925"/>
                <a:ext cx="284700" cy="284700"/>
              </a:xfrm>
              <a:prstGeom prst="ellipse">
                <a:avLst/>
              </a:prstGeom>
              <a:solidFill>
                <a:srgbClr val="FBD257"/>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43" name="Google Shape;143;p19"/>
              <p:cNvSpPr/>
              <p:nvPr/>
            </p:nvSpPr>
            <p:spPr>
              <a:xfrm rot="10800000">
                <a:off x="9107221" y="3710902"/>
                <a:ext cx="219900" cy="247500"/>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44" name="Google Shape;144;p19"/>
              <p:cNvSpPr/>
              <p:nvPr/>
            </p:nvSpPr>
            <p:spPr>
              <a:xfrm>
                <a:off x="9180813" y="3758722"/>
                <a:ext cx="72600" cy="201600"/>
              </a:xfrm>
              <a:prstGeom prst="trapezoid">
                <a:avLst>
                  <a:gd fmla="val 25000" name="adj"/>
                </a:avLst>
              </a:prstGeom>
              <a:solidFill>
                <a:srgbClr val="FBD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45" name="Google Shape;145;p19"/>
              <p:cNvSpPr/>
              <p:nvPr/>
            </p:nvSpPr>
            <p:spPr>
              <a:xfrm>
                <a:off x="9180813" y="3737731"/>
                <a:ext cx="72600" cy="57900"/>
              </a:xfrm>
              <a:prstGeom prst="rect">
                <a:avLst/>
              </a:prstGeom>
              <a:solidFill>
                <a:srgbClr val="FBD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grpSp>
        <p:sp>
          <p:nvSpPr>
            <p:cNvPr id="146" name="Google Shape;146;p19"/>
            <p:cNvSpPr txBox="1"/>
            <p:nvPr/>
          </p:nvSpPr>
          <p:spPr>
            <a:xfrm>
              <a:off x="7889704" y="5883263"/>
              <a:ext cx="17532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BD257"/>
                  </a:solidFill>
                  <a:latin typeface="Calibri"/>
                  <a:ea typeface="Calibri"/>
                  <a:cs typeface="Calibri"/>
                  <a:sym typeface="Calibri"/>
                </a:rPr>
                <a:t>Companies</a:t>
              </a:r>
              <a:endParaRPr sz="2400">
                <a:solidFill>
                  <a:srgbClr val="FBD257"/>
                </a:solidFill>
                <a:latin typeface="Calibri"/>
                <a:ea typeface="Calibri"/>
                <a:cs typeface="Calibri"/>
                <a:sym typeface="Calibri"/>
              </a:endParaRPr>
            </a:p>
            <a:p>
              <a:pPr indent="0" lvl="0" marL="0" rtl="0" algn="ctr">
                <a:spcBef>
                  <a:spcPts val="0"/>
                </a:spcBef>
                <a:spcAft>
                  <a:spcPts val="0"/>
                </a:spcAft>
                <a:buNone/>
              </a:pPr>
              <a:r>
                <a:t/>
              </a:r>
              <a:endParaRPr>
                <a:solidFill>
                  <a:srgbClr val="FBD257"/>
                </a:solidFill>
                <a:latin typeface="Calibri"/>
                <a:ea typeface="Calibri"/>
                <a:cs typeface="Calibri"/>
                <a:sym typeface="Calibri"/>
              </a:endParaRPr>
            </a:p>
          </p:txBody>
        </p:sp>
      </p:grpSp>
      <p:grpSp>
        <p:nvGrpSpPr>
          <p:cNvPr id="147" name="Google Shape;147;p19"/>
          <p:cNvGrpSpPr/>
          <p:nvPr/>
        </p:nvGrpSpPr>
        <p:grpSpPr>
          <a:xfrm>
            <a:off x="809214" y="3168863"/>
            <a:ext cx="1528937" cy="1731270"/>
            <a:chOff x="2274150" y="4292425"/>
            <a:chExt cx="1603500" cy="1815700"/>
          </a:xfrm>
        </p:grpSpPr>
        <p:grpSp>
          <p:nvGrpSpPr>
            <p:cNvPr id="148" name="Google Shape;148;p19"/>
            <p:cNvGrpSpPr/>
            <p:nvPr/>
          </p:nvGrpSpPr>
          <p:grpSpPr>
            <a:xfrm>
              <a:off x="2447150" y="4292425"/>
              <a:ext cx="1257500" cy="1282900"/>
              <a:chOff x="2447150" y="4292425"/>
              <a:chExt cx="1257500" cy="1282900"/>
            </a:xfrm>
          </p:grpSpPr>
          <p:sp>
            <p:nvSpPr>
              <p:cNvPr id="149" name="Google Shape;149;p19"/>
              <p:cNvSpPr/>
              <p:nvPr/>
            </p:nvSpPr>
            <p:spPr>
              <a:xfrm>
                <a:off x="2447150" y="42924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3359350" y="42924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2447150" y="52300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3359350" y="52300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19"/>
              <p:cNvCxnSpPr>
                <a:stCxn id="149" idx="3"/>
                <a:endCxn id="150" idx="1"/>
              </p:cNvCxnSpPr>
              <p:nvPr/>
            </p:nvCxnSpPr>
            <p:spPr>
              <a:xfrm>
                <a:off x="2792450" y="4465075"/>
                <a:ext cx="567000" cy="0"/>
              </a:xfrm>
              <a:prstGeom prst="straightConnector1">
                <a:avLst/>
              </a:prstGeom>
              <a:noFill/>
              <a:ln cap="flat" cmpd="sng" w="28575">
                <a:solidFill>
                  <a:srgbClr val="FF4F4F"/>
                </a:solidFill>
                <a:prstDash val="dash"/>
                <a:round/>
                <a:headEnd len="med" w="med" type="none"/>
                <a:tailEnd len="med" w="med" type="none"/>
              </a:ln>
            </p:spPr>
          </p:cxnSp>
          <p:cxnSp>
            <p:nvCxnSpPr>
              <p:cNvPr id="154" name="Google Shape;154;p19"/>
              <p:cNvCxnSpPr>
                <a:stCxn id="150" idx="2"/>
                <a:endCxn id="152" idx="0"/>
              </p:cNvCxnSpPr>
              <p:nvPr/>
            </p:nvCxnSpPr>
            <p:spPr>
              <a:xfrm>
                <a:off x="3532000" y="4637725"/>
                <a:ext cx="0" cy="592500"/>
              </a:xfrm>
              <a:prstGeom prst="straightConnector1">
                <a:avLst/>
              </a:prstGeom>
              <a:noFill/>
              <a:ln cap="flat" cmpd="sng" w="28575">
                <a:solidFill>
                  <a:srgbClr val="FF4F4F"/>
                </a:solidFill>
                <a:prstDash val="dash"/>
                <a:round/>
                <a:headEnd len="med" w="med" type="none"/>
                <a:tailEnd len="med" w="med" type="none"/>
              </a:ln>
            </p:spPr>
          </p:cxnSp>
          <p:cxnSp>
            <p:nvCxnSpPr>
              <p:cNvPr id="155" name="Google Shape;155;p19"/>
              <p:cNvCxnSpPr>
                <a:stCxn id="149" idx="2"/>
                <a:endCxn id="151" idx="0"/>
              </p:cNvCxnSpPr>
              <p:nvPr/>
            </p:nvCxnSpPr>
            <p:spPr>
              <a:xfrm>
                <a:off x="2619800" y="4637725"/>
                <a:ext cx="0" cy="592500"/>
              </a:xfrm>
              <a:prstGeom prst="straightConnector1">
                <a:avLst/>
              </a:prstGeom>
              <a:noFill/>
              <a:ln cap="flat" cmpd="sng" w="28575">
                <a:solidFill>
                  <a:srgbClr val="FF4F4F"/>
                </a:solidFill>
                <a:prstDash val="dash"/>
                <a:round/>
                <a:headEnd len="med" w="med" type="none"/>
                <a:tailEnd len="med" w="med" type="none"/>
              </a:ln>
            </p:spPr>
          </p:cxnSp>
          <p:cxnSp>
            <p:nvCxnSpPr>
              <p:cNvPr id="156" name="Google Shape;156;p19"/>
              <p:cNvCxnSpPr>
                <a:stCxn id="151" idx="3"/>
                <a:endCxn id="152" idx="1"/>
              </p:cNvCxnSpPr>
              <p:nvPr/>
            </p:nvCxnSpPr>
            <p:spPr>
              <a:xfrm>
                <a:off x="2792450" y="5402675"/>
                <a:ext cx="567000" cy="0"/>
              </a:xfrm>
              <a:prstGeom prst="straightConnector1">
                <a:avLst/>
              </a:prstGeom>
              <a:noFill/>
              <a:ln cap="flat" cmpd="sng" w="28575">
                <a:solidFill>
                  <a:srgbClr val="FF4F4F"/>
                </a:solidFill>
                <a:prstDash val="dash"/>
                <a:round/>
                <a:headEnd len="med" w="med" type="none"/>
                <a:tailEnd len="med" w="med" type="none"/>
              </a:ln>
            </p:spPr>
          </p:cxnSp>
          <p:cxnSp>
            <p:nvCxnSpPr>
              <p:cNvPr id="157" name="Google Shape;157;p19"/>
              <p:cNvCxnSpPr>
                <a:stCxn id="151" idx="3"/>
                <a:endCxn id="150" idx="1"/>
              </p:cNvCxnSpPr>
              <p:nvPr/>
            </p:nvCxnSpPr>
            <p:spPr>
              <a:xfrm flipH="1" rot="10800000">
                <a:off x="2792450" y="4465175"/>
                <a:ext cx="567000" cy="937500"/>
              </a:xfrm>
              <a:prstGeom prst="straightConnector1">
                <a:avLst/>
              </a:prstGeom>
              <a:noFill/>
              <a:ln cap="flat" cmpd="sng" w="28575">
                <a:solidFill>
                  <a:srgbClr val="FF4F4F"/>
                </a:solidFill>
                <a:prstDash val="dash"/>
                <a:round/>
                <a:headEnd len="med" w="med" type="none"/>
                <a:tailEnd len="med" w="med" type="none"/>
              </a:ln>
            </p:spPr>
          </p:cxnSp>
          <p:cxnSp>
            <p:nvCxnSpPr>
              <p:cNvPr id="158" name="Google Shape;158;p19"/>
              <p:cNvCxnSpPr>
                <a:stCxn id="149" idx="2"/>
                <a:endCxn id="152" idx="0"/>
              </p:cNvCxnSpPr>
              <p:nvPr/>
            </p:nvCxnSpPr>
            <p:spPr>
              <a:xfrm>
                <a:off x="2619800" y="4637725"/>
                <a:ext cx="912000" cy="592500"/>
              </a:xfrm>
              <a:prstGeom prst="straightConnector1">
                <a:avLst/>
              </a:prstGeom>
              <a:noFill/>
              <a:ln cap="flat" cmpd="sng" w="28575">
                <a:solidFill>
                  <a:srgbClr val="FF4F4F"/>
                </a:solidFill>
                <a:prstDash val="dash"/>
                <a:round/>
                <a:headEnd len="med" w="med" type="none"/>
                <a:tailEnd len="med" w="med" type="none"/>
              </a:ln>
            </p:spPr>
          </p:cxnSp>
          <p:sp>
            <p:nvSpPr>
              <p:cNvPr id="159" name="Google Shape;159;p19"/>
              <p:cNvSpPr/>
              <p:nvPr/>
            </p:nvSpPr>
            <p:spPr>
              <a:xfrm>
                <a:off x="2903250" y="47612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9"/>
            <p:cNvSpPr txBox="1"/>
            <p:nvPr/>
          </p:nvSpPr>
          <p:spPr>
            <a:xfrm>
              <a:off x="2274150" y="5575325"/>
              <a:ext cx="16035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4F4F"/>
                  </a:solidFill>
                  <a:latin typeface="Calibri"/>
                  <a:ea typeface="Calibri"/>
                  <a:cs typeface="Calibri"/>
                  <a:sym typeface="Calibri"/>
                </a:rPr>
                <a:t>Platforms</a:t>
              </a:r>
              <a:endParaRPr sz="2400">
                <a:solidFill>
                  <a:srgbClr val="FF4F4F"/>
                </a:solidFill>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grpSp>
      <p:cxnSp>
        <p:nvCxnSpPr>
          <p:cNvPr id="161" name="Google Shape;161;p19"/>
          <p:cNvCxnSpPr/>
          <p:nvPr/>
        </p:nvCxnSpPr>
        <p:spPr>
          <a:xfrm flipH="1" rot="10800000">
            <a:off x="2017675" y="992150"/>
            <a:ext cx="2126700" cy="2017500"/>
          </a:xfrm>
          <a:prstGeom prst="straightConnector1">
            <a:avLst/>
          </a:prstGeom>
          <a:noFill/>
          <a:ln cap="flat" cmpd="sng" w="38100">
            <a:solidFill>
              <a:srgbClr val="FFFFFF"/>
            </a:solidFill>
            <a:prstDash val="solid"/>
            <a:round/>
            <a:headEnd len="med" w="med" type="stealth"/>
            <a:tailEnd len="med" w="med" type="stealth"/>
          </a:ln>
        </p:spPr>
      </p:cxnSp>
      <p:cxnSp>
        <p:nvCxnSpPr>
          <p:cNvPr id="162" name="Google Shape;162;p19"/>
          <p:cNvCxnSpPr/>
          <p:nvPr/>
        </p:nvCxnSpPr>
        <p:spPr>
          <a:xfrm rot="10800000">
            <a:off x="4915715" y="982092"/>
            <a:ext cx="1994700" cy="2079300"/>
          </a:xfrm>
          <a:prstGeom prst="straightConnector1">
            <a:avLst/>
          </a:prstGeom>
          <a:noFill/>
          <a:ln cap="flat" cmpd="sng" w="38100">
            <a:solidFill>
              <a:srgbClr val="FFFFFF"/>
            </a:solidFill>
            <a:prstDash val="solid"/>
            <a:round/>
            <a:headEnd len="med" w="med" type="stealth"/>
            <a:tailEnd len="med" w="med" type="stealth"/>
          </a:ln>
        </p:spPr>
      </p:cxnSp>
      <p:cxnSp>
        <p:nvCxnSpPr>
          <p:cNvPr id="163" name="Google Shape;163;p19"/>
          <p:cNvCxnSpPr/>
          <p:nvPr/>
        </p:nvCxnSpPr>
        <p:spPr>
          <a:xfrm>
            <a:off x="2375106" y="3992301"/>
            <a:ext cx="4394100" cy="0"/>
          </a:xfrm>
          <a:prstGeom prst="straightConnector1">
            <a:avLst/>
          </a:prstGeom>
          <a:noFill/>
          <a:ln cap="flat" cmpd="sng" w="38100">
            <a:solidFill>
              <a:srgbClr val="FFFFFF"/>
            </a:solidFill>
            <a:prstDash val="solid"/>
            <a:round/>
            <a:headEnd len="med" w="med" type="stealth"/>
            <a:tailEnd len="med" w="med" type="stealth"/>
          </a:ln>
        </p:spPr>
      </p:cxnSp>
      <p:grpSp>
        <p:nvGrpSpPr>
          <p:cNvPr id="164" name="Google Shape;164;p19"/>
          <p:cNvGrpSpPr/>
          <p:nvPr/>
        </p:nvGrpSpPr>
        <p:grpSpPr>
          <a:xfrm>
            <a:off x="3760475" y="2315809"/>
            <a:ext cx="1717158" cy="1284716"/>
            <a:chOff x="5271734" y="3146298"/>
            <a:chExt cx="1800900" cy="1347369"/>
          </a:xfrm>
        </p:grpSpPr>
        <p:sp>
          <p:nvSpPr>
            <p:cNvPr id="165" name="Google Shape;165;p19"/>
            <p:cNvSpPr/>
            <p:nvPr/>
          </p:nvSpPr>
          <p:spPr>
            <a:xfrm>
              <a:off x="5842600" y="3146298"/>
              <a:ext cx="560400" cy="7752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9"/>
            <p:cNvCxnSpPr/>
            <p:nvPr/>
          </p:nvCxnSpPr>
          <p:spPr>
            <a:xfrm>
              <a:off x="5953916" y="3288846"/>
              <a:ext cx="337800" cy="0"/>
            </a:xfrm>
            <a:prstGeom prst="straightConnector1">
              <a:avLst/>
            </a:prstGeom>
            <a:noFill/>
            <a:ln cap="flat" cmpd="sng" w="9525">
              <a:solidFill>
                <a:srgbClr val="44546A"/>
              </a:solidFill>
              <a:prstDash val="solid"/>
              <a:round/>
              <a:headEnd len="med" w="med" type="none"/>
              <a:tailEnd len="med" w="med" type="none"/>
            </a:ln>
          </p:spPr>
        </p:cxnSp>
        <p:cxnSp>
          <p:nvCxnSpPr>
            <p:cNvPr id="167" name="Google Shape;167;p19"/>
            <p:cNvCxnSpPr/>
            <p:nvPr/>
          </p:nvCxnSpPr>
          <p:spPr>
            <a:xfrm>
              <a:off x="5953916" y="3384371"/>
              <a:ext cx="337800" cy="0"/>
            </a:xfrm>
            <a:prstGeom prst="straightConnector1">
              <a:avLst/>
            </a:prstGeom>
            <a:noFill/>
            <a:ln cap="flat" cmpd="sng" w="9525">
              <a:solidFill>
                <a:srgbClr val="44546A"/>
              </a:solidFill>
              <a:prstDash val="solid"/>
              <a:round/>
              <a:headEnd len="med" w="med" type="none"/>
              <a:tailEnd len="med" w="med" type="none"/>
            </a:ln>
          </p:spPr>
        </p:cxnSp>
        <p:cxnSp>
          <p:nvCxnSpPr>
            <p:cNvPr id="168" name="Google Shape;168;p19"/>
            <p:cNvCxnSpPr/>
            <p:nvPr/>
          </p:nvCxnSpPr>
          <p:spPr>
            <a:xfrm>
              <a:off x="5953916" y="3487557"/>
              <a:ext cx="337800" cy="0"/>
            </a:xfrm>
            <a:prstGeom prst="straightConnector1">
              <a:avLst/>
            </a:prstGeom>
            <a:noFill/>
            <a:ln cap="flat" cmpd="sng" w="9525">
              <a:solidFill>
                <a:srgbClr val="44546A"/>
              </a:solidFill>
              <a:prstDash val="solid"/>
              <a:round/>
              <a:headEnd len="med" w="med" type="none"/>
              <a:tailEnd len="med" w="med" type="none"/>
            </a:ln>
          </p:spPr>
        </p:cxnSp>
        <p:cxnSp>
          <p:nvCxnSpPr>
            <p:cNvPr id="169" name="Google Shape;169;p19"/>
            <p:cNvCxnSpPr/>
            <p:nvPr/>
          </p:nvCxnSpPr>
          <p:spPr>
            <a:xfrm>
              <a:off x="5953916" y="3590744"/>
              <a:ext cx="337800" cy="0"/>
            </a:xfrm>
            <a:prstGeom prst="straightConnector1">
              <a:avLst/>
            </a:prstGeom>
            <a:noFill/>
            <a:ln cap="flat" cmpd="sng" w="9525">
              <a:solidFill>
                <a:srgbClr val="44546A"/>
              </a:solidFill>
              <a:prstDash val="solid"/>
              <a:round/>
              <a:headEnd len="med" w="med" type="none"/>
              <a:tailEnd len="med" w="med" type="none"/>
            </a:ln>
          </p:spPr>
        </p:cxnSp>
        <p:cxnSp>
          <p:nvCxnSpPr>
            <p:cNvPr id="170" name="Google Shape;170;p19"/>
            <p:cNvCxnSpPr/>
            <p:nvPr/>
          </p:nvCxnSpPr>
          <p:spPr>
            <a:xfrm>
              <a:off x="5953916" y="3686268"/>
              <a:ext cx="337800" cy="0"/>
            </a:xfrm>
            <a:prstGeom prst="straightConnector1">
              <a:avLst/>
            </a:prstGeom>
            <a:noFill/>
            <a:ln cap="flat" cmpd="sng" w="9525">
              <a:solidFill>
                <a:srgbClr val="44546A"/>
              </a:solidFill>
              <a:prstDash val="solid"/>
              <a:round/>
              <a:headEnd len="med" w="med" type="none"/>
              <a:tailEnd len="med" w="med" type="none"/>
            </a:ln>
          </p:spPr>
        </p:cxnSp>
        <p:cxnSp>
          <p:nvCxnSpPr>
            <p:cNvPr id="171" name="Google Shape;171;p19"/>
            <p:cNvCxnSpPr/>
            <p:nvPr/>
          </p:nvCxnSpPr>
          <p:spPr>
            <a:xfrm>
              <a:off x="5953916" y="3789455"/>
              <a:ext cx="337800" cy="0"/>
            </a:xfrm>
            <a:prstGeom prst="straightConnector1">
              <a:avLst/>
            </a:prstGeom>
            <a:noFill/>
            <a:ln cap="flat" cmpd="sng" w="9525">
              <a:solidFill>
                <a:srgbClr val="44546A"/>
              </a:solidFill>
              <a:prstDash val="solid"/>
              <a:round/>
              <a:headEnd len="med" w="med" type="none"/>
              <a:tailEnd len="med" w="med" type="none"/>
            </a:ln>
          </p:spPr>
        </p:cxnSp>
        <p:sp>
          <p:nvSpPr>
            <p:cNvPr id="172" name="Google Shape;172;p19"/>
            <p:cNvSpPr txBox="1"/>
            <p:nvPr/>
          </p:nvSpPr>
          <p:spPr>
            <a:xfrm>
              <a:off x="5271734" y="3960867"/>
              <a:ext cx="18009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Calibri"/>
                  <a:ea typeface="Calibri"/>
                  <a:cs typeface="Calibri"/>
                  <a:sym typeface="Calibri"/>
                </a:rPr>
                <a:t>Hackathons</a:t>
              </a:r>
              <a:endParaRPr sz="2400">
                <a:solidFill>
                  <a:srgbClr val="FFFFFF"/>
                </a:solidFill>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0"/>
          <p:cNvPicPr preferRelativeResize="0"/>
          <p:nvPr/>
        </p:nvPicPr>
        <p:blipFill>
          <a:blip r:embed="rId3">
            <a:alphaModFix/>
          </a:blip>
          <a:stretch>
            <a:fillRect/>
          </a:stretch>
        </p:blipFill>
        <p:spPr>
          <a:xfrm>
            <a:off x="688250" y="2640115"/>
            <a:ext cx="1835357" cy="2065082"/>
          </a:xfrm>
          <a:prstGeom prst="rect">
            <a:avLst/>
          </a:prstGeom>
          <a:noFill/>
          <a:ln>
            <a:noFill/>
          </a:ln>
        </p:spPr>
      </p:pic>
      <p:pic>
        <p:nvPicPr>
          <p:cNvPr id="178" name="Google Shape;178;p20"/>
          <p:cNvPicPr preferRelativeResize="0"/>
          <p:nvPr/>
        </p:nvPicPr>
        <p:blipFill>
          <a:blip r:embed="rId4">
            <a:alphaModFix/>
          </a:blip>
          <a:stretch>
            <a:fillRect/>
          </a:stretch>
        </p:blipFill>
        <p:spPr>
          <a:xfrm>
            <a:off x="6346275" y="2605936"/>
            <a:ext cx="2133450" cy="2133450"/>
          </a:xfrm>
          <a:prstGeom prst="rect">
            <a:avLst/>
          </a:prstGeom>
          <a:noFill/>
          <a:ln>
            <a:noFill/>
          </a:ln>
        </p:spPr>
      </p:pic>
      <p:pic>
        <p:nvPicPr>
          <p:cNvPr id="179" name="Google Shape;179;p20"/>
          <p:cNvPicPr preferRelativeResize="0"/>
          <p:nvPr/>
        </p:nvPicPr>
        <p:blipFill>
          <a:blip r:embed="rId5">
            <a:alphaModFix/>
          </a:blip>
          <a:stretch>
            <a:fillRect/>
          </a:stretch>
        </p:blipFill>
        <p:spPr>
          <a:xfrm>
            <a:off x="3474412" y="407151"/>
            <a:ext cx="2195176" cy="21951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241575" y="2191950"/>
            <a:ext cx="2367600" cy="75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185" name="Google Shape;185;p21"/>
          <p:cNvSpPr txBox="1"/>
          <p:nvPr>
            <p:ph idx="1" type="body"/>
          </p:nvPr>
        </p:nvSpPr>
        <p:spPr>
          <a:xfrm>
            <a:off x="3152725" y="951000"/>
            <a:ext cx="5780100" cy="3241500"/>
          </a:xfrm>
          <a:prstGeom prst="rect">
            <a:avLst/>
          </a:prstGeom>
        </p:spPr>
        <p:txBody>
          <a:bodyPr anchorCtr="0" anchor="ctr" bIns="91425" lIns="91425" spcFirstLastPara="1" rIns="91425" wrap="square" tIns="91425">
            <a:noAutofit/>
          </a:bodyPr>
          <a:lstStyle/>
          <a:p>
            <a:pPr indent="0" lvl="0" marL="0" rtl="0" algn="l">
              <a:spcBef>
                <a:spcPts val="1200"/>
              </a:spcBef>
              <a:spcAft>
                <a:spcPts val="1200"/>
              </a:spcAft>
              <a:buNone/>
            </a:pPr>
            <a:r>
              <a:rPr lang="en" sz="2000"/>
              <a:t>With an unstructured platform, how can TBC gather valuable information that could help them curate high-value interactions amongst their user groups?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Narrowing down the Problem</a:t>
            </a:r>
            <a:endParaRPr/>
          </a:p>
        </p:txBody>
      </p:sp>
      <p:grpSp>
        <p:nvGrpSpPr>
          <p:cNvPr id="191" name="Google Shape;191;p22"/>
          <p:cNvGrpSpPr/>
          <p:nvPr/>
        </p:nvGrpSpPr>
        <p:grpSpPr>
          <a:xfrm>
            <a:off x="5480837" y="1385539"/>
            <a:ext cx="1671676" cy="1714536"/>
            <a:chOff x="7889704" y="4617913"/>
            <a:chExt cx="1753200" cy="1798150"/>
          </a:xfrm>
        </p:grpSpPr>
        <p:grpSp>
          <p:nvGrpSpPr>
            <p:cNvPr id="192" name="Google Shape;192;p22"/>
            <p:cNvGrpSpPr/>
            <p:nvPr/>
          </p:nvGrpSpPr>
          <p:grpSpPr>
            <a:xfrm>
              <a:off x="8275725" y="4617913"/>
              <a:ext cx="1095100" cy="1213950"/>
              <a:chOff x="8298650" y="2822013"/>
              <a:chExt cx="1095100" cy="1213950"/>
            </a:xfrm>
          </p:grpSpPr>
          <p:grpSp>
            <p:nvGrpSpPr>
              <p:cNvPr id="193" name="Google Shape;193;p22"/>
              <p:cNvGrpSpPr/>
              <p:nvPr/>
            </p:nvGrpSpPr>
            <p:grpSpPr>
              <a:xfrm>
                <a:off x="8298650" y="2822013"/>
                <a:ext cx="690600" cy="1213950"/>
                <a:chOff x="8663775" y="2423125"/>
                <a:chExt cx="690600" cy="1213950"/>
              </a:xfrm>
            </p:grpSpPr>
            <p:sp>
              <p:nvSpPr>
                <p:cNvPr id="194" name="Google Shape;194;p22"/>
                <p:cNvSpPr/>
                <p:nvPr/>
              </p:nvSpPr>
              <p:spPr>
                <a:xfrm>
                  <a:off x="8663775" y="2423125"/>
                  <a:ext cx="690600" cy="1213800"/>
                </a:xfrm>
                <a:prstGeom prst="rect">
                  <a:avLst/>
                </a:prstGeom>
                <a:solidFill>
                  <a:srgbClr val="FBD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95" name="Google Shape;195;p22"/>
                <p:cNvSpPr/>
                <p:nvPr/>
              </p:nvSpPr>
              <p:spPr>
                <a:xfrm>
                  <a:off x="8794650" y="25102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96" name="Google Shape;196;p22"/>
                <p:cNvSpPr/>
                <p:nvPr/>
              </p:nvSpPr>
              <p:spPr>
                <a:xfrm>
                  <a:off x="9085200" y="25102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97" name="Google Shape;197;p22"/>
                <p:cNvSpPr/>
                <p:nvPr/>
              </p:nvSpPr>
              <p:spPr>
                <a:xfrm>
                  <a:off x="8794650" y="27909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98" name="Google Shape;198;p22"/>
                <p:cNvSpPr/>
                <p:nvPr/>
              </p:nvSpPr>
              <p:spPr>
                <a:xfrm>
                  <a:off x="9085200" y="27909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199" name="Google Shape;199;p22"/>
                <p:cNvSpPr/>
                <p:nvPr/>
              </p:nvSpPr>
              <p:spPr>
                <a:xfrm>
                  <a:off x="8794650" y="30716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200" name="Google Shape;200;p22"/>
                <p:cNvSpPr/>
                <p:nvPr/>
              </p:nvSpPr>
              <p:spPr>
                <a:xfrm>
                  <a:off x="9085200" y="3071675"/>
                  <a:ext cx="138300" cy="1974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201" name="Google Shape;201;p22"/>
                <p:cNvSpPr/>
                <p:nvPr/>
              </p:nvSpPr>
              <p:spPr>
                <a:xfrm>
                  <a:off x="8916675" y="3352375"/>
                  <a:ext cx="184800" cy="284700"/>
                </a:xfrm>
                <a:prstGeom prst="rect">
                  <a:avLst/>
                </a:prstGeom>
                <a:solidFill>
                  <a:srgbClr val="FBD25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grpSp>
          <p:sp>
            <p:nvSpPr>
              <p:cNvPr id="202" name="Google Shape;202;p22"/>
              <p:cNvSpPr/>
              <p:nvPr/>
            </p:nvSpPr>
            <p:spPr>
              <a:xfrm rot="-5400000">
                <a:off x="9041100" y="3682996"/>
                <a:ext cx="352200" cy="353100"/>
              </a:xfrm>
              <a:prstGeom prst="flowChartDelay">
                <a:avLst/>
              </a:prstGeom>
              <a:solidFill>
                <a:srgbClr val="FBD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203" name="Google Shape;203;p22"/>
              <p:cNvSpPr/>
              <p:nvPr/>
            </p:nvSpPr>
            <p:spPr>
              <a:xfrm>
                <a:off x="9074775" y="3426925"/>
                <a:ext cx="284700" cy="284700"/>
              </a:xfrm>
              <a:prstGeom prst="ellipse">
                <a:avLst/>
              </a:prstGeom>
              <a:solidFill>
                <a:srgbClr val="FBD257"/>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204" name="Google Shape;204;p22"/>
              <p:cNvSpPr/>
              <p:nvPr/>
            </p:nvSpPr>
            <p:spPr>
              <a:xfrm rot="10800000">
                <a:off x="9107221" y="3710902"/>
                <a:ext cx="219900" cy="247500"/>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205" name="Google Shape;205;p22"/>
              <p:cNvSpPr/>
              <p:nvPr/>
            </p:nvSpPr>
            <p:spPr>
              <a:xfrm>
                <a:off x="9180813" y="3758722"/>
                <a:ext cx="72600" cy="201600"/>
              </a:xfrm>
              <a:prstGeom prst="trapezoid">
                <a:avLst>
                  <a:gd fmla="val 25000" name="adj"/>
                </a:avLst>
              </a:prstGeom>
              <a:solidFill>
                <a:srgbClr val="FBD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sp>
            <p:nvSpPr>
              <p:cNvPr id="206" name="Google Shape;206;p22"/>
              <p:cNvSpPr/>
              <p:nvPr/>
            </p:nvSpPr>
            <p:spPr>
              <a:xfrm>
                <a:off x="9180813" y="3737731"/>
                <a:ext cx="72600" cy="57900"/>
              </a:xfrm>
              <a:prstGeom prst="rect">
                <a:avLst/>
              </a:prstGeom>
              <a:solidFill>
                <a:srgbClr val="FBD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BD257"/>
                  </a:solidFill>
                </a:endParaRPr>
              </a:p>
            </p:txBody>
          </p:sp>
        </p:grpSp>
        <p:sp>
          <p:nvSpPr>
            <p:cNvPr id="207" name="Google Shape;207;p22"/>
            <p:cNvSpPr txBox="1"/>
            <p:nvPr/>
          </p:nvSpPr>
          <p:spPr>
            <a:xfrm>
              <a:off x="7889704" y="5883263"/>
              <a:ext cx="17532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BD257"/>
                  </a:solidFill>
                  <a:latin typeface="Calibri"/>
                  <a:ea typeface="Calibri"/>
                  <a:cs typeface="Calibri"/>
                  <a:sym typeface="Calibri"/>
                </a:rPr>
                <a:t>Companies</a:t>
              </a:r>
              <a:endParaRPr sz="2400">
                <a:solidFill>
                  <a:srgbClr val="FBD257"/>
                </a:solidFill>
                <a:latin typeface="Calibri"/>
                <a:ea typeface="Calibri"/>
                <a:cs typeface="Calibri"/>
                <a:sym typeface="Calibri"/>
              </a:endParaRPr>
            </a:p>
            <a:p>
              <a:pPr indent="0" lvl="0" marL="0" rtl="0" algn="ctr">
                <a:spcBef>
                  <a:spcPts val="0"/>
                </a:spcBef>
                <a:spcAft>
                  <a:spcPts val="0"/>
                </a:spcAft>
                <a:buNone/>
              </a:pPr>
              <a:r>
                <a:t/>
              </a:r>
              <a:endParaRPr>
                <a:solidFill>
                  <a:srgbClr val="FBD257"/>
                </a:solidFill>
                <a:latin typeface="Calibri"/>
                <a:ea typeface="Calibri"/>
                <a:cs typeface="Calibri"/>
                <a:sym typeface="Calibri"/>
              </a:endParaRPr>
            </a:p>
          </p:txBody>
        </p:sp>
      </p:grpSp>
      <p:sp>
        <p:nvSpPr>
          <p:cNvPr id="208" name="Google Shape;208;p22"/>
          <p:cNvSpPr/>
          <p:nvPr/>
        </p:nvSpPr>
        <p:spPr>
          <a:xfrm>
            <a:off x="2582700" y="2821725"/>
            <a:ext cx="3978600" cy="22719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rgbClr val="FFFFFF"/>
                </a:solidFill>
              </a:rPr>
              <a:t>70% </a:t>
            </a:r>
            <a:endParaRPr sz="3200">
              <a:solidFill>
                <a:srgbClr val="FFFFFF"/>
              </a:solidFill>
            </a:endParaRPr>
          </a:p>
          <a:p>
            <a:pPr indent="0" lvl="0" marL="0" rtl="0" algn="ctr">
              <a:spcBef>
                <a:spcPts val="0"/>
              </a:spcBef>
              <a:spcAft>
                <a:spcPts val="0"/>
              </a:spcAft>
              <a:buNone/>
            </a:pPr>
            <a:r>
              <a:rPr lang="en" sz="1800">
                <a:solidFill>
                  <a:srgbClr val="FFFFFF"/>
                </a:solidFill>
              </a:rPr>
              <a:t>Of expected revenue</a:t>
            </a:r>
            <a:endParaRPr sz="1800">
              <a:solidFill>
                <a:srgbClr val="FFFFFF"/>
              </a:solidFill>
            </a:endParaRPr>
          </a:p>
        </p:txBody>
      </p:sp>
      <p:grpSp>
        <p:nvGrpSpPr>
          <p:cNvPr id="209" name="Google Shape;209;p22"/>
          <p:cNvGrpSpPr/>
          <p:nvPr/>
        </p:nvGrpSpPr>
        <p:grpSpPr>
          <a:xfrm>
            <a:off x="1991464" y="1377175"/>
            <a:ext cx="1528937" cy="1731270"/>
            <a:chOff x="2274150" y="4292425"/>
            <a:chExt cx="1603500" cy="1815700"/>
          </a:xfrm>
        </p:grpSpPr>
        <p:grpSp>
          <p:nvGrpSpPr>
            <p:cNvPr id="210" name="Google Shape;210;p22"/>
            <p:cNvGrpSpPr/>
            <p:nvPr/>
          </p:nvGrpSpPr>
          <p:grpSpPr>
            <a:xfrm>
              <a:off x="2447150" y="4292425"/>
              <a:ext cx="1257500" cy="1282900"/>
              <a:chOff x="2447150" y="4292425"/>
              <a:chExt cx="1257500" cy="1282900"/>
            </a:xfrm>
          </p:grpSpPr>
          <p:sp>
            <p:nvSpPr>
              <p:cNvPr id="211" name="Google Shape;211;p22"/>
              <p:cNvSpPr/>
              <p:nvPr/>
            </p:nvSpPr>
            <p:spPr>
              <a:xfrm>
                <a:off x="2447150" y="42924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3359350" y="42924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2447150" y="52300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3359350" y="52300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2"/>
              <p:cNvCxnSpPr>
                <a:stCxn id="211" idx="3"/>
                <a:endCxn id="212" idx="1"/>
              </p:cNvCxnSpPr>
              <p:nvPr/>
            </p:nvCxnSpPr>
            <p:spPr>
              <a:xfrm>
                <a:off x="2792450" y="4465075"/>
                <a:ext cx="567000" cy="0"/>
              </a:xfrm>
              <a:prstGeom prst="straightConnector1">
                <a:avLst/>
              </a:prstGeom>
              <a:noFill/>
              <a:ln cap="flat" cmpd="sng" w="28575">
                <a:solidFill>
                  <a:srgbClr val="FF4F4F"/>
                </a:solidFill>
                <a:prstDash val="dash"/>
                <a:round/>
                <a:headEnd len="med" w="med" type="none"/>
                <a:tailEnd len="med" w="med" type="none"/>
              </a:ln>
            </p:spPr>
          </p:cxnSp>
          <p:cxnSp>
            <p:nvCxnSpPr>
              <p:cNvPr id="216" name="Google Shape;216;p22"/>
              <p:cNvCxnSpPr>
                <a:stCxn id="212" idx="2"/>
                <a:endCxn id="214" idx="0"/>
              </p:cNvCxnSpPr>
              <p:nvPr/>
            </p:nvCxnSpPr>
            <p:spPr>
              <a:xfrm>
                <a:off x="3532000" y="4637725"/>
                <a:ext cx="0" cy="592500"/>
              </a:xfrm>
              <a:prstGeom prst="straightConnector1">
                <a:avLst/>
              </a:prstGeom>
              <a:noFill/>
              <a:ln cap="flat" cmpd="sng" w="28575">
                <a:solidFill>
                  <a:srgbClr val="FF4F4F"/>
                </a:solidFill>
                <a:prstDash val="dash"/>
                <a:round/>
                <a:headEnd len="med" w="med" type="none"/>
                <a:tailEnd len="med" w="med" type="none"/>
              </a:ln>
            </p:spPr>
          </p:cxnSp>
          <p:cxnSp>
            <p:nvCxnSpPr>
              <p:cNvPr id="217" name="Google Shape;217;p22"/>
              <p:cNvCxnSpPr>
                <a:stCxn id="211" idx="2"/>
                <a:endCxn id="213" idx="0"/>
              </p:cNvCxnSpPr>
              <p:nvPr/>
            </p:nvCxnSpPr>
            <p:spPr>
              <a:xfrm>
                <a:off x="2619800" y="4637725"/>
                <a:ext cx="0" cy="592500"/>
              </a:xfrm>
              <a:prstGeom prst="straightConnector1">
                <a:avLst/>
              </a:prstGeom>
              <a:noFill/>
              <a:ln cap="flat" cmpd="sng" w="28575">
                <a:solidFill>
                  <a:srgbClr val="FF4F4F"/>
                </a:solidFill>
                <a:prstDash val="dash"/>
                <a:round/>
                <a:headEnd len="med" w="med" type="none"/>
                <a:tailEnd len="med" w="med" type="none"/>
              </a:ln>
            </p:spPr>
          </p:cxnSp>
          <p:cxnSp>
            <p:nvCxnSpPr>
              <p:cNvPr id="218" name="Google Shape;218;p22"/>
              <p:cNvCxnSpPr>
                <a:stCxn id="213" idx="3"/>
                <a:endCxn id="214" idx="1"/>
              </p:cNvCxnSpPr>
              <p:nvPr/>
            </p:nvCxnSpPr>
            <p:spPr>
              <a:xfrm>
                <a:off x="2792450" y="5402675"/>
                <a:ext cx="567000" cy="0"/>
              </a:xfrm>
              <a:prstGeom prst="straightConnector1">
                <a:avLst/>
              </a:prstGeom>
              <a:noFill/>
              <a:ln cap="flat" cmpd="sng" w="28575">
                <a:solidFill>
                  <a:srgbClr val="FF4F4F"/>
                </a:solidFill>
                <a:prstDash val="dash"/>
                <a:round/>
                <a:headEnd len="med" w="med" type="none"/>
                <a:tailEnd len="med" w="med" type="none"/>
              </a:ln>
            </p:spPr>
          </p:cxnSp>
          <p:cxnSp>
            <p:nvCxnSpPr>
              <p:cNvPr id="219" name="Google Shape;219;p22"/>
              <p:cNvCxnSpPr>
                <a:stCxn id="213" idx="3"/>
                <a:endCxn id="212" idx="1"/>
              </p:cNvCxnSpPr>
              <p:nvPr/>
            </p:nvCxnSpPr>
            <p:spPr>
              <a:xfrm flipH="1" rot="10800000">
                <a:off x="2792450" y="4465175"/>
                <a:ext cx="567000" cy="937500"/>
              </a:xfrm>
              <a:prstGeom prst="straightConnector1">
                <a:avLst/>
              </a:prstGeom>
              <a:noFill/>
              <a:ln cap="flat" cmpd="sng" w="28575">
                <a:solidFill>
                  <a:srgbClr val="FF4F4F"/>
                </a:solidFill>
                <a:prstDash val="dash"/>
                <a:round/>
                <a:headEnd len="med" w="med" type="none"/>
                <a:tailEnd len="med" w="med" type="none"/>
              </a:ln>
            </p:spPr>
          </p:cxnSp>
          <p:cxnSp>
            <p:nvCxnSpPr>
              <p:cNvPr id="220" name="Google Shape;220;p22"/>
              <p:cNvCxnSpPr>
                <a:stCxn id="211" idx="2"/>
                <a:endCxn id="214" idx="0"/>
              </p:cNvCxnSpPr>
              <p:nvPr/>
            </p:nvCxnSpPr>
            <p:spPr>
              <a:xfrm>
                <a:off x="2619800" y="4637725"/>
                <a:ext cx="912000" cy="592500"/>
              </a:xfrm>
              <a:prstGeom prst="straightConnector1">
                <a:avLst/>
              </a:prstGeom>
              <a:noFill/>
              <a:ln cap="flat" cmpd="sng" w="28575">
                <a:solidFill>
                  <a:srgbClr val="FF4F4F"/>
                </a:solidFill>
                <a:prstDash val="dash"/>
                <a:round/>
                <a:headEnd len="med" w="med" type="none"/>
                <a:tailEnd len="med" w="med" type="none"/>
              </a:ln>
            </p:spPr>
          </p:cxnSp>
          <p:sp>
            <p:nvSpPr>
              <p:cNvPr id="221" name="Google Shape;221;p22"/>
              <p:cNvSpPr/>
              <p:nvPr/>
            </p:nvSpPr>
            <p:spPr>
              <a:xfrm>
                <a:off x="2903250" y="4761225"/>
                <a:ext cx="345300" cy="345300"/>
              </a:xfrm>
              <a:prstGeom prst="rect">
                <a:avLst/>
              </a:pr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22"/>
            <p:cNvSpPr txBox="1"/>
            <p:nvPr/>
          </p:nvSpPr>
          <p:spPr>
            <a:xfrm>
              <a:off x="2274150" y="5575325"/>
              <a:ext cx="16035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4F4F"/>
                  </a:solidFill>
                  <a:latin typeface="Calibri"/>
                  <a:ea typeface="Calibri"/>
                  <a:cs typeface="Calibri"/>
                  <a:sym typeface="Calibri"/>
                </a:rPr>
                <a:t>Platforms</a:t>
              </a:r>
              <a:endParaRPr sz="2400">
                <a:solidFill>
                  <a:srgbClr val="FF4F4F"/>
                </a:solidFill>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grpSp>
      <p:sp>
        <p:nvSpPr>
          <p:cNvPr id="223" name="Google Shape;223;p22"/>
          <p:cNvSpPr txBox="1"/>
          <p:nvPr/>
        </p:nvSpPr>
        <p:spPr>
          <a:xfrm>
            <a:off x="2726088" y="4381425"/>
            <a:ext cx="3691800" cy="71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rgbClr val="FFFFFF"/>
                </a:solidFill>
                <a:latin typeface="Calibri"/>
                <a:ea typeface="Calibri"/>
                <a:cs typeface="Calibri"/>
                <a:sym typeface="Calibri"/>
              </a:rPr>
              <a:t>Base off </a:t>
            </a:r>
            <a:r>
              <a:rPr lang="en" sz="1000" u="sng">
                <a:solidFill>
                  <a:srgbClr val="FFFFFF"/>
                </a:solidFill>
                <a:latin typeface="Calibri"/>
                <a:ea typeface="Calibri"/>
                <a:cs typeface="Calibri"/>
                <a:sym typeface="Calibri"/>
              </a:rPr>
              <a:t>TBC’s market potential research</a:t>
            </a:r>
            <a:endParaRPr sz="1000" u="sng">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should we start</a:t>
            </a:r>
            <a:endParaRPr/>
          </a:p>
        </p:txBody>
      </p:sp>
      <p:sp>
        <p:nvSpPr>
          <p:cNvPr id="229" name="Google Shape;2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Research</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rPr lang="en" sz="2400"/>
              <a:t>Reorganize</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rPr lang="en" sz="2400"/>
              <a:t>Retool</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