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8" r:id="rId4"/>
    <p:sldId id="264" r:id="rId5"/>
    <p:sldId id="266" r:id="rId6"/>
    <p:sldId id="265" r:id="rId7"/>
    <p:sldId id="263" r:id="rId8"/>
    <p:sldId id="268" r:id="rId9"/>
    <p:sldId id="257" r:id="rId10"/>
    <p:sldId id="269" r:id="rId11"/>
    <p:sldId id="262" r:id="rId12"/>
    <p:sldId id="270" r:id="rId13"/>
    <p:sldId id="273" r:id="rId14"/>
    <p:sldId id="272" r:id="rId15"/>
    <p:sldId id="259" r:id="rId16"/>
    <p:sldId id="274" r:id="rId17"/>
    <p:sldId id="275" r:id="rId18"/>
    <p:sldId id="276" r:id="rId19"/>
    <p:sldId id="277" r:id="rId20"/>
    <p:sldId id="291" r:id="rId21"/>
    <p:sldId id="295" r:id="rId22"/>
    <p:sldId id="294" r:id="rId23"/>
    <p:sldId id="292" r:id="rId24"/>
    <p:sldId id="293" r:id="rId25"/>
    <p:sldId id="290" r:id="rId26"/>
    <p:sldId id="278" r:id="rId27"/>
    <p:sldId id="282" r:id="rId28"/>
    <p:sldId id="279" r:id="rId29"/>
    <p:sldId id="261" r:id="rId30"/>
    <p:sldId id="281" r:id="rId31"/>
    <p:sldId id="280" r:id="rId32"/>
    <p:sldId id="285" r:id="rId33"/>
    <p:sldId id="283" r:id="rId34"/>
    <p:sldId id="284" r:id="rId35"/>
    <p:sldId id="286" r:id="rId36"/>
    <p:sldId id="287" r:id="rId37"/>
    <p:sldId id="288" r:id="rId38"/>
    <p:sldId id="28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79758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A0F5B-9617-6A4E-8B70-176DADC53FA9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FF971-993B-944F-82EB-4CF93CA01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Today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talking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recitation</a:t>
            </a:r>
            <a:r>
              <a:rPr lang="zh-CN" altLang="en-US" dirty="0"/>
              <a:t> </a:t>
            </a:r>
            <a:r>
              <a:rPr lang="en-US" altLang="zh-CN" dirty="0"/>
              <a:t>notebook: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examples--variability</a:t>
            </a:r>
            <a:r>
              <a:rPr lang="zh-CN" altLang="en-US" dirty="0"/>
              <a:t> </a:t>
            </a:r>
            <a:r>
              <a:rPr lang="en-US" altLang="zh-CN" dirty="0"/>
              <a:t>leads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generalization.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82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whatever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script.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03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9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-Two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err="1"/>
              <a:t>structuers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frames.</a:t>
            </a:r>
          </a:p>
          <a:p>
            <a:endParaRPr lang="en-US" altLang="zh-CN" dirty="0"/>
          </a:p>
          <a:p>
            <a:r>
              <a:rPr lang="en-US" altLang="zh-CN" dirty="0"/>
              <a:t>-Vectors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numbers,</a:t>
            </a:r>
            <a:r>
              <a:rPr lang="zh-CN" altLang="en-US" dirty="0"/>
              <a:t> </a:t>
            </a:r>
            <a:r>
              <a:rPr lang="en-US" altLang="zh-CN" dirty="0"/>
              <a:t>assign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element-wise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</a:p>
          <a:p>
            <a:endParaRPr lang="en-US" altLang="zh-CN" dirty="0"/>
          </a:p>
          <a:p>
            <a:r>
              <a:rPr lang="en-US" altLang="zh-CN" dirty="0"/>
              <a:t>-Another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frame.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together.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</a:p>
          <a:p>
            <a:endParaRPr lang="en-US" altLang="zh-CN" dirty="0"/>
          </a:p>
          <a:p>
            <a:r>
              <a:rPr lang="en-US" altLang="zh-CN" dirty="0"/>
              <a:t>-Let’s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workspace</a:t>
            </a:r>
            <a:r>
              <a:rPr lang="zh-CN" altLang="en-US" dirty="0"/>
              <a:t> </a:t>
            </a:r>
            <a:r>
              <a:rPr lang="en-US" altLang="zh-CN" dirty="0"/>
              <a:t>(Look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space),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extract</a:t>
            </a:r>
            <a:r>
              <a:rPr lang="zh-CN" altLang="en-US" dirty="0"/>
              <a:t> </a:t>
            </a:r>
            <a:r>
              <a:rPr lang="en-US" altLang="zh-CN" dirty="0"/>
              <a:t>pieces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dollar</a:t>
            </a:r>
            <a:r>
              <a:rPr lang="zh-CN" altLang="en-US" dirty="0"/>
              <a:t> </a:t>
            </a:r>
            <a:r>
              <a:rPr lang="en-US" altLang="zh-CN" dirty="0"/>
              <a:t>sign.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Website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7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-working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-Let’s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(your</a:t>
            </a:r>
            <a:r>
              <a:rPr lang="zh-CN" altLang="en-US" dirty="0"/>
              <a:t> </a:t>
            </a:r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repo)</a:t>
            </a:r>
          </a:p>
          <a:p>
            <a:endParaRPr lang="en-US" altLang="zh-CN" dirty="0"/>
          </a:p>
          <a:p>
            <a:r>
              <a:rPr lang="en-US" altLang="zh-CN" dirty="0"/>
              <a:t>-load</a:t>
            </a:r>
            <a:r>
              <a:rPr lang="zh-CN" altLang="en-US" dirty="0"/>
              <a:t> </a:t>
            </a:r>
            <a:r>
              <a:rPr lang="en-US" altLang="zh-CN" dirty="0"/>
              <a:t>library</a:t>
            </a:r>
          </a:p>
          <a:p>
            <a:endParaRPr lang="en-US" altLang="zh-CN" dirty="0"/>
          </a:p>
          <a:p>
            <a:r>
              <a:rPr lang="en-US" altLang="zh-CN" dirty="0"/>
              <a:t>-Read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 err="1"/>
              <a:t>read.csv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09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6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summaries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spot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numeric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na.omit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rid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</a:p>
          <a:p>
            <a:endParaRPr lang="en-US" dirty="0"/>
          </a:p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rid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08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pipe</a:t>
            </a:r>
            <a:r>
              <a:rPr lang="zh-CN" altLang="en-US" dirty="0"/>
              <a:t> </a:t>
            </a:r>
            <a:r>
              <a:rPr lang="en-US" altLang="zh-CN" dirty="0"/>
              <a:t>operator.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convenient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clean.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6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function.</a:t>
            </a:r>
          </a:p>
          <a:p>
            <a:endParaRPr lang="en-US" dirty="0"/>
          </a:p>
          <a:p>
            <a:r>
              <a:rPr lang="en-US" altLang="zh-CN" dirty="0"/>
              <a:t>-don’t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anymore</a:t>
            </a:r>
            <a:endParaRPr lang="en-US" dirty="0"/>
          </a:p>
          <a:p>
            <a:r>
              <a:rPr lang="en-US" altLang="zh-CN" dirty="0"/>
              <a:t>-streamline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r>
              <a:rPr lang="en-US" altLang="zh-CN" dirty="0"/>
              <a:t>-aesthetic,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endParaRPr lang="en-US" dirty="0"/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cloned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repository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/>
              <a:t>laptop?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pull</a:t>
            </a:r>
          </a:p>
          <a:p>
            <a:endParaRPr lang="en-US" altLang="zh-CN" dirty="0"/>
          </a:p>
          <a:p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</a:p>
          <a:p>
            <a:endParaRPr lang="en-US" altLang="zh-CN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paste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repository</a:t>
            </a:r>
          </a:p>
          <a:p>
            <a:endParaRPr lang="en-US" altLang="zh-CN" dirty="0"/>
          </a:p>
          <a:p>
            <a:r>
              <a:rPr lang="en-US" altLang="zh-CN" dirty="0"/>
              <a:t>Today,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studio.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everyone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Rstudio</a:t>
            </a:r>
            <a:r>
              <a:rPr lang="zh-CN" altLang="en-US" dirty="0"/>
              <a:t> </a:t>
            </a:r>
            <a:r>
              <a:rPr lang="en-US" altLang="zh-CN" dirty="0"/>
              <a:t>downloaded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installed?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2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function.</a:t>
            </a:r>
          </a:p>
          <a:p>
            <a:endParaRPr lang="en-US" dirty="0"/>
          </a:p>
          <a:p>
            <a:r>
              <a:rPr lang="en-US" altLang="zh-CN" dirty="0"/>
              <a:t>-streamline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r>
              <a:rPr lang="en-US" altLang="zh-CN" dirty="0"/>
              <a:t>-aesthetic,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67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function.</a:t>
            </a:r>
          </a:p>
          <a:p>
            <a:endParaRPr lang="en-US" dirty="0"/>
          </a:p>
          <a:p>
            <a:r>
              <a:rPr lang="en-US" altLang="zh-CN" dirty="0"/>
              <a:t>-streamline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r>
              <a:rPr lang="en-US" altLang="zh-CN" dirty="0"/>
              <a:t>-aesthetic,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2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gather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43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function.</a:t>
            </a:r>
          </a:p>
          <a:p>
            <a:endParaRPr lang="en-US" dirty="0"/>
          </a:p>
          <a:p>
            <a:r>
              <a:rPr lang="en-US" altLang="zh-CN" dirty="0"/>
              <a:t>-streamline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</a:p>
          <a:p>
            <a:r>
              <a:rPr lang="en-US" altLang="zh-CN" dirty="0"/>
              <a:t>-aesthetic,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9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gather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</a:p>
          <a:p>
            <a:endParaRPr lang="en-US" dirty="0"/>
          </a:p>
          <a:p>
            <a:r>
              <a:rPr lang="en-US" altLang="zh-CN" dirty="0"/>
              <a:t>d1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d3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matrix!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82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gather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names</a:t>
            </a:r>
          </a:p>
          <a:p>
            <a:endParaRPr lang="en-US" dirty="0"/>
          </a:p>
          <a:p>
            <a:r>
              <a:rPr lang="en-US" altLang="zh-CN" dirty="0"/>
              <a:t>d1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d3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matrix!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20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0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mutate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matrix.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creates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</a:p>
          <a:p>
            <a:endParaRPr lang="en-US" dirty="0"/>
          </a:p>
          <a:p>
            <a:r>
              <a:rPr lang="en-US" altLang="zh-CN" dirty="0" err="1"/>
              <a:t>Summarise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(low</a:t>
            </a:r>
            <a:r>
              <a:rPr lang="zh-CN" altLang="en-US" dirty="0"/>
              <a:t> </a:t>
            </a:r>
            <a:r>
              <a:rPr lang="en-US" altLang="zh-CN" dirty="0"/>
              <a:t>dimensional) such as in this case it’s range, or you could do mean, </a:t>
            </a:r>
            <a:r>
              <a:rPr lang="en-US" altLang="zh-CN" dirty="0" err="1"/>
              <a:t>sd</a:t>
            </a:r>
            <a:r>
              <a:rPr lang="en-US" altLang="zh-CN" dirty="0"/>
              <a:t> etc.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12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rarely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</a:p>
          <a:p>
            <a:r>
              <a:rPr lang="en-US" altLang="zh-CN" dirty="0"/>
              <a:t>-preprocessing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necessary</a:t>
            </a:r>
          </a:p>
          <a:p>
            <a:r>
              <a:rPr lang="en-US" altLang="zh-CN" dirty="0"/>
              <a:t>-survey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missing,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extreme</a:t>
            </a:r>
            <a:r>
              <a:rPr lang="zh-CN" altLang="en-US" dirty="0"/>
              <a:t> </a:t>
            </a:r>
            <a:r>
              <a:rPr lang="en-US" altLang="zh-CN" dirty="0"/>
              <a:t>RT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-filter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neuroimaging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endParaRPr lang="en-US" dirty="0"/>
          </a:p>
          <a:p>
            <a:r>
              <a:rPr lang="en-US" altLang="zh-CN" dirty="0"/>
              <a:t>-right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hand</a:t>
            </a:r>
          </a:p>
          <a:p>
            <a:r>
              <a:rPr lang="en-US" altLang="zh-CN" dirty="0"/>
              <a:t>-If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this,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probably</a:t>
            </a:r>
            <a:r>
              <a:rPr lang="zh-CN" altLang="en-US" dirty="0"/>
              <a:t> </a:t>
            </a:r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vey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sets.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9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what if you want to do this for different groups, </a:t>
            </a:r>
          </a:p>
          <a:p>
            <a:r>
              <a:rPr lang="en-US" dirty="0"/>
              <a:t>conditions?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53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 err="1"/>
              <a:t>osme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deviations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 err="1"/>
              <a:t>theres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254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 err="1"/>
              <a:t>osme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deviations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 err="1"/>
              <a:t>theres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1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 err="1"/>
              <a:t>osme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deviations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 err="1"/>
              <a:t>theres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6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some simple regression models. </a:t>
            </a:r>
          </a:p>
          <a:p>
            <a:r>
              <a:rPr lang="en-US" dirty="0"/>
              <a:t>model object concept: model fitting results will be stored in model objects </a:t>
            </a:r>
          </a:p>
          <a:p>
            <a:r>
              <a:rPr lang="en-US" dirty="0"/>
              <a:t>see the model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8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 err="1"/>
              <a:t>osme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deviations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 err="1"/>
              <a:t>theres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61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 err="1"/>
              <a:t>osme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deviations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 err="1"/>
              <a:t>theres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6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 err="1"/>
              <a:t>osme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deviations</a:t>
            </a:r>
            <a:r>
              <a:rPr lang="zh-CN" altLang="en-US" dirty="0"/>
              <a:t> </a:t>
            </a:r>
            <a:r>
              <a:rPr lang="en-US" altLang="zh-CN" dirty="0"/>
              <a:t>because</a:t>
            </a:r>
            <a:r>
              <a:rPr lang="zh-CN" altLang="en-US" dirty="0"/>
              <a:t> </a:t>
            </a:r>
            <a:r>
              <a:rPr lang="en-US" altLang="zh-CN" dirty="0" err="1"/>
              <a:t>theres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-But</a:t>
            </a:r>
            <a:r>
              <a:rPr lang="zh-CN" altLang="en-US" dirty="0"/>
              <a:t> </a:t>
            </a:r>
            <a:r>
              <a:rPr lang="en-US" altLang="zh-CN" dirty="0"/>
              <a:t>imagine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looked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rows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columns</a:t>
            </a:r>
          </a:p>
          <a:p>
            <a:r>
              <a:rPr lang="en-US" altLang="zh-CN" dirty="0"/>
              <a:t>-as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gets</a:t>
            </a:r>
            <a:r>
              <a:rPr lang="zh-CN" altLang="en-US" dirty="0"/>
              <a:t> </a:t>
            </a:r>
            <a:r>
              <a:rPr lang="en-US" altLang="zh-CN" dirty="0"/>
              <a:t>bigger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complicated,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r>
              <a:rPr lang="zh-CN" altLang="en-US" dirty="0"/>
              <a:t> </a:t>
            </a:r>
            <a:r>
              <a:rPr lang="en-US" altLang="zh-CN" dirty="0"/>
              <a:t>gets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complicated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-almost</a:t>
            </a:r>
            <a:r>
              <a:rPr lang="zh-CN" altLang="en-US" dirty="0"/>
              <a:t> </a:t>
            </a:r>
            <a:r>
              <a:rPr lang="en-US" altLang="zh-CN" dirty="0"/>
              <a:t>impossible</a:t>
            </a:r>
          </a:p>
          <a:p>
            <a:r>
              <a:rPr lang="en-US" altLang="zh-CN" dirty="0"/>
              <a:t>-for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this: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EEG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participant,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high-dimensional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dimensional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points.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0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scripting</a:t>
            </a:r>
            <a:r>
              <a:rPr lang="zh-CN" altLang="en-US" dirty="0"/>
              <a:t> </a:t>
            </a:r>
            <a:r>
              <a:rPr lang="en-US" altLang="zh-CN" dirty="0" err="1"/>
              <a:t>langauge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 err="1"/>
              <a:t>conve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also,</a:t>
            </a:r>
            <a:r>
              <a:rPr lang="zh-CN" altLang="en-US" dirty="0"/>
              <a:t> </a:t>
            </a:r>
            <a:r>
              <a:rPr lang="en-US" altLang="zh-CN" dirty="0"/>
              <a:t>reproducible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staitsitcal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2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studio.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console,</a:t>
            </a:r>
            <a:r>
              <a:rPr lang="zh-CN" altLang="en-US" dirty="0"/>
              <a:t> </a:t>
            </a:r>
            <a:r>
              <a:rPr lang="en-US" altLang="zh-CN" dirty="0" err="1"/>
              <a:t>install.packaes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Today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doing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that’s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recitation</a:t>
            </a:r>
            <a:r>
              <a:rPr lang="zh-CN" altLang="en-US" dirty="0"/>
              <a:t> </a:t>
            </a:r>
            <a:r>
              <a:rPr lang="en-US" altLang="zh-CN" dirty="0"/>
              <a:t>notebook.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markdown.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FF971-993B-944F-82EB-4CF93CA01E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4049-63A6-E84D-8F03-0D51EC609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EA91D-EC0B-1141-A2C9-AAFBF3B49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B7F81-91D1-C643-A8B6-AF827989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7FCF9-CADD-974A-935F-4F7798BE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87A7-A2E8-344C-A36B-DE7A3F84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5443-F455-F648-B141-E24CA3F0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23518-990E-9C47-9D17-4DA6D9F8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CA98-FC9C-8E4D-B9F2-F0B5BE18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F6BE-582D-1B4F-B1A3-7EF43EC5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40CA-766D-3A4E-AF48-89F8C0E4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067D6-78CE-F243-A845-B3E86F27F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FC3FD-F6A1-394F-9082-476FFB375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E1B0-353A-734A-968A-3E9B15B5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A9AA-439E-B446-A102-955AEB25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9528-3CFA-434E-8D7F-EF6E76F0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4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132-2386-BC43-9452-A29E4906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B1FE-078C-474A-95D3-7A8264F4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5836-B592-B546-93D5-D1884BB5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7BE90-E18E-F14A-84E4-B2D51C9C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B27D-CEC4-FC41-A36E-7F2978A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4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5CC8-1F4C-5144-A931-10AC27FA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77F08-AF39-DC46-9832-16D10A71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D36C-A944-C244-AC3F-81C86234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6DE3D-972E-5D40-B8F9-0E32E0F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7B24-614A-5445-B1B0-A00654BC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7842-F153-D643-98A0-8C3A1C6A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DC1F-CD8B-414C-8176-A1A89D2C8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DFF14-6E6E-FB45-9D9B-BB91ADCE6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CBF62-2AC9-A34E-8610-149F24D6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C29B9-8D65-B24F-AFA0-1BDE34DE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5FADB-32C1-7045-BEEA-2E9F7971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48EA-9F98-9C4C-B6C8-16B134E9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7FEB-4933-EF40-BE55-339D4BC50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9E860-C7A4-C940-A54B-9D662E2B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11C5C-CB77-5A4B-96E9-D2E14C976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D5100-9776-144F-9388-C4928A832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9977A-678E-3844-B5CC-6D374A97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2552C-9CE1-E34A-879B-4A73A8E9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FC984-0CFB-F043-A0A8-5C58A37F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BFB1-531B-8B41-8DBD-2374902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A465F-1C2F-6048-9E71-DBEE6E9F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886D6-18EC-5E4A-ABD0-11239931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51617-E5AB-474B-93B5-6E8B3B51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BE3F7-7DCD-4F45-A2E6-101642F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E7707-6D6C-3E49-81FA-154011FA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33377-6763-1E43-89D5-43BE492E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BA0B-33FF-594F-A641-DF5B5BFC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2F96-9D87-9642-A940-F064501D6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01131-194B-B643-9DD8-474579190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EB830-AF59-6946-945A-01619E37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79071-C5E8-1740-B71D-09EC909F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8101-CB6C-AB49-8A0A-79D6858B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5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357-02C0-1B46-9248-6DFA52E8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9A48D-F91F-9C42-ADE5-5CB0E52A8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0DAC3-9A64-5442-9D53-0FC1DE733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01359-1743-D446-8AEF-2F51C913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9771-262A-6040-8DBE-67A1A57F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AB59-AC17-6843-990F-A308E9DF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12A60-807C-1F45-9A83-127F342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B89C3-7095-8F40-9912-2722E325E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0840-BB14-7C4A-B528-B3F258C87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FC90-069A-F441-AA46-6CD60362C27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C8B2-9938-C741-9F7B-60B621549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E5F7-D16D-F044-AC51-759F9AD51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5B47-6963-864F-B907-71A155AF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341B-7FAF-8844-BF33-B773515D8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preprocessing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DD5B9-16DB-B042-A848-65A160492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Wu</a:t>
            </a:r>
          </a:p>
        </p:txBody>
      </p:sp>
    </p:spTree>
    <p:extLst>
      <p:ext uri="{BB962C8B-B14F-4D97-AF65-F5344CB8AC3E}">
        <p14:creationId xmlns:p14="http://schemas.microsoft.com/office/powerpoint/2010/main" val="68779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AFA3-8468-B343-977C-A88FF551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3BAEA2-AA83-6B40-BEFE-6A959DE23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8"/>
          <a:stretch/>
        </p:blipFill>
        <p:spPr>
          <a:xfrm>
            <a:off x="2671762" y="1410228"/>
            <a:ext cx="5829301" cy="53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2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CF1D-F0CC-9242-8719-FEFFDC14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701F-B1A0-7447-A380-C9BE9EC0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arithmetic:</a:t>
            </a:r>
          </a:p>
          <a:p>
            <a:pPr marL="0" indent="0">
              <a:buNone/>
            </a:pPr>
            <a:r>
              <a:rPr lang="en-US" altLang="zh-CN" u="sng" dirty="0"/>
              <a:t>5</a:t>
            </a:r>
            <a:r>
              <a:rPr lang="zh-CN" altLang="en-US" u="sng" dirty="0"/>
              <a:t> </a:t>
            </a:r>
            <a:r>
              <a:rPr lang="en-US" altLang="zh-CN" u="sng" dirty="0"/>
              <a:t>^</a:t>
            </a:r>
            <a:r>
              <a:rPr lang="zh-CN" altLang="en-US" u="sng" dirty="0"/>
              <a:t> </a:t>
            </a:r>
            <a:r>
              <a:rPr lang="en-US" altLang="zh-CN" u="sng" dirty="0"/>
              <a:t>3</a:t>
            </a:r>
            <a:r>
              <a:rPr lang="zh-CN" altLang="en-US" u="sng" dirty="0"/>
              <a:t> </a:t>
            </a:r>
            <a:r>
              <a:rPr lang="en-US" altLang="zh-CN" u="sng" dirty="0"/>
              <a:t>=</a:t>
            </a:r>
            <a:r>
              <a:rPr lang="zh-CN" altLang="en-US" u="sng" dirty="0"/>
              <a:t> </a:t>
            </a:r>
            <a:r>
              <a:rPr lang="en-US" altLang="zh-CN" u="sng" dirty="0"/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147265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CF1D-F0CC-9242-8719-FEFFDC14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701F-B1A0-7447-A380-C9BE9EC0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structures:</a:t>
            </a:r>
          </a:p>
          <a:p>
            <a:pPr marL="0" indent="0">
              <a:buNone/>
            </a:pPr>
            <a:r>
              <a:rPr lang="en-US" altLang="zh-CN" dirty="0"/>
              <a:t>-vectors: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u="sng" dirty="0"/>
              <a:t>a &lt;- c(1,2,3)</a:t>
            </a:r>
          </a:p>
          <a:p>
            <a:pPr marL="0" indent="0">
              <a:buNone/>
            </a:pPr>
            <a:r>
              <a:rPr lang="en-US" altLang="zh-CN" u="sng" dirty="0"/>
              <a:t>b &lt;- c(4,5,6)</a:t>
            </a:r>
          </a:p>
          <a:p>
            <a:pPr marL="0" indent="0">
              <a:buNone/>
            </a:pPr>
            <a:r>
              <a:rPr lang="en-US" altLang="zh-CN" u="sng" dirty="0"/>
              <a:t>a</a:t>
            </a:r>
            <a:r>
              <a:rPr lang="zh-CN" altLang="en-US" u="sng" dirty="0"/>
              <a:t> * </a:t>
            </a:r>
            <a:r>
              <a:rPr lang="en-US" altLang="zh-CN" u="sng" dirty="0"/>
              <a:t>b</a:t>
            </a:r>
          </a:p>
          <a:p>
            <a:pPr marL="0" indent="0">
              <a:buNone/>
            </a:pPr>
            <a:r>
              <a:rPr lang="en-US" altLang="zh-CN" dirty="0"/>
              <a:t>-data</a:t>
            </a:r>
            <a:r>
              <a:rPr lang="zh-CN" altLang="en-US" dirty="0"/>
              <a:t> </a:t>
            </a:r>
            <a:r>
              <a:rPr lang="en-US" altLang="zh-CN" dirty="0"/>
              <a:t>frames:</a:t>
            </a:r>
          </a:p>
          <a:p>
            <a:pPr marL="0" indent="0">
              <a:buNone/>
            </a:pPr>
            <a:r>
              <a:rPr lang="en-US" altLang="zh-CN" u="sng" dirty="0"/>
              <a:t>c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/>
              <a:t>c(“one”,</a:t>
            </a:r>
            <a:r>
              <a:rPr lang="zh-CN" altLang="en-US" u="sng" dirty="0"/>
              <a:t> </a:t>
            </a:r>
            <a:r>
              <a:rPr lang="en-US" altLang="zh-CN" u="sng" dirty="0"/>
              <a:t>“two”,</a:t>
            </a:r>
            <a:r>
              <a:rPr lang="zh-CN" altLang="en-US" u="sng" dirty="0"/>
              <a:t> </a:t>
            </a:r>
            <a:r>
              <a:rPr lang="en-US" altLang="zh-CN" u="sng" dirty="0"/>
              <a:t>“three”)</a:t>
            </a:r>
          </a:p>
          <a:p>
            <a:pPr marL="0" indent="0">
              <a:buNone/>
            </a:pPr>
            <a:r>
              <a:rPr lang="en-US" altLang="zh-CN" u="sng" dirty="0"/>
              <a:t>data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 err="1"/>
              <a:t>data.frame</a:t>
            </a:r>
            <a:r>
              <a:rPr lang="en-US" altLang="zh-CN" u="sng" dirty="0"/>
              <a:t>(</a:t>
            </a:r>
            <a:r>
              <a:rPr lang="en-US" altLang="zh-CN" u="sng" dirty="0" err="1"/>
              <a:t>cbind</a:t>
            </a:r>
            <a:r>
              <a:rPr lang="en-US" altLang="zh-CN" u="sng" dirty="0"/>
              <a:t>(</a:t>
            </a:r>
            <a:r>
              <a:rPr lang="en-US" altLang="zh-CN" u="sng" dirty="0" err="1"/>
              <a:t>a,b,c</a:t>
            </a:r>
            <a:r>
              <a:rPr lang="en-US" altLang="zh-CN" u="sng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1199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CF1D-F0CC-9242-8719-FEFFDC14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701F-B1A0-7447-A380-C9BE9EC0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indexing:</a:t>
            </a:r>
          </a:p>
          <a:p>
            <a:pPr marL="0" indent="0">
              <a:buNone/>
            </a:pPr>
            <a:r>
              <a:rPr lang="en-US" altLang="zh-CN" dirty="0"/>
              <a:t>data[</a:t>
            </a:r>
            <a:r>
              <a:rPr lang="en-US" altLang="zh-CN" dirty="0" err="1"/>
              <a:t>n,m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data[n,</a:t>
            </a:r>
            <a:r>
              <a:rPr lang="zh-CN" altLang="en-US" dirty="0"/>
              <a:t> 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 err="1"/>
              <a:t>data$a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03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CF1D-F0CC-9242-8719-FEFFDC14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r>
              <a:rPr lang="en-US" altLang="zh-CN" dirty="0"/>
              <a:t>s</a:t>
            </a:r>
            <a:r>
              <a:rPr 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F701F-B1A0-7447-A380-C9BE9EC0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directory:</a:t>
            </a:r>
          </a:p>
          <a:p>
            <a:pPr marL="0" indent="0">
              <a:buNone/>
            </a:pPr>
            <a:r>
              <a:rPr lang="en-US" altLang="zh-CN" u="sng" dirty="0" err="1"/>
              <a:t>setwd</a:t>
            </a:r>
            <a:r>
              <a:rPr lang="en-US" altLang="zh-CN" u="sng" dirty="0"/>
              <a:t>(‘your</a:t>
            </a:r>
            <a:r>
              <a:rPr lang="zh-CN" altLang="en-US" u="sng" dirty="0"/>
              <a:t> </a:t>
            </a:r>
            <a:r>
              <a:rPr lang="en-US" altLang="zh-CN" u="sng" dirty="0"/>
              <a:t>personal</a:t>
            </a:r>
            <a:r>
              <a:rPr lang="zh-CN" altLang="en-US" u="sng" dirty="0"/>
              <a:t> </a:t>
            </a:r>
            <a:r>
              <a:rPr lang="en-US" altLang="zh-CN" u="sng" dirty="0" err="1"/>
              <a:t>github</a:t>
            </a:r>
            <a:r>
              <a:rPr lang="zh-CN" altLang="en-US" u="sng" dirty="0"/>
              <a:t> </a:t>
            </a:r>
            <a:r>
              <a:rPr lang="en-US" altLang="zh-CN" u="sng" dirty="0"/>
              <a:t>repo’)</a:t>
            </a:r>
          </a:p>
          <a:p>
            <a:pPr marL="0" indent="0">
              <a:buNone/>
            </a:pPr>
            <a:endParaRPr lang="en-US" altLang="zh-CN" u="sng" dirty="0"/>
          </a:p>
          <a:p>
            <a:r>
              <a:rPr lang="en-US" altLang="zh-CN" dirty="0"/>
              <a:t>Load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library:</a:t>
            </a:r>
          </a:p>
          <a:p>
            <a:pPr marL="0" indent="0">
              <a:buNone/>
            </a:pPr>
            <a:r>
              <a:rPr lang="en-US" altLang="zh-CN" u="sng" dirty="0"/>
              <a:t>library(‘</a:t>
            </a:r>
            <a:r>
              <a:rPr lang="en-US" altLang="zh-CN" u="sng" dirty="0" err="1"/>
              <a:t>tidyverse</a:t>
            </a:r>
            <a:r>
              <a:rPr lang="en-US" altLang="zh-CN" u="sng" dirty="0"/>
              <a:t>’)</a:t>
            </a:r>
          </a:p>
          <a:p>
            <a:endParaRPr lang="en-US" altLang="zh-CN" u="sng" dirty="0"/>
          </a:p>
          <a:p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</a:p>
          <a:p>
            <a:pPr marL="0" indent="0">
              <a:buNone/>
            </a:pPr>
            <a:r>
              <a:rPr lang="en-US" altLang="zh-CN" u="sng" dirty="0"/>
              <a:t>d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 err="1"/>
              <a:t>read.csv</a:t>
            </a:r>
            <a:r>
              <a:rPr lang="en-US" altLang="zh-CN" u="sng" dirty="0"/>
              <a:t>(“</a:t>
            </a:r>
            <a:r>
              <a:rPr lang="en-US" altLang="zh-CN" u="sng" dirty="0" err="1"/>
              <a:t>YoutubeVideos.csv</a:t>
            </a:r>
            <a:r>
              <a:rPr lang="en-US" altLang="zh-CN" u="sng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92422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Examine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</a:p>
          <a:p>
            <a:pPr marL="0" indent="0">
              <a:buNone/>
            </a:pPr>
            <a:r>
              <a:rPr lang="en-US" altLang="zh-CN" dirty="0"/>
              <a:t>summary(d)</a:t>
            </a:r>
          </a:p>
          <a:p>
            <a:pPr marL="0" indent="0">
              <a:buNone/>
            </a:pPr>
            <a:r>
              <a:rPr lang="en-US" altLang="zh-CN" dirty="0"/>
              <a:t>head(d,</a:t>
            </a:r>
            <a:r>
              <a:rPr lang="zh-CN" altLang="en-US" dirty="0"/>
              <a:t> </a:t>
            </a:r>
            <a:r>
              <a:rPr lang="en-US" altLang="zh-CN" dirty="0"/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62536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numeric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</a:p>
          <a:p>
            <a:pPr marL="0" indent="0">
              <a:buNone/>
            </a:pP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  <a:p>
            <a:pPr marL="0" indent="0">
              <a:buNone/>
            </a:pPr>
            <a:r>
              <a:rPr lang="en-US" altLang="zh-CN" dirty="0"/>
              <a:t>out-of-range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79019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  <a:p>
            <a:pPr marL="0" indent="0">
              <a:buNone/>
            </a:pPr>
            <a:r>
              <a:rPr lang="en-US" altLang="zh-CN" u="sng" dirty="0"/>
              <a:t>d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 err="1"/>
              <a:t>na.omit</a:t>
            </a:r>
            <a:r>
              <a:rPr lang="en-US" altLang="zh-CN" u="sng" dirty="0"/>
              <a:t>(d)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Dealing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out-of-range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</a:p>
          <a:p>
            <a:pPr marL="0" indent="0">
              <a:buNone/>
            </a:pPr>
            <a:r>
              <a:rPr lang="en-US" altLang="zh-CN" u="sng" dirty="0"/>
              <a:t>d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/>
              <a:t>d[</a:t>
            </a:r>
            <a:r>
              <a:rPr lang="en-US" altLang="zh-CN" u="sng" dirty="0" err="1"/>
              <a:t>d$dislikes</a:t>
            </a:r>
            <a:r>
              <a:rPr lang="zh-CN" altLang="en-US" u="sng" dirty="0"/>
              <a:t> </a:t>
            </a:r>
            <a:r>
              <a:rPr lang="en-US" altLang="zh-CN" u="sng" dirty="0"/>
              <a:t>&gt;=</a:t>
            </a:r>
            <a:r>
              <a:rPr lang="zh-CN" altLang="en-US" u="sng" dirty="0"/>
              <a:t> </a:t>
            </a:r>
            <a:r>
              <a:rPr lang="en-US" altLang="zh-CN" u="sng" dirty="0"/>
              <a:t>0,</a:t>
            </a:r>
            <a:r>
              <a:rPr lang="zh-CN" altLang="en-US" u="sng" dirty="0"/>
              <a:t> </a:t>
            </a:r>
            <a:r>
              <a:rPr lang="en-US" altLang="zh-CN" u="sng" dirty="0"/>
              <a:t>]</a:t>
            </a:r>
            <a:r>
              <a:rPr lang="zh-CN" altLang="en-US" u="sng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altLang="zh-CN" u="sng" dirty="0"/>
              <a:t>d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/>
              <a:t>subset(d,</a:t>
            </a:r>
            <a:r>
              <a:rPr lang="zh-CN" altLang="en-US" u="sng" dirty="0"/>
              <a:t> </a:t>
            </a:r>
            <a:r>
              <a:rPr lang="en-US" altLang="zh-CN" u="sng" dirty="0"/>
              <a:t>dislikes</a:t>
            </a:r>
            <a:r>
              <a:rPr lang="zh-CN" altLang="en-US" u="sng" dirty="0"/>
              <a:t> </a:t>
            </a:r>
            <a:r>
              <a:rPr lang="en-US" altLang="zh-CN" u="sng" dirty="0"/>
              <a:t>&gt;=</a:t>
            </a:r>
            <a:r>
              <a:rPr lang="zh-CN" altLang="en-US" u="sng" dirty="0"/>
              <a:t> </a:t>
            </a:r>
            <a:r>
              <a:rPr lang="en-US" altLang="zh-CN" u="sng" dirty="0"/>
              <a:t>0)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11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“pipe”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%&gt;%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d %&gt;%</a:t>
            </a:r>
          </a:p>
          <a:p>
            <a:pPr marL="0" indent="0">
              <a:buNone/>
            </a:pPr>
            <a:r>
              <a:rPr lang="en-US" altLang="zh-CN" u="sng" dirty="0"/>
              <a:t>  </a:t>
            </a:r>
            <a:r>
              <a:rPr lang="en-US" altLang="zh-CN" u="sng" dirty="0" err="1"/>
              <a:t>na.omit</a:t>
            </a:r>
            <a:r>
              <a:rPr lang="en-US" altLang="zh-CN" u="sn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673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“pipe”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%&gt;%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d %&gt;%</a:t>
            </a:r>
          </a:p>
          <a:p>
            <a:pPr marL="0" indent="0">
              <a:buNone/>
            </a:pPr>
            <a:r>
              <a:rPr lang="en-US" altLang="zh-CN" u="sng" dirty="0"/>
              <a:t>  </a:t>
            </a:r>
            <a:r>
              <a:rPr lang="en-US" altLang="zh-CN" u="sng" dirty="0" err="1"/>
              <a:t>na.omit</a:t>
            </a:r>
            <a:r>
              <a:rPr lang="en-US" altLang="zh-CN" u="sng" dirty="0"/>
              <a:t>() %&gt;%</a:t>
            </a:r>
          </a:p>
          <a:p>
            <a:pPr marL="0" indent="0">
              <a:buNone/>
            </a:pPr>
            <a:r>
              <a:rPr lang="en-US" altLang="zh-CN" u="sng" dirty="0"/>
              <a:t>  subset(dislikes &gt; 0) -&gt; d</a:t>
            </a:r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d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 err="1"/>
              <a:t>na.omit</a:t>
            </a:r>
            <a:r>
              <a:rPr lang="en-US" altLang="zh-CN" u="sng" dirty="0"/>
              <a:t>(d)</a:t>
            </a:r>
          </a:p>
          <a:p>
            <a:pPr marL="0" indent="0">
              <a:buNone/>
            </a:pPr>
            <a:r>
              <a:rPr lang="en-US" altLang="zh-CN" u="sng" dirty="0"/>
              <a:t>d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/>
              <a:t>subset(d,</a:t>
            </a:r>
            <a:r>
              <a:rPr lang="zh-CN" altLang="en-US" u="sng" dirty="0"/>
              <a:t> </a:t>
            </a:r>
            <a:r>
              <a:rPr lang="en-US" altLang="zh-CN" u="sng" dirty="0"/>
              <a:t>dislikes</a:t>
            </a:r>
            <a:r>
              <a:rPr lang="zh-CN" altLang="en-US" u="sng" dirty="0"/>
              <a:t> </a:t>
            </a:r>
            <a:r>
              <a:rPr lang="en-US" altLang="zh-CN" u="sng" dirty="0"/>
              <a:t>&gt;=</a:t>
            </a:r>
            <a:r>
              <a:rPr lang="zh-CN" altLang="en-US" u="sng" dirty="0"/>
              <a:t> </a:t>
            </a:r>
            <a:r>
              <a:rPr lang="en-US" altLang="zh-CN" u="sng" dirty="0"/>
              <a:t>0)</a:t>
            </a:r>
          </a:p>
          <a:p>
            <a:pPr marL="0" indent="0">
              <a:buNone/>
            </a:pP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4165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A8D5-ED27-B44A-A9F0-B7746944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last recitation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1C72-04BE-284A-BB8E-BED9612B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commands</a:t>
            </a:r>
          </a:p>
          <a:p>
            <a:pPr marL="0" indent="0">
              <a:buNone/>
            </a:pPr>
            <a:r>
              <a:rPr lang="en-US" altLang="zh-CN" dirty="0"/>
              <a:t>Navigate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 err="1"/>
              <a:t>Github</a:t>
            </a:r>
            <a:r>
              <a:rPr lang="zh-CN" altLang="en-US" dirty="0"/>
              <a:t> </a:t>
            </a:r>
            <a:r>
              <a:rPr lang="en-US" altLang="zh-CN" dirty="0"/>
              <a:t>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 commands</a:t>
            </a:r>
          </a:p>
          <a:p>
            <a:pPr marL="0" indent="0">
              <a:buNone/>
            </a:pP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repository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personal</a:t>
            </a:r>
            <a:r>
              <a:rPr lang="zh-CN" altLang="en-US" dirty="0"/>
              <a:t> </a:t>
            </a:r>
            <a:r>
              <a:rPr lang="en-US" altLang="zh-CN" dirty="0"/>
              <a:t>laptop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8C13C-0256-0646-9562-041C944C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10515600" cy="4351338"/>
          </a:xfrm>
        </p:spPr>
        <p:txBody>
          <a:bodyPr/>
          <a:lstStyle/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wide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36596-A3C7-7C4C-B3B6-9E9E092C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169" y="1611314"/>
            <a:ext cx="3327400" cy="16002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FDEE9-F32E-5247-9010-DD97220A3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52" y="2336800"/>
            <a:ext cx="28067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8C13C-0256-0646-9562-041C944C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163"/>
            <a:ext cx="10515600" cy="4351338"/>
          </a:xfrm>
        </p:spPr>
        <p:txBody>
          <a:bodyPr/>
          <a:lstStyle/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wide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36596-A3C7-7C4C-B3B6-9E9E092C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169" y="1611314"/>
            <a:ext cx="3327400" cy="160020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FDEE9-F32E-5247-9010-DD97220A3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52" y="2336800"/>
            <a:ext cx="2806700" cy="4521200"/>
          </a:xfrm>
          <a:prstGeom prst="rect">
            <a:avLst/>
          </a:prstGeom>
        </p:spPr>
      </p:pic>
      <p:sp>
        <p:nvSpPr>
          <p:cNvPr id="9" name="Down Arrow 8">
            <a:extLst>
              <a:ext uri="{FF2B5EF4-FFF2-40B4-BE49-F238E27FC236}">
                <a16:creationId xmlns:a16="http://schemas.microsoft.com/office/drawing/2014/main" id="{A78C0267-6DD3-3244-BD38-DB83827A5223}"/>
              </a:ext>
            </a:extLst>
          </p:cNvPr>
          <p:cNvSpPr/>
          <p:nvPr/>
        </p:nvSpPr>
        <p:spPr>
          <a:xfrm rot="4618720">
            <a:off x="4914272" y="448995"/>
            <a:ext cx="396564" cy="4015552"/>
          </a:xfrm>
          <a:prstGeom prst="downArrow">
            <a:avLst>
              <a:gd name="adj1" fmla="val 50000"/>
              <a:gd name="adj2" fmla="val 447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F2B053F-387C-1145-9357-7723881DFD1A}"/>
              </a:ext>
            </a:extLst>
          </p:cNvPr>
          <p:cNvSpPr/>
          <p:nvPr/>
        </p:nvSpPr>
        <p:spPr>
          <a:xfrm rot="4188833">
            <a:off x="6047735" y="311947"/>
            <a:ext cx="396564" cy="5454390"/>
          </a:xfrm>
          <a:prstGeom prst="downArrow">
            <a:avLst>
              <a:gd name="adj1" fmla="val 50000"/>
              <a:gd name="adj2" fmla="val 447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8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272D-5E94-D64D-8749-45FD6285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68" y="1497013"/>
            <a:ext cx="11091863" cy="4995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u="sng" dirty="0"/>
              <a:t>?gather</a:t>
            </a:r>
          </a:p>
          <a:p>
            <a:pPr marL="0" indent="0">
              <a:buNone/>
            </a:pPr>
            <a:r>
              <a:rPr lang="en-US" altLang="zh-CN" u="sng" dirty="0"/>
              <a:t>?spread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altLang="zh-CN" u="sng" dirty="0"/>
              <a:t>short</a:t>
            </a:r>
            <a:r>
              <a:rPr lang="en-US" u="sng" dirty="0"/>
              <a:t> %&gt;%</a:t>
            </a:r>
          </a:p>
          <a:p>
            <a:pPr marL="0" indent="0">
              <a:buNone/>
            </a:pPr>
            <a:r>
              <a:rPr lang="en-US" u="sng" dirty="0"/>
              <a:t> gather(</a:t>
            </a:r>
            <a:r>
              <a:rPr lang="en-US" altLang="zh-CN" u="sng" dirty="0"/>
              <a:t>timepoint</a:t>
            </a:r>
            <a:r>
              <a:rPr lang="en-US" u="sng" dirty="0"/>
              <a:t>, </a:t>
            </a:r>
            <a:r>
              <a:rPr lang="en-US" altLang="zh-CN" u="sng" dirty="0"/>
              <a:t>observation</a:t>
            </a:r>
            <a:r>
              <a:rPr lang="en-US" u="sng" dirty="0"/>
              <a:t> , </a:t>
            </a:r>
            <a:r>
              <a:rPr lang="en-US" altLang="zh-CN" u="sng" dirty="0"/>
              <a:t>time1:time4</a:t>
            </a:r>
            <a:r>
              <a:rPr lang="en-US" u="sng" dirty="0"/>
              <a:t>) -&gt; </a:t>
            </a:r>
            <a:r>
              <a:rPr lang="en-US" altLang="zh-CN" u="sng" dirty="0"/>
              <a:t>long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altLang="zh-CN" u="sng" dirty="0"/>
              <a:t>long</a:t>
            </a:r>
            <a:r>
              <a:rPr lang="en-US" u="sng" dirty="0"/>
              <a:t> %&gt;%</a:t>
            </a:r>
          </a:p>
          <a:p>
            <a:pPr marL="0" indent="0">
              <a:buNone/>
            </a:pPr>
            <a:r>
              <a:rPr lang="en-US" u="sng" dirty="0"/>
              <a:t>  spread(</a:t>
            </a:r>
            <a:r>
              <a:rPr lang="en-US" altLang="zh-CN" u="sng" dirty="0"/>
              <a:t>timepoint</a:t>
            </a:r>
            <a:r>
              <a:rPr lang="en-US" u="sng" dirty="0"/>
              <a:t>, </a:t>
            </a:r>
            <a:r>
              <a:rPr lang="en-US" altLang="zh-CN" u="sng" dirty="0"/>
              <a:t>observation</a:t>
            </a:r>
            <a:r>
              <a:rPr lang="en-US" u="sng" dirty="0"/>
              <a:t>) -&gt;</a:t>
            </a:r>
            <a:r>
              <a:rPr lang="en-US" altLang="zh-CN" u="sng" dirty="0"/>
              <a:t>short</a:t>
            </a:r>
            <a:endParaRPr lang="en-US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C1C331-E67F-DD48-818A-58E19929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4E90A-1A4A-2845-A015-826C167A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022" y="124047"/>
            <a:ext cx="2854897" cy="137296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8E598F-4886-7D4D-B9A1-106620833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774" y="109779"/>
            <a:ext cx="2178414" cy="34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1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118"/>
            <a:ext cx="10515600" cy="1325563"/>
          </a:xfrm>
        </p:spPr>
        <p:txBody>
          <a:bodyPr/>
          <a:lstStyle/>
          <a:p>
            <a:r>
              <a:rPr lang="en-US" dirty="0"/>
              <a:t>Basics of 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38C13C-0256-0646-9562-041C944C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1036638"/>
            <a:ext cx="10515600" cy="4351338"/>
          </a:xfrm>
        </p:spPr>
        <p:txBody>
          <a:bodyPr/>
          <a:lstStyle/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wide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152FB5-87BF-704D-8B10-7D3E3524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1463"/>
            <a:ext cx="8094664" cy="5281337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F10A8ADC-AC1C-4D43-8E63-C579E0859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388" y="431800"/>
            <a:ext cx="18288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272D-5E94-D64D-8749-45FD6285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68" y="1497013"/>
            <a:ext cx="11091863" cy="4995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d1,</a:t>
            </a:r>
          </a:p>
          <a:p>
            <a:pPr marL="0" indent="0">
              <a:buNone/>
            </a:pPr>
            <a:r>
              <a:rPr lang="en-US" u="sng" dirty="0"/>
              <a:t>d1 &lt;- d[, -16:-12]</a:t>
            </a:r>
          </a:p>
          <a:p>
            <a:pPr marL="0" indent="0">
              <a:buNone/>
            </a:pPr>
            <a:r>
              <a:rPr lang="en-US" altLang="zh-CN" dirty="0"/>
              <a:t>convert</a:t>
            </a:r>
            <a:r>
              <a:rPr lang="zh-CN" altLang="en-US" dirty="0"/>
              <a:t> </a:t>
            </a:r>
            <a:r>
              <a:rPr lang="en-US" altLang="zh-CN" dirty="0"/>
              <a:t>d1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 err="1"/>
              <a:t>comment_count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likes,</a:t>
            </a:r>
            <a:r>
              <a:rPr lang="zh-CN" altLang="en-US" dirty="0"/>
              <a:t> </a:t>
            </a:r>
            <a:r>
              <a:rPr lang="en-US" altLang="zh-CN" dirty="0"/>
              <a:t>dislikes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views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collapsed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column.</a:t>
            </a:r>
            <a:endParaRPr lang="en-US" dirty="0"/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C1C331-E67F-DD48-818A-58E19929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74769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272D-5E94-D64D-8749-45FD6285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68" y="1497013"/>
            <a:ext cx="11091863" cy="49958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d1 &lt;- d[, -16:-12]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altLang="zh-CN" u="sng" dirty="0"/>
              <a:t>?gather</a:t>
            </a:r>
          </a:p>
          <a:p>
            <a:pPr marL="0" indent="0">
              <a:buNone/>
            </a:pPr>
            <a:r>
              <a:rPr lang="en-US" altLang="zh-CN" u="sng" dirty="0"/>
              <a:t>?spread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d1 %&gt;%</a:t>
            </a:r>
          </a:p>
          <a:p>
            <a:pPr marL="0" indent="0">
              <a:buNone/>
            </a:pPr>
            <a:r>
              <a:rPr lang="en-US" u="sng" dirty="0"/>
              <a:t> gather(measurement, values , </a:t>
            </a:r>
            <a:r>
              <a:rPr lang="en-US" u="sng" dirty="0" err="1"/>
              <a:t>views:comment_count</a:t>
            </a:r>
            <a:r>
              <a:rPr lang="en-US" u="sng" dirty="0"/>
              <a:t>) -&gt; d2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d2 %&gt;%</a:t>
            </a:r>
          </a:p>
          <a:p>
            <a:pPr marL="0" indent="0">
              <a:buNone/>
            </a:pPr>
            <a:r>
              <a:rPr lang="en-US" u="sng" dirty="0"/>
              <a:t>  spread(me</a:t>
            </a:r>
            <a:r>
              <a:rPr lang="en-US" altLang="zh-CN" u="sng" dirty="0"/>
              <a:t>asurement</a:t>
            </a:r>
            <a:r>
              <a:rPr lang="en-US" u="sng" dirty="0"/>
              <a:t>, values) -&gt;d3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C1C331-E67F-DD48-818A-58E19929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090443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“mutate”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 err="1"/>
              <a:t>d_centered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/>
              <a:t>mutate(d,</a:t>
            </a:r>
            <a:r>
              <a:rPr lang="zh-CN" altLang="en-US" u="sng" dirty="0"/>
              <a:t> </a:t>
            </a:r>
            <a:r>
              <a:rPr lang="en-US" altLang="zh-CN" u="sng" dirty="0"/>
              <a:t>z = (likes - mean(likes))/</a:t>
            </a:r>
            <a:r>
              <a:rPr lang="en-US" altLang="zh-CN" u="sng" dirty="0" err="1"/>
              <a:t>sd</a:t>
            </a:r>
            <a:r>
              <a:rPr lang="en-US" altLang="zh-CN" u="sng" dirty="0"/>
              <a:t>(likes))</a:t>
            </a:r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d %&gt;%</a:t>
            </a:r>
          </a:p>
          <a:p>
            <a:pPr marL="0" indent="0">
              <a:buNone/>
            </a:pPr>
            <a:r>
              <a:rPr lang="en-US" altLang="zh-CN" u="sng" dirty="0"/>
              <a:t>  mutate(z = (likes - mean(likes))/</a:t>
            </a:r>
            <a:r>
              <a:rPr lang="en-US" altLang="zh-CN" u="sng" dirty="0" err="1"/>
              <a:t>sd</a:t>
            </a:r>
            <a:r>
              <a:rPr lang="en-US" altLang="zh-CN" u="sng" dirty="0"/>
              <a:t>(likes)) -&gt;</a:t>
            </a:r>
            <a:r>
              <a:rPr lang="en-US" altLang="zh-CN" u="sng" dirty="0" err="1"/>
              <a:t>d_centered</a:t>
            </a:r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771277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Summarise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d</a:t>
            </a:r>
            <a:r>
              <a:rPr lang="zh-CN" altLang="en-US" u="sng" dirty="0"/>
              <a:t> </a:t>
            </a:r>
            <a:r>
              <a:rPr lang="en-US" altLang="zh-CN" u="sng" dirty="0"/>
              <a:t>%&gt;%</a:t>
            </a:r>
            <a:r>
              <a:rPr lang="zh-CN" altLang="en-US" u="sng" dirty="0"/>
              <a:t> </a:t>
            </a:r>
            <a:endParaRPr lang="en-US" altLang="zh-CN" u="sng" dirty="0"/>
          </a:p>
          <a:p>
            <a:pPr marL="0" indent="0">
              <a:buNone/>
            </a:pPr>
            <a:r>
              <a:rPr lang="zh-CN" altLang="en-US" u="sng" dirty="0"/>
              <a:t>  </a:t>
            </a:r>
            <a:r>
              <a:rPr lang="en-US" altLang="zh-CN" u="sng" dirty="0"/>
              <a:t>mutate(z = (likes - mean(likes))/</a:t>
            </a:r>
            <a:r>
              <a:rPr lang="en-US" altLang="zh-CN" u="sng" dirty="0" err="1"/>
              <a:t>sd</a:t>
            </a:r>
            <a:r>
              <a:rPr lang="en-US" altLang="zh-CN" u="sng" dirty="0"/>
              <a:t>(likes))</a:t>
            </a:r>
            <a:r>
              <a:rPr lang="zh-CN" altLang="en-US" u="sng" dirty="0"/>
              <a:t> </a:t>
            </a:r>
            <a:r>
              <a:rPr lang="en-US" altLang="zh-CN" u="sng" dirty="0"/>
              <a:t>%&gt;%</a:t>
            </a:r>
          </a:p>
          <a:p>
            <a:pPr marL="0" indent="0">
              <a:buNone/>
            </a:pPr>
            <a:r>
              <a:rPr lang="zh-CN" altLang="en-US" u="sng" dirty="0"/>
              <a:t>  </a:t>
            </a:r>
            <a:r>
              <a:rPr lang="en-US" altLang="zh-CN" u="sng" dirty="0" err="1"/>
              <a:t>summarise</a:t>
            </a:r>
            <a:r>
              <a:rPr lang="en-US" altLang="zh-CN" u="sng" dirty="0"/>
              <a:t>(mean</a:t>
            </a:r>
            <a:r>
              <a:rPr lang="zh-CN" altLang="en-US" u="sng" dirty="0"/>
              <a:t> </a:t>
            </a:r>
            <a:r>
              <a:rPr lang="en-US" altLang="zh-CN" u="sng" dirty="0"/>
              <a:t>=</a:t>
            </a:r>
            <a:r>
              <a:rPr lang="zh-CN" altLang="en-US" u="sng" dirty="0"/>
              <a:t> </a:t>
            </a:r>
            <a:r>
              <a:rPr lang="en-US" altLang="zh-CN" u="sng" dirty="0"/>
              <a:t>mean(z))</a:t>
            </a:r>
          </a:p>
        </p:txBody>
      </p:sp>
    </p:spTree>
    <p:extLst>
      <p:ext uri="{BB962C8B-B14F-4D97-AF65-F5344CB8AC3E}">
        <p14:creationId xmlns:p14="http://schemas.microsoft.com/office/powerpoint/2010/main" val="287918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“filter”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“select”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filter(d,</a:t>
            </a:r>
            <a:r>
              <a:rPr lang="zh-CN" altLang="en-US" u="sng" dirty="0"/>
              <a:t> </a:t>
            </a:r>
            <a:r>
              <a:rPr lang="en-US" altLang="zh-CN" u="sng" dirty="0" err="1"/>
              <a:t>channel_title</a:t>
            </a:r>
            <a:r>
              <a:rPr lang="zh-CN" altLang="en-US" u="sng" dirty="0"/>
              <a:t> </a:t>
            </a:r>
            <a:r>
              <a:rPr lang="en-US" altLang="zh-CN" u="sng" dirty="0"/>
              <a:t>==</a:t>
            </a:r>
            <a:r>
              <a:rPr lang="zh-CN" altLang="en-US" u="sng" dirty="0"/>
              <a:t> </a:t>
            </a:r>
            <a:r>
              <a:rPr lang="en-US" altLang="zh-CN" u="sng" dirty="0"/>
              <a:t>‘Saturday</a:t>
            </a:r>
            <a:r>
              <a:rPr lang="zh-CN" altLang="en-US" u="sng" dirty="0"/>
              <a:t> </a:t>
            </a:r>
            <a:r>
              <a:rPr lang="en-US" altLang="zh-CN" u="sng" dirty="0"/>
              <a:t>Night</a:t>
            </a:r>
            <a:r>
              <a:rPr lang="zh-CN" altLang="en-US" u="sng" dirty="0"/>
              <a:t> </a:t>
            </a:r>
            <a:r>
              <a:rPr lang="en-US" altLang="zh-CN" u="sng" dirty="0"/>
              <a:t>Live’)</a:t>
            </a:r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select(d,</a:t>
            </a:r>
            <a:r>
              <a:rPr lang="zh-CN" altLang="en-US" u="sng" dirty="0"/>
              <a:t> </a:t>
            </a:r>
            <a:r>
              <a:rPr lang="en-US" altLang="zh-CN" u="sng" dirty="0"/>
              <a:t>likes)</a:t>
            </a:r>
          </a:p>
        </p:txBody>
      </p:sp>
    </p:spTree>
    <p:extLst>
      <p:ext uri="{BB962C8B-B14F-4D97-AF65-F5344CB8AC3E}">
        <p14:creationId xmlns:p14="http://schemas.microsoft.com/office/powerpoint/2010/main" val="3234350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1167-8AA4-514F-82A6-3E9F9BF6F21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EAED9-F955-CD4E-9B48-10C081C69FAF}"/>
              </a:ext>
            </a:extLst>
          </p:cNvPr>
          <p:cNvSpPr txBox="1">
            <a:spLocks/>
          </p:cNvSpPr>
          <p:nvPr/>
        </p:nvSpPr>
        <p:spPr>
          <a:xfrm>
            <a:off x="508000" y="13938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metric,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likes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dislikes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difference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</a:t>
            </a:r>
            <a:r>
              <a:rPr lang="zh-CN" altLang="en-US" dirty="0"/>
              <a:t> </a:t>
            </a:r>
            <a:r>
              <a:rPr lang="en-US" altLang="zh-CN" dirty="0"/>
              <a:t>Sheeran’s</a:t>
            </a:r>
            <a:r>
              <a:rPr lang="zh-CN" altLang="en-US" dirty="0"/>
              <a:t> </a:t>
            </a:r>
            <a:r>
              <a:rPr lang="en-US" altLang="zh-CN" dirty="0"/>
              <a:t>videos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differences.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variance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‘diff’</a:t>
            </a:r>
          </a:p>
        </p:txBody>
      </p:sp>
    </p:spTree>
    <p:extLst>
      <p:ext uri="{BB962C8B-B14F-4D97-AF65-F5344CB8AC3E}">
        <p14:creationId xmlns:p14="http://schemas.microsoft.com/office/powerpoint/2010/main" val="327070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D50D-854A-AD40-A09E-B8690D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84251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u="sng" dirty="0"/>
              <a:t>d %&gt;%</a:t>
            </a:r>
          </a:p>
          <a:p>
            <a:pPr marL="0" indent="0">
              <a:buNone/>
            </a:pPr>
            <a:r>
              <a:rPr lang="zh-CN" altLang="en-US" u="sng" dirty="0"/>
              <a:t>  </a:t>
            </a:r>
            <a:r>
              <a:rPr lang="en-US" altLang="zh-CN" u="sng" dirty="0"/>
              <a:t>mutate(difference = (likes - dislikes)) %&gt;%</a:t>
            </a:r>
          </a:p>
          <a:p>
            <a:pPr marL="0" indent="0">
              <a:buNone/>
            </a:pPr>
            <a:r>
              <a:rPr lang="zh-CN" altLang="en-US" u="sng" dirty="0"/>
              <a:t>  </a:t>
            </a:r>
            <a:r>
              <a:rPr lang="en-US" altLang="zh-CN" u="sng" dirty="0"/>
              <a:t>filter(</a:t>
            </a:r>
            <a:r>
              <a:rPr lang="en-US" altLang="zh-CN" u="sng" dirty="0" err="1"/>
              <a:t>channel_title</a:t>
            </a:r>
            <a:r>
              <a:rPr lang="en-US" altLang="zh-CN" u="sng" dirty="0"/>
              <a:t> == 'Ed Sheeran') %&gt;%</a:t>
            </a:r>
          </a:p>
          <a:p>
            <a:pPr marL="0" indent="0">
              <a:buNone/>
            </a:pPr>
            <a:r>
              <a:rPr lang="zh-CN" altLang="en-US" u="sng" dirty="0"/>
              <a:t>   </a:t>
            </a:r>
            <a:r>
              <a:rPr lang="en-US" altLang="zh-CN" u="sng" dirty="0" err="1"/>
              <a:t>summarise</a:t>
            </a:r>
            <a:r>
              <a:rPr lang="en-US" altLang="zh-CN" u="sng" dirty="0"/>
              <a:t>(mean = mean(difference),</a:t>
            </a:r>
          </a:p>
          <a:p>
            <a:pPr marL="0" indent="0">
              <a:buNone/>
            </a:pPr>
            <a:r>
              <a:rPr lang="en-US" altLang="zh-CN" u="sng" dirty="0"/>
              <a:t>            </a:t>
            </a:r>
            <a:r>
              <a:rPr lang="en-US" altLang="zh-CN" u="sng" dirty="0" err="1"/>
              <a:t>sd</a:t>
            </a:r>
            <a:r>
              <a:rPr lang="en-US" altLang="zh-CN" u="sng" dirty="0"/>
              <a:t> = </a:t>
            </a:r>
            <a:r>
              <a:rPr lang="en-US" altLang="zh-CN" u="sng" dirty="0" err="1"/>
              <a:t>sd</a:t>
            </a:r>
            <a:r>
              <a:rPr lang="en-US" altLang="zh-CN" u="sng" dirty="0"/>
              <a:t>(difference)) -&gt; diff</a:t>
            </a:r>
          </a:p>
        </p:txBody>
      </p:sp>
    </p:spTree>
    <p:extLst>
      <p:ext uri="{BB962C8B-B14F-4D97-AF65-F5344CB8AC3E}">
        <p14:creationId xmlns:p14="http://schemas.microsoft.com/office/powerpoint/2010/main" val="3557390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by:</a:t>
            </a:r>
          </a:p>
          <a:p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d %&gt;%</a:t>
            </a:r>
          </a:p>
          <a:p>
            <a:pPr marL="0" indent="0">
              <a:buNone/>
            </a:pPr>
            <a:r>
              <a:rPr lang="en-US" altLang="zh-CN" u="sng" dirty="0"/>
              <a:t>  </a:t>
            </a:r>
            <a:r>
              <a:rPr lang="en-US" altLang="zh-CN" u="sng" dirty="0" err="1"/>
              <a:t>group_by</a:t>
            </a:r>
            <a:r>
              <a:rPr lang="en-US" altLang="zh-CN" u="sng" dirty="0"/>
              <a:t>(</a:t>
            </a:r>
            <a:r>
              <a:rPr lang="en-US" altLang="zh-CN" u="sng" dirty="0" err="1"/>
              <a:t>channel_title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title) %&gt;%</a:t>
            </a:r>
          </a:p>
          <a:p>
            <a:pPr marL="0" indent="0">
              <a:buNone/>
            </a:pPr>
            <a:r>
              <a:rPr lang="en-US" altLang="zh-CN" u="sng" dirty="0"/>
              <a:t>  </a:t>
            </a:r>
            <a:r>
              <a:rPr lang="en-US" altLang="zh-CN" u="sng" dirty="0" err="1"/>
              <a:t>summarise</a:t>
            </a:r>
            <a:r>
              <a:rPr lang="en-US" altLang="zh-CN" u="sng" dirty="0"/>
              <a:t>(</a:t>
            </a:r>
            <a:r>
              <a:rPr lang="en-US" altLang="zh-CN" u="sng" dirty="0" err="1"/>
              <a:t>mean_likes</a:t>
            </a:r>
            <a:r>
              <a:rPr lang="en-US" altLang="zh-CN" u="sng" dirty="0"/>
              <a:t> = mean(likes),</a:t>
            </a:r>
          </a:p>
          <a:p>
            <a:pPr marL="0" indent="0">
              <a:buNone/>
            </a:pPr>
            <a:r>
              <a:rPr lang="en-US" altLang="zh-CN" u="sng" dirty="0"/>
              <a:t>            	</a:t>
            </a:r>
            <a:r>
              <a:rPr lang="en-US" altLang="zh-CN" u="sng" dirty="0" err="1"/>
              <a:t>mean_dislikes</a:t>
            </a:r>
            <a:r>
              <a:rPr lang="en-US" altLang="zh-CN" u="sng" dirty="0"/>
              <a:t> = mean(dislikes), </a:t>
            </a:r>
          </a:p>
          <a:p>
            <a:pPr marL="0" indent="0">
              <a:buNone/>
            </a:pPr>
            <a:r>
              <a:rPr lang="en-US" altLang="zh-CN" u="sng" dirty="0"/>
              <a:t>            	</a:t>
            </a:r>
            <a:r>
              <a:rPr lang="en-US" altLang="zh-CN" u="sng" dirty="0" err="1"/>
              <a:t>avg_comments</a:t>
            </a:r>
            <a:r>
              <a:rPr lang="en-US" altLang="zh-CN" u="sng" dirty="0"/>
              <a:t> = mean(</a:t>
            </a:r>
            <a:r>
              <a:rPr lang="en-US" altLang="zh-CN" u="sng" dirty="0" err="1"/>
              <a:t>comment_count</a:t>
            </a:r>
            <a:r>
              <a:rPr lang="en-US" altLang="zh-CN" u="sng" dirty="0"/>
              <a:t>)) -&gt; sum</a:t>
            </a:r>
          </a:p>
          <a:p>
            <a:endParaRPr lang="en-US" altLang="zh-CN" u="sng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883909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manipulation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arrange</a:t>
            </a:r>
          </a:p>
          <a:p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sum %&gt;%</a:t>
            </a:r>
          </a:p>
          <a:p>
            <a:pPr marL="0" indent="0">
              <a:buNone/>
            </a:pPr>
            <a:r>
              <a:rPr lang="en-US" altLang="zh-CN" u="sng" dirty="0"/>
              <a:t>  arrange(</a:t>
            </a:r>
            <a:r>
              <a:rPr lang="en-US" altLang="zh-CN" u="sng" dirty="0" err="1"/>
              <a:t>channel_title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 err="1"/>
              <a:t>mean_likes</a:t>
            </a:r>
            <a:r>
              <a:rPr lang="en-US" altLang="zh-CN" u="sng" dirty="0"/>
              <a:t>)</a:t>
            </a:r>
          </a:p>
          <a:p>
            <a:endParaRPr lang="en-US" altLang="zh-CN" u="sng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681397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normalized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comments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respect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normalized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comments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respect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mean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channel</a:t>
            </a:r>
            <a:r>
              <a:rPr lang="zh-CN" altLang="en-US" dirty="0"/>
              <a:t> </a:t>
            </a:r>
            <a:r>
              <a:rPr lang="en-US" altLang="zh-CN" dirty="0"/>
              <a:t>title</a:t>
            </a:r>
            <a:r>
              <a:rPr lang="zh-CN" altLang="en-US" dirty="0"/>
              <a:t> </a:t>
            </a:r>
            <a:r>
              <a:rPr lang="en-US" altLang="zh-CN" dirty="0"/>
              <a:t>(within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chunk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code)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4105332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1600" y="1253331"/>
            <a:ext cx="12293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u="sng" dirty="0"/>
          </a:p>
          <a:p>
            <a:pPr marL="0" indent="0">
              <a:buNone/>
            </a:pPr>
            <a:r>
              <a:rPr lang="en-US" altLang="zh-CN" sz="2000" u="sng" dirty="0"/>
              <a:t>d %&gt;% </a:t>
            </a:r>
          </a:p>
          <a:p>
            <a:pPr marL="0" indent="0">
              <a:buNone/>
            </a:pPr>
            <a:r>
              <a:rPr lang="en-US" altLang="zh-CN" sz="2000" u="sng" dirty="0"/>
              <a:t>  mutate(</a:t>
            </a:r>
            <a:r>
              <a:rPr lang="en-US" altLang="zh-CN" sz="2000" u="sng" dirty="0" err="1"/>
              <a:t>z_all</a:t>
            </a:r>
            <a:r>
              <a:rPr lang="en-US" altLang="zh-CN" sz="2000" u="sng" dirty="0"/>
              <a:t> = (</a:t>
            </a:r>
            <a:r>
              <a:rPr lang="en-US" altLang="zh-CN" sz="2000" u="sng" dirty="0" err="1"/>
              <a:t>comment_count</a:t>
            </a:r>
            <a:r>
              <a:rPr lang="en-US" altLang="zh-CN" sz="2000" u="sng" dirty="0"/>
              <a:t> -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mean(</a:t>
            </a:r>
            <a:r>
              <a:rPr lang="en-US" altLang="zh-CN" sz="2000" u="sng" dirty="0" err="1"/>
              <a:t>comment_count</a:t>
            </a:r>
            <a:r>
              <a:rPr lang="en-US" altLang="zh-CN" sz="2000" u="sng" dirty="0"/>
              <a:t>))/</a:t>
            </a:r>
            <a:r>
              <a:rPr lang="en-US" altLang="zh-CN" sz="2000" u="sng" dirty="0" err="1"/>
              <a:t>sd</a:t>
            </a:r>
            <a:r>
              <a:rPr lang="en-US" altLang="zh-CN" sz="2000" u="sng" dirty="0"/>
              <a:t>(</a:t>
            </a:r>
            <a:r>
              <a:rPr lang="en-US" altLang="zh-CN" sz="2000" u="sng" dirty="0" err="1"/>
              <a:t>comment_count</a:t>
            </a:r>
            <a:r>
              <a:rPr lang="en-US" altLang="zh-CN" sz="2000" u="sng" dirty="0"/>
              <a:t>))%&gt;%</a:t>
            </a:r>
          </a:p>
          <a:p>
            <a:pPr marL="0" indent="0">
              <a:buNone/>
            </a:pPr>
            <a:r>
              <a:rPr lang="en-US" altLang="zh-CN" sz="2000" u="sng" dirty="0"/>
              <a:t>  </a:t>
            </a:r>
            <a:r>
              <a:rPr lang="en-US" altLang="zh-CN" sz="2000" u="sng" dirty="0" err="1"/>
              <a:t>group_by</a:t>
            </a:r>
            <a:r>
              <a:rPr lang="en-US" altLang="zh-CN" sz="2000" u="sng" dirty="0"/>
              <a:t>(</a:t>
            </a:r>
            <a:r>
              <a:rPr lang="en-US" altLang="zh-CN" sz="2000" u="sng" dirty="0" err="1"/>
              <a:t>channel_title</a:t>
            </a:r>
            <a:r>
              <a:rPr lang="en-US" altLang="zh-CN" sz="2000" u="sng" dirty="0"/>
              <a:t>) %&gt;%</a:t>
            </a:r>
          </a:p>
          <a:p>
            <a:pPr marL="0" indent="0">
              <a:buNone/>
            </a:pPr>
            <a:r>
              <a:rPr lang="en-US" altLang="zh-CN" sz="2000" u="sng" dirty="0"/>
              <a:t>  mutate(</a:t>
            </a:r>
            <a:r>
              <a:rPr lang="en-US" altLang="zh-CN" sz="2000" u="sng" dirty="0" err="1"/>
              <a:t>z_group</a:t>
            </a:r>
            <a:r>
              <a:rPr lang="en-US" altLang="zh-CN" sz="2000" u="sng" dirty="0"/>
              <a:t> = (</a:t>
            </a:r>
            <a:r>
              <a:rPr lang="en-US" altLang="zh-CN" sz="2000" u="sng" dirty="0" err="1"/>
              <a:t>comment_count</a:t>
            </a:r>
            <a:r>
              <a:rPr lang="en-US" altLang="zh-CN" sz="2000" u="sng" dirty="0"/>
              <a:t> - </a:t>
            </a:r>
            <a:r>
              <a:rPr lang="zh-CN" altLang="en-US" sz="2000" u="sng" dirty="0"/>
              <a:t>     </a:t>
            </a:r>
            <a:r>
              <a:rPr lang="en-US" altLang="zh-CN" sz="2000" u="sng" dirty="0"/>
              <a:t>mean(</a:t>
            </a:r>
            <a:r>
              <a:rPr lang="en-US" altLang="zh-CN" sz="2000" u="sng" dirty="0" err="1"/>
              <a:t>comment_count</a:t>
            </a:r>
            <a:r>
              <a:rPr lang="en-US" altLang="zh-CN" sz="2000" u="sng" dirty="0"/>
              <a:t>))/</a:t>
            </a:r>
            <a:r>
              <a:rPr lang="en-US" altLang="zh-CN" sz="2000" u="sng" dirty="0" err="1"/>
              <a:t>sd</a:t>
            </a:r>
            <a:r>
              <a:rPr lang="en-US" altLang="zh-CN" sz="2000" u="sng" dirty="0"/>
              <a:t>(</a:t>
            </a:r>
            <a:r>
              <a:rPr lang="en-US" altLang="zh-CN" sz="2000" u="sng" dirty="0" err="1"/>
              <a:t>comment_count</a:t>
            </a:r>
            <a:r>
              <a:rPr lang="en-US" altLang="zh-CN" sz="2000" u="sng" dirty="0"/>
              <a:t>)) -&gt; exercise2</a:t>
            </a:r>
          </a:p>
          <a:p>
            <a:endParaRPr lang="en-US" altLang="zh-CN" sz="2000" u="sng" dirty="0"/>
          </a:p>
          <a:p>
            <a:endParaRPr lang="en-US" altLang="zh-CN" sz="2000" u="sng" dirty="0"/>
          </a:p>
        </p:txBody>
      </p:sp>
    </p:spTree>
    <p:extLst>
      <p:ext uri="{BB962C8B-B14F-4D97-AF65-F5344CB8AC3E}">
        <p14:creationId xmlns:p14="http://schemas.microsoft.com/office/powerpoint/2010/main" val="2366784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marL="0" indent="0">
              <a:buNone/>
            </a:pPr>
            <a:r>
              <a:rPr lang="en-US" altLang="zh-CN" u="sng" dirty="0" err="1"/>
              <a:t>model.fit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 err="1"/>
              <a:t>lm</a:t>
            </a:r>
            <a:r>
              <a:rPr lang="en-US" altLang="zh-CN" u="sng" dirty="0"/>
              <a:t>(views</a:t>
            </a:r>
            <a:r>
              <a:rPr lang="zh-CN" altLang="en-US" u="sng" dirty="0"/>
              <a:t> </a:t>
            </a:r>
            <a:r>
              <a:rPr lang="en-US" altLang="zh-CN" u="sng" dirty="0"/>
              <a:t>~</a:t>
            </a:r>
            <a:r>
              <a:rPr lang="zh-CN" altLang="en-US" u="sng" dirty="0"/>
              <a:t> </a:t>
            </a:r>
            <a:r>
              <a:rPr lang="en-US" altLang="zh-CN" u="sng" dirty="0" err="1"/>
              <a:t>comment_count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data</a:t>
            </a:r>
            <a:r>
              <a:rPr lang="zh-CN" altLang="en-US" u="sng" dirty="0"/>
              <a:t> </a:t>
            </a:r>
            <a:r>
              <a:rPr lang="en-US" altLang="zh-CN" u="sng" dirty="0"/>
              <a:t>=</a:t>
            </a:r>
            <a:r>
              <a:rPr lang="zh-CN" altLang="en-US" u="sng" dirty="0"/>
              <a:t> </a:t>
            </a:r>
            <a:r>
              <a:rPr lang="en-US" altLang="zh-CN" u="sng" dirty="0"/>
              <a:t>d)</a:t>
            </a:r>
          </a:p>
          <a:p>
            <a:pPr marL="0" indent="0">
              <a:buNone/>
            </a:pPr>
            <a:endParaRPr lang="en-US" altLang="zh-CN" u="sng" dirty="0"/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marL="0" indent="0">
              <a:buNone/>
            </a:pPr>
            <a:r>
              <a:rPr lang="en-US" altLang="zh-CN" u="sng" dirty="0"/>
              <a:t>str(</a:t>
            </a:r>
            <a:r>
              <a:rPr lang="en-US" altLang="zh-CN" u="sng" dirty="0" err="1"/>
              <a:t>model.fit</a:t>
            </a:r>
            <a:r>
              <a:rPr lang="en-US" altLang="zh-CN" u="sng" dirty="0"/>
              <a:t>)</a:t>
            </a:r>
          </a:p>
          <a:p>
            <a:pPr marL="0" indent="0">
              <a:buNone/>
            </a:pPr>
            <a:r>
              <a:rPr lang="en-US" altLang="zh-CN" u="sng" dirty="0"/>
              <a:t>summary(</a:t>
            </a:r>
            <a:r>
              <a:rPr lang="en-US" altLang="zh-CN" u="sng" dirty="0" err="1"/>
              <a:t>model.fit</a:t>
            </a:r>
            <a:r>
              <a:rPr lang="en-US" altLang="zh-CN" u="sng" dirty="0"/>
              <a:t>)</a:t>
            </a:r>
          </a:p>
          <a:p>
            <a:pPr marL="0" indent="0">
              <a:buNone/>
            </a:pPr>
            <a:r>
              <a:rPr lang="en-US" altLang="zh-CN" u="sng" dirty="0" err="1"/>
              <a:t>model.fit$coefficients</a:t>
            </a:r>
            <a:endParaRPr lang="en-US" altLang="zh-CN" u="sng" dirty="0"/>
          </a:p>
          <a:p>
            <a:endParaRPr lang="en-US" altLang="zh-CN" u="sng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2131015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marL="0" indent="0">
              <a:buNone/>
            </a:pPr>
            <a:r>
              <a:rPr lang="en-US" altLang="zh-CN" u="sng" dirty="0" err="1"/>
              <a:t>model.fit</a:t>
            </a:r>
            <a:r>
              <a:rPr lang="zh-CN" altLang="en-US" u="sng" dirty="0"/>
              <a:t> </a:t>
            </a:r>
            <a:r>
              <a:rPr lang="en-US" altLang="zh-CN" u="sng" dirty="0"/>
              <a:t>&lt;-</a:t>
            </a:r>
            <a:r>
              <a:rPr lang="zh-CN" altLang="en-US" u="sng" dirty="0"/>
              <a:t> </a:t>
            </a:r>
            <a:r>
              <a:rPr lang="en-US" altLang="zh-CN" u="sng" dirty="0" err="1"/>
              <a:t>lm</a:t>
            </a:r>
            <a:r>
              <a:rPr lang="en-US" altLang="zh-CN" u="sng" dirty="0"/>
              <a:t>(views</a:t>
            </a:r>
            <a:r>
              <a:rPr lang="zh-CN" altLang="en-US" u="sng" dirty="0"/>
              <a:t> </a:t>
            </a:r>
            <a:r>
              <a:rPr lang="en-US" altLang="zh-CN" u="sng" dirty="0"/>
              <a:t>~</a:t>
            </a:r>
            <a:r>
              <a:rPr lang="zh-CN" altLang="en-US" u="sng" dirty="0"/>
              <a:t> </a:t>
            </a:r>
            <a:r>
              <a:rPr lang="en-US" altLang="zh-CN" u="sng" dirty="0" err="1"/>
              <a:t>comment_count</a:t>
            </a:r>
            <a:r>
              <a:rPr lang="en-US" altLang="zh-CN" u="sng" dirty="0"/>
              <a:t>,</a:t>
            </a:r>
            <a:r>
              <a:rPr lang="zh-CN" altLang="en-US" u="sng" dirty="0"/>
              <a:t> </a:t>
            </a:r>
            <a:r>
              <a:rPr lang="en-US" altLang="zh-CN" u="sng" dirty="0"/>
              <a:t>data</a:t>
            </a:r>
            <a:r>
              <a:rPr lang="zh-CN" altLang="en-US" u="sng" dirty="0"/>
              <a:t> </a:t>
            </a:r>
            <a:r>
              <a:rPr lang="en-US" altLang="zh-CN" u="sng" dirty="0"/>
              <a:t>=</a:t>
            </a:r>
            <a:r>
              <a:rPr lang="zh-CN" altLang="en-US" u="sng" dirty="0"/>
              <a:t> </a:t>
            </a:r>
            <a:r>
              <a:rPr lang="en-US" altLang="zh-CN" u="sng" dirty="0"/>
              <a:t>d)</a:t>
            </a:r>
          </a:p>
          <a:p>
            <a:pPr marL="0" indent="0">
              <a:buNone/>
            </a:pPr>
            <a:endParaRPr lang="en-US" altLang="zh-CN" u="sng" dirty="0"/>
          </a:p>
          <a:p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marL="0" indent="0">
              <a:buNone/>
            </a:pPr>
            <a:r>
              <a:rPr lang="en-US" altLang="zh-CN" u="sng" dirty="0"/>
              <a:t>str(</a:t>
            </a:r>
            <a:r>
              <a:rPr lang="en-US" altLang="zh-CN" u="sng" dirty="0" err="1"/>
              <a:t>model.fit</a:t>
            </a:r>
            <a:r>
              <a:rPr lang="en-US" altLang="zh-CN" u="sng" dirty="0"/>
              <a:t>)</a:t>
            </a:r>
          </a:p>
          <a:p>
            <a:pPr marL="0" indent="0">
              <a:buNone/>
            </a:pPr>
            <a:r>
              <a:rPr lang="en-US" altLang="zh-CN" u="sng" dirty="0"/>
              <a:t>summary(</a:t>
            </a:r>
            <a:r>
              <a:rPr lang="en-US" altLang="zh-CN" u="sng" dirty="0" err="1"/>
              <a:t>model.fit</a:t>
            </a:r>
            <a:r>
              <a:rPr lang="en-US" altLang="zh-CN" u="sng" dirty="0"/>
              <a:t>)</a:t>
            </a:r>
          </a:p>
          <a:p>
            <a:endParaRPr lang="en-US" altLang="zh-CN" u="sng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878025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7325"/>
            <a:ext cx="124206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subgroups</a:t>
            </a:r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d%&gt;%</a:t>
            </a:r>
          </a:p>
          <a:p>
            <a:pPr marL="0" indent="0">
              <a:buNone/>
            </a:pPr>
            <a:r>
              <a:rPr lang="en-US" altLang="zh-CN" u="sng" dirty="0"/>
              <a:t>  </a:t>
            </a:r>
            <a:r>
              <a:rPr lang="en-US" altLang="zh-CN" u="sng" dirty="0" err="1"/>
              <a:t>group_by</a:t>
            </a:r>
            <a:r>
              <a:rPr lang="en-US" altLang="zh-CN" u="sng" dirty="0"/>
              <a:t>(</a:t>
            </a:r>
            <a:r>
              <a:rPr lang="en-US" altLang="zh-CN" u="sng" dirty="0" err="1"/>
              <a:t>channel_title</a:t>
            </a:r>
            <a:r>
              <a:rPr lang="en-US" altLang="zh-CN" u="sng" dirty="0"/>
              <a:t>) %&gt;%</a:t>
            </a:r>
          </a:p>
          <a:p>
            <a:pPr marL="0" indent="0">
              <a:buNone/>
            </a:pPr>
            <a:r>
              <a:rPr lang="en-US" altLang="zh-CN" u="sng" dirty="0"/>
              <a:t>  nest(-</a:t>
            </a:r>
            <a:r>
              <a:rPr lang="en-US" altLang="zh-CN" u="sng" dirty="0" err="1"/>
              <a:t>channel_title</a:t>
            </a:r>
            <a:r>
              <a:rPr lang="en-US" altLang="zh-CN" u="sng" dirty="0"/>
              <a:t>) %&gt;%</a:t>
            </a:r>
          </a:p>
          <a:p>
            <a:pPr marL="0" indent="0">
              <a:buNone/>
            </a:pPr>
            <a:r>
              <a:rPr lang="en-US" altLang="zh-CN" u="sng" dirty="0"/>
              <a:t>  mutate(</a:t>
            </a:r>
            <a:r>
              <a:rPr lang="en-US" altLang="zh-CN" u="sng" dirty="0" err="1"/>
              <a:t>model_fit</a:t>
            </a:r>
            <a:r>
              <a:rPr lang="en-US" altLang="zh-CN" u="sng" dirty="0"/>
              <a:t> = map(data, function(data) {</a:t>
            </a:r>
            <a:r>
              <a:rPr lang="en-US" altLang="zh-CN" u="sng" dirty="0" err="1"/>
              <a:t>lm</a:t>
            </a:r>
            <a:r>
              <a:rPr lang="en-US" altLang="zh-CN" u="sng" dirty="0"/>
              <a:t>(</a:t>
            </a:r>
            <a:r>
              <a:rPr lang="en-US" altLang="zh-CN" u="sng" dirty="0" err="1"/>
              <a:t>views~comment_count</a:t>
            </a:r>
            <a:r>
              <a:rPr lang="en-US" altLang="zh-CN" u="sng" dirty="0"/>
              <a:t>, data = data)}),</a:t>
            </a:r>
          </a:p>
          <a:p>
            <a:pPr marL="0" indent="0">
              <a:buNone/>
            </a:pPr>
            <a:r>
              <a:rPr lang="en-US" altLang="zh-CN" u="sng" dirty="0"/>
              <a:t>   	</a:t>
            </a:r>
            <a:r>
              <a:rPr lang="zh-CN" altLang="en-US" u="sng" dirty="0"/>
              <a:t>    </a:t>
            </a:r>
            <a:r>
              <a:rPr lang="en-US" altLang="zh-CN" u="sng" dirty="0" err="1"/>
              <a:t>coef</a:t>
            </a:r>
            <a:r>
              <a:rPr lang="en-US" altLang="zh-CN" u="sng" dirty="0"/>
              <a:t> = map(</a:t>
            </a:r>
            <a:r>
              <a:rPr lang="en-US" altLang="zh-CN" u="sng" dirty="0" err="1"/>
              <a:t>model_fit</a:t>
            </a:r>
            <a:r>
              <a:rPr lang="en-US" altLang="zh-CN" u="sng" dirty="0"/>
              <a:t>, function(fit) {</a:t>
            </a:r>
            <a:r>
              <a:rPr lang="en-US" altLang="zh-CN" u="sng" dirty="0" err="1"/>
              <a:t>data.frame</a:t>
            </a:r>
            <a:r>
              <a:rPr lang="en-US" altLang="zh-CN" u="sng" dirty="0"/>
              <a:t>(names = names(</a:t>
            </a:r>
            <a:r>
              <a:rPr lang="en-US" altLang="zh-CN" u="sng" dirty="0" err="1"/>
              <a:t>fit$coefficients</a:t>
            </a:r>
            <a:r>
              <a:rPr lang="en-US" altLang="zh-CN" u="sng" dirty="0"/>
              <a:t>), </a:t>
            </a:r>
          </a:p>
          <a:p>
            <a:pPr marL="0" indent="0">
              <a:buNone/>
            </a:pPr>
            <a:r>
              <a:rPr lang="en-US" altLang="zh-CN" u="sng" dirty="0"/>
              <a:t>                                                        				</a:t>
            </a:r>
            <a:r>
              <a:rPr lang="zh-CN" altLang="en-US" u="sng" dirty="0"/>
              <a:t> </a:t>
            </a:r>
            <a:r>
              <a:rPr lang="en-US" altLang="zh-CN" u="sng" dirty="0"/>
              <a:t>beta = </a:t>
            </a:r>
            <a:r>
              <a:rPr lang="en-US" altLang="zh-CN" u="sng" dirty="0" err="1"/>
              <a:t>fit$coefficients</a:t>
            </a:r>
            <a:r>
              <a:rPr lang="en-US" altLang="zh-CN" u="sng" dirty="0"/>
              <a:t>)})) %&gt;%</a:t>
            </a:r>
          </a:p>
        </p:txBody>
      </p:sp>
    </p:spTree>
    <p:extLst>
      <p:ext uri="{BB962C8B-B14F-4D97-AF65-F5344CB8AC3E}">
        <p14:creationId xmlns:p14="http://schemas.microsoft.com/office/powerpoint/2010/main" val="2197015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D0E-AFDC-CB47-B06E-FC089F1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4A74-A6FE-514F-8921-8122816D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7325"/>
            <a:ext cx="12420600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subgroups</a:t>
            </a:r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r>
              <a:rPr lang="en-US" altLang="zh-CN" u="sng" dirty="0"/>
              <a:t>d%&gt;%</a:t>
            </a:r>
          </a:p>
          <a:p>
            <a:pPr marL="0" indent="0">
              <a:buNone/>
            </a:pPr>
            <a:r>
              <a:rPr lang="en-US" altLang="zh-CN" u="sng" dirty="0"/>
              <a:t>  </a:t>
            </a:r>
            <a:r>
              <a:rPr lang="en-US" altLang="zh-CN" u="sng" dirty="0" err="1"/>
              <a:t>group_by</a:t>
            </a:r>
            <a:r>
              <a:rPr lang="en-US" altLang="zh-CN" u="sng" dirty="0"/>
              <a:t>(</a:t>
            </a:r>
            <a:r>
              <a:rPr lang="en-US" altLang="zh-CN" u="sng" dirty="0" err="1"/>
              <a:t>channel_title</a:t>
            </a:r>
            <a:r>
              <a:rPr lang="en-US" altLang="zh-CN" u="sng" dirty="0"/>
              <a:t>) %&gt;%</a:t>
            </a:r>
          </a:p>
          <a:p>
            <a:pPr marL="0" indent="0">
              <a:buNone/>
            </a:pPr>
            <a:r>
              <a:rPr lang="en-US" altLang="zh-CN" u="sng" dirty="0"/>
              <a:t>  nest(-</a:t>
            </a:r>
            <a:r>
              <a:rPr lang="en-US" altLang="zh-CN" u="sng" dirty="0" err="1"/>
              <a:t>channel_title</a:t>
            </a:r>
            <a:r>
              <a:rPr lang="en-US" altLang="zh-CN" u="sng" dirty="0"/>
              <a:t>) %&gt;%</a:t>
            </a:r>
          </a:p>
          <a:p>
            <a:pPr marL="0" indent="0">
              <a:buNone/>
            </a:pPr>
            <a:r>
              <a:rPr lang="en-US" altLang="zh-CN" u="sng" dirty="0"/>
              <a:t>  mutate(</a:t>
            </a:r>
            <a:r>
              <a:rPr lang="en-US" altLang="zh-CN" u="sng" dirty="0" err="1"/>
              <a:t>model_fit</a:t>
            </a:r>
            <a:r>
              <a:rPr lang="en-US" altLang="zh-CN" u="sng" dirty="0"/>
              <a:t> = map(data, function(data) {</a:t>
            </a:r>
            <a:r>
              <a:rPr lang="en-US" altLang="zh-CN" u="sng" dirty="0" err="1"/>
              <a:t>lm</a:t>
            </a:r>
            <a:r>
              <a:rPr lang="en-US" altLang="zh-CN" u="sng" dirty="0"/>
              <a:t>(</a:t>
            </a:r>
            <a:r>
              <a:rPr lang="en-US" altLang="zh-CN" u="sng" dirty="0" err="1"/>
              <a:t>views~comment_count</a:t>
            </a:r>
            <a:r>
              <a:rPr lang="en-US" altLang="zh-CN" u="sng" dirty="0"/>
              <a:t>, data = data)}),</a:t>
            </a:r>
          </a:p>
          <a:p>
            <a:pPr marL="0" indent="0">
              <a:buNone/>
            </a:pPr>
            <a:r>
              <a:rPr lang="en-US" altLang="zh-CN" u="sng" dirty="0"/>
              <a:t>   	</a:t>
            </a:r>
            <a:r>
              <a:rPr lang="zh-CN" altLang="en-US" u="sng" dirty="0"/>
              <a:t>    </a:t>
            </a:r>
            <a:r>
              <a:rPr lang="en-US" altLang="zh-CN" u="sng" dirty="0" err="1"/>
              <a:t>coef</a:t>
            </a:r>
            <a:r>
              <a:rPr lang="en-US" altLang="zh-CN" u="sng" dirty="0"/>
              <a:t> = map(</a:t>
            </a:r>
            <a:r>
              <a:rPr lang="en-US" altLang="zh-CN" u="sng" dirty="0" err="1"/>
              <a:t>model_fit</a:t>
            </a:r>
            <a:r>
              <a:rPr lang="en-US" altLang="zh-CN" u="sng" dirty="0"/>
              <a:t>, function(fit) {</a:t>
            </a:r>
            <a:r>
              <a:rPr lang="en-US" altLang="zh-CN" u="sng" dirty="0" err="1"/>
              <a:t>data.frame</a:t>
            </a:r>
            <a:r>
              <a:rPr lang="en-US" altLang="zh-CN" u="sng" dirty="0"/>
              <a:t>(names = names(</a:t>
            </a:r>
            <a:r>
              <a:rPr lang="en-US" altLang="zh-CN" u="sng" dirty="0" err="1"/>
              <a:t>fit$coefficients</a:t>
            </a:r>
            <a:r>
              <a:rPr lang="en-US" altLang="zh-CN" u="sng" dirty="0"/>
              <a:t>), </a:t>
            </a:r>
          </a:p>
          <a:p>
            <a:pPr marL="0" indent="0">
              <a:buNone/>
            </a:pPr>
            <a:r>
              <a:rPr lang="en-US" altLang="zh-CN" u="sng" dirty="0"/>
              <a:t>                                                        				</a:t>
            </a:r>
            <a:r>
              <a:rPr lang="zh-CN" altLang="en-US" u="sng" dirty="0"/>
              <a:t> </a:t>
            </a:r>
            <a:r>
              <a:rPr lang="en-US" altLang="zh-CN" u="sng" dirty="0"/>
              <a:t>beta = </a:t>
            </a:r>
            <a:r>
              <a:rPr lang="en-US" altLang="zh-CN" u="sng" dirty="0" err="1"/>
              <a:t>fit$coefficients</a:t>
            </a:r>
            <a:r>
              <a:rPr lang="en-US" altLang="zh-CN" u="sng" dirty="0"/>
              <a:t>)})) %&gt;%</a:t>
            </a:r>
          </a:p>
          <a:p>
            <a:pPr marL="0" indent="0">
              <a:buNone/>
            </a:pPr>
            <a:r>
              <a:rPr lang="en-US" altLang="zh-CN" u="sng" dirty="0"/>
              <a:t>  </a:t>
            </a:r>
            <a:r>
              <a:rPr lang="en-US" altLang="zh-CN" u="sng" dirty="0" err="1"/>
              <a:t>unnest</a:t>
            </a:r>
            <a:r>
              <a:rPr lang="en-US" altLang="zh-CN" u="sng" dirty="0"/>
              <a:t>(</a:t>
            </a:r>
            <a:r>
              <a:rPr lang="en-US" altLang="zh-CN" u="sng" dirty="0" err="1"/>
              <a:t>coef</a:t>
            </a:r>
            <a:r>
              <a:rPr lang="en-US" altLang="zh-CN" u="sng" dirty="0"/>
              <a:t>)</a:t>
            </a:r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102495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D50D-854A-AD40-A09E-B8690D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2000A5-B182-DA4C-8DCE-A7E09EA4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28" y="1647824"/>
            <a:ext cx="7482368" cy="35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D50D-854A-AD40-A09E-B8690D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259F97-FE4A-274A-A1CE-C8295DD5F66E}"/>
              </a:ext>
            </a:extLst>
          </p:cNvPr>
          <p:cNvSpPr txBox="1">
            <a:spLocks/>
          </p:cNvSpPr>
          <p:nvPr/>
        </p:nvSpPr>
        <p:spPr>
          <a:xfrm>
            <a:off x="966788" y="1906588"/>
            <a:ext cx="9482138" cy="72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participant:</a:t>
            </a:r>
            <a:r>
              <a:rPr lang="zh-CN" altLang="en-US" dirty="0"/>
              <a:t> </a:t>
            </a:r>
            <a:r>
              <a:rPr lang="en-US" altLang="zh-CN" dirty="0"/>
              <a:t>701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24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1895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1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D50D-854A-AD40-A09E-B8690D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F5EA4-88A8-4240-BA56-0C0365637461}"/>
              </a:ext>
            </a:extLst>
          </p:cNvPr>
          <p:cNvSpPr txBox="1">
            <a:spLocks/>
          </p:cNvSpPr>
          <p:nvPr/>
        </p:nvSpPr>
        <p:spPr>
          <a:xfrm>
            <a:off x="838200" y="1477963"/>
            <a:ext cx="9482138" cy="72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Fast,</a:t>
            </a:r>
            <a:r>
              <a:rPr lang="zh-CN" altLang="en-US" dirty="0"/>
              <a:t> </a:t>
            </a:r>
            <a:r>
              <a:rPr lang="en-US" altLang="zh-CN" dirty="0"/>
              <a:t>convenient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4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D50D-854A-AD40-A09E-B8690D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F3307-D3CC-9246-8312-3CE77D788867}"/>
              </a:ext>
            </a:extLst>
          </p:cNvPr>
          <p:cNvSpPr txBox="1">
            <a:spLocks/>
          </p:cNvSpPr>
          <p:nvPr/>
        </p:nvSpPr>
        <p:spPr>
          <a:xfrm>
            <a:off x="838200" y="1477963"/>
            <a:ext cx="9482138" cy="45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Fast,</a:t>
            </a:r>
            <a:r>
              <a:rPr lang="zh-CN" altLang="en-US" dirty="0"/>
              <a:t> </a:t>
            </a:r>
            <a:r>
              <a:rPr lang="en-US" altLang="zh-CN" dirty="0"/>
              <a:t>convenient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pre-processing</a:t>
            </a:r>
          </a:p>
          <a:p>
            <a:r>
              <a:rPr lang="en-US" altLang="zh-CN" dirty="0"/>
              <a:t>Reproducibility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D50D-854A-AD40-A09E-B8690D0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3F3307-D3CC-9246-8312-3CE77D788867}"/>
              </a:ext>
            </a:extLst>
          </p:cNvPr>
          <p:cNvSpPr txBox="1">
            <a:spLocks/>
          </p:cNvSpPr>
          <p:nvPr/>
        </p:nvSpPr>
        <p:spPr>
          <a:xfrm>
            <a:off x="838200" y="1477963"/>
            <a:ext cx="9482138" cy="45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Fast,</a:t>
            </a:r>
            <a:r>
              <a:rPr lang="zh-CN" altLang="en-US" dirty="0"/>
              <a:t> </a:t>
            </a:r>
            <a:r>
              <a:rPr lang="en-US" altLang="zh-CN" dirty="0"/>
              <a:t>convenient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pre-processing</a:t>
            </a:r>
          </a:p>
          <a:p>
            <a:r>
              <a:rPr lang="en-US" altLang="zh-CN" dirty="0"/>
              <a:t>Reproducibility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R: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computing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3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AFA3-8468-B343-977C-A88FF551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</a:t>
            </a:r>
            <a:r>
              <a:rPr lang="en-US" altLang="zh-CN" dirty="0"/>
              <a:t>ckage</a:t>
            </a:r>
            <a:r>
              <a:rPr lang="zh-CN" altLang="en-US" dirty="0"/>
              <a:t> </a:t>
            </a:r>
            <a:r>
              <a:rPr lang="en-US" altLang="zh-CN" dirty="0"/>
              <a:t>installation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60E7-EB6F-EF4E-B8D6-D863FA07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 err="1"/>
              <a:t>install.packages</a:t>
            </a:r>
            <a:r>
              <a:rPr lang="en-US" altLang="zh-CN" u="sng" dirty="0"/>
              <a:t>(‘</a:t>
            </a:r>
            <a:r>
              <a:rPr lang="en-US" altLang="zh-CN" u="sng" dirty="0" err="1"/>
              <a:t>tidyverse</a:t>
            </a:r>
            <a:r>
              <a:rPr lang="en-US" altLang="zh-CN" u="sng" dirty="0"/>
              <a:t>’)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2752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2018</Words>
  <Application>Microsoft Macintosh PowerPoint</Application>
  <PresentationFormat>Widescreen</PresentationFormat>
  <Paragraphs>323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Data preprocessing in R</vt:lpstr>
      <vt:lpstr>Review of last recitation</vt:lpstr>
      <vt:lpstr>Motivation</vt:lpstr>
      <vt:lpstr>Motivation</vt:lpstr>
      <vt:lpstr>Motivation</vt:lpstr>
      <vt:lpstr>Motivation</vt:lpstr>
      <vt:lpstr>Motivation</vt:lpstr>
      <vt:lpstr>Motivation</vt:lpstr>
      <vt:lpstr>Package installation </vt:lpstr>
      <vt:lpstr>R script</vt:lpstr>
      <vt:lpstr>Basic R commands</vt:lpstr>
      <vt:lpstr>Basic R commands</vt:lpstr>
      <vt:lpstr>Basic R commands</vt:lpstr>
      <vt:lpstr>Basics of data preprocessing</vt:lpstr>
      <vt:lpstr>Basics of data preprocessing</vt:lpstr>
      <vt:lpstr>Basics of data preprocessing</vt:lpstr>
      <vt:lpstr>Basics of data preprocessing</vt:lpstr>
      <vt:lpstr>Basics of data preprocessing</vt:lpstr>
      <vt:lpstr>Basics of data preprocessing</vt:lpstr>
      <vt:lpstr>Basics of data preprocessing</vt:lpstr>
      <vt:lpstr>Basics of data preprocessing</vt:lpstr>
      <vt:lpstr>Basics of data preprocessing</vt:lpstr>
      <vt:lpstr>Basics of data preprocessing</vt:lpstr>
      <vt:lpstr>Exercise</vt:lpstr>
      <vt:lpstr>Basics of data preprocessing</vt:lpstr>
      <vt:lpstr>Basics data manipulation</vt:lpstr>
      <vt:lpstr>Basics data manipulation</vt:lpstr>
      <vt:lpstr>Basics data manipulation</vt:lpstr>
      <vt:lpstr>PowerPoint Presentation</vt:lpstr>
      <vt:lpstr>PowerPoint Presentation</vt:lpstr>
      <vt:lpstr>Basics data manipulation</vt:lpstr>
      <vt:lpstr>Basics data manipulation</vt:lpstr>
      <vt:lpstr>Exercise</vt:lpstr>
      <vt:lpstr>PowerPoint Presentation</vt:lpstr>
      <vt:lpstr>Model objects</vt:lpstr>
      <vt:lpstr>Model objects</vt:lpstr>
      <vt:lpstr>Model objects</vt:lpstr>
      <vt:lpstr>Model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 in R</dc:title>
  <dc:creator>yunanw</dc:creator>
  <cp:lastModifiedBy>yunanw</cp:lastModifiedBy>
  <cp:revision>64</cp:revision>
  <dcterms:created xsi:type="dcterms:W3CDTF">2020-01-17T15:46:40Z</dcterms:created>
  <dcterms:modified xsi:type="dcterms:W3CDTF">2020-01-21T23:40:48Z</dcterms:modified>
</cp:coreProperties>
</file>