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715000" cx="9144000"/>
  <p:notesSz cx="6858000" cy="9144000"/>
  <p:embeddedFontLs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44">
          <p15:clr>
            <a:srgbClr val="747775"/>
          </p15:clr>
        </p15:guide>
        <p15:guide id="2" pos="5616">
          <p15:clr>
            <a:srgbClr val="747775"/>
          </p15:clr>
        </p15:guide>
        <p15:guide id="3" orient="horz" pos="432">
          <p15:clr>
            <a:srgbClr val="747775"/>
          </p15:clr>
        </p15:guide>
        <p15:guide id="4" orient="horz" pos="3168">
          <p15:clr>
            <a:srgbClr val="747775"/>
          </p15:clr>
        </p15:guide>
        <p15:guide id="5" orient="horz" pos="68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44"/>
        <p:guide pos="5616"/>
        <p:guide pos="432" orient="horz"/>
        <p:guide pos="3168" orient="horz"/>
        <p:guide pos="68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098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686098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a4e5445017_0_284:notes"/>
          <p:cNvSpPr/>
          <p:nvPr>
            <p:ph idx="2" type="sldImg"/>
          </p:nvPr>
        </p:nvSpPr>
        <p:spPr>
          <a:xfrm>
            <a:off x="686098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a4e5445017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a4e5445017_0_30:notes"/>
          <p:cNvSpPr/>
          <p:nvPr>
            <p:ph idx="2" type="sldImg"/>
          </p:nvPr>
        </p:nvSpPr>
        <p:spPr>
          <a:xfrm>
            <a:off x="686098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a4e544501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61db036925_0_1:notes"/>
          <p:cNvSpPr/>
          <p:nvPr>
            <p:ph idx="2" type="sldImg"/>
          </p:nvPr>
        </p:nvSpPr>
        <p:spPr>
          <a:xfrm>
            <a:off x="686098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61db03692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290838fa7_0_207:notes"/>
          <p:cNvSpPr/>
          <p:nvPr>
            <p:ph idx="2" type="sldImg"/>
          </p:nvPr>
        </p:nvSpPr>
        <p:spPr>
          <a:xfrm>
            <a:off x="686098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290838fa7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4e5445017_0_21:notes"/>
          <p:cNvSpPr/>
          <p:nvPr>
            <p:ph idx="2" type="sldImg"/>
          </p:nvPr>
        </p:nvSpPr>
        <p:spPr>
          <a:xfrm>
            <a:off x="686098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4e544501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1db036925_0_101:notes"/>
          <p:cNvSpPr/>
          <p:nvPr>
            <p:ph idx="2" type="sldImg"/>
          </p:nvPr>
        </p:nvSpPr>
        <p:spPr>
          <a:xfrm>
            <a:off x="686098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61db03692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4e5445017_0_133:notes"/>
          <p:cNvSpPr/>
          <p:nvPr>
            <p:ph idx="2" type="sldImg"/>
          </p:nvPr>
        </p:nvSpPr>
        <p:spPr>
          <a:xfrm>
            <a:off x="686098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4e544501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4e5445017_0_156:notes"/>
          <p:cNvSpPr/>
          <p:nvPr>
            <p:ph idx="2" type="sldImg"/>
          </p:nvPr>
        </p:nvSpPr>
        <p:spPr>
          <a:xfrm>
            <a:off x="686098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4e544501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4e5445017_0_187:notes"/>
          <p:cNvSpPr/>
          <p:nvPr>
            <p:ph idx="2" type="sldImg"/>
          </p:nvPr>
        </p:nvSpPr>
        <p:spPr>
          <a:xfrm>
            <a:off x="686098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a4e5445017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4e5445017_0_206:notes"/>
          <p:cNvSpPr/>
          <p:nvPr>
            <p:ph idx="2" type="sldImg"/>
          </p:nvPr>
        </p:nvSpPr>
        <p:spPr>
          <a:xfrm>
            <a:off x="686098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a4e5445017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a4e5445017_0_225:notes"/>
          <p:cNvSpPr/>
          <p:nvPr>
            <p:ph idx="2" type="sldImg"/>
          </p:nvPr>
        </p:nvSpPr>
        <p:spPr>
          <a:xfrm>
            <a:off x="686098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a4e5445017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7306"/>
            <a:ext cx="8520600" cy="22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149028"/>
            <a:ext cx="8520600" cy="8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5181352"/>
            <a:ext cx="5487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5181352"/>
            <a:ext cx="5487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5181352"/>
            <a:ext cx="5487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5181352"/>
            <a:ext cx="5487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5181352"/>
            <a:ext cx="5487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5181352"/>
            <a:ext cx="5487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5181352"/>
            <a:ext cx="5487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5181352"/>
            <a:ext cx="5487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5181352"/>
            <a:ext cx="5487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804528"/>
            <a:ext cx="3837000" cy="41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5181352"/>
            <a:ext cx="5487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5181352"/>
            <a:ext cx="548700" cy="4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5181352"/>
            <a:ext cx="5487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identity.access-ci.org/new-user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6" Type="http://schemas.openxmlformats.org/officeDocument/2006/relationships/hyperlink" Target="http://flaticon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.png"/><Relationship Id="rId6" Type="http://schemas.openxmlformats.org/officeDocument/2006/relationships/hyperlink" Target="http://flaticon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.png"/><Relationship Id="rId5" Type="http://schemas.openxmlformats.org/officeDocument/2006/relationships/hyperlink" Target="http://flaticon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hyperlink" Target="http://flaticon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identity.access-ci.org/new-user" TargetMode="External"/><Relationship Id="rId4" Type="http://schemas.openxmlformats.org/officeDocument/2006/relationships/hyperlink" Target="https://identity.access-ci.org/new-user" TargetMode="External"/><Relationship Id="rId5" Type="http://schemas.openxmlformats.org/officeDocument/2006/relationships/image" Target="../media/image5.png"/><Relationship Id="rId6" Type="http://schemas.openxmlformats.org/officeDocument/2006/relationships/hyperlink" Target="http://flaticon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identity.access-ci.org/new-user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://flaticon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llocations.access-ci.org/" TargetMode="External"/><Relationship Id="rId4" Type="http://schemas.openxmlformats.org/officeDocument/2006/relationships/hyperlink" Target="https://identity.access-ci.org/new-user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1.png"/><Relationship Id="rId7" Type="http://schemas.openxmlformats.org/officeDocument/2006/relationships/hyperlink" Target="http://flaticon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hyperlink" Target="https://identity.access-ci.org/new-user" TargetMode="External"/><Relationship Id="rId5" Type="http://schemas.openxmlformats.org/officeDocument/2006/relationships/hyperlink" Target="http://flaticon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identity.access-ci.org/new-user" TargetMode="External"/><Relationship Id="rId4" Type="http://schemas.openxmlformats.org/officeDocument/2006/relationships/image" Target="../media/image11.png"/><Relationship Id="rId5" Type="http://schemas.openxmlformats.org/officeDocument/2006/relationships/hyperlink" Target="http://flaticon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identity.access-ci.org/new-user" TargetMode="External"/><Relationship Id="rId4" Type="http://schemas.openxmlformats.org/officeDocument/2006/relationships/image" Target="../media/image15.png"/><Relationship Id="rId5" Type="http://schemas.openxmlformats.org/officeDocument/2006/relationships/hyperlink" Target="http://flaticon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identity.access-ci.org/new-user" TargetMode="External"/><Relationship Id="rId4" Type="http://schemas.openxmlformats.org/officeDocument/2006/relationships/image" Target="../media/image14.png"/><Relationship Id="rId5" Type="http://schemas.openxmlformats.org/officeDocument/2006/relationships/hyperlink" Target="http://flaticon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8242200" y="0"/>
            <a:ext cx="673200" cy="672300"/>
          </a:xfrm>
          <a:prstGeom prst="flowChartOffpageConnector">
            <a:avLst/>
          </a:prstGeom>
          <a:noFill/>
          <a:ln cap="flat" cmpd="sng" w="9525">
            <a:solidFill>
              <a:srgbClr val="A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8242200" y="0"/>
            <a:ext cx="6732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1"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  <a:t>1-785</a:t>
            </a:r>
            <a:br>
              <a:rPr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  <a:t>Introduction to </a:t>
            </a:r>
            <a:br>
              <a:rPr b="1"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  <a:t>Deep Learning</a:t>
            </a:r>
            <a:endParaRPr sz="100"/>
          </a:p>
        </p:txBody>
      </p:sp>
      <p:sp>
        <p:nvSpPr>
          <p:cNvPr id="56" name="Google Shape;56;p13"/>
          <p:cNvSpPr/>
          <p:nvPr/>
        </p:nvSpPr>
        <p:spPr>
          <a:xfrm>
            <a:off x="758325" y="1088825"/>
            <a:ext cx="3813600" cy="739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A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What is PSC? What are its Grants?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28600" y="1181238"/>
            <a:ext cx="673200" cy="55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A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58325" y="2487900"/>
            <a:ext cx="3813600" cy="739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A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The ‘Explore’ grant - 3500 GPU Hours!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228600" y="2580323"/>
            <a:ext cx="673200" cy="55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A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758325" y="3886975"/>
            <a:ext cx="3813600" cy="739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A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Managing your grant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228600" y="3979408"/>
            <a:ext cx="673200" cy="55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A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228600" y="228601"/>
            <a:ext cx="779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Recitation</a:t>
            </a:r>
            <a:r>
              <a:rPr lang="en" sz="1800">
                <a:solidFill>
                  <a:schemeClr val="dk1"/>
                </a:solidFill>
              </a:rPr>
              <a:t> 10: Pittsburgh Supercomputing Cluster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150" y="972595"/>
            <a:ext cx="2830051" cy="10004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2150" y="2296486"/>
            <a:ext cx="2830050" cy="1061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2150" y="3681176"/>
            <a:ext cx="2830050" cy="106126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228600" y="5029200"/>
            <a:ext cx="421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TAs: Shrey Jain (shreyj), John Liu (johnliu)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228600" y="685800"/>
            <a:ext cx="7772400" cy="18300"/>
          </a:xfrm>
          <a:prstGeom prst="rect">
            <a:avLst/>
          </a:prstGeom>
          <a:solidFill>
            <a:srgbClr val="A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"/>
          <p:cNvSpPr/>
          <p:nvPr/>
        </p:nvSpPr>
        <p:spPr>
          <a:xfrm>
            <a:off x="1307592" y="5083007"/>
            <a:ext cx="2158500" cy="3897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rgbClr val="A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What is PSC? What are its Grants? 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53" name="Google Shape;253;p22"/>
          <p:cNvSpPr/>
          <p:nvPr/>
        </p:nvSpPr>
        <p:spPr>
          <a:xfrm>
            <a:off x="3493008" y="5082988"/>
            <a:ext cx="2158500" cy="389700"/>
          </a:xfrm>
          <a:prstGeom prst="chevron">
            <a:avLst>
              <a:gd fmla="val 50000" name="adj"/>
            </a:avLst>
          </a:prstGeom>
          <a:solidFill>
            <a:srgbClr val="A80000"/>
          </a:solidFill>
          <a:ln cap="flat" cmpd="sng" w="9525">
            <a:solidFill>
              <a:srgbClr val="A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Applying for the ‘Explore’ grant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254" name="Google Shape;254;p22"/>
          <p:cNvSpPr/>
          <p:nvPr/>
        </p:nvSpPr>
        <p:spPr>
          <a:xfrm>
            <a:off x="5677900" y="5083007"/>
            <a:ext cx="2158500" cy="3897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rgbClr val="A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Managing your grant</a:t>
            </a:r>
            <a:endParaRPr sz="800">
              <a:solidFill>
                <a:schemeClr val="dk1"/>
              </a:solidFill>
            </a:endParaRPr>
          </a:p>
        </p:txBody>
      </p:sp>
      <p:grpSp>
        <p:nvGrpSpPr>
          <p:cNvPr id="255" name="Google Shape;255;p22"/>
          <p:cNvGrpSpPr/>
          <p:nvPr/>
        </p:nvGrpSpPr>
        <p:grpSpPr>
          <a:xfrm>
            <a:off x="228600" y="1088820"/>
            <a:ext cx="2743200" cy="475500"/>
            <a:chOff x="228600" y="1300275"/>
            <a:chExt cx="2743200" cy="475500"/>
          </a:xfrm>
        </p:grpSpPr>
        <p:sp>
          <p:nvSpPr>
            <p:cNvPr id="256" name="Google Shape;256;p22"/>
            <p:cNvSpPr txBox="1"/>
            <p:nvPr/>
          </p:nvSpPr>
          <p:spPr>
            <a:xfrm>
              <a:off x="228600" y="1300275"/>
              <a:ext cx="2743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115125" wrap="square" tIns="91425">
              <a:noAutofit/>
            </a:bodyPr>
            <a:lstStyle/>
            <a:p>
              <a:pPr indent="0" lvl="0" marL="1143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Steps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228600" y="1757475"/>
              <a:ext cx="2743200" cy="18300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grpSp>
        <p:nvGrpSpPr>
          <p:cNvPr id="258" name="Google Shape;258;p22"/>
          <p:cNvGrpSpPr/>
          <p:nvPr/>
        </p:nvGrpSpPr>
        <p:grpSpPr>
          <a:xfrm>
            <a:off x="3200392" y="1088825"/>
            <a:ext cx="5714909" cy="475500"/>
            <a:chOff x="228600" y="1300275"/>
            <a:chExt cx="2743200" cy="475500"/>
          </a:xfrm>
        </p:grpSpPr>
        <p:sp>
          <p:nvSpPr>
            <p:cNvPr id="259" name="Google Shape;259;p22"/>
            <p:cNvSpPr txBox="1"/>
            <p:nvPr/>
          </p:nvSpPr>
          <p:spPr>
            <a:xfrm>
              <a:off x="228600" y="1300275"/>
              <a:ext cx="2743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5715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Select ACCESS Credits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228600" y="1757475"/>
              <a:ext cx="2743200" cy="18300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sp>
        <p:nvSpPr>
          <p:cNvPr id="261" name="Google Shape;261;p22"/>
          <p:cNvSpPr txBox="1"/>
          <p:nvPr/>
        </p:nvSpPr>
        <p:spPr>
          <a:xfrm>
            <a:off x="228600" y="1607287"/>
            <a:ext cx="2743200" cy="3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Sign up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here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Ask TA for advisor letter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Request an Explore ACCESS Project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Fill the details diligently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Pick the following fields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Add teammates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Add PI Resumes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Select ACCESS Credits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62" name="Google Shape;262;p22"/>
          <p:cNvSpPr txBox="1"/>
          <p:nvPr/>
        </p:nvSpPr>
        <p:spPr>
          <a:xfrm>
            <a:off x="228600" y="228601"/>
            <a:ext cx="779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Apply for the Explore ACCESS Grant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63" name="Google Shape;263;p22"/>
          <p:cNvSpPr/>
          <p:nvPr/>
        </p:nvSpPr>
        <p:spPr>
          <a:xfrm>
            <a:off x="8242200" y="0"/>
            <a:ext cx="673200" cy="672300"/>
          </a:xfrm>
          <a:prstGeom prst="flowChartOffpageConnector">
            <a:avLst/>
          </a:prstGeom>
          <a:noFill/>
          <a:ln cap="flat" cmpd="sng" w="9525">
            <a:solidFill>
              <a:srgbClr val="A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2"/>
          <p:cNvSpPr txBox="1"/>
          <p:nvPr/>
        </p:nvSpPr>
        <p:spPr>
          <a:xfrm>
            <a:off x="8242200" y="0"/>
            <a:ext cx="6732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  <a:t>11-785</a:t>
            </a:r>
            <a:br>
              <a:rPr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  <a:t>Introduction to </a:t>
            </a:r>
            <a:br>
              <a:rPr b="1"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  <a:t>Deep Learning</a:t>
            </a:r>
            <a:endParaRPr sz="100"/>
          </a:p>
        </p:txBody>
      </p:sp>
      <p:pic>
        <p:nvPicPr>
          <p:cNvPr id="265" name="Google Shape;26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0400" y="1607275"/>
            <a:ext cx="5714898" cy="2757004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2"/>
          <p:cNvSpPr/>
          <p:nvPr/>
        </p:nvSpPr>
        <p:spPr>
          <a:xfrm>
            <a:off x="228600" y="685800"/>
            <a:ext cx="7772400" cy="18300"/>
          </a:xfrm>
          <a:prstGeom prst="rect">
            <a:avLst/>
          </a:prstGeom>
          <a:solidFill>
            <a:srgbClr val="A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7" name="Google Shape;267;p22"/>
          <p:cNvSpPr/>
          <p:nvPr/>
        </p:nvSpPr>
        <p:spPr>
          <a:xfrm>
            <a:off x="3268225" y="2037675"/>
            <a:ext cx="3103500" cy="457200"/>
          </a:xfrm>
          <a:prstGeom prst="rect">
            <a:avLst/>
          </a:prstGeom>
          <a:noFill/>
          <a:ln cap="flat" cmpd="sng" w="9525">
            <a:solidFill>
              <a:srgbClr val="A8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5375" y="4141500"/>
            <a:ext cx="457199" cy="457199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2"/>
          <p:cNvSpPr txBox="1"/>
          <p:nvPr/>
        </p:nvSpPr>
        <p:spPr>
          <a:xfrm>
            <a:off x="-54726" y="5550814"/>
            <a:ext cx="38934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Icons from </a:t>
            </a:r>
            <a:r>
              <a:rPr lang="en" sz="800" u="sng">
                <a:solidFill>
                  <a:schemeClr val="hlink"/>
                </a:solidFill>
                <a:hlinkClick r:id="rId6"/>
              </a:rPr>
              <a:t>flaticon.com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"/>
          <p:cNvSpPr/>
          <p:nvPr/>
        </p:nvSpPr>
        <p:spPr>
          <a:xfrm>
            <a:off x="1307592" y="5083007"/>
            <a:ext cx="2158500" cy="3897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rgbClr val="A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What is PSC? What are its Grants? 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75" name="Google Shape;275;p23"/>
          <p:cNvSpPr/>
          <p:nvPr/>
        </p:nvSpPr>
        <p:spPr>
          <a:xfrm>
            <a:off x="3492750" y="5082988"/>
            <a:ext cx="2158500" cy="3897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rgbClr val="A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Applying for the ‘Explore’ grant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76" name="Google Shape;276;p23"/>
          <p:cNvSpPr/>
          <p:nvPr/>
        </p:nvSpPr>
        <p:spPr>
          <a:xfrm>
            <a:off x="5677900" y="5083007"/>
            <a:ext cx="2158500" cy="389700"/>
          </a:xfrm>
          <a:prstGeom prst="chevron">
            <a:avLst>
              <a:gd fmla="val 50000" name="adj"/>
            </a:avLst>
          </a:prstGeom>
          <a:solidFill>
            <a:srgbClr val="A80000"/>
          </a:solidFill>
          <a:ln cap="flat" cmpd="sng" w="9525">
            <a:solidFill>
              <a:srgbClr val="A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Managing your grant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277" name="Google Shape;277;p23"/>
          <p:cNvSpPr txBox="1"/>
          <p:nvPr/>
        </p:nvSpPr>
        <p:spPr>
          <a:xfrm>
            <a:off x="228600" y="228601"/>
            <a:ext cx="779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Managing the</a:t>
            </a:r>
            <a:r>
              <a:rPr lang="en" sz="1800">
                <a:solidFill>
                  <a:schemeClr val="dk1"/>
                </a:solidFill>
              </a:rPr>
              <a:t> Grant: Use Credits to get GPU Hours and Storage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78" name="Google Shape;278;p23"/>
          <p:cNvSpPr/>
          <p:nvPr/>
        </p:nvSpPr>
        <p:spPr>
          <a:xfrm>
            <a:off x="8242200" y="0"/>
            <a:ext cx="673200" cy="672300"/>
          </a:xfrm>
          <a:prstGeom prst="flowChartOffpageConnector">
            <a:avLst/>
          </a:prstGeom>
          <a:noFill/>
          <a:ln cap="flat" cmpd="sng" w="9525">
            <a:solidFill>
              <a:srgbClr val="A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3"/>
          <p:cNvSpPr txBox="1"/>
          <p:nvPr/>
        </p:nvSpPr>
        <p:spPr>
          <a:xfrm>
            <a:off x="8242200" y="0"/>
            <a:ext cx="6732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  <a:t>11-785</a:t>
            </a:r>
            <a:br>
              <a:rPr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  <a:t>Introduction to </a:t>
            </a:r>
            <a:br>
              <a:rPr b="1"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  <a:t>Deep Learning</a:t>
            </a:r>
            <a:endParaRPr sz="100"/>
          </a:p>
        </p:txBody>
      </p:sp>
      <p:sp>
        <p:nvSpPr>
          <p:cNvPr id="280" name="Google Shape;280;p23"/>
          <p:cNvSpPr/>
          <p:nvPr/>
        </p:nvSpPr>
        <p:spPr>
          <a:xfrm>
            <a:off x="758325" y="1088825"/>
            <a:ext cx="5237400" cy="55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A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Once grant is given, dashboard shows 200k Credits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1" name="Google Shape;281;p23"/>
          <p:cNvSpPr/>
          <p:nvPr/>
        </p:nvSpPr>
        <p:spPr>
          <a:xfrm>
            <a:off x="228600" y="1158557"/>
            <a:ext cx="673200" cy="41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A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5225" y="1805147"/>
            <a:ext cx="2158500" cy="215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3"/>
          <p:cNvSpPr/>
          <p:nvPr/>
        </p:nvSpPr>
        <p:spPr>
          <a:xfrm>
            <a:off x="228600" y="685800"/>
            <a:ext cx="7772400" cy="18300"/>
          </a:xfrm>
          <a:prstGeom prst="rect">
            <a:avLst/>
          </a:prstGeom>
          <a:solidFill>
            <a:srgbClr val="A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284" name="Google Shape;28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1978954"/>
            <a:ext cx="5767124" cy="233767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3"/>
          <p:cNvSpPr/>
          <p:nvPr/>
        </p:nvSpPr>
        <p:spPr>
          <a:xfrm>
            <a:off x="3291000" y="3867075"/>
            <a:ext cx="585600" cy="30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80000"/>
          </a:solidFill>
          <a:ln cap="flat" cmpd="sng" w="9525">
            <a:solidFill>
              <a:srgbClr val="A8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3"/>
          <p:cNvSpPr/>
          <p:nvPr/>
        </p:nvSpPr>
        <p:spPr>
          <a:xfrm>
            <a:off x="3876600" y="3867075"/>
            <a:ext cx="1801200" cy="309000"/>
          </a:xfrm>
          <a:prstGeom prst="rect">
            <a:avLst/>
          </a:prstGeom>
          <a:noFill/>
          <a:ln cap="flat" cmpd="sng" w="9525">
            <a:solidFill>
              <a:srgbClr val="A8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7" name="Google Shape;28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4800" y="4039850"/>
            <a:ext cx="457199" cy="457199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3"/>
          <p:cNvSpPr txBox="1"/>
          <p:nvPr/>
        </p:nvSpPr>
        <p:spPr>
          <a:xfrm>
            <a:off x="-54726" y="5550814"/>
            <a:ext cx="38934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Icons from </a:t>
            </a:r>
            <a:r>
              <a:rPr lang="en" sz="800" u="sng">
                <a:solidFill>
                  <a:schemeClr val="hlink"/>
                </a:solidFill>
                <a:hlinkClick r:id="rId6"/>
              </a:rPr>
              <a:t>flaticon.com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"/>
          <p:cNvSpPr/>
          <p:nvPr/>
        </p:nvSpPr>
        <p:spPr>
          <a:xfrm>
            <a:off x="1307592" y="5083007"/>
            <a:ext cx="2158500" cy="3897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rgbClr val="A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What is PSC? What are its Grants? 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94" name="Google Shape;294;p24"/>
          <p:cNvSpPr/>
          <p:nvPr/>
        </p:nvSpPr>
        <p:spPr>
          <a:xfrm>
            <a:off x="3492750" y="5082988"/>
            <a:ext cx="2158500" cy="3897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rgbClr val="A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Applying for the ‘Explore’ grant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95" name="Google Shape;295;p24"/>
          <p:cNvSpPr/>
          <p:nvPr/>
        </p:nvSpPr>
        <p:spPr>
          <a:xfrm>
            <a:off x="5677900" y="5083007"/>
            <a:ext cx="2158500" cy="389700"/>
          </a:xfrm>
          <a:prstGeom prst="chevron">
            <a:avLst>
              <a:gd fmla="val 50000" name="adj"/>
            </a:avLst>
          </a:prstGeom>
          <a:solidFill>
            <a:srgbClr val="A80000"/>
          </a:solidFill>
          <a:ln cap="flat" cmpd="sng" w="9525">
            <a:solidFill>
              <a:srgbClr val="A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Managing your grant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296" name="Google Shape;296;p24"/>
          <p:cNvSpPr txBox="1"/>
          <p:nvPr/>
        </p:nvSpPr>
        <p:spPr>
          <a:xfrm>
            <a:off x="228600" y="228601"/>
            <a:ext cx="779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Managing the Grant: Use Credits to get GPU Hours and Storage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97" name="Google Shape;297;p24"/>
          <p:cNvSpPr/>
          <p:nvPr/>
        </p:nvSpPr>
        <p:spPr>
          <a:xfrm>
            <a:off x="8242200" y="0"/>
            <a:ext cx="673200" cy="672300"/>
          </a:xfrm>
          <a:prstGeom prst="flowChartOffpageConnector">
            <a:avLst/>
          </a:prstGeom>
          <a:noFill/>
          <a:ln cap="flat" cmpd="sng" w="9525">
            <a:solidFill>
              <a:srgbClr val="A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4"/>
          <p:cNvSpPr txBox="1"/>
          <p:nvPr/>
        </p:nvSpPr>
        <p:spPr>
          <a:xfrm>
            <a:off x="8242200" y="0"/>
            <a:ext cx="6732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  <a:t>11-785</a:t>
            </a:r>
            <a:br>
              <a:rPr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  <a:t>Introduction to </a:t>
            </a:r>
            <a:br>
              <a:rPr b="1"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  <a:t>Deep Learning</a:t>
            </a:r>
            <a:endParaRPr sz="100"/>
          </a:p>
        </p:txBody>
      </p:sp>
      <p:sp>
        <p:nvSpPr>
          <p:cNvPr id="299" name="Google Shape;299;p24"/>
          <p:cNvSpPr/>
          <p:nvPr/>
        </p:nvSpPr>
        <p:spPr>
          <a:xfrm>
            <a:off x="758325" y="1088825"/>
            <a:ext cx="5237400" cy="55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A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PI / CoPI manage the credits, use it to get GPU and storage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 Add </a:t>
            </a:r>
            <a:r>
              <a:rPr lang="en">
                <a:solidFill>
                  <a:srgbClr val="A80000"/>
                </a:solidFill>
                <a:highlight>
                  <a:srgbClr val="A80000"/>
                </a:highlight>
              </a:rPr>
              <a:t>I</a:t>
            </a:r>
            <a:r>
              <a:rPr lang="en">
                <a:solidFill>
                  <a:schemeClr val="lt1"/>
                </a:solidFill>
                <a:highlight>
                  <a:srgbClr val="A80000"/>
                </a:highlight>
              </a:rPr>
              <a:t>PSC Ocean</a:t>
            </a:r>
            <a:r>
              <a:rPr lang="en">
                <a:solidFill>
                  <a:srgbClr val="A80000"/>
                </a:solidFill>
                <a:highlight>
                  <a:srgbClr val="A80000"/>
                </a:highlight>
              </a:rPr>
              <a:t>I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>
                <a:solidFill>
                  <a:srgbClr val="A80000"/>
                </a:solidFill>
                <a:highlight>
                  <a:srgbClr val="A80000"/>
                </a:highlight>
              </a:rPr>
              <a:t>I</a:t>
            </a:r>
            <a:r>
              <a:rPr lang="en">
                <a:solidFill>
                  <a:schemeClr val="lt1"/>
                </a:solidFill>
                <a:highlight>
                  <a:srgbClr val="A80000"/>
                </a:highlight>
              </a:rPr>
              <a:t>PSC Bridges-2 GPU</a:t>
            </a:r>
            <a:r>
              <a:rPr lang="en">
                <a:solidFill>
                  <a:srgbClr val="A80000"/>
                </a:solidFill>
                <a:highlight>
                  <a:srgbClr val="A80000"/>
                </a:highlight>
              </a:rPr>
              <a:t>I</a:t>
            </a:r>
            <a:endParaRPr>
              <a:solidFill>
                <a:srgbClr val="A80000"/>
              </a:solidFill>
              <a:highlight>
                <a:srgbClr val="A80000"/>
              </a:highlight>
            </a:endParaRPr>
          </a:p>
        </p:txBody>
      </p:sp>
      <p:sp>
        <p:nvSpPr>
          <p:cNvPr id="300" name="Google Shape;300;p24"/>
          <p:cNvSpPr/>
          <p:nvPr/>
        </p:nvSpPr>
        <p:spPr>
          <a:xfrm>
            <a:off x="228600" y="1158557"/>
            <a:ext cx="673200" cy="418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rgbClr val="A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4"/>
          <p:cNvSpPr/>
          <p:nvPr/>
        </p:nvSpPr>
        <p:spPr>
          <a:xfrm>
            <a:off x="228600" y="685800"/>
            <a:ext cx="7772400" cy="18300"/>
          </a:xfrm>
          <a:prstGeom prst="rect">
            <a:avLst/>
          </a:prstGeom>
          <a:solidFill>
            <a:srgbClr val="A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302" name="Google Shape;3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764038"/>
            <a:ext cx="5424281" cy="3131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3" name="Google Shape;303;p24"/>
          <p:cNvGrpSpPr/>
          <p:nvPr/>
        </p:nvGrpSpPr>
        <p:grpSpPr>
          <a:xfrm>
            <a:off x="4706475" y="2170550"/>
            <a:ext cx="4208850" cy="925525"/>
            <a:chOff x="4706475" y="2170550"/>
            <a:chExt cx="4208850" cy="925525"/>
          </a:xfrm>
        </p:grpSpPr>
        <p:sp>
          <p:nvSpPr>
            <p:cNvPr id="304" name="Google Shape;304;p24"/>
            <p:cNvSpPr/>
            <p:nvPr/>
          </p:nvSpPr>
          <p:spPr>
            <a:xfrm>
              <a:off x="5995725" y="2170550"/>
              <a:ext cx="2919600" cy="925500"/>
            </a:xfrm>
            <a:prstGeom prst="roundRect">
              <a:avLst>
                <a:gd fmla="val 5224" name="adj"/>
              </a:avLst>
            </a:prstGeom>
            <a:solidFill>
              <a:schemeClr val="lt1"/>
            </a:solidFill>
            <a:ln cap="flat" cmpd="sng" w="9525">
              <a:solidFill>
                <a:srgbClr val="A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</a:rPr>
                <a:t>Update your balance </a:t>
              </a:r>
              <a:br>
                <a:rPr lang="en">
                  <a:solidFill>
                    <a:schemeClr val="dk1"/>
                  </a:solidFill>
                </a:rPr>
              </a:br>
              <a:r>
                <a:rPr lang="en">
                  <a:solidFill>
                    <a:schemeClr val="dk1"/>
                  </a:solidFill>
                </a:rPr>
                <a:t>(can start with 1000+500)</a:t>
              </a:r>
              <a:endParaRPr>
                <a:solidFill>
                  <a:srgbClr val="A80000"/>
                </a:solidFill>
                <a:highlight>
                  <a:srgbClr val="A80000"/>
                </a:highlight>
              </a:endParaRPr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4706475" y="2170575"/>
              <a:ext cx="899100" cy="925500"/>
            </a:xfrm>
            <a:prstGeom prst="rect">
              <a:avLst/>
            </a:prstGeom>
            <a:noFill/>
            <a:ln cap="flat" cmpd="sng" w="9525">
              <a:solidFill>
                <a:srgbClr val="A80000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6" name="Google Shape;306;p24"/>
            <p:cNvCxnSpPr>
              <a:stCxn id="305" idx="3"/>
              <a:endCxn id="304" idx="1"/>
            </p:cNvCxnSpPr>
            <p:nvPr/>
          </p:nvCxnSpPr>
          <p:spPr>
            <a:xfrm>
              <a:off x="5605575" y="2633325"/>
              <a:ext cx="390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307" name="Google Shape;307;p24"/>
          <p:cNvGrpSpPr/>
          <p:nvPr/>
        </p:nvGrpSpPr>
        <p:grpSpPr>
          <a:xfrm>
            <a:off x="228600" y="3760475"/>
            <a:ext cx="8745300" cy="526200"/>
            <a:chOff x="228600" y="3760475"/>
            <a:chExt cx="8745300" cy="526200"/>
          </a:xfrm>
        </p:grpSpPr>
        <p:sp>
          <p:nvSpPr>
            <p:cNvPr id="308" name="Google Shape;308;p24"/>
            <p:cNvSpPr/>
            <p:nvPr/>
          </p:nvSpPr>
          <p:spPr>
            <a:xfrm>
              <a:off x="6054300" y="3760475"/>
              <a:ext cx="2919600" cy="526200"/>
            </a:xfrm>
            <a:prstGeom prst="roundRect">
              <a:avLst>
                <a:gd fmla="val 5224" name="adj"/>
              </a:avLst>
            </a:prstGeom>
            <a:solidFill>
              <a:schemeClr val="lt1"/>
            </a:solidFill>
            <a:ln cap="flat" cmpd="sng" w="9525">
              <a:solidFill>
                <a:srgbClr val="A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</a:rPr>
                <a:t>1-2 lines </a:t>
              </a:r>
              <a:r>
                <a:rPr lang="en">
                  <a:solidFill>
                    <a:schemeClr val="dk1"/>
                  </a:solidFill>
                </a:rPr>
                <a:t>explaining</a:t>
              </a:r>
              <a:r>
                <a:rPr lang="en">
                  <a:solidFill>
                    <a:schemeClr val="dk1"/>
                  </a:solidFill>
                </a:rPr>
                <a:t> your use case</a:t>
              </a:r>
              <a:endParaRPr>
                <a:solidFill>
                  <a:srgbClr val="A80000"/>
                </a:solidFill>
                <a:highlight>
                  <a:srgbClr val="A80000"/>
                </a:highlight>
              </a:endParaRPr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228600" y="3760475"/>
              <a:ext cx="3023700" cy="526200"/>
            </a:xfrm>
            <a:prstGeom prst="rect">
              <a:avLst/>
            </a:prstGeom>
            <a:noFill/>
            <a:ln cap="flat" cmpd="sng" w="9525">
              <a:solidFill>
                <a:srgbClr val="A80000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10" name="Google Shape;310;p24"/>
            <p:cNvCxnSpPr>
              <a:stCxn id="309" idx="3"/>
              <a:endCxn id="308" idx="1"/>
            </p:cNvCxnSpPr>
            <p:nvPr/>
          </p:nvCxnSpPr>
          <p:spPr>
            <a:xfrm>
              <a:off x="3252300" y="4023575"/>
              <a:ext cx="28020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311" name="Google Shape;311;p24"/>
          <p:cNvGrpSpPr/>
          <p:nvPr/>
        </p:nvGrpSpPr>
        <p:grpSpPr>
          <a:xfrm>
            <a:off x="1196203" y="4456229"/>
            <a:ext cx="1973127" cy="457199"/>
            <a:chOff x="1196203" y="4456229"/>
            <a:chExt cx="1973127" cy="457199"/>
          </a:xfrm>
        </p:grpSpPr>
        <p:pic>
          <p:nvPicPr>
            <p:cNvPr id="312" name="Google Shape;312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12131" y="4456229"/>
              <a:ext cx="457199" cy="457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3" name="Google Shape;313;p24"/>
            <p:cNvSpPr/>
            <p:nvPr/>
          </p:nvSpPr>
          <p:spPr>
            <a:xfrm>
              <a:off x="1196203" y="4466525"/>
              <a:ext cx="1533300" cy="389700"/>
            </a:xfrm>
            <a:prstGeom prst="rect">
              <a:avLst/>
            </a:prstGeom>
            <a:noFill/>
            <a:ln cap="flat" cmpd="sng" w="9525">
              <a:solidFill>
                <a:srgbClr val="A80000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4" name="Google Shape;314;p24"/>
          <p:cNvSpPr txBox="1"/>
          <p:nvPr/>
        </p:nvSpPr>
        <p:spPr>
          <a:xfrm>
            <a:off x="-54726" y="5550814"/>
            <a:ext cx="38934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Icons from </a:t>
            </a:r>
            <a:r>
              <a:rPr lang="en" sz="800" u="sng">
                <a:solidFill>
                  <a:schemeClr val="hlink"/>
                </a:solidFill>
                <a:hlinkClick r:id="rId5"/>
              </a:rPr>
              <a:t>flaticon.com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/>
        </p:nvSpPr>
        <p:spPr>
          <a:xfrm>
            <a:off x="6172200" y="1607312"/>
            <a:ext cx="2743200" cy="16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Empowering the next gen of research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Provides grants and resources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From a few hundred to few thousand GPU hours of grants available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1307592" y="5257811"/>
            <a:ext cx="2158500" cy="228600"/>
          </a:xfrm>
          <a:prstGeom prst="homePlate">
            <a:avLst>
              <a:gd fmla="val 50000" name="adj"/>
            </a:avLst>
          </a:prstGeom>
          <a:solidFill>
            <a:srgbClr val="A80000"/>
          </a:solidFill>
          <a:ln cap="flat" cmpd="sng" w="9525">
            <a:solidFill>
              <a:srgbClr val="A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chemeClr val="lt1"/>
                </a:solidFill>
              </a:rPr>
              <a:t>What is PSC? What are its Grants? 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3492750" y="5257800"/>
            <a:ext cx="2158500" cy="2286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rgbClr val="A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Applying for the</a:t>
            </a:r>
            <a:r>
              <a:rPr lang="en" sz="800">
                <a:solidFill>
                  <a:schemeClr val="dk1"/>
                </a:solidFill>
              </a:rPr>
              <a:t> ‘Explore’ grant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5677900" y="5257811"/>
            <a:ext cx="2158500" cy="2286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rgbClr val="A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Managing your grant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8242200" y="0"/>
            <a:ext cx="673200" cy="672300"/>
          </a:xfrm>
          <a:prstGeom prst="flowChartOffpageConnector">
            <a:avLst/>
          </a:prstGeom>
          <a:noFill/>
          <a:ln cap="flat" cmpd="sng" w="9525">
            <a:solidFill>
              <a:srgbClr val="A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8242200" y="0"/>
            <a:ext cx="6732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  <a:t>11-785</a:t>
            </a:r>
            <a:br>
              <a:rPr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  <a:t>Introduction to </a:t>
            </a:r>
            <a:br>
              <a:rPr b="1"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  <a:t>Deep Learning</a:t>
            </a:r>
            <a:endParaRPr sz="100"/>
          </a:p>
        </p:txBody>
      </p:sp>
      <p:sp>
        <p:nvSpPr>
          <p:cNvPr id="78" name="Google Shape;78;p14"/>
          <p:cNvSpPr txBox="1"/>
          <p:nvPr/>
        </p:nvSpPr>
        <p:spPr>
          <a:xfrm>
            <a:off x="228600" y="228601"/>
            <a:ext cx="779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Pittsburgh Supercomputing Cluster: No more GPU-shy!</a:t>
            </a:r>
            <a:endParaRPr sz="1800">
              <a:solidFill>
                <a:schemeClr val="dk1"/>
              </a:solidFill>
            </a:endParaRPr>
          </a:p>
        </p:txBody>
      </p:sp>
      <p:grpSp>
        <p:nvGrpSpPr>
          <p:cNvPr id="79" name="Google Shape;79;p14"/>
          <p:cNvGrpSpPr/>
          <p:nvPr/>
        </p:nvGrpSpPr>
        <p:grpSpPr>
          <a:xfrm>
            <a:off x="228600" y="1088820"/>
            <a:ext cx="2743200" cy="475500"/>
            <a:chOff x="228600" y="1300275"/>
            <a:chExt cx="2743200" cy="475500"/>
          </a:xfrm>
        </p:grpSpPr>
        <p:sp>
          <p:nvSpPr>
            <p:cNvPr id="80" name="Google Shape;80;p14"/>
            <p:cNvSpPr txBox="1"/>
            <p:nvPr/>
          </p:nvSpPr>
          <p:spPr>
            <a:xfrm>
              <a:off x="228600" y="1300275"/>
              <a:ext cx="2743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A bit of trivia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228600" y="1757475"/>
              <a:ext cx="2743200" cy="18300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grpSp>
        <p:nvGrpSpPr>
          <p:cNvPr id="82" name="Google Shape;82;p14"/>
          <p:cNvGrpSpPr/>
          <p:nvPr/>
        </p:nvGrpSpPr>
        <p:grpSpPr>
          <a:xfrm>
            <a:off x="3200400" y="1088820"/>
            <a:ext cx="2743200" cy="475500"/>
            <a:chOff x="228600" y="1300275"/>
            <a:chExt cx="2743200" cy="475500"/>
          </a:xfrm>
        </p:grpSpPr>
        <p:sp>
          <p:nvSpPr>
            <p:cNvPr id="83" name="Google Shape;83;p14"/>
            <p:cNvSpPr txBox="1"/>
            <p:nvPr/>
          </p:nvSpPr>
          <p:spPr>
            <a:xfrm>
              <a:off x="228600" y="1300275"/>
              <a:ext cx="2743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It’s a computational research center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228600" y="1757475"/>
              <a:ext cx="2743200" cy="18300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sp>
        <p:nvSpPr>
          <p:cNvPr id="85" name="Google Shape;85;p14"/>
          <p:cNvSpPr txBox="1"/>
          <p:nvPr/>
        </p:nvSpPr>
        <p:spPr>
          <a:xfrm>
            <a:off x="228600" y="1607312"/>
            <a:ext cx="2743200" cy="16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Founded in 1986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Joint venture between CMU &amp; UPitt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Supported by many such as NSF, federal agencies and industry</a:t>
            </a:r>
            <a:endParaRPr sz="1200">
              <a:solidFill>
                <a:schemeClr val="dk1"/>
              </a:solidFill>
            </a:endParaRPr>
          </a:p>
        </p:txBody>
      </p:sp>
      <p:grpSp>
        <p:nvGrpSpPr>
          <p:cNvPr id="86" name="Google Shape;86;p14"/>
          <p:cNvGrpSpPr/>
          <p:nvPr/>
        </p:nvGrpSpPr>
        <p:grpSpPr>
          <a:xfrm>
            <a:off x="6172200" y="1088820"/>
            <a:ext cx="2743200" cy="475500"/>
            <a:chOff x="228600" y="1300275"/>
            <a:chExt cx="2743200" cy="475500"/>
          </a:xfrm>
        </p:grpSpPr>
        <p:sp>
          <p:nvSpPr>
            <p:cNvPr id="87" name="Google Shape;87;p14"/>
            <p:cNvSpPr txBox="1"/>
            <p:nvPr/>
          </p:nvSpPr>
          <p:spPr>
            <a:xfrm>
              <a:off x="228600" y="1300275"/>
              <a:ext cx="2743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How can it help you: Grants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228600" y="1757475"/>
              <a:ext cx="2743200" cy="18300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sp>
        <p:nvSpPr>
          <p:cNvPr id="89" name="Google Shape;89;p14"/>
          <p:cNvSpPr txBox="1"/>
          <p:nvPr/>
        </p:nvSpPr>
        <p:spPr>
          <a:xfrm>
            <a:off x="3200400" y="1607312"/>
            <a:ext cx="2743200" cy="16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Simply put, it’s a HUGE computer!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Train large-scale research projects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Multiple GPUs and large storage; 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undertake large projects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90" name="Google Shape;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8150" y="3457925"/>
            <a:ext cx="1227700" cy="12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9950" y="3457928"/>
            <a:ext cx="1227700" cy="12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6350" y="3457928"/>
            <a:ext cx="1227700" cy="12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>
            <a:off x="228600" y="685800"/>
            <a:ext cx="7772400" cy="18300"/>
          </a:xfrm>
          <a:prstGeom prst="rect">
            <a:avLst/>
          </a:prstGeom>
          <a:solidFill>
            <a:srgbClr val="A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4" name="Google Shape;94;p14"/>
          <p:cNvSpPr txBox="1"/>
          <p:nvPr/>
        </p:nvSpPr>
        <p:spPr>
          <a:xfrm>
            <a:off x="-54726" y="5550814"/>
            <a:ext cx="38934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Icons from </a:t>
            </a:r>
            <a:r>
              <a:rPr lang="en" sz="800" u="sng">
                <a:solidFill>
                  <a:schemeClr val="hlink"/>
                </a:solidFill>
                <a:hlinkClick r:id="rId6"/>
              </a:rPr>
              <a:t>flaticon.com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/>
        </p:nvSpPr>
        <p:spPr>
          <a:xfrm>
            <a:off x="228600" y="228601"/>
            <a:ext cx="779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Apply for the Explore ACCESS Grant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1307592" y="5083007"/>
            <a:ext cx="2158500" cy="3897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rgbClr val="A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What is PSC? What are its Grants? 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3493008" y="5082988"/>
            <a:ext cx="2158500" cy="389700"/>
          </a:xfrm>
          <a:prstGeom prst="chevron">
            <a:avLst>
              <a:gd fmla="val 50000" name="adj"/>
            </a:avLst>
          </a:prstGeom>
          <a:solidFill>
            <a:srgbClr val="A80000"/>
          </a:solidFill>
          <a:ln cap="flat" cmpd="sng" w="9525">
            <a:solidFill>
              <a:srgbClr val="A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Applying for the ‘Explore’ grant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5677900" y="5083007"/>
            <a:ext cx="2158500" cy="3897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rgbClr val="A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Managing your grant</a:t>
            </a:r>
            <a:endParaRPr sz="800">
              <a:solidFill>
                <a:schemeClr val="dk1"/>
              </a:solidFill>
            </a:endParaRPr>
          </a:p>
        </p:txBody>
      </p:sp>
      <p:grpSp>
        <p:nvGrpSpPr>
          <p:cNvPr id="103" name="Google Shape;103;p15"/>
          <p:cNvGrpSpPr/>
          <p:nvPr/>
        </p:nvGrpSpPr>
        <p:grpSpPr>
          <a:xfrm>
            <a:off x="228600" y="1088820"/>
            <a:ext cx="2743200" cy="475500"/>
            <a:chOff x="228600" y="1300275"/>
            <a:chExt cx="2743200" cy="475500"/>
          </a:xfrm>
        </p:grpSpPr>
        <p:sp>
          <p:nvSpPr>
            <p:cNvPr id="104" name="Google Shape;104;p15"/>
            <p:cNvSpPr txBox="1"/>
            <p:nvPr/>
          </p:nvSpPr>
          <p:spPr>
            <a:xfrm>
              <a:off x="228600" y="1300275"/>
              <a:ext cx="2743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115125" wrap="square" tIns="91425">
              <a:noAutofit/>
            </a:bodyPr>
            <a:lstStyle/>
            <a:p>
              <a:pPr indent="0" lvl="0" marL="1143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Steps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28600" y="1757475"/>
              <a:ext cx="2743200" cy="18300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grpSp>
        <p:nvGrpSpPr>
          <p:cNvPr id="106" name="Google Shape;106;p15"/>
          <p:cNvGrpSpPr/>
          <p:nvPr/>
        </p:nvGrpSpPr>
        <p:grpSpPr>
          <a:xfrm>
            <a:off x="3200392" y="1088825"/>
            <a:ext cx="5714909" cy="475500"/>
            <a:chOff x="228600" y="1300275"/>
            <a:chExt cx="2743200" cy="475500"/>
          </a:xfrm>
        </p:grpSpPr>
        <p:sp>
          <p:nvSpPr>
            <p:cNvPr id="107" name="Google Shape;107;p15"/>
            <p:cNvSpPr txBox="1"/>
            <p:nvPr/>
          </p:nvSpPr>
          <p:spPr>
            <a:xfrm>
              <a:off x="228600" y="1300275"/>
              <a:ext cx="2743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5715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Sign up on </a:t>
              </a:r>
              <a:r>
                <a:rPr lang="en" sz="1200" u="sng">
                  <a:solidFill>
                    <a:schemeClr val="accent5"/>
                  </a:solidFill>
                  <a:hlinkClick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https://identity.access-ci.org/new-user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28600" y="1757475"/>
              <a:ext cx="2743200" cy="18300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sp>
        <p:nvSpPr>
          <p:cNvPr id="109" name="Google Shape;109;p15"/>
          <p:cNvSpPr txBox="1"/>
          <p:nvPr/>
        </p:nvSpPr>
        <p:spPr>
          <a:xfrm>
            <a:off x="228600" y="1607287"/>
            <a:ext cx="2743200" cy="3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Sign up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here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 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AutoNum type="arabicPeriod"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8242200" y="0"/>
            <a:ext cx="673200" cy="672300"/>
          </a:xfrm>
          <a:prstGeom prst="flowChartOffpageConnector">
            <a:avLst/>
          </a:prstGeom>
          <a:noFill/>
          <a:ln cap="flat" cmpd="sng" w="9525">
            <a:solidFill>
              <a:srgbClr val="A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8242200" y="0"/>
            <a:ext cx="6732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  <a:t>11-785</a:t>
            </a:r>
            <a:br>
              <a:rPr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  <a:t>Introduction to </a:t>
            </a:r>
            <a:br>
              <a:rPr b="1"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  <a:t>Deep Learning</a:t>
            </a:r>
            <a:endParaRPr sz="100"/>
          </a:p>
        </p:txBody>
      </p:sp>
      <p:sp>
        <p:nvSpPr>
          <p:cNvPr id="112" name="Google Shape;112;p15"/>
          <p:cNvSpPr/>
          <p:nvPr/>
        </p:nvSpPr>
        <p:spPr>
          <a:xfrm>
            <a:off x="228600" y="685800"/>
            <a:ext cx="7772400" cy="18300"/>
          </a:xfrm>
          <a:prstGeom prst="rect">
            <a:avLst/>
          </a:prstGeom>
          <a:solidFill>
            <a:srgbClr val="A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13" name="Google Shape;11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3750" y="1607275"/>
            <a:ext cx="5688192" cy="34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/>
          <p:nvPr/>
        </p:nvSpPr>
        <p:spPr>
          <a:xfrm>
            <a:off x="3595900" y="3335450"/>
            <a:ext cx="585600" cy="30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80000"/>
          </a:solidFill>
          <a:ln cap="flat" cmpd="sng" w="9525">
            <a:solidFill>
              <a:srgbClr val="A8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4181500" y="3335450"/>
            <a:ext cx="3791100" cy="309000"/>
          </a:xfrm>
          <a:prstGeom prst="rect">
            <a:avLst/>
          </a:prstGeom>
          <a:noFill/>
          <a:ln cap="flat" cmpd="sng" w="9525">
            <a:solidFill>
              <a:srgbClr val="A8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-54726" y="5550814"/>
            <a:ext cx="38934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Icons from </a:t>
            </a:r>
            <a:r>
              <a:rPr lang="en" sz="800" u="sng">
                <a:solidFill>
                  <a:schemeClr val="hlink"/>
                </a:solidFill>
                <a:hlinkClick r:id="rId6"/>
              </a:rPr>
              <a:t>flaticon.com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/>
        </p:nvSpPr>
        <p:spPr>
          <a:xfrm>
            <a:off x="228600" y="228601"/>
            <a:ext cx="779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Apply for the Explore ACCESS Grant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1307592" y="5083007"/>
            <a:ext cx="2158500" cy="3897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rgbClr val="A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What is PSC? What are its Grants? 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3493008" y="5082988"/>
            <a:ext cx="2158500" cy="389700"/>
          </a:xfrm>
          <a:prstGeom prst="chevron">
            <a:avLst>
              <a:gd fmla="val 50000" name="adj"/>
            </a:avLst>
          </a:prstGeom>
          <a:solidFill>
            <a:srgbClr val="A80000"/>
          </a:solidFill>
          <a:ln cap="flat" cmpd="sng" w="9525">
            <a:solidFill>
              <a:srgbClr val="A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Applying for the ‘Explore’ grant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5677900" y="5083007"/>
            <a:ext cx="2158500" cy="3897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rgbClr val="A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Managing your grant</a:t>
            </a:r>
            <a:endParaRPr sz="800">
              <a:solidFill>
                <a:schemeClr val="dk1"/>
              </a:solidFill>
            </a:endParaRPr>
          </a:p>
        </p:txBody>
      </p:sp>
      <p:grpSp>
        <p:nvGrpSpPr>
          <p:cNvPr id="125" name="Google Shape;125;p16"/>
          <p:cNvGrpSpPr/>
          <p:nvPr/>
        </p:nvGrpSpPr>
        <p:grpSpPr>
          <a:xfrm>
            <a:off x="228600" y="1088820"/>
            <a:ext cx="2743200" cy="475500"/>
            <a:chOff x="228600" y="1300275"/>
            <a:chExt cx="2743200" cy="475500"/>
          </a:xfrm>
        </p:grpSpPr>
        <p:sp>
          <p:nvSpPr>
            <p:cNvPr id="126" name="Google Shape;126;p16"/>
            <p:cNvSpPr txBox="1"/>
            <p:nvPr/>
          </p:nvSpPr>
          <p:spPr>
            <a:xfrm>
              <a:off x="228600" y="1300275"/>
              <a:ext cx="2743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115125" wrap="square" tIns="91425">
              <a:noAutofit/>
            </a:bodyPr>
            <a:lstStyle/>
            <a:p>
              <a:pPr indent="0" lvl="0" marL="1143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Steps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228600" y="1757475"/>
              <a:ext cx="2743200" cy="18300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grpSp>
        <p:nvGrpSpPr>
          <p:cNvPr id="128" name="Google Shape;128;p16"/>
          <p:cNvGrpSpPr/>
          <p:nvPr/>
        </p:nvGrpSpPr>
        <p:grpSpPr>
          <a:xfrm>
            <a:off x="3200392" y="1088825"/>
            <a:ext cx="5714909" cy="475500"/>
            <a:chOff x="228600" y="1300275"/>
            <a:chExt cx="2743200" cy="475500"/>
          </a:xfrm>
        </p:grpSpPr>
        <p:sp>
          <p:nvSpPr>
            <p:cNvPr id="129" name="Google Shape;129;p16"/>
            <p:cNvSpPr txBox="1"/>
            <p:nvPr/>
          </p:nvSpPr>
          <p:spPr>
            <a:xfrm>
              <a:off x="228600" y="1300275"/>
              <a:ext cx="2743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5715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The TA assigned to your project can provide you with the advisor letter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228600" y="1757475"/>
              <a:ext cx="2743200" cy="18300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sp>
        <p:nvSpPr>
          <p:cNvPr id="131" name="Google Shape;131;p16"/>
          <p:cNvSpPr txBox="1"/>
          <p:nvPr/>
        </p:nvSpPr>
        <p:spPr>
          <a:xfrm>
            <a:off x="228600" y="1607287"/>
            <a:ext cx="2743200" cy="3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Sign up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here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Ask TA for advisor letter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 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AutoNum type="arabicPeriod"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8242200" y="0"/>
            <a:ext cx="673200" cy="672300"/>
          </a:xfrm>
          <a:prstGeom prst="flowChartOffpageConnector">
            <a:avLst/>
          </a:prstGeom>
          <a:noFill/>
          <a:ln cap="flat" cmpd="sng" w="9525">
            <a:solidFill>
              <a:srgbClr val="A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 txBox="1"/>
          <p:nvPr/>
        </p:nvSpPr>
        <p:spPr>
          <a:xfrm>
            <a:off x="8242200" y="0"/>
            <a:ext cx="6732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  <a:t>11-785</a:t>
            </a:r>
            <a:br>
              <a:rPr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  <a:t>Introduction to </a:t>
            </a:r>
            <a:br>
              <a:rPr b="1"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  <a:t>Deep Learning</a:t>
            </a:r>
            <a:endParaRPr sz="100"/>
          </a:p>
        </p:txBody>
      </p:sp>
      <p:sp>
        <p:nvSpPr>
          <p:cNvPr id="134" name="Google Shape;134;p16"/>
          <p:cNvSpPr/>
          <p:nvPr/>
        </p:nvSpPr>
        <p:spPr>
          <a:xfrm>
            <a:off x="228600" y="685800"/>
            <a:ext cx="7772400" cy="18300"/>
          </a:xfrm>
          <a:prstGeom prst="rect">
            <a:avLst/>
          </a:prstGeom>
          <a:solidFill>
            <a:srgbClr val="A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35" name="Google Shape;13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338" y="2235979"/>
            <a:ext cx="1475025" cy="14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 txBox="1"/>
          <p:nvPr/>
        </p:nvSpPr>
        <p:spPr>
          <a:xfrm>
            <a:off x="-54726" y="5550814"/>
            <a:ext cx="38934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Icons from </a:t>
            </a:r>
            <a:r>
              <a:rPr lang="en" sz="800" u="sng">
                <a:solidFill>
                  <a:schemeClr val="hlink"/>
                </a:solidFill>
                <a:hlinkClick r:id="rId5"/>
              </a:rPr>
              <a:t>flaticon.com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/>
          <p:nvPr/>
        </p:nvSpPr>
        <p:spPr>
          <a:xfrm>
            <a:off x="1307592" y="5083007"/>
            <a:ext cx="2158500" cy="3897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rgbClr val="A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What is PSC? What are its Grants? 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3493008" y="5082988"/>
            <a:ext cx="2158500" cy="389700"/>
          </a:xfrm>
          <a:prstGeom prst="chevron">
            <a:avLst>
              <a:gd fmla="val 50000" name="adj"/>
            </a:avLst>
          </a:prstGeom>
          <a:solidFill>
            <a:srgbClr val="A80000"/>
          </a:solidFill>
          <a:ln cap="flat" cmpd="sng" w="9525">
            <a:solidFill>
              <a:srgbClr val="A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Applying for the ‘Explore’ grant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5677900" y="5083007"/>
            <a:ext cx="2158500" cy="3897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rgbClr val="A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Managing your grant</a:t>
            </a:r>
            <a:endParaRPr sz="800">
              <a:solidFill>
                <a:schemeClr val="dk1"/>
              </a:solidFill>
            </a:endParaRPr>
          </a:p>
        </p:txBody>
      </p:sp>
      <p:grpSp>
        <p:nvGrpSpPr>
          <p:cNvPr id="144" name="Google Shape;144;p17"/>
          <p:cNvGrpSpPr/>
          <p:nvPr/>
        </p:nvGrpSpPr>
        <p:grpSpPr>
          <a:xfrm>
            <a:off x="228600" y="1088820"/>
            <a:ext cx="2743200" cy="475500"/>
            <a:chOff x="228600" y="1300275"/>
            <a:chExt cx="2743200" cy="475500"/>
          </a:xfrm>
        </p:grpSpPr>
        <p:sp>
          <p:nvSpPr>
            <p:cNvPr id="145" name="Google Shape;145;p17"/>
            <p:cNvSpPr txBox="1"/>
            <p:nvPr/>
          </p:nvSpPr>
          <p:spPr>
            <a:xfrm>
              <a:off x="228600" y="1300275"/>
              <a:ext cx="2743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115125" wrap="square" tIns="91425">
              <a:noAutofit/>
            </a:bodyPr>
            <a:lstStyle/>
            <a:p>
              <a:pPr indent="0" lvl="0" marL="1143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Steps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228600" y="1757475"/>
              <a:ext cx="2743200" cy="18300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grpSp>
        <p:nvGrpSpPr>
          <p:cNvPr id="147" name="Google Shape;147;p17"/>
          <p:cNvGrpSpPr/>
          <p:nvPr/>
        </p:nvGrpSpPr>
        <p:grpSpPr>
          <a:xfrm>
            <a:off x="3200392" y="1088825"/>
            <a:ext cx="5714909" cy="475500"/>
            <a:chOff x="228600" y="1300275"/>
            <a:chExt cx="2743200" cy="475500"/>
          </a:xfrm>
        </p:grpSpPr>
        <p:sp>
          <p:nvSpPr>
            <p:cNvPr id="148" name="Google Shape;148;p17"/>
            <p:cNvSpPr txBox="1"/>
            <p:nvPr/>
          </p:nvSpPr>
          <p:spPr>
            <a:xfrm>
              <a:off x="228600" y="1300275"/>
              <a:ext cx="2743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5715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On the </a:t>
              </a:r>
              <a:r>
                <a:rPr lang="en" sz="1200" u="sng">
                  <a:solidFill>
                    <a:schemeClr val="hlink"/>
                  </a:solidFill>
                  <a:hlinkClick r:id="rId3"/>
                </a:rPr>
                <a:t>dashboard</a:t>
              </a:r>
              <a:r>
                <a:rPr lang="en" sz="1200">
                  <a:solidFill>
                    <a:schemeClr val="dk1"/>
                  </a:solidFill>
                </a:rPr>
                <a:t>, Request an Explore ACCESS Project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228600" y="1757475"/>
              <a:ext cx="2743200" cy="18300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sp>
        <p:nvSpPr>
          <p:cNvPr id="150" name="Google Shape;150;p17"/>
          <p:cNvSpPr txBox="1"/>
          <p:nvPr/>
        </p:nvSpPr>
        <p:spPr>
          <a:xfrm>
            <a:off x="228600" y="1607287"/>
            <a:ext cx="2743200" cy="3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Sign up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here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Ask TA for advisor letter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Request an Explore ACCESS Project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AutoNum type="arabicPeriod"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51" name="Google Shape;15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0400" y="1607275"/>
            <a:ext cx="5714898" cy="292721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7"/>
          <p:cNvSpPr/>
          <p:nvPr/>
        </p:nvSpPr>
        <p:spPr>
          <a:xfrm>
            <a:off x="5987675" y="3311150"/>
            <a:ext cx="585600" cy="30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80000"/>
          </a:solidFill>
          <a:ln cap="flat" cmpd="sng" w="9525">
            <a:solidFill>
              <a:srgbClr val="A8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6573275" y="3335450"/>
            <a:ext cx="1554000" cy="260400"/>
          </a:xfrm>
          <a:prstGeom prst="rect">
            <a:avLst/>
          </a:prstGeom>
          <a:noFill/>
          <a:ln cap="flat" cmpd="sng" w="9525">
            <a:solidFill>
              <a:srgbClr val="A8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 txBox="1"/>
          <p:nvPr/>
        </p:nvSpPr>
        <p:spPr>
          <a:xfrm>
            <a:off x="228600" y="228601"/>
            <a:ext cx="779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Apply for the Explore ACCESS Grant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8242200" y="0"/>
            <a:ext cx="673200" cy="672300"/>
          </a:xfrm>
          <a:prstGeom prst="flowChartOffpageConnector">
            <a:avLst/>
          </a:prstGeom>
          <a:noFill/>
          <a:ln cap="flat" cmpd="sng" w="9525">
            <a:solidFill>
              <a:srgbClr val="A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7"/>
          <p:cNvSpPr txBox="1"/>
          <p:nvPr/>
        </p:nvSpPr>
        <p:spPr>
          <a:xfrm>
            <a:off x="8242200" y="0"/>
            <a:ext cx="6732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  <a:t>11-785</a:t>
            </a:r>
            <a:br>
              <a:rPr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  <a:t>Introduction to </a:t>
            </a:r>
            <a:br>
              <a:rPr b="1"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  <a:t>Deep Learning</a:t>
            </a:r>
            <a:endParaRPr sz="100"/>
          </a:p>
        </p:txBody>
      </p:sp>
      <p:sp>
        <p:nvSpPr>
          <p:cNvPr id="157" name="Google Shape;157;p17"/>
          <p:cNvSpPr/>
          <p:nvPr/>
        </p:nvSpPr>
        <p:spPr>
          <a:xfrm>
            <a:off x="228600" y="685800"/>
            <a:ext cx="7772400" cy="18300"/>
          </a:xfrm>
          <a:prstGeom prst="rect">
            <a:avLst/>
          </a:prstGeom>
          <a:solidFill>
            <a:srgbClr val="A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39650" y="3313250"/>
            <a:ext cx="457199" cy="457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/>
        </p:nvSpPr>
        <p:spPr>
          <a:xfrm>
            <a:off x="-54726" y="5550814"/>
            <a:ext cx="38934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Icons from </a:t>
            </a:r>
            <a:r>
              <a:rPr lang="en" sz="800" u="sng">
                <a:solidFill>
                  <a:schemeClr val="hlink"/>
                </a:solidFill>
                <a:hlinkClick r:id="rId7"/>
              </a:rPr>
              <a:t>flaticon.com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6484" y="1607275"/>
            <a:ext cx="4767212" cy="34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8"/>
          <p:cNvSpPr/>
          <p:nvPr/>
        </p:nvSpPr>
        <p:spPr>
          <a:xfrm>
            <a:off x="1307592" y="5083007"/>
            <a:ext cx="2158500" cy="3897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rgbClr val="A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What is PSC? What are its Grants? 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3493008" y="5082988"/>
            <a:ext cx="2158500" cy="389700"/>
          </a:xfrm>
          <a:prstGeom prst="chevron">
            <a:avLst>
              <a:gd fmla="val 50000" name="adj"/>
            </a:avLst>
          </a:prstGeom>
          <a:solidFill>
            <a:srgbClr val="A80000"/>
          </a:solidFill>
          <a:ln cap="flat" cmpd="sng" w="9525">
            <a:solidFill>
              <a:srgbClr val="A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Applying for the ‘Explore’ grant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5677900" y="5083007"/>
            <a:ext cx="2158500" cy="3897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rgbClr val="A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Managing your grant</a:t>
            </a:r>
            <a:endParaRPr sz="800">
              <a:solidFill>
                <a:schemeClr val="dk1"/>
              </a:solidFill>
            </a:endParaRPr>
          </a:p>
        </p:txBody>
      </p:sp>
      <p:grpSp>
        <p:nvGrpSpPr>
          <p:cNvPr id="168" name="Google Shape;168;p18"/>
          <p:cNvGrpSpPr/>
          <p:nvPr/>
        </p:nvGrpSpPr>
        <p:grpSpPr>
          <a:xfrm>
            <a:off x="228600" y="1088820"/>
            <a:ext cx="2743200" cy="475500"/>
            <a:chOff x="228600" y="1300275"/>
            <a:chExt cx="2743200" cy="475500"/>
          </a:xfrm>
        </p:grpSpPr>
        <p:sp>
          <p:nvSpPr>
            <p:cNvPr id="169" name="Google Shape;169;p18"/>
            <p:cNvSpPr txBox="1"/>
            <p:nvPr/>
          </p:nvSpPr>
          <p:spPr>
            <a:xfrm>
              <a:off x="228600" y="1300275"/>
              <a:ext cx="2743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115125" wrap="square" tIns="91425">
              <a:noAutofit/>
            </a:bodyPr>
            <a:lstStyle/>
            <a:p>
              <a:pPr indent="0" lvl="0" marL="1143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Steps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228600" y="1757475"/>
              <a:ext cx="2743200" cy="18300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grpSp>
        <p:nvGrpSpPr>
          <p:cNvPr id="171" name="Google Shape;171;p18"/>
          <p:cNvGrpSpPr/>
          <p:nvPr/>
        </p:nvGrpSpPr>
        <p:grpSpPr>
          <a:xfrm>
            <a:off x="3200392" y="1088825"/>
            <a:ext cx="5714909" cy="475500"/>
            <a:chOff x="228600" y="1300275"/>
            <a:chExt cx="2743200" cy="475500"/>
          </a:xfrm>
        </p:grpSpPr>
        <p:sp>
          <p:nvSpPr>
            <p:cNvPr id="172" name="Google Shape;172;p18"/>
            <p:cNvSpPr txBox="1"/>
            <p:nvPr/>
          </p:nvSpPr>
          <p:spPr>
            <a:xfrm>
              <a:off x="228600" y="1300275"/>
              <a:ext cx="2743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5715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Fill the details diligently; Public overview matters a lot, focus on it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228600" y="1757475"/>
              <a:ext cx="2743200" cy="18300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sp>
        <p:nvSpPr>
          <p:cNvPr id="174" name="Google Shape;174;p18"/>
          <p:cNvSpPr txBox="1"/>
          <p:nvPr/>
        </p:nvSpPr>
        <p:spPr>
          <a:xfrm>
            <a:off x="228600" y="1607287"/>
            <a:ext cx="2743200" cy="3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Sign up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here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Ask TA for advisor letter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Request an Explore ACCESS Project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Fill the details diligently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228600" y="228601"/>
            <a:ext cx="779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Apply for the Explore ACCESS Grant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8242200" y="0"/>
            <a:ext cx="673200" cy="672300"/>
          </a:xfrm>
          <a:prstGeom prst="flowChartOffpageConnector">
            <a:avLst/>
          </a:prstGeom>
          <a:noFill/>
          <a:ln cap="flat" cmpd="sng" w="9525">
            <a:solidFill>
              <a:srgbClr val="A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 txBox="1"/>
          <p:nvPr/>
        </p:nvSpPr>
        <p:spPr>
          <a:xfrm>
            <a:off x="8242200" y="0"/>
            <a:ext cx="6732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  <a:t>11-785</a:t>
            </a:r>
            <a:br>
              <a:rPr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  <a:t>Introduction to </a:t>
            </a:r>
            <a:br>
              <a:rPr b="1"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  <a:t>Deep Learning</a:t>
            </a:r>
            <a:endParaRPr sz="100"/>
          </a:p>
        </p:txBody>
      </p:sp>
      <p:sp>
        <p:nvSpPr>
          <p:cNvPr id="178" name="Google Shape;178;p18"/>
          <p:cNvSpPr/>
          <p:nvPr/>
        </p:nvSpPr>
        <p:spPr>
          <a:xfrm>
            <a:off x="228600" y="685800"/>
            <a:ext cx="7772400" cy="18300"/>
          </a:xfrm>
          <a:prstGeom prst="rect">
            <a:avLst/>
          </a:prstGeom>
          <a:solidFill>
            <a:srgbClr val="A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9" name="Google Shape;179;p18"/>
          <p:cNvSpPr/>
          <p:nvPr/>
        </p:nvSpPr>
        <p:spPr>
          <a:xfrm>
            <a:off x="3276054" y="2256558"/>
            <a:ext cx="1554000" cy="260400"/>
          </a:xfrm>
          <a:prstGeom prst="rect">
            <a:avLst/>
          </a:prstGeom>
          <a:noFill/>
          <a:ln cap="flat" cmpd="sng" w="9525">
            <a:solidFill>
              <a:srgbClr val="A8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3276042" y="2553571"/>
            <a:ext cx="4635900" cy="831600"/>
          </a:xfrm>
          <a:prstGeom prst="rect">
            <a:avLst/>
          </a:prstGeom>
          <a:noFill/>
          <a:ln cap="flat" cmpd="sng" w="9525">
            <a:solidFill>
              <a:srgbClr val="A8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3276050" y="3718402"/>
            <a:ext cx="1554000" cy="722400"/>
          </a:xfrm>
          <a:prstGeom prst="rect">
            <a:avLst/>
          </a:prstGeom>
          <a:noFill/>
          <a:ln cap="flat" cmpd="sng" w="9525">
            <a:solidFill>
              <a:srgbClr val="A8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3276049" y="3421025"/>
            <a:ext cx="1962000" cy="260400"/>
          </a:xfrm>
          <a:prstGeom prst="rect">
            <a:avLst/>
          </a:prstGeom>
          <a:noFill/>
          <a:ln cap="flat" cmpd="sng" w="9525">
            <a:solidFill>
              <a:srgbClr val="A8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 txBox="1"/>
          <p:nvPr/>
        </p:nvSpPr>
        <p:spPr>
          <a:xfrm>
            <a:off x="-54726" y="5550814"/>
            <a:ext cx="38934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Icons from </a:t>
            </a:r>
            <a:r>
              <a:rPr lang="en" sz="800" u="sng">
                <a:solidFill>
                  <a:schemeClr val="hlink"/>
                </a:solidFill>
                <a:hlinkClick r:id="rId5"/>
              </a:rPr>
              <a:t>flaticon.com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/>
          <p:nvPr/>
        </p:nvSpPr>
        <p:spPr>
          <a:xfrm>
            <a:off x="1307592" y="5083007"/>
            <a:ext cx="2158500" cy="3897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rgbClr val="A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What is PSC? What are its Grants? 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89" name="Google Shape;189;p19"/>
          <p:cNvSpPr/>
          <p:nvPr/>
        </p:nvSpPr>
        <p:spPr>
          <a:xfrm>
            <a:off x="3493008" y="5082988"/>
            <a:ext cx="2158500" cy="389700"/>
          </a:xfrm>
          <a:prstGeom prst="chevron">
            <a:avLst>
              <a:gd fmla="val 50000" name="adj"/>
            </a:avLst>
          </a:prstGeom>
          <a:solidFill>
            <a:srgbClr val="A80000"/>
          </a:solidFill>
          <a:ln cap="flat" cmpd="sng" w="9525">
            <a:solidFill>
              <a:srgbClr val="A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Applying for the ‘Explore’ grant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5677900" y="5083007"/>
            <a:ext cx="2158500" cy="3897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rgbClr val="A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Managing your grant</a:t>
            </a:r>
            <a:endParaRPr sz="800">
              <a:solidFill>
                <a:schemeClr val="dk1"/>
              </a:solidFill>
            </a:endParaRPr>
          </a:p>
        </p:txBody>
      </p:sp>
      <p:grpSp>
        <p:nvGrpSpPr>
          <p:cNvPr id="191" name="Google Shape;191;p19"/>
          <p:cNvGrpSpPr/>
          <p:nvPr/>
        </p:nvGrpSpPr>
        <p:grpSpPr>
          <a:xfrm>
            <a:off x="228600" y="1088820"/>
            <a:ext cx="2743200" cy="475500"/>
            <a:chOff x="228600" y="1300275"/>
            <a:chExt cx="2743200" cy="475500"/>
          </a:xfrm>
        </p:grpSpPr>
        <p:sp>
          <p:nvSpPr>
            <p:cNvPr id="192" name="Google Shape;192;p19"/>
            <p:cNvSpPr txBox="1"/>
            <p:nvPr/>
          </p:nvSpPr>
          <p:spPr>
            <a:xfrm>
              <a:off x="228600" y="1300275"/>
              <a:ext cx="2743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115125" wrap="square" tIns="91425">
              <a:noAutofit/>
            </a:bodyPr>
            <a:lstStyle/>
            <a:p>
              <a:pPr indent="0" lvl="0" marL="1143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Steps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228600" y="1757475"/>
              <a:ext cx="2743200" cy="18300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grpSp>
        <p:nvGrpSpPr>
          <p:cNvPr id="194" name="Google Shape;194;p19"/>
          <p:cNvGrpSpPr/>
          <p:nvPr/>
        </p:nvGrpSpPr>
        <p:grpSpPr>
          <a:xfrm>
            <a:off x="3200392" y="1088825"/>
            <a:ext cx="5714909" cy="475500"/>
            <a:chOff x="228600" y="1300275"/>
            <a:chExt cx="2743200" cy="475500"/>
          </a:xfrm>
        </p:grpSpPr>
        <p:sp>
          <p:nvSpPr>
            <p:cNvPr id="195" name="Google Shape;195;p19"/>
            <p:cNvSpPr txBox="1"/>
            <p:nvPr/>
          </p:nvSpPr>
          <p:spPr>
            <a:xfrm>
              <a:off x="228600" y="1300275"/>
              <a:ext cx="2743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5715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Pick the following fields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228600" y="1757475"/>
              <a:ext cx="2743200" cy="18300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sp>
        <p:nvSpPr>
          <p:cNvPr id="197" name="Google Shape;197;p19"/>
          <p:cNvSpPr txBox="1"/>
          <p:nvPr/>
        </p:nvSpPr>
        <p:spPr>
          <a:xfrm>
            <a:off x="228600" y="1607287"/>
            <a:ext cx="2743200" cy="3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Sign up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here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Ask TA for advisor letter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Request an Explore ACCESS Project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Fill the details diligently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Pick the following fields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AutoNum type="arabicPeriod"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98" name="Google Shape;1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0400" y="1607275"/>
            <a:ext cx="5714898" cy="304161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9"/>
          <p:cNvSpPr txBox="1"/>
          <p:nvPr/>
        </p:nvSpPr>
        <p:spPr>
          <a:xfrm>
            <a:off x="228600" y="228601"/>
            <a:ext cx="779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Apply for the Explore ACCESS Grant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00" name="Google Shape;200;p19"/>
          <p:cNvSpPr/>
          <p:nvPr/>
        </p:nvSpPr>
        <p:spPr>
          <a:xfrm>
            <a:off x="8242200" y="0"/>
            <a:ext cx="673200" cy="672300"/>
          </a:xfrm>
          <a:prstGeom prst="flowChartOffpageConnector">
            <a:avLst/>
          </a:prstGeom>
          <a:noFill/>
          <a:ln cap="flat" cmpd="sng" w="9525">
            <a:solidFill>
              <a:srgbClr val="A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"/>
          <p:cNvSpPr txBox="1"/>
          <p:nvPr/>
        </p:nvSpPr>
        <p:spPr>
          <a:xfrm>
            <a:off x="8242200" y="0"/>
            <a:ext cx="6732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  <a:t>11-785</a:t>
            </a:r>
            <a:br>
              <a:rPr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  <a:t>Introduction to </a:t>
            </a:r>
            <a:br>
              <a:rPr b="1"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  <a:t>Deep Learning</a:t>
            </a:r>
            <a:endParaRPr sz="100"/>
          </a:p>
        </p:txBody>
      </p:sp>
      <p:sp>
        <p:nvSpPr>
          <p:cNvPr id="202" name="Google Shape;202;p19"/>
          <p:cNvSpPr/>
          <p:nvPr/>
        </p:nvSpPr>
        <p:spPr>
          <a:xfrm>
            <a:off x="228600" y="685800"/>
            <a:ext cx="7772400" cy="18300"/>
          </a:xfrm>
          <a:prstGeom prst="rect">
            <a:avLst/>
          </a:prstGeom>
          <a:solidFill>
            <a:srgbClr val="A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3" name="Google Shape;203;p19"/>
          <p:cNvSpPr/>
          <p:nvPr/>
        </p:nvSpPr>
        <p:spPr>
          <a:xfrm>
            <a:off x="3276050" y="2475476"/>
            <a:ext cx="1554000" cy="128100"/>
          </a:xfrm>
          <a:prstGeom prst="rect">
            <a:avLst/>
          </a:prstGeom>
          <a:noFill/>
          <a:ln cap="flat" cmpd="sng" w="9525">
            <a:solidFill>
              <a:srgbClr val="A8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3276050" y="3917849"/>
            <a:ext cx="2970600" cy="288300"/>
          </a:xfrm>
          <a:prstGeom prst="rect">
            <a:avLst/>
          </a:prstGeom>
          <a:noFill/>
          <a:ln cap="flat" cmpd="sng" w="9525">
            <a:solidFill>
              <a:srgbClr val="A8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 txBox="1"/>
          <p:nvPr/>
        </p:nvSpPr>
        <p:spPr>
          <a:xfrm>
            <a:off x="-54726" y="5550814"/>
            <a:ext cx="38934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Icons from </a:t>
            </a:r>
            <a:r>
              <a:rPr lang="en" sz="800" u="sng">
                <a:solidFill>
                  <a:schemeClr val="hlink"/>
                </a:solidFill>
                <a:hlinkClick r:id="rId5"/>
              </a:rPr>
              <a:t>flaticon.com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/>
          <p:nvPr/>
        </p:nvSpPr>
        <p:spPr>
          <a:xfrm>
            <a:off x="1307592" y="5083007"/>
            <a:ext cx="2158500" cy="3897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rgbClr val="A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What is PSC? What are its Grants? 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11" name="Google Shape;211;p20"/>
          <p:cNvSpPr/>
          <p:nvPr/>
        </p:nvSpPr>
        <p:spPr>
          <a:xfrm>
            <a:off x="3493008" y="5082988"/>
            <a:ext cx="2158500" cy="389700"/>
          </a:xfrm>
          <a:prstGeom prst="chevron">
            <a:avLst>
              <a:gd fmla="val 50000" name="adj"/>
            </a:avLst>
          </a:prstGeom>
          <a:solidFill>
            <a:srgbClr val="A80000"/>
          </a:solidFill>
          <a:ln cap="flat" cmpd="sng" w="9525">
            <a:solidFill>
              <a:srgbClr val="A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Applying for the ‘Explore’ grant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212" name="Google Shape;212;p20"/>
          <p:cNvSpPr/>
          <p:nvPr/>
        </p:nvSpPr>
        <p:spPr>
          <a:xfrm>
            <a:off x="5677900" y="5083007"/>
            <a:ext cx="2158500" cy="3897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rgbClr val="A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Managing your grant</a:t>
            </a:r>
            <a:endParaRPr sz="800">
              <a:solidFill>
                <a:schemeClr val="dk1"/>
              </a:solidFill>
            </a:endParaRPr>
          </a:p>
        </p:txBody>
      </p:sp>
      <p:grpSp>
        <p:nvGrpSpPr>
          <p:cNvPr id="213" name="Google Shape;213;p20"/>
          <p:cNvGrpSpPr/>
          <p:nvPr/>
        </p:nvGrpSpPr>
        <p:grpSpPr>
          <a:xfrm>
            <a:off x="228600" y="1088820"/>
            <a:ext cx="2743200" cy="475500"/>
            <a:chOff x="228600" y="1300275"/>
            <a:chExt cx="2743200" cy="475500"/>
          </a:xfrm>
        </p:grpSpPr>
        <p:sp>
          <p:nvSpPr>
            <p:cNvPr id="214" name="Google Shape;214;p20"/>
            <p:cNvSpPr txBox="1"/>
            <p:nvPr/>
          </p:nvSpPr>
          <p:spPr>
            <a:xfrm>
              <a:off x="228600" y="1300275"/>
              <a:ext cx="2743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115125" wrap="square" tIns="91425">
              <a:noAutofit/>
            </a:bodyPr>
            <a:lstStyle/>
            <a:p>
              <a:pPr indent="0" lvl="0" marL="1143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Steps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228600" y="1757475"/>
              <a:ext cx="2743200" cy="18300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grpSp>
        <p:nvGrpSpPr>
          <p:cNvPr id="216" name="Google Shape;216;p20"/>
          <p:cNvGrpSpPr/>
          <p:nvPr/>
        </p:nvGrpSpPr>
        <p:grpSpPr>
          <a:xfrm>
            <a:off x="3200392" y="1088825"/>
            <a:ext cx="5714909" cy="475500"/>
            <a:chOff x="228600" y="1300275"/>
            <a:chExt cx="2743200" cy="475500"/>
          </a:xfrm>
        </p:grpSpPr>
        <p:sp>
          <p:nvSpPr>
            <p:cNvPr id="217" name="Google Shape;217;p20"/>
            <p:cNvSpPr txBox="1"/>
            <p:nvPr/>
          </p:nvSpPr>
          <p:spPr>
            <a:xfrm>
              <a:off x="228600" y="1300275"/>
              <a:ext cx="2743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5715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Add teammates: get them to sign up too and add them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218" name="Google Shape;218;p20"/>
            <p:cNvSpPr/>
            <p:nvPr/>
          </p:nvSpPr>
          <p:spPr>
            <a:xfrm>
              <a:off x="228600" y="1757475"/>
              <a:ext cx="2743200" cy="18300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sp>
        <p:nvSpPr>
          <p:cNvPr id="219" name="Google Shape;219;p20"/>
          <p:cNvSpPr txBox="1"/>
          <p:nvPr/>
        </p:nvSpPr>
        <p:spPr>
          <a:xfrm>
            <a:off x="228600" y="1607287"/>
            <a:ext cx="2743200" cy="3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Sign up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here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Ask TA for advisor letter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Request an Explore ACCESS Project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Fill the details diligently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Pick the following fields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Add teammates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AutoNum type="arabicPeriod"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20" name="Google Shape;2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0400" y="1607275"/>
            <a:ext cx="5714898" cy="304161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0"/>
          <p:cNvSpPr txBox="1"/>
          <p:nvPr/>
        </p:nvSpPr>
        <p:spPr>
          <a:xfrm>
            <a:off x="228600" y="228601"/>
            <a:ext cx="779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Apply for the Explore ACCESS Grant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22" name="Google Shape;222;p20"/>
          <p:cNvSpPr/>
          <p:nvPr/>
        </p:nvSpPr>
        <p:spPr>
          <a:xfrm>
            <a:off x="8242200" y="0"/>
            <a:ext cx="673200" cy="672300"/>
          </a:xfrm>
          <a:prstGeom prst="flowChartOffpageConnector">
            <a:avLst/>
          </a:prstGeom>
          <a:noFill/>
          <a:ln cap="flat" cmpd="sng" w="9525">
            <a:solidFill>
              <a:srgbClr val="A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0"/>
          <p:cNvSpPr txBox="1"/>
          <p:nvPr/>
        </p:nvSpPr>
        <p:spPr>
          <a:xfrm>
            <a:off x="8242200" y="0"/>
            <a:ext cx="6732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  <a:t>11-785</a:t>
            </a:r>
            <a:br>
              <a:rPr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  <a:t>Introduction to </a:t>
            </a:r>
            <a:br>
              <a:rPr b="1"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  <a:t>Deep Learning</a:t>
            </a:r>
            <a:endParaRPr sz="100"/>
          </a:p>
        </p:txBody>
      </p:sp>
      <p:sp>
        <p:nvSpPr>
          <p:cNvPr id="224" name="Google Shape;224;p20"/>
          <p:cNvSpPr/>
          <p:nvPr/>
        </p:nvSpPr>
        <p:spPr>
          <a:xfrm>
            <a:off x="228600" y="685800"/>
            <a:ext cx="7772400" cy="18300"/>
          </a:xfrm>
          <a:prstGeom prst="rect">
            <a:avLst/>
          </a:prstGeom>
          <a:solidFill>
            <a:srgbClr val="A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5" name="Google Shape;225;p20"/>
          <p:cNvSpPr txBox="1"/>
          <p:nvPr/>
        </p:nvSpPr>
        <p:spPr>
          <a:xfrm>
            <a:off x="-54726" y="5550814"/>
            <a:ext cx="38934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Icons from </a:t>
            </a:r>
            <a:r>
              <a:rPr lang="en" sz="800" u="sng">
                <a:solidFill>
                  <a:schemeClr val="hlink"/>
                </a:solidFill>
                <a:hlinkClick r:id="rId5"/>
              </a:rPr>
              <a:t>flaticon.com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"/>
          <p:cNvSpPr/>
          <p:nvPr/>
        </p:nvSpPr>
        <p:spPr>
          <a:xfrm>
            <a:off x="1307592" y="5083007"/>
            <a:ext cx="2158500" cy="389700"/>
          </a:xfrm>
          <a:prstGeom prst="homePlat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rgbClr val="A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What is PSC? What are its Grants? 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31" name="Google Shape;231;p21"/>
          <p:cNvSpPr/>
          <p:nvPr/>
        </p:nvSpPr>
        <p:spPr>
          <a:xfrm>
            <a:off x="3493008" y="5082988"/>
            <a:ext cx="2158500" cy="389700"/>
          </a:xfrm>
          <a:prstGeom prst="chevron">
            <a:avLst>
              <a:gd fmla="val 50000" name="adj"/>
            </a:avLst>
          </a:prstGeom>
          <a:solidFill>
            <a:srgbClr val="A80000"/>
          </a:solidFill>
          <a:ln cap="flat" cmpd="sng" w="9525">
            <a:solidFill>
              <a:srgbClr val="A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</a:rPr>
              <a:t>Applying for the ‘Explore’ grant</a:t>
            </a:r>
            <a:endParaRPr b="1" sz="800">
              <a:solidFill>
                <a:schemeClr val="lt1"/>
              </a:solidFill>
            </a:endParaRPr>
          </a:p>
        </p:txBody>
      </p:sp>
      <p:sp>
        <p:nvSpPr>
          <p:cNvPr id="232" name="Google Shape;232;p21"/>
          <p:cNvSpPr/>
          <p:nvPr/>
        </p:nvSpPr>
        <p:spPr>
          <a:xfrm>
            <a:off x="5677900" y="5083007"/>
            <a:ext cx="2158500" cy="3897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rgbClr val="A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Managing your grant</a:t>
            </a:r>
            <a:endParaRPr sz="800">
              <a:solidFill>
                <a:schemeClr val="dk1"/>
              </a:solidFill>
            </a:endParaRPr>
          </a:p>
        </p:txBody>
      </p:sp>
      <p:grpSp>
        <p:nvGrpSpPr>
          <p:cNvPr id="233" name="Google Shape;233;p21"/>
          <p:cNvGrpSpPr/>
          <p:nvPr/>
        </p:nvGrpSpPr>
        <p:grpSpPr>
          <a:xfrm>
            <a:off x="228600" y="1088820"/>
            <a:ext cx="2743200" cy="475500"/>
            <a:chOff x="228600" y="1300275"/>
            <a:chExt cx="2743200" cy="475500"/>
          </a:xfrm>
        </p:grpSpPr>
        <p:sp>
          <p:nvSpPr>
            <p:cNvPr id="234" name="Google Shape;234;p21"/>
            <p:cNvSpPr txBox="1"/>
            <p:nvPr/>
          </p:nvSpPr>
          <p:spPr>
            <a:xfrm>
              <a:off x="228600" y="1300275"/>
              <a:ext cx="2743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115125" wrap="square" tIns="91425">
              <a:noAutofit/>
            </a:bodyPr>
            <a:lstStyle/>
            <a:p>
              <a:pPr indent="0" lvl="0" marL="1143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Steps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228600" y="1757475"/>
              <a:ext cx="2743200" cy="18300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grpSp>
        <p:nvGrpSpPr>
          <p:cNvPr id="236" name="Google Shape;236;p21"/>
          <p:cNvGrpSpPr/>
          <p:nvPr/>
        </p:nvGrpSpPr>
        <p:grpSpPr>
          <a:xfrm>
            <a:off x="3200392" y="1088825"/>
            <a:ext cx="5714909" cy="475500"/>
            <a:chOff x="228600" y="1300275"/>
            <a:chExt cx="2743200" cy="475500"/>
          </a:xfrm>
        </p:grpSpPr>
        <p:sp>
          <p:nvSpPr>
            <p:cNvPr id="237" name="Google Shape;237;p21"/>
            <p:cNvSpPr txBox="1"/>
            <p:nvPr/>
          </p:nvSpPr>
          <p:spPr>
            <a:xfrm>
              <a:off x="228600" y="1300275"/>
              <a:ext cx="2743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5715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Add PI Resumes: Add CV for PI and CoPIs (incl. Research projects)</a:t>
              </a:r>
              <a:endParaRPr sz="1200">
                <a:solidFill>
                  <a:schemeClr val="dk1"/>
                </a:solidFill>
              </a:endParaRPr>
            </a:p>
          </p:txBody>
        </p:sp>
        <p:sp>
          <p:nvSpPr>
            <p:cNvPr id="238" name="Google Shape;238;p21"/>
            <p:cNvSpPr/>
            <p:nvPr/>
          </p:nvSpPr>
          <p:spPr>
            <a:xfrm>
              <a:off x="228600" y="1757475"/>
              <a:ext cx="2743200" cy="18300"/>
            </a:xfrm>
            <a:prstGeom prst="rect">
              <a:avLst/>
            </a:prstGeom>
            <a:solidFill>
              <a:srgbClr val="A8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sp>
        <p:nvSpPr>
          <p:cNvPr id="239" name="Google Shape;239;p21"/>
          <p:cNvSpPr txBox="1"/>
          <p:nvPr/>
        </p:nvSpPr>
        <p:spPr>
          <a:xfrm>
            <a:off x="228600" y="1607287"/>
            <a:ext cx="2743200" cy="3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Sign up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here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Ask TA for advisor letter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Request an Explore ACCESS Project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Fill the details diligently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Pick the following fields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Add teammates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Add PI Resumes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40" name="Google Shape;2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0400" y="1607275"/>
            <a:ext cx="5152835" cy="342180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1"/>
          <p:cNvSpPr txBox="1"/>
          <p:nvPr/>
        </p:nvSpPr>
        <p:spPr>
          <a:xfrm>
            <a:off x="228600" y="228601"/>
            <a:ext cx="779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Apply for the Explore ACCESS Grant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42" name="Google Shape;242;p21"/>
          <p:cNvSpPr/>
          <p:nvPr/>
        </p:nvSpPr>
        <p:spPr>
          <a:xfrm>
            <a:off x="8242200" y="0"/>
            <a:ext cx="673200" cy="672300"/>
          </a:xfrm>
          <a:prstGeom prst="flowChartOffpageConnector">
            <a:avLst/>
          </a:prstGeom>
          <a:noFill/>
          <a:ln cap="flat" cmpd="sng" w="9525">
            <a:solidFill>
              <a:srgbClr val="A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1"/>
          <p:cNvSpPr txBox="1"/>
          <p:nvPr/>
        </p:nvSpPr>
        <p:spPr>
          <a:xfrm>
            <a:off x="8242200" y="0"/>
            <a:ext cx="6732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  <a:t>11-785</a:t>
            </a:r>
            <a:br>
              <a:rPr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  <a:t>Introduction to </a:t>
            </a:r>
            <a:br>
              <a:rPr b="1"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 sz="600">
                <a:solidFill>
                  <a:srgbClr val="A80000"/>
                </a:solidFill>
                <a:latin typeface="Open Sans"/>
                <a:ea typeface="Open Sans"/>
                <a:cs typeface="Open Sans"/>
                <a:sym typeface="Open Sans"/>
              </a:rPr>
              <a:t>Deep Learning</a:t>
            </a:r>
            <a:endParaRPr sz="100"/>
          </a:p>
        </p:txBody>
      </p:sp>
      <p:sp>
        <p:nvSpPr>
          <p:cNvPr id="244" name="Google Shape;244;p21"/>
          <p:cNvSpPr/>
          <p:nvPr/>
        </p:nvSpPr>
        <p:spPr>
          <a:xfrm>
            <a:off x="228600" y="685800"/>
            <a:ext cx="7772400" cy="18300"/>
          </a:xfrm>
          <a:prstGeom prst="rect">
            <a:avLst/>
          </a:prstGeom>
          <a:solidFill>
            <a:srgbClr val="A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5" name="Google Shape;245;p21"/>
          <p:cNvSpPr/>
          <p:nvPr/>
        </p:nvSpPr>
        <p:spPr>
          <a:xfrm>
            <a:off x="3268225" y="2538023"/>
            <a:ext cx="1554000" cy="457200"/>
          </a:xfrm>
          <a:prstGeom prst="rect">
            <a:avLst/>
          </a:prstGeom>
          <a:noFill/>
          <a:ln cap="flat" cmpd="sng" w="9525">
            <a:solidFill>
              <a:srgbClr val="A8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3268225" y="3190779"/>
            <a:ext cx="3463200" cy="1593900"/>
          </a:xfrm>
          <a:prstGeom prst="rect">
            <a:avLst/>
          </a:prstGeom>
          <a:noFill/>
          <a:ln cap="flat" cmpd="sng" w="9525">
            <a:solidFill>
              <a:srgbClr val="A8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1"/>
          <p:cNvSpPr txBox="1"/>
          <p:nvPr/>
        </p:nvSpPr>
        <p:spPr>
          <a:xfrm>
            <a:off x="-54726" y="5550814"/>
            <a:ext cx="38934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Icons from </a:t>
            </a:r>
            <a:r>
              <a:rPr lang="en" sz="800" u="sng">
                <a:solidFill>
                  <a:schemeClr val="hlink"/>
                </a:solidFill>
                <a:hlinkClick r:id="rId5"/>
              </a:rPr>
              <a:t>flaticon.com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