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1681e830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1681e830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681e83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681e83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681e830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681e830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1681e830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1681e830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1681e830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1681e830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681e830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1681e830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681e83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681e83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1681e830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1681e830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681e83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681e83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1681e83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1681e83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1681e830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1681e830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1681e83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1681e83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1681e83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1681e83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1681e83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1681e83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Operations: einsum &amp; tensordot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Powerful Functions for Multi-dimensional Array Manipulation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1. Batch Processing in Neural Networks (Convolution-like Operation)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can express parts of convolutions.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# Simulate batch of images and a convolutional kernel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# Input patch: bchw (batch, channels_in, kernel_h, kernel_w)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# Kernel: ochw (kernel_out_channels, channels_in, kernel_h, kernel_w)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conv_like_op = np.einsum('bcij,ocij-&gt;boij', image_patch, kernel_conv)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# Output: bohw (batch, kernel_out_channels, kernel_h, kernel_w)</a:t>
            </a:r>
            <a:endParaRPr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Applications - Cont.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Attention Mechanisms in Transformers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is crucial for attention scores and weighted sums.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# Compute attention scores: Q @ K^T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# Q: bqd, K: bkd -&gt; Scores: bqk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attention_scores = np.einsum('bqd,bkd-&gt;bqk', Q_att, K_att)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# Apply attention to values: weights @ V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# weights: bqk, V: bkd -&gt; Output: bqd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attention_output = np.einsum('bqk,bkd-&gt;bqd', attention_weights_simplified, V_att)</a:t>
            </a:r>
            <a:endParaRPr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Practical Applications -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Statistical Operations (Covariance Matrix)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simplifies statistical computations.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# Covariance matrix: (1/(N-1)) * X_centered^T @ X_centered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# Data_centered: sn (samples, features)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</a:rPr>
              <a:t>cov_matrix_einsum = np.einsum('sn,sm-&gt;nm', data_centered, data_centered) / (num_samples - 1)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# Output: nm (features, features)</a:t>
            </a:r>
            <a:endParaRPr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&amp; Best Practices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Performance Tips and Best Practices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Memory Layout and Performance Considerations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very large arrays, memory layout (Fortran vs. C order) can influence performance.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operations are generally efficient, but specific performance can vary.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optimize=True</a:t>
            </a:r>
            <a:r>
              <a:rPr b="1" lang="en" sz="1300">
                <a:solidFill>
                  <a:schemeClr val="dk1"/>
                </a:solidFill>
              </a:rPr>
              <a:t> Parameter in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numpy.einsum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NumPy's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has an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optimize</a:t>
            </a:r>
            <a:r>
              <a:rPr lang="en" sz="1100">
                <a:solidFill>
                  <a:schemeClr val="dk1"/>
                </a:solidFill>
              </a:rPr>
              <a:t> parameter to significantly improve performance for complex operations (three or more operands) by finding an optimal contraction order.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# Complex multi-tensor operation: 'ijk,jkl,klm-&gt;ilm'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# Use optimize=True for potential speedups: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np.einsum('ijk,jkl,klm-&gt;ilm', A_complex_perf, B_complex_perf, C_complex_perf, optimize=True)</a:t>
            </a:r>
            <a:endParaRPr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&amp; Best Practices - Cont.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Memory Efficiency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Be mindful of memory implications for intermediate arrays, especially with large tensors.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strives for efficiency.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Common Patterns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excels with clear, descriptive index strings.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Matrix transpose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'ij-&gt;ji'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Batch matrix multiplication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'bij,bjk-&gt;bik'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Vector dot product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'i,i-&gt;'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Matrix trace (sum of diagonal)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'ii-&gt;'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Sum all elements (tensor)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'...-&gt;'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Quadratic form (vector-matrix-vector)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'i,ij,j-&gt;'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Conclusion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Key Takeaways:</a:t>
            </a:r>
            <a:endParaRPr b="1" sz="13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Concise Notation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offers a powerful and concise domain-specific language for tensor operations using Einstein summation convention.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Versatility</a:t>
            </a:r>
            <a:r>
              <a:rPr lang="en" sz="1100">
                <a:solidFill>
                  <a:schemeClr val="dk1"/>
                </a:solidFill>
              </a:rPr>
              <a:t>: Both functions perform a wide array of operations including dot products, outer products, transpositions, permutations, and complex tensor contractions.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Performance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can be highly performant, especially with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optimize</a:t>
            </a:r>
            <a:r>
              <a:rPr lang="en" sz="1100">
                <a:solidFill>
                  <a:schemeClr val="dk1"/>
                </a:solidFill>
              </a:rPr>
              <a:t> flag for complex contractions.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tensordot</a:t>
            </a:r>
            <a:r>
              <a:rPr lang="en" sz="1100">
                <a:solidFill>
                  <a:schemeClr val="dk1"/>
                </a:solidFill>
              </a:rPr>
              <a:t> is also optimized for its specific tasks.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Readability</a:t>
            </a:r>
            <a:r>
              <a:rPr lang="en" sz="1100">
                <a:solidFill>
                  <a:schemeClr val="dk1"/>
                </a:solidFill>
              </a:rPr>
              <a:t>: While initially cryptic,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strings become very readable for those familiar with the notation, clearly expressing tensor manipulation intent.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Framework Support</a:t>
            </a:r>
            <a:r>
              <a:rPr lang="en" sz="1100">
                <a:solidFill>
                  <a:schemeClr val="dk1"/>
                </a:solidFill>
              </a:rPr>
              <a:t>: Both are available in NumPy for CPU-bound tasks and PyTorch (often with GPU acceleration) for deep learning.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When to Use Each:</a:t>
            </a:r>
            <a:endParaRPr b="1" sz="13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: For flexible control over indices (summing, keeping, reordering), complex multi-tensor contractions, or operations hard to express concisely with standard routines (e.g., attention mechanisms).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tensordot</a:t>
            </a:r>
            <a:r>
              <a:rPr lang="en" sz="1100">
                <a:solidFill>
                  <a:schemeClr val="dk1"/>
                </a:solidFill>
              </a:rPr>
              <a:t>: When contracting specific pairs of axes between two tensors. It's a good general-purpose tensor dot product when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axes</a:t>
            </a:r>
            <a:r>
              <a:rPr lang="en" sz="1100">
                <a:solidFill>
                  <a:schemeClr val="dk1"/>
                </a:solidFill>
              </a:rPr>
              <a:t> argument clearly defines the contraction.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Standard operators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</a:t>
            </a:r>
            <a:r>
              <a:rPr b="1"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np.dot</a:t>
            </a:r>
            <a:r>
              <a:rPr b="1"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np.multiply</a:t>
            </a:r>
            <a:r>
              <a:rPr b="1" lang="en" sz="1100">
                <a:solidFill>
                  <a:schemeClr val="dk1"/>
                </a:solidFill>
              </a:rPr>
              <a:t>, etc.)</a:t>
            </a:r>
            <a:r>
              <a:rPr lang="en" sz="1100">
                <a:solidFill>
                  <a:schemeClr val="dk1"/>
                </a:solidFill>
              </a:rPr>
              <a:t>: For very common and simple operations, as they are often the most readable and highly optimized.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Best Practices:</a:t>
            </a:r>
            <a:endParaRPr b="1" sz="13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Clarity</a:t>
            </a:r>
            <a:r>
              <a:rPr lang="en" sz="1100">
                <a:solidFill>
                  <a:schemeClr val="dk1"/>
                </a:solidFill>
              </a:rPr>
              <a:t>: Add comments to complex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strings.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Optimization</a:t>
            </a:r>
            <a:r>
              <a:rPr lang="en" sz="1100">
                <a:solidFill>
                  <a:schemeClr val="dk1"/>
                </a:solidFill>
              </a:rPr>
              <a:t>: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numpy.einsum</a:t>
            </a:r>
            <a:r>
              <a:rPr lang="en" sz="1100">
                <a:solidFill>
                  <a:schemeClr val="dk1"/>
                </a:solidFill>
              </a:rPr>
              <a:t> with three or more tensors, 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optimize=True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Profiling</a:t>
            </a:r>
            <a:r>
              <a:rPr lang="en" sz="1100">
                <a:solidFill>
                  <a:schemeClr val="dk1"/>
                </a:solidFill>
              </a:rPr>
              <a:t>: For critical sections, profile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against alternatives.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Readability vs. Conciseness</a:t>
            </a:r>
            <a:r>
              <a:rPr lang="en" sz="1100">
                <a:solidFill>
                  <a:schemeClr val="dk1"/>
                </a:solidFill>
              </a:rPr>
              <a:t>: Balance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's conciseness with the readability of standard operations.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Start Simple</a:t>
            </a:r>
            <a:r>
              <a:rPr lang="en" sz="1100">
                <a:solidFill>
                  <a:schemeClr val="dk1"/>
                </a:solidFill>
              </a:rPr>
              <a:t>: Begin by reformulating simple operations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and gradually move to complex ones.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Mathematical Foundation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What are </a:t>
            </a: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b="1" lang="en" sz="1700">
                <a:solidFill>
                  <a:schemeClr val="dk1"/>
                </a:solidFill>
              </a:rPr>
              <a:t> and </a:t>
            </a: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tensordot</a:t>
            </a:r>
            <a:r>
              <a:rPr b="1" lang="en" sz="1700">
                <a:solidFill>
                  <a:schemeClr val="dk1"/>
                </a:solidFill>
              </a:rPr>
              <a:t>?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Two powerful functions for tensor operations in NumPy and PyTorch.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They provide concise ways to perform dot products, outer products, transpositions, matrix math, and more complex tensor contractions.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Mathematical Foundation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Einstein Summation Convention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Einstein summation convention implies summation over repeated indices. For example, Cik​=Aij​Bjk​ represents: Cik​=j∑​Aij​Bjk​ This convention simplifies tensor notation by removing explicit summation symbols.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Tensor Contraction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Tensor contraction generalizes matrix multiplication to higher-dimensional arrays. It involves element-wise multiplication followed by summation along specific dimensions.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insum - Core Concepts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Einstein Summation (</a:t>
            </a: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b="1" lang="en" sz="1700">
                <a:solidFill>
                  <a:schemeClr val="dk1"/>
                </a:solidFill>
              </a:rPr>
              <a:t>)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versatile function in NumPy and PyTorch using a special string notation.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Basic Idea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einsum('input_specs -&gt; output_spec', tensor1, tensor2, ...)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Indices repeated in inputs but not in the output are summed out (contracted).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Indices appearing in an input but not the output are also summed out.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The order of indices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output_spec</a:t>
            </a:r>
            <a:r>
              <a:rPr lang="en" sz="1100">
                <a:solidFill>
                  <a:schemeClr val="dk1"/>
                </a:solidFill>
              </a:rPr>
              <a:t> defines the final tensor's axis order.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-&gt; output_spec</a:t>
            </a:r>
            <a:r>
              <a:rPr lang="en" sz="1100">
                <a:solidFill>
                  <a:schemeClr val="dk1"/>
                </a:solidFill>
              </a:rPr>
              <a:t> is missing,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infers it from unsummed input indices, ordered alphabetically.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Syntax: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numpy.einsum(subscripts, *operands, ...)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torch.einsum(equation, *operands)</a:t>
            </a:r>
            <a:endParaRPr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insum - Vector Operations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b="1" lang="en" sz="1700">
                <a:solidFill>
                  <a:schemeClr val="dk1"/>
                </a:solidFill>
              </a:rPr>
              <a:t> for Vector Operations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Let u=[1,2,3] and v=[4,5,6].</a:t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Element-wise Product (Hadamard Product)</a:t>
            </a:r>
            <a:r>
              <a:rPr lang="en" sz="1100">
                <a:solidFill>
                  <a:schemeClr val="dk1"/>
                </a:solidFill>
              </a:rPr>
              <a:t>: wi​=ui​⋅vi​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einsum('i,i-&gt;i', u, v)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Result: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[4, 10, 18]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Dot Product (Inner Product)</a:t>
            </a:r>
            <a:r>
              <a:rPr lang="en" sz="1100">
                <a:solidFill>
                  <a:schemeClr val="dk1"/>
                </a:solidFill>
              </a:rPr>
              <a:t>: s=∑i​ui​vi​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einsum('i,i-&gt;', u, v)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einsum('i,i', u, v)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Result: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Outer Product</a:t>
            </a:r>
            <a:r>
              <a:rPr lang="en" sz="1100">
                <a:solidFill>
                  <a:schemeClr val="dk1"/>
                </a:solidFill>
              </a:rPr>
              <a:t>: Mij​=ui​vj​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einsum('i,j-&gt;ij', u, v)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Result: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[[ 4,  5,  6],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[ 8, 10, 12],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[12, 15, 18]]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Sum of Elements</a:t>
            </a:r>
            <a:r>
              <a:rPr lang="en" sz="1100">
                <a:solidFill>
                  <a:schemeClr val="dk1"/>
                </a:solidFill>
              </a:rPr>
              <a:t>: s=∑i​ui​</a:t>
            </a: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einsum('i-&gt;', u)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Result: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einsum - Basic Matrix Operations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b="1" lang="en" sz="1700">
                <a:solidFill>
                  <a:schemeClr val="dk1"/>
                </a:solidFill>
              </a:rPr>
              <a:t> for Matrix Operations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Let A be (2×3) and B be (3×2).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Matrix Transpose</a:t>
            </a:r>
            <a:r>
              <a:rPr lang="en" sz="1100">
                <a:solidFill>
                  <a:schemeClr val="dk1"/>
                </a:solidFill>
              </a:rPr>
              <a:t>: MjiT​=Mij​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einsum('ij-&gt;ji', A_mat)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Matrix-Vector Product</a:t>
            </a:r>
            <a:r>
              <a:rPr lang="en" sz="1100">
                <a:solidFill>
                  <a:schemeClr val="dk1"/>
                </a:solidFill>
              </a:rPr>
              <a:t>: yi​=∑j​Mij​uj​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einsum('ij,j-&gt;i', A_mat, u_vec_ops)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Vector-Matrix Product</a:t>
            </a:r>
            <a:r>
              <a:rPr lang="en" sz="1100">
                <a:solidFill>
                  <a:schemeClr val="dk1"/>
                </a:solidFill>
              </a:rPr>
              <a:t>: zj​=∑i​wi​Mij​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einsum('i,ij-&gt;j', w_matvec, C_mat)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Matrix Multiplication</a:t>
            </a:r>
            <a:r>
              <a:rPr lang="en" sz="1100">
                <a:solidFill>
                  <a:schemeClr val="dk1"/>
                </a:solidFill>
              </a:rPr>
              <a:t>: Pik​=∑j​(M1​)ij​(M2​)jk​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einsum('ij,jk-&gt;ik', A_mat, B_mat)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einsum('ij,jk', A_mat, B_mat)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einsum - Advanced Matrix Operations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Advanced Matrix Operations with </a:t>
            </a: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endParaRPr b="1"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Matrix Multiplication with Reduction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 columns of P: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einsum('ij,jk-&gt;i', M1, M2)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 rows of P: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einsum('ij,jk-&gt;k', M1, M2)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 all elements of P: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einsum('ij,jk-&gt;', M1, M2)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Trace of a Matrix</a:t>
            </a:r>
            <a:r>
              <a:rPr lang="en" sz="1100">
                <a:solidFill>
                  <a:schemeClr val="dk1"/>
                </a:solidFill>
              </a:rPr>
              <a:t>: tr(M)=∑i​Mii​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einsum('ii-&gt;', C_mat)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Diagonal Extraction</a:t>
            </a:r>
            <a:r>
              <a:rPr lang="en" sz="1100">
                <a:solidFill>
                  <a:schemeClr val="dk1"/>
                </a:solidFill>
              </a:rPr>
              <a:t>: di​=Mii​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einsum('ii-&gt;i', C_mat)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Frobenius Norm (Squared)</a:t>
            </a:r>
            <a:r>
              <a:rPr lang="en" sz="1100">
                <a:solidFill>
                  <a:schemeClr val="dk1"/>
                </a:solidFill>
              </a:rPr>
              <a:t>: ∣∣A∣∣F2​=∑i​∑j​Aij2​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einsum('ij,ij-&gt;', A_mat, A_mat)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einsum - Axis Operations &amp; Hadamard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Axis Operations &amp; Hadamard Product with </a:t>
            </a: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endParaRPr b="1"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Sum along an Axis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 over columns (for each row):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einsum('ij-&gt;i', A_mat)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Sum over rows (for each column):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einsum('ij-&gt;j', A_mat)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Element-wise Matrix Product (Hadamard)</a:t>
            </a:r>
            <a:r>
              <a:rPr lang="en" sz="1100">
                <a:solidFill>
                  <a:schemeClr val="dk1"/>
                </a:solidFill>
              </a:rPr>
              <a:t>: Pij​=(M1​)ij​(M2​)ij​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einsum('ij,ij-&gt;ij', C_mat, D_mat)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einsum - Chained &amp; Tensor Operations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Chained Operations and Higher-Rank Tensors with </a:t>
            </a: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endParaRPr b="1"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Chained Operations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can combine multiple tensor operations efficiently.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(M1​M2​)w: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einsum('ij,jk,k-&gt;i', M1, M2, w)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M1​M2​M3​: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einsum('ij,jk,kl-&gt;il', M1, M2, M3)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Tensor Operations (Rank 3+)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</a:t>
            </a:r>
            <a:r>
              <a:rPr lang="en" sz="1100">
                <a:solidFill>
                  <a:schemeClr val="dk1"/>
                </a:solidFill>
              </a:rPr>
              <a:t> excels here.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Ellipsis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b="1" lang="en" sz="1100">
                <a:solidFill>
                  <a:schemeClr val="dk1"/>
                </a:solidFill>
              </a:rPr>
              <a:t>) Operator</a:t>
            </a:r>
            <a:r>
              <a:rPr lang="en" sz="1100">
                <a:solidFill>
                  <a:schemeClr val="dk1"/>
                </a:solidFill>
              </a:rPr>
              <a:t>: Placeholder for leading batch dimensions.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Example: Batch matrix multiplication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einsum('...ij,...jk-&gt;...ik', T_A, T_B)</a:t>
            </a:r>
            <a:r>
              <a:rPr lang="en" sz="1100">
                <a:solidFill>
                  <a:schemeClr val="dk1"/>
                </a:solidFill>
              </a:rPr>
              <a:t> 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T_A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T_B</a:t>
            </a:r>
            <a:r>
              <a:rPr lang="en" sz="1100">
                <a:solidFill>
                  <a:schemeClr val="dk1"/>
                </a:solidFill>
              </a:rPr>
              <a:t> with shared batch dimensions.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Permutation of Axes</a:t>
            </a:r>
            <a:r>
              <a:rPr lang="en" sz="1100">
                <a:solidFill>
                  <a:schemeClr val="dk1"/>
                </a:solidFill>
              </a:rPr>
              <a:t>: Reorders tensor dimensions.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Example: Tijk​→Tkij′​: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einsum('ijk-&gt;kij', Tensor_permute)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tensordot - Introduction &amp; Examples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tensordot</a:t>
            </a:r>
            <a:endParaRPr b="1"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Performs tensor contractions by summing over specified axes.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Available in NumPy and PyTorch.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Syntax: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numpy.tensordot(a, b, axes)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torch.tensordot(a, b, dims)</a:t>
            </a:r>
            <a:endParaRPr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axes</a:t>
            </a:r>
            <a:r>
              <a:rPr b="1" lang="en" sz="1100">
                <a:solidFill>
                  <a:schemeClr val="dk1"/>
                </a:solidFill>
              </a:rPr>
              <a:t> /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dims</a:t>
            </a:r>
            <a:r>
              <a:rPr b="1" lang="en" sz="1100">
                <a:solidFill>
                  <a:schemeClr val="dk1"/>
                </a:solidFill>
              </a:rPr>
              <a:t> Parameter is Key: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Integer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100">
                <a:solidFill>
                  <a:schemeClr val="dk1"/>
                </a:solidFill>
              </a:rPr>
              <a:t>: Sums over the last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100">
                <a:solidFill>
                  <a:schemeClr val="dk1"/>
                </a:solidFill>
              </a:rPr>
              <a:t> axes of tensor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100">
                <a:solidFill>
                  <a:schemeClr val="dk1"/>
                </a:solidFill>
              </a:rPr>
              <a:t> and the first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100">
                <a:solidFill>
                  <a:schemeClr val="dk1"/>
                </a:solidFill>
              </a:rPr>
              <a:t> axes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torch.tensordot(A_ex3, B_ex3, dims=2)</a:t>
            </a:r>
            <a:r>
              <a:rPr lang="en" sz="1100">
                <a:solidFill>
                  <a:schemeClr val="dk1"/>
                </a:solidFill>
              </a:rPr>
              <a:t> where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A_ex3</a:t>
            </a:r>
            <a:r>
              <a:rPr lang="en" sz="1100">
                <a:solidFill>
                  <a:schemeClr val="dk1"/>
                </a:solidFill>
              </a:rPr>
              <a:t> ends with matching dimensions to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B_ex3</a:t>
            </a:r>
            <a:r>
              <a:rPr lang="en" sz="1100">
                <a:solidFill>
                  <a:schemeClr val="dk1"/>
                </a:solidFill>
              </a:rPr>
              <a:t>'s start (e.g.,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A(...,4,5), B(4,5,...)</a:t>
            </a:r>
            <a:r>
              <a:rPr lang="en" sz="1100">
                <a:solidFill>
                  <a:schemeClr val="dk1"/>
                </a:solidFill>
              </a:rPr>
              <a:t>). Result shape: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(2,3,6,7)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Tuple of two lists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([a_axes_list], [b_axes_list])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Sums over specified axes: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a_axes_list[k]</a:t>
            </a:r>
            <a:r>
              <a:rPr lang="en" sz="1100">
                <a:solidFill>
                  <a:schemeClr val="dk1"/>
                </a:solidFill>
              </a:rPr>
              <a:t> is contracted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b_axes_list[k]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Resulting tensor has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100">
                <a:solidFill>
                  <a:schemeClr val="dk1"/>
                </a:solidFill>
              </a:rPr>
              <a:t>'s remaining axes, then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100">
                <a:solidFill>
                  <a:schemeClr val="dk1"/>
                </a:solidFill>
              </a:rPr>
              <a:t>'s remaining axes, in that order.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torch.tensordot(A_td_torch, B_td_torch, dims=([0,3], [0,2]))</a:t>
            </a:r>
            <a:r>
              <a:rPr lang="en" sz="1100">
                <a:solidFill>
                  <a:schemeClr val="dk1"/>
                </a:solidFill>
              </a:rPr>
              <a:t> (contract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A[0]</a:t>
            </a:r>
            <a:r>
              <a:rPr lang="en" sz="1100">
                <a:solidFill>
                  <a:schemeClr val="dk1"/>
                </a:solidFill>
              </a:rPr>
              <a:t>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B[0]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A[3]</a:t>
            </a:r>
            <a:r>
              <a:rPr lang="en" sz="1100">
                <a:solidFill>
                  <a:schemeClr val="dk1"/>
                </a:solidFill>
              </a:rPr>
              <a:t>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B[2]</a:t>
            </a:r>
            <a:r>
              <a:rPr lang="en" sz="1100">
                <a:solidFill>
                  <a:schemeClr val="dk1"/>
                </a:solidFill>
              </a:rPr>
              <a:t>). Result shape: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(3,4,3,6)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