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627" r:id="rId2"/>
    <p:sldId id="4634" r:id="rId3"/>
    <p:sldId id="4629" r:id="rId4"/>
    <p:sldId id="4630" r:id="rId5"/>
    <p:sldId id="4633" r:id="rId6"/>
  </p:sldIdLst>
  <p:sldSz cx="1859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449A"/>
    <a:srgbClr val="A3A3A3"/>
    <a:srgbClr val="DB8042"/>
    <a:srgbClr val="5FA137"/>
    <a:srgbClr val="F0C141"/>
    <a:srgbClr val="4A72BC"/>
    <a:srgbClr val="9FCF7A"/>
    <a:srgbClr val="AF89CC"/>
    <a:srgbClr val="E0D2EB"/>
    <a:srgbClr val="E3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0" autoAdjust="0"/>
    <p:restoredTop sz="85698"/>
  </p:normalViewPr>
  <p:slideViewPr>
    <p:cSldViewPr snapToGrid="0">
      <p:cViewPr>
        <p:scale>
          <a:sx n="176" d="100"/>
          <a:sy n="176" d="100"/>
        </p:scale>
        <p:origin x="-3816" y="-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9FB99-33AF-45C7-9798-F9BB105B9B87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54063" y="1143000"/>
            <a:ext cx="8366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EC415-AB61-4AAF-95EC-A94D821E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5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overlap_finding.pdf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overlap_finding.pdf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1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overlap_finding_eq.pdf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31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overlap_stats.pdf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overlap_stats.pdf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8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100" y="1122363"/>
            <a:ext cx="13944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602038"/>
            <a:ext cx="13944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5472" y="365125"/>
            <a:ext cx="40090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255" y="365125"/>
            <a:ext cx="117948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1" y="1709739"/>
            <a:ext cx="160362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571" y="4589464"/>
            <a:ext cx="160362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9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25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260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365126"/>
            <a:ext cx="160362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8" y="1681163"/>
            <a:ext cx="78656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8" y="2505075"/>
            <a:ext cx="786562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2605" y="1681163"/>
            <a:ext cx="79043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2605" y="2505075"/>
            <a:ext cx="790436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62" y="987426"/>
            <a:ext cx="94126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4362" y="987426"/>
            <a:ext cx="94126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7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255" y="365126"/>
            <a:ext cx="16036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255" y="1825625"/>
            <a:ext cx="160362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25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8865" y="6356351"/>
            <a:ext cx="6275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3116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5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CED6964-C115-99BA-A170-DFB707D8BCEA}"/>
              </a:ext>
            </a:extLst>
          </p:cNvPr>
          <p:cNvSpPr txBox="1"/>
          <p:nvPr/>
        </p:nvSpPr>
        <p:spPr>
          <a:xfrm>
            <a:off x="2571715" y="5584783"/>
            <a:ext cx="15536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CHM13 (HiFi)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30F18F-0CE2-2DE6-2FE9-C0394A4A336A}"/>
              </a:ext>
            </a:extLst>
          </p:cNvPr>
          <p:cNvSpPr txBox="1"/>
          <p:nvPr/>
        </p:nvSpPr>
        <p:spPr>
          <a:xfrm>
            <a:off x="1988847" y="258261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A2A99F-39FE-2C6E-4709-DD2820D7AE9A}"/>
              </a:ext>
            </a:extLst>
          </p:cNvPr>
          <p:cNvSpPr txBox="1"/>
          <p:nvPr/>
        </p:nvSpPr>
        <p:spPr>
          <a:xfrm>
            <a:off x="1988847" y="211189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CD7B9C-5C54-A4BC-504E-0BABA6FA44DC}"/>
              </a:ext>
            </a:extLst>
          </p:cNvPr>
          <p:cNvGrpSpPr/>
          <p:nvPr/>
        </p:nvGrpSpPr>
        <p:grpSpPr>
          <a:xfrm>
            <a:off x="6819985" y="140921"/>
            <a:ext cx="4529528" cy="369332"/>
            <a:chOff x="6796787" y="140921"/>
            <a:chExt cx="4529528" cy="3693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18BAA7-6E07-67AB-FDBA-99940044F8CB}"/>
                </a:ext>
              </a:extLst>
            </p:cNvPr>
            <p:cNvGrpSpPr/>
            <p:nvPr/>
          </p:nvGrpSpPr>
          <p:grpSpPr>
            <a:xfrm>
              <a:off x="10293603" y="140921"/>
              <a:ext cx="1032712" cy="369332"/>
              <a:chOff x="7143202" y="248652"/>
              <a:chExt cx="1032712" cy="36933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E01C1F-4C2B-25C6-8CDF-8F62E78B0475}"/>
                  </a:ext>
                </a:extLst>
              </p:cNvPr>
              <p:cNvSpPr/>
              <p:nvPr/>
            </p:nvSpPr>
            <p:spPr>
              <a:xfrm>
                <a:off x="7143202" y="336163"/>
                <a:ext cx="217170" cy="194310"/>
              </a:xfrm>
              <a:prstGeom prst="rect">
                <a:avLst/>
              </a:prstGeom>
              <a:solidFill>
                <a:srgbClr val="5FA1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78ACD90-FFD3-F1F2-AA98-F7DF723B6D08}"/>
                  </a:ext>
                </a:extLst>
              </p:cNvPr>
              <p:cNvSpPr txBox="1"/>
              <p:nvPr/>
            </p:nvSpPr>
            <p:spPr>
              <a:xfrm>
                <a:off x="7369282" y="248652"/>
                <a:ext cx="806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MHAP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5C0213A-9927-9193-B570-36AC5BFAF3FA}"/>
                </a:ext>
              </a:extLst>
            </p:cNvPr>
            <p:cNvGrpSpPr/>
            <p:nvPr/>
          </p:nvGrpSpPr>
          <p:grpSpPr>
            <a:xfrm>
              <a:off x="8393840" y="140921"/>
              <a:ext cx="1420193" cy="369332"/>
              <a:chOff x="5657014" y="248652"/>
              <a:chExt cx="1420193" cy="369332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BC8231F-A144-36F7-C946-047FE1BBE111}"/>
                  </a:ext>
                </a:extLst>
              </p:cNvPr>
              <p:cNvSpPr/>
              <p:nvPr/>
            </p:nvSpPr>
            <p:spPr>
              <a:xfrm>
                <a:off x="5657014" y="336163"/>
                <a:ext cx="217170" cy="194310"/>
              </a:xfrm>
              <a:prstGeom prst="rect">
                <a:avLst/>
              </a:prstGeom>
              <a:solidFill>
                <a:srgbClr val="F0C14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543184E-543F-DBF0-3B6E-385D3E55EC9B}"/>
                  </a:ext>
                </a:extLst>
              </p:cNvPr>
              <p:cNvSpPr txBox="1"/>
              <p:nvPr/>
            </p:nvSpPr>
            <p:spPr>
              <a:xfrm>
                <a:off x="5882648" y="248652"/>
                <a:ext cx="119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minimap2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AD3F6A-F509-83E6-2991-8DEE6713CA78}"/>
                </a:ext>
              </a:extLst>
            </p:cNvPr>
            <p:cNvGrpSpPr/>
            <p:nvPr/>
          </p:nvGrpSpPr>
          <p:grpSpPr>
            <a:xfrm>
              <a:off x="6796787" y="140921"/>
              <a:ext cx="1117483" cy="369332"/>
              <a:chOff x="3780870" y="248652"/>
              <a:chExt cx="1117483" cy="36933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D3CF857-F05E-1745-C00B-A9EAB23F2DA3}"/>
                  </a:ext>
                </a:extLst>
              </p:cNvPr>
              <p:cNvSpPr/>
              <p:nvPr/>
            </p:nvSpPr>
            <p:spPr>
              <a:xfrm>
                <a:off x="3780870" y="336163"/>
                <a:ext cx="217170" cy="194310"/>
              </a:xfrm>
              <a:prstGeom prst="rect">
                <a:avLst/>
              </a:prstGeom>
              <a:solidFill>
                <a:srgbClr val="4A72B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007CFC-AA25-432F-4AE1-4434ACA1316E}"/>
                  </a:ext>
                </a:extLst>
              </p:cNvPr>
              <p:cNvSpPr txBox="1"/>
              <p:nvPr/>
            </p:nvSpPr>
            <p:spPr>
              <a:xfrm>
                <a:off x="4006762" y="248652"/>
                <a:ext cx="89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BLEND</a:t>
                </a:r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8303806" y="5584783"/>
            <a:ext cx="15776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CHM13 (ONT)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0006218" y="5584783"/>
            <a:ext cx="161890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Yeast (PacBio)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2378498-D51E-D16F-6123-7A38F59EA27D}"/>
              </a:ext>
            </a:extLst>
          </p:cNvPr>
          <p:cNvSpPr txBox="1"/>
          <p:nvPr/>
        </p:nvSpPr>
        <p:spPr>
          <a:xfrm rot="16200000">
            <a:off x="959628" y="1579765"/>
            <a:ext cx="170110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CPU Time (sec)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39230-78B8-4AC8-5061-BFB674AA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6989" y="511053"/>
            <a:ext cx="13295521" cy="51136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C0E18D-B116-E6F5-5773-AFEDA4752D4F}"/>
              </a:ext>
            </a:extLst>
          </p:cNvPr>
          <p:cNvSpPr txBox="1"/>
          <p:nvPr/>
        </p:nvSpPr>
        <p:spPr>
          <a:xfrm>
            <a:off x="1988847" y="163512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37035D-6924-56DF-886D-BA71BE32CDD6}"/>
              </a:ext>
            </a:extLst>
          </p:cNvPr>
          <p:cNvSpPr txBox="1"/>
          <p:nvPr/>
        </p:nvSpPr>
        <p:spPr>
          <a:xfrm>
            <a:off x="1988847" y="117651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4277097" y="5584783"/>
            <a:ext cx="21205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D. </a:t>
            </a:r>
            <a:r>
              <a:rPr lang="en-US" sz="1700" b="1" dirty="0" err="1">
                <a:latin typeface="Cambria" panose="02040503050406030204" pitchFamily="18" charset="0"/>
              </a:rPr>
              <a:t>ananassae</a:t>
            </a:r>
            <a:r>
              <a:rPr lang="en-US" sz="1700" b="1" dirty="0">
                <a:latin typeface="Cambria" panose="02040503050406030204" pitchFamily="18" charset="0"/>
              </a:rPr>
              <a:t> (HiFi)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6628946" y="5584783"/>
            <a:ext cx="14143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E. coli (HiFi)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5A3BF-9053-66C1-9417-1D7FF0CD55CC}"/>
              </a:ext>
            </a:extLst>
          </p:cNvPr>
          <p:cNvSpPr txBox="1"/>
          <p:nvPr/>
        </p:nvSpPr>
        <p:spPr>
          <a:xfrm>
            <a:off x="12113519" y="5584783"/>
            <a:ext cx="137576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Yeast (ONT)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D1D7CC-B38F-6510-17BA-72A07F6AAB2A}"/>
              </a:ext>
            </a:extLst>
          </p:cNvPr>
          <p:cNvSpPr txBox="1"/>
          <p:nvPr/>
        </p:nvSpPr>
        <p:spPr>
          <a:xfrm>
            <a:off x="13948026" y="5584783"/>
            <a:ext cx="16815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E. coli (PacBio)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665149-947E-16AD-63C1-F57366C4E07D}"/>
              </a:ext>
            </a:extLst>
          </p:cNvPr>
          <p:cNvSpPr txBox="1"/>
          <p:nvPr/>
        </p:nvSpPr>
        <p:spPr>
          <a:xfrm>
            <a:off x="1988847" y="49875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8479-77CC-D1AD-AC66-46C060FA7C9F}"/>
              </a:ext>
            </a:extLst>
          </p:cNvPr>
          <p:cNvSpPr txBox="1"/>
          <p:nvPr/>
        </p:nvSpPr>
        <p:spPr>
          <a:xfrm>
            <a:off x="1988847" y="451361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611079-9B7B-4A0A-C16F-B43939D848E6}"/>
              </a:ext>
            </a:extLst>
          </p:cNvPr>
          <p:cNvSpPr txBox="1"/>
          <p:nvPr/>
        </p:nvSpPr>
        <p:spPr>
          <a:xfrm>
            <a:off x="1988847" y="35657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C3418-82B8-C2BC-4F49-32DC2093BDD6}"/>
              </a:ext>
            </a:extLst>
          </p:cNvPr>
          <p:cNvSpPr txBox="1"/>
          <p:nvPr/>
        </p:nvSpPr>
        <p:spPr>
          <a:xfrm rot="16200000">
            <a:off x="777207" y="4146262"/>
            <a:ext cx="20659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Peak Memory (GB)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EB18EF-1B8A-E8B6-7BC1-CAB1FB86FFBA}"/>
              </a:ext>
            </a:extLst>
          </p:cNvPr>
          <p:cNvSpPr txBox="1"/>
          <p:nvPr/>
        </p:nvSpPr>
        <p:spPr>
          <a:xfrm>
            <a:off x="1988847" y="403966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0C89D-3E94-C205-09D0-C820D81A9ED5}"/>
              </a:ext>
            </a:extLst>
          </p:cNvPr>
          <p:cNvSpPr txBox="1"/>
          <p:nvPr/>
        </p:nvSpPr>
        <p:spPr>
          <a:xfrm>
            <a:off x="1988847" y="309174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F67BA-5AAA-76A4-0B7D-022AC599041F}"/>
              </a:ext>
            </a:extLst>
          </p:cNvPr>
          <p:cNvSpPr txBox="1"/>
          <p:nvPr/>
        </p:nvSpPr>
        <p:spPr>
          <a:xfrm>
            <a:off x="1897476" y="71123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9812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CED6964-C115-99BA-A170-DFB707D8BCEA}"/>
              </a:ext>
            </a:extLst>
          </p:cNvPr>
          <p:cNvSpPr txBox="1"/>
          <p:nvPr/>
        </p:nvSpPr>
        <p:spPr>
          <a:xfrm>
            <a:off x="2571715" y="5584783"/>
            <a:ext cx="15536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CHM13 (HiFi)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30F18F-0CE2-2DE6-2FE9-C0394A4A336A}"/>
              </a:ext>
            </a:extLst>
          </p:cNvPr>
          <p:cNvSpPr txBox="1"/>
          <p:nvPr/>
        </p:nvSpPr>
        <p:spPr>
          <a:xfrm>
            <a:off x="1988847" y="258261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A2A99F-39FE-2C6E-4709-DD2820D7AE9A}"/>
              </a:ext>
            </a:extLst>
          </p:cNvPr>
          <p:cNvSpPr txBox="1"/>
          <p:nvPr/>
        </p:nvSpPr>
        <p:spPr>
          <a:xfrm>
            <a:off x="1988847" y="211189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CD7B9C-5C54-A4BC-504E-0BABA6FA44DC}"/>
              </a:ext>
            </a:extLst>
          </p:cNvPr>
          <p:cNvGrpSpPr/>
          <p:nvPr/>
        </p:nvGrpSpPr>
        <p:grpSpPr>
          <a:xfrm>
            <a:off x="7605862" y="140921"/>
            <a:ext cx="2855641" cy="369332"/>
            <a:chOff x="6796787" y="140921"/>
            <a:chExt cx="2855641" cy="36933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5C0213A-9927-9193-B570-36AC5BFAF3FA}"/>
                </a:ext>
              </a:extLst>
            </p:cNvPr>
            <p:cNvGrpSpPr/>
            <p:nvPr/>
          </p:nvGrpSpPr>
          <p:grpSpPr>
            <a:xfrm>
              <a:off x="8393840" y="140921"/>
              <a:ext cx="1258588" cy="369332"/>
              <a:chOff x="5657014" y="248652"/>
              <a:chExt cx="1258588" cy="369332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BC8231F-A144-36F7-C946-047FE1BBE111}"/>
                  </a:ext>
                </a:extLst>
              </p:cNvPr>
              <p:cNvSpPr/>
              <p:nvPr/>
            </p:nvSpPr>
            <p:spPr>
              <a:xfrm>
                <a:off x="5657014" y="336163"/>
                <a:ext cx="217170" cy="194310"/>
              </a:xfrm>
              <a:prstGeom prst="rect">
                <a:avLst/>
              </a:prstGeom>
              <a:solidFill>
                <a:srgbClr val="F0C14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543184E-543F-DBF0-3B6E-385D3E55EC9B}"/>
                  </a:ext>
                </a:extLst>
              </p:cNvPr>
              <p:cNvSpPr txBox="1"/>
              <p:nvPr/>
            </p:nvSpPr>
            <p:spPr>
              <a:xfrm>
                <a:off x="5871725" y="248652"/>
                <a:ext cx="104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BLEND-I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AD3F6A-F509-83E6-2991-8DEE6713CA78}"/>
                </a:ext>
              </a:extLst>
            </p:cNvPr>
            <p:cNvGrpSpPr/>
            <p:nvPr/>
          </p:nvGrpSpPr>
          <p:grpSpPr>
            <a:xfrm>
              <a:off x="6796787" y="140921"/>
              <a:ext cx="1313013" cy="369332"/>
              <a:chOff x="3780870" y="248652"/>
              <a:chExt cx="1313013" cy="36933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D3CF857-F05E-1745-C00B-A9EAB23F2DA3}"/>
                  </a:ext>
                </a:extLst>
              </p:cNvPr>
              <p:cNvSpPr/>
              <p:nvPr/>
            </p:nvSpPr>
            <p:spPr>
              <a:xfrm>
                <a:off x="3780870" y="336163"/>
                <a:ext cx="217170" cy="194310"/>
              </a:xfrm>
              <a:prstGeom prst="rect">
                <a:avLst/>
              </a:prstGeom>
              <a:solidFill>
                <a:srgbClr val="4A72B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007CFC-AA25-432F-4AE1-4434ACA1316E}"/>
                  </a:ext>
                </a:extLst>
              </p:cNvPr>
              <p:cNvSpPr txBox="1"/>
              <p:nvPr/>
            </p:nvSpPr>
            <p:spPr>
              <a:xfrm>
                <a:off x="4018268" y="248652"/>
                <a:ext cx="1075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BLEND-S</a:t>
                </a:r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8303806" y="5584783"/>
            <a:ext cx="15776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CHM13 (ONT)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0006218" y="5584783"/>
            <a:ext cx="161890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Yeast (PacBio)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2378498-D51E-D16F-6123-7A38F59EA27D}"/>
              </a:ext>
            </a:extLst>
          </p:cNvPr>
          <p:cNvSpPr txBox="1"/>
          <p:nvPr/>
        </p:nvSpPr>
        <p:spPr>
          <a:xfrm rot="16200000">
            <a:off x="959628" y="1579765"/>
            <a:ext cx="170110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CPU Time (sec)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39230-78B8-4AC8-5061-BFB674AA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6989" y="511053"/>
            <a:ext cx="13295521" cy="51136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C0E18D-B116-E6F5-5773-AFEDA4752D4F}"/>
              </a:ext>
            </a:extLst>
          </p:cNvPr>
          <p:cNvSpPr txBox="1"/>
          <p:nvPr/>
        </p:nvSpPr>
        <p:spPr>
          <a:xfrm>
            <a:off x="1988847" y="163512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37035D-6924-56DF-886D-BA71BE32CDD6}"/>
              </a:ext>
            </a:extLst>
          </p:cNvPr>
          <p:cNvSpPr txBox="1"/>
          <p:nvPr/>
        </p:nvSpPr>
        <p:spPr>
          <a:xfrm>
            <a:off x="1988847" y="117651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4277097" y="5584783"/>
            <a:ext cx="21205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D. </a:t>
            </a:r>
            <a:r>
              <a:rPr lang="en-US" sz="1700" b="1" dirty="0" err="1">
                <a:latin typeface="Cambria" panose="02040503050406030204" pitchFamily="18" charset="0"/>
              </a:rPr>
              <a:t>ananassae</a:t>
            </a:r>
            <a:r>
              <a:rPr lang="en-US" sz="1700" b="1" dirty="0">
                <a:latin typeface="Cambria" panose="02040503050406030204" pitchFamily="18" charset="0"/>
              </a:rPr>
              <a:t> (HiFi)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6628946" y="5584783"/>
            <a:ext cx="14143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E. coli (HiFi)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5A3BF-9053-66C1-9417-1D7FF0CD55CC}"/>
              </a:ext>
            </a:extLst>
          </p:cNvPr>
          <p:cNvSpPr txBox="1"/>
          <p:nvPr/>
        </p:nvSpPr>
        <p:spPr>
          <a:xfrm>
            <a:off x="12113519" y="5584783"/>
            <a:ext cx="137576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Yeast (ONT)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D1D7CC-B38F-6510-17BA-72A07F6AAB2A}"/>
              </a:ext>
            </a:extLst>
          </p:cNvPr>
          <p:cNvSpPr txBox="1"/>
          <p:nvPr/>
        </p:nvSpPr>
        <p:spPr>
          <a:xfrm>
            <a:off x="13948026" y="5584783"/>
            <a:ext cx="16815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E. coli (PacBio)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665149-947E-16AD-63C1-F57366C4E07D}"/>
              </a:ext>
            </a:extLst>
          </p:cNvPr>
          <p:cNvSpPr txBox="1"/>
          <p:nvPr/>
        </p:nvSpPr>
        <p:spPr>
          <a:xfrm>
            <a:off x="1988847" y="49875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8479-77CC-D1AD-AC66-46C060FA7C9F}"/>
              </a:ext>
            </a:extLst>
          </p:cNvPr>
          <p:cNvSpPr txBox="1"/>
          <p:nvPr/>
        </p:nvSpPr>
        <p:spPr>
          <a:xfrm>
            <a:off x="1988847" y="451361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611079-9B7B-4A0A-C16F-B43939D848E6}"/>
              </a:ext>
            </a:extLst>
          </p:cNvPr>
          <p:cNvSpPr txBox="1"/>
          <p:nvPr/>
        </p:nvSpPr>
        <p:spPr>
          <a:xfrm>
            <a:off x="1988847" y="35657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C3418-82B8-C2BC-4F49-32DC2093BDD6}"/>
              </a:ext>
            </a:extLst>
          </p:cNvPr>
          <p:cNvSpPr txBox="1"/>
          <p:nvPr/>
        </p:nvSpPr>
        <p:spPr>
          <a:xfrm rot="16200000">
            <a:off x="777207" y="4146262"/>
            <a:ext cx="20659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Peak Memory (GB)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EB18EF-1B8A-E8B6-7BC1-CAB1FB86FFBA}"/>
              </a:ext>
            </a:extLst>
          </p:cNvPr>
          <p:cNvSpPr txBox="1"/>
          <p:nvPr/>
        </p:nvSpPr>
        <p:spPr>
          <a:xfrm>
            <a:off x="1988847" y="403966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0C89D-3E94-C205-09D0-C820D81A9ED5}"/>
              </a:ext>
            </a:extLst>
          </p:cNvPr>
          <p:cNvSpPr txBox="1"/>
          <p:nvPr/>
        </p:nvSpPr>
        <p:spPr>
          <a:xfrm>
            <a:off x="1988847" y="309174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F67BA-5AAA-76A4-0B7D-022AC599041F}"/>
              </a:ext>
            </a:extLst>
          </p:cNvPr>
          <p:cNvSpPr txBox="1"/>
          <p:nvPr/>
        </p:nvSpPr>
        <p:spPr>
          <a:xfrm>
            <a:off x="1897476" y="71123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855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BA52F48-CD52-04B8-72F1-41E9ABB2E390}"/>
              </a:ext>
            </a:extLst>
          </p:cNvPr>
          <p:cNvGrpSpPr/>
          <p:nvPr/>
        </p:nvGrpSpPr>
        <p:grpSpPr>
          <a:xfrm>
            <a:off x="6459654" y="140921"/>
            <a:ext cx="5250190" cy="369332"/>
            <a:chOff x="6709431" y="140921"/>
            <a:chExt cx="5250190" cy="3693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18BAA7-6E07-67AB-FDBA-99940044F8CB}"/>
                </a:ext>
              </a:extLst>
            </p:cNvPr>
            <p:cNvGrpSpPr/>
            <p:nvPr/>
          </p:nvGrpSpPr>
          <p:grpSpPr>
            <a:xfrm>
              <a:off x="10206247" y="140921"/>
              <a:ext cx="1753374" cy="369332"/>
              <a:chOff x="7143202" y="248652"/>
              <a:chExt cx="1753374" cy="36933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E01C1F-4C2B-25C6-8CDF-8F62E78B0475}"/>
                  </a:ext>
                </a:extLst>
              </p:cNvPr>
              <p:cNvSpPr/>
              <p:nvPr/>
            </p:nvSpPr>
            <p:spPr>
              <a:xfrm>
                <a:off x="7143202" y="336163"/>
                <a:ext cx="217170" cy="194310"/>
              </a:xfrm>
              <a:prstGeom prst="rect">
                <a:avLst/>
              </a:prstGeom>
              <a:solidFill>
                <a:srgbClr val="5FA1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78ACD90-FFD3-F1F2-AA98-F7DF723B6D08}"/>
                  </a:ext>
                </a:extLst>
              </p:cNvPr>
              <p:cNvSpPr txBox="1"/>
              <p:nvPr/>
            </p:nvSpPr>
            <p:spPr>
              <a:xfrm>
                <a:off x="7366542" y="248652"/>
                <a:ext cx="1530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minimap2-Eq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5C0213A-9927-9193-B570-36AC5BFAF3FA}"/>
                </a:ext>
              </a:extLst>
            </p:cNvPr>
            <p:cNvGrpSpPr/>
            <p:nvPr/>
          </p:nvGrpSpPr>
          <p:grpSpPr>
            <a:xfrm>
              <a:off x="8382656" y="140921"/>
              <a:ext cx="1420193" cy="369332"/>
              <a:chOff x="5657014" y="248652"/>
              <a:chExt cx="1420193" cy="369332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BC8231F-A144-36F7-C946-047FE1BBE111}"/>
                  </a:ext>
                </a:extLst>
              </p:cNvPr>
              <p:cNvSpPr/>
              <p:nvPr/>
            </p:nvSpPr>
            <p:spPr>
              <a:xfrm>
                <a:off x="5657014" y="336163"/>
                <a:ext cx="217170" cy="194310"/>
              </a:xfrm>
              <a:prstGeom prst="rect">
                <a:avLst/>
              </a:prstGeom>
              <a:solidFill>
                <a:srgbClr val="F0C14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543184E-543F-DBF0-3B6E-385D3E55EC9B}"/>
                  </a:ext>
                </a:extLst>
              </p:cNvPr>
              <p:cNvSpPr txBox="1"/>
              <p:nvPr/>
            </p:nvSpPr>
            <p:spPr>
              <a:xfrm>
                <a:off x="5882648" y="248652"/>
                <a:ext cx="119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minimap2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AD3F6A-F509-83E6-2991-8DEE6713CA78}"/>
                </a:ext>
              </a:extLst>
            </p:cNvPr>
            <p:cNvGrpSpPr/>
            <p:nvPr/>
          </p:nvGrpSpPr>
          <p:grpSpPr>
            <a:xfrm>
              <a:off x="6709431" y="140921"/>
              <a:ext cx="1269826" cy="369332"/>
              <a:chOff x="3780870" y="248652"/>
              <a:chExt cx="1269826" cy="36933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D3CF857-F05E-1745-C00B-A9EAB23F2DA3}"/>
                  </a:ext>
                </a:extLst>
              </p:cNvPr>
              <p:cNvSpPr/>
              <p:nvPr/>
            </p:nvSpPr>
            <p:spPr>
              <a:xfrm>
                <a:off x="3780870" y="336163"/>
                <a:ext cx="217170" cy="194310"/>
              </a:xfrm>
              <a:prstGeom prst="rect">
                <a:avLst/>
              </a:prstGeom>
              <a:solidFill>
                <a:srgbClr val="4A72B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007CFC-AA25-432F-4AE1-4434ACA1316E}"/>
                  </a:ext>
                </a:extLst>
              </p:cNvPr>
              <p:cNvSpPr txBox="1"/>
              <p:nvPr/>
            </p:nvSpPr>
            <p:spPr>
              <a:xfrm>
                <a:off x="4006819" y="248652"/>
                <a:ext cx="104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BLEND-I</a:t>
                </a: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8939230-78B8-4AC8-5061-BFB674AA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3820" y="511053"/>
            <a:ext cx="8181859" cy="51136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9BC684-84BA-8501-406F-9F805C70C437}"/>
              </a:ext>
            </a:extLst>
          </p:cNvPr>
          <p:cNvSpPr txBox="1"/>
          <p:nvPr/>
        </p:nvSpPr>
        <p:spPr>
          <a:xfrm>
            <a:off x="4497168" y="255631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5975C-972A-2A17-26D6-D16EB79EABEA}"/>
              </a:ext>
            </a:extLst>
          </p:cNvPr>
          <p:cNvSpPr txBox="1"/>
          <p:nvPr/>
        </p:nvSpPr>
        <p:spPr>
          <a:xfrm>
            <a:off x="4497168" y="218558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810D0-CDAF-AF46-D72D-A91FD5A6AABD}"/>
              </a:ext>
            </a:extLst>
          </p:cNvPr>
          <p:cNvSpPr txBox="1"/>
          <p:nvPr/>
        </p:nvSpPr>
        <p:spPr>
          <a:xfrm>
            <a:off x="4497168" y="181484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241CB-3999-5C72-A3A7-1E24EB28ECFD}"/>
              </a:ext>
            </a:extLst>
          </p:cNvPr>
          <p:cNvSpPr txBox="1"/>
          <p:nvPr/>
        </p:nvSpPr>
        <p:spPr>
          <a:xfrm>
            <a:off x="4497168" y="144411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06F500-4FD9-F1AC-05A1-9228D8926818}"/>
              </a:ext>
            </a:extLst>
          </p:cNvPr>
          <p:cNvSpPr txBox="1"/>
          <p:nvPr/>
        </p:nvSpPr>
        <p:spPr>
          <a:xfrm rot="16200000">
            <a:off x="3490357" y="1575245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CPU Time (sec)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B8BB6B-97FA-E684-F8D3-F357296C9A4B}"/>
              </a:ext>
            </a:extLst>
          </p:cNvPr>
          <p:cNvSpPr txBox="1"/>
          <p:nvPr/>
        </p:nvSpPr>
        <p:spPr>
          <a:xfrm>
            <a:off x="4497168" y="10733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AEDC87-8B71-13B0-8161-ECE4697DB282}"/>
              </a:ext>
            </a:extLst>
          </p:cNvPr>
          <p:cNvSpPr txBox="1"/>
          <p:nvPr/>
        </p:nvSpPr>
        <p:spPr>
          <a:xfrm>
            <a:off x="4497168" y="70265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A690F1-D990-6241-94F3-1287B8AC1552}"/>
              </a:ext>
            </a:extLst>
          </p:cNvPr>
          <p:cNvSpPr txBox="1"/>
          <p:nvPr/>
        </p:nvSpPr>
        <p:spPr>
          <a:xfrm>
            <a:off x="4497168" y="533958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EE2ED0-F3FB-CA76-FD0F-739336F21FA3}"/>
              </a:ext>
            </a:extLst>
          </p:cNvPr>
          <p:cNvSpPr txBox="1"/>
          <p:nvPr/>
        </p:nvSpPr>
        <p:spPr>
          <a:xfrm>
            <a:off x="4497168" y="420202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FCE8B7-94AE-9C54-2AAB-E2CD8ECF85CE}"/>
              </a:ext>
            </a:extLst>
          </p:cNvPr>
          <p:cNvSpPr txBox="1"/>
          <p:nvPr/>
        </p:nvSpPr>
        <p:spPr>
          <a:xfrm>
            <a:off x="4497168" y="30644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E0A01A-6527-E041-BC1F-7136E52F8208}"/>
              </a:ext>
            </a:extLst>
          </p:cNvPr>
          <p:cNvSpPr txBox="1"/>
          <p:nvPr/>
        </p:nvSpPr>
        <p:spPr>
          <a:xfrm rot="16200000">
            <a:off x="3297676" y="4141742"/>
            <a:ext cx="21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Peak Memory (GB)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3E838-38AB-90B5-343D-0D4B06D47839}"/>
              </a:ext>
            </a:extLst>
          </p:cNvPr>
          <p:cNvSpPr txBox="1"/>
          <p:nvPr/>
        </p:nvSpPr>
        <p:spPr>
          <a:xfrm>
            <a:off x="5063348" y="5588388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CHM13 (ONT)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9281D-492D-5D6F-9900-530C3E2B19B9}"/>
              </a:ext>
            </a:extLst>
          </p:cNvPr>
          <p:cNvSpPr txBox="1"/>
          <p:nvPr/>
        </p:nvSpPr>
        <p:spPr>
          <a:xfrm>
            <a:off x="7111203" y="5588388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Yeast (PacBio)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38BEE-FBE2-406E-3F76-C5B4D97F1C54}"/>
              </a:ext>
            </a:extLst>
          </p:cNvPr>
          <p:cNvSpPr txBox="1"/>
          <p:nvPr/>
        </p:nvSpPr>
        <p:spPr>
          <a:xfrm>
            <a:off x="9310740" y="5588388"/>
            <a:ext cx="144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Yeast (ONT)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C9C63-019F-DB57-F07B-C9066AA88760}"/>
              </a:ext>
            </a:extLst>
          </p:cNvPr>
          <p:cNvSpPr txBox="1"/>
          <p:nvPr/>
        </p:nvSpPr>
        <p:spPr>
          <a:xfrm>
            <a:off x="11210046" y="5588388"/>
            <a:ext cx="176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E. coli (PacBio)</a:t>
            </a:r>
          </a:p>
        </p:txBody>
      </p:sp>
    </p:spTree>
    <p:extLst>
      <p:ext uri="{BB962C8B-B14F-4D97-AF65-F5344CB8AC3E}">
        <p14:creationId xmlns:p14="http://schemas.microsoft.com/office/powerpoint/2010/main" val="416947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939230-78B8-4AC8-5061-BFB674AA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4052" y="299651"/>
            <a:ext cx="6298764" cy="62987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F06F500-4FD9-F1AC-05A1-9228D8926818}"/>
                  </a:ext>
                </a:extLst>
              </p:cNvPr>
              <p:cNvSpPr txBox="1"/>
              <p:nvPr/>
            </p:nvSpPr>
            <p:spPr>
              <a:xfrm rot="16200000">
                <a:off x="4462786" y="1059006"/>
                <a:ext cx="17959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ambria" panose="02040503050406030204" pitchFamily="18" charset="0"/>
                  </a:rPr>
                  <a:t>No. of Overlaps (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b="1" dirty="0">
                    <a:latin typeface="Cambria" panose="02040503050406030204" pitchFamily="18" charset="0"/>
                  </a:rPr>
                  <a:t>10</a:t>
                </a:r>
                <a:r>
                  <a:rPr lang="en-US" sz="1400" b="1" baseline="30000" dirty="0">
                    <a:latin typeface="Cambria" panose="02040503050406030204" pitchFamily="18" charset="0"/>
                  </a:rPr>
                  <a:t>6</a:t>
                </a:r>
                <a:r>
                  <a:rPr lang="en-US" sz="1400" b="1" dirty="0">
                    <a:latin typeface="Cambria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F06F500-4FD9-F1AC-05A1-9228D8926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62786" y="1059006"/>
                <a:ext cx="1795990" cy="523220"/>
              </a:xfrm>
              <a:prstGeom prst="rect">
                <a:avLst/>
              </a:prstGeom>
              <a:blipFill>
                <a:blip r:embed="rId4"/>
                <a:stretch>
                  <a:fillRect l="-2381" r="-952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F443B727-9088-832B-96AF-598024775321}"/>
              </a:ext>
            </a:extLst>
          </p:cNvPr>
          <p:cNvSpPr txBox="1"/>
          <p:nvPr/>
        </p:nvSpPr>
        <p:spPr>
          <a:xfrm rot="16200000">
            <a:off x="4462786" y="3280658"/>
            <a:ext cx="179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Avg. Overlap Length (</a:t>
            </a:r>
            <a:r>
              <a:rPr lang="en-US" sz="1400" b="1" dirty="0" err="1">
                <a:latin typeface="Cambria" panose="02040503050406030204" pitchFamily="18" charset="0"/>
              </a:rPr>
              <a:t>Kbp</a:t>
            </a:r>
            <a:r>
              <a:rPr lang="en-US" sz="1400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A1639C4-5FBA-6875-0661-5D963D078CF1}"/>
              </a:ext>
            </a:extLst>
          </p:cNvPr>
          <p:cNvSpPr txBox="1"/>
          <p:nvPr/>
        </p:nvSpPr>
        <p:spPr>
          <a:xfrm rot="16200000">
            <a:off x="4462786" y="5438810"/>
            <a:ext cx="179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Avg. Seeds per Overlap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D44E63A-11B8-CE20-30B5-2F87B3673BC1}"/>
              </a:ext>
            </a:extLst>
          </p:cNvPr>
          <p:cNvGrpSpPr/>
          <p:nvPr/>
        </p:nvGrpSpPr>
        <p:grpSpPr>
          <a:xfrm>
            <a:off x="6520329" y="-6418"/>
            <a:ext cx="4386211" cy="307777"/>
            <a:chOff x="6486482" y="-6418"/>
            <a:chExt cx="4386211" cy="30777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B16A317-E9B0-F3CE-C71A-A86AE466DEF1}"/>
                </a:ext>
              </a:extLst>
            </p:cNvPr>
            <p:cNvGrpSpPr/>
            <p:nvPr/>
          </p:nvGrpSpPr>
          <p:grpSpPr>
            <a:xfrm>
              <a:off x="9983298" y="-6418"/>
              <a:ext cx="889395" cy="307777"/>
              <a:chOff x="7143202" y="248652"/>
              <a:chExt cx="889395" cy="307777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EF5F5728-104D-CA26-51AF-42EBA3F6537F}"/>
                  </a:ext>
                </a:extLst>
              </p:cNvPr>
              <p:cNvSpPr/>
              <p:nvPr/>
            </p:nvSpPr>
            <p:spPr>
              <a:xfrm>
                <a:off x="7143202" y="305385"/>
                <a:ext cx="217170" cy="194310"/>
              </a:xfrm>
              <a:prstGeom prst="rect">
                <a:avLst/>
              </a:prstGeom>
              <a:solidFill>
                <a:srgbClr val="5FA1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A42C929-6843-2E7D-D8C6-BCA9BD26F8C2}"/>
                  </a:ext>
                </a:extLst>
              </p:cNvPr>
              <p:cNvSpPr txBox="1"/>
              <p:nvPr/>
            </p:nvSpPr>
            <p:spPr>
              <a:xfrm>
                <a:off x="7363824" y="248652"/>
                <a:ext cx="6687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Cambria" panose="02040503050406030204" pitchFamily="18" charset="0"/>
                  </a:rPr>
                  <a:t>MHAP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2D2B1AD-8D41-5B03-EC79-80E99334E2C6}"/>
                </a:ext>
              </a:extLst>
            </p:cNvPr>
            <p:cNvGrpSpPr/>
            <p:nvPr/>
          </p:nvGrpSpPr>
          <p:grpSpPr>
            <a:xfrm>
              <a:off x="8117995" y="-6418"/>
              <a:ext cx="1192961" cy="307777"/>
              <a:chOff x="5657014" y="248652"/>
              <a:chExt cx="1192961" cy="307777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E2727DF-7D96-3D60-0699-F3171ED85262}"/>
                  </a:ext>
                </a:extLst>
              </p:cNvPr>
              <p:cNvSpPr/>
              <p:nvPr/>
            </p:nvSpPr>
            <p:spPr>
              <a:xfrm>
                <a:off x="5657014" y="305385"/>
                <a:ext cx="217170" cy="194310"/>
              </a:xfrm>
              <a:prstGeom prst="rect">
                <a:avLst/>
              </a:prstGeom>
              <a:solidFill>
                <a:srgbClr val="F0C14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8A657-962A-1ABB-3D11-87314B852567}"/>
                  </a:ext>
                </a:extLst>
              </p:cNvPr>
              <p:cNvSpPr txBox="1"/>
              <p:nvPr/>
            </p:nvSpPr>
            <p:spPr>
              <a:xfrm>
                <a:off x="5879838" y="248652"/>
                <a:ext cx="970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Cambria" panose="02040503050406030204" pitchFamily="18" charset="0"/>
                  </a:rPr>
                  <a:t>minimap2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C32DEBA-C9F7-3F81-6689-8D4C462D1EB8}"/>
                </a:ext>
              </a:extLst>
            </p:cNvPr>
            <p:cNvGrpSpPr/>
            <p:nvPr/>
          </p:nvGrpSpPr>
          <p:grpSpPr>
            <a:xfrm>
              <a:off x="6486482" y="-6418"/>
              <a:ext cx="959172" cy="307777"/>
              <a:chOff x="3780870" y="283158"/>
              <a:chExt cx="959172" cy="307777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6EDFF3B-1CA4-70CF-44B3-2D41B4987FD7}"/>
                  </a:ext>
                </a:extLst>
              </p:cNvPr>
              <p:cNvSpPr/>
              <p:nvPr/>
            </p:nvSpPr>
            <p:spPr>
              <a:xfrm>
                <a:off x="3780870" y="339891"/>
                <a:ext cx="217170" cy="194310"/>
              </a:xfrm>
              <a:prstGeom prst="rect">
                <a:avLst/>
              </a:prstGeom>
              <a:solidFill>
                <a:srgbClr val="4A72B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00EFB65-2FA5-C111-68A1-3E5E7A252FC2}"/>
                  </a:ext>
                </a:extLst>
              </p:cNvPr>
              <p:cNvSpPr txBox="1"/>
              <p:nvPr/>
            </p:nvSpPr>
            <p:spPr>
              <a:xfrm>
                <a:off x="4007149" y="283158"/>
                <a:ext cx="7328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Cambria" panose="02040503050406030204" pitchFamily="18" charset="0"/>
                  </a:rPr>
                  <a:t>BLEND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80B0A0-8485-6A7C-E8A1-A70B4C45F78A}"/>
              </a:ext>
            </a:extLst>
          </p:cNvPr>
          <p:cNvSpPr txBox="1"/>
          <p:nvPr/>
        </p:nvSpPr>
        <p:spPr>
          <a:xfrm>
            <a:off x="5789604" y="6484668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CHM13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0243C-A300-B96D-6B75-134E46A78414}"/>
              </a:ext>
            </a:extLst>
          </p:cNvPr>
          <p:cNvSpPr txBox="1"/>
          <p:nvPr/>
        </p:nvSpPr>
        <p:spPr>
          <a:xfrm>
            <a:off x="8481299" y="6484668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CHM13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</a:rPr>
              <a:t>(ONT)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8E534-8D56-3730-4BB8-170ED794E7DE}"/>
              </a:ext>
            </a:extLst>
          </p:cNvPr>
          <p:cNvSpPr txBox="1"/>
          <p:nvPr/>
        </p:nvSpPr>
        <p:spPr>
          <a:xfrm>
            <a:off x="9330520" y="6484668"/>
            <a:ext cx="895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</a:rPr>
              <a:t>(PacBio)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569A6-EC5A-ED2F-F16F-424D1D91B15B}"/>
              </a:ext>
            </a:extLst>
          </p:cNvPr>
          <p:cNvSpPr txBox="1"/>
          <p:nvPr/>
        </p:nvSpPr>
        <p:spPr>
          <a:xfrm>
            <a:off x="6468989" y="6484668"/>
            <a:ext cx="1249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D. </a:t>
            </a:r>
            <a:r>
              <a:rPr lang="en-US" sz="1400" b="1" dirty="0" err="1">
                <a:latin typeface="Cambria" panose="02040503050406030204" pitchFamily="18" charset="0"/>
              </a:rPr>
              <a:t>ananassae</a:t>
            </a:r>
            <a:endParaRPr lang="en-US" sz="1400" b="1" dirty="0">
              <a:latin typeface="Cambria" panose="02040503050406030204" pitchFamily="18" charset="0"/>
            </a:endParaRPr>
          </a:p>
          <a:p>
            <a:pPr algn="ctr"/>
            <a:r>
              <a:rPr lang="en-US" sz="14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268CD-3F9A-A3F3-D91F-913CCFF4FEE4}"/>
              </a:ext>
            </a:extLst>
          </p:cNvPr>
          <p:cNvSpPr txBox="1"/>
          <p:nvPr/>
        </p:nvSpPr>
        <p:spPr>
          <a:xfrm>
            <a:off x="7620553" y="6484668"/>
            <a:ext cx="68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E. Coli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519E6-3EB0-4659-F60D-1E4780DF0208}"/>
              </a:ext>
            </a:extLst>
          </p:cNvPr>
          <p:cNvSpPr txBox="1"/>
          <p:nvPr/>
        </p:nvSpPr>
        <p:spPr>
          <a:xfrm>
            <a:off x="10294003" y="6484668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</a:rPr>
              <a:t>(ONT)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407BD-2886-2EAB-CF99-AF7C955EA8C5}"/>
              </a:ext>
            </a:extLst>
          </p:cNvPr>
          <p:cNvSpPr txBox="1"/>
          <p:nvPr/>
        </p:nvSpPr>
        <p:spPr>
          <a:xfrm>
            <a:off x="11088822" y="6484668"/>
            <a:ext cx="895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E. Coli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</a:rPr>
              <a:t>(PacBio)</a:t>
            </a:r>
          </a:p>
        </p:txBody>
      </p:sp>
    </p:spTree>
    <p:extLst>
      <p:ext uri="{BB962C8B-B14F-4D97-AF65-F5344CB8AC3E}">
        <p14:creationId xmlns:p14="http://schemas.microsoft.com/office/powerpoint/2010/main" val="148665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939230-78B8-4AC8-5061-BFB674AA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0813" y="284106"/>
            <a:ext cx="6397548" cy="6397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F06F500-4FD9-F1AC-05A1-9228D8926818}"/>
                  </a:ext>
                </a:extLst>
              </p:cNvPr>
              <p:cNvSpPr txBox="1"/>
              <p:nvPr/>
            </p:nvSpPr>
            <p:spPr>
              <a:xfrm rot="16200000">
                <a:off x="4377442" y="1059006"/>
                <a:ext cx="17959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ambria" panose="02040503050406030204" pitchFamily="18" charset="0"/>
                  </a:rPr>
                  <a:t>No. of Overlaps (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b="1" dirty="0">
                    <a:latin typeface="Cambria" panose="02040503050406030204" pitchFamily="18" charset="0"/>
                  </a:rPr>
                  <a:t>10</a:t>
                </a:r>
                <a:r>
                  <a:rPr lang="en-US" sz="1400" b="1" baseline="30000" dirty="0">
                    <a:latin typeface="Cambria" panose="02040503050406030204" pitchFamily="18" charset="0"/>
                  </a:rPr>
                  <a:t>6</a:t>
                </a:r>
                <a:r>
                  <a:rPr lang="en-US" sz="1400" b="1" dirty="0">
                    <a:latin typeface="Cambria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F06F500-4FD9-F1AC-05A1-9228D8926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77442" y="1059006"/>
                <a:ext cx="1795990" cy="523220"/>
              </a:xfrm>
              <a:prstGeom prst="rect">
                <a:avLst/>
              </a:prstGeom>
              <a:blipFill>
                <a:blip r:embed="rId4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F443B727-9088-832B-96AF-598024775321}"/>
              </a:ext>
            </a:extLst>
          </p:cNvPr>
          <p:cNvSpPr txBox="1"/>
          <p:nvPr/>
        </p:nvSpPr>
        <p:spPr>
          <a:xfrm rot="16200000">
            <a:off x="4377442" y="3280658"/>
            <a:ext cx="179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Avg. Overlap Length (</a:t>
            </a:r>
            <a:r>
              <a:rPr lang="en-US" sz="1400" b="1" dirty="0" err="1">
                <a:latin typeface="Cambria" panose="02040503050406030204" pitchFamily="18" charset="0"/>
              </a:rPr>
              <a:t>Kbp</a:t>
            </a:r>
            <a:r>
              <a:rPr lang="en-US" sz="1400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A1639C4-5FBA-6875-0661-5D963D078CF1}"/>
              </a:ext>
            </a:extLst>
          </p:cNvPr>
          <p:cNvSpPr txBox="1"/>
          <p:nvPr/>
        </p:nvSpPr>
        <p:spPr>
          <a:xfrm rot="16200000">
            <a:off x="4377442" y="5438810"/>
            <a:ext cx="179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Avg. Seeds per Overlap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307FAD-27FF-2FBA-4B2A-DC573E691E36}"/>
              </a:ext>
            </a:extLst>
          </p:cNvPr>
          <p:cNvGrpSpPr/>
          <p:nvPr/>
        </p:nvGrpSpPr>
        <p:grpSpPr>
          <a:xfrm>
            <a:off x="6256989" y="-6418"/>
            <a:ext cx="4845197" cy="307777"/>
            <a:chOff x="6486482" y="-6418"/>
            <a:chExt cx="4845197" cy="3077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B2C4E9-C00C-7990-DD6E-41A56E2C7E36}"/>
                </a:ext>
              </a:extLst>
            </p:cNvPr>
            <p:cNvGrpSpPr/>
            <p:nvPr/>
          </p:nvGrpSpPr>
          <p:grpSpPr>
            <a:xfrm>
              <a:off x="9983298" y="-6418"/>
              <a:ext cx="1348381" cy="307777"/>
              <a:chOff x="7143202" y="248652"/>
              <a:chExt cx="1348381" cy="30777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594FD6F-F21B-814D-F83F-747AC8064B4E}"/>
                  </a:ext>
                </a:extLst>
              </p:cNvPr>
              <p:cNvSpPr/>
              <p:nvPr/>
            </p:nvSpPr>
            <p:spPr>
              <a:xfrm>
                <a:off x="7143202" y="305385"/>
                <a:ext cx="217170" cy="194310"/>
              </a:xfrm>
              <a:prstGeom prst="rect">
                <a:avLst/>
              </a:prstGeom>
              <a:solidFill>
                <a:srgbClr val="5FA1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CA0BB2-2323-A245-40DC-AD9F3B3AA5FF}"/>
                  </a:ext>
                </a:extLst>
              </p:cNvPr>
              <p:cNvSpPr txBox="1"/>
              <p:nvPr/>
            </p:nvSpPr>
            <p:spPr>
              <a:xfrm>
                <a:off x="7362042" y="248652"/>
                <a:ext cx="11295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err="1">
                    <a:latin typeface="Cambria" panose="02040503050406030204" pitchFamily="18" charset="0"/>
                  </a:rPr>
                  <a:t>minimap</a:t>
                </a:r>
                <a:r>
                  <a:rPr lang="en-US" sz="1400" dirty="0">
                    <a:latin typeface="Cambria" panose="02040503050406030204" pitchFamily="18" charset="0"/>
                  </a:rPr>
                  <a:t>-Eq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4683C2-EEF8-8FB0-44EF-5C98FAE3A12A}"/>
                </a:ext>
              </a:extLst>
            </p:cNvPr>
            <p:cNvGrpSpPr/>
            <p:nvPr/>
          </p:nvGrpSpPr>
          <p:grpSpPr>
            <a:xfrm>
              <a:off x="8117995" y="-6418"/>
              <a:ext cx="1192961" cy="307777"/>
              <a:chOff x="5657014" y="248652"/>
              <a:chExt cx="1192961" cy="30777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E77E41-B13B-F957-C5A3-388602A6979A}"/>
                  </a:ext>
                </a:extLst>
              </p:cNvPr>
              <p:cNvSpPr/>
              <p:nvPr/>
            </p:nvSpPr>
            <p:spPr>
              <a:xfrm>
                <a:off x="5657014" y="305385"/>
                <a:ext cx="217170" cy="194310"/>
              </a:xfrm>
              <a:prstGeom prst="rect">
                <a:avLst/>
              </a:prstGeom>
              <a:solidFill>
                <a:srgbClr val="F0C14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08D85E-40AB-F44F-D7C5-CB093E6BBED4}"/>
                  </a:ext>
                </a:extLst>
              </p:cNvPr>
              <p:cNvSpPr txBox="1"/>
              <p:nvPr/>
            </p:nvSpPr>
            <p:spPr>
              <a:xfrm>
                <a:off x="5879838" y="248652"/>
                <a:ext cx="970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Cambria" panose="02040503050406030204" pitchFamily="18" charset="0"/>
                  </a:rPr>
                  <a:t>minimap2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095805D-8A2A-4015-A61F-F8780EA03620}"/>
                </a:ext>
              </a:extLst>
            </p:cNvPr>
            <p:cNvGrpSpPr/>
            <p:nvPr/>
          </p:nvGrpSpPr>
          <p:grpSpPr>
            <a:xfrm>
              <a:off x="6486482" y="-6418"/>
              <a:ext cx="1073563" cy="307777"/>
              <a:chOff x="3780870" y="283158"/>
              <a:chExt cx="1073563" cy="30777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978715D-FC2B-AFD7-A72A-A0773C11AC90}"/>
                  </a:ext>
                </a:extLst>
              </p:cNvPr>
              <p:cNvSpPr/>
              <p:nvPr/>
            </p:nvSpPr>
            <p:spPr>
              <a:xfrm>
                <a:off x="3780870" y="339891"/>
                <a:ext cx="217170" cy="194310"/>
              </a:xfrm>
              <a:prstGeom prst="rect">
                <a:avLst/>
              </a:prstGeom>
              <a:solidFill>
                <a:srgbClr val="4A72B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BF4A58-7914-E5F3-7C43-3CD52E30B3D4}"/>
                  </a:ext>
                </a:extLst>
              </p:cNvPr>
              <p:cNvSpPr txBox="1"/>
              <p:nvPr/>
            </p:nvSpPr>
            <p:spPr>
              <a:xfrm>
                <a:off x="4004520" y="283158"/>
                <a:ext cx="849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Cambria" panose="02040503050406030204" pitchFamily="18" charset="0"/>
                  </a:rPr>
                  <a:t>BLEND-I</a:t>
                </a: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CB10F94-9B51-F639-4749-CB4084321240}"/>
              </a:ext>
            </a:extLst>
          </p:cNvPr>
          <p:cNvSpPr txBox="1"/>
          <p:nvPr/>
        </p:nvSpPr>
        <p:spPr>
          <a:xfrm>
            <a:off x="5709777" y="6586266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CHM13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69C2C-EF7F-9000-9A0C-C796EF487692}"/>
              </a:ext>
            </a:extLst>
          </p:cNvPr>
          <p:cNvSpPr txBox="1"/>
          <p:nvPr/>
        </p:nvSpPr>
        <p:spPr>
          <a:xfrm>
            <a:off x="8437757" y="6586266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CHM13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</a:rPr>
              <a:t>(ONT)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E35ED-02F0-114C-9FF6-F70874F56BAF}"/>
              </a:ext>
            </a:extLst>
          </p:cNvPr>
          <p:cNvSpPr txBox="1"/>
          <p:nvPr/>
        </p:nvSpPr>
        <p:spPr>
          <a:xfrm>
            <a:off x="9286978" y="6586266"/>
            <a:ext cx="895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</a:rPr>
              <a:t>(PacBio)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84A7C-50E1-510D-6656-0BE5EA788948}"/>
              </a:ext>
            </a:extLst>
          </p:cNvPr>
          <p:cNvSpPr txBox="1"/>
          <p:nvPr/>
        </p:nvSpPr>
        <p:spPr>
          <a:xfrm>
            <a:off x="6410933" y="6586266"/>
            <a:ext cx="1249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D. </a:t>
            </a:r>
            <a:r>
              <a:rPr lang="en-US" sz="1400" b="1" dirty="0" err="1">
                <a:latin typeface="Cambria" panose="02040503050406030204" pitchFamily="18" charset="0"/>
              </a:rPr>
              <a:t>ananassae</a:t>
            </a:r>
            <a:endParaRPr lang="en-US" sz="1400" b="1" dirty="0">
              <a:latin typeface="Cambria" panose="02040503050406030204" pitchFamily="18" charset="0"/>
            </a:endParaRPr>
          </a:p>
          <a:p>
            <a:pPr algn="ctr"/>
            <a:r>
              <a:rPr lang="en-US" sz="14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BAC6B-845C-3E9D-9805-3D04BB297AA5}"/>
              </a:ext>
            </a:extLst>
          </p:cNvPr>
          <p:cNvSpPr txBox="1"/>
          <p:nvPr/>
        </p:nvSpPr>
        <p:spPr>
          <a:xfrm>
            <a:off x="7577011" y="6586266"/>
            <a:ext cx="68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E. Coli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37158-A20B-BE3E-0D64-4B8F1D885147}"/>
              </a:ext>
            </a:extLst>
          </p:cNvPr>
          <p:cNvSpPr txBox="1"/>
          <p:nvPr/>
        </p:nvSpPr>
        <p:spPr>
          <a:xfrm>
            <a:off x="10286746" y="6586266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</a:rPr>
              <a:t>(ONT)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76DD97-B04D-6A9E-C47D-2184BE32E44E}"/>
              </a:ext>
            </a:extLst>
          </p:cNvPr>
          <p:cNvSpPr txBox="1"/>
          <p:nvPr/>
        </p:nvSpPr>
        <p:spPr>
          <a:xfrm>
            <a:off x="11088822" y="6586266"/>
            <a:ext cx="895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E. Coli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</a:rPr>
              <a:t>(PacBio)</a:t>
            </a:r>
          </a:p>
        </p:txBody>
      </p:sp>
    </p:spTree>
    <p:extLst>
      <p:ext uri="{BB962C8B-B14F-4D97-AF65-F5344CB8AC3E}">
        <p14:creationId xmlns:p14="http://schemas.microsoft.com/office/powerpoint/2010/main" val="115637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13599</TotalTime>
  <Words>297</Words>
  <Application>Microsoft Macintosh PowerPoint</Application>
  <PresentationFormat>Custom</PresentationFormat>
  <Paragraphs>111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Pillai, Kamlesh R</dc:creator>
  <cp:keywords>CTPClassification=CTP_NT</cp:keywords>
  <cp:lastModifiedBy>Firtina  Can</cp:lastModifiedBy>
  <cp:revision>188</cp:revision>
  <dcterms:created xsi:type="dcterms:W3CDTF">2020-07-31T16:50:25Z</dcterms:created>
  <dcterms:modified xsi:type="dcterms:W3CDTF">2022-10-31T21:10:09Z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2af3d263-ec5c-406e-8667-e26122fee6aa</vt:lpwstr>
  </property>
  <property fmtid="{D5CDD505-2E9C-101B-9397-08002B2CF9AE}" pid="3" name="CTP_TimeStamp">
    <vt:lpwstr>2020-08-01 06:58:57Z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