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627" r:id="rId2"/>
    <p:sldId id="4630" r:id="rId3"/>
    <p:sldId id="4629" r:id="rId4"/>
  </p:sldIdLst>
  <p:sldSz cx="1859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449A"/>
    <a:srgbClr val="A3A3A3"/>
    <a:srgbClr val="DB8042"/>
    <a:srgbClr val="5FA137"/>
    <a:srgbClr val="F0C141"/>
    <a:srgbClr val="4A72BC"/>
    <a:srgbClr val="9FCF7A"/>
    <a:srgbClr val="AF89CC"/>
    <a:srgbClr val="E0D2EB"/>
    <a:srgbClr val="E3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1" autoAdjust="0"/>
    <p:restoredTop sz="85698"/>
  </p:normalViewPr>
  <p:slideViewPr>
    <p:cSldViewPr snapToGrid="0">
      <p:cViewPr>
        <p:scale>
          <a:sx n="87" d="100"/>
          <a:sy n="87" d="100"/>
        </p:scale>
        <p:origin x="144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9FB99-33AF-45C7-9798-F9BB105B9B87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54063" y="1143000"/>
            <a:ext cx="83661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EC415-AB61-4AAF-95EC-A94D821E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5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2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3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4100" y="1122363"/>
            <a:ext cx="13944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3602038"/>
            <a:ext cx="13944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5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4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05472" y="365125"/>
            <a:ext cx="40090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8255" y="365125"/>
            <a:ext cx="117948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71" y="1709739"/>
            <a:ext cx="160362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8571" y="4589464"/>
            <a:ext cx="160362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9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825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260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365126"/>
            <a:ext cx="160362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678" y="1681163"/>
            <a:ext cx="78656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678" y="2505075"/>
            <a:ext cx="786562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12605" y="1681163"/>
            <a:ext cx="79043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12605" y="2505075"/>
            <a:ext cx="790436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3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7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362" y="987426"/>
            <a:ext cx="94126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04362" y="987426"/>
            <a:ext cx="94126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7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255" y="365126"/>
            <a:ext cx="160362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255" y="1825625"/>
            <a:ext cx="160362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25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BCBE-8A83-4E67-B3B6-D6A7A53377E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8865" y="6356351"/>
            <a:ext cx="6275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3116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5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CED6964-C115-99BA-A170-DFB707D8BCEA}"/>
              </a:ext>
            </a:extLst>
          </p:cNvPr>
          <p:cNvSpPr txBox="1"/>
          <p:nvPr/>
        </p:nvSpPr>
        <p:spPr>
          <a:xfrm>
            <a:off x="2823317" y="5583271"/>
            <a:ext cx="91082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CHM13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4283740" y="5583271"/>
            <a:ext cx="87235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HG002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30F18F-0CE2-2DE6-2FE9-C0394A4A336A}"/>
              </a:ext>
            </a:extLst>
          </p:cNvPr>
          <p:cNvSpPr txBox="1"/>
          <p:nvPr/>
        </p:nvSpPr>
        <p:spPr>
          <a:xfrm>
            <a:off x="1990893" y="260683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C766E9-98A2-0376-5472-5D57028FEFF4}"/>
              </a:ext>
            </a:extLst>
          </p:cNvPr>
          <p:cNvSpPr txBox="1"/>
          <p:nvPr/>
        </p:nvSpPr>
        <p:spPr>
          <a:xfrm>
            <a:off x="1990893" y="226247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A2A99F-39FE-2C6E-4709-DD2820D7AE9A}"/>
              </a:ext>
            </a:extLst>
          </p:cNvPr>
          <p:cNvSpPr txBox="1"/>
          <p:nvPr/>
        </p:nvSpPr>
        <p:spPr>
          <a:xfrm>
            <a:off x="1990893" y="191811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535422-BD47-113C-A306-6A0BE7CE345A}"/>
              </a:ext>
            </a:extLst>
          </p:cNvPr>
          <p:cNvSpPr txBox="1"/>
          <p:nvPr/>
        </p:nvSpPr>
        <p:spPr>
          <a:xfrm>
            <a:off x="1990893" y="157374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8615350" y="5583271"/>
            <a:ext cx="9108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CHM13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(ONT)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0129208" y="5583271"/>
            <a:ext cx="10465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Yeast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(PacBio)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2378498-D51E-D16F-6123-7A38F59EA27D}"/>
              </a:ext>
            </a:extLst>
          </p:cNvPr>
          <p:cNvSpPr txBox="1"/>
          <p:nvPr/>
        </p:nvSpPr>
        <p:spPr>
          <a:xfrm rot="16200000">
            <a:off x="1014788" y="1579764"/>
            <a:ext cx="17011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CPU Time (sec)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39230-78B8-4AC8-5061-BFB674AA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989" y="511053"/>
            <a:ext cx="13295522" cy="511366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849EB8B-515F-2508-721A-14E15553C53F}"/>
              </a:ext>
            </a:extLst>
          </p:cNvPr>
          <p:cNvGrpSpPr/>
          <p:nvPr/>
        </p:nvGrpSpPr>
        <p:grpSpPr>
          <a:xfrm>
            <a:off x="3853900" y="140921"/>
            <a:ext cx="10461701" cy="369332"/>
            <a:chOff x="3780870" y="140921"/>
            <a:chExt cx="10461701" cy="36933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B64E7A-5EC5-46EB-532B-688B32146B63}"/>
                </a:ext>
              </a:extLst>
            </p:cNvPr>
            <p:cNvGrpSpPr/>
            <p:nvPr/>
          </p:nvGrpSpPr>
          <p:grpSpPr>
            <a:xfrm>
              <a:off x="8580849" y="140921"/>
              <a:ext cx="1806953" cy="369332"/>
              <a:chOff x="8374857" y="248652"/>
              <a:chExt cx="1806953" cy="369332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83781E6-12CC-841C-2B32-B310897A2502}"/>
                  </a:ext>
                </a:extLst>
              </p:cNvPr>
              <p:cNvSpPr/>
              <p:nvPr/>
            </p:nvSpPr>
            <p:spPr>
              <a:xfrm>
                <a:off x="8374857" y="336163"/>
                <a:ext cx="217170" cy="194310"/>
              </a:xfrm>
              <a:prstGeom prst="rect">
                <a:avLst/>
              </a:prstGeom>
              <a:solidFill>
                <a:srgbClr val="DB804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AFB7C64-08FC-0410-03AC-88F78D645409}"/>
                  </a:ext>
                </a:extLst>
              </p:cNvPr>
              <p:cNvSpPr txBox="1"/>
              <p:nvPr/>
            </p:nvSpPr>
            <p:spPr>
              <a:xfrm>
                <a:off x="8602082" y="248652"/>
                <a:ext cx="1579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Winnowmap2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C85C149-C220-4202-4813-FFD67B48B125}"/>
                </a:ext>
              </a:extLst>
            </p:cNvPr>
            <p:cNvGrpSpPr/>
            <p:nvPr/>
          </p:nvGrpSpPr>
          <p:grpSpPr>
            <a:xfrm>
              <a:off x="10867372" y="140921"/>
              <a:ext cx="1351579" cy="369332"/>
              <a:chOff x="10891987" y="248652"/>
              <a:chExt cx="1351579" cy="36933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46887E0-DDA9-8ECB-7DD6-8A60D59BEDD0}"/>
                  </a:ext>
                </a:extLst>
              </p:cNvPr>
              <p:cNvSpPr/>
              <p:nvPr/>
            </p:nvSpPr>
            <p:spPr>
              <a:xfrm>
                <a:off x="10891987" y="336163"/>
                <a:ext cx="217170" cy="194310"/>
              </a:xfrm>
              <a:prstGeom prst="rect">
                <a:avLst/>
              </a:prstGeom>
              <a:solidFill>
                <a:srgbClr val="A3A3A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05F49B8-D8A2-5CA4-EBE4-2488ACBEF91D}"/>
                  </a:ext>
                </a:extLst>
              </p:cNvPr>
              <p:cNvSpPr txBox="1"/>
              <p:nvPr/>
            </p:nvSpPr>
            <p:spPr>
              <a:xfrm>
                <a:off x="11122745" y="248652"/>
                <a:ext cx="1120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S-</a:t>
                </a:r>
                <a:r>
                  <a:rPr lang="en-US" dirty="0" err="1">
                    <a:latin typeface="Cambria" panose="02040503050406030204" pitchFamily="18" charset="0"/>
                  </a:rPr>
                  <a:t>conLSH</a:t>
                </a:r>
                <a:endParaRPr lang="en-US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18BAA7-6E07-67AB-FDBA-99940044F8CB}"/>
                </a:ext>
              </a:extLst>
            </p:cNvPr>
            <p:cNvGrpSpPr/>
            <p:nvPr/>
          </p:nvGrpSpPr>
          <p:grpSpPr>
            <a:xfrm>
              <a:off x="7277686" y="140921"/>
              <a:ext cx="823593" cy="369332"/>
              <a:chOff x="7143202" y="248652"/>
              <a:chExt cx="823593" cy="36933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DE01C1F-4C2B-25C6-8CDF-8F62E78B0475}"/>
                  </a:ext>
                </a:extLst>
              </p:cNvPr>
              <p:cNvSpPr/>
              <p:nvPr/>
            </p:nvSpPr>
            <p:spPr>
              <a:xfrm>
                <a:off x="7143202" y="336163"/>
                <a:ext cx="217170" cy="194310"/>
              </a:xfrm>
              <a:prstGeom prst="rect">
                <a:avLst/>
              </a:prstGeom>
              <a:solidFill>
                <a:srgbClr val="5FA13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78ACD90-FFD3-F1F2-AA98-F7DF723B6D08}"/>
                  </a:ext>
                </a:extLst>
              </p:cNvPr>
              <p:cNvSpPr txBox="1"/>
              <p:nvPr/>
            </p:nvSpPr>
            <p:spPr>
              <a:xfrm>
                <a:off x="7371760" y="24865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LRA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5C0213A-9927-9193-B570-36AC5BFAF3FA}"/>
                </a:ext>
              </a:extLst>
            </p:cNvPr>
            <p:cNvGrpSpPr/>
            <p:nvPr/>
          </p:nvGrpSpPr>
          <p:grpSpPr>
            <a:xfrm>
              <a:off x="5377923" y="140921"/>
              <a:ext cx="1420193" cy="369332"/>
              <a:chOff x="5657014" y="248652"/>
              <a:chExt cx="1420193" cy="369332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BC8231F-A144-36F7-C946-047FE1BBE111}"/>
                  </a:ext>
                </a:extLst>
              </p:cNvPr>
              <p:cNvSpPr/>
              <p:nvPr/>
            </p:nvSpPr>
            <p:spPr>
              <a:xfrm>
                <a:off x="5657014" y="336163"/>
                <a:ext cx="217170" cy="194310"/>
              </a:xfrm>
              <a:prstGeom prst="rect">
                <a:avLst/>
              </a:prstGeom>
              <a:solidFill>
                <a:srgbClr val="F0C14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543184E-543F-DBF0-3B6E-385D3E55EC9B}"/>
                  </a:ext>
                </a:extLst>
              </p:cNvPr>
              <p:cNvSpPr txBox="1"/>
              <p:nvPr/>
            </p:nvSpPr>
            <p:spPr>
              <a:xfrm>
                <a:off x="5882648" y="248652"/>
                <a:ext cx="1194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minimap2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AD3F6A-F509-83E6-2991-8DEE6713CA78}"/>
                </a:ext>
              </a:extLst>
            </p:cNvPr>
            <p:cNvGrpSpPr/>
            <p:nvPr/>
          </p:nvGrpSpPr>
          <p:grpSpPr>
            <a:xfrm>
              <a:off x="3780870" y="140921"/>
              <a:ext cx="1117483" cy="369332"/>
              <a:chOff x="3780870" y="248652"/>
              <a:chExt cx="1117483" cy="36933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D3CF857-F05E-1745-C00B-A9EAB23F2DA3}"/>
                  </a:ext>
                </a:extLst>
              </p:cNvPr>
              <p:cNvSpPr/>
              <p:nvPr/>
            </p:nvSpPr>
            <p:spPr>
              <a:xfrm>
                <a:off x="3780870" y="336163"/>
                <a:ext cx="217170" cy="194310"/>
              </a:xfrm>
              <a:prstGeom prst="rect">
                <a:avLst/>
              </a:prstGeom>
              <a:solidFill>
                <a:srgbClr val="4A72B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007CFC-AA25-432F-4AE1-4434ACA1316E}"/>
                  </a:ext>
                </a:extLst>
              </p:cNvPr>
              <p:cNvSpPr txBox="1"/>
              <p:nvPr/>
            </p:nvSpPr>
            <p:spPr>
              <a:xfrm>
                <a:off x="4006762" y="248652"/>
                <a:ext cx="89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BLEND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C45E67C-35B2-0B4E-5E60-9115B64B56EA}"/>
                </a:ext>
              </a:extLst>
            </p:cNvPr>
            <p:cNvGrpSpPr/>
            <p:nvPr/>
          </p:nvGrpSpPr>
          <p:grpSpPr>
            <a:xfrm>
              <a:off x="12698519" y="140921"/>
              <a:ext cx="1544052" cy="369332"/>
              <a:chOff x="12698519" y="248652"/>
              <a:chExt cx="1544052" cy="36933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55DD66-E6C4-B2CB-FBFD-06A348A60DA9}"/>
                  </a:ext>
                </a:extLst>
              </p:cNvPr>
              <p:cNvSpPr/>
              <p:nvPr/>
            </p:nvSpPr>
            <p:spPr>
              <a:xfrm>
                <a:off x="12698519" y="336163"/>
                <a:ext cx="217170" cy="194310"/>
              </a:xfrm>
              <a:prstGeom prst="rect">
                <a:avLst/>
              </a:prstGeom>
              <a:solidFill>
                <a:srgbClr val="AA449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217BDD-B0D7-C210-1E28-386728B57590}"/>
                  </a:ext>
                </a:extLst>
              </p:cNvPr>
              <p:cNvSpPr txBox="1"/>
              <p:nvPr/>
            </p:nvSpPr>
            <p:spPr>
              <a:xfrm>
                <a:off x="12931185" y="248652"/>
                <a:ext cx="1311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>
                    <a:latin typeface="Cambria" panose="02040503050406030204" pitchFamily="18" charset="0"/>
                  </a:rPr>
                  <a:t>Strobealign</a:t>
                </a:r>
                <a:endParaRPr lang="en-US" dirty="0">
                  <a:latin typeface="Cambria" panose="02040503050406030204" pitchFamily="18" charset="0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5C0E18D-B116-E6F5-5773-AFEDA4752D4F}"/>
              </a:ext>
            </a:extLst>
          </p:cNvPr>
          <p:cNvSpPr txBox="1"/>
          <p:nvPr/>
        </p:nvSpPr>
        <p:spPr>
          <a:xfrm>
            <a:off x="1990893" y="122938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5DB788-18F5-6E89-B4AB-2B1732F2415E}"/>
              </a:ext>
            </a:extLst>
          </p:cNvPr>
          <p:cNvSpPr txBox="1"/>
          <p:nvPr/>
        </p:nvSpPr>
        <p:spPr>
          <a:xfrm>
            <a:off x="1990893" y="88502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37035D-6924-56DF-886D-BA71BE32CDD6}"/>
              </a:ext>
            </a:extLst>
          </p:cNvPr>
          <p:cNvSpPr txBox="1"/>
          <p:nvPr/>
        </p:nvSpPr>
        <p:spPr>
          <a:xfrm>
            <a:off x="1990893" y="54066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5316863" y="5583271"/>
            <a:ext cx="14777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D. </a:t>
            </a:r>
            <a:r>
              <a:rPr lang="en-US" sz="1700" b="1" dirty="0" err="1">
                <a:latin typeface="Cambria" panose="02040503050406030204" pitchFamily="18" charset="0"/>
              </a:rPr>
              <a:t>ananassae</a:t>
            </a:r>
            <a:endParaRPr lang="en-US" sz="1700" b="1" dirty="0">
              <a:latin typeface="Cambria" panose="02040503050406030204" pitchFamily="18" charset="0"/>
            </a:endParaRP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7103560" y="5583271"/>
            <a:ext cx="7939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E. coli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5A3BF-9053-66C1-9417-1D7FF0CD55CC}"/>
              </a:ext>
            </a:extLst>
          </p:cNvPr>
          <p:cNvSpPr txBox="1"/>
          <p:nvPr/>
        </p:nvSpPr>
        <p:spPr>
          <a:xfrm>
            <a:off x="11835970" y="5583271"/>
            <a:ext cx="80342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Yeast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(ONT)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2AAFCB-60A4-F003-0CBC-C101F67264CA}"/>
              </a:ext>
            </a:extLst>
          </p:cNvPr>
          <p:cNvSpPr txBox="1"/>
          <p:nvPr/>
        </p:nvSpPr>
        <p:spPr>
          <a:xfrm>
            <a:off x="12952519" y="5583271"/>
            <a:ext cx="12170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Yeast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(Illumina)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D1D7CC-B38F-6510-17BA-72A07F6AAB2A}"/>
              </a:ext>
            </a:extLst>
          </p:cNvPr>
          <p:cNvSpPr txBox="1"/>
          <p:nvPr/>
        </p:nvSpPr>
        <p:spPr>
          <a:xfrm>
            <a:off x="14363587" y="5583271"/>
            <a:ext cx="10465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E. coli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(PacBio)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665149-947E-16AD-63C1-F57366C4E07D}"/>
              </a:ext>
            </a:extLst>
          </p:cNvPr>
          <p:cNvSpPr txBox="1"/>
          <p:nvPr/>
        </p:nvSpPr>
        <p:spPr>
          <a:xfrm>
            <a:off x="1990893" y="493075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8479-77CC-D1AD-AC66-46C060FA7C9F}"/>
              </a:ext>
            </a:extLst>
          </p:cNvPr>
          <p:cNvSpPr txBox="1"/>
          <p:nvPr/>
        </p:nvSpPr>
        <p:spPr>
          <a:xfrm>
            <a:off x="1990893" y="42359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611079-9B7B-4A0A-C16F-B43939D848E6}"/>
              </a:ext>
            </a:extLst>
          </p:cNvPr>
          <p:cNvSpPr txBox="1"/>
          <p:nvPr/>
        </p:nvSpPr>
        <p:spPr>
          <a:xfrm>
            <a:off x="1990893" y="354120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4C3418-82B8-C2BC-4F49-32DC2093BDD6}"/>
              </a:ext>
            </a:extLst>
          </p:cNvPr>
          <p:cNvSpPr txBox="1"/>
          <p:nvPr/>
        </p:nvSpPr>
        <p:spPr>
          <a:xfrm rot="16200000">
            <a:off x="832366" y="4146261"/>
            <a:ext cx="206595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Peak Memory (GB)</a:t>
            </a:r>
          </a:p>
        </p:txBody>
      </p:sp>
    </p:spTree>
    <p:extLst>
      <p:ext uri="{BB962C8B-B14F-4D97-AF65-F5344CB8AC3E}">
        <p14:creationId xmlns:p14="http://schemas.microsoft.com/office/powerpoint/2010/main" val="399812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CED6964-C115-99BA-A170-DFB707D8BCEA}"/>
              </a:ext>
            </a:extLst>
          </p:cNvPr>
          <p:cNvSpPr txBox="1"/>
          <p:nvPr/>
        </p:nvSpPr>
        <p:spPr>
          <a:xfrm>
            <a:off x="2732381" y="5583271"/>
            <a:ext cx="91082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CHM13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4415092" y="5583271"/>
            <a:ext cx="87235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HG002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9403629" y="5583271"/>
            <a:ext cx="9108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CHM13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(ONT)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0977344" y="5583271"/>
            <a:ext cx="10465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Yeast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(PacBio)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2378498-D51E-D16F-6123-7A38F59EA27D}"/>
              </a:ext>
            </a:extLst>
          </p:cNvPr>
          <p:cNvSpPr txBox="1"/>
          <p:nvPr/>
        </p:nvSpPr>
        <p:spPr>
          <a:xfrm rot="16200000">
            <a:off x="1014788" y="1579764"/>
            <a:ext cx="17011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CPU Time (sec)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39230-78B8-4AC8-5061-BFB674AA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6989" y="511053"/>
            <a:ext cx="13295521" cy="51136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5781646" y="5583271"/>
            <a:ext cx="14777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D. </a:t>
            </a:r>
            <a:r>
              <a:rPr lang="en-US" sz="1700" b="1" dirty="0" err="1">
                <a:latin typeface="Cambria" panose="02040503050406030204" pitchFamily="18" charset="0"/>
              </a:rPr>
              <a:t>ananassae</a:t>
            </a:r>
            <a:endParaRPr lang="en-US" sz="1700" b="1" dirty="0">
              <a:latin typeface="Cambria" panose="02040503050406030204" pitchFamily="18" charset="0"/>
            </a:endParaRP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7780523" y="5583271"/>
            <a:ext cx="7939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E. coli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5A3BF-9053-66C1-9417-1D7FF0CD55CC}"/>
              </a:ext>
            </a:extLst>
          </p:cNvPr>
          <p:cNvSpPr txBox="1"/>
          <p:nvPr/>
        </p:nvSpPr>
        <p:spPr>
          <a:xfrm>
            <a:off x="12685475" y="5583271"/>
            <a:ext cx="97214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Yeast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(ONT)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D1D7CC-B38F-6510-17BA-72A07F6AAB2A}"/>
              </a:ext>
            </a:extLst>
          </p:cNvPr>
          <p:cNvSpPr txBox="1"/>
          <p:nvPr/>
        </p:nvSpPr>
        <p:spPr>
          <a:xfrm>
            <a:off x="14327867" y="5583271"/>
            <a:ext cx="10465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E. coli</a:t>
            </a:r>
          </a:p>
          <a:p>
            <a:pPr algn="ctr"/>
            <a:r>
              <a:rPr lang="en-US" sz="1700" b="1" dirty="0">
                <a:latin typeface="Cambria" panose="02040503050406030204" pitchFamily="18" charset="0"/>
              </a:rPr>
              <a:t>(PacBio)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4C3418-82B8-C2BC-4F49-32DC2093BDD6}"/>
              </a:ext>
            </a:extLst>
          </p:cNvPr>
          <p:cNvSpPr txBox="1"/>
          <p:nvPr/>
        </p:nvSpPr>
        <p:spPr>
          <a:xfrm rot="16200000">
            <a:off x="832366" y="4146261"/>
            <a:ext cx="206595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Peak Memory (GB)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F768B2-D64E-6D99-671F-495DCE05F334}"/>
              </a:ext>
            </a:extLst>
          </p:cNvPr>
          <p:cNvSpPr txBox="1"/>
          <p:nvPr/>
        </p:nvSpPr>
        <p:spPr>
          <a:xfrm>
            <a:off x="1997424" y="254630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09D080-B252-1C4C-FC90-9FC8F9438F64}"/>
              </a:ext>
            </a:extLst>
          </p:cNvPr>
          <p:cNvSpPr txBox="1"/>
          <p:nvPr/>
        </p:nvSpPr>
        <p:spPr>
          <a:xfrm>
            <a:off x="1997424" y="213124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B53F7-1A02-28B2-57E9-37F94F79A832}"/>
              </a:ext>
            </a:extLst>
          </p:cNvPr>
          <p:cNvSpPr txBox="1"/>
          <p:nvPr/>
        </p:nvSpPr>
        <p:spPr>
          <a:xfrm>
            <a:off x="1997424" y="171619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73DF1-DD3D-BCE5-33B6-F14EFA3B0918}"/>
              </a:ext>
            </a:extLst>
          </p:cNvPr>
          <p:cNvSpPr txBox="1"/>
          <p:nvPr/>
        </p:nvSpPr>
        <p:spPr>
          <a:xfrm>
            <a:off x="1997424" y="130113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A3FDE4-2C9D-59D0-CA28-2905A2D14148}"/>
              </a:ext>
            </a:extLst>
          </p:cNvPr>
          <p:cNvSpPr txBox="1"/>
          <p:nvPr/>
        </p:nvSpPr>
        <p:spPr>
          <a:xfrm>
            <a:off x="1997424" y="88608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E64FF5-C05F-D7EC-727C-8B73010F9B56}"/>
              </a:ext>
            </a:extLst>
          </p:cNvPr>
          <p:cNvSpPr txBox="1"/>
          <p:nvPr/>
        </p:nvSpPr>
        <p:spPr>
          <a:xfrm>
            <a:off x="1997424" y="47102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B147AF-914C-5DD4-A3C8-FE6486A5337A}"/>
              </a:ext>
            </a:extLst>
          </p:cNvPr>
          <p:cNvSpPr txBox="1"/>
          <p:nvPr/>
        </p:nvSpPr>
        <p:spPr>
          <a:xfrm>
            <a:off x="1997424" y="484733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A5971F-FD42-A0DC-5059-C68EB41CB44A}"/>
              </a:ext>
            </a:extLst>
          </p:cNvPr>
          <p:cNvSpPr txBox="1"/>
          <p:nvPr/>
        </p:nvSpPr>
        <p:spPr>
          <a:xfrm>
            <a:off x="1997424" y="399832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1D8739-1B34-6045-A47B-E5C6AB63E8FE}"/>
              </a:ext>
            </a:extLst>
          </p:cNvPr>
          <p:cNvSpPr txBox="1"/>
          <p:nvPr/>
        </p:nvSpPr>
        <p:spPr>
          <a:xfrm>
            <a:off x="1997424" y="314931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F14C4BB-F584-EB2C-6B2B-9F7C2616B872}"/>
              </a:ext>
            </a:extLst>
          </p:cNvPr>
          <p:cNvGrpSpPr/>
          <p:nvPr/>
        </p:nvGrpSpPr>
        <p:grpSpPr>
          <a:xfrm>
            <a:off x="7652871" y="140921"/>
            <a:ext cx="2863756" cy="369332"/>
            <a:chOff x="7559790" y="140921"/>
            <a:chExt cx="2863756" cy="36933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F07C65B-23F5-38FD-5946-FB16E3CFED48}"/>
                </a:ext>
              </a:extLst>
            </p:cNvPr>
            <p:cNvGrpSpPr/>
            <p:nvPr/>
          </p:nvGrpSpPr>
          <p:grpSpPr>
            <a:xfrm>
              <a:off x="9156843" y="140921"/>
              <a:ext cx="1266703" cy="369332"/>
              <a:chOff x="5657014" y="248652"/>
              <a:chExt cx="1266703" cy="36933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A3C443-33DB-86B3-B7CC-AE7D92BFBD5A}"/>
                  </a:ext>
                </a:extLst>
              </p:cNvPr>
              <p:cNvSpPr/>
              <p:nvPr/>
            </p:nvSpPr>
            <p:spPr>
              <a:xfrm>
                <a:off x="5657014" y="336163"/>
                <a:ext cx="217170" cy="194310"/>
              </a:xfrm>
              <a:prstGeom prst="rect">
                <a:avLst/>
              </a:prstGeom>
              <a:solidFill>
                <a:srgbClr val="F0C14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F8627C3-43FB-067E-9C36-07187AAF7380}"/>
                  </a:ext>
                </a:extLst>
              </p:cNvPr>
              <p:cNvSpPr txBox="1"/>
              <p:nvPr/>
            </p:nvSpPr>
            <p:spPr>
              <a:xfrm>
                <a:off x="5879840" y="248652"/>
                <a:ext cx="1043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BLEND-I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5FB06D1-C716-DD13-3EBE-38849B1F162F}"/>
                </a:ext>
              </a:extLst>
            </p:cNvPr>
            <p:cNvGrpSpPr/>
            <p:nvPr/>
          </p:nvGrpSpPr>
          <p:grpSpPr>
            <a:xfrm>
              <a:off x="7559790" y="140921"/>
              <a:ext cx="1299841" cy="369332"/>
              <a:chOff x="3780870" y="248652"/>
              <a:chExt cx="1299841" cy="36933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30F4723-A5F5-FC42-146E-3CE2343234C4}"/>
                  </a:ext>
                </a:extLst>
              </p:cNvPr>
              <p:cNvSpPr/>
              <p:nvPr/>
            </p:nvSpPr>
            <p:spPr>
              <a:xfrm>
                <a:off x="3780870" y="336163"/>
                <a:ext cx="217170" cy="194310"/>
              </a:xfrm>
              <a:prstGeom prst="rect">
                <a:avLst/>
              </a:prstGeom>
              <a:solidFill>
                <a:srgbClr val="4A72B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E93D403-39DB-EDD1-B444-514B3EF32CCA}"/>
                  </a:ext>
                </a:extLst>
              </p:cNvPr>
              <p:cNvSpPr txBox="1"/>
              <p:nvPr/>
            </p:nvSpPr>
            <p:spPr>
              <a:xfrm>
                <a:off x="4005096" y="248652"/>
                <a:ext cx="1075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BLEND-S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017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CED6964-C115-99BA-A170-DFB707D8BCEA}"/>
              </a:ext>
            </a:extLst>
          </p:cNvPr>
          <p:cNvSpPr txBox="1"/>
          <p:nvPr/>
        </p:nvSpPr>
        <p:spPr>
          <a:xfrm>
            <a:off x="5255096" y="5579262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CHM13</a:t>
            </a:r>
          </a:p>
          <a:p>
            <a:pPr algn="ctr"/>
            <a:r>
              <a:rPr lang="en-US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CAF229-2FF7-7E51-42EE-3E688EA0A7C5}"/>
              </a:ext>
            </a:extLst>
          </p:cNvPr>
          <p:cNvSpPr txBox="1"/>
          <p:nvPr/>
        </p:nvSpPr>
        <p:spPr>
          <a:xfrm>
            <a:off x="6956048" y="5579262"/>
            <a:ext cx="909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HG002</a:t>
            </a:r>
          </a:p>
          <a:p>
            <a:pPr algn="ctr"/>
            <a:r>
              <a:rPr lang="en-US" b="1" dirty="0">
                <a:latin typeface="Cambria" panose="02040503050406030204" pitchFamily="18" charset="0"/>
              </a:rPr>
              <a:t>(HiFi)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087A90-F635-C28A-56DF-69D01AA04E90}"/>
              </a:ext>
            </a:extLst>
          </p:cNvPr>
          <p:cNvGrpSpPr/>
          <p:nvPr/>
        </p:nvGrpSpPr>
        <p:grpSpPr>
          <a:xfrm>
            <a:off x="6459654" y="140921"/>
            <a:ext cx="5250190" cy="369332"/>
            <a:chOff x="6709431" y="140921"/>
            <a:chExt cx="5250190" cy="3693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18BAA7-6E07-67AB-FDBA-99940044F8CB}"/>
                </a:ext>
              </a:extLst>
            </p:cNvPr>
            <p:cNvGrpSpPr/>
            <p:nvPr/>
          </p:nvGrpSpPr>
          <p:grpSpPr>
            <a:xfrm>
              <a:off x="10206247" y="140921"/>
              <a:ext cx="1753374" cy="369332"/>
              <a:chOff x="7143202" y="248652"/>
              <a:chExt cx="1753374" cy="36933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DE01C1F-4C2B-25C6-8CDF-8F62E78B0475}"/>
                  </a:ext>
                </a:extLst>
              </p:cNvPr>
              <p:cNvSpPr/>
              <p:nvPr/>
            </p:nvSpPr>
            <p:spPr>
              <a:xfrm>
                <a:off x="7143202" y="336163"/>
                <a:ext cx="217170" cy="194310"/>
              </a:xfrm>
              <a:prstGeom prst="rect">
                <a:avLst/>
              </a:prstGeom>
              <a:solidFill>
                <a:srgbClr val="5FA13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78ACD90-FFD3-F1F2-AA98-F7DF723B6D08}"/>
                  </a:ext>
                </a:extLst>
              </p:cNvPr>
              <p:cNvSpPr txBox="1"/>
              <p:nvPr/>
            </p:nvSpPr>
            <p:spPr>
              <a:xfrm>
                <a:off x="7366542" y="248652"/>
                <a:ext cx="1530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minimap2-Eq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5C0213A-9927-9193-B570-36AC5BFAF3FA}"/>
                </a:ext>
              </a:extLst>
            </p:cNvPr>
            <p:cNvGrpSpPr/>
            <p:nvPr/>
          </p:nvGrpSpPr>
          <p:grpSpPr>
            <a:xfrm>
              <a:off x="8382656" y="140921"/>
              <a:ext cx="1420193" cy="369332"/>
              <a:chOff x="5657014" y="248652"/>
              <a:chExt cx="1420193" cy="369332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BC8231F-A144-36F7-C946-047FE1BBE111}"/>
                  </a:ext>
                </a:extLst>
              </p:cNvPr>
              <p:cNvSpPr/>
              <p:nvPr/>
            </p:nvSpPr>
            <p:spPr>
              <a:xfrm>
                <a:off x="5657014" y="336163"/>
                <a:ext cx="217170" cy="194310"/>
              </a:xfrm>
              <a:prstGeom prst="rect">
                <a:avLst/>
              </a:prstGeom>
              <a:solidFill>
                <a:srgbClr val="F0C14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543184E-543F-DBF0-3B6E-385D3E55EC9B}"/>
                  </a:ext>
                </a:extLst>
              </p:cNvPr>
              <p:cNvSpPr txBox="1"/>
              <p:nvPr/>
            </p:nvSpPr>
            <p:spPr>
              <a:xfrm>
                <a:off x="5882648" y="248652"/>
                <a:ext cx="1194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minimap2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AD3F6A-F509-83E6-2991-8DEE6713CA78}"/>
                </a:ext>
              </a:extLst>
            </p:cNvPr>
            <p:cNvGrpSpPr/>
            <p:nvPr/>
          </p:nvGrpSpPr>
          <p:grpSpPr>
            <a:xfrm>
              <a:off x="6709431" y="140921"/>
              <a:ext cx="1269826" cy="369332"/>
              <a:chOff x="3780870" y="248652"/>
              <a:chExt cx="1269826" cy="36933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D3CF857-F05E-1745-C00B-A9EAB23F2DA3}"/>
                  </a:ext>
                </a:extLst>
              </p:cNvPr>
              <p:cNvSpPr/>
              <p:nvPr/>
            </p:nvSpPr>
            <p:spPr>
              <a:xfrm>
                <a:off x="3780870" y="336163"/>
                <a:ext cx="217170" cy="194310"/>
              </a:xfrm>
              <a:prstGeom prst="rect">
                <a:avLst/>
              </a:prstGeom>
              <a:solidFill>
                <a:srgbClr val="4A72B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007CFC-AA25-432F-4AE1-4434ACA1316E}"/>
                  </a:ext>
                </a:extLst>
              </p:cNvPr>
              <p:cNvSpPr txBox="1"/>
              <p:nvPr/>
            </p:nvSpPr>
            <p:spPr>
              <a:xfrm>
                <a:off x="4006819" y="248652"/>
                <a:ext cx="1043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BLEND-I</a:t>
                </a: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8939230-78B8-4AC8-5061-BFB674AA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3820" y="511053"/>
            <a:ext cx="8181859" cy="51136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8306330" y="5579262"/>
            <a:ext cx="1551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D. </a:t>
            </a:r>
            <a:r>
              <a:rPr lang="en-US" b="1" dirty="0" err="1">
                <a:latin typeface="Cambria" panose="02040503050406030204" pitchFamily="18" charset="0"/>
              </a:rPr>
              <a:t>ananassae</a:t>
            </a:r>
            <a:endParaRPr lang="en-US" b="1" dirty="0">
              <a:latin typeface="Cambria" panose="02040503050406030204" pitchFamily="18" charset="0"/>
            </a:endParaRPr>
          </a:p>
          <a:p>
            <a:pPr algn="ctr"/>
            <a:r>
              <a:rPr lang="en-US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10328993" y="5579262"/>
            <a:ext cx="827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E. coli</a:t>
            </a:r>
          </a:p>
          <a:p>
            <a:pPr algn="ctr"/>
            <a:r>
              <a:rPr lang="en-US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2AAFCB-60A4-F003-0CBC-C101F67264CA}"/>
              </a:ext>
            </a:extLst>
          </p:cNvPr>
          <p:cNvSpPr txBox="1"/>
          <p:nvPr/>
        </p:nvSpPr>
        <p:spPr>
          <a:xfrm>
            <a:off x="11791128" y="5579262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Yeast</a:t>
            </a:r>
          </a:p>
          <a:p>
            <a:pPr algn="ctr"/>
            <a:r>
              <a:rPr lang="en-US" b="1" dirty="0">
                <a:latin typeface="Cambria" panose="02040503050406030204" pitchFamily="18" charset="0"/>
              </a:rPr>
              <a:t>(Illumina)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BC684-84BA-8501-406F-9F805C70C437}"/>
              </a:ext>
            </a:extLst>
          </p:cNvPr>
          <p:cNvSpPr txBox="1"/>
          <p:nvPr/>
        </p:nvSpPr>
        <p:spPr>
          <a:xfrm>
            <a:off x="4528968" y="254947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5975C-972A-2A17-26D6-D16EB79EABEA}"/>
              </a:ext>
            </a:extLst>
          </p:cNvPr>
          <p:cNvSpPr txBox="1"/>
          <p:nvPr/>
        </p:nvSpPr>
        <p:spPr>
          <a:xfrm>
            <a:off x="4528968" y="213442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810D0-CDAF-AF46-D72D-A91FD5A6AABD}"/>
              </a:ext>
            </a:extLst>
          </p:cNvPr>
          <p:cNvSpPr txBox="1"/>
          <p:nvPr/>
        </p:nvSpPr>
        <p:spPr>
          <a:xfrm>
            <a:off x="4528968" y="171936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241CB-3999-5C72-A3A7-1E24EB28ECFD}"/>
              </a:ext>
            </a:extLst>
          </p:cNvPr>
          <p:cNvSpPr txBox="1"/>
          <p:nvPr/>
        </p:nvSpPr>
        <p:spPr>
          <a:xfrm>
            <a:off x="4528968" y="130431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06F500-4FD9-F1AC-05A1-9228D8926818}"/>
              </a:ext>
            </a:extLst>
          </p:cNvPr>
          <p:cNvSpPr txBox="1"/>
          <p:nvPr/>
        </p:nvSpPr>
        <p:spPr>
          <a:xfrm rot="16200000">
            <a:off x="3508780" y="1575245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CPU Time (sec)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B8BB6B-97FA-E684-F8D3-F357296C9A4B}"/>
              </a:ext>
            </a:extLst>
          </p:cNvPr>
          <p:cNvSpPr txBox="1"/>
          <p:nvPr/>
        </p:nvSpPr>
        <p:spPr>
          <a:xfrm>
            <a:off x="4528968" y="88925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AEDC87-8B71-13B0-8161-ECE4697DB282}"/>
              </a:ext>
            </a:extLst>
          </p:cNvPr>
          <p:cNvSpPr txBox="1"/>
          <p:nvPr/>
        </p:nvSpPr>
        <p:spPr>
          <a:xfrm>
            <a:off x="4528968" y="47420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A690F1-D990-6241-94F3-1287B8AC1552}"/>
              </a:ext>
            </a:extLst>
          </p:cNvPr>
          <p:cNvSpPr txBox="1"/>
          <p:nvPr/>
        </p:nvSpPr>
        <p:spPr>
          <a:xfrm>
            <a:off x="4528968" y="484733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EE2ED0-F3FB-CA76-FD0F-739336F21FA3}"/>
              </a:ext>
            </a:extLst>
          </p:cNvPr>
          <p:cNvSpPr txBox="1"/>
          <p:nvPr/>
        </p:nvSpPr>
        <p:spPr>
          <a:xfrm>
            <a:off x="4528968" y="399038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FCE8B7-94AE-9C54-2AAB-E2CD8ECF85CE}"/>
              </a:ext>
            </a:extLst>
          </p:cNvPr>
          <p:cNvSpPr txBox="1"/>
          <p:nvPr/>
        </p:nvSpPr>
        <p:spPr>
          <a:xfrm>
            <a:off x="4528968" y="313344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E0A01A-6527-E041-BC1F-7136E52F8208}"/>
              </a:ext>
            </a:extLst>
          </p:cNvPr>
          <p:cNvSpPr txBox="1"/>
          <p:nvPr/>
        </p:nvSpPr>
        <p:spPr>
          <a:xfrm rot="16200000">
            <a:off x="3316099" y="4141742"/>
            <a:ext cx="21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Peak Memory (GB)</a:t>
            </a:r>
          </a:p>
        </p:txBody>
      </p:sp>
    </p:spTree>
    <p:extLst>
      <p:ext uri="{BB962C8B-B14F-4D97-AF65-F5344CB8AC3E}">
        <p14:creationId xmlns:p14="http://schemas.microsoft.com/office/powerpoint/2010/main" val="416947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13394</TotalTime>
  <Words>176</Words>
  <Application>Microsoft Macintosh PowerPoint</Application>
  <PresentationFormat>Custom</PresentationFormat>
  <Paragraphs>92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Pillai, Kamlesh R</dc:creator>
  <cp:keywords>CTPClassification=CTP_NT</cp:keywords>
  <cp:lastModifiedBy>Firtina  Can</cp:lastModifiedBy>
  <cp:revision>157</cp:revision>
  <dcterms:created xsi:type="dcterms:W3CDTF">2020-07-31T16:50:25Z</dcterms:created>
  <dcterms:modified xsi:type="dcterms:W3CDTF">2022-10-31T18:45:46Z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2af3d263-ec5c-406e-8667-e26122fee6aa</vt:lpwstr>
  </property>
  <property fmtid="{D5CDD505-2E9C-101B-9397-08002B2CF9AE}" pid="3" name="CTP_TimeStamp">
    <vt:lpwstr>2020-08-01 06:58:57Z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