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76" r:id="rId2"/>
    <p:sldId id="575" r:id="rId3"/>
    <p:sldId id="594" r:id="rId4"/>
    <p:sldId id="630" r:id="rId5"/>
    <p:sldId id="631" r:id="rId6"/>
    <p:sldId id="632" r:id="rId7"/>
    <p:sldId id="629" r:id="rId8"/>
    <p:sldId id="640" r:id="rId9"/>
    <p:sldId id="668" r:id="rId10"/>
    <p:sldId id="643" r:id="rId11"/>
    <p:sldId id="636" r:id="rId12"/>
    <p:sldId id="641" r:id="rId13"/>
    <p:sldId id="642" r:id="rId14"/>
    <p:sldId id="602" r:id="rId15"/>
    <p:sldId id="648" r:id="rId16"/>
    <p:sldId id="649" r:id="rId17"/>
    <p:sldId id="650" r:id="rId18"/>
    <p:sldId id="652" r:id="rId19"/>
    <p:sldId id="658" r:id="rId20"/>
    <p:sldId id="659" r:id="rId21"/>
    <p:sldId id="606" r:id="rId22"/>
    <p:sldId id="607" r:id="rId23"/>
    <p:sldId id="608" r:id="rId24"/>
    <p:sldId id="653" r:id="rId25"/>
    <p:sldId id="610" r:id="rId26"/>
    <p:sldId id="662" r:id="rId27"/>
    <p:sldId id="654" r:id="rId28"/>
    <p:sldId id="612" r:id="rId29"/>
    <p:sldId id="613" r:id="rId30"/>
    <p:sldId id="614" r:id="rId31"/>
    <p:sldId id="615" r:id="rId32"/>
    <p:sldId id="663" r:id="rId33"/>
    <p:sldId id="655" r:id="rId34"/>
    <p:sldId id="647" r:id="rId35"/>
    <p:sldId id="621" r:id="rId36"/>
    <p:sldId id="620" r:id="rId37"/>
    <p:sldId id="664" r:id="rId38"/>
    <p:sldId id="645" r:id="rId39"/>
    <p:sldId id="669" r:id="rId40"/>
    <p:sldId id="622" r:id="rId41"/>
    <p:sldId id="623" r:id="rId42"/>
    <p:sldId id="666" r:id="rId43"/>
    <p:sldId id="667" r:id="rId44"/>
    <p:sldId id="646" r:id="rId45"/>
    <p:sldId id="651" r:id="rId46"/>
    <p:sldId id="624" r:id="rId47"/>
    <p:sldId id="660" r:id="rId48"/>
    <p:sldId id="625" r:id="rId49"/>
    <p:sldId id="661" r:id="rId50"/>
    <p:sldId id="626" r:id="rId51"/>
    <p:sldId id="665" r:id="rId52"/>
    <p:sldId id="657" r:id="rId53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696969"/>
    <a:srgbClr val="404040"/>
    <a:srgbClr val="B31B1B"/>
    <a:srgbClr val="FFFFFF"/>
    <a:srgbClr val="A6A6A6"/>
    <a:srgbClr val="F9FAF8"/>
    <a:srgbClr val="95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1748" autoAdjust="0"/>
  </p:normalViewPr>
  <p:slideViewPr>
    <p:cSldViewPr>
      <p:cViewPr varScale="1">
        <p:scale>
          <a:sx n="81" d="100"/>
          <a:sy n="81" d="100"/>
        </p:scale>
        <p:origin x="96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4CA2-105F-41CF-95FA-79E2DEDCE6D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2E61D-2080-44C1-8D97-F4B80BAE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8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38D9882-8E9E-4CF6-8AEF-BEC3B7A09D95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0529AF4-9733-4245-A38E-6E2258071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666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36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text for fast</a:t>
            </a:r>
            <a:r>
              <a:rPr lang="en-US" baseline="0" dirty="0" smtClean="0"/>
              <a:t> steps, keep full version as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051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99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0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42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09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SATA: Native Command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18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28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Arash for graphs without hit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83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454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9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1"/>
            <a:ext cx="8839200" cy="3048001"/>
          </a:xfrm>
        </p:spPr>
        <p:txBody>
          <a:bodyPr/>
          <a:lstStyle>
            <a:lvl1pPr algn="ctr">
              <a:defRPr sz="3600" spc="-9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839200" cy="22098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696969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D4D4D4"/>
                </a:solidFill>
              </a:defRPr>
            </a:lvl1pPr>
          </a:lstStyle>
          <a:p>
            <a:r>
              <a:rPr lang="en-US" altLang="en-US" dirty="0" smtClean="0"/>
              <a:t>Page </a:t>
            </a:r>
            <a:fld id="{C0114C80-A684-4FC2-9290-3D6457BFA549}" type="slidenum">
              <a:rPr lang="en-US" altLang="en-US" smtClean="0"/>
              <a:pPr/>
              <a:t>‹#›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81619" y="222528"/>
            <a:ext cx="1326783" cy="219456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55" y="237744"/>
            <a:ext cx="2724912" cy="2424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1" t="1289" r="16217"/>
          <a:stretch/>
        </p:blipFill>
        <p:spPr>
          <a:xfrm>
            <a:off x="6174420" y="28574"/>
            <a:ext cx="704849" cy="6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58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Vulnerabilities in MLC NAND Flash Memory Programming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D0BF8F6E-232C-4479-8873-848D6BC8E6C3}" type="slidenum">
              <a:rPr lang="en-US" altLang="en-US"/>
              <a:pPr/>
              <a:t>‹#›</a:t>
            </a:fld>
            <a:r>
              <a:rPr lang="en-US" altLang="en-US" dirty="0"/>
              <a:t> </a:t>
            </a:r>
            <a:r>
              <a:rPr lang="en-US" altLang="en-US" dirty="0" smtClean="0"/>
              <a:t>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39103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2"/>
            <a:ext cx="2057400" cy="51054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38201"/>
            <a:ext cx="6629400" cy="5105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Vulnerabilities in MLC NAND Flash Memory Programming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8C84A859-EC2B-4CC2-841B-A4A94D4856AA}" type="slidenum">
              <a:rPr lang="en-US" altLang="en-US"/>
              <a:pPr/>
              <a:t>‹#›</a:t>
            </a:fld>
            <a:r>
              <a:rPr lang="en-US" altLang="en-US" dirty="0"/>
              <a:t> </a:t>
            </a:r>
            <a:r>
              <a:rPr lang="en-US" altLang="en-US" dirty="0" smtClean="0"/>
              <a:t>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88022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71700" y="6096000"/>
            <a:ext cx="69723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Vulnerabilities in MLC NAND Flash Memory Programming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56E643E9-8232-44D4-8A76-E691A7C80D3B}" type="slidenum">
              <a:rPr lang="en-US" altLang="en-US"/>
              <a:pPr/>
              <a:t>‹#›</a:t>
            </a:fld>
            <a:r>
              <a:rPr lang="en-US" altLang="en-US" dirty="0"/>
              <a:t> </a:t>
            </a:r>
            <a:r>
              <a:rPr lang="en-US" altLang="en-US" dirty="0" smtClean="0"/>
              <a:t>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736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"/>
            <a:ext cx="9144000" cy="6202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85800"/>
            <a:ext cx="7772400" cy="4800600"/>
          </a:xfrm>
        </p:spPr>
        <p:txBody>
          <a:bodyPr anchorCtr="1"/>
          <a:lstStyle>
            <a:lvl1pPr algn="ctr">
              <a:defRPr sz="3600" b="0" cap="none" spc="-1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4572000"/>
            <a:ext cx="7772400" cy="8255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Vulnerabilities in MLC NAND Flash Memory Programming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1252D094-1F6F-4D58-85D9-7DD94883DE43}" type="slidenum">
              <a:rPr lang="en-US" altLang="en-US"/>
              <a:pPr/>
              <a:t>‹#›</a:t>
            </a:fld>
            <a:r>
              <a:rPr lang="en-US" altLang="en-US" dirty="0"/>
              <a:t> </a:t>
            </a:r>
            <a:r>
              <a:rPr lang="en-US" altLang="en-US" dirty="0" smtClean="0"/>
              <a:t>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6820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Vulnerabilities in MLC NAND Flash Memory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D2B8100E-AEB3-45CD-B31C-E5D9AB46F8E2}" type="slidenum">
              <a:rPr lang="en-US" altLang="en-US"/>
              <a:pPr/>
              <a:t>‹#›</a:t>
            </a:fld>
            <a:r>
              <a:rPr lang="en-US" altLang="en-US" dirty="0"/>
              <a:t> </a:t>
            </a:r>
            <a:r>
              <a:rPr lang="en-US" altLang="en-US" dirty="0" smtClean="0"/>
              <a:t>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260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4344988" cy="685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344988" cy="44196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38200"/>
            <a:ext cx="4346575" cy="685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0"/>
            <a:ext cx="4346575" cy="44196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Vulnerabilities in MLC NAND Flash Memory Programming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B98A4ED6-624C-4BEA-BCDE-327289EF7D9F}" type="slidenum">
              <a:rPr lang="en-US" altLang="en-US"/>
              <a:pPr/>
              <a:t>‹#›</a:t>
            </a:fld>
            <a:r>
              <a:rPr lang="en-US" altLang="en-US" dirty="0"/>
              <a:t> </a:t>
            </a:r>
            <a:r>
              <a:rPr lang="en-US" altLang="en-US" dirty="0" smtClean="0"/>
              <a:t>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7812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Vulnerabilities in MLC NAND Flash Memory Programming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AB72A377-ED4A-4672-A396-DD11146850F5}" type="slidenum">
              <a:rPr lang="en-US" altLang="en-US"/>
              <a:pPr/>
              <a:t>‹#›</a:t>
            </a:fld>
            <a:r>
              <a:rPr lang="en-US" altLang="en-US" dirty="0"/>
              <a:t> </a:t>
            </a:r>
            <a:r>
              <a:rPr lang="en-US" altLang="en-US" dirty="0" smtClean="0"/>
              <a:t>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9823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Vulnerabilities in MLC NAND Flash Memory Programming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A4A31649-8929-48A0-9489-E8D4C8D91F05}" type="slidenum">
              <a:rPr lang="en-US" altLang="en-US"/>
              <a:pPr/>
              <a:t>‹#›</a:t>
            </a:fld>
            <a:r>
              <a:rPr lang="en-US" altLang="en-US" dirty="0"/>
              <a:t> </a:t>
            </a:r>
            <a:r>
              <a:rPr lang="en-US" altLang="en-US" dirty="0" smtClean="0"/>
              <a:t>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7613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838200"/>
            <a:ext cx="3313113" cy="11430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1"/>
            <a:ext cx="5416550" cy="51054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1981200"/>
            <a:ext cx="3313113" cy="39624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Vulnerabilities in MLC NAND Flash Memory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3E8FA7CC-2CE5-41D8-B4C4-AD442D4B12B0}" type="slidenum">
              <a:rPr lang="en-US" altLang="en-US"/>
              <a:pPr/>
              <a:t>‹#›</a:t>
            </a:fld>
            <a:r>
              <a:rPr lang="en-US" altLang="en-US" dirty="0"/>
              <a:t> </a:t>
            </a:r>
            <a:r>
              <a:rPr lang="en-US" altLang="en-US" dirty="0" smtClean="0"/>
              <a:t>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03465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720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2001"/>
            <a:ext cx="5486400" cy="381000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387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Vulnerabilities in MLC NAND Flash Memory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FC7E1FD5-A6B1-43EF-B5D9-E1445DE766F6}" type="slidenum">
              <a:rPr lang="en-US" altLang="en-US"/>
              <a:pPr/>
              <a:t>‹#›</a:t>
            </a:fld>
            <a:r>
              <a:rPr lang="en-US" altLang="en-US" dirty="0"/>
              <a:t> </a:t>
            </a:r>
            <a:r>
              <a:rPr lang="en-US" altLang="en-US" dirty="0" smtClean="0"/>
              <a:t>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70787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1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39377"/>
            <a:ext cx="7924800" cy="429389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810545"/>
            <a:ext cx="8839200" cy="572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83363"/>
            <a:ext cx="6172200" cy="228600"/>
          </a:xfrm>
          <a:prstGeom prst="rect">
            <a:avLst/>
          </a:prstGeom>
        </p:spPr>
        <p:txBody>
          <a:bodyPr vert="horz" lIns="45720" tIns="0" rIns="4572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Whitney-Semibold SC" panose="02000603040000020004" pitchFamily="2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Vulnerabilities in MLC NAND Flash Memory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583363"/>
            <a:ext cx="1371600" cy="228600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 smtClean="0"/>
              <a:t>Page </a:t>
            </a:r>
            <a:fld id="{BBF05047-ADC6-47BF-A318-424F854A849A}" type="slidenum">
              <a:rPr lang="en-US" altLang="en-US" smtClean="0"/>
              <a:pPr/>
              <a:t>‹#›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811963"/>
            <a:ext cx="9144000" cy="46037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0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956973" y="160521"/>
            <a:ext cx="1187027" cy="3434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6" r:id="rId2"/>
    <p:sldLayoutId id="214748395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cap="none" spc="-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9pPr>
    </p:titleStyle>
    <p:bodyStyle>
      <a:lvl1pPr marL="204788" indent="-204788" algn="l" rtl="0" eaLnBrk="1" fontAlgn="base" hangingPunct="1">
        <a:spcBef>
          <a:spcPts val="450"/>
        </a:spcBef>
        <a:spcAft>
          <a:spcPct val="0"/>
        </a:spcAft>
        <a:buFont typeface="Wingdings" panose="05000000000000000000" pitchFamily="2" charset="2"/>
        <a:buChar char="§"/>
        <a:defRPr sz="2600" b="1" kern="1200" baseline="0">
          <a:solidFill>
            <a:srgbClr val="404040"/>
          </a:solidFill>
          <a:latin typeface="Adobe Garamond Pro" panose="02020502060506020403" pitchFamily="18" charset="0"/>
          <a:ea typeface="+mn-ea"/>
          <a:cs typeface="+mn-cs"/>
        </a:defRPr>
      </a:lvl1pPr>
      <a:lvl2pPr marL="479822" indent="-171450" algn="l" rtl="0" eaLnBrk="1" fontAlgn="base" hangingPunct="1"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2pPr>
      <a:lvl3pPr marL="857250" indent="-171450" algn="l" rtl="0" eaLnBrk="1" fontAlgn="base" hangingPunct="1">
        <a:spcBef>
          <a:spcPts val="225"/>
        </a:spcBef>
        <a:spcAft>
          <a:spcPct val="0"/>
        </a:spcAft>
        <a:buFont typeface="Palatino Linotype" panose="02040502050505030304" pitchFamily="18" charset="0"/>
        <a:buChar char="»"/>
        <a:defRPr sz="18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CMU-SAFARI/MQSi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MU-SAFARI/MQSi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MU-SAFARI/MQSim" TargetMode="Externa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MU-SAFARI/MQSi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MU-SAFARI/MQSim" TargetMode="External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github.com/CMU-SAFARI/MQSim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2533649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tx2"/>
                </a:solidFill>
              </a:rPr>
              <a:t>MQSim</a:t>
            </a:r>
            <a:r>
              <a:rPr lang="en-US" sz="4000" dirty="0" smtClean="0">
                <a:solidFill>
                  <a:schemeClr val="tx2"/>
                </a:solidFill>
              </a:rPr>
              <a:t>:</a:t>
            </a:r>
            <a:br>
              <a:rPr lang="en-US" sz="4000" dirty="0" smtClean="0">
                <a:solidFill>
                  <a:schemeClr val="tx2"/>
                </a:solidFill>
              </a:rPr>
            </a:br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Framework </a:t>
            </a:r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Enabling 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Realistic Studies of</a:t>
            </a:r>
            <a:b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Modern Multi-Queue SSD Devices</a:t>
            </a:r>
            <a:endParaRPr lang="en-US" sz="40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4343400"/>
            <a:ext cx="9144000" cy="1657350"/>
          </a:xfrm>
        </p:spPr>
        <p:txBody>
          <a:bodyPr/>
          <a:lstStyle/>
          <a:p>
            <a:r>
              <a:rPr lang="en-US" sz="3200" b="0" dirty="0" smtClean="0"/>
              <a:t>Arash Tavakkol, Juan Gómez-Luna,</a:t>
            </a:r>
            <a:br>
              <a:rPr lang="en-US" sz="3200" b="0" dirty="0" smtClean="0"/>
            </a:br>
            <a:r>
              <a:rPr lang="en-US" sz="3200" b="0" dirty="0" smtClean="0"/>
              <a:t>Mohammad </a:t>
            </a:r>
            <a:r>
              <a:rPr lang="en-US" sz="3200" b="0" dirty="0" err="1" smtClean="0"/>
              <a:t>Sadrosadati</a:t>
            </a:r>
            <a:r>
              <a:rPr lang="en-US" sz="3200" b="0" dirty="0" smtClean="0"/>
              <a:t>,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Saugata Ghose</a:t>
            </a:r>
            <a:r>
              <a:rPr lang="en-US" sz="3200" b="0" dirty="0" smtClean="0"/>
              <a:t>, Onur Mutlu</a:t>
            </a:r>
            <a:br>
              <a:rPr lang="en-US" sz="3200" b="0" dirty="0" smtClean="0"/>
            </a:br>
            <a:endParaRPr lang="en-US" b="0" dirty="0" smtClean="0"/>
          </a:p>
          <a:p>
            <a:r>
              <a:rPr lang="en-US" b="0" dirty="0" smtClean="0"/>
              <a:t>February 13, 2018</a:t>
            </a:r>
          </a:p>
          <a:p>
            <a:endParaRPr lang="en-US" sz="1050" b="0" dirty="0"/>
          </a:p>
        </p:txBody>
      </p:sp>
    </p:spTree>
    <p:extLst>
      <p:ext uri="{BB962C8B-B14F-4D97-AF65-F5344CB8AC3E}">
        <p14:creationId xmlns:p14="http://schemas.microsoft.com/office/powerpoint/2010/main" val="1867735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696969"/>
                </a:solidFill>
              </a:rPr>
              <a:t>Executive Summary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Looking Inside a Modern SSD</a:t>
            </a:r>
          </a:p>
          <a:p>
            <a:r>
              <a:rPr lang="en-US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Challenges of Modeling Modern Multi-Queue SSDs</a:t>
            </a:r>
          </a:p>
          <a:p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r>
              <a:rPr lang="en-US" b="0" dirty="0" smtClean="0">
                <a:solidFill>
                  <a:srgbClr val="696969"/>
                </a:solidFill>
              </a:rPr>
              <a:t>: A New Simulator for Modern SSDs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Evaluating </a:t>
            </a:r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r>
              <a:rPr lang="en-US" b="0" dirty="0" smtClean="0">
                <a:solidFill>
                  <a:srgbClr val="696969"/>
                </a:solidFill>
              </a:rPr>
              <a:t> Accuracy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Research Directions Enabled by </a:t>
            </a:r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endParaRPr lang="en-US" b="0" dirty="0" smtClean="0">
              <a:solidFill>
                <a:srgbClr val="696969"/>
              </a:solidFill>
            </a:endParaRPr>
          </a:p>
          <a:p>
            <a:r>
              <a:rPr lang="en-US" b="0" dirty="0" smtClean="0">
                <a:solidFill>
                  <a:srgbClr val="696969"/>
                </a:solidFill>
              </a:rPr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10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3828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 Simulators Model Modern SSDs?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State-of-the-art simulators designed for </a:t>
            </a:r>
            <a:r>
              <a:rPr lang="en-US" i="1" dirty="0" smtClean="0">
                <a:solidFill>
                  <a:srgbClr val="B31B1B"/>
                </a:solidFill>
                <a:latin typeface="Adobe Garamond Pro Bold" panose="02020702060506020403" pitchFamily="18" charset="0"/>
              </a:rPr>
              <a:t>conventional</a:t>
            </a:r>
            <a:r>
              <a:rPr lang="en-US" dirty="0" smtClean="0"/>
              <a:t> SSDs</a:t>
            </a:r>
          </a:p>
          <a:p>
            <a:r>
              <a:rPr lang="en-US" dirty="0" smtClean="0"/>
              <a:t>We compare the performance of several simulators to</a:t>
            </a:r>
            <a:br>
              <a:rPr lang="en-US" dirty="0" smtClean="0"/>
            </a:br>
            <a:r>
              <a:rPr lang="en-US" dirty="0" smtClean="0"/>
              <a:t>four real modern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multi-queue SSDs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 (MQ-SSDs)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Aft>
                <a:spcPts val="0"/>
              </a:spcAft>
            </a:pPr>
            <a:endParaRPr lang="en-US" dirty="0" smtClean="0"/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endParaRPr lang="en-US" i="1" dirty="0" smtClean="0">
              <a:solidFill>
                <a:schemeClr val="accent5">
                  <a:lumMod val="75000"/>
                </a:schemeClr>
              </a:solidFill>
              <a:latin typeface="Adobe Garamond Pro Bold" panose="02020702060506020403" pitchFamily="18" charset="0"/>
            </a:endParaRPr>
          </a:p>
          <a:p>
            <a:r>
              <a:rPr lang="en-US" dirty="0" smtClean="0">
                <a:solidFill>
                  <a:srgbClr val="B31B1B"/>
                </a:solidFill>
                <a:latin typeface="Adobe Garamond Pro Bold" panose="02020702060506020403" pitchFamily="18" charset="0"/>
              </a:rPr>
              <a:t>Major features missing</a:t>
            </a:r>
            <a:r>
              <a:rPr lang="en-US" dirty="0" smtClean="0"/>
              <a:t> in most existing simulators</a:t>
            </a:r>
          </a:p>
          <a:p>
            <a:pPr lvl="1"/>
            <a:r>
              <a:rPr lang="en-US" b="1" dirty="0" smtClean="0">
                <a:solidFill>
                  <a:srgbClr val="B31B1B"/>
                </a:solidFill>
              </a:rPr>
              <a:t>Multi-queue protocols</a:t>
            </a:r>
            <a:r>
              <a:rPr lang="en-US" dirty="0" smtClean="0"/>
              <a:t> (e.g., </a:t>
            </a:r>
            <a:r>
              <a:rPr lang="en-US" dirty="0" err="1" smtClean="0"/>
              <a:t>NVMe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Efficient, high-performance model of </a:t>
            </a:r>
            <a:r>
              <a:rPr lang="en-US" b="1" dirty="0" smtClean="0">
                <a:solidFill>
                  <a:srgbClr val="B31B1B"/>
                </a:solidFill>
              </a:rPr>
              <a:t>steady-state behavior</a:t>
            </a:r>
          </a:p>
          <a:p>
            <a:pPr lvl="1"/>
            <a:r>
              <a:rPr lang="en-US" dirty="0" smtClean="0"/>
              <a:t>Full model of </a:t>
            </a:r>
            <a:r>
              <a:rPr lang="en-US" b="1" dirty="0" smtClean="0">
                <a:solidFill>
                  <a:srgbClr val="B31B1B"/>
                </a:solidFill>
              </a:rPr>
              <a:t>end-to-end request latency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15743"/>
              </p:ext>
            </p:extLst>
          </p:nvPr>
        </p:nvGraphicFramePr>
        <p:xfrm>
          <a:off x="838200" y="2189430"/>
          <a:ext cx="7467600" cy="2234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3760">
                  <a:extLst>
                    <a:ext uri="{9D8B030D-6E8A-4147-A177-3AD203B41FA5}">
                      <a16:colId xmlns:a16="http://schemas.microsoft.com/office/drawing/2014/main" val="824942678"/>
                    </a:ext>
                  </a:extLst>
                </a:gridCol>
                <a:gridCol w="1458460">
                  <a:extLst>
                    <a:ext uri="{9D8B030D-6E8A-4147-A177-3AD203B41FA5}">
                      <a16:colId xmlns:a16="http://schemas.microsoft.com/office/drawing/2014/main" val="979897575"/>
                    </a:ext>
                  </a:extLst>
                </a:gridCol>
                <a:gridCol w="1458460">
                  <a:extLst>
                    <a:ext uri="{9D8B030D-6E8A-4147-A177-3AD203B41FA5}">
                      <a16:colId xmlns:a16="http://schemas.microsoft.com/office/drawing/2014/main" val="3957964192"/>
                    </a:ext>
                  </a:extLst>
                </a:gridCol>
                <a:gridCol w="1458460">
                  <a:extLst>
                    <a:ext uri="{9D8B030D-6E8A-4147-A177-3AD203B41FA5}">
                      <a16:colId xmlns:a16="http://schemas.microsoft.com/office/drawing/2014/main" val="1704994285"/>
                    </a:ext>
                  </a:extLst>
                </a:gridCol>
                <a:gridCol w="1458460">
                  <a:extLst>
                    <a:ext uri="{9D8B030D-6E8A-4147-A177-3AD203B41FA5}">
                      <a16:colId xmlns:a16="http://schemas.microsoft.com/office/drawing/2014/main" val="3089497471"/>
                    </a:ext>
                  </a:extLst>
                </a:gridCol>
              </a:tblGrid>
              <a:tr h="284621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dobe Garamond Pro Bold" panose="02020702060506020403" pitchFamily="18" charset="0"/>
                        </a:rPr>
                        <a:t>Simulator</a:t>
                      </a:r>
                      <a:endParaRPr lang="en-US" sz="2000" dirty="0"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0404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dobe Garamond Pro Bold" panose="02020702060506020403" pitchFamily="18" charset="0"/>
                        </a:rPr>
                        <a:t>Error Rate</a:t>
                      </a:r>
                      <a:r>
                        <a:rPr lang="en-US" sz="2000" baseline="0" dirty="0" smtClean="0">
                          <a:latin typeface="Adobe Garamond Pro Bold" panose="02020702060506020403" pitchFamily="18" charset="0"/>
                        </a:rPr>
                        <a:t> vs. Real MQ-SSDs</a:t>
                      </a:r>
                      <a:endParaRPr lang="en-US" sz="2000" dirty="0"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308896"/>
                  </a:ext>
                </a:extLst>
              </a:tr>
              <a:tr h="284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dobe Garamond Pro Bold" panose="02020702060506020403" pitchFamily="18" charset="0"/>
                        </a:rPr>
                        <a:t>SSD-A</a:t>
                      </a:r>
                      <a:endParaRPr lang="en-US" sz="2000" dirty="0">
                        <a:solidFill>
                          <a:schemeClr val="bg1"/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dobe Garamond Pro Bold" panose="02020702060506020403" pitchFamily="18" charset="0"/>
                        </a:rPr>
                        <a:t>SSD-B</a:t>
                      </a:r>
                      <a:endParaRPr lang="en-US" sz="2000" dirty="0">
                        <a:solidFill>
                          <a:schemeClr val="bg1"/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dobe Garamond Pro Bold" panose="02020702060506020403" pitchFamily="18" charset="0"/>
                        </a:rPr>
                        <a:t>SSD-C</a:t>
                      </a:r>
                      <a:endParaRPr lang="en-US" sz="2000" dirty="0">
                        <a:solidFill>
                          <a:schemeClr val="bg1"/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dobe Garamond Pro Bold" panose="02020702060506020403" pitchFamily="18" charset="0"/>
                        </a:rPr>
                        <a:t>SSD-D</a:t>
                      </a:r>
                      <a:endParaRPr lang="en-US" sz="2000" dirty="0">
                        <a:solidFill>
                          <a:schemeClr val="bg1"/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66188"/>
                  </a:ext>
                </a:extLst>
              </a:tr>
              <a:tr h="35722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tabLst>
                          <a:tab pos="287338" algn="l"/>
                        </a:tabLst>
                      </a:pPr>
                      <a:r>
                        <a:rPr lang="en-US" sz="2000" b="1" dirty="0" err="1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SSDModel</a:t>
                      </a:r>
                      <a:endParaRPr lang="en-US" sz="2000" b="1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68580" marT="6858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91%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155%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196%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136%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129158"/>
                  </a:ext>
                </a:extLst>
              </a:tr>
              <a:tr h="35722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tabLst>
                          <a:tab pos="287338" algn="l"/>
                        </a:tabLst>
                      </a:pPr>
                      <a:r>
                        <a:rPr lang="en-US" sz="2000" b="1" dirty="0" err="1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FlashSim</a:t>
                      </a:r>
                      <a:endParaRPr lang="en-US" sz="2000" b="1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6858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baseline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99%</a:t>
                      </a:r>
                    </a:p>
                  </a:txBody>
                  <a:tcPr marL="68580" marR="45720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259%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310%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138%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194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tabLst>
                          <a:tab pos="287338" algn="l"/>
                        </a:tabLst>
                      </a:pPr>
                      <a:r>
                        <a:rPr lang="en-US" sz="20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dobe Garamond Pro Bold" panose="02020702060506020403" pitchFamily="18" charset="0"/>
                        </a:rPr>
                        <a:t>SSDSim</a:t>
                      </a:r>
                      <a:endParaRPr 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6858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dobe Garamond Pro Bold" panose="02020702060506020403" pitchFamily="18" charset="0"/>
                        </a:rPr>
                        <a:t>70%</a:t>
                      </a:r>
                    </a:p>
                  </a:txBody>
                  <a:tcPr marL="68580" marR="457200" marT="6858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dobe Garamond Pro Bold" panose="02020702060506020403" pitchFamily="18" charset="0"/>
                        </a:rPr>
                        <a:t>68%</a:t>
                      </a:r>
                      <a:endParaRPr 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457200" marT="6858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dobe Garamond Pro Bold" panose="02020702060506020403" pitchFamily="18" charset="0"/>
                        </a:rPr>
                        <a:t>74%</a:t>
                      </a:r>
                    </a:p>
                  </a:txBody>
                  <a:tcPr marL="68580" marR="457200" marT="6858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dobe Garamond Pro Bold" panose="02020702060506020403" pitchFamily="18" charset="0"/>
                        </a:rPr>
                        <a:t>85%</a:t>
                      </a:r>
                      <a:endParaRPr 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457200" marT="6858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51165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tabLst>
                          <a:tab pos="287338" algn="l"/>
                        </a:tabLst>
                      </a:pPr>
                      <a:r>
                        <a:rPr lang="en-US" sz="2000" b="1" dirty="0" err="1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WiscSim</a:t>
                      </a:r>
                      <a:endParaRPr lang="en-US" sz="2000" b="1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6858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95%</a:t>
                      </a:r>
                    </a:p>
                  </a:txBody>
                  <a:tcPr marL="68580" marR="45720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277%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324%</a:t>
                      </a:r>
                    </a:p>
                  </a:txBody>
                  <a:tcPr marL="68580" marR="457200" marT="6858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135%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482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4572000"/>
            <a:ext cx="9144000" cy="533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Why is the error rate so high?</a:t>
            </a:r>
            <a:endParaRPr lang="en-US" sz="3200" b="1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11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8053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Support for Multi-Queue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host interface (e.g., SATA)</a:t>
            </a:r>
          </a:p>
          <a:p>
            <a:pPr lvl="1"/>
            <a:r>
              <a:rPr lang="en-US" dirty="0" smtClean="0"/>
              <a:t>Designed for magnetic hard disk drives: only </a:t>
            </a:r>
            <a:r>
              <a:rPr lang="en-US" b="1" dirty="0" smtClean="0">
                <a:solidFill>
                  <a:srgbClr val="C00000"/>
                </a:solidFill>
              </a:rPr>
              <a:t>thousands of IOPS</a:t>
            </a:r>
            <a:r>
              <a:rPr lang="en-US" dirty="0" smtClean="0"/>
              <a:t> per device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OS handles scheduling, fairness</a:t>
            </a:r>
            <a:r>
              <a:rPr lang="en-US" dirty="0" smtClean="0"/>
              <a:t> control for I/O requests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3EDF8-7134-4E3D-AA79-458D4643987D}"/>
              </a:ext>
            </a:extLst>
          </p:cNvPr>
          <p:cNvSpPr/>
          <p:nvPr/>
        </p:nvSpPr>
        <p:spPr>
          <a:xfrm>
            <a:off x="1835696" y="2133600"/>
            <a:ext cx="1368152" cy="50595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D6B7B8-5846-4ACE-B333-066E95B9308A}"/>
              </a:ext>
            </a:extLst>
          </p:cNvPr>
          <p:cNvSpPr/>
          <p:nvPr/>
        </p:nvSpPr>
        <p:spPr>
          <a:xfrm>
            <a:off x="4067944" y="2133600"/>
            <a:ext cx="1368152" cy="50595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98B4A6-A822-4753-AAB8-C5211D0C13D4}"/>
              </a:ext>
            </a:extLst>
          </p:cNvPr>
          <p:cNvSpPr/>
          <p:nvPr/>
        </p:nvSpPr>
        <p:spPr>
          <a:xfrm>
            <a:off x="6372200" y="2133600"/>
            <a:ext cx="1368152" cy="50595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7ABDD0-40D1-4D10-BBB4-811A4EA9ADFB}"/>
              </a:ext>
            </a:extLst>
          </p:cNvPr>
          <p:cNvSpPr/>
          <p:nvPr/>
        </p:nvSpPr>
        <p:spPr>
          <a:xfrm>
            <a:off x="827584" y="3103397"/>
            <a:ext cx="7848872" cy="19507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bIns="0" rtlCol="0" anchor="b"/>
          <a:lstStyle/>
          <a:p>
            <a:r>
              <a:rPr lang="en-US" sz="24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Block Layer</a:t>
            </a: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21A62E-D316-4CF9-91D4-8611174ABF94}"/>
              </a:ext>
            </a:extLst>
          </p:cNvPr>
          <p:cNvSpPr/>
          <p:nvPr/>
        </p:nvSpPr>
        <p:spPr>
          <a:xfrm rot="5400000">
            <a:off x="2258380" y="2720928"/>
            <a:ext cx="522784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D1304E3-A878-45CB-B9E6-98437FFD2D89}"/>
              </a:ext>
            </a:extLst>
          </p:cNvPr>
          <p:cNvSpPr/>
          <p:nvPr/>
        </p:nvSpPr>
        <p:spPr>
          <a:xfrm rot="5400000">
            <a:off x="4490628" y="2709413"/>
            <a:ext cx="522784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B6B8307-104A-4683-957B-D417FD296854}"/>
              </a:ext>
            </a:extLst>
          </p:cNvPr>
          <p:cNvSpPr/>
          <p:nvPr/>
        </p:nvSpPr>
        <p:spPr>
          <a:xfrm rot="5400000">
            <a:off x="6794884" y="2716249"/>
            <a:ext cx="522784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47903E-CED9-4324-8616-F30C566B7743}"/>
              </a:ext>
            </a:extLst>
          </p:cNvPr>
          <p:cNvSpPr/>
          <p:nvPr/>
        </p:nvSpPr>
        <p:spPr>
          <a:xfrm>
            <a:off x="1583667" y="5632649"/>
            <a:ext cx="6408712" cy="57555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SSD Device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245E60-DE28-4A29-9C5A-294EBF26A123}"/>
              </a:ext>
            </a:extLst>
          </p:cNvPr>
          <p:cNvGrpSpPr/>
          <p:nvPr/>
        </p:nvGrpSpPr>
        <p:grpSpPr>
          <a:xfrm>
            <a:off x="6900233" y="3209730"/>
            <a:ext cx="312086" cy="760230"/>
            <a:chOff x="6708186" y="3532866"/>
            <a:chExt cx="312086" cy="7602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7B7255-07FD-4714-83B4-F2566E517680}"/>
                </a:ext>
              </a:extLst>
            </p:cNvPr>
            <p:cNvSpPr/>
            <p:nvPr/>
          </p:nvSpPr>
          <p:spPr>
            <a:xfrm>
              <a:off x="6708186" y="3532866"/>
              <a:ext cx="312086" cy="7602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CAF5ED-778E-49CB-AC46-45264A4ECE6D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66107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33E452-6F92-4103-88D9-2F66BEF30EE7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787480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700776-11F5-4E66-A114-5452342DE6B3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913884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E31C20-CF7B-4260-A74E-302B7D0F3F56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040288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D644E34-9520-4D4A-B2B6-1C247D2B68EE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16669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3659EE-4E6C-4FF8-857B-73D9573220B5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53467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FA272C-C1BD-470F-929F-6F25268FC3F0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29309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E5BE7D-5755-466C-8ADB-7046636BE509}"/>
              </a:ext>
            </a:extLst>
          </p:cNvPr>
          <p:cNvGrpSpPr/>
          <p:nvPr/>
        </p:nvGrpSpPr>
        <p:grpSpPr>
          <a:xfrm>
            <a:off x="4595977" y="3189652"/>
            <a:ext cx="312086" cy="760230"/>
            <a:chOff x="6708186" y="3532866"/>
            <a:chExt cx="312086" cy="7602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8A9916-E899-4736-96C2-928C164FB41F}"/>
                </a:ext>
              </a:extLst>
            </p:cNvPr>
            <p:cNvSpPr/>
            <p:nvPr/>
          </p:nvSpPr>
          <p:spPr>
            <a:xfrm>
              <a:off x="6708186" y="3532866"/>
              <a:ext cx="312086" cy="7602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CB38B0-96BC-4D94-BE71-7C5290A15413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66107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DA3EE81-A12C-4EFC-89DD-B0ACC243120F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787480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974240-3AEA-4638-84C2-614CE23586CC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913884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1D019A-9AEA-406C-BFEB-14806B811A9C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040288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A447B1C-75E8-4F6D-8AD7-5D9E61CD48D6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16669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F7734B-8929-4625-AB66-ABD72F369980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53467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4DDDA5-62D0-4FFC-94F2-2DE2BF946BDC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29309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C6236F-0CF3-4EAA-B2D0-3569C3031CD1}"/>
              </a:ext>
            </a:extLst>
          </p:cNvPr>
          <p:cNvGrpSpPr/>
          <p:nvPr/>
        </p:nvGrpSpPr>
        <p:grpSpPr>
          <a:xfrm>
            <a:off x="2363729" y="3178943"/>
            <a:ext cx="312086" cy="760230"/>
            <a:chOff x="6708186" y="3532866"/>
            <a:chExt cx="312086" cy="7602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99EB1B-5943-4BE3-905B-7ACD464C9DE2}"/>
                </a:ext>
              </a:extLst>
            </p:cNvPr>
            <p:cNvSpPr/>
            <p:nvPr/>
          </p:nvSpPr>
          <p:spPr>
            <a:xfrm>
              <a:off x="6708186" y="3532866"/>
              <a:ext cx="312086" cy="7602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E24252-96EC-4E66-99AE-B18D57D11CB4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66107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2B159B-CA9B-45B9-A4CF-4FB5BDB864A4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787480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84A9002-091E-4AC2-9745-A10A6DEAED11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913884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0B3E44-9569-4023-9655-48FEB4B433AC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040288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DB467B-3D65-412A-A84A-512F35764081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16669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A8509E-0DCB-48B0-A88F-B5C4CF4AC5B0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53467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E73644-FC60-48E4-91E4-FF9AC2DD284D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29309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6AAD85-9471-44FA-86BC-5DDEAFEC940A}"/>
              </a:ext>
            </a:extLst>
          </p:cNvPr>
          <p:cNvGrpSpPr/>
          <p:nvPr/>
        </p:nvGrpSpPr>
        <p:grpSpPr>
          <a:xfrm>
            <a:off x="4595977" y="4831654"/>
            <a:ext cx="312086" cy="760230"/>
            <a:chOff x="6708186" y="3532866"/>
            <a:chExt cx="312086" cy="760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32B6E7-992F-4F82-9081-F67704086E67}"/>
                </a:ext>
              </a:extLst>
            </p:cNvPr>
            <p:cNvSpPr/>
            <p:nvPr/>
          </p:nvSpPr>
          <p:spPr>
            <a:xfrm>
              <a:off x="6708186" y="3532866"/>
              <a:ext cx="312086" cy="7602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03C2260-9C32-46C0-AD9D-74AE1A4437E5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66107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81AE08-1C02-4D4C-9D62-C2023969A31A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787480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29D0334-5750-4CEC-BA4E-4681F3E5E0C6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913884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CE147B-DE08-40E9-B5E7-F368C3AFD5EF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040288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858366-6BEB-4B9B-A8F4-B25898BAB632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16669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351AF76-1F85-4C2C-AE3C-64EDF6ECD2B8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53467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526E6F4-6672-4F26-8AE4-B8E33C551122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29309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E0A1D3B-50E7-4F9E-A3FE-31C5CBDE2650}"/>
              </a:ext>
            </a:extLst>
          </p:cNvPr>
          <p:cNvSpPr/>
          <p:nvPr/>
        </p:nvSpPr>
        <p:spPr>
          <a:xfrm>
            <a:off x="4865705" y="5020513"/>
            <a:ext cx="259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Hardware dispatch queue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2047768-9758-4A43-AC65-2087E79C6CE8}"/>
              </a:ext>
            </a:extLst>
          </p:cNvPr>
          <p:cNvSpPr/>
          <p:nvPr/>
        </p:nvSpPr>
        <p:spPr>
          <a:xfrm>
            <a:off x="3395856" y="4183349"/>
            <a:ext cx="2784335" cy="418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Scheduler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1918154-DF2D-470C-9DAD-1A23C45ABAB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519772" y="3959340"/>
            <a:ext cx="876084" cy="433169"/>
          </a:xfrm>
          <a:prstGeom prst="bentConnector3">
            <a:avLst>
              <a:gd name="adj1" fmla="val 14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22FE6C1-B2DD-4F66-8B23-058A96829948}"/>
              </a:ext>
            </a:extLst>
          </p:cNvPr>
          <p:cNvCxnSpPr>
            <a:cxnSpLocks/>
          </p:cNvCxnSpPr>
          <p:nvPr/>
        </p:nvCxnSpPr>
        <p:spPr>
          <a:xfrm flipH="1">
            <a:off x="6180191" y="3968883"/>
            <a:ext cx="876084" cy="413183"/>
          </a:xfrm>
          <a:prstGeom prst="bentConnector3">
            <a:avLst>
              <a:gd name="adj1" fmla="val 129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43F4B3F-3686-47F4-A61A-D84A48A9C8C5}"/>
              </a:ext>
            </a:extLst>
          </p:cNvPr>
          <p:cNvCxnSpPr>
            <a:cxnSpLocks/>
          </p:cNvCxnSpPr>
          <p:nvPr/>
        </p:nvCxnSpPr>
        <p:spPr>
          <a:xfrm>
            <a:off x="4752020" y="3949882"/>
            <a:ext cx="0" cy="214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E2F701-D48B-402A-B48B-2326CF4634E9}"/>
              </a:ext>
            </a:extLst>
          </p:cNvPr>
          <p:cNvCxnSpPr>
            <a:cxnSpLocks/>
          </p:cNvCxnSpPr>
          <p:nvPr/>
        </p:nvCxnSpPr>
        <p:spPr>
          <a:xfrm>
            <a:off x="4752020" y="4611037"/>
            <a:ext cx="0" cy="214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A80EB63-F3AF-4240-A8A1-D9729A385E49}"/>
              </a:ext>
            </a:extLst>
          </p:cNvPr>
          <p:cNvSpPr/>
          <p:nvPr/>
        </p:nvSpPr>
        <p:spPr>
          <a:xfrm>
            <a:off x="7153313" y="3114840"/>
            <a:ext cx="1279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I/O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A75B3E-C6B3-4A78-9458-AF1DAFC80BDB}"/>
              </a:ext>
            </a:extLst>
          </p:cNvPr>
          <p:cNvCxnSpPr>
            <a:cxnSpLocks/>
          </p:cNvCxnSpPr>
          <p:nvPr/>
        </p:nvCxnSpPr>
        <p:spPr>
          <a:xfrm>
            <a:off x="4499992" y="5339076"/>
            <a:ext cx="0" cy="214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12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3208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57" grpId="0"/>
      <p:bldP spid="58" grpId="0" animBg="1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Support for Multi-Queue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host interface (e.g., </a:t>
            </a:r>
            <a:r>
              <a:rPr lang="en-US" dirty="0" err="1" smtClean="0"/>
              <a:t>NVMe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Takes advantage of SSD throughput: enables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millions of IOPS</a:t>
            </a:r>
            <a:r>
              <a:rPr lang="en-US" dirty="0"/>
              <a:t> per device</a:t>
            </a:r>
          </a:p>
          <a:p>
            <a:pPr lvl="1"/>
            <a:r>
              <a:rPr lang="en-US" dirty="0" smtClean="0"/>
              <a:t>Bypasses OS intervention: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SSD must perform scheduling, ensure fairness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3EDF8-7134-4E3D-AA79-458D4643987D}"/>
              </a:ext>
            </a:extLst>
          </p:cNvPr>
          <p:cNvSpPr/>
          <p:nvPr/>
        </p:nvSpPr>
        <p:spPr>
          <a:xfrm>
            <a:off x="1835696" y="2133600"/>
            <a:ext cx="1368152" cy="50595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D6B7B8-5846-4ACE-B333-066E95B9308A}"/>
              </a:ext>
            </a:extLst>
          </p:cNvPr>
          <p:cNvSpPr/>
          <p:nvPr/>
        </p:nvSpPr>
        <p:spPr>
          <a:xfrm>
            <a:off x="4067944" y="2133600"/>
            <a:ext cx="1368152" cy="50595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98B4A6-A822-4753-AAB8-C5211D0C13D4}"/>
              </a:ext>
            </a:extLst>
          </p:cNvPr>
          <p:cNvSpPr/>
          <p:nvPr/>
        </p:nvSpPr>
        <p:spPr>
          <a:xfrm>
            <a:off x="6372200" y="2133600"/>
            <a:ext cx="1368152" cy="50595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21A62E-D316-4CF9-91D4-8611174ABF94}"/>
              </a:ext>
            </a:extLst>
          </p:cNvPr>
          <p:cNvSpPr/>
          <p:nvPr/>
        </p:nvSpPr>
        <p:spPr>
          <a:xfrm rot="5400000">
            <a:off x="2258380" y="2720928"/>
            <a:ext cx="522784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D1304E3-A878-45CB-B9E6-98437FFD2D89}"/>
              </a:ext>
            </a:extLst>
          </p:cNvPr>
          <p:cNvSpPr/>
          <p:nvPr/>
        </p:nvSpPr>
        <p:spPr>
          <a:xfrm rot="5400000">
            <a:off x="4490628" y="2709413"/>
            <a:ext cx="522784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B6B8307-104A-4683-957B-D417FD296854}"/>
              </a:ext>
            </a:extLst>
          </p:cNvPr>
          <p:cNvSpPr/>
          <p:nvPr/>
        </p:nvSpPr>
        <p:spPr>
          <a:xfrm rot="5400000">
            <a:off x="6794884" y="2716249"/>
            <a:ext cx="522784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47903E-CED9-4324-8616-F30C566B7743}"/>
              </a:ext>
            </a:extLst>
          </p:cNvPr>
          <p:cNvSpPr/>
          <p:nvPr/>
        </p:nvSpPr>
        <p:spPr>
          <a:xfrm>
            <a:off x="1583667" y="5632649"/>
            <a:ext cx="6408712" cy="57555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SSD Device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245E60-DE28-4A29-9C5A-294EBF26A123}"/>
              </a:ext>
            </a:extLst>
          </p:cNvPr>
          <p:cNvGrpSpPr/>
          <p:nvPr/>
        </p:nvGrpSpPr>
        <p:grpSpPr>
          <a:xfrm>
            <a:off x="6900233" y="3209730"/>
            <a:ext cx="312086" cy="760230"/>
            <a:chOff x="6708186" y="3532866"/>
            <a:chExt cx="312086" cy="7602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7B7255-07FD-4714-83B4-F2566E517680}"/>
                </a:ext>
              </a:extLst>
            </p:cNvPr>
            <p:cNvSpPr/>
            <p:nvPr/>
          </p:nvSpPr>
          <p:spPr>
            <a:xfrm>
              <a:off x="6708186" y="3532866"/>
              <a:ext cx="312086" cy="7602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CAF5ED-778E-49CB-AC46-45264A4ECE6D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66107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33E452-6F92-4103-88D9-2F66BEF30EE7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787480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700776-11F5-4E66-A114-5452342DE6B3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913884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E31C20-CF7B-4260-A74E-302B7D0F3F56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040288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D644E34-9520-4D4A-B2B6-1C247D2B68EE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16669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3659EE-4E6C-4FF8-857B-73D9573220B5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53467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FA272C-C1BD-470F-929F-6F25268FC3F0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29309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E5BE7D-5755-466C-8ADB-7046636BE509}"/>
              </a:ext>
            </a:extLst>
          </p:cNvPr>
          <p:cNvGrpSpPr/>
          <p:nvPr/>
        </p:nvGrpSpPr>
        <p:grpSpPr>
          <a:xfrm>
            <a:off x="4595977" y="3189652"/>
            <a:ext cx="312086" cy="760230"/>
            <a:chOff x="6708186" y="3532866"/>
            <a:chExt cx="312086" cy="7602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8A9916-E899-4736-96C2-928C164FB41F}"/>
                </a:ext>
              </a:extLst>
            </p:cNvPr>
            <p:cNvSpPr/>
            <p:nvPr/>
          </p:nvSpPr>
          <p:spPr>
            <a:xfrm>
              <a:off x="6708186" y="3532866"/>
              <a:ext cx="312086" cy="7602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CB38B0-96BC-4D94-BE71-7C5290A15413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66107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DA3EE81-A12C-4EFC-89DD-B0ACC243120F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787480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974240-3AEA-4638-84C2-614CE23586CC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913884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1D019A-9AEA-406C-BFEB-14806B811A9C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040288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A447B1C-75E8-4F6D-8AD7-5D9E61CD48D6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16669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F7734B-8929-4625-AB66-ABD72F369980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53467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4DDDA5-62D0-4FFC-94F2-2DE2BF946BDC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29309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C6236F-0CF3-4EAA-B2D0-3569C3031CD1}"/>
              </a:ext>
            </a:extLst>
          </p:cNvPr>
          <p:cNvGrpSpPr/>
          <p:nvPr/>
        </p:nvGrpSpPr>
        <p:grpSpPr>
          <a:xfrm>
            <a:off x="2363729" y="3178943"/>
            <a:ext cx="312086" cy="760230"/>
            <a:chOff x="6708186" y="3532866"/>
            <a:chExt cx="312086" cy="7602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99EB1B-5943-4BE3-905B-7ACD464C9DE2}"/>
                </a:ext>
              </a:extLst>
            </p:cNvPr>
            <p:cNvSpPr/>
            <p:nvPr/>
          </p:nvSpPr>
          <p:spPr>
            <a:xfrm>
              <a:off x="6708186" y="3532866"/>
              <a:ext cx="312086" cy="7602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E24252-96EC-4E66-99AE-B18D57D11CB4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66107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2B159B-CA9B-45B9-A4CF-4FB5BDB864A4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787480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84A9002-091E-4AC2-9745-A10A6DEAED11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913884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0B3E44-9569-4023-9655-48FEB4B433AC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040288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DB467B-3D65-412A-A84A-512F35764081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16669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A8509E-0DCB-48B0-A88F-B5C4CF4AC5B0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53467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E73644-FC60-48E4-91E4-FF9AC2DD284D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29309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8" descr="Image result for nvm express">
            <a:extLst>
              <a:ext uri="{FF2B5EF4-FFF2-40B4-BE49-F238E27FC236}">
                <a16:creationId xmlns:a16="http://schemas.microsoft.com/office/drawing/2014/main" id="{13CAAC71-65C7-4A71-8D3B-077DE56D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4" y="3575660"/>
            <a:ext cx="1992015" cy="55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596F4-0E0A-4008-A56C-26439C9DC27C}"/>
              </a:ext>
            </a:extLst>
          </p:cNvPr>
          <p:cNvCxnSpPr>
            <a:cxnSpLocks/>
          </p:cNvCxnSpPr>
          <p:nvPr/>
        </p:nvCxnSpPr>
        <p:spPr>
          <a:xfrm>
            <a:off x="4752020" y="3959340"/>
            <a:ext cx="0" cy="214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0FD28A1-B3DF-451F-BB69-0CBCC723FFA1}"/>
              </a:ext>
            </a:extLst>
          </p:cNvPr>
          <p:cNvCxnSpPr>
            <a:cxnSpLocks/>
          </p:cNvCxnSpPr>
          <p:nvPr/>
        </p:nvCxnSpPr>
        <p:spPr>
          <a:xfrm>
            <a:off x="7056275" y="3968883"/>
            <a:ext cx="0" cy="214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DA79CF-FA70-4DCE-9FD6-8BF35A245BC8}"/>
              </a:ext>
            </a:extLst>
          </p:cNvPr>
          <p:cNvCxnSpPr>
            <a:cxnSpLocks/>
          </p:cNvCxnSpPr>
          <p:nvPr/>
        </p:nvCxnSpPr>
        <p:spPr>
          <a:xfrm>
            <a:off x="2519772" y="3934398"/>
            <a:ext cx="0" cy="214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A80EB63-F3AF-4240-A8A1-D9729A385E49}"/>
              </a:ext>
            </a:extLst>
          </p:cNvPr>
          <p:cNvSpPr/>
          <p:nvPr/>
        </p:nvSpPr>
        <p:spPr>
          <a:xfrm>
            <a:off x="7153313" y="3114148"/>
            <a:ext cx="1279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I/O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0" y="4876800"/>
            <a:ext cx="9144000" cy="17199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No existing SSD simulator models this today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In the paper: studies on how multiple queues</a:t>
            </a:r>
            <a:br>
              <a:rPr lang="en-US" sz="3200" b="1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in real MQ-SSDs affect performance, fairness</a:t>
            </a:r>
            <a:endParaRPr lang="en-US" sz="3200" b="1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13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172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1.11111E-6 -0.21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</a:t>
            </a:r>
            <a:r>
              <a:rPr lang="en-US" spc="-160" dirty="0" smtClean="0"/>
              <a:t>High-Performance Steady-State Model</a:t>
            </a:r>
            <a:endParaRPr lang="en-US" spc="-16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SNIA: SSDs should be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  <a:sym typeface="Wingdings" panose="05000000000000000000" pitchFamily="2" charset="2"/>
              </a:rPr>
              <a:t>evaluated in steady state</a:t>
            </a: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Fresh, out-of-the-box</a:t>
            </a:r>
            <a:r>
              <a:rPr lang="en-US" dirty="0" smtClean="0">
                <a:sym typeface="Wingdings" panose="05000000000000000000" pitchFamily="2" charset="2"/>
              </a:rPr>
              <a:t> (FOB) device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unlikely to perform garbage collection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Write cache not warmed up</a:t>
            </a:r>
            <a:r>
              <a:rPr lang="en-US" dirty="0" smtClean="0">
                <a:sym typeface="Wingdings" panose="05000000000000000000" pitchFamily="2" charset="2"/>
              </a:rPr>
              <a:t> for an FOB device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Many previous SSD studies incorrectly simulate FOB devices</a:t>
            </a:r>
          </a:p>
          <a:p>
            <a:r>
              <a:rPr lang="en-US" dirty="0" smtClean="0"/>
              <a:t>Difficult to reach steady state in most simulators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Very slow</a:t>
            </a:r>
            <a:r>
              <a:rPr lang="en-US" dirty="0" smtClean="0"/>
              <a:t> (e.g., </a:t>
            </a:r>
            <a:r>
              <a:rPr lang="en-US" dirty="0" err="1" smtClean="0"/>
              <a:t>SSDSim</a:t>
            </a:r>
            <a:r>
              <a:rPr lang="en-US" dirty="0" smtClean="0"/>
              <a:t> execution time increases by up to 80x)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Widely-used traces aren’t large enough for proper warm-up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A02F4-BD77-40FA-806E-6CC24C036F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/>
          <a:stretch/>
        </p:blipFill>
        <p:spPr>
          <a:xfrm>
            <a:off x="381000" y="3935361"/>
            <a:ext cx="8742438" cy="13986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5410200"/>
            <a:ext cx="9144000" cy="1186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Existing simulators either don’t model steady state</a:t>
            </a:r>
            <a:b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</a:br>
            <a: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or are slow at reaching steady state</a:t>
            </a:r>
            <a:endParaRPr lang="en-US" sz="3200" b="1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433901" y="4181883"/>
            <a:ext cx="1336135" cy="468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latin typeface="+mn-lt"/>
              </a:rPr>
              <a:t>Total Write</a:t>
            </a:r>
          </a:p>
          <a:p>
            <a:pPr algn="ctr">
              <a:lnSpc>
                <a:spcPct val="65000"/>
              </a:lnSpc>
            </a:pPr>
            <a:r>
              <a:rPr lang="en-US" b="1" dirty="0" smtClean="0">
                <a:latin typeface="+mn-lt"/>
              </a:rPr>
              <a:t>Volume </a:t>
            </a:r>
            <a:r>
              <a:rPr lang="en-US" sz="1600" dirty="0" smtClean="0">
                <a:latin typeface="+mn-lt"/>
              </a:rPr>
              <a:t>(GB)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7437" y="5183791"/>
            <a:ext cx="1209563" cy="288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latin typeface="+mn-lt"/>
              </a:rPr>
              <a:t>Workloads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14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82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3: </a:t>
            </a:r>
            <a:r>
              <a:rPr lang="en-US" dirty="0"/>
              <a:t>C</a:t>
            </a:r>
            <a:r>
              <a:rPr lang="en-US" dirty="0" smtClean="0"/>
              <a:t>omplete Model </a:t>
            </a:r>
            <a:r>
              <a:rPr lang="en-US" dirty="0"/>
              <a:t>of Request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to NAND flash based SSD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Current simulators often model </a:t>
            </a:r>
            <a:r>
              <a:rPr lang="en-US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only steps 5 and 6</a:t>
            </a:r>
          </a:p>
          <a:p>
            <a:r>
              <a:rPr lang="en-US" dirty="0" smtClean="0"/>
              <a:t>What if we use a </a:t>
            </a:r>
            <a:r>
              <a:rPr lang="en-US" i="1" dirty="0" smtClean="0"/>
              <a:t>different</a:t>
            </a:r>
            <a:r>
              <a:rPr lang="en-US" dirty="0" smtClean="0"/>
              <a:t> non-volatile memory (NVM)?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551B3-604B-41B8-8579-F013358B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95400"/>
            <a:ext cx="6858000" cy="3611166"/>
          </a:xfrm>
          <a:prstGeom prst="rect">
            <a:avLst/>
          </a:prstGeom>
        </p:spPr>
      </p:pic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F39EA481-7D1F-4A04-A019-613AC0AAB5AF}"/>
              </a:ext>
            </a:extLst>
          </p:cNvPr>
          <p:cNvSpPr/>
          <p:nvPr/>
        </p:nvSpPr>
        <p:spPr>
          <a:xfrm>
            <a:off x="6456154" y="2541963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0B873F3A-2C69-41B2-AE8F-7845E4AD4E16}"/>
              </a:ext>
            </a:extLst>
          </p:cNvPr>
          <p:cNvSpPr/>
          <p:nvPr/>
        </p:nvSpPr>
        <p:spPr>
          <a:xfrm>
            <a:off x="7846132" y="3733800"/>
            <a:ext cx="1224136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110µs</a:t>
            </a: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20EE99FA-894B-432B-B45E-928B8C66EFD1}"/>
              </a:ext>
            </a:extLst>
          </p:cNvPr>
          <p:cNvSpPr/>
          <p:nvPr/>
        </p:nvSpPr>
        <p:spPr>
          <a:xfrm>
            <a:off x="6456154" y="4691380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20µs</a:t>
            </a:r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41B2B957-9E6D-41FA-B0B0-EE85774285BD}"/>
              </a:ext>
            </a:extLst>
          </p:cNvPr>
          <p:cNvSpPr/>
          <p:nvPr/>
        </p:nvSpPr>
        <p:spPr>
          <a:xfrm>
            <a:off x="3757525" y="4691379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4µs</a:t>
            </a:r>
          </a:p>
        </p:txBody>
      </p:sp>
      <p:sp>
        <p:nvSpPr>
          <p:cNvPr id="13" name="Rectangle: Rounded Corners 13">
            <a:extLst>
              <a:ext uri="{FF2B5EF4-FFF2-40B4-BE49-F238E27FC236}">
                <a16:creationId xmlns:a16="http://schemas.microsoft.com/office/drawing/2014/main" id="{0B873F3A-2C69-41B2-AE8F-7845E4AD4E16}"/>
              </a:ext>
            </a:extLst>
          </p:cNvPr>
          <p:cNvSpPr/>
          <p:nvPr/>
        </p:nvSpPr>
        <p:spPr>
          <a:xfrm>
            <a:off x="7846132" y="3733799"/>
            <a:ext cx="1224136" cy="3595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110µs</a:t>
            </a:r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20EE99FA-894B-432B-B45E-928B8C66EFD1}"/>
              </a:ext>
            </a:extLst>
          </p:cNvPr>
          <p:cNvSpPr/>
          <p:nvPr/>
        </p:nvSpPr>
        <p:spPr>
          <a:xfrm>
            <a:off x="6456154" y="4691379"/>
            <a:ext cx="822960" cy="3595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20µs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2200" y="2003639"/>
            <a:ext cx="228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52600" y="1904999"/>
            <a:ext cx="609600" cy="479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84524" y="1904998"/>
            <a:ext cx="652339" cy="479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6D186EAC-2690-4067-831A-3423A32ECD27}"/>
              </a:ext>
            </a:extLst>
          </p:cNvPr>
          <p:cNvSpPr/>
          <p:nvPr/>
        </p:nvSpPr>
        <p:spPr>
          <a:xfrm>
            <a:off x="2066365" y="2097280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98396" y="2313114"/>
            <a:ext cx="228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88796" y="2214474"/>
            <a:ext cx="609600" cy="479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20721" y="2214473"/>
            <a:ext cx="433964" cy="479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8F656958-E8C5-47F1-BFB1-35B7B605E715}"/>
              </a:ext>
            </a:extLst>
          </p:cNvPr>
          <p:cNvSpPr/>
          <p:nvPr/>
        </p:nvSpPr>
        <p:spPr>
          <a:xfrm>
            <a:off x="3709631" y="2384637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01430" y="2264526"/>
            <a:ext cx="652339" cy="39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24784" y="2277043"/>
            <a:ext cx="403681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CBF09EC4-6B36-40F7-ACAF-C361B0B1648C}"/>
              </a:ext>
            </a:extLst>
          </p:cNvPr>
          <p:cNvSpPr/>
          <p:nvPr/>
        </p:nvSpPr>
        <p:spPr>
          <a:xfrm>
            <a:off x="5118130" y="2379027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79392" y="1887630"/>
            <a:ext cx="228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77122" y="1806447"/>
            <a:ext cx="417673" cy="479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91651" y="1797404"/>
            <a:ext cx="575950" cy="479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95962" y="1970463"/>
            <a:ext cx="228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60848" y="3810000"/>
            <a:ext cx="1439751" cy="407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15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0128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to 3D </a:t>
            </a:r>
            <a:r>
              <a:rPr lang="en-US" dirty="0" err="1" smtClean="0"/>
              <a:t>XPoint</a:t>
            </a:r>
            <a:r>
              <a:rPr lang="en-US" dirty="0" smtClean="0"/>
              <a:t> based SSD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F7B328-705A-44F0-9BDE-68DF29CEB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10920"/>
            <a:ext cx="6858000" cy="3601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3: Complete Model of Request Latency</a:t>
            </a:r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CBF09EC4-6B36-40F7-ACAF-C361B0B1648C}"/>
              </a:ext>
            </a:extLst>
          </p:cNvPr>
          <p:cNvSpPr/>
          <p:nvPr/>
        </p:nvSpPr>
        <p:spPr>
          <a:xfrm>
            <a:off x="4645810" y="3111687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0B873F3A-2C69-41B2-AE8F-7845E4AD4E16}"/>
              </a:ext>
            </a:extLst>
          </p:cNvPr>
          <p:cNvSpPr/>
          <p:nvPr/>
        </p:nvSpPr>
        <p:spPr>
          <a:xfrm>
            <a:off x="7846132" y="4504723"/>
            <a:ext cx="1224136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110µs</a:t>
            </a: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20EE99FA-894B-432B-B45E-928B8C66EFD1}"/>
              </a:ext>
            </a:extLst>
          </p:cNvPr>
          <p:cNvSpPr/>
          <p:nvPr/>
        </p:nvSpPr>
        <p:spPr>
          <a:xfrm>
            <a:off x="6456154" y="4178855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20µs</a:t>
            </a:r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41B2B957-9E6D-41FA-B0B0-EE85774285BD}"/>
              </a:ext>
            </a:extLst>
          </p:cNvPr>
          <p:cNvSpPr/>
          <p:nvPr/>
        </p:nvSpPr>
        <p:spPr>
          <a:xfrm>
            <a:off x="3757525" y="4974473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4µs</a:t>
            </a:r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CBF09EC4-6B36-40F7-ACAF-C361B0B1648C}"/>
              </a:ext>
            </a:extLst>
          </p:cNvPr>
          <p:cNvSpPr/>
          <p:nvPr/>
        </p:nvSpPr>
        <p:spPr>
          <a:xfrm>
            <a:off x="5551096" y="3111688"/>
            <a:ext cx="1078304" cy="3595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10-20µs</a:t>
            </a:r>
            <a:endParaRPr 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F39EA481-7D1F-4A04-A019-613AC0AAB5AF}"/>
              </a:ext>
            </a:extLst>
          </p:cNvPr>
          <p:cNvSpPr/>
          <p:nvPr/>
        </p:nvSpPr>
        <p:spPr>
          <a:xfrm>
            <a:off x="8046720" y="4034950"/>
            <a:ext cx="822960" cy="3595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5µs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736315" y="3166413"/>
            <a:ext cx="612068" cy="250074"/>
            <a:chOff x="7846132" y="2569326"/>
            <a:chExt cx="612068" cy="25007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846132" y="2569327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846132" y="2569326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924800" y="4559449"/>
            <a:ext cx="1066800" cy="250074"/>
            <a:chOff x="7846132" y="2569326"/>
            <a:chExt cx="612068" cy="25007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846132" y="2569327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846132" y="2569326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61600" y="4233581"/>
            <a:ext cx="612068" cy="250074"/>
            <a:chOff x="7846132" y="2569326"/>
            <a:chExt cx="612068" cy="25007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7846132" y="2569327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7846132" y="2569326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: Rounded Corners 12">
            <a:extLst>
              <a:ext uri="{FF2B5EF4-FFF2-40B4-BE49-F238E27FC236}">
                <a16:creationId xmlns:a16="http://schemas.microsoft.com/office/drawing/2014/main" id="{F39EA481-7D1F-4A04-A019-613AC0AAB5AF}"/>
              </a:ext>
            </a:extLst>
          </p:cNvPr>
          <p:cNvSpPr/>
          <p:nvPr/>
        </p:nvSpPr>
        <p:spPr>
          <a:xfrm>
            <a:off x="6456154" y="4629758"/>
            <a:ext cx="822960" cy="3595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5µs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862971" y="5029199"/>
            <a:ext cx="612068" cy="250074"/>
            <a:chOff x="7846132" y="2569326"/>
            <a:chExt cx="612068" cy="25007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846132" y="2569327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846132" y="2569326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11">
            <a:extLst>
              <a:ext uri="{FF2B5EF4-FFF2-40B4-BE49-F238E27FC236}">
                <a16:creationId xmlns:a16="http://schemas.microsoft.com/office/drawing/2014/main" id="{CBF09EC4-6B36-40F7-ACAF-C361B0B1648C}"/>
              </a:ext>
            </a:extLst>
          </p:cNvPr>
          <p:cNvSpPr/>
          <p:nvPr/>
        </p:nvSpPr>
        <p:spPr>
          <a:xfrm>
            <a:off x="4685931" y="4974471"/>
            <a:ext cx="1078304" cy="3595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10-20µs</a:t>
            </a:r>
            <a:endParaRPr 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5410200"/>
            <a:ext cx="9144000" cy="1186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Existing simulators don’t model all of the</a:t>
            </a:r>
            <a:b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</a:br>
            <a: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request latency, causing inaccuracies for new NVMs</a:t>
            </a:r>
            <a:endParaRPr lang="en-US" sz="3200" b="1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2200" y="2003639"/>
            <a:ext cx="228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52600" y="1904999"/>
            <a:ext cx="609600" cy="479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84524" y="1904998"/>
            <a:ext cx="652339" cy="479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6D186EAC-2690-4067-831A-3423A32ECD27}"/>
              </a:ext>
            </a:extLst>
          </p:cNvPr>
          <p:cNvSpPr/>
          <p:nvPr/>
        </p:nvSpPr>
        <p:spPr>
          <a:xfrm>
            <a:off x="2066365" y="2094217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2989" y="2325264"/>
            <a:ext cx="228600" cy="42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23389" y="2285999"/>
            <a:ext cx="609600" cy="46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55314" y="2285998"/>
            <a:ext cx="423074" cy="46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8F656958-E8C5-47F1-BFB1-35B7B605E715}"/>
              </a:ext>
            </a:extLst>
          </p:cNvPr>
          <p:cNvSpPr/>
          <p:nvPr/>
        </p:nvSpPr>
        <p:spPr>
          <a:xfrm>
            <a:off x="3709853" y="2386584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46510" y="2452207"/>
            <a:ext cx="237123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03754" y="2371024"/>
            <a:ext cx="466683" cy="479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955978" y="2420513"/>
            <a:ext cx="540345" cy="479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F39EA481-7D1F-4A04-A019-613AC0AAB5AF}"/>
              </a:ext>
            </a:extLst>
          </p:cNvPr>
          <p:cNvSpPr/>
          <p:nvPr/>
        </p:nvSpPr>
        <p:spPr>
          <a:xfrm>
            <a:off x="6456154" y="2420512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16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5945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8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Simulation Challenges of MQ-SSDs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31B1B"/>
                </a:solidFill>
                <a:latin typeface="Adobe Garamond Pro Bold" panose="02020702060506020403" pitchFamily="18" charset="0"/>
              </a:rPr>
              <a:t>Major features missing</a:t>
            </a:r>
            <a:r>
              <a:rPr lang="en-US" dirty="0"/>
              <a:t> in most existing simulators</a:t>
            </a:r>
          </a:p>
          <a:p>
            <a:pPr lvl="1"/>
            <a:r>
              <a:rPr lang="en-US" b="1" dirty="0">
                <a:solidFill>
                  <a:srgbClr val="B31B1B"/>
                </a:solidFill>
              </a:rPr>
              <a:t>Multi-queue protocols</a:t>
            </a:r>
            <a:r>
              <a:rPr lang="en-US" dirty="0"/>
              <a:t> (e.g., </a:t>
            </a:r>
            <a:r>
              <a:rPr lang="en-US" dirty="0" err="1"/>
              <a:t>NVMe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Efficient, high-performance model of </a:t>
            </a:r>
            <a:r>
              <a:rPr lang="en-US" b="1" dirty="0">
                <a:solidFill>
                  <a:srgbClr val="B31B1B"/>
                </a:solidFill>
              </a:rPr>
              <a:t>steady-state behavior</a:t>
            </a:r>
          </a:p>
          <a:p>
            <a:pPr lvl="1"/>
            <a:r>
              <a:rPr lang="en-US" dirty="0"/>
              <a:t>Full model of </a:t>
            </a:r>
            <a:r>
              <a:rPr lang="en-US" b="1" dirty="0">
                <a:solidFill>
                  <a:srgbClr val="B31B1B"/>
                </a:solidFill>
              </a:rPr>
              <a:t>end-to-end request </a:t>
            </a:r>
            <a:r>
              <a:rPr lang="en-US" b="1" dirty="0" smtClean="0">
                <a:solidFill>
                  <a:srgbClr val="B31B1B"/>
                </a:solidFill>
              </a:rPr>
              <a:t>latency</a:t>
            </a:r>
          </a:p>
          <a:p>
            <a:r>
              <a:rPr lang="en-US" dirty="0" smtClean="0"/>
              <a:t>Missing features lead to </a:t>
            </a:r>
            <a:r>
              <a:rPr lang="en-US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high inaccuracy</a:t>
            </a:r>
            <a:endParaRPr lang="en-US" b="1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352800"/>
            <a:ext cx="9144000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i="1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OUR GOAL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Develop a new simulator that</a:t>
            </a:r>
            <a:b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</a:br>
            <a:r>
              <a:rPr lang="en-US" sz="3200" i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faithfully</a:t>
            </a: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models features of both</a:t>
            </a:r>
            <a:b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modern MQ-SSDs and conventional SSDs</a:t>
            </a:r>
            <a:endParaRPr lang="en-US" sz="32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17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7189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696969"/>
                </a:solidFill>
              </a:rPr>
              <a:t>Executive Summary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Looking Inside a Modern SSD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Challenges of Modeling Modern Multi-Queue SSDs</a:t>
            </a:r>
          </a:p>
          <a:p>
            <a:r>
              <a:rPr lang="en-US" b="0" dirty="0" err="1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MQSim</a:t>
            </a:r>
            <a:r>
              <a:rPr lang="en-US" b="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: A New Simulator for Modern SSDs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Evaluating </a:t>
            </a:r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r>
              <a:rPr lang="en-US" b="0" dirty="0" smtClean="0">
                <a:solidFill>
                  <a:srgbClr val="696969"/>
                </a:solidFill>
              </a:rPr>
              <a:t> Accuracy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Research Directions Enabled by </a:t>
            </a:r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endParaRPr lang="en-US" b="0" dirty="0" smtClean="0">
              <a:solidFill>
                <a:srgbClr val="696969"/>
              </a:solidFill>
            </a:endParaRPr>
          </a:p>
          <a:p>
            <a:r>
              <a:rPr lang="en-US" b="0" dirty="0" smtClean="0">
                <a:solidFill>
                  <a:srgbClr val="696969"/>
                </a:solidFill>
              </a:rPr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18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1553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Features of </a:t>
            </a:r>
            <a:r>
              <a:rPr lang="en-US" dirty="0" err="1" smtClean="0"/>
              <a:t>MQSim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Accurately models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conventional SATA-based SSDs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modern MQ-SSDs</a:t>
            </a:r>
          </a:p>
          <a:p>
            <a:pPr lvl="1"/>
            <a:r>
              <a:rPr lang="en-US" dirty="0" smtClean="0"/>
              <a:t>Multi-queue protocols</a:t>
            </a:r>
          </a:p>
          <a:p>
            <a:pPr lvl="1"/>
            <a:r>
              <a:rPr lang="en-US" dirty="0" smtClean="0"/>
              <a:t>Support for efficient modeling</a:t>
            </a:r>
            <a:br>
              <a:rPr lang="en-US" dirty="0" smtClean="0"/>
            </a:br>
            <a:r>
              <a:rPr lang="en-US" dirty="0" smtClean="0"/>
              <a:t>of steady-state behavior</a:t>
            </a:r>
          </a:p>
          <a:p>
            <a:pPr lvl="1"/>
            <a:r>
              <a:rPr lang="en-US" dirty="0" smtClean="0"/>
              <a:t>Full model of end-to-end </a:t>
            </a:r>
            <a:br>
              <a:rPr lang="en-US" dirty="0" smtClean="0"/>
            </a:br>
            <a:r>
              <a:rPr lang="en-US" dirty="0" smtClean="0"/>
              <a:t>I/O request</a:t>
            </a:r>
            <a:r>
              <a:rPr lang="en-US" dirty="0"/>
              <a:t> </a:t>
            </a:r>
            <a:r>
              <a:rPr lang="en-US" dirty="0" smtClean="0"/>
              <a:t>latency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Flexible design</a:t>
            </a:r>
          </a:p>
          <a:p>
            <a:pPr lvl="1"/>
            <a:r>
              <a:rPr lang="en-US" dirty="0" smtClean="0"/>
              <a:t>Modular components</a:t>
            </a:r>
          </a:p>
          <a:p>
            <a:pPr lvl="1"/>
            <a:r>
              <a:rPr lang="en-US" dirty="0" smtClean="0"/>
              <a:t>Integration with gem5 </a:t>
            </a:r>
            <a:r>
              <a:rPr lang="en-US" b="1" dirty="0" smtClean="0">
                <a:solidFill>
                  <a:schemeClr val="accent4"/>
                </a:solidFill>
              </a:rPr>
              <a:t>full-system simulator</a:t>
            </a:r>
          </a:p>
          <a:p>
            <a:pPr lvl="1"/>
            <a:r>
              <a:rPr lang="en-US" dirty="0"/>
              <a:t>Ability to support </a:t>
            </a:r>
            <a:r>
              <a:rPr lang="en-US" b="1" dirty="0">
                <a:solidFill>
                  <a:schemeClr val="accent4"/>
                </a:solidFill>
              </a:rPr>
              <a:t>emerging non-volatile memory </a:t>
            </a:r>
            <a:r>
              <a:rPr lang="en-US" b="1" dirty="0" smtClean="0">
                <a:solidFill>
                  <a:schemeClr val="accent4"/>
                </a:solidFill>
              </a:rPr>
              <a:t>(NVM) technologies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Open-source release: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en-US" b="0" dirty="0" smtClean="0">
                <a:solidFill>
                  <a:schemeClr val="accent5">
                    <a:lumMod val="75000"/>
                  </a:schemeClr>
                </a:solidFill>
              </a:rPr>
              <a:t>github.com/CMU-SAFARI/MQSim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MIT License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357" y="1371600"/>
            <a:ext cx="4909457" cy="3039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19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  <p:sp>
        <p:nvSpPr>
          <p:cNvPr id="4" name="Rectangle 3">
            <a:hlinkClick r:id="rId4"/>
          </p:cNvPr>
          <p:cNvSpPr/>
          <p:nvPr/>
        </p:nvSpPr>
        <p:spPr>
          <a:xfrm>
            <a:off x="3200400" y="5474601"/>
            <a:ext cx="5562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6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74516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350"/>
              </a:spcBef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Solid-state drives (SSDs) are evolving </a:t>
            </a:r>
            <a:r>
              <a:rPr lang="en-US" sz="2800" dirty="0" smtClean="0"/>
              <a:t>to keep pace with performance, storage density demands</a:t>
            </a:r>
            <a:endParaRPr lang="en-US" sz="2400" dirty="0" smtClean="0"/>
          </a:p>
          <a:p>
            <a:pPr lvl="1"/>
            <a:r>
              <a:rPr lang="en-US" sz="2400" dirty="0" smtClean="0"/>
              <a:t>Multi-queue SSDs (MQ-SSDs) use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new host protocols </a:t>
            </a:r>
            <a:r>
              <a:rPr lang="en-US" sz="2400" dirty="0" smtClean="0"/>
              <a:t>(e.g., </a:t>
            </a:r>
            <a:r>
              <a:rPr lang="en-US" sz="2400" dirty="0" err="1" smtClean="0"/>
              <a:t>NVMe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spc="-40" dirty="0" smtClean="0"/>
              <a:t>New SSDs make use of </a:t>
            </a:r>
            <a:r>
              <a:rPr lang="en-US" sz="2400" b="1" spc="-40" dirty="0" smtClean="0">
                <a:solidFill>
                  <a:schemeClr val="accent5">
                    <a:lumMod val="75000"/>
                  </a:schemeClr>
                </a:solidFill>
              </a:rPr>
              <a:t>emerging storage technologies </a:t>
            </a:r>
            <a:r>
              <a:rPr lang="en-US" sz="2400" spc="-40" dirty="0" smtClean="0"/>
              <a:t>(e.g., PCM, 3D </a:t>
            </a:r>
            <a:r>
              <a:rPr lang="en-US" sz="2400" spc="-40" dirty="0" err="1" smtClean="0"/>
              <a:t>XPoint</a:t>
            </a:r>
            <a:r>
              <a:rPr lang="en-US" sz="2400" spc="-40" dirty="0" smtClean="0"/>
              <a:t>)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Existing simulators have not kept up with these changes</a:t>
            </a:r>
          </a:p>
          <a:p>
            <a:pPr lvl="1"/>
            <a:r>
              <a:rPr lang="en-US" sz="2400" dirty="0" smtClean="0"/>
              <a:t>They </a:t>
            </a:r>
            <a:r>
              <a:rPr lang="en-US" sz="2400" b="1" dirty="0" smtClean="0">
                <a:solidFill>
                  <a:srgbClr val="C00000"/>
                </a:solidFill>
              </a:rPr>
              <a:t>do not support several major features</a:t>
            </a:r>
            <a:r>
              <a:rPr lang="en-US" sz="2400" dirty="0" smtClean="0"/>
              <a:t>: multi-queue protocols, </a:t>
            </a:r>
            <a:br>
              <a:rPr lang="en-US" sz="2400" dirty="0" smtClean="0"/>
            </a:br>
            <a:r>
              <a:rPr lang="en-US" sz="2400" dirty="0" smtClean="0"/>
              <a:t>efficient steady-state SSD models, full end-to-end request latency</a:t>
            </a:r>
          </a:p>
          <a:p>
            <a:pPr lvl="1"/>
            <a:r>
              <a:rPr lang="en-US" sz="2400" dirty="0" smtClean="0"/>
              <a:t>Compared to real MQ-SSDs, best existing simulator has </a:t>
            </a:r>
            <a:r>
              <a:rPr lang="en-US" sz="2400" b="1" dirty="0" smtClean="0">
                <a:solidFill>
                  <a:srgbClr val="C00000"/>
                </a:solidFill>
              </a:rPr>
              <a:t>68–85% error rate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800" dirty="0" smtClean="0"/>
              <a:t>We introduce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MQSim</a:t>
            </a:r>
            <a:r>
              <a:rPr lang="en-US" sz="2800" dirty="0" smtClean="0"/>
              <a:t>, a new open-source simulator</a:t>
            </a:r>
          </a:p>
          <a:p>
            <a:pPr lvl="1"/>
            <a:r>
              <a:rPr lang="en-US" sz="2400" dirty="0" smtClean="0"/>
              <a:t>Models </a:t>
            </a:r>
            <a:r>
              <a:rPr lang="en-US" sz="2400" b="1" dirty="0" smtClean="0">
                <a:solidFill>
                  <a:srgbClr val="00B050"/>
                </a:solidFill>
              </a:rPr>
              <a:t>all major features</a:t>
            </a:r>
            <a:r>
              <a:rPr lang="en-US" sz="2400" dirty="0" smtClean="0"/>
              <a:t> of conventional SSDs </a:t>
            </a:r>
            <a:r>
              <a:rPr lang="en-US" sz="2400" i="1" dirty="0" smtClean="0"/>
              <a:t>and</a:t>
            </a:r>
            <a:r>
              <a:rPr lang="en-US" sz="2400" dirty="0" smtClean="0"/>
              <a:t> newer MQ-SSDs</a:t>
            </a:r>
          </a:p>
          <a:p>
            <a:pPr lvl="1"/>
            <a:r>
              <a:rPr lang="en-US" sz="2400" dirty="0" smtClean="0"/>
              <a:t>Available with </a:t>
            </a:r>
            <a:r>
              <a:rPr lang="en-US" sz="2400" b="1" dirty="0" smtClean="0">
                <a:solidFill>
                  <a:srgbClr val="00B050"/>
                </a:solidFill>
              </a:rPr>
              <a:t>full-system simulator integration</a:t>
            </a:r>
            <a:r>
              <a:rPr lang="en-US" sz="2400" dirty="0" smtClean="0"/>
              <a:t>: accurate application modeling</a:t>
            </a:r>
          </a:p>
          <a:p>
            <a:pPr lvl="1"/>
            <a:r>
              <a:rPr lang="en-US" sz="2400" dirty="0" smtClean="0"/>
              <a:t>Enables several new research directions</a:t>
            </a:r>
            <a:endParaRPr lang="en-US" sz="2800" dirty="0" smtClean="0"/>
          </a:p>
          <a:p>
            <a:pPr>
              <a:spcBef>
                <a:spcPts val="2400"/>
              </a:spcBef>
            </a:pPr>
            <a:r>
              <a:rPr lang="en-US" sz="2800" dirty="0" err="1" smtClean="0"/>
              <a:t>MQSim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00B050"/>
                </a:solidFill>
                <a:latin typeface="Adobe Garamond Pro Bold" panose="02020702060506020403" pitchFamily="18" charset="0"/>
              </a:rPr>
              <a:t>highly accurate</a:t>
            </a:r>
            <a:endParaRPr lang="en-US" sz="2800" dirty="0" smtClean="0"/>
          </a:p>
          <a:p>
            <a:pPr lvl="1"/>
            <a:r>
              <a:rPr lang="en-US" sz="2400" b="1" dirty="0" smtClean="0">
                <a:solidFill>
                  <a:srgbClr val="00B050"/>
                </a:solidFill>
              </a:rPr>
              <a:t>Validated against four real MQ-SSDs</a:t>
            </a:r>
          </a:p>
          <a:p>
            <a:pPr lvl="1"/>
            <a:r>
              <a:rPr lang="en-US" sz="2400" dirty="0" smtClean="0"/>
              <a:t>Error rate for real workloads: </a:t>
            </a:r>
            <a:r>
              <a:rPr lang="en-US" sz="2400" b="1" dirty="0" smtClean="0">
                <a:solidFill>
                  <a:srgbClr val="00B050"/>
                </a:solidFill>
              </a:rPr>
              <a:t>8–18%</a:t>
            </a: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" t="7208" r="7206" b="9910"/>
          <a:stretch/>
        </p:blipFill>
        <p:spPr>
          <a:xfrm>
            <a:off x="4800600" y="5086349"/>
            <a:ext cx="1643131" cy="1574668"/>
          </a:xfrm>
          <a:prstGeom prst="rect">
            <a:avLst/>
          </a:prstGeom>
        </p:spPr>
      </p:pic>
      <p:sp>
        <p:nvSpPr>
          <p:cNvPr id="3" name="Rectangle 2">
            <a:hlinkClick r:id="rId3"/>
          </p:cNvPr>
          <p:cNvSpPr/>
          <p:nvPr/>
        </p:nvSpPr>
        <p:spPr>
          <a:xfrm>
            <a:off x="6477000" y="5276671"/>
            <a:ext cx="2624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http://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github.com/CMU-SAFARI/</a:t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</a:b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MQSim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2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  <p:sp>
        <p:nvSpPr>
          <p:cNvPr id="8" name="Rectangle 7">
            <a:hlinkClick r:id="rId5"/>
          </p:cNvPr>
          <p:cNvSpPr/>
          <p:nvPr/>
        </p:nvSpPr>
        <p:spPr>
          <a:xfrm>
            <a:off x="4876800" y="5150138"/>
            <a:ext cx="4114800" cy="1498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1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0545"/>
            <a:ext cx="8839200" cy="5726782"/>
          </a:xfrm>
        </p:spPr>
        <p:txBody>
          <a:bodyPr rIns="0"/>
          <a:lstStyle/>
          <a:p>
            <a:r>
              <a:rPr lang="en-US" dirty="0" smtClean="0"/>
              <a:t>Compare </a:t>
            </a:r>
            <a:r>
              <a:rPr lang="en-US" dirty="0" err="1" smtClean="0"/>
              <a:t>MQSim</a:t>
            </a:r>
            <a:r>
              <a:rPr lang="en-US" dirty="0" smtClean="0"/>
              <a:t> to </a:t>
            </a:r>
            <a:r>
              <a:rPr lang="en-US" b="0" dirty="0" smtClean="0">
                <a:solidFill>
                  <a:schemeClr val="accent4"/>
                </a:solidFill>
                <a:latin typeface="Adobe Garamond Pro Bold" panose="02020702060506020403" pitchFamily="18" charset="0"/>
              </a:rPr>
              <a:t>four real, modern data center SSDs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System </a:t>
            </a:r>
            <a:r>
              <a:rPr lang="en-US" dirty="0" err="1" smtClean="0"/>
              <a:t>config</a:t>
            </a:r>
            <a:r>
              <a:rPr lang="en-US" dirty="0" smtClean="0"/>
              <a:t>: Intel Xeon E3-1240, 32GB DDR4, Ubuntu 16.04.2</a:t>
            </a:r>
          </a:p>
          <a:p>
            <a:pPr lvl="1"/>
            <a:r>
              <a:rPr lang="en-US" dirty="0" smtClean="0"/>
              <a:t>All SSDs use </a:t>
            </a:r>
            <a:r>
              <a:rPr lang="en-US" dirty="0" err="1" smtClean="0"/>
              <a:t>NVMe</a:t>
            </a:r>
            <a:r>
              <a:rPr lang="en-US" dirty="0" smtClean="0"/>
              <a:t> protocol over </a:t>
            </a:r>
            <a:r>
              <a:rPr lang="en-US" dirty="0" err="1" smtClean="0"/>
              <a:t>PCIe</a:t>
            </a:r>
            <a:r>
              <a:rPr lang="en-US" dirty="0" smtClean="0"/>
              <a:t> bus</a:t>
            </a:r>
          </a:p>
          <a:p>
            <a:pPr lvl="1"/>
            <a:r>
              <a:rPr lang="en-US" dirty="0" smtClean="0"/>
              <a:t>Real SSDs preconditioned by writing to 70% of available logical space</a:t>
            </a:r>
          </a:p>
          <a:p>
            <a:pPr lvl="1"/>
            <a:r>
              <a:rPr lang="en-US" b="1" dirty="0" err="1" smtClean="0">
                <a:solidFill>
                  <a:schemeClr val="accent4"/>
                </a:solidFill>
              </a:rPr>
              <a:t>MQSim</a:t>
            </a:r>
            <a:r>
              <a:rPr lang="en-US" b="1" dirty="0" smtClean="0">
                <a:solidFill>
                  <a:schemeClr val="accent4"/>
                </a:solidFill>
              </a:rPr>
              <a:t> parameters set to model each SSD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We test using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multiple I/O flows</a:t>
            </a:r>
            <a:r>
              <a:rPr lang="en-US" dirty="0" smtClean="0"/>
              <a:t> </a:t>
            </a:r>
            <a:r>
              <a:rPr lang="en-US" b="0" dirty="0" smtClean="0"/>
              <a:t>(1 flow = 1 application)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Queue depth</a:t>
            </a:r>
            <a:r>
              <a:rPr lang="en-US" dirty="0" smtClean="0"/>
              <a:t> controls flow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greediness</a:t>
            </a:r>
            <a:r>
              <a:rPr lang="en-US" dirty="0" smtClean="0"/>
              <a:t> (number of simultaneous requests)</a:t>
            </a:r>
          </a:p>
          <a:p>
            <a:pPr lvl="1"/>
            <a:r>
              <a:rPr lang="en-US" dirty="0" smtClean="0"/>
              <a:t>We show </a:t>
            </a:r>
            <a:r>
              <a:rPr lang="en-US" b="1" i="1" dirty="0" smtClean="0"/>
              <a:t>representative results</a:t>
            </a:r>
            <a:r>
              <a:rPr lang="en-US" dirty="0" smtClean="0"/>
              <a:t> here; full results in our paper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16" y="1295400"/>
            <a:ext cx="7674569" cy="211490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20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420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Inter-flow interference</a:t>
            </a:r>
            <a:r>
              <a:rPr lang="en-US" dirty="0" smtClean="0"/>
              <a:t> exists in many state-of-the-art SSDs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1EDB05-53E0-45A8-A868-E5EE2F92D5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5" y="1442545"/>
            <a:ext cx="8686800" cy="2282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566FAB-121D-4631-B17A-1EDAF2BE35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14800"/>
            <a:ext cx="8686800" cy="2403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MQSim</a:t>
            </a:r>
            <a:r>
              <a:rPr lang="en-US" dirty="0" smtClean="0"/>
              <a:t> Multi-Queue Model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7647789" y="1442545"/>
            <a:ext cx="1426029" cy="62765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Calibri" panose="020F0502020204030204" pitchFamily="34" charset="0"/>
              </a:rPr>
              <a:t>Real SSD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518C06-F756-4C11-B865-F414E05A5174}"/>
              </a:ext>
            </a:extLst>
          </p:cNvPr>
          <p:cNvSpPr/>
          <p:nvPr/>
        </p:nvSpPr>
        <p:spPr>
          <a:xfrm>
            <a:off x="7647789" y="4121773"/>
            <a:ext cx="1426029" cy="6276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cs typeface="Calibri" panose="020F0502020204030204" pitchFamily="34" charset="0"/>
              </a:rPr>
              <a:t>MQSim</a:t>
            </a:r>
            <a:endParaRPr lang="en-US" sz="24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1504507" y="1806267"/>
            <a:ext cx="829340" cy="28834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cs typeface="Calibri" panose="020F0502020204030204" pitchFamily="34" charset="0"/>
              </a:rPr>
              <a:t>Flow 1</a:t>
            </a:r>
            <a:endParaRPr lang="en-US" sz="2000" b="1" dirty="0">
              <a:solidFill>
                <a:srgbClr val="C00000"/>
              </a:solidFill>
              <a:cs typeface="Calibri" panose="020F0502020204030204" pitchFamily="34" charset="0"/>
            </a:endParaRPr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4800600" y="2709677"/>
            <a:ext cx="829340" cy="28834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cs typeface="Calibri" panose="020F0502020204030204" pitchFamily="34" charset="0"/>
              </a:rPr>
              <a:t>Flow 2</a:t>
            </a:r>
            <a:endParaRPr lang="en-US" sz="2000" b="1" dirty="0">
              <a:solidFill>
                <a:srgbClr val="C00000"/>
              </a:solidFill>
              <a:cs typeface="Calibri" panose="020F0502020204030204" pitchFamily="34" charset="0"/>
            </a:endParaRPr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4876800" y="5259521"/>
            <a:ext cx="829340" cy="2883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Flow 2</a:t>
            </a:r>
            <a:endParaRPr lang="en-US" sz="20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8" y="5291418"/>
            <a:ext cx="228600" cy="144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9218" y="5435591"/>
            <a:ext cx="228600" cy="144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684632" y="5259514"/>
            <a:ext cx="829340" cy="2883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Flow 1</a:t>
            </a:r>
            <a:endParaRPr lang="en-US" sz="20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371541" y="2385572"/>
            <a:ext cx="1326004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cs typeface="Arial" panose="020B0604020202020204" pitchFamily="34" charset="0"/>
              </a:rPr>
              <a:t>Slowdown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765906" y="2385575"/>
            <a:ext cx="1326004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cs typeface="Arial" panose="020B0604020202020204" pitchFamily="34" charset="0"/>
              </a:rPr>
              <a:t>Slowdown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924260" y="2383518"/>
            <a:ext cx="1133644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cs typeface="Arial" panose="020B0604020202020204" pitchFamily="34" charset="0"/>
              </a:rPr>
              <a:t>Fairness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885" y="3564014"/>
            <a:ext cx="2403223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dirty="0" smtClean="0">
                <a:cs typeface="Arial" panose="020B0604020202020204" pitchFamily="34" charset="0"/>
              </a:rPr>
              <a:t>Flow 2</a:t>
            </a:r>
            <a:r>
              <a:rPr lang="en-US" b="1" dirty="0" smtClean="0">
                <a:cs typeface="Arial" panose="020B0604020202020204" pitchFamily="34" charset="0"/>
              </a:rPr>
              <a:t> Queue Depth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2016" y="3565378"/>
            <a:ext cx="2403223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dirty="0" smtClean="0">
                <a:cs typeface="Arial" panose="020B0604020202020204" pitchFamily="34" charset="0"/>
              </a:rPr>
              <a:t>Flow 2</a:t>
            </a:r>
            <a:r>
              <a:rPr lang="en-US" b="1" dirty="0" smtClean="0">
                <a:cs typeface="Arial" panose="020B0604020202020204" pitchFamily="34" charset="0"/>
              </a:rPr>
              <a:t> Queue Depth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93462" y="3569100"/>
            <a:ext cx="2403223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dirty="0" smtClean="0">
                <a:cs typeface="Arial" panose="020B0604020202020204" pitchFamily="34" charset="0"/>
              </a:rPr>
              <a:t>Flow 2</a:t>
            </a:r>
            <a:r>
              <a:rPr lang="en-US" b="1" dirty="0" smtClean="0">
                <a:cs typeface="Arial" panose="020B0604020202020204" pitchFamily="34" charset="0"/>
              </a:rPr>
              <a:t> Queue Depth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998135" y="2547143"/>
            <a:ext cx="1984839" cy="206210"/>
          </a:xfrm>
          <a:prstGeom prst="rect">
            <a:avLst/>
          </a:prstGeom>
          <a:solidFill>
            <a:schemeClr val="bg1"/>
          </a:solidFill>
        </p:spPr>
        <p:txBody>
          <a:bodyPr wrap="none" lIns="137160" rIns="45720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sz="16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Norm. Throughput</a:t>
            </a:r>
            <a:endParaRPr 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141620" y="2547144"/>
            <a:ext cx="1984839" cy="206210"/>
          </a:xfrm>
          <a:prstGeom prst="rect">
            <a:avLst/>
          </a:prstGeom>
          <a:solidFill>
            <a:schemeClr val="bg1"/>
          </a:solidFill>
        </p:spPr>
        <p:txBody>
          <a:bodyPr wrap="none" lIns="137160" rIns="45720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sz="16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Norm. Throughput</a:t>
            </a:r>
            <a:endParaRPr 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371541" y="5136682"/>
            <a:ext cx="1326004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cs typeface="Arial" panose="020B0604020202020204" pitchFamily="34" charset="0"/>
              </a:rPr>
              <a:t>Slowdown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2765906" y="5136685"/>
            <a:ext cx="1326004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cs typeface="Arial" panose="020B0604020202020204" pitchFamily="34" charset="0"/>
              </a:rPr>
              <a:t>Slowdown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924260" y="5134628"/>
            <a:ext cx="1133644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cs typeface="Arial" panose="020B0604020202020204" pitchFamily="34" charset="0"/>
              </a:rPr>
              <a:t>Fairness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885" y="6315124"/>
            <a:ext cx="2403223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dirty="0" smtClean="0">
                <a:cs typeface="Arial" panose="020B0604020202020204" pitchFamily="34" charset="0"/>
              </a:rPr>
              <a:t>Flow 2</a:t>
            </a:r>
            <a:r>
              <a:rPr lang="en-US" b="1" dirty="0" smtClean="0">
                <a:cs typeface="Arial" panose="020B0604020202020204" pitchFamily="34" charset="0"/>
              </a:rPr>
              <a:t> Queue Depth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42016" y="6316488"/>
            <a:ext cx="2403223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dirty="0" smtClean="0">
                <a:cs typeface="Arial" panose="020B0604020202020204" pitchFamily="34" charset="0"/>
              </a:rPr>
              <a:t>Flow 2</a:t>
            </a:r>
            <a:r>
              <a:rPr lang="en-US" b="1" dirty="0" smtClean="0">
                <a:cs typeface="Arial" panose="020B0604020202020204" pitchFamily="34" charset="0"/>
              </a:rPr>
              <a:t> Queue Depth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93462" y="6320210"/>
            <a:ext cx="2403223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dirty="0" smtClean="0">
                <a:cs typeface="Arial" panose="020B0604020202020204" pitchFamily="34" charset="0"/>
              </a:rPr>
              <a:t>Flow 2</a:t>
            </a:r>
            <a:r>
              <a:rPr lang="en-US" b="1" dirty="0" smtClean="0">
                <a:cs typeface="Arial" panose="020B0604020202020204" pitchFamily="34" charset="0"/>
              </a:rPr>
              <a:t> Queue Depth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998134" y="5284287"/>
            <a:ext cx="1984839" cy="212879"/>
          </a:xfrm>
          <a:prstGeom prst="rect">
            <a:avLst/>
          </a:prstGeom>
          <a:solidFill>
            <a:schemeClr val="bg1"/>
          </a:solidFill>
        </p:spPr>
        <p:txBody>
          <a:bodyPr wrap="none" lIns="137160" rIns="45720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sz="16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Norm. Throughput</a:t>
            </a:r>
            <a:endParaRPr lang="en-US" sz="16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141619" y="5284288"/>
            <a:ext cx="1984839" cy="212879"/>
          </a:xfrm>
          <a:prstGeom prst="rect">
            <a:avLst/>
          </a:prstGeom>
          <a:solidFill>
            <a:schemeClr val="bg1"/>
          </a:solidFill>
        </p:spPr>
        <p:txBody>
          <a:bodyPr wrap="none" lIns="137160" rIns="45720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sz="16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Norm. Throughput</a:t>
            </a:r>
            <a:endParaRPr lang="en-US" sz="16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410200"/>
            <a:ext cx="9144000" cy="1186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MQSim</a:t>
            </a: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accurately captures </a:t>
            </a:r>
            <a: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inter-flow interference</a:t>
            </a: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when one of two flows hogs I/O request bandwidth</a:t>
            </a:r>
            <a:endParaRPr lang="en-US" sz="3200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21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147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MQSim</a:t>
            </a:r>
            <a:r>
              <a:rPr lang="en-US" dirty="0" smtClean="0"/>
              <a:t> Multi-Queue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SSDs have mechanisms to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control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inter-flow interference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86F38-E300-465D-994D-AEDDD9ED5A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38334"/>
            <a:ext cx="8686800" cy="2400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EACCA5-11C6-453A-8D5C-986AC228B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587"/>
            <a:ext cx="8686800" cy="2305216"/>
          </a:xfrm>
          <a:prstGeom prst="rect">
            <a:avLst/>
          </a:prstGeom>
        </p:spPr>
      </p:pic>
      <p:sp>
        <p:nvSpPr>
          <p:cNvPr id="18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7647789" y="1442545"/>
            <a:ext cx="1426029" cy="62765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Calibri" panose="020F0502020204030204" pitchFamily="34" charset="0"/>
              </a:rPr>
              <a:t>Real SSD</a:t>
            </a:r>
          </a:p>
        </p:txBody>
      </p:sp>
      <p:sp>
        <p:nvSpPr>
          <p:cNvPr id="19" name="Rectangle: Rounded Corners 11">
            <a:extLst>
              <a:ext uri="{FF2B5EF4-FFF2-40B4-BE49-F238E27FC236}">
                <a16:creationId xmlns:a16="http://schemas.microsoft.com/office/drawing/2014/main" id="{BB518C06-F756-4C11-B865-F414E05A5174}"/>
              </a:ext>
            </a:extLst>
          </p:cNvPr>
          <p:cNvSpPr/>
          <p:nvPr/>
        </p:nvSpPr>
        <p:spPr>
          <a:xfrm>
            <a:off x="7647789" y="4114800"/>
            <a:ext cx="1426029" cy="6276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cs typeface="Calibri" panose="020F0502020204030204" pitchFamily="34" charset="0"/>
              </a:rPr>
              <a:t>MQSim</a:t>
            </a:r>
            <a:endParaRPr lang="en-US" sz="24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71541" y="2385572"/>
            <a:ext cx="1326004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cs typeface="Arial" panose="020B0604020202020204" pitchFamily="34" charset="0"/>
              </a:rPr>
              <a:t>Slowdown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2765906" y="2385575"/>
            <a:ext cx="1326004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cs typeface="Arial" panose="020B0604020202020204" pitchFamily="34" charset="0"/>
              </a:rPr>
              <a:t>Slowdown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5972106" y="2383518"/>
            <a:ext cx="1133644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cs typeface="Arial" panose="020B0604020202020204" pitchFamily="34" charset="0"/>
              </a:rPr>
              <a:t>Fairness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885" y="3564014"/>
            <a:ext cx="2403223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dirty="0" smtClean="0">
                <a:cs typeface="Arial" panose="020B0604020202020204" pitchFamily="34" charset="0"/>
              </a:rPr>
              <a:t>Flow 2</a:t>
            </a:r>
            <a:r>
              <a:rPr lang="en-US" b="1" dirty="0" smtClean="0">
                <a:cs typeface="Arial" panose="020B0604020202020204" pitchFamily="34" charset="0"/>
              </a:rPr>
              <a:t> Queue Depth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42016" y="3565378"/>
            <a:ext cx="2403223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dirty="0" smtClean="0">
                <a:cs typeface="Arial" panose="020B0604020202020204" pitchFamily="34" charset="0"/>
              </a:rPr>
              <a:t>Flow 2</a:t>
            </a:r>
            <a:r>
              <a:rPr lang="en-US" b="1" dirty="0" smtClean="0">
                <a:cs typeface="Arial" panose="020B0604020202020204" pitchFamily="34" charset="0"/>
              </a:rPr>
              <a:t> Queue Depth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93462" y="3569100"/>
            <a:ext cx="2403223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dirty="0" smtClean="0">
                <a:cs typeface="Arial" panose="020B0604020202020204" pitchFamily="34" charset="0"/>
              </a:rPr>
              <a:t>Flow 2</a:t>
            </a:r>
            <a:r>
              <a:rPr lang="en-US" b="1" dirty="0" smtClean="0">
                <a:cs typeface="Arial" panose="020B0604020202020204" pitchFamily="34" charset="0"/>
              </a:rPr>
              <a:t> Queue Depth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2093829" y="2541827"/>
            <a:ext cx="1984839" cy="206210"/>
          </a:xfrm>
          <a:prstGeom prst="rect">
            <a:avLst/>
          </a:prstGeom>
          <a:solidFill>
            <a:schemeClr val="bg1"/>
          </a:solidFill>
        </p:spPr>
        <p:txBody>
          <a:bodyPr wrap="none" lIns="137160" rIns="45720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sz="16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Norm. Throughput</a:t>
            </a:r>
            <a:endParaRPr 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5205418" y="2541828"/>
            <a:ext cx="1984839" cy="206210"/>
          </a:xfrm>
          <a:prstGeom prst="rect">
            <a:avLst/>
          </a:prstGeom>
          <a:solidFill>
            <a:schemeClr val="bg1"/>
          </a:solidFill>
        </p:spPr>
        <p:txBody>
          <a:bodyPr wrap="none" lIns="137160" rIns="45720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sz="16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Norm. Throughput</a:t>
            </a:r>
            <a:endParaRPr 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71541" y="5171226"/>
            <a:ext cx="1326004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cs typeface="Arial" panose="020B0604020202020204" pitchFamily="34" charset="0"/>
              </a:rPr>
              <a:t>Slowdown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2765906" y="5171229"/>
            <a:ext cx="1326004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cs typeface="Arial" panose="020B0604020202020204" pitchFamily="34" charset="0"/>
              </a:rPr>
              <a:t>Slowdown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5950842" y="5169172"/>
            <a:ext cx="1133644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b="1" dirty="0" smtClean="0">
                <a:cs typeface="Arial" panose="020B0604020202020204" pitchFamily="34" charset="0"/>
              </a:rPr>
              <a:t>Fairness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9885" y="6349668"/>
            <a:ext cx="2403223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dirty="0" smtClean="0">
                <a:cs typeface="Arial" panose="020B0604020202020204" pitchFamily="34" charset="0"/>
              </a:rPr>
              <a:t>Flow 2</a:t>
            </a:r>
            <a:r>
              <a:rPr lang="en-US" b="1" dirty="0" smtClean="0">
                <a:cs typeface="Arial" panose="020B0604020202020204" pitchFamily="34" charset="0"/>
              </a:rPr>
              <a:t> Queue Depth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42016" y="6351032"/>
            <a:ext cx="2403223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dirty="0" smtClean="0">
                <a:cs typeface="Arial" panose="020B0604020202020204" pitchFamily="34" charset="0"/>
              </a:rPr>
              <a:t>Flow 2</a:t>
            </a:r>
            <a:r>
              <a:rPr lang="en-US" b="1" dirty="0" smtClean="0">
                <a:cs typeface="Arial" panose="020B0604020202020204" pitchFamily="34" charset="0"/>
              </a:rPr>
              <a:t> Queue Depth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93462" y="6354754"/>
            <a:ext cx="2403223" cy="226216"/>
          </a:xfrm>
          <a:prstGeom prst="rect">
            <a:avLst/>
          </a:prstGeom>
          <a:solidFill>
            <a:schemeClr val="bg1"/>
          </a:solidFill>
        </p:spPr>
        <p:txBody>
          <a:bodyPr wrap="none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dirty="0" smtClean="0">
                <a:cs typeface="Arial" panose="020B0604020202020204" pitchFamily="34" charset="0"/>
              </a:rPr>
              <a:t>Flow 2</a:t>
            </a:r>
            <a:r>
              <a:rPr lang="en-US" b="1" dirty="0" smtClean="0">
                <a:cs typeface="Arial" panose="020B0604020202020204" pitchFamily="34" charset="0"/>
              </a:rPr>
              <a:t> Queue Depth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2048055" y="5318831"/>
            <a:ext cx="1984839" cy="212879"/>
          </a:xfrm>
          <a:prstGeom prst="rect">
            <a:avLst/>
          </a:prstGeom>
          <a:solidFill>
            <a:schemeClr val="bg1"/>
          </a:solidFill>
        </p:spPr>
        <p:txBody>
          <a:bodyPr wrap="none" lIns="137160" rIns="45720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sz="16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Norm. Throughput</a:t>
            </a:r>
            <a:endParaRPr lang="en-US" sz="16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5159644" y="5318832"/>
            <a:ext cx="1984839" cy="212879"/>
          </a:xfrm>
          <a:prstGeom prst="rect">
            <a:avLst/>
          </a:prstGeom>
          <a:solidFill>
            <a:schemeClr val="bg1"/>
          </a:solidFill>
        </p:spPr>
        <p:txBody>
          <a:bodyPr wrap="none" lIns="137160" rIns="45720" bIns="0" rtlCol="0">
            <a:spAutoFit/>
          </a:bodyPr>
          <a:lstStyle/>
          <a:p>
            <a:pPr algn="ctr">
              <a:lnSpc>
                <a:spcPct val="65000"/>
              </a:lnSpc>
            </a:pPr>
            <a:r>
              <a:rPr lang="en-US" sz="16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Norm. Throughput</a:t>
            </a:r>
            <a:endParaRPr lang="en-US" sz="16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45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1637414" y="1747788"/>
            <a:ext cx="829340" cy="28834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cs typeface="Calibri" panose="020F0502020204030204" pitchFamily="34" charset="0"/>
              </a:rPr>
              <a:t>Flow 1</a:t>
            </a:r>
            <a:endParaRPr lang="en-US" sz="2000" b="1" dirty="0">
              <a:solidFill>
                <a:srgbClr val="C00000"/>
              </a:solidFill>
              <a:cs typeface="Calibri" panose="020F0502020204030204" pitchFamily="34" charset="0"/>
            </a:endParaRPr>
          </a:p>
        </p:txBody>
      </p:sp>
      <p:sp>
        <p:nvSpPr>
          <p:cNvPr id="46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4743627" y="1747787"/>
            <a:ext cx="829340" cy="28834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cs typeface="Calibri" panose="020F0502020204030204" pitchFamily="34" charset="0"/>
              </a:rPr>
              <a:t>Flow 2</a:t>
            </a:r>
            <a:endParaRPr lang="en-US" sz="2000" b="1" dirty="0">
              <a:solidFill>
                <a:srgbClr val="C00000"/>
              </a:solidFill>
              <a:cs typeface="Calibri" panose="020F0502020204030204" pitchFamily="34" charset="0"/>
            </a:endParaRPr>
          </a:p>
        </p:txBody>
      </p:sp>
      <p:sp>
        <p:nvSpPr>
          <p:cNvPr id="47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4712639" y="4568374"/>
            <a:ext cx="829340" cy="2883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Flow 2</a:t>
            </a:r>
            <a:endParaRPr lang="en-US" sz="20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48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1575725" y="4569056"/>
            <a:ext cx="829340" cy="2883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Flow 1</a:t>
            </a:r>
            <a:endParaRPr lang="en-US" sz="20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410200"/>
            <a:ext cx="9144000" cy="1186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MQSim</a:t>
            </a: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models the impact of </a:t>
            </a:r>
            <a: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control mechanisms</a:t>
            </a: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for inter-flow interference in modern MQ-SSDs</a:t>
            </a:r>
            <a:endParaRPr lang="en-US" sz="3200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22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543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Steady-State Behavior with </a:t>
            </a:r>
            <a:r>
              <a:rPr lang="en-US" dirty="0" err="1" smtClean="0"/>
              <a:t>MQSim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MQSim</a:t>
            </a:r>
            <a:r>
              <a:rPr lang="en-US" dirty="0" smtClean="0"/>
              <a:t> includes an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efficient SSD preconditioning</a:t>
            </a:r>
            <a:r>
              <a:rPr lang="en-US" dirty="0" smtClean="0"/>
              <a:t> mechanism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Very fast</a:t>
            </a:r>
            <a:r>
              <a:rPr lang="en-US" dirty="0" smtClean="0"/>
              <a:t>: does </a:t>
            </a:r>
            <a:r>
              <a:rPr lang="en-US" b="1" i="1" dirty="0" smtClean="0"/>
              <a:t>not</a:t>
            </a:r>
            <a:r>
              <a:rPr lang="en-US" dirty="0" smtClean="0"/>
              <a:t> need to execute actual requests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Can be disabled</a:t>
            </a:r>
            <a:r>
              <a:rPr lang="en-US" dirty="0" smtClean="0"/>
              <a:t> to simulate fresh, out-of-the-box (FOB) device</a:t>
            </a:r>
            <a:endParaRPr lang="en-US" dirty="0"/>
          </a:p>
          <a:p>
            <a:r>
              <a:rPr lang="en-US" dirty="0" smtClean="0"/>
              <a:t>Two-pass approach</a:t>
            </a:r>
          </a:p>
          <a:p>
            <a:pPr lvl="1"/>
            <a:r>
              <a:rPr lang="en-US" dirty="0" smtClean="0"/>
              <a:t>Read input trace, perform</a:t>
            </a:r>
            <a:br>
              <a:rPr lang="en-US" dirty="0" smtClean="0"/>
            </a:br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Scan entire storage space,</a:t>
            </a:r>
            <a:br>
              <a:rPr lang="en-US" dirty="0" smtClean="0"/>
            </a:br>
            <a:r>
              <a:rPr lang="en-US" dirty="0" smtClean="0"/>
              <a:t>change status of each</a:t>
            </a:r>
            <a:br>
              <a:rPr lang="en-US" dirty="0" smtClean="0"/>
            </a:br>
            <a:r>
              <a:rPr lang="en-US" dirty="0" smtClean="0"/>
              <a:t>physical page based on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85A6D-07A7-4724-B618-649A938A6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48" y="2145881"/>
            <a:ext cx="4969552" cy="4340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66" y="4326151"/>
            <a:ext cx="4083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accent4"/>
                </a:solidFill>
                <a:latin typeface="+mn-lt"/>
              </a:rPr>
              <a:t>Response time (RT) differences</a:t>
            </a:r>
            <a:br>
              <a:rPr lang="en-US" sz="2400" b="1" i="1" dirty="0" smtClean="0">
                <a:solidFill>
                  <a:schemeClr val="accent4"/>
                </a:solidFill>
                <a:latin typeface="+mn-lt"/>
              </a:rPr>
            </a:br>
            <a:r>
              <a:rPr lang="en-US" sz="2400" b="1" i="1" dirty="0" smtClean="0">
                <a:solidFill>
                  <a:schemeClr val="accent4"/>
                </a:solidFill>
                <a:latin typeface="+mn-lt"/>
              </a:rPr>
              <a:t>between FOB SSDs,</a:t>
            </a:r>
          </a:p>
          <a:p>
            <a:pPr algn="ctr"/>
            <a:r>
              <a:rPr lang="en-US" sz="2400" b="1" i="1" dirty="0" smtClean="0">
                <a:solidFill>
                  <a:schemeClr val="accent4"/>
                </a:solidFill>
                <a:latin typeface="+mn-lt"/>
              </a:rPr>
              <a:t>SSDs in steady state</a:t>
            </a:r>
            <a:endParaRPr lang="en-US" sz="2400" b="1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2514600"/>
            <a:ext cx="2133600" cy="99060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4442430"/>
            <a:ext cx="2133600" cy="142497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33800" y="3429000"/>
            <a:ext cx="1143000" cy="914400"/>
          </a:xfrm>
          <a:prstGeom prst="straightConnector1">
            <a:avLst/>
          </a:prstGeom>
          <a:ln w="5715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4800600"/>
            <a:ext cx="685800" cy="304800"/>
          </a:xfrm>
          <a:prstGeom prst="straightConnector1">
            <a:avLst/>
          </a:prstGeom>
          <a:ln w="5715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5410200"/>
            <a:ext cx="9144000" cy="1186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With preconditioning, </a:t>
            </a:r>
            <a:r>
              <a:rPr lang="en-US" sz="3200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MQSim</a:t>
            </a: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accurately captures</a:t>
            </a:r>
            <a:b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the behavior of FOB SSDs </a:t>
            </a:r>
            <a:r>
              <a:rPr lang="en-US" sz="3200" i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and</a:t>
            </a: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steady-state SSDs</a:t>
            </a:r>
            <a:endParaRPr lang="en-US" sz="3200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23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96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696969"/>
                </a:solidFill>
              </a:rPr>
              <a:t>Executive Summary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Looking Inside a Modern SSD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Challenges of Modeling Modern Multi-Queue SSDs</a:t>
            </a:r>
          </a:p>
          <a:p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r>
              <a:rPr lang="en-US" b="0" dirty="0" smtClean="0">
                <a:solidFill>
                  <a:srgbClr val="696969"/>
                </a:solidFill>
              </a:rPr>
              <a:t>: A New Simulator for Modern SSDs</a:t>
            </a:r>
          </a:p>
          <a:p>
            <a:r>
              <a:rPr lang="en-US" b="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Evaluating </a:t>
            </a:r>
            <a:r>
              <a:rPr lang="en-US" b="0" dirty="0" err="1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MQSim</a:t>
            </a:r>
            <a:r>
              <a:rPr lang="en-US" b="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 Accuracy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Research Directions Enabled by </a:t>
            </a:r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endParaRPr lang="en-US" b="0" dirty="0" smtClean="0">
              <a:solidFill>
                <a:srgbClr val="696969"/>
              </a:solidFill>
            </a:endParaRPr>
          </a:p>
          <a:p>
            <a:r>
              <a:rPr lang="en-US" b="0" dirty="0" smtClean="0">
                <a:solidFill>
                  <a:srgbClr val="696969"/>
                </a:solidFill>
              </a:rPr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24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6764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3981-872D-49E3-AD63-2BCF3FEE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0" dirty="0" err="1" smtClean="0"/>
              <a:t>MQSim</a:t>
            </a:r>
            <a:r>
              <a:rPr lang="en-US" spc="-120" dirty="0" smtClean="0"/>
              <a:t> Accurately Captures Read/Write Latencies</a:t>
            </a:r>
            <a:endParaRPr lang="en-US" spc="-12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3038-C4E1-4ABB-B03E-3E8FC7DD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Evaluations using two synthetic flows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0B2DA8-A97D-4D90-934C-34284CC0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70006"/>
            <a:ext cx="8863455" cy="2023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B0E948-528B-4CDE-AE61-F17D8AD9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7" y="4500421"/>
            <a:ext cx="8755492" cy="202386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5514DA-9B48-49EC-A11D-0E769558B7DD}"/>
              </a:ext>
            </a:extLst>
          </p:cNvPr>
          <p:cNvSpPr/>
          <p:nvPr/>
        </p:nvSpPr>
        <p:spPr>
          <a:xfrm>
            <a:off x="2764711" y="1358653"/>
            <a:ext cx="3614579" cy="3522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Flow A: All Read Requests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: Rounded Corners 13">
            <a:extLst>
              <a:ext uri="{FF2B5EF4-FFF2-40B4-BE49-F238E27FC236}">
                <a16:creationId xmlns:a16="http://schemas.microsoft.com/office/drawing/2014/main" id="{325514DA-9B48-49EC-A11D-0E769558B7DD}"/>
              </a:ext>
            </a:extLst>
          </p:cNvPr>
          <p:cNvSpPr/>
          <p:nvPr/>
        </p:nvSpPr>
        <p:spPr>
          <a:xfrm>
            <a:off x="2764711" y="4102110"/>
            <a:ext cx="3614579" cy="3522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Flow B: All Write Requests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410200"/>
            <a:ext cx="9144000" cy="1186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sz="32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Error rate vs. real SSDs, averaged across all four SSDs</a:t>
            </a:r>
          </a:p>
          <a:p>
            <a:pPr algn="ctr">
              <a:spcAft>
                <a:spcPts val="600"/>
              </a:spcAft>
            </a:pP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Read latency: 2.9%		Write latency: 4.9%</a:t>
            </a:r>
            <a:endParaRPr lang="en-US" sz="3200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25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7428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0" dirty="0" err="1" smtClean="0"/>
              <a:t>MQSim</a:t>
            </a:r>
            <a:r>
              <a:rPr lang="en-US" spc="-120" dirty="0" smtClean="0"/>
              <a:t> Is More Accurate Than Existing Simulators</a:t>
            </a:r>
            <a:endParaRPr lang="en-US" spc="-12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Experiments using three real workload traces</a:t>
            </a:r>
          </a:p>
          <a:p>
            <a:pPr lvl="1"/>
            <a:r>
              <a:rPr lang="en-US" dirty="0" smtClean="0"/>
              <a:t>Microsoft enterprise traces: TPC-C, TPC-E, Exchange Server</a:t>
            </a:r>
          </a:p>
          <a:p>
            <a:pPr lvl="1"/>
            <a:r>
              <a:rPr lang="en-US" dirty="0" smtClean="0"/>
              <a:t>Comparison of total workload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execution time</a:t>
            </a:r>
          </a:p>
          <a:p>
            <a:pPr lvl="1"/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11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err="1" smtClean="0"/>
              <a:t>MQSim</a:t>
            </a:r>
            <a:r>
              <a:rPr lang="en-US" dirty="0" smtClean="0"/>
              <a:t> has 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comparable execution time</a:t>
            </a:r>
            <a:r>
              <a:rPr lang="en-US" dirty="0" smtClean="0"/>
              <a:t> to other simulators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11964"/>
              </p:ext>
            </p:extLst>
          </p:nvPr>
        </p:nvGraphicFramePr>
        <p:xfrm>
          <a:off x="838200" y="2057400"/>
          <a:ext cx="7467600" cy="26303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3760">
                  <a:extLst>
                    <a:ext uri="{9D8B030D-6E8A-4147-A177-3AD203B41FA5}">
                      <a16:colId xmlns:a16="http://schemas.microsoft.com/office/drawing/2014/main" val="824942678"/>
                    </a:ext>
                  </a:extLst>
                </a:gridCol>
                <a:gridCol w="1458460">
                  <a:extLst>
                    <a:ext uri="{9D8B030D-6E8A-4147-A177-3AD203B41FA5}">
                      <a16:colId xmlns:a16="http://schemas.microsoft.com/office/drawing/2014/main" val="979897575"/>
                    </a:ext>
                  </a:extLst>
                </a:gridCol>
                <a:gridCol w="1458460">
                  <a:extLst>
                    <a:ext uri="{9D8B030D-6E8A-4147-A177-3AD203B41FA5}">
                      <a16:colId xmlns:a16="http://schemas.microsoft.com/office/drawing/2014/main" val="3957964192"/>
                    </a:ext>
                  </a:extLst>
                </a:gridCol>
                <a:gridCol w="1458460">
                  <a:extLst>
                    <a:ext uri="{9D8B030D-6E8A-4147-A177-3AD203B41FA5}">
                      <a16:colId xmlns:a16="http://schemas.microsoft.com/office/drawing/2014/main" val="1704994285"/>
                    </a:ext>
                  </a:extLst>
                </a:gridCol>
                <a:gridCol w="1458460">
                  <a:extLst>
                    <a:ext uri="{9D8B030D-6E8A-4147-A177-3AD203B41FA5}">
                      <a16:colId xmlns:a16="http://schemas.microsoft.com/office/drawing/2014/main" val="3089497471"/>
                    </a:ext>
                  </a:extLst>
                </a:gridCol>
              </a:tblGrid>
              <a:tr h="284621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dobe Garamond Pro Bold" panose="02020702060506020403" pitchFamily="18" charset="0"/>
                        </a:rPr>
                        <a:t>Simulator</a:t>
                      </a:r>
                      <a:endParaRPr lang="en-US" sz="2000" dirty="0"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0404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dobe Garamond Pro Bold" panose="02020702060506020403" pitchFamily="18" charset="0"/>
                        </a:rPr>
                        <a:t>Error Rate</a:t>
                      </a:r>
                      <a:r>
                        <a:rPr lang="en-US" sz="2000" baseline="0" dirty="0" smtClean="0">
                          <a:latin typeface="Adobe Garamond Pro Bold" panose="02020702060506020403" pitchFamily="18" charset="0"/>
                        </a:rPr>
                        <a:t> vs. Real MQ-SSDs</a:t>
                      </a:r>
                      <a:endParaRPr lang="en-US" sz="2000" dirty="0"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308896"/>
                  </a:ext>
                </a:extLst>
              </a:tr>
              <a:tr h="284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dobe Garamond Pro Bold" panose="02020702060506020403" pitchFamily="18" charset="0"/>
                        </a:rPr>
                        <a:t>SSD-A</a:t>
                      </a:r>
                      <a:endParaRPr lang="en-US" sz="2000" dirty="0">
                        <a:solidFill>
                          <a:schemeClr val="bg1"/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dobe Garamond Pro Bold" panose="02020702060506020403" pitchFamily="18" charset="0"/>
                        </a:rPr>
                        <a:t>SSD-B</a:t>
                      </a:r>
                      <a:endParaRPr lang="en-US" sz="2000" dirty="0">
                        <a:solidFill>
                          <a:schemeClr val="bg1"/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dobe Garamond Pro Bold" panose="02020702060506020403" pitchFamily="18" charset="0"/>
                        </a:rPr>
                        <a:t>SSD-C</a:t>
                      </a:r>
                      <a:endParaRPr lang="en-US" sz="2000" dirty="0">
                        <a:solidFill>
                          <a:schemeClr val="bg1"/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dobe Garamond Pro Bold" panose="02020702060506020403" pitchFamily="18" charset="0"/>
                        </a:rPr>
                        <a:t>SSD-D</a:t>
                      </a:r>
                      <a:endParaRPr lang="en-US" sz="2000" dirty="0">
                        <a:solidFill>
                          <a:schemeClr val="bg1"/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66188"/>
                  </a:ext>
                </a:extLst>
              </a:tr>
              <a:tr h="35722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tabLst>
                          <a:tab pos="287338" algn="l"/>
                        </a:tabLst>
                      </a:pPr>
                      <a:r>
                        <a:rPr lang="en-US" sz="2000" b="1" dirty="0" err="1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SSDModel</a:t>
                      </a:r>
                      <a:endParaRPr lang="en-US" sz="2000" b="1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68580" marT="6858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91%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155%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196%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136%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129158"/>
                  </a:ext>
                </a:extLst>
              </a:tr>
              <a:tr h="35722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tabLst>
                          <a:tab pos="287338" algn="l"/>
                        </a:tabLst>
                      </a:pPr>
                      <a:r>
                        <a:rPr lang="en-US" sz="2000" b="1" dirty="0" err="1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FlashSim</a:t>
                      </a:r>
                      <a:endParaRPr lang="en-US" sz="2000" b="1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6858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baseline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99%</a:t>
                      </a:r>
                    </a:p>
                  </a:txBody>
                  <a:tcPr marL="68580" marR="45720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259%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310%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138%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194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tabLst>
                          <a:tab pos="287338" algn="l"/>
                        </a:tabLst>
                      </a:pPr>
                      <a:r>
                        <a:rPr lang="en-US" sz="2000" b="1" dirty="0" err="1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SSDSim</a:t>
                      </a:r>
                      <a:endParaRPr lang="en-US" sz="2000" b="1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68580" marT="6858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70%</a:t>
                      </a:r>
                    </a:p>
                  </a:txBody>
                  <a:tcPr marL="68580" marR="457200" marT="6858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68%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74%</a:t>
                      </a:r>
                    </a:p>
                  </a:txBody>
                  <a:tcPr marL="68580" marR="457200" marT="6858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85%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51165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tabLst>
                          <a:tab pos="287338" algn="l"/>
                        </a:tabLst>
                      </a:pPr>
                      <a:r>
                        <a:rPr lang="en-US" sz="2000" b="1" dirty="0" err="1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WiscSim</a:t>
                      </a:r>
                      <a:endParaRPr lang="en-US" sz="2000" b="1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6858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95%</a:t>
                      </a:r>
                    </a:p>
                  </a:txBody>
                  <a:tcPr marL="68580" marR="45720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277%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324%</a:t>
                      </a:r>
                    </a:p>
                  </a:txBody>
                  <a:tcPr marL="68580" marR="457200" marT="6858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404040"/>
                          </a:solidFill>
                          <a:latin typeface="Adobe Garamond Pro" panose="02020502060506020403" pitchFamily="18" charset="0"/>
                        </a:rPr>
                        <a:t>135%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marL="68580" marR="457200" marT="6858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4822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tabLst>
                          <a:tab pos="287338" algn="l"/>
                        </a:tabLst>
                      </a:pPr>
                      <a:r>
                        <a:rPr lang="en-US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dobe Garamond Pro Bold" panose="02020702060506020403" pitchFamily="18" charset="0"/>
                        </a:rPr>
                        <a:t>MQSim</a:t>
                      </a:r>
                      <a:endParaRPr 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68580" marT="68580" marB="3429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4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dobe Garamond Pro Bold" panose="02020702060506020403" pitchFamily="18" charset="0"/>
                        </a:rPr>
                        <a:t>8%</a:t>
                      </a:r>
                    </a:p>
                  </a:txBody>
                  <a:tcPr marL="68580" marR="457200" marT="68580" marB="3429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4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dobe Garamond Pro Bold" panose="02020702060506020403" pitchFamily="18" charset="0"/>
                        </a:rPr>
                        <a:t>6%</a:t>
                      </a:r>
                      <a:endParaRPr 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457200" marT="68580" marB="3429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4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dobe Garamond Pro Bold" panose="02020702060506020403" pitchFamily="18" charset="0"/>
                        </a:rPr>
                        <a:t>18%</a:t>
                      </a:r>
                    </a:p>
                  </a:txBody>
                  <a:tcPr marL="68580" marR="457200" marT="6858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4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dobe Garamond Pro Bold" panose="02020702060506020403" pitchFamily="18" charset="0"/>
                        </a:rPr>
                        <a:t>14%</a:t>
                      </a:r>
                      <a:endParaRPr 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 marL="68580" marR="457200" marT="6858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31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5410200"/>
            <a:ext cx="9144000" cy="1186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MQSim</a:t>
            </a: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is an </a:t>
            </a:r>
            <a: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order of magnitude</a:t>
            </a: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more accurate</a:t>
            </a:r>
            <a:b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at modeling MQ-SSDs than state-of-the-art simulators</a:t>
            </a:r>
            <a:endParaRPr lang="en-US" sz="3200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26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0852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696969"/>
                </a:solidFill>
              </a:rPr>
              <a:t>Executive Summary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Looking Inside a Modern SSD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Challenges of Modeling Modern Multi-Queue SSDs</a:t>
            </a:r>
          </a:p>
          <a:p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r>
              <a:rPr lang="en-US" b="0" dirty="0" smtClean="0">
                <a:solidFill>
                  <a:srgbClr val="696969"/>
                </a:solidFill>
              </a:rPr>
              <a:t>: A New Simulator for Modern SSDs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Evaluating </a:t>
            </a:r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r>
              <a:rPr lang="en-US" b="0" dirty="0" smtClean="0">
                <a:solidFill>
                  <a:srgbClr val="696969"/>
                </a:solidFill>
              </a:rPr>
              <a:t> Accuracy</a:t>
            </a:r>
          </a:p>
          <a:p>
            <a:r>
              <a:rPr lang="en-US" b="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Research Directions Enabled by </a:t>
            </a:r>
            <a:r>
              <a:rPr lang="en-US" b="0" dirty="0" err="1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MQSim</a:t>
            </a:r>
            <a:endParaRPr lang="en-US" b="0" dirty="0" smtClean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r>
              <a:rPr lang="en-US" b="0" dirty="0" smtClean="0">
                <a:solidFill>
                  <a:srgbClr val="696969"/>
                </a:solidFill>
              </a:rPr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27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519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Directions Enabled by </a:t>
            </a:r>
            <a:r>
              <a:rPr lang="en-US" dirty="0" err="1" smtClean="0"/>
              <a:t>MQSim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MQSim’s</a:t>
            </a:r>
            <a:r>
              <a:rPr lang="en-US" dirty="0" smtClean="0"/>
              <a:t> accurate models enable many new research studies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not possible with existing simulators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4"/>
                </a:solidFill>
              </a:rPr>
              <a:t>Fairness and performance effects</a:t>
            </a:r>
            <a:r>
              <a:rPr lang="en-US" dirty="0" smtClean="0"/>
              <a:t> of inter-flow interference within an SSD</a:t>
            </a:r>
          </a:p>
          <a:p>
            <a:pPr lvl="1"/>
            <a:r>
              <a:rPr lang="en-US" dirty="0" smtClean="0"/>
              <a:t>We study three major sources of contention</a:t>
            </a:r>
          </a:p>
          <a:p>
            <a:pPr lvl="2"/>
            <a:r>
              <a:rPr lang="en-US" sz="2100" dirty="0" smtClean="0"/>
              <a:t>Write cache</a:t>
            </a:r>
          </a:p>
          <a:p>
            <a:pPr lvl="2"/>
            <a:r>
              <a:rPr lang="en-US" sz="2100" dirty="0" smtClean="0"/>
              <a:t>Cached mapping table</a:t>
            </a:r>
          </a:p>
          <a:p>
            <a:pPr lvl="2"/>
            <a:r>
              <a:rPr lang="en-US" sz="2100" dirty="0" smtClean="0"/>
              <a:t>Back end memory resources</a:t>
            </a:r>
          </a:p>
          <a:p>
            <a:pPr lvl="1"/>
            <a:r>
              <a:rPr lang="en-US" dirty="0" smtClean="0"/>
              <a:t>Using I/O flows designed to isolate impact of contention at a single source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28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6189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 at the Write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flows concurrently performing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random-access writes</a:t>
            </a:r>
          </a:p>
          <a:p>
            <a:r>
              <a:rPr lang="en-US" dirty="0" smtClean="0"/>
              <a:t>Flow-1 has </a:t>
            </a:r>
            <a:r>
              <a:rPr lang="en-US" dirty="0" smtClean="0">
                <a:solidFill>
                  <a:srgbClr val="00B050"/>
                </a:solidFill>
                <a:latin typeface="Adobe Garamond Pro Bold" panose="02020702060506020403" pitchFamily="18" charset="0"/>
              </a:rPr>
              <a:t>high cache locality</a:t>
            </a:r>
            <a:r>
              <a:rPr lang="en-US" dirty="0" smtClean="0"/>
              <a:t>, Flow-2 has </a:t>
            </a:r>
            <a:r>
              <a:rPr lang="en-US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poor cache locality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increase Flow-2 greediness</a:t>
            </a:r>
            <a:r>
              <a:rPr lang="en-US" dirty="0"/>
              <a:t> </a:t>
            </a:r>
            <a:r>
              <a:rPr lang="en-US" b="0" dirty="0"/>
              <a:t>(by adjusting queue depth</a:t>
            </a:r>
            <a:r>
              <a:rPr lang="en-US" b="0" dirty="0" smtClean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6DAF6B-9151-4B06-BAA7-41E4CC9B1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9" y="2339950"/>
            <a:ext cx="8387102" cy="3017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410200"/>
            <a:ext cx="9144000" cy="1186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A greedier Flow-2 induces more write cache thrashing,</a:t>
            </a: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destroying Flow-1’s cache locality</a:t>
            </a:r>
            <a:endParaRPr lang="en-US" sz="3200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5388935" y="2664441"/>
            <a:ext cx="1054063" cy="3622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Flow-2</a:t>
            </a:r>
            <a:endParaRPr lang="en-US" sz="24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1099031" y="2664441"/>
            <a:ext cx="1054063" cy="3622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Flow-1</a:t>
            </a:r>
            <a:endParaRPr lang="en-US" sz="24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29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2224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696969"/>
                </a:solidFill>
              </a:rPr>
              <a:t>Executive Summary</a:t>
            </a:r>
          </a:p>
          <a:p>
            <a:r>
              <a:rPr lang="en-US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Looking Inside a Modern SSD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Challenges of Modeling Modern Multi-Queue SSDs</a:t>
            </a:r>
          </a:p>
          <a:p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r>
              <a:rPr lang="en-US" b="0" dirty="0" smtClean="0">
                <a:solidFill>
                  <a:srgbClr val="696969"/>
                </a:solidFill>
              </a:rPr>
              <a:t>: A New Simulator for Modern SSDs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Evaluating </a:t>
            </a:r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r>
              <a:rPr lang="en-US" b="0" dirty="0" smtClean="0">
                <a:solidFill>
                  <a:srgbClr val="696969"/>
                </a:solidFill>
              </a:rPr>
              <a:t> Accuracy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Research Directions Enabled by </a:t>
            </a:r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endParaRPr lang="en-US" b="0" dirty="0" smtClean="0">
              <a:solidFill>
                <a:srgbClr val="696969"/>
              </a:solidFill>
            </a:endParaRPr>
          </a:p>
          <a:p>
            <a:r>
              <a:rPr lang="en-US" b="0" dirty="0" smtClean="0">
                <a:solidFill>
                  <a:srgbClr val="696969"/>
                </a:solidFill>
              </a:rPr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3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876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 </a:t>
            </a:r>
            <a:r>
              <a:rPr lang="en-US" dirty="0"/>
              <a:t>at the </a:t>
            </a:r>
            <a:r>
              <a:rPr lang="en-US" dirty="0" smtClean="0"/>
              <a:t>Cached Mapping Table (CMT)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flows concurrently </a:t>
            </a:r>
            <a:r>
              <a:rPr lang="en-US" dirty="0" smtClean="0"/>
              <a:t>reading with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different access patterns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Flow-1 </a:t>
            </a:r>
            <a:r>
              <a:rPr lang="en-US" dirty="0" smtClean="0">
                <a:solidFill>
                  <a:srgbClr val="00B050"/>
                </a:solidFill>
                <a:latin typeface="Adobe Garamond Pro Bold" panose="02020702060506020403" pitchFamily="18" charset="0"/>
              </a:rPr>
              <a:t>sequential</a:t>
            </a:r>
            <a:r>
              <a:rPr lang="en-US" dirty="0" smtClean="0"/>
              <a:t>; </a:t>
            </a:r>
            <a:r>
              <a:rPr lang="en-US" dirty="0"/>
              <a:t>Flow-2 </a:t>
            </a:r>
            <a:r>
              <a:rPr lang="en-US" dirty="0" smtClean="0"/>
              <a:t>split between </a:t>
            </a:r>
            <a:r>
              <a:rPr lang="en-US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sequential, random</a:t>
            </a:r>
            <a:endParaRPr lang="en-US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r>
              <a:rPr lang="en-US" dirty="0"/>
              <a:t>We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increase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randomness of Flow-2</a:t>
            </a:r>
            <a:r>
              <a:rPr lang="en-US" dirty="0" smtClean="0"/>
              <a:t>, affecting misses to CMT</a:t>
            </a:r>
            <a:endParaRPr lang="en-US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42EF7F-8892-4B46-9DDE-5F9C07525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1" y="2340864"/>
            <a:ext cx="8677437" cy="30175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410200"/>
            <a:ext cx="9144000" cy="1186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A more random Flow-2 increases CMT thrashing,</a:t>
            </a: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significantly lowering the CMT hit rate of Flow-1</a:t>
            </a:r>
            <a:endParaRPr lang="en-US" sz="3200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30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5777023" y="2510269"/>
            <a:ext cx="1054063" cy="3622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Flow-2</a:t>
            </a:r>
            <a:endParaRPr lang="en-US" sz="24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1035236" y="2510269"/>
            <a:ext cx="1054063" cy="3622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Flow-1</a:t>
            </a:r>
            <a:endParaRPr lang="en-US" sz="24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65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 at the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flows concurrently performing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random-access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Flow-1 has </a:t>
            </a:r>
            <a:r>
              <a:rPr lang="en-US" dirty="0" smtClean="0">
                <a:solidFill>
                  <a:srgbClr val="00B050"/>
                </a:solidFill>
                <a:latin typeface="Adobe Garamond Pro Bold" panose="02020702060506020403" pitchFamily="18" charset="0"/>
              </a:rPr>
              <a:t>low intensity</a:t>
            </a:r>
            <a:r>
              <a:rPr lang="en-US" dirty="0" smtClean="0"/>
              <a:t>, </a:t>
            </a:r>
            <a:r>
              <a:rPr lang="en-US" dirty="0"/>
              <a:t>Flow-2 has </a:t>
            </a:r>
            <a:r>
              <a:rPr lang="en-US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higher </a:t>
            </a:r>
            <a:r>
              <a:rPr lang="en-US" dirty="0" err="1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intenity</a:t>
            </a:r>
            <a:endParaRPr lang="en-US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r>
              <a:rPr lang="en-US" dirty="0"/>
              <a:t>We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increase Flow-2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greediness</a:t>
            </a:r>
            <a:r>
              <a:rPr lang="en-US" dirty="0" smtClean="0"/>
              <a:t> </a:t>
            </a:r>
            <a:r>
              <a:rPr lang="en-US" b="0" dirty="0"/>
              <a:t>(by adjusting queue depth)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78248-D011-44D4-BD2B-F7F985BD1A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2" y="2340866"/>
            <a:ext cx="8092696" cy="3017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410200"/>
            <a:ext cx="9144000" cy="1186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When Flow-2 is more intense, chip-level queues back up,</a:t>
            </a: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causing requests from Flow-1 to wait much longer</a:t>
            </a:r>
            <a:endParaRPr lang="en-US" sz="3200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31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  <p:sp>
        <p:nvSpPr>
          <p:cNvPr id="13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5532475" y="2664441"/>
            <a:ext cx="1054063" cy="3622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Flow-2</a:t>
            </a:r>
            <a:endParaRPr lang="en-US" sz="24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F4C7B778-021E-48BD-9AE2-DC946B76E318}"/>
              </a:ext>
            </a:extLst>
          </p:cNvPr>
          <p:cNvSpPr/>
          <p:nvPr/>
        </p:nvSpPr>
        <p:spPr>
          <a:xfrm>
            <a:off x="1083083" y="2664441"/>
            <a:ext cx="1054063" cy="3622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Flow-1</a:t>
            </a:r>
            <a:endParaRPr lang="en-US" sz="24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12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Directions Enabled by </a:t>
            </a:r>
            <a:r>
              <a:rPr lang="en-US" dirty="0" err="1" smtClean="0"/>
              <a:t>MQSim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MQSim’s</a:t>
            </a:r>
            <a:r>
              <a:rPr lang="en-US" dirty="0" smtClean="0"/>
              <a:t> accurate models enable many new research studies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not possible with existing simulators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4"/>
                </a:solidFill>
              </a:rPr>
              <a:t>Fairness and performance effects</a:t>
            </a:r>
            <a:r>
              <a:rPr lang="en-US" dirty="0" smtClean="0"/>
              <a:t> of inter-flow interference within an SSD</a:t>
            </a:r>
          </a:p>
          <a:p>
            <a:pPr lvl="1"/>
            <a:r>
              <a:rPr lang="en-US" dirty="0" smtClean="0"/>
              <a:t>We study three major sources of contention</a:t>
            </a:r>
          </a:p>
          <a:p>
            <a:pPr lvl="2"/>
            <a:r>
              <a:rPr lang="en-US" sz="2100" dirty="0" smtClean="0"/>
              <a:t>Write cache</a:t>
            </a:r>
          </a:p>
          <a:p>
            <a:pPr lvl="2"/>
            <a:r>
              <a:rPr lang="en-US" sz="2100" dirty="0" smtClean="0"/>
              <a:t>Cached mapping table</a:t>
            </a:r>
          </a:p>
          <a:p>
            <a:pPr lvl="2"/>
            <a:r>
              <a:rPr lang="en-US" sz="2100" dirty="0" smtClean="0"/>
              <a:t>Back end memory resources</a:t>
            </a:r>
          </a:p>
          <a:p>
            <a:pPr lvl="1"/>
            <a:r>
              <a:rPr lang="en-US" dirty="0" smtClean="0"/>
              <a:t>Using I/O flows designed to isolate impact of contention at a single source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 the paper: application-level studies </a:t>
            </a:r>
          </a:p>
          <a:p>
            <a:pPr lvl="1"/>
            <a:r>
              <a:rPr lang="en-US" dirty="0" smtClean="0"/>
              <a:t>Application-level performance metrics (e.g., IPC, slowdown, fairness)</a:t>
            </a:r>
          </a:p>
          <a:p>
            <a:pPr lvl="1"/>
            <a:r>
              <a:rPr lang="en-US" dirty="0"/>
              <a:t>Using </a:t>
            </a:r>
            <a:r>
              <a:rPr lang="en-US" dirty="0" smtClean="0"/>
              <a:t>full applications running on </a:t>
            </a:r>
            <a:r>
              <a:rPr lang="en-US" dirty="0" err="1" smtClean="0"/>
              <a:t>MQSim</a:t>
            </a:r>
            <a:r>
              <a:rPr lang="en-US" dirty="0" smtClean="0"/>
              <a:t> </a:t>
            </a:r>
            <a:r>
              <a:rPr lang="en-US" dirty="0"/>
              <a:t>integrated with gem5 full system </a:t>
            </a:r>
            <a:r>
              <a:rPr lang="en-US" dirty="0" smtClean="0"/>
              <a:t>simulator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32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5247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696969"/>
                </a:solidFill>
              </a:rPr>
              <a:t>Executive Summary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Looking Inside a Modern SSD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Challenges of Modeling Modern Multi-Queue SSDs</a:t>
            </a:r>
          </a:p>
          <a:p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r>
              <a:rPr lang="en-US" b="0" dirty="0" smtClean="0">
                <a:solidFill>
                  <a:srgbClr val="696969"/>
                </a:solidFill>
              </a:rPr>
              <a:t>: A New Simulator for Modern SSDs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Evaluating </a:t>
            </a:r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r>
              <a:rPr lang="en-US" b="0" dirty="0" smtClean="0">
                <a:solidFill>
                  <a:srgbClr val="696969"/>
                </a:solidFill>
              </a:rPr>
              <a:t> Accuracy</a:t>
            </a:r>
          </a:p>
          <a:p>
            <a:r>
              <a:rPr lang="en-US" b="0" dirty="0" smtClean="0">
                <a:solidFill>
                  <a:srgbClr val="696969"/>
                </a:solidFill>
              </a:rPr>
              <a:t>Research Directions Enabled by </a:t>
            </a:r>
            <a:r>
              <a:rPr lang="en-US" b="0" dirty="0" err="1" smtClean="0">
                <a:solidFill>
                  <a:srgbClr val="696969"/>
                </a:solidFill>
              </a:rPr>
              <a:t>MQSim</a:t>
            </a:r>
            <a:endParaRPr lang="en-US" b="0" dirty="0" smtClean="0">
              <a:solidFill>
                <a:srgbClr val="696969"/>
              </a:solidFill>
            </a:endParaRPr>
          </a:p>
          <a:p>
            <a:r>
              <a:rPr lang="en-US" b="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33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0566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74516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350"/>
              </a:spcBef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Solid-state drives (SSDs) are evolving </a:t>
            </a:r>
            <a:r>
              <a:rPr lang="en-US" sz="2800" dirty="0" smtClean="0"/>
              <a:t>to keep pace with performance, storage density demands</a:t>
            </a:r>
            <a:endParaRPr lang="en-US" sz="2400" dirty="0" smtClean="0"/>
          </a:p>
          <a:p>
            <a:pPr lvl="1"/>
            <a:r>
              <a:rPr lang="en-US" sz="2400" dirty="0" smtClean="0"/>
              <a:t>Multi-queue SSDs (MQ-SSDs) use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new host protocols </a:t>
            </a:r>
            <a:r>
              <a:rPr lang="en-US" sz="2400" dirty="0" smtClean="0"/>
              <a:t>(e.g., </a:t>
            </a:r>
            <a:r>
              <a:rPr lang="en-US" sz="2400" dirty="0" err="1" smtClean="0"/>
              <a:t>NVMe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spc="-40" dirty="0" smtClean="0"/>
              <a:t>New SSDs make use of </a:t>
            </a:r>
            <a:r>
              <a:rPr lang="en-US" sz="2400" b="1" spc="-40" dirty="0" smtClean="0">
                <a:solidFill>
                  <a:schemeClr val="accent5">
                    <a:lumMod val="75000"/>
                  </a:schemeClr>
                </a:solidFill>
              </a:rPr>
              <a:t>emerging storage technologies </a:t>
            </a:r>
            <a:r>
              <a:rPr lang="en-US" sz="2400" spc="-40" dirty="0" smtClean="0"/>
              <a:t>(e.g., PCM, 3D </a:t>
            </a:r>
            <a:r>
              <a:rPr lang="en-US" sz="2400" spc="-40" dirty="0" err="1" smtClean="0"/>
              <a:t>XPoint</a:t>
            </a:r>
            <a:r>
              <a:rPr lang="en-US" sz="2400" spc="-40" dirty="0" smtClean="0"/>
              <a:t>)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Existing simulators have not kept up with these changes</a:t>
            </a:r>
          </a:p>
          <a:p>
            <a:pPr lvl="1"/>
            <a:r>
              <a:rPr lang="en-US" sz="2400" dirty="0" smtClean="0"/>
              <a:t>They </a:t>
            </a:r>
            <a:r>
              <a:rPr lang="en-US" sz="2400" b="1" dirty="0" smtClean="0">
                <a:solidFill>
                  <a:srgbClr val="C00000"/>
                </a:solidFill>
              </a:rPr>
              <a:t>do not support several major features</a:t>
            </a:r>
            <a:r>
              <a:rPr lang="en-US" sz="2400" dirty="0" smtClean="0"/>
              <a:t>: multi-queue protocols, </a:t>
            </a:r>
            <a:br>
              <a:rPr lang="en-US" sz="2400" dirty="0" smtClean="0"/>
            </a:br>
            <a:r>
              <a:rPr lang="en-US" sz="2400" dirty="0" smtClean="0"/>
              <a:t>efficient steady-state SSD models, full end-to-end request latency</a:t>
            </a:r>
          </a:p>
          <a:p>
            <a:pPr lvl="1"/>
            <a:r>
              <a:rPr lang="en-US" sz="2400" dirty="0" smtClean="0"/>
              <a:t>Compared to real MQ-SSDs, best existing simulator has </a:t>
            </a:r>
            <a:r>
              <a:rPr lang="en-US" sz="2400" b="1" dirty="0" smtClean="0">
                <a:solidFill>
                  <a:srgbClr val="C00000"/>
                </a:solidFill>
              </a:rPr>
              <a:t>68–85% error rate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800" dirty="0" smtClean="0"/>
              <a:t>We introduce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MQSim</a:t>
            </a:r>
            <a:r>
              <a:rPr lang="en-US" sz="2800" dirty="0" smtClean="0"/>
              <a:t>, a new open-source simulator</a:t>
            </a:r>
          </a:p>
          <a:p>
            <a:pPr lvl="1"/>
            <a:r>
              <a:rPr lang="en-US" sz="2400" dirty="0" smtClean="0"/>
              <a:t>Models </a:t>
            </a:r>
            <a:r>
              <a:rPr lang="en-US" sz="2400" b="1" dirty="0" smtClean="0">
                <a:solidFill>
                  <a:srgbClr val="00B050"/>
                </a:solidFill>
              </a:rPr>
              <a:t>all major features</a:t>
            </a:r>
            <a:r>
              <a:rPr lang="en-US" sz="2400" dirty="0" smtClean="0"/>
              <a:t> of conventional SSDs </a:t>
            </a:r>
            <a:r>
              <a:rPr lang="en-US" sz="2400" i="1" dirty="0" smtClean="0"/>
              <a:t>and</a:t>
            </a:r>
            <a:r>
              <a:rPr lang="en-US" sz="2400" dirty="0" smtClean="0"/>
              <a:t> newer MQ-SSDs</a:t>
            </a:r>
          </a:p>
          <a:p>
            <a:pPr lvl="1"/>
            <a:r>
              <a:rPr lang="en-US" sz="2400" dirty="0" smtClean="0"/>
              <a:t>Available with </a:t>
            </a:r>
            <a:r>
              <a:rPr lang="en-US" sz="2400" b="1" dirty="0" smtClean="0">
                <a:solidFill>
                  <a:srgbClr val="00B050"/>
                </a:solidFill>
              </a:rPr>
              <a:t>full-system simulator integration</a:t>
            </a:r>
            <a:r>
              <a:rPr lang="en-US" sz="2400" dirty="0" smtClean="0"/>
              <a:t>: accurate application modeling</a:t>
            </a:r>
          </a:p>
          <a:p>
            <a:pPr lvl="1"/>
            <a:r>
              <a:rPr lang="en-US" sz="2400" dirty="0" smtClean="0"/>
              <a:t>Enables several new research directions</a:t>
            </a:r>
            <a:endParaRPr lang="en-US" sz="2800" dirty="0" smtClean="0"/>
          </a:p>
          <a:p>
            <a:pPr>
              <a:spcBef>
                <a:spcPts val="2400"/>
              </a:spcBef>
            </a:pPr>
            <a:r>
              <a:rPr lang="en-US" sz="2800" dirty="0" err="1" smtClean="0"/>
              <a:t>MQSim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00B050"/>
                </a:solidFill>
                <a:latin typeface="Adobe Garamond Pro Bold" panose="02020702060506020403" pitchFamily="18" charset="0"/>
              </a:rPr>
              <a:t>highly accurate</a:t>
            </a:r>
            <a:endParaRPr lang="en-US" sz="2800" dirty="0" smtClean="0"/>
          </a:p>
          <a:p>
            <a:pPr lvl="1"/>
            <a:r>
              <a:rPr lang="en-US" sz="2400" b="1" dirty="0" smtClean="0">
                <a:solidFill>
                  <a:srgbClr val="00B050"/>
                </a:solidFill>
              </a:rPr>
              <a:t>Validated against four real MQ-SSDs</a:t>
            </a:r>
          </a:p>
          <a:p>
            <a:pPr lvl="1"/>
            <a:r>
              <a:rPr lang="en-US" sz="2400" dirty="0" smtClean="0"/>
              <a:t>Error rate for real workloads: </a:t>
            </a:r>
            <a:r>
              <a:rPr lang="en-US" sz="2400" b="1" dirty="0" smtClean="0">
                <a:solidFill>
                  <a:srgbClr val="00B050"/>
                </a:solidFill>
              </a:rPr>
              <a:t>8–18%</a:t>
            </a: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" t="7208" r="7206" b="9910"/>
          <a:stretch/>
        </p:blipFill>
        <p:spPr>
          <a:xfrm>
            <a:off x="4800600" y="5086349"/>
            <a:ext cx="1643131" cy="1574668"/>
          </a:xfrm>
          <a:prstGeom prst="rect">
            <a:avLst/>
          </a:prstGeom>
        </p:spPr>
      </p:pic>
      <p:sp>
        <p:nvSpPr>
          <p:cNvPr id="3" name="Rectangle 2">
            <a:hlinkClick r:id="rId3"/>
          </p:cNvPr>
          <p:cNvSpPr/>
          <p:nvPr/>
        </p:nvSpPr>
        <p:spPr>
          <a:xfrm>
            <a:off x="6477000" y="5276671"/>
            <a:ext cx="2624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http://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github.com/CMU-SAFARI/</a:t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</a:b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MQSim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34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  <p:sp>
        <p:nvSpPr>
          <p:cNvPr id="8" name="Rectangle 7">
            <a:hlinkClick r:id="rId5"/>
          </p:cNvPr>
          <p:cNvSpPr/>
          <p:nvPr/>
        </p:nvSpPr>
        <p:spPr>
          <a:xfrm>
            <a:off x="4876800" y="5150138"/>
            <a:ext cx="4114800" cy="1498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67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" t="7208" r="7206" b="9910"/>
          <a:stretch/>
        </p:blipFill>
        <p:spPr>
          <a:xfrm>
            <a:off x="7315200" y="4779962"/>
            <a:ext cx="1752600" cy="16795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762000"/>
            <a:ext cx="9144000" cy="2533649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tx2"/>
                </a:solidFill>
              </a:rPr>
              <a:t>MQSim</a:t>
            </a:r>
            <a:r>
              <a:rPr lang="en-US" sz="4000" dirty="0" smtClean="0">
                <a:solidFill>
                  <a:schemeClr val="tx2"/>
                </a:solidFill>
              </a:rPr>
              <a:t>:</a:t>
            </a:r>
            <a:br>
              <a:rPr lang="en-US" sz="4000" dirty="0" smtClean="0">
                <a:solidFill>
                  <a:schemeClr val="tx2"/>
                </a:solidFill>
              </a:rPr>
            </a:br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Framework </a:t>
            </a:r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Enabling 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Realistic Studies of</a:t>
            </a:r>
            <a:b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Modern Multi-Queue SSD Devices</a:t>
            </a:r>
            <a:endParaRPr lang="en-US" sz="40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962400"/>
            <a:ext cx="9144000" cy="1657350"/>
          </a:xfrm>
        </p:spPr>
        <p:txBody>
          <a:bodyPr/>
          <a:lstStyle/>
          <a:p>
            <a:r>
              <a:rPr lang="en-US" sz="3200" b="0" dirty="0" smtClean="0"/>
              <a:t>Arash Tavakkol, Juan Gómez-Luna,</a:t>
            </a:r>
            <a:br>
              <a:rPr lang="en-US" sz="3200" b="0" dirty="0" smtClean="0"/>
            </a:br>
            <a:r>
              <a:rPr lang="en-US" sz="3200" b="0" dirty="0" smtClean="0"/>
              <a:t>Mohammad </a:t>
            </a:r>
            <a:r>
              <a:rPr lang="en-US" sz="3200" b="0" dirty="0" err="1" smtClean="0"/>
              <a:t>Sadrosadati</a:t>
            </a:r>
            <a:r>
              <a:rPr lang="en-US" sz="3200" b="0" dirty="0" smtClean="0"/>
              <a:t>,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Saugata Ghose</a:t>
            </a:r>
            <a:r>
              <a:rPr lang="en-US" sz="3200" b="0" dirty="0" smtClean="0"/>
              <a:t>, Onur Mutlu</a:t>
            </a:r>
            <a:endParaRPr lang="en-US" sz="3200" b="0" dirty="0"/>
          </a:p>
          <a:p>
            <a:endParaRPr lang="en-US" sz="3200" b="0" dirty="0" smtClean="0"/>
          </a:p>
          <a:p>
            <a:pPr algn="l">
              <a:tabLst>
                <a:tab pos="3602038" algn="ctr"/>
              </a:tabLst>
            </a:pPr>
            <a:r>
              <a:rPr lang="en-US" sz="3200" b="0" dirty="0" smtClean="0"/>
              <a:t>	Download the Simulator:</a:t>
            </a:r>
          </a:p>
          <a:p>
            <a:pPr algn="l">
              <a:tabLst>
                <a:tab pos="3602038" algn="ctr"/>
              </a:tabLst>
            </a:pPr>
            <a:r>
              <a:rPr lang="en-US" sz="3200" b="0" dirty="0" smtClean="0">
                <a:solidFill>
                  <a:srgbClr val="C00000"/>
                </a:solidFill>
              </a:rPr>
              <a:t>	</a:t>
            </a:r>
            <a:r>
              <a:rPr lang="en-US" sz="3200" b="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http://github.com/CMU-SAFARI/MQSim</a:t>
            </a:r>
            <a:endParaRPr lang="en-US" sz="1050" b="0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" name="Rectangle 1">
            <a:hlinkClick r:id="rId2"/>
          </p:cNvPr>
          <p:cNvSpPr/>
          <p:nvPr/>
        </p:nvSpPr>
        <p:spPr>
          <a:xfrm>
            <a:off x="152400" y="5619750"/>
            <a:ext cx="7086600" cy="476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55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Backup Slides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1252D094-1F6F-4D58-85D9-7DD94883DE43}" type="slidenum">
              <a:rPr lang="en-US" altLang="en-US" smtClean="0"/>
              <a:pPr/>
              <a:t>36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629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>
            <a:extLst>
              <a:ext uri="{FF2B5EF4-FFF2-40B4-BE49-F238E27FC236}">
                <a16:creationId xmlns:a16="http://schemas.microsoft.com/office/drawing/2014/main" id="{2866AF8C-595D-462C-9DD7-D143DEDA1B36}"/>
              </a:ext>
            </a:extLst>
          </p:cNvPr>
          <p:cNvSpPr/>
          <p:nvPr/>
        </p:nvSpPr>
        <p:spPr>
          <a:xfrm>
            <a:off x="6849536" y="5103508"/>
            <a:ext cx="1709615" cy="152589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Higher SSD Performance and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Solid-state drives (SSDs) are widely used in today’s computer systems</a:t>
            </a:r>
          </a:p>
          <a:p>
            <a:pPr lvl="1"/>
            <a:r>
              <a:rPr lang="en-US" dirty="0" smtClean="0"/>
              <a:t>Data centers</a:t>
            </a:r>
          </a:p>
          <a:p>
            <a:pPr lvl="1"/>
            <a:r>
              <a:rPr lang="en-US" dirty="0" smtClean="0"/>
              <a:t>Enterprise servers</a:t>
            </a:r>
          </a:p>
          <a:p>
            <a:pPr lvl="1"/>
            <a:r>
              <a:rPr lang="en-US" dirty="0" smtClean="0"/>
              <a:t>Consumer devices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I/O demand of both enterprise and consumer applications continues to grow</a:t>
            </a:r>
          </a:p>
          <a:p>
            <a:r>
              <a:rPr lang="en-US" dirty="0" smtClean="0"/>
              <a:t>SSDs are rapidly evolving to deliver improved performance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NVMe SSDs in modern data centers">
            <a:extLst>
              <a:ext uri="{FF2B5EF4-FFF2-40B4-BE49-F238E27FC236}">
                <a16:creationId xmlns:a16="http://schemas.microsoft.com/office/drawing/2014/main" id="{2893CF1D-4AB8-4D49-911B-8C284A74F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4784"/>
            <a:ext cx="3851920" cy="201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148534-184A-43D5-B945-297297E29CB2}"/>
              </a:ext>
            </a:extLst>
          </p:cNvPr>
          <p:cNvSpPr/>
          <p:nvPr/>
        </p:nvSpPr>
        <p:spPr>
          <a:xfrm>
            <a:off x="762000" y="5326327"/>
            <a:ext cx="2592288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</a:p>
        </p:txBody>
      </p:sp>
      <p:pic>
        <p:nvPicPr>
          <p:cNvPr id="1028" name="Picture 4" descr="Image result for NVMe SSDs in modern data centers">
            <a:extLst>
              <a:ext uri="{FF2B5EF4-FFF2-40B4-BE49-F238E27FC236}">
                <a16:creationId xmlns:a16="http://schemas.microsoft.com/office/drawing/2014/main" id="{B76F6636-70B6-4292-B376-2906617BA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00" t="1029" r="7700" b="-1029"/>
          <a:stretch/>
        </p:blipFill>
        <p:spPr bwMode="auto">
          <a:xfrm>
            <a:off x="5527252" y="5398850"/>
            <a:ext cx="1262603" cy="10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3557959-8673-4823-B871-152FD745611B}"/>
              </a:ext>
            </a:extLst>
          </p:cNvPr>
          <p:cNvSpPr/>
          <p:nvPr/>
        </p:nvSpPr>
        <p:spPr>
          <a:xfrm>
            <a:off x="3389920" y="5707382"/>
            <a:ext cx="2376266" cy="432048"/>
          </a:xfrm>
          <a:prstGeom prst="leftRightArrow">
            <a:avLst/>
          </a:prstGeom>
          <a:solidFill>
            <a:srgbClr val="FF9966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3C683B-E6CD-4F75-BDB4-469009829BA5}"/>
              </a:ext>
            </a:extLst>
          </p:cNvPr>
          <p:cNvSpPr/>
          <p:nvPr/>
        </p:nvSpPr>
        <p:spPr>
          <a:xfrm>
            <a:off x="4117277" y="5404789"/>
            <a:ext cx="781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51CD6B-E360-485B-8A49-75F5317E5138}"/>
              </a:ext>
            </a:extLst>
          </p:cNvPr>
          <p:cNvSpPr/>
          <p:nvPr/>
        </p:nvSpPr>
        <p:spPr>
          <a:xfrm>
            <a:off x="4122447" y="5387834"/>
            <a:ext cx="781945" cy="530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nvm express">
            <a:extLst>
              <a:ext uri="{FF2B5EF4-FFF2-40B4-BE49-F238E27FC236}">
                <a16:creationId xmlns:a16="http://schemas.microsoft.com/office/drawing/2014/main" id="{EBE37531-A656-4D5D-A3D0-D2DE9E278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57" y="5151358"/>
            <a:ext cx="1992015" cy="55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19E656-295A-4538-990E-8148B49C6073}"/>
              </a:ext>
            </a:extLst>
          </p:cNvPr>
          <p:cNvSpPr/>
          <p:nvPr/>
        </p:nvSpPr>
        <p:spPr>
          <a:xfrm>
            <a:off x="6993265" y="524503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NAND Flash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8C48A8-3B11-48D1-86C4-BDFEA5F1CF20}"/>
              </a:ext>
            </a:extLst>
          </p:cNvPr>
          <p:cNvSpPr/>
          <p:nvPr/>
        </p:nvSpPr>
        <p:spPr>
          <a:xfrm>
            <a:off x="6920417" y="563814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3D </a:t>
            </a:r>
            <a:r>
              <a:rPr lang="en-US" b="1" i="1" dirty="0" err="1" smtClean="0">
                <a:solidFill>
                  <a:srgbClr val="C00000"/>
                </a:solidFill>
              </a:rPr>
              <a:t>XPoint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638120-263A-4A44-8B97-325CBBE55F15}"/>
              </a:ext>
            </a:extLst>
          </p:cNvPr>
          <p:cNvSpPr/>
          <p:nvPr/>
        </p:nvSpPr>
        <p:spPr>
          <a:xfrm>
            <a:off x="6920417" y="6066401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New NVM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37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0830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-0.00035 0.0937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9" grpId="0"/>
      <p:bldP spid="9" grpId="1"/>
      <p:bldP spid="11" grpId="0" animBg="1"/>
      <p:bldP spid="1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 Challenges for Modern MQ-SSDs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 Multi-queue support in modern NVMe SSDs</a:t>
            </a:r>
          </a:p>
          <a:p>
            <a:pPr lvl="1"/>
            <a:r>
              <a:rPr lang="en-US" smtClean="0"/>
              <a:t>The OS I/O scheduler is eliminated</a:t>
            </a:r>
          </a:p>
          <a:p>
            <a:pPr lvl="1"/>
            <a:r>
              <a:rPr lang="en-US" smtClean="0"/>
              <a:t>The device itself is responsible for fairly servicing I/O requests from concurrently-running applications and guaranteeing high responsiveness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33E23B4-24E7-49BE-854A-CA6D6B868F87}"/>
              </a:ext>
            </a:extLst>
          </p:cNvPr>
          <p:cNvSpPr/>
          <p:nvPr/>
        </p:nvSpPr>
        <p:spPr>
          <a:xfrm>
            <a:off x="1642592" y="3501008"/>
            <a:ext cx="1368152" cy="50243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DD2AED5-A5F2-429F-90F7-31030EE122C1}"/>
              </a:ext>
            </a:extLst>
          </p:cNvPr>
          <p:cNvSpPr/>
          <p:nvPr/>
        </p:nvSpPr>
        <p:spPr>
          <a:xfrm>
            <a:off x="3419872" y="3501008"/>
            <a:ext cx="1368152" cy="50243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E70D25-0E90-4CCE-8E59-DA30D246DBE9}"/>
              </a:ext>
            </a:extLst>
          </p:cNvPr>
          <p:cNvSpPr/>
          <p:nvPr/>
        </p:nvSpPr>
        <p:spPr>
          <a:xfrm>
            <a:off x="5292080" y="3501008"/>
            <a:ext cx="1368152" cy="50243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3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87355FB-5771-4AB5-8BB8-BEB638ED6251}"/>
              </a:ext>
            </a:extLst>
          </p:cNvPr>
          <p:cNvSpPr/>
          <p:nvPr/>
        </p:nvSpPr>
        <p:spPr>
          <a:xfrm rot="5400000">
            <a:off x="2137027" y="4013064"/>
            <a:ext cx="379281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19D8452-005D-4297-9B2A-378E8F2F0B4B}"/>
              </a:ext>
            </a:extLst>
          </p:cNvPr>
          <p:cNvSpPr/>
          <p:nvPr/>
        </p:nvSpPr>
        <p:spPr>
          <a:xfrm rot="5400000">
            <a:off x="3914307" y="4001549"/>
            <a:ext cx="379281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D41241E-B7AE-4BBC-B0B1-BB9A4673CE6F}"/>
              </a:ext>
            </a:extLst>
          </p:cNvPr>
          <p:cNvSpPr/>
          <p:nvPr/>
        </p:nvSpPr>
        <p:spPr>
          <a:xfrm rot="5400000">
            <a:off x="5786515" y="4008385"/>
            <a:ext cx="379281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36C0A5B-8324-4E7E-BED4-2A5484E9A801}"/>
              </a:ext>
            </a:extLst>
          </p:cNvPr>
          <p:cNvSpPr/>
          <p:nvPr/>
        </p:nvSpPr>
        <p:spPr>
          <a:xfrm>
            <a:off x="1426569" y="5372109"/>
            <a:ext cx="5521696" cy="575551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SSD Device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1DFD32-17D0-4434-BD92-FA7791B043C6}"/>
              </a:ext>
            </a:extLst>
          </p:cNvPr>
          <p:cNvGrpSpPr/>
          <p:nvPr/>
        </p:nvGrpSpPr>
        <p:grpSpPr>
          <a:xfrm>
            <a:off x="5820113" y="4430115"/>
            <a:ext cx="312086" cy="760230"/>
            <a:chOff x="6708186" y="3532866"/>
            <a:chExt cx="312086" cy="76023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DE7F7A-123F-4FCC-8862-25AF4026F3CE}"/>
                </a:ext>
              </a:extLst>
            </p:cNvPr>
            <p:cNvSpPr/>
            <p:nvPr/>
          </p:nvSpPr>
          <p:spPr>
            <a:xfrm>
              <a:off x="6708186" y="3532866"/>
              <a:ext cx="312086" cy="7602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A45AFA-0856-40B2-9D99-CC39837948E1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66107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4D69AB-8BB5-4174-AB8C-AE70C406CD81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787480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EB78646-3201-4FBC-9438-217CC432E38A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913884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218C27D-CDDA-47EB-AAB3-C749E02A88AE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040288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214FA98-08AC-48DF-938A-FAA31F4E38FE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16669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E33BC5-A6AF-4FD7-896D-1938A9EAE05D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53467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84B795-9459-4C1E-8D90-81CF2B9462CE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29309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079FF2-DB94-49E4-8B17-CAD62A279DC2}"/>
              </a:ext>
            </a:extLst>
          </p:cNvPr>
          <p:cNvGrpSpPr/>
          <p:nvPr/>
        </p:nvGrpSpPr>
        <p:grpSpPr>
          <a:xfrm>
            <a:off x="3947905" y="4410037"/>
            <a:ext cx="312086" cy="760230"/>
            <a:chOff x="6708186" y="3532866"/>
            <a:chExt cx="312086" cy="76023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91BF0A-7A4F-46B0-9D3C-7C95630ACB2E}"/>
                </a:ext>
              </a:extLst>
            </p:cNvPr>
            <p:cNvSpPr/>
            <p:nvPr/>
          </p:nvSpPr>
          <p:spPr>
            <a:xfrm>
              <a:off x="6708186" y="3532866"/>
              <a:ext cx="312086" cy="7602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AE8AE6-4E28-4045-95BC-22136046444C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66107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937AA6E-9423-47F0-B805-4A54361D1006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787480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080FC7-D6EF-4768-987B-CD11546EE82B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913884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17DD0B-4762-4D3D-ABF4-40F061FAB2BF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040288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31035AD-C2E2-4C5D-982A-597394E481FF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16669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B92383-916B-4A19-902F-FC9645458205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53467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BFA2CDD-63E3-480C-9DAA-9E8437188ADD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29309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4260B48-2790-4937-9E80-947500973E96}"/>
              </a:ext>
            </a:extLst>
          </p:cNvPr>
          <p:cNvGrpSpPr/>
          <p:nvPr/>
        </p:nvGrpSpPr>
        <p:grpSpPr>
          <a:xfrm>
            <a:off x="2170625" y="4399328"/>
            <a:ext cx="312086" cy="760230"/>
            <a:chOff x="6708186" y="3532866"/>
            <a:chExt cx="312086" cy="76023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AC0CBC-6CE2-4A2C-902A-3308A2954708}"/>
                </a:ext>
              </a:extLst>
            </p:cNvPr>
            <p:cNvSpPr/>
            <p:nvPr/>
          </p:nvSpPr>
          <p:spPr>
            <a:xfrm>
              <a:off x="6708186" y="3532866"/>
              <a:ext cx="312086" cy="7602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B3B0E6-DDD0-4422-A414-9AFD00E7549C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66107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FD2DCD4-8B0E-4476-B0A7-E2AA75BFC37B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787480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22B088-EF7C-48C3-92BD-5AE43C922F70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913884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2FB085C-EF55-417A-8D70-CB92FFB2AE3B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040288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19192E0-A937-4B85-A34A-FE12A7300747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16669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72EF2BB-C683-4499-987C-B3B753F8E0D5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3534672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8316177-A5F2-46E7-A20C-11552A2893F8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86" y="4293096"/>
              <a:ext cx="312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8" descr="Image result for nvm express">
            <a:extLst>
              <a:ext uri="{FF2B5EF4-FFF2-40B4-BE49-F238E27FC236}">
                <a16:creationId xmlns:a16="http://schemas.microsoft.com/office/drawing/2014/main" id="{C6FC6B76-2257-4CA7-9908-754A0A44A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28872"/>
            <a:ext cx="1992015" cy="55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5D8E54-23BC-4F56-B95B-75E389C67978}"/>
              </a:ext>
            </a:extLst>
          </p:cNvPr>
          <p:cNvCxnSpPr>
            <a:cxnSpLocks/>
          </p:cNvCxnSpPr>
          <p:nvPr/>
        </p:nvCxnSpPr>
        <p:spPr>
          <a:xfrm>
            <a:off x="4103948" y="5170267"/>
            <a:ext cx="0" cy="214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EC3A7D1-2176-422F-9729-A8974D21B0E1}"/>
              </a:ext>
            </a:extLst>
          </p:cNvPr>
          <p:cNvCxnSpPr>
            <a:cxnSpLocks/>
          </p:cNvCxnSpPr>
          <p:nvPr/>
        </p:nvCxnSpPr>
        <p:spPr>
          <a:xfrm>
            <a:off x="5976156" y="5179810"/>
            <a:ext cx="0" cy="214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39FB5B8-7A3D-48A0-A807-BDEA24670FC1}"/>
              </a:ext>
            </a:extLst>
          </p:cNvPr>
          <p:cNvCxnSpPr>
            <a:cxnSpLocks/>
          </p:cNvCxnSpPr>
          <p:nvPr/>
        </p:nvCxnSpPr>
        <p:spPr>
          <a:xfrm>
            <a:off x="2326668" y="5145325"/>
            <a:ext cx="0" cy="214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CE2D67B-6A5C-4A8C-8FC6-813C96D03791}"/>
              </a:ext>
            </a:extLst>
          </p:cNvPr>
          <p:cNvSpPr/>
          <p:nvPr/>
        </p:nvSpPr>
        <p:spPr>
          <a:xfrm>
            <a:off x="6387315" y="3863634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Application-level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queues are directly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exposed to the device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79DBF3-3A2C-416C-8233-8651729FF2E7}"/>
              </a:ext>
            </a:extLst>
          </p:cNvPr>
          <p:cNvCxnSpPr>
            <a:cxnSpLocks/>
          </p:cNvCxnSpPr>
          <p:nvPr/>
        </p:nvCxnSpPr>
        <p:spPr>
          <a:xfrm flipH="1">
            <a:off x="6202018" y="4810230"/>
            <a:ext cx="457120" cy="4768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3EFEAF-C797-470C-9ECE-3A9160E456D4}"/>
              </a:ext>
            </a:extLst>
          </p:cNvPr>
          <p:cNvCxnSpPr>
            <a:cxnSpLocks/>
          </p:cNvCxnSpPr>
          <p:nvPr/>
        </p:nvCxnSpPr>
        <p:spPr>
          <a:xfrm flipH="1">
            <a:off x="4297054" y="4803374"/>
            <a:ext cx="2363178" cy="4382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26CC19-0A00-475D-9B1D-C5389A2AC6D4}"/>
              </a:ext>
            </a:extLst>
          </p:cNvPr>
          <p:cNvCxnSpPr>
            <a:cxnSpLocks/>
          </p:cNvCxnSpPr>
          <p:nvPr/>
        </p:nvCxnSpPr>
        <p:spPr>
          <a:xfrm flipH="1">
            <a:off x="2580508" y="4803374"/>
            <a:ext cx="4079724" cy="4446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137A2C9-E145-4A76-A8B2-AB73B78B54FA}"/>
              </a:ext>
            </a:extLst>
          </p:cNvPr>
          <p:cNvSpPr/>
          <p:nvPr/>
        </p:nvSpPr>
        <p:spPr>
          <a:xfrm>
            <a:off x="825488" y="2878776"/>
            <a:ext cx="7416824" cy="127259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No existing SSD simulation tool</a:t>
            </a:r>
          </a:p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supports multi-queue I/O execution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38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6004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77" grpId="0"/>
      <p:bldP spid="7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Slowdown and Fairness for I/O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RT</a:t>
            </a:r>
            <a:r>
              <a:rPr lang="en-US" i="1" baseline="-25000" dirty="0" err="1" smtClean="0"/>
              <a:t>fi</a:t>
            </a:r>
            <a:r>
              <a:rPr lang="en-US" dirty="0" smtClean="0"/>
              <a:t>: response time of Flow 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endParaRPr lang="en-US" i="1" dirty="0" smtClean="0"/>
          </a:p>
          <a:p>
            <a:r>
              <a:rPr lang="en-US" i="1" dirty="0" err="1" smtClean="0"/>
              <a:t>S</a:t>
            </a:r>
            <a:r>
              <a:rPr lang="en-US" i="1" baseline="-25000" dirty="0" err="1" smtClean="0"/>
              <a:t>fi</a:t>
            </a:r>
            <a:r>
              <a:rPr lang="en-US" dirty="0" smtClean="0"/>
              <a:t>: slowdown of Flow </a:t>
            </a:r>
            <a:r>
              <a:rPr lang="en-US" dirty="0"/>
              <a:t> 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</a:p>
          <a:p>
            <a:endParaRPr lang="en-US" i="1" baseline="-25000" dirty="0"/>
          </a:p>
          <a:p>
            <a:endParaRPr lang="en-US" i="1" baseline="-25000" dirty="0" smtClean="0"/>
          </a:p>
          <a:p>
            <a:endParaRPr lang="en-US" i="1" baseline="-25000" dirty="0"/>
          </a:p>
          <a:p>
            <a:r>
              <a:rPr lang="en-US" i="1" dirty="0" smtClean="0"/>
              <a:t>F</a:t>
            </a:r>
            <a:r>
              <a:rPr lang="en-US" dirty="0" smtClean="0"/>
              <a:t>: fairness of slowdowns across multiple flows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lvl="1"/>
            <a:r>
              <a:rPr lang="en-US" dirty="0" smtClean="0"/>
              <a:t>0 &lt; </a:t>
            </a:r>
            <a:r>
              <a:rPr lang="en-US" i="1" dirty="0" smtClean="0"/>
              <a:t>F</a:t>
            </a:r>
            <a:r>
              <a:rPr lang="en-US" dirty="0" smtClean="0"/>
              <a:t> &lt; 1</a:t>
            </a:r>
          </a:p>
          <a:p>
            <a:pPr lvl="1"/>
            <a:r>
              <a:rPr lang="en-US" dirty="0" smtClean="0"/>
              <a:t>Higher</a:t>
            </a:r>
            <a:r>
              <a:rPr lang="en-US" i="1" dirty="0" smtClean="0"/>
              <a:t> F</a:t>
            </a:r>
            <a:r>
              <a:rPr lang="en-US" dirty="0" smtClean="0"/>
              <a:t> means that system is </a:t>
            </a:r>
            <a:r>
              <a:rPr lang="en-US" i="1" dirty="0" smtClean="0"/>
              <a:t>more</a:t>
            </a:r>
            <a:r>
              <a:rPr lang="en-US" dirty="0" smtClean="0"/>
              <a:t> fair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56E643E9-8232-44D4-8A76-E691A7C80D3B}" type="slidenum">
              <a:rPr lang="en-US" altLang="en-US" smtClean="0"/>
              <a:pPr/>
              <a:t>39</a:t>
            </a:fld>
            <a:r>
              <a:rPr lang="en-US" altLang="en-US" smtClean="0"/>
              <a:t> of 35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473" y="1923180"/>
            <a:ext cx="2641053" cy="423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631" y="3433155"/>
            <a:ext cx="2134737" cy="11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740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Components of a Modern 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5819"/>
            <a:ext cx="8839200" cy="2881508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Back End: </a:t>
            </a:r>
            <a:r>
              <a:rPr lang="en-US" b="0" dirty="0" smtClean="0">
                <a:solidFill>
                  <a:schemeClr val="accent3">
                    <a:lumMod val="75000"/>
                  </a:schemeClr>
                </a:solidFill>
              </a:rPr>
              <a:t>data storage</a:t>
            </a:r>
          </a:p>
          <a:p>
            <a:pPr lvl="1"/>
            <a:r>
              <a:rPr lang="en-US" dirty="0" smtClean="0"/>
              <a:t>Memory chips (e.g., NAND flash memory, PCM, MRAM, 3D </a:t>
            </a:r>
            <a:r>
              <a:rPr lang="en-US" dirty="0" err="1" smtClean="0"/>
              <a:t>XPoint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C2AF61-012A-489A-BB6F-374B6A8A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0" y="844591"/>
            <a:ext cx="8904367" cy="25543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371B86-540B-4C1C-8FB0-F47A0831B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" y="844591"/>
            <a:ext cx="8904369" cy="26217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399" y="1447800"/>
            <a:ext cx="3048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4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5600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FB6607B-A352-4A0B-842D-36FDB897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Flow Execution in Real Devices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D2277-C64F-46C1-972D-83926FB22A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7315200" cy="1958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83AE42-ECBA-47E9-8855-0CB491B8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30257"/>
            <a:ext cx="7315200" cy="19619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AB72A377-ED4A-4672-A396-DD11146850F5}" type="slidenum">
              <a:rPr lang="en-US" altLang="en-US" smtClean="0"/>
              <a:pPr/>
              <a:t>40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7271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BB4FCD-11FA-46A6-956C-EC89E41A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Flow Execution in Real Devices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0D4D2-13DE-4F6C-9517-36562A9C7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7315200" cy="1922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D1835D-274E-43E9-A046-A5601FAAC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7315200" cy="19412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AB72A377-ED4A-4672-A396-DD11146850F5}" type="slidenum">
              <a:rPr lang="en-US" altLang="en-US" smtClean="0"/>
              <a:pPr/>
              <a:t>41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9686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3: </a:t>
            </a:r>
            <a:r>
              <a:rPr lang="en-US" dirty="0"/>
              <a:t>C</a:t>
            </a:r>
            <a:r>
              <a:rPr lang="en-US" dirty="0" smtClean="0"/>
              <a:t>omplete Model </a:t>
            </a:r>
            <a:r>
              <a:rPr lang="en-US" dirty="0"/>
              <a:t>of Request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to NAND flash based SSD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Current simulators often model </a:t>
            </a:r>
            <a:r>
              <a:rPr lang="en-US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only steps 5 and 6</a:t>
            </a:r>
          </a:p>
          <a:p>
            <a:r>
              <a:rPr lang="en-US" dirty="0" smtClean="0"/>
              <a:t>What if we use a </a:t>
            </a:r>
            <a:r>
              <a:rPr lang="en-US" i="1" dirty="0" smtClean="0"/>
              <a:t>different</a:t>
            </a:r>
            <a:r>
              <a:rPr lang="en-US" dirty="0" smtClean="0"/>
              <a:t> non-volatile memory (NVM)?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551B3-604B-41B8-8579-F013358B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47800"/>
            <a:ext cx="6858000" cy="3611166"/>
          </a:xfrm>
          <a:prstGeom prst="rect">
            <a:avLst/>
          </a:prstGeom>
        </p:spPr>
      </p:pic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6D186EAC-2690-4067-831A-3423A32ECD27}"/>
              </a:ext>
            </a:extLst>
          </p:cNvPr>
          <p:cNvSpPr/>
          <p:nvPr/>
        </p:nvSpPr>
        <p:spPr>
          <a:xfrm>
            <a:off x="2066365" y="2586318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8F656958-E8C5-47F1-BFB1-35B7B605E715}"/>
              </a:ext>
            </a:extLst>
          </p:cNvPr>
          <p:cNvSpPr/>
          <p:nvPr/>
        </p:nvSpPr>
        <p:spPr>
          <a:xfrm>
            <a:off x="3679831" y="2848398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CBF09EC4-6B36-40F7-ACAF-C361B0B1648C}"/>
              </a:ext>
            </a:extLst>
          </p:cNvPr>
          <p:cNvSpPr/>
          <p:nvPr/>
        </p:nvSpPr>
        <p:spPr>
          <a:xfrm>
            <a:off x="5205506" y="2845869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F39EA481-7D1F-4A04-A019-613AC0AAB5AF}"/>
              </a:ext>
            </a:extLst>
          </p:cNvPr>
          <p:cNvSpPr/>
          <p:nvPr/>
        </p:nvSpPr>
        <p:spPr>
          <a:xfrm>
            <a:off x="6456154" y="2694363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0B873F3A-2C69-41B2-AE8F-7845E4AD4E16}"/>
              </a:ext>
            </a:extLst>
          </p:cNvPr>
          <p:cNvSpPr/>
          <p:nvPr/>
        </p:nvSpPr>
        <p:spPr>
          <a:xfrm>
            <a:off x="7846132" y="3886200"/>
            <a:ext cx="1224136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110µs</a:t>
            </a: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20EE99FA-894B-432B-B45E-928B8C66EFD1}"/>
              </a:ext>
            </a:extLst>
          </p:cNvPr>
          <p:cNvSpPr/>
          <p:nvPr/>
        </p:nvSpPr>
        <p:spPr>
          <a:xfrm>
            <a:off x="6456154" y="4843780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20µs</a:t>
            </a:r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41B2B957-9E6D-41FA-B0B0-EE85774285BD}"/>
              </a:ext>
            </a:extLst>
          </p:cNvPr>
          <p:cNvSpPr/>
          <p:nvPr/>
        </p:nvSpPr>
        <p:spPr>
          <a:xfrm>
            <a:off x="3757525" y="4843779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4µs</a:t>
            </a:r>
          </a:p>
        </p:txBody>
      </p:sp>
      <p:sp>
        <p:nvSpPr>
          <p:cNvPr id="13" name="Rectangle: Rounded Corners 13">
            <a:extLst>
              <a:ext uri="{FF2B5EF4-FFF2-40B4-BE49-F238E27FC236}">
                <a16:creationId xmlns:a16="http://schemas.microsoft.com/office/drawing/2014/main" id="{0B873F3A-2C69-41B2-AE8F-7845E4AD4E16}"/>
              </a:ext>
            </a:extLst>
          </p:cNvPr>
          <p:cNvSpPr/>
          <p:nvPr/>
        </p:nvSpPr>
        <p:spPr>
          <a:xfrm>
            <a:off x="7846132" y="3886199"/>
            <a:ext cx="1224136" cy="3595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110µs</a:t>
            </a:r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20EE99FA-894B-432B-B45E-928B8C66EFD1}"/>
              </a:ext>
            </a:extLst>
          </p:cNvPr>
          <p:cNvSpPr/>
          <p:nvPr/>
        </p:nvSpPr>
        <p:spPr>
          <a:xfrm>
            <a:off x="6456154" y="4843779"/>
            <a:ext cx="822960" cy="3595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20µs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42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094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to 3D </a:t>
            </a:r>
            <a:r>
              <a:rPr lang="en-US" dirty="0" err="1" smtClean="0"/>
              <a:t>XPoint</a:t>
            </a:r>
            <a:r>
              <a:rPr lang="en-US" dirty="0" smtClean="0"/>
              <a:t> based SSD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F7B328-705A-44F0-9BDE-68DF29CEB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47800"/>
            <a:ext cx="6858000" cy="3601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3: Complete Model of Request Latency</a:t>
            </a: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6D186EAC-2690-4067-831A-3423A32ECD27}"/>
              </a:ext>
            </a:extLst>
          </p:cNvPr>
          <p:cNvSpPr/>
          <p:nvPr/>
        </p:nvSpPr>
        <p:spPr>
          <a:xfrm>
            <a:off x="2066365" y="2586318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8F656958-E8C5-47F1-BFB1-35B7B605E715}"/>
              </a:ext>
            </a:extLst>
          </p:cNvPr>
          <p:cNvSpPr/>
          <p:nvPr/>
        </p:nvSpPr>
        <p:spPr>
          <a:xfrm>
            <a:off x="3803426" y="1676400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CBF09EC4-6B36-40F7-ACAF-C361B0B1648C}"/>
              </a:ext>
            </a:extLst>
          </p:cNvPr>
          <p:cNvSpPr/>
          <p:nvPr/>
        </p:nvSpPr>
        <p:spPr>
          <a:xfrm>
            <a:off x="4645810" y="3248567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F39EA481-7D1F-4A04-A019-613AC0AAB5AF}"/>
              </a:ext>
            </a:extLst>
          </p:cNvPr>
          <p:cNvSpPr/>
          <p:nvPr/>
        </p:nvSpPr>
        <p:spPr>
          <a:xfrm>
            <a:off x="6456154" y="2209800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0B873F3A-2C69-41B2-AE8F-7845E4AD4E16}"/>
              </a:ext>
            </a:extLst>
          </p:cNvPr>
          <p:cNvSpPr/>
          <p:nvPr/>
        </p:nvSpPr>
        <p:spPr>
          <a:xfrm>
            <a:off x="7846132" y="4641603"/>
            <a:ext cx="1224136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110µs</a:t>
            </a: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20EE99FA-894B-432B-B45E-928B8C66EFD1}"/>
              </a:ext>
            </a:extLst>
          </p:cNvPr>
          <p:cNvSpPr/>
          <p:nvPr/>
        </p:nvSpPr>
        <p:spPr>
          <a:xfrm>
            <a:off x="6456154" y="4315735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20µs</a:t>
            </a:r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41B2B957-9E6D-41FA-B0B0-EE85774285BD}"/>
              </a:ext>
            </a:extLst>
          </p:cNvPr>
          <p:cNvSpPr/>
          <p:nvPr/>
        </p:nvSpPr>
        <p:spPr>
          <a:xfrm>
            <a:off x="3757525" y="5111353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4µs</a:t>
            </a:r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CBF09EC4-6B36-40F7-ACAF-C361B0B1648C}"/>
              </a:ext>
            </a:extLst>
          </p:cNvPr>
          <p:cNvSpPr/>
          <p:nvPr/>
        </p:nvSpPr>
        <p:spPr>
          <a:xfrm>
            <a:off x="5551096" y="3248568"/>
            <a:ext cx="1078304" cy="3595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10-20µs</a:t>
            </a:r>
            <a:endParaRPr 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F39EA481-7D1F-4A04-A019-613AC0AAB5AF}"/>
              </a:ext>
            </a:extLst>
          </p:cNvPr>
          <p:cNvSpPr/>
          <p:nvPr/>
        </p:nvSpPr>
        <p:spPr>
          <a:xfrm>
            <a:off x="8046720" y="4171830"/>
            <a:ext cx="822960" cy="3595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5µs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736315" y="3303293"/>
            <a:ext cx="612068" cy="250074"/>
            <a:chOff x="7846132" y="2569326"/>
            <a:chExt cx="612068" cy="25007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846132" y="2569327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846132" y="2569326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924800" y="4696329"/>
            <a:ext cx="1066800" cy="250074"/>
            <a:chOff x="7846132" y="2569326"/>
            <a:chExt cx="612068" cy="25007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846132" y="2569327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846132" y="2569326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61600" y="4370461"/>
            <a:ext cx="612068" cy="250074"/>
            <a:chOff x="7846132" y="2569326"/>
            <a:chExt cx="612068" cy="25007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7846132" y="2569327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7846132" y="2569326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: Rounded Corners 12">
            <a:extLst>
              <a:ext uri="{FF2B5EF4-FFF2-40B4-BE49-F238E27FC236}">
                <a16:creationId xmlns:a16="http://schemas.microsoft.com/office/drawing/2014/main" id="{F39EA481-7D1F-4A04-A019-613AC0AAB5AF}"/>
              </a:ext>
            </a:extLst>
          </p:cNvPr>
          <p:cNvSpPr/>
          <p:nvPr/>
        </p:nvSpPr>
        <p:spPr>
          <a:xfrm>
            <a:off x="6456154" y="4766638"/>
            <a:ext cx="822960" cy="3595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5µs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862971" y="5166079"/>
            <a:ext cx="612068" cy="250074"/>
            <a:chOff x="7846132" y="2569326"/>
            <a:chExt cx="612068" cy="25007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846132" y="2569327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846132" y="2569326"/>
              <a:ext cx="612068" cy="2500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11">
            <a:extLst>
              <a:ext uri="{FF2B5EF4-FFF2-40B4-BE49-F238E27FC236}">
                <a16:creationId xmlns:a16="http://schemas.microsoft.com/office/drawing/2014/main" id="{CBF09EC4-6B36-40F7-ACAF-C361B0B1648C}"/>
              </a:ext>
            </a:extLst>
          </p:cNvPr>
          <p:cNvSpPr/>
          <p:nvPr/>
        </p:nvSpPr>
        <p:spPr>
          <a:xfrm>
            <a:off x="4685931" y="5111351"/>
            <a:ext cx="1078304" cy="3595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10-20µs</a:t>
            </a:r>
            <a:endParaRPr 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5410200"/>
            <a:ext cx="9144000" cy="1186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Existing simulators don’t model all of the</a:t>
            </a:r>
            <a:b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</a:br>
            <a: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request latency, causing inaccuracies for new NVMs</a:t>
            </a:r>
            <a:endParaRPr lang="en-US" sz="3200" b="1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43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238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8" grpId="0" animBg="1"/>
      <p:bldP spid="32" grpId="0" animBg="1"/>
      <p:bldP spid="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60" dirty="0" smtClean="0"/>
              <a:t>Challenge 3: Incomplete Models of Request Latency</a:t>
            </a:r>
            <a:endParaRPr lang="en-US" spc="-16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Real end-to-end request processing latency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current simulators mainly model the latency </a:t>
            </a:r>
            <a:r>
              <a:rPr lang="en-US" dirty="0" smtClean="0"/>
              <a:t>of      </a:t>
            </a:r>
            <a:r>
              <a:rPr lang="en-US" dirty="0" smtClean="0"/>
              <a:t>and  </a:t>
            </a:r>
            <a:r>
              <a:rPr lang="en-US" dirty="0" smtClean="0"/>
              <a:t>   </a:t>
            </a:r>
            <a:r>
              <a:rPr lang="en-US" dirty="0" smtClean="0"/>
              <a:t>, assuming that they have the highest contribution in latency</a:t>
            </a:r>
          </a:p>
          <a:p>
            <a:pPr lvl="2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2B804-5FDA-46D4-97F9-91A674A6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20648"/>
            <a:ext cx="7272808" cy="382990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186EAC-2690-4067-831A-3423A32ECD27}"/>
              </a:ext>
            </a:extLst>
          </p:cNvPr>
          <p:cNvSpPr/>
          <p:nvPr/>
        </p:nvSpPr>
        <p:spPr>
          <a:xfrm>
            <a:off x="1547664" y="3016792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656958-E8C5-47F1-BFB1-35B7B605E715}"/>
              </a:ext>
            </a:extLst>
          </p:cNvPr>
          <p:cNvSpPr/>
          <p:nvPr/>
        </p:nvSpPr>
        <p:spPr>
          <a:xfrm>
            <a:off x="3275856" y="3376319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F09EC4-6B36-40F7-ACAF-C361B0B1648C}"/>
              </a:ext>
            </a:extLst>
          </p:cNvPr>
          <p:cNvSpPr/>
          <p:nvPr/>
        </p:nvSpPr>
        <p:spPr>
          <a:xfrm>
            <a:off x="4738209" y="3305337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9EA481-7D1F-4A04-A019-613AC0AAB5AF}"/>
              </a:ext>
            </a:extLst>
          </p:cNvPr>
          <p:cNvSpPr/>
          <p:nvPr/>
        </p:nvSpPr>
        <p:spPr>
          <a:xfrm>
            <a:off x="6197312" y="3151657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1µs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873F3A-2C69-41B2-AE8F-7845E4AD4E16}"/>
              </a:ext>
            </a:extLst>
          </p:cNvPr>
          <p:cNvSpPr/>
          <p:nvPr/>
        </p:nvSpPr>
        <p:spPr>
          <a:xfrm>
            <a:off x="7764162" y="3664864"/>
            <a:ext cx="1224136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110µs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EE99FA-894B-432B-B45E-928B8C66EFD1}"/>
              </a:ext>
            </a:extLst>
          </p:cNvPr>
          <p:cNvSpPr/>
          <p:nvPr/>
        </p:nvSpPr>
        <p:spPr>
          <a:xfrm>
            <a:off x="6156176" y="5301721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20µs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B2B957-9E6D-41FA-B0B0-EE85774285BD}"/>
              </a:ext>
            </a:extLst>
          </p:cNvPr>
          <p:cNvSpPr/>
          <p:nvPr/>
        </p:nvSpPr>
        <p:spPr>
          <a:xfrm>
            <a:off x="3419872" y="5211753"/>
            <a:ext cx="822960" cy="359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4µs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AC27C5-6037-400C-9785-0034E101C875}"/>
              </a:ext>
            </a:extLst>
          </p:cNvPr>
          <p:cNvSpPr/>
          <p:nvPr/>
        </p:nvSpPr>
        <p:spPr>
          <a:xfrm>
            <a:off x="2370624" y="3151657"/>
            <a:ext cx="4649648" cy="9079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Is this a correct assumption?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141812-3764-4F9B-A9FE-9A8CB0D30ABA}"/>
              </a:ext>
            </a:extLst>
          </p:cNvPr>
          <p:cNvSpPr/>
          <p:nvPr/>
        </p:nvSpPr>
        <p:spPr>
          <a:xfrm>
            <a:off x="5715000" y="5792334"/>
            <a:ext cx="216024" cy="2272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8BAB58-4C02-40E5-8657-705C3D0A89F0}"/>
              </a:ext>
            </a:extLst>
          </p:cNvPr>
          <p:cNvSpPr/>
          <p:nvPr/>
        </p:nvSpPr>
        <p:spPr>
          <a:xfrm>
            <a:off x="6382611" y="5788726"/>
            <a:ext cx="216024" cy="2272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976EA3-0647-43D0-8F78-2326BEE80B6D}"/>
              </a:ext>
            </a:extLst>
          </p:cNvPr>
          <p:cNvSpPr/>
          <p:nvPr/>
        </p:nvSpPr>
        <p:spPr>
          <a:xfrm>
            <a:off x="1259632" y="2787161"/>
            <a:ext cx="7038523" cy="16326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Existing simulation tools are </a:t>
            </a:r>
          </a:p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incapable of providing</a:t>
            </a:r>
          </a:p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accurate performance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44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8373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 Challenges for Modern MQ-SSDs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research community needs simulation tools that reliably model these features</a:t>
            </a:r>
          </a:p>
          <a:p>
            <a:endParaRPr lang="en-US" smtClean="0"/>
          </a:p>
          <a:p>
            <a:r>
              <a:rPr lang="en-US" smtClean="0"/>
              <a:t>State-of-the-art SSD simulators fail to model a number of key properties of modern SSDs</a:t>
            </a:r>
          </a:p>
          <a:p>
            <a:pPr lvl="1"/>
            <a:r>
              <a:rPr lang="en-US" smtClean="0"/>
              <a:t>They implement only the single queue approach </a:t>
            </a:r>
          </a:p>
          <a:p>
            <a:pPr lvl="1"/>
            <a:r>
              <a:rPr lang="en-US" smtClean="0"/>
              <a:t>They do not adequately replicate steady-state behavior </a:t>
            </a:r>
            <a:r>
              <a:rPr lang="en-US" smtClean="0">
                <a:sym typeface="Wingdings" panose="05000000000000000000" pitchFamily="2" charset="2"/>
              </a:rPr>
              <a:t> the reported performance values may be far from the long-term results</a:t>
            </a:r>
          </a:p>
          <a:p>
            <a:pPr lvl="1"/>
            <a:r>
              <a:rPr lang="en-US" smtClean="0"/>
              <a:t>They capture only the part of the request latency </a:t>
            </a:r>
            <a:r>
              <a:rPr lang="en-US" smtClean="0">
                <a:sym typeface="Wingdings" panose="05000000000000000000" pitchFamily="2" charset="2"/>
              </a:rPr>
              <a:t> do not capture the true request performance of SSDs</a:t>
            </a:r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45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0406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6F46A7A-777C-412A-AE06-2886823F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 Trace Execution Results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B1FAA-128B-43EB-AC9C-9E2358F7A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99" y="1336336"/>
            <a:ext cx="6282801" cy="256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7744EC-5CC4-427C-9984-E4549AA11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40" y="4023909"/>
            <a:ext cx="6257917" cy="21031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AB72A377-ED4A-4672-A396-DD11146850F5}" type="slidenum">
              <a:rPr lang="en-US" altLang="en-US" smtClean="0"/>
              <a:pPr/>
              <a:t>46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9853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 Modern MQ-SSD with </a:t>
            </a:r>
            <a:r>
              <a:rPr lang="en-US" dirty="0" err="1" smtClean="0"/>
              <a:t>MQSim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MQSim provides a detailed end-to-end latency model</a:t>
            </a:r>
          </a:p>
          <a:p>
            <a:pPr lvl="2"/>
            <a:r>
              <a:rPr lang="en-US" smtClean="0"/>
              <a:t>A model for all of the request processing steps in modern SSDs</a:t>
            </a:r>
          </a:p>
          <a:p>
            <a:pPr lvl="2"/>
            <a:r>
              <a:rPr lang="en-US" smtClean="0"/>
              <a:t>All of the SSD components are modeled and contributed to the end-to-end latency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47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2923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D99331-FB33-4852-A4D6-6C3A2C05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with Existing Simulators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1407B-1546-46E3-8769-5E259B6D38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1"/>
          <a:stretch/>
        </p:blipFill>
        <p:spPr>
          <a:xfrm>
            <a:off x="68567" y="1143000"/>
            <a:ext cx="9006866" cy="457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AB72A377-ED4A-4672-A396-DD11146850F5}" type="slidenum">
              <a:rPr lang="en-US" altLang="en-US" smtClean="0"/>
              <a:pPr/>
              <a:t>48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8345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Study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741093"/>
            <a:ext cx="6324600" cy="38656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49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6167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Components of a Modern 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5819"/>
            <a:ext cx="8839200" cy="288150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 End: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data storage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Memory chips (e.g., NAND flash memory, PCM, MRAM, 3D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XPoint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smtClean="0"/>
              <a:t>Front End: </a:t>
            </a:r>
            <a:r>
              <a:rPr lang="en-US" b="0" dirty="0" smtClean="0"/>
              <a:t>management and control units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Host–Interface Logic (HIL)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protocol used to communicate with host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B14568A-6A39-42E3-A00C-5795ABB5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" y="844591"/>
            <a:ext cx="8904369" cy="26217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0399" y="1447800"/>
            <a:ext cx="293001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5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33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821D-37B8-465B-B7DA-17F7947F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2688-D022-4E70-AA8D-6E4D304B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 you have any plan to support near data processing?</a:t>
            </a:r>
          </a:p>
          <a:p>
            <a:pPr lvl="1"/>
            <a:r>
              <a:rPr lang="en-US" smtClean="0"/>
              <a:t>Yes, we have plans to boost MQSim with support for near data processing</a:t>
            </a:r>
          </a:p>
          <a:p>
            <a:pPr lvl="1"/>
            <a:r>
              <a:rPr lang="en-US" smtClean="0"/>
              <a:t>In six months</a:t>
            </a:r>
          </a:p>
          <a:p>
            <a:endParaRPr lang="en-US" smtClean="0"/>
          </a:p>
          <a:p>
            <a:r>
              <a:rPr lang="en-US" smtClean="0"/>
              <a:t>Major companies are interested in the performance-cost ratio; How can MQSim help them?</a:t>
            </a:r>
          </a:p>
          <a:p>
            <a:pPr lvl="1"/>
            <a:r>
              <a:rPr lang="en-US" smtClean="0"/>
              <a:t>MQSim can be augmented with a cost model</a:t>
            </a:r>
          </a:p>
          <a:p>
            <a:pPr lvl="1"/>
            <a:r>
              <a:rPr lang="en-US" smtClean="0"/>
              <a:t>Based on the input workload characteristics, MQSim can determine those designs with best performance cost ratio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50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7451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Impact of Interference 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two-application workload bundles</a:t>
            </a:r>
          </a:p>
          <a:p>
            <a:pPr lvl="1"/>
            <a:r>
              <a:rPr lang="en-US" dirty="0" smtClean="0"/>
              <a:t>Applications: file-server (fs), mail-server (</a:t>
            </a:r>
            <a:r>
              <a:rPr lang="en-US" dirty="0" err="1" smtClean="0"/>
              <a:t>ms</a:t>
            </a:r>
            <a:r>
              <a:rPr lang="en-US" dirty="0" smtClean="0"/>
              <a:t>), web-server (</a:t>
            </a:r>
            <a:r>
              <a:rPr lang="en-US" dirty="0" err="1" smtClean="0"/>
              <a:t>ws</a:t>
            </a:r>
            <a:r>
              <a:rPr lang="en-US" dirty="0" smtClean="0"/>
              <a:t>),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IOzone</a:t>
            </a:r>
            <a:r>
              <a:rPr lang="en-US" dirty="0" smtClean="0"/>
              <a:t> large file access (</a:t>
            </a:r>
            <a:r>
              <a:rPr lang="en-US" dirty="0" err="1" smtClean="0"/>
              <a:t>io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Vary queue fetch size (16 vs. 1024) to model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fairness control vs. no control</a:t>
            </a:r>
          </a:p>
          <a:p>
            <a:pPr lvl="1"/>
            <a:r>
              <a:rPr lang="en-US" dirty="0" smtClean="0"/>
              <a:t>Full methodology in the paper</a:t>
            </a:r>
          </a:p>
          <a:p>
            <a:r>
              <a:rPr lang="en-US" dirty="0" smtClean="0"/>
              <a:t>Compare application slowdown, fairness across entire system</a:t>
            </a:r>
            <a:endParaRPr lang="en-US" b="1" dirty="0" smtClean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52E56-DB34-46F0-816F-6E319B2A4F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290385"/>
            <a:ext cx="6629400" cy="3371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410200"/>
            <a:ext cx="9144000" cy="1186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2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Application-level studies with </a:t>
            </a:r>
            <a:r>
              <a:rPr lang="en-US" sz="3200" dirty="0" err="1" smtClean="0">
                <a:solidFill>
                  <a:schemeClr val="bg1"/>
                </a:solidFill>
                <a:latin typeface="Adobe Garamond Pro" panose="02020502060506020403" pitchFamily="18" charset="0"/>
              </a:rPr>
              <a:t>MQSim</a:t>
            </a:r>
            <a:r>
              <a:rPr lang="en-US" sz="32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 capture</a:t>
            </a:r>
            <a:br>
              <a:rPr lang="en-US" sz="32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inter-application interference </a:t>
            </a:r>
            <a:r>
              <a:rPr lang="en-US" sz="3200" dirty="0" smtClean="0">
                <a:solidFill>
                  <a:srgbClr val="FFFF99"/>
                </a:solidFill>
                <a:latin typeface="Adobe Garamond Pro Bold" panose="02020702060506020403" pitchFamily="18" charset="0"/>
              </a:rPr>
              <a:t>across the entire stack</a:t>
            </a:r>
            <a:endParaRPr lang="en-US" sz="3200" dirty="0">
              <a:solidFill>
                <a:srgbClr val="FFFF99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51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48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MQSim: A new simulator that accurately captures the behavior of both modern multi-queue and conventional SATA-based SSDs</a:t>
            </a:r>
          </a:p>
          <a:p>
            <a:r>
              <a:rPr lang="en-US" smtClean="0"/>
              <a:t>MQSim faithfully models a number of critical features absent in existing SSD simulators</a:t>
            </a:r>
          </a:p>
          <a:p>
            <a:r>
              <a:rPr lang="en-US" smtClean="0"/>
              <a:t>MQSim enables a wide range of studies</a:t>
            </a:r>
          </a:p>
          <a:p>
            <a:r>
              <a:rPr lang="en-US" smtClean="0"/>
              <a:t>Future work</a:t>
            </a:r>
          </a:p>
          <a:p>
            <a:pPr lvl="1"/>
            <a:r>
              <a:rPr lang="en-US" smtClean="0"/>
              <a:t>Explore the design space of fairness and QoS techniques in MQ-SSDs</a:t>
            </a:r>
          </a:p>
          <a:p>
            <a:pPr lvl="1"/>
            <a:r>
              <a:rPr lang="en-US" smtClean="0"/>
              <a:t>Design new management mechanism for modern SSDs based on emerging memory technologies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52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8991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Components of a Modern 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5819"/>
            <a:ext cx="8839200" cy="288150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 End: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data storage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Memory chips (e.g., NAND flash memory, PCM, MRAM, 3D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XPoint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smtClean="0"/>
              <a:t>Front End: </a:t>
            </a:r>
            <a:r>
              <a:rPr lang="en-US" b="0" dirty="0" smtClean="0"/>
              <a:t>management and control units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Host–Interface Logic (HIL)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protocol used to communicate with host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Flash Translation Layer (FTL)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manages resources, processes I/O requests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A98D3A5-0AA9-45E6-A8E9-D24663FD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" y="844591"/>
            <a:ext cx="8904369" cy="26517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0399" y="1447800"/>
            <a:ext cx="293001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6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4407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Components of a Modern 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5819"/>
            <a:ext cx="8839200" cy="288150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 End: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data storage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Memory chips (e.g., NAND flash memory, PCM, MRAM, 3D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XPoint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smtClean="0"/>
              <a:t>Front End: </a:t>
            </a:r>
            <a:r>
              <a:rPr lang="en-US" b="0" dirty="0" smtClean="0"/>
              <a:t>management and control units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Host–Interface Logic (HIL)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protocol used to communicate with host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Flash Translation Layer (FTL)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manages resources, processes I/O requests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Flash Channel Controllers (FCCs)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 sends commands to, transfers data with memory chips in back end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07975A-1E3C-43BE-8259-64CF0EC0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" y="844591"/>
            <a:ext cx="8904369" cy="265172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40399" y="1447800"/>
            <a:ext cx="293001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7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0006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FTL: Managing the SSD’s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writes can take place only to pages that are erased </a:t>
            </a:r>
          </a:p>
          <a:p>
            <a:pPr lvl="1"/>
            <a:r>
              <a:rPr lang="en-US" dirty="0" smtClean="0"/>
              <a:t>Perform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out-of-place updates</a:t>
            </a:r>
            <a:r>
              <a:rPr lang="en-US" dirty="0" smtClean="0"/>
              <a:t> (i.e., write data to a different, free page),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old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page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as invalid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dirty="0" smtClean="0">
                <a:solidFill>
                  <a:schemeClr val="accent2"/>
                </a:solidFill>
              </a:rPr>
              <a:t>pdate logical-to-physical mapping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(makes use of </a:t>
            </a:r>
            <a:r>
              <a:rPr lang="en-US" b="1" i="1" dirty="0" smtClean="0">
                <a:solidFill>
                  <a:schemeClr val="accent2"/>
                </a:solidFill>
              </a:rPr>
              <a:t>cached mapping table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time later: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garbage collection</a:t>
            </a:r>
            <a:r>
              <a:rPr lang="en-US" dirty="0" smtClean="0"/>
              <a:t> reclaims invalid physical pages </a:t>
            </a:r>
            <a:br>
              <a:rPr lang="en-US" dirty="0" smtClean="0"/>
            </a:br>
            <a:r>
              <a:rPr lang="en-US" i="1" dirty="0" smtClean="0"/>
              <a:t>off the critical path of latency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69F84-AF2F-4108-986F-34013E7E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6" y="3762996"/>
            <a:ext cx="8792249" cy="2618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8B0DB-4C80-4E2A-98F4-72795123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8" y="3762996"/>
            <a:ext cx="8792249" cy="26183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1291" y="4343400"/>
            <a:ext cx="293001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8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1278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FTL: Managing the SSD’s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writes can take place only to pages that are erased </a:t>
            </a:r>
          </a:p>
          <a:p>
            <a:pPr lvl="1"/>
            <a:r>
              <a:rPr lang="en-US" dirty="0" smtClean="0"/>
              <a:t>Perform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out-of-place updates</a:t>
            </a:r>
            <a:r>
              <a:rPr lang="en-US" dirty="0" smtClean="0"/>
              <a:t> (i.e., write data to a different, free page),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old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page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as invalid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dirty="0" smtClean="0">
                <a:solidFill>
                  <a:schemeClr val="accent2"/>
                </a:solidFill>
              </a:rPr>
              <a:t>pdate logical-to-physical mapping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(makes use of </a:t>
            </a:r>
            <a:r>
              <a:rPr lang="en-US" b="1" i="1" dirty="0" smtClean="0">
                <a:solidFill>
                  <a:schemeClr val="accent2"/>
                </a:solidFill>
              </a:rPr>
              <a:t>cached mapping table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time later: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garbage collection</a:t>
            </a:r>
            <a:r>
              <a:rPr lang="en-US" dirty="0" smtClean="0"/>
              <a:t> reclaims invalid physical pages </a:t>
            </a:r>
            <a:br>
              <a:rPr lang="en-US" dirty="0" smtClean="0"/>
            </a:br>
            <a:r>
              <a:rPr lang="en-US" i="1" dirty="0" smtClean="0"/>
              <a:t>off the critical path of latency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dobe Garamond Pro Bold" panose="02020702060506020403" pitchFamily="18" charset="0"/>
              </a:rPr>
              <a:t>Write cache</a:t>
            </a:r>
            <a:r>
              <a:rPr lang="en-US" dirty="0" smtClean="0"/>
              <a:t>: decreases resource contention, reduces latency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3CC36-2267-4F9D-87D3-648FF741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6" y="3762996"/>
            <a:ext cx="8792249" cy="26183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1291" y="4343400"/>
            <a:ext cx="293001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 smtClean="0"/>
              <a:t>Page </a:t>
            </a:r>
            <a:fld id="{56E643E9-8232-44D4-8A76-E691A7C80D3B}" type="slidenum">
              <a:rPr lang="en-US" altLang="en-US" smtClean="0"/>
              <a:pPr/>
              <a:t>9</a:t>
            </a:fld>
            <a:r>
              <a:rPr lang="en-US" altLang="en-US" dirty="0" smtClean="0"/>
              <a:t> of 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6271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U-SAFARI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U-SAFARI" id="{B15788EB-35F8-49D3-8BDF-2EB8D26A72D0}" vid="{7C2D58BB-235D-4341-930F-6DE16E8DC6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CMU-SAFARI</Template>
  <TotalTime>11813</TotalTime>
  <Words>2461</Words>
  <Application>Microsoft Office PowerPoint</Application>
  <PresentationFormat>On-screen Show (4:3)</PresentationFormat>
  <Paragraphs>657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Adobe Garamond Pro</vt:lpstr>
      <vt:lpstr>Adobe Garamond Pro Bold</vt:lpstr>
      <vt:lpstr>Arial</vt:lpstr>
      <vt:lpstr>Calibri</vt:lpstr>
      <vt:lpstr>Palatino Linotype</vt:lpstr>
      <vt:lpstr>Whitney-Bold</vt:lpstr>
      <vt:lpstr>Whitney-Medium</vt:lpstr>
      <vt:lpstr>Whitney-Semibold SC</vt:lpstr>
      <vt:lpstr>Wingdings</vt:lpstr>
      <vt:lpstr>CMU-SAFARI</vt:lpstr>
      <vt:lpstr>MQSim: A Framework for Enabling Realistic Studies of Modern Multi-Queue SSD Devices</vt:lpstr>
      <vt:lpstr>Executive Summary</vt:lpstr>
      <vt:lpstr>Outline</vt:lpstr>
      <vt:lpstr>Internal Components of a Modern SSD</vt:lpstr>
      <vt:lpstr>Internal Components of a Modern SSD</vt:lpstr>
      <vt:lpstr>Internal Components of a Modern SSD</vt:lpstr>
      <vt:lpstr>Internal Components of a Modern SSD</vt:lpstr>
      <vt:lpstr>FTL: Managing the SSD’s Resources</vt:lpstr>
      <vt:lpstr>FTL: Managing the SSD’s Resources</vt:lpstr>
      <vt:lpstr>Outline</vt:lpstr>
      <vt:lpstr>How Well Do Simulators Model Modern SSDs?</vt:lpstr>
      <vt:lpstr>Challenge 1: Support for Multi-Queue Protocols</vt:lpstr>
      <vt:lpstr>Challenge 1: Support for Multi-Queue Protocols</vt:lpstr>
      <vt:lpstr>Challenge 2: High-Performance Steady-State Model</vt:lpstr>
      <vt:lpstr>Challenge 3: Complete Model of Request Latency</vt:lpstr>
      <vt:lpstr>Challenge 3: Complete Model of Request Latency</vt:lpstr>
      <vt:lpstr>Summary: Simulation Challenges of MQ-SSDs</vt:lpstr>
      <vt:lpstr>Outline</vt:lpstr>
      <vt:lpstr>Major Features of MQSim</vt:lpstr>
      <vt:lpstr>Experimental Methodology</vt:lpstr>
      <vt:lpstr>MQSim Multi-Queue Model</vt:lpstr>
      <vt:lpstr>MQSim Multi-Queue Model</vt:lpstr>
      <vt:lpstr>Capturing Steady-State Behavior with MQSim</vt:lpstr>
      <vt:lpstr>Outline</vt:lpstr>
      <vt:lpstr>MQSim Accurately Captures Read/Write Latencies</vt:lpstr>
      <vt:lpstr>MQSim Is More Accurate Than Existing Simulators</vt:lpstr>
      <vt:lpstr>Outline</vt:lpstr>
      <vt:lpstr>Research Directions Enabled by MQSim</vt:lpstr>
      <vt:lpstr>Interference at the Write Cache</vt:lpstr>
      <vt:lpstr>Interference at the Cached Mapping Table (CMT)</vt:lpstr>
      <vt:lpstr>Interference at the Back End</vt:lpstr>
      <vt:lpstr>Research Directions Enabled by MQSim</vt:lpstr>
      <vt:lpstr>Outline</vt:lpstr>
      <vt:lpstr>Conclusion</vt:lpstr>
      <vt:lpstr>MQSim: A Framework for Enabling Realistic Studies of Modern Multi-Queue SSD Devices</vt:lpstr>
      <vt:lpstr>Backup Slides</vt:lpstr>
      <vt:lpstr>Enabling Higher SSD Performance and Capacity</vt:lpstr>
      <vt:lpstr>Simulation Challenges for Modern MQ-SSDs</vt:lpstr>
      <vt:lpstr>Defining Slowdown and Fairness for I/O Flows</vt:lpstr>
      <vt:lpstr>Concurrent Flow Execution in Real Devices</vt:lpstr>
      <vt:lpstr>Concurrent Flow Execution in Real Devices</vt:lpstr>
      <vt:lpstr>Challenge 3: Complete Model of Request Latency</vt:lpstr>
      <vt:lpstr>Challenge 3: Complete Model of Request Latency</vt:lpstr>
      <vt:lpstr>Challenge 3: Incomplete Models of Request Latency</vt:lpstr>
      <vt:lpstr>Simulation Challenges for Modern MQ-SSDs</vt:lpstr>
      <vt:lpstr>Real Trace Execution Results</vt:lpstr>
      <vt:lpstr>Modeling a Modern MQ-SSD with MQSim</vt:lpstr>
      <vt:lpstr>Comparison with Existing Simulators</vt:lpstr>
      <vt:lpstr>Fairness Study Methodology</vt:lpstr>
      <vt:lpstr>Questions</vt:lpstr>
      <vt:lpstr>Measuring Impact of Interference on Applications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Detailed Energy Model for DDR DRAM</dc:title>
  <dc:creator>Saugata Ghose</dc:creator>
  <cp:lastModifiedBy>Saugata Ghose</cp:lastModifiedBy>
  <cp:revision>602</cp:revision>
  <cp:lastPrinted>2017-02-06T06:37:56Z</cp:lastPrinted>
  <dcterms:created xsi:type="dcterms:W3CDTF">2016-02-04T18:31:04Z</dcterms:created>
  <dcterms:modified xsi:type="dcterms:W3CDTF">2018-02-14T00:40:39Z</dcterms:modified>
</cp:coreProperties>
</file>