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955" r:id="rId2"/>
    <p:sldMasterId id="2147483980" r:id="rId3"/>
    <p:sldMasterId id="2147483993" r:id="rId4"/>
    <p:sldMasterId id="2147484237" r:id="rId5"/>
    <p:sldMasterId id="2147484955" r:id="rId6"/>
    <p:sldMasterId id="2147485494" r:id="rId7"/>
    <p:sldMasterId id="2147485506" r:id="rId8"/>
    <p:sldMasterId id="2147485531" r:id="rId9"/>
    <p:sldMasterId id="2147485593" r:id="rId10"/>
    <p:sldMasterId id="2147485619" r:id="rId11"/>
  </p:sldMasterIdLst>
  <p:notesMasterIdLst>
    <p:notesMasterId r:id="rId68"/>
  </p:notesMasterIdLst>
  <p:handoutMasterIdLst>
    <p:handoutMasterId r:id="rId69"/>
  </p:handoutMasterIdLst>
  <p:sldIdLst>
    <p:sldId id="6019" r:id="rId12"/>
    <p:sldId id="5997" r:id="rId13"/>
    <p:sldId id="5834" r:id="rId14"/>
    <p:sldId id="6001" r:id="rId15"/>
    <p:sldId id="6002" r:id="rId16"/>
    <p:sldId id="6004" r:id="rId17"/>
    <p:sldId id="6020" r:id="rId18"/>
    <p:sldId id="6005" r:id="rId19"/>
    <p:sldId id="6006" r:id="rId20"/>
    <p:sldId id="6007" r:id="rId21"/>
    <p:sldId id="6008" r:id="rId22"/>
    <p:sldId id="6012" r:id="rId23"/>
    <p:sldId id="6009" r:id="rId24"/>
    <p:sldId id="6010" r:id="rId25"/>
    <p:sldId id="6016" r:id="rId26"/>
    <p:sldId id="6017" r:id="rId27"/>
    <p:sldId id="6022" r:id="rId28"/>
    <p:sldId id="6021" r:id="rId29"/>
    <p:sldId id="5953" r:id="rId30"/>
    <p:sldId id="5985" r:id="rId31"/>
    <p:sldId id="5954" r:id="rId32"/>
    <p:sldId id="5955" r:id="rId33"/>
    <p:sldId id="5956" r:id="rId34"/>
    <p:sldId id="5957" r:id="rId35"/>
    <p:sldId id="5958" r:id="rId36"/>
    <p:sldId id="5986" r:id="rId37"/>
    <p:sldId id="5959" r:id="rId38"/>
    <p:sldId id="5960" r:id="rId39"/>
    <p:sldId id="5961" r:id="rId40"/>
    <p:sldId id="5987" r:id="rId41"/>
    <p:sldId id="5962" r:id="rId42"/>
    <p:sldId id="5963" r:id="rId43"/>
    <p:sldId id="5964" r:id="rId44"/>
    <p:sldId id="5965" r:id="rId45"/>
    <p:sldId id="5966" r:id="rId46"/>
    <p:sldId id="5988" r:id="rId47"/>
    <p:sldId id="5968" r:id="rId48"/>
    <p:sldId id="5969" r:id="rId49"/>
    <p:sldId id="5970" r:id="rId50"/>
    <p:sldId id="5971" r:id="rId51"/>
    <p:sldId id="5972" r:id="rId52"/>
    <p:sldId id="5973" r:id="rId53"/>
    <p:sldId id="5974" r:id="rId54"/>
    <p:sldId id="5975" r:id="rId55"/>
    <p:sldId id="5976" r:id="rId56"/>
    <p:sldId id="5977" r:id="rId57"/>
    <p:sldId id="5978" r:id="rId58"/>
    <p:sldId id="5979" r:id="rId59"/>
    <p:sldId id="5980" r:id="rId60"/>
    <p:sldId id="5981" r:id="rId61"/>
    <p:sldId id="5982" r:id="rId62"/>
    <p:sldId id="5983" r:id="rId63"/>
    <p:sldId id="5984" r:id="rId64"/>
    <p:sldId id="6018" r:id="rId65"/>
    <p:sldId id="6023" r:id="rId66"/>
    <p:sldId id="6024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42A"/>
    <a:srgbClr val="CDEDF2"/>
    <a:srgbClr val="ED7D31"/>
    <a:srgbClr val="F8BFFF"/>
    <a:srgbClr val="FFDCFD"/>
    <a:srgbClr val="FFEFEC"/>
    <a:srgbClr val="FF0000"/>
    <a:srgbClr val="0432FF"/>
    <a:srgbClr val="ECFFF8"/>
    <a:srgbClr val="CD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2" autoAdjust="0"/>
    <p:restoredTop sz="61910" autoAdjust="0"/>
  </p:normalViewPr>
  <p:slideViewPr>
    <p:cSldViewPr>
      <p:cViewPr varScale="1">
        <p:scale>
          <a:sx n="73" d="100"/>
          <a:sy n="73" d="100"/>
        </p:scale>
        <p:origin x="30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EF95D2-65B3-BC4E-8994-D9482C3147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80074-238B-C845-9DF1-E3B873693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9B9FAA0-F3AA-164C-A8BD-BFC7CCCEAE52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1350C-FD2B-E248-96CE-E06DB4CA7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9C76E-AF9C-0049-9FFB-63472F0B4A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CEAE43-671A-134F-A694-642B51FC3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C4613C-2A39-F64E-84B3-3F6A11D93F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BAA2B-7F55-B545-81D8-BC58BCB6AA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6B843C-A49F-BB4F-9599-3D41488860B0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987A64C-9D1C-0947-8690-7A7364BA5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047D10F-1509-E044-9AEB-E169ACB27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BEBF0-B94A-A74D-8C8F-7CA6F4159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BA436-1CB7-B144-9089-6AE4863D9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7973AD7-D932-2641-9FAC-D90A34A34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19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853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05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62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0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61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80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70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569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78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845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44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768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15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867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434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16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465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862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73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55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2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863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301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546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898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77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791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107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01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787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197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45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3976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10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496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2612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3354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989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690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355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4276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424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39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2186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3928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8200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2106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677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1682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5040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26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11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002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91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3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F49D761E-079B-3A43-A0C1-56738B9002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28C7A81-0A0B-D244-889C-5A3877A984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E461A3A-19C1-6742-B33C-E82599843E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802AA-8BB7-3742-A18E-53EE2E571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2903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38F5F6B-4812-ED46-9852-1A1D2FDF55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C66C216-AE14-164E-889E-205F940AC2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F842-8045-BE40-A628-838F16121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20473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606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104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416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8575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053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47661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18931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983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93231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644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5178386-4527-D04C-A145-D5B3D2603F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9D8ABF-6230-094A-9EDE-56A9D686A9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E305C-B8FF-454A-9CA8-EE0240EF5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98028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62736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8587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0180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415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9140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8985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6206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8592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346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770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F6D0A8C-43A2-0846-A293-684F4F4134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7CB41D5-9472-8642-97A1-14D9CEAC7E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7CB61-AAE3-8045-AE06-1A684E2F2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6534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99072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6929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6536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84504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2323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227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9D4990C3-AFD6-714F-9B03-BC419547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E7FB765-34D1-DF41-8747-11911A693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B110D5-34A8-9B4C-BDB5-1EB7B2FE1E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BE6A7F-C792-7D49-BE9F-D64860B6D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2D44EE-9CAA-254F-8FE6-8F96AE6EC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FACBA1-D57B-B34E-ACFE-02435ADE9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0F87B4-4192-F646-81F8-2C0C7A260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2013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D45177-2B41-9444-90E4-C2791D94B0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10195A5-F3C2-4344-8977-0F2E9531C2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311B-B26C-1843-8F22-1D34BAB78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7330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4E7E05-FA4E-BD44-9157-DED716661F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401F7CF-5DCE-214C-9FA5-2C32D5D021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B808-EEB4-FC44-8F4F-57765C461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0671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AB8189-9772-5A48-BB64-467914A6E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BB8798-0F73-F747-A8B5-AF2F7E5E59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F28AE-7D1E-BE4E-86DC-06E811651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537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276BE32-1F40-2F4E-B395-BF76BF71ED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64503EE-C424-EF40-B233-E3ABF2AFC1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35D18-7AB3-D940-8828-F8281319B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7812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59078F4-87DD-E64E-ABEA-71B20813AC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7288BEBE-33A5-7D45-B41C-69AB0A7B6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FF28B-D01D-C149-B550-EA6BEA78A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1705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A5223D-518D-EE43-8DC6-24C43958C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9742B4B-02A6-B24E-9663-9E2F1432A5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161BF-1539-0F4D-A952-AF1C69538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9576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E620C32-CEC5-7E4C-AD46-21272E5C1B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0B0AD9D-0CD8-6542-9483-38DC6A45F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CF28-5D0E-E44A-89D4-BF041E9AC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51883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80F4A4-9DBD-6148-8085-1E7FA6B07E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9D569E9-7671-8845-9950-BD96A92758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A8015-CC4B-4A4B-AE94-736E9EFB2E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4866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E194FBD-CBF2-CC4C-9E7F-7238D611A1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6646953-367C-254B-A75B-5F851C481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E5B3-F084-714B-A7C0-B4B44CC19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858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857EE-B184-034E-AF43-4E3BDF9329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078EB12-998C-BB49-9975-DD36DE6E7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A6312-4DA5-5F41-A5C2-D8D38D5DB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239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D5B1037-11B1-C240-8627-BEB0C353C3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0B88AB-80FC-A648-BAEC-75AB5C417C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7AF12-3046-494D-922E-3FF329FD6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6361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B1779-B1F7-0E41-B706-7B363575992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3BA025A2-4B27-0448-A0E8-F26FB24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892E-F2B4-2C49-AE9A-35018767CEF9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CDB1ACD-4239-5441-8DCE-52B366DC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47EC090D-C02D-D044-83D0-1FFC3372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50D9B-087F-7C49-AFE5-F9AD5097B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677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25BEEEA-2170-9F43-8EC9-F3136F23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3FF-3D34-7244-B36E-5204F826A5CD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59EF40C-2A11-3B48-BFB0-16AAB49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5DA0092-B270-AF40-B9EC-F4CF501C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98E1-670D-D040-BAA6-886384A3A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58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AA4A58B-252F-624B-9360-749295F022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89F3E-A361-C346-85D5-979F2CC237CE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3EF87B2-B80E-AF49-BACB-1920B29D6D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F056A-8374-BC42-BC30-5004950A6C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5AAE7-C243-D34C-97D6-0313C4DE4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74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7F00-3FAD-DB4B-B009-BA21688A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8C979-17E9-BC44-934C-C5EDB0878512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8BD8-69A8-1D42-8EDD-53456709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46320DF-7E22-1744-865C-C4D45C0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5AC11-0F23-F642-8099-14F66C1D0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794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D106-B44B-A649-A69D-D18A0704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EEE20-C875-624B-AF0A-6E9AE1BBD7B0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91D5-BC99-9646-A299-07DB91E2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F16DF255-6384-3442-9D80-769A109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65FCA-DA27-DF47-A5E6-DFAFFE432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569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F50695-07A8-7745-8ED2-FA2D7ACC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A7627-6B44-6447-9F49-4DE1F8B2FA06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75FBDC9-F372-A149-B662-F0A155A0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7D58A7A-56F8-BE4A-B5E2-489BED10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1E75C-9A02-5847-902D-2A47F9531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19C1037-69BF-CB45-A1E1-A351E496DC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C97218F-5A30-C249-A8A5-2ECAB45AD0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4ABED-3E16-E84E-9604-A4A8FA7BA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481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6A26B00A-232B-C747-8274-70D0BDF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CD87C-C64A-1D4B-84A1-51A208D403AF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D268113-5D9A-594C-9431-399E35F2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DE35D5F-6F77-6B49-BB46-BD2165F5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3623-C154-BA49-83B6-5140FD361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910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5D5508C-5E14-0049-8573-70F136DE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39FC7-43DD-1E41-8B59-A1EF3005D51D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3DCFB623-1965-B64E-BD0C-02369443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C04BD00-0E6F-9C47-B0ED-839AFCD5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3A6F-C7DA-5E44-B3AF-6733FED42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826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3B5A3-5768-B647-ADBF-28B4A06E4CA1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CD840152-C64A-D144-AE7A-41E475DE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D66A-510D-144F-B22B-751965B3F964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43E30E6A-3009-BE49-B194-680E32F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CD39DF1-55AC-0F4E-887C-960C4D16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9DE0D-8130-5A45-8A70-376CA9847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0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539A4703-5BA2-EB46-948C-BD93A35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3E997C-DFEB-304C-B432-A70CAFAB83FD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B2D700-1CA1-2144-822D-110241EC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EE6F440F-CEFA-514B-86B0-6C51F081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68D1CE-FC8E-194F-BA06-5C6B63C37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0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7201BC7-BED0-D843-93DB-22A8617B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920F0-FEB1-2541-A059-C3FC5BE0A1E7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9B5DAE-E24D-F744-8BAC-3CD66246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0CCC806-E2E1-C24D-A9B1-8C59BEAD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49200-EF1F-A641-8E2C-0A41573C3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324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5A432FC-B1FC-3743-A6E8-6727164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BBAF8-A45C-F042-8FF1-CB0E04081067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E44A229-6EF5-AB47-ADF0-812C950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FDE0C0A-82C9-934C-AB08-5FC4E93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CBC5-1D32-1A4F-8557-6B88EE570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602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8C0AEDB-AE72-1C4B-98C5-DD8A57B0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D172127-04AB-F14E-8A77-E25FA91B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239F5AA2-2F81-DE4D-857B-D03D37DA78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099C6E-3884-6249-A62E-9F695C70B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B983E7-8083-6541-91E7-371C364A3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E0FBDF-FEFA-9C4C-B8C1-AA83F6704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D28897F-2C7E-7F46-B69F-DE95DCD1C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52141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79652B2-5BA2-814B-9197-80813B25BC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72B4512-5C9F-F24B-ACE5-FEA941FA37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264BD-5CF8-8847-9120-583B5D924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21007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503F49-5E0A-6C4C-8707-2CDE1C016B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D7EAE19-43CD-0149-9535-D4749EB05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4427A-0234-FF4A-B617-45AD81C03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8719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C81874D-6987-554F-A2A7-E1C4E08879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DB72E-FF27-D348-8419-B96CBBA693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2D68-2B8E-0F43-9524-393EB5278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6796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86B3CF1-52B7-1B4E-AE7A-0549C7D0B2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E095FFB-C259-2E43-9A62-A1D62518E0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471CD-8D2F-4F45-9D79-5AC74AB2E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8778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FF74D33-B557-2D4A-8CA7-6C068BEA7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02B7CEDD-20B8-6243-B7DF-B621408F7A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7057D-8804-B74F-813A-684A2729AF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69994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D416F44-F624-5048-899C-99A0F4C7AE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4B80B40-48F5-3949-AFFD-6910D6AD59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7CE6-8CAF-1443-BB87-1F9BBECD8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78178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F10A0E4-55E1-E344-A9A7-514DF6DE64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CA045D6-205E-8C4F-BF45-111FB3A772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0CEF-1A2E-4B4E-94B7-F9B11A165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8514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245C159-7A18-D446-8CE9-9D88980818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843B3-C745-6747-AEDF-DB017023B8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B418C-E36B-F240-8932-8FB0F5F59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08409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F161BD4-BE84-8F4C-9366-F61686248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811B5C-E6B4-E142-A3B6-D8C754CE31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0E76B-E272-4B47-B40C-ABE8AA31B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90535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125170-765C-1843-9206-97B56AC292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C4D52BE-7BDA-3943-867D-4DCAC5A7CE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DE28-7A66-164E-95E7-450898FA5D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52369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C3415BA-4F86-7645-B96B-6D52B81FB1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95352D9-45D6-C143-B112-7757F6ECF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76C8-4CB5-EB47-A907-7F94696BF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87412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3AD25134-EA78-B244-BD5E-7B5D1163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C4557B9-6B1E-2F4D-B6C2-B2A1DA603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F4B93D-BF22-A149-BABA-90115B5D13E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DF3E3D-46D9-DB43-8730-C0994CEC1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1A4F04-3E3C-1847-A6F0-DE424E4F5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FBFE3F-2108-1444-A8AF-58789E512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930F04B-11B6-5640-A1E4-882842C3B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021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4E2F54E-60B9-2F4F-89E6-30CBFA1ABA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67796C9-FBA3-3942-A3B6-53B40D25BA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3CF7A15-8D90-1445-BE37-F18227DCF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8316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3FA9C44-8B01-8249-93D9-1383E8749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CEF2B4A-BAB8-3D4F-9B4C-D6A6221B39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DB02DC1-0A42-4A43-BE99-F4D1DC9EA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9342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F7DD1FF-752F-CF4C-8945-3B4238296D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513F226-2EB8-7844-A867-B8F2BD7B39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317A-7115-1447-A3EA-179600B56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0649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27C71B-EDC2-1445-BBA8-6407822491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958A16-5E9C-B445-AF57-EF5CDEBF3E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AB06FE8-1E6A-3342-8236-C414132BF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9626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2AFDBD5-081C-2C49-9625-F770FCBA5E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15294AE6-4DF2-EC4B-9344-697D8BAF1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1B1B105-BE8E-8842-8E6D-0757A98AA2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8142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AC96CBF-A6DE-D046-A601-59A502E06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FDE946E-95D0-5A4C-B651-F48795EF13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4D70267-3EB3-DF44-AB1B-3C1367881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227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562540-E7C4-BB43-B566-144491F47A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05215AC-8F39-1E47-9F14-BF4613727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15B707F-67A4-DA42-816E-5DF13A099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2786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DF044A-9556-3740-9960-C2B708761B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D75F002-2226-814E-A0B5-493B26014B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9815857-AD7B-954C-A805-6C7780519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5361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B8C2278-83B5-F34A-A426-482F7D9975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745FE-DDF7-2949-AE24-A78FFF7D0B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5385B63-ABF2-1946-97AC-B4A44E920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6256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C9978C-3A26-2240-85BB-98C2D44E24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D6271E4-1979-1F4C-9E16-9D4FA0DB17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871C2D-B2AE-A446-B995-D8BF8ACD8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59638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ACDB55-BD39-6349-B6F6-E9BA947B98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A13895-9246-964F-A123-DC4E8E000A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131645-0551-0E43-AA4A-B37F3BEF45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6424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B22F3D8-372A-7E4F-BAF0-2B62E16D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538D10A-B20C-1F4A-A69F-0F0B507B6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23C0A52-D6B6-4A4D-BD73-5955293DBD0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3D96CF-D2B5-284A-8A3B-88E2B14F1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E92EBB-E8F1-BB42-9972-9FC2F1E39D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15D7EE-6875-8949-837F-2AE3A4F79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0691C5-9FA5-3F46-90A7-ED5D0D102B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76362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D4116A-1656-924F-8339-968CDC00B5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92E4BB7-CF8F-934D-88CB-2C51D02F64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33320-76E4-0249-8CA9-3902D9716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90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78A423-3D9F-894F-B5AD-E1A2D46BB9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7848F5F-7FA1-4047-92D1-DE982BEA3E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79A0-53FE-6846-9177-9D957D5DB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1249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D009077-10AD-0947-8806-7D3C25918E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A347429-32EA-F843-AE5C-FC1A699EBC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B052-3664-BF4F-993F-29369860E1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2301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4642810-0270-CB48-A1CA-24DCF4455E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31DA97B-4E00-DC4F-B7DB-18E15C434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B4A5-7404-294B-999D-175F606D6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95606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4BD8FCD-1BEB-6A42-B8B1-C39ED5BE27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1A21973-5A9E-154E-A49A-033DD08EB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3A1E-7D24-2943-AA19-843CF9E69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8978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B659D62-F008-694B-A107-310AB43E4C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66F093A-DC6C-3444-8F25-CDFB50F79E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12E9-CA0A-8244-A046-0571FC545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22424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96B94DE-149A-A84D-858F-4D5B428FA7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4B1C692-591D-3346-8E1A-A19CC1BBF0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01C4-BF5C-F640-BD99-70162C202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86558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690CA2F-7EF4-4D4B-B05E-9CD06D97C0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EF9E563-85B6-884B-A069-BAB01B87B7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0717-7499-9E44-845B-E851FCB16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9640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62426B-A5A0-F944-991E-0F589442A9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EBECD59-3F6D-0145-A9B5-5EE2DF859F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9139E-1132-E74D-AAEB-A81F8150B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24518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00FC4D-28B2-774A-BDF5-CB3A5D1E70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DB0E60-2A7B-1B44-BB6D-97BF3A139C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9412-F662-064D-BEDC-D33A60B08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6016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0E3EA30-DFF3-9C4B-9691-5C9AAB88EB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B2EE262-3A13-4443-80B8-614C7A4B2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0A1F-36EE-AC4A-B790-1CFE7EECD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26465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476F68-C964-6F4C-B323-CADD64DDE3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A41114-0EC5-4244-A8AE-388F27C490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1C9BF-9555-1749-A87B-CA7C52D01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54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FE7A5D5-3B98-3B4A-91BA-CD8ED2A5A9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EFE7942-9EC5-AF40-968B-2407967B1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CDE0-5DCD-7B46-AA26-4594E19FF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652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20784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136295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25940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7891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3197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34316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79960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20844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847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3212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6AB2A2-A4A5-5347-AAE3-FADA1FF8F5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6606DB9-E3E9-1843-B9B4-2362ED017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B7584-59C6-714F-BE89-0E36189F2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01230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8040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3342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0495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48404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5804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7415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17343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79708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69784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2017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F4482DE-19EA-F743-8B0C-AF1B284B22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03AB263-31E2-B64E-A81F-2C5639871A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5E77-4C52-7848-99F4-1877F0C58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22323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910160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6555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3101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6525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0552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486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667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7819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842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01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2C6B81F-42E3-BA45-9AF8-76399543A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493C66BC-7CB9-274E-A6C9-B92762DA9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501E58F-3A9C-DD48-B289-923861D1A9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71BD1387-A05D-394B-B8F4-FF02837F72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8D774979-90F4-4840-9857-53A7B1F74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6F68501F-FFFE-D945-94C6-E83669928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22DE2E1B-F139-C24D-B148-F753FB6E46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BC64FB04-0B55-5F44-8D26-EFDD28FAA22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224" r:id="rId2"/>
    <p:sldLayoutId id="2147485225" r:id="rId3"/>
    <p:sldLayoutId id="2147485226" r:id="rId4"/>
    <p:sldLayoutId id="2147485227" r:id="rId5"/>
    <p:sldLayoutId id="2147485228" r:id="rId6"/>
    <p:sldLayoutId id="2147485229" r:id="rId7"/>
    <p:sldLayoutId id="2147485230" r:id="rId8"/>
    <p:sldLayoutId id="2147485231" r:id="rId9"/>
    <p:sldLayoutId id="2147485232" r:id="rId10"/>
    <p:sldLayoutId id="2147485233" r:id="rId11"/>
    <p:sldLayoutId id="214748523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3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94" r:id="rId1"/>
    <p:sldLayoutId id="2147485595" r:id="rId2"/>
    <p:sldLayoutId id="2147485596" r:id="rId3"/>
    <p:sldLayoutId id="2147485597" r:id="rId4"/>
    <p:sldLayoutId id="2147485598" r:id="rId5"/>
    <p:sldLayoutId id="2147485599" r:id="rId6"/>
    <p:sldLayoutId id="2147485600" r:id="rId7"/>
    <p:sldLayoutId id="2147485601" r:id="rId8"/>
    <p:sldLayoutId id="2147485602" r:id="rId9"/>
    <p:sldLayoutId id="2147485603" r:id="rId10"/>
    <p:sldLayoutId id="2147485604" r:id="rId11"/>
    <p:sldLayoutId id="214748560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5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0" r:id="rId1"/>
    <p:sldLayoutId id="2147485621" r:id="rId2"/>
    <p:sldLayoutId id="2147485622" r:id="rId3"/>
    <p:sldLayoutId id="2147485623" r:id="rId4"/>
    <p:sldLayoutId id="2147485624" r:id="rId5"/>
    <p:sldLayoutId id="2147485625" r:id="rId6"/>
    <p:sldLayoutId id="2147485626" r:id="rId7"/>
    <p:sldLayoutId id="2147485627" r:id="rId8"/>
    <p:sldLayoutId id="2147485628" r:id="rId9"/>
    <p:sldLayoutId id="2147485629" r:id="rId10"/>
    <p:sldLayoutId id="214748563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0A0E6827-15C8-D447-A4FE-6DDF088FB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F4E6558B-D79E-0043-98F6-220664313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DE46EEF-442F-5D41-8A5E-30A426FA3E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D8ED9886-DC67-CA49-8DA9-4C7214252D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40979D66-0FA0-8E40-92EB-4AE393C5B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73CEE983-44B3-8348-BF71-4537AAB42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A12130F7-CF5E-0143-A9C0-6A7DC811C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7D612E43-C5EE-5048-9650-6137A6E414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304" r:id="rId2"/>
    <p:sldLayoutId id="2147485305" r:id="rId3"/>
    <p:sldLayoutId id="2147485306" r:id="rId4"/>
    <p:sldLayoutId id="2147485307" r:id="rId5"/>
    <p:sldLayoutId id="2147485308" r:id="rId6"/>
    <p:sldLayoutId id="2147485309" r:id="rId7"/>
    <p:sldLayoutId id="2147485310" r:id="rId8"/>
    <p:sldLayoutId id="2147485311" r:id="rId9"/>
    <p:sldLayoutId id="2147485312" r:id="rId10"/>
    <p:sldLayoutId id="214748531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6FF5B-B817-3248-B1BE-89B242E8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530DFD7F-D03B-304F-B9A4-66B484C057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8DA1-3AC9-7848-8F3D-625425CFC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35F1374-CFE1-074A-AFD7-2680A2544200}" type="datetime1">
              <a:rPr lang="en-US" altLang="en-US"/>
              <a:pPr>
                <a:defRPr/>
              </a:pPr>
              <a:t>4/4/2022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0C30-0DC0-8140-9A88-68520FBA3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9A7BE4-AC87-1643-A287-B8425B91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4547778-4309-4A4E-AFF8-82734647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4" r:id="rId1"/>
    <p:sldLayoutId id="2147485315" r:id="rId2"/>
    <p:sldLayoutId id="2147485316" r:id="rId3"/>
    <p:sldLayoutId id="2147485317" r:id="rId4"/>
    <p:sldLayoutId id="2147485318" r:id="rId5"/>
    <p:sldLayoutId id="2147485319" r:id="rId6"/>
    <p:sldLayoutId id="2147485320" r:id="rId7"/>
    <p:sldLayoutId id="2147485321" r:id="rId8"/>
    <p:sldLayoutId id="2147485322" r:id="rId9"/>
    <p:sldLayoutId id="2147485323" r:id="rId10"/>
    <p:sldLayoutId id="2147485324" r:id="rId11"/>
    <p:sldLayoutId id="2147485325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50B0808F-49E2-AB42-ACBA-4E35ED922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562AC510-B8DF-A441-B35B-899DA7A96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CC8208DC-5F6B-E449-AF5F-DA8F53B610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2CFAF1D-3E13-B549-BCE4-645402069D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CF8A26E8-21FA-874A-BBD9-7AB3F548D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79714397-DDB8-1D40-B2A0-37E6CD83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17505EFF-7EB4-CD41-8710-71671FCD9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4B855D20-735A-E147-9633-5EF53191A2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26" r:id="rId1"/>
    <p:sldLayoutId id="2147485327" r:id="rId2"/>
    <p:sldLayoutId id="2147485328" r:id="rId3"/>
    <p:sldLayoutId id="2147485329" r:id="rId4"/>
    <p:sldLayoutId id="2147485330" r:id="rId5"/>
    <p:sldLayoutId id="2147485331" r:id="rId6"/>
    <p:sldLayoutId id="2147485332" r:id="rId7"/>
    <p:sldLayoutId id="2147485333" r:id="rId8"/>
    <p:sldLayoutId id="2147485334" r:id="rId9"/>
    <p:sldLayoutId id="2147485335" r:id="rId10"/>
    <p:sldLayoutId id="214748533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AAAA2B8E-1380-824A-B8DB-CB75F1940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E388CACB-9070-D241-AEB3-F5601B968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3334574-36A6-D841-9BF1-505C85F84C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B81B7CC0-EA57-B64A-A380-FEE9D4D663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2786A5A-CF13-CB4F-9A96-305D1DC0C7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B3D8C9C5-A709-DE4A-A600-A884A00AD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4CF90C62-F606-754B-AB94-6F167773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1026">
            <a:extLst>
              <a:ext uri="{FF2B5EF4-FFF2-40B4-BE49-F238E27FC236}">
                <a16:creationId xmlns:a16="http://schemas.microsoft.com/office/drawing/2014/main" id="{767842EF-2E87-9649-8E4C-4EF07515E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5667" name="Rectangle 1027">
            <a:extLst>
              <a:ext uri="{FF2B5EF4-FFF2-40B4-BE49-F238E27FC236}">
                <a16:creationId xmlns:a16="http://schemas.microsoft.com/office/drawing/2014/main" id="{7F46E882-405C-294F-A176-5EB4B6E5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3955FDDD-00C5-1D4C-912E-1BDB0E3BD3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2C1267A1-BE40-C34F-A587-D92B7D4A5D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>
              <a:defRPr/>
            </a:pPr>
            <a:fld id="{B1C60925-3F6D-0244-A63C-8428EA4EF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25670" name="Line 1032">
            <a:extLst>
              <a:ext uri="{FF2B5EF4-FFF2-40B4-BE49-F238E27FC236}">
                <a16:creationId xmlns:a16="http://schemas.microsoft.com/office/drawing/2014/main" id="{BEFE2080-76AE-4B40-AEAD-392FD767B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671" name="Line 1033">
            <a:extLst>
              <a:ext uri="{FF2B5EF4-FFF2-40B4-BE49-F238E27FC236}">
                <a16:creationId xmlns:a16="http://schemas.microsoft.com/office/drawing/2014/main" id="{23A53299-EA82-2047-A09E-6BA5006568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257" r:id="rId2"/>
    <p:sldLayoutId id="2147485258" r:id="rId3"/>
    <p:sldLayoutId id="2147485259" r:id="rId4"/>
    <p:sldLayoutId id="2147485260" r:id="rId5"/>
    <p:sldLayoutId id="2147485261" r:id="rId6"/>
    <p:sldLayoutId id="2147485262" r:id="rId7"/>
    <p:sldLayoutId id="2147485263" r:id="rId8"/>
    <p:sldLayoutId id="2147485264" r:id="rId9"/>
    <p:sldLayoutId id="2147485265" r:id="rId10"/>
    <p:sldLayoutId id="2147485266" r:id="rId11"/>
    <p:sldLayoutId id="2147485267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5" r:id="rId1"/>
    <p:sldLayoutId id="2147485496" r:id="rId2"/>
    <p:sldLayoutId id="2147485497" r:id="rId3"/>
    <p:sldLayoutId id="2147485498" r:id="rId4"/>
    <p:sldLayoutId id="2147485499" r:id="rId5"/>
    <p:sldLayoutId id="2147485500" r:id="rId6"/>
    <p:sldLayoutId id="2147485501" r:id="rId7"/>
    <p:sldLayoutId id="2147485502" r:id="rId8"/>
    <p:sldLayoutId id="2147485503" r:id="rId9"/>
    <p:sldLayoutId id="2147485504" r:id="rId10"/>
    <p:sldLayoutId id="214748550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511" r:id="rId5"/>
    <p:sldLayoutId id="2147485512" r:id="rId6"/>
    <p:sldLayoutId id="2147485513" r:id="rId7"/>
    <p:sldLayoutId id="2147485514" r:id="rId8"/>
    <p:sldLayoutId id="2147485515" r:id="rId9"/>
    <p:sldLayoutId id="2147485516" r:id="rId10"/>
    <p:sldLayoutId id="214748551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2" r:id="rId1"/>
    <p:sldLayoutId id="2147485533" r:id="rId2"/>
    <p:sldLayoutId id="2147485534" r:id="rId3"/>
    <p:sldLayoutId id="2147485535" r:id="rId4"/>
    <p:sldLayoutId id="2147485536" r:id="rId5"/>
    <p:sldLayoutId id="2147485537" r:id="rId6"/>
    <p:sldLayoutId id="2147485538" r:id="rId7"/>
    <p:sldLayoutId id="2147485539" r:id="rId8"/>
    <p:sldLayoutId id="2147485540" r:id="rId9"/>
    <p:sldLayoutId id="2147485541" r:id="rId10"/>
    <p:sldLayoutId id="214748554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afari.ethz.ch/projects_and_seminars/fall2021/lib/exe/fetch.php?media=gupta-asplos-2009.pdf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nf.ethz.ch/omutlu/pub/Reducing-SSD-Read-Latency-by-Optimizing-Read-Retry_asplos21.pdf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9.xml"/><Relationship Id="rId5" Type="http://schemas.openxmlformats.org/officeDocument/2006/relationships/hyperlink" Target="https://www.usenix.org/system/files/atc19-kim-shine.pdf" TargetMode="External"/><Relationship Id="rId4" Type="http://schemas.openxmlformats.org/officeDocument/2006/relationships/hyperlink" Target="https://www.usenix.org/legacy/event/fast12/tech/full_papers/Wu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Jisung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Park</a:t>
            </a: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Spring 2022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4 April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3600" dirty="0"/>
              <a:t>Advanced NAND Flash Commands</a:t>
            </a:r>
            <a:br>
              <a:rPr lang="en-US" sz="3600" dirty="0"/>
            </a:br>
            <a:r>
              <a:rPr lang="en-US" sz="3600" dirty="0"/>
              <a:t>&amp; Address Translation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280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Performs consecutive reads in a pipelined manner</a:t>
            </a: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CACHE READ Command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직사각형 77">
            <a:extLst>
              <a:ext uri="{FF2B5EF4-FFF2-40B4-BE49-F238E27FC236}">
                <a16:creationId xmlns:a16="http://schemas.microsoft.com/office/drawing/2014/main" id="{78202CE6-0E23-8E4A-A6F3-941386D833A5}"/>
              </a:ext>
            </a:extLst>
          </p:cNvPr>
          <p:cNvSpPr/>
          <p:nvPr/>
        </p:nvSpPr>
        <p:spPr>
          <a:xfrm>
            <a:off x="1602050" y="2657458"/>
            <a:ext cx="790882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13" name="직사각형 110">
            <a:extLst>
              <a:ext uri="{FF2B5EF4-FFF2-40B4-BE49-F238E27FC236}">
                <a16:creationId xmlns:a16="http://schemas.microsoft.com/office/drawing/2014/main" id="{03C81135-3335-7947-9A53-3965DB61C8DC}"/>
              </a:ext>
            </a:extLst>
          </p:cNvPr>
          <p:cNvSpPr/>
          <p:nvPr/>
        </p:nvSpPr>
        <p:spPr>
          <a:xfrm>
            <a:off x="1890658" y="2657458"/>
            <a:ext cx="469581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7E1487-C22F-5C42-B38E-5EB436898D33}"/>
              </a:ext>
            </a:extLst>
          </p:cNvPr>
          <p:cNvGrpSpPr/>
          <p:nvPr/>
        </p:nvGrpSpPr>
        <p:grpSpPr>
          <a:xfrm>
            <a:off x="3036425" y="2224849"/>
            <a:ext cx="974977" cy="920399"/>
            <a:chOff x="3036425" y="2224849"/>
            <a:chExt cx="974977" cy="920399"/>
          </a:xfrm>
        </p:grpSpPr>
        <p:sp>
          <p:nvSpPr>
            <p:cNvPr id="17" name="직사각형 48">
              <a:extLst>
                <a:ext uri="{FF2B5EF4-FFF2-40B4-BE49-F238E27FC236}">
                  <a16:creationId xmlns:a16="http://schemas.microsoft.com/office/drawing/2014/main" id="{17736EE9-28D8-6D45-8685-3C6A5C4B813F}"/>
                </a:ext>
              </a:extLst>
            </p:cNvPr>
            <p:cNvSpPr/>
            <p:nvPr/>
          </p:nvSpPr>
          <p:spPr>
            <a:xfrm>
              <a:off x="3145986" y="2740763"/>
              <a:ext cx="239527" cy="404485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CFCF9C1-DA2E-7342-A011-91E0AC537E2A}"/>
                </a:ext>
              </a:extLst>
            </p:cNvPr>
            <p:cNvGrpSpPr/>
            <p:nvPr/>
          </p:nvGrpSpPr>
          <p:grpSpPr>
            <a:xfrm>
              <a:off x="3036425" y="2224849"/>
              <a:ext cx="974977" cy="740783"/>
              <a:chOff x="3036425" y="2224849"/>
              <a:chExt cx="974977" cy="74078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7BC2EE-32D9-C14B-914E-9CDD27A6EC1C}"/>
                  </a:ext>
                </a:extLst>
              </p:cNvPr>
              <p:cNvSpPr txBox="1"/>
              <p:nvPr/>
            </p:nvSpPr>
            <p:spPr>
              <a:xfrm>
                <a:off x="3036425" y="2224849"/>
                <a:ext cx="974977" cy="369332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 anchor="ctr">
                <a:spAutoFit/>
              </a:bodyPr>
              <a:lstStyle/>
              <a:p>
                <a:pPr algn="ctr" defTabSz="457200"/>
                <a:r>
                  <a:rPr lang="en-US" altLang="ko-KR" sz="2400" b="1" dirty="0" err="1">
                    <a:solidFill>
                      <a:srgbClr val="D77A0B"/>
                    </a:solidFill>
                    <a:latin typeface="Courier New" panose="02070309020205020404" pitchFamily="49" charset="0"/>
                    <a:ea typeface="맑은 고딕" panose="020B0503020000020004" pitchFamily="34" charset="-127"/>
                    <a:cs typeface="Courier New" panose="02070309020205020404" pitchFamily="49" charset="0"/>
                  </a:rPr>
                  <a:t>tECC</a:t>
                </a:r>
                <a:endParaRPr lang="ko-KR" altLang="en-US" sz="2400" b="1" dirty="0">
                  <a:solidFill>
                    <a:srgbClr val="D77A0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983BD2C-32AA-1143-A3BA-4836375AB2FB}"/>
                  </a:ext>
                </a:extLst>
              </p:cNvPr>
              <p:cNvCxnSpPr/>
              <p:nvPr/>
            </p:nvCxnSpPr>
            <p:spPr>
              <a:xfrm>
                <a:off x="3265188" y="2594181"/>
                <a:ext cx="0" cy="371451"/>
              </a:xfrm>
              <a:prstGeom prst="line">
                <a:avLst/>
              </a:prstGeom>
              <a:ln w="12700">
                <a:solidFill>
                  <a:srgbClr val="D77A0B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6903D63-F817-AD44-9AD7-A4664B457A63}"/>
              </a:ext>
            </a:extLst>
          </p:cNvPr>
          <p:cNvSpPr txBox="1"/>
          <p:nvPr/>
        </p:nvSpPr>
        <p:spPr>
          <a:xfrm>
            <a:off x="447902" y="2738584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A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7E9AA-3537-DC41-8C31-E34F473E6E25}"/>
              </a:ext>
            </a:extLst>
          </p:cNvPr>
          <p:cNvSpPr txBox="1"/>
          <p:nvPr/>
        </p:nvSpPr>
        <p:spPr>
          <a:xfrm>
            <a:off x="447902" y="3168715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B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B97DB6-30E7-4F47-96CB-71843243074E}"/>
              </a:ext>
            </a:extLst>
          </p:cNvPr>
          <p:cNvSpPr txBox="1"/>
          <p:nvPr/>
        </p:nvSpPr>
        <p:spPr>
          <a:xfrm>
            <a:off x="3577147" y="2738735"/>
            <a:ext cx="2013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PAGE</a:t>
            </a:r>
            <a:r>
              <a:rPr lang="en-US" sz="2400" b="1" i="1" dirty="0">
                <a:solidFill>
                  <a:srgbClr val="0070C0"/>
                </a:solidFill>
                <a:latin typeface="Helvetica" pitchFamily="2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A6A5C0-A3C3-9344-B8B9-6457626BC955}"/>
              </a:ext>
            </a:extLst>
          </p:cNvPr>
          <p:cNvCxnSpPr>
            <a:cxnSpLocks/>
          </p:cNvCxnSpPr>
          <p:nvPr/>
        </p:nvCxnSpPr>
        <p:spPr>
          <a:xfrm flipH="1">
            <a:off x="3145986" y="2944368"/>
            <a:ext cx="468283" cy="200880"/>
          </a:xfrm>
          <a:prstGeom prst="line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BCB521-9FA5-7546-865C-8D303D59C196}"/>
              </a:ext>
            </a:extLst>
          </p:cNvPr>
          <p:cNvSpPr txBox="1"/>
          <p:nvPr/>
        </p:nvSpPr>
        <p:spPr>
          <a:xfrm>
            <a:off x="5304116" y="2514600"/>
            <a:ext cx="371559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sz="2200" dirty="0">
                <a:latin typeface="+mn-lt"/>
              </a:rPr>
              <a:t>Regular PAGE READ:</a:t>
            </a:r>
          </a:p>
          <a:p>
            <a:pPr algn="ctr"/>
            <a:r>
              <a:rPr lang="en-CH" sz="2200" dirty="0">
                <a:latin typeface="+mn-lt"/>
              </a:rPr>
              <a:t>Overlaps </a:t>
            </a:r>
            <a:r>
              <a:rPr lang="en-CH" sz="2200" dirty="0">
                <a:solidFill>
                  <a:srgbClr val="C00000"/>
                </a:solidFill>
                <a:latin typeface="+mn-lt"/>
              </a:rPr>
              <a:t>only tECC </a:t>
            </a:r>
            <a:r>
              <a:rPr lang="en-CH" sz="2200" dirty="0">
                <a:latin typeface="+mn-lt"/>
              </a:rPr>
              <a:t>with tR</a:t>
            </a:r>
          </a:p>
        </p:txBody>
      </p:sp>
      <p:sp>
        <p:nvSpPr>
          <p:cNvPr id="34" name="직사각형 77">
            <a:extLst>
              <a:ext uri="{FF2B5EF4-FFF2-40B4-BE49-F238E27FC236}">
                <a16:creationId xmlns:a16="http://schemas.microsoft.com/office/drawing/2014/main" id="{54639DAB-C588-874E-98DE-0A01AB876080}"/>
              </a:ext>
            </a:extLst>
          </p:cNvPr>
          <p:cNvSpPr/>
          <p:nvPr/>
        </p:nvSpPr>
        <p:spPr>
          <a:xfrm>
            <a:off x="1602050" y="4562458"/>
            <a:ext cx="790882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cxnSp>
        <p:nvCxnSpPr>
          <p:cNvPr id="35" name="직선 화살표 연결선 80">
            <a:extLst>
              <a:ext uri="{FF2B5EF4-FFF2-40B4-BE49-F238E27FC236}">
                <a16:creationId xmlns:a16="http://schemas.microsoft.com/office/drawing/2014/main" id="{12B5FFF5-DD6E-4A43-98D3-C7AF7E70B586}"/>
              </a:ext>
            </a:extLst>
          </p:cNvPr>
          <p:cNvCxnSpPr>
            <a:cxnSpLocks/>
          </p:cNvCxnSpPr>
          <p:nvPr/>
        </p:nvCxnSpPr>
        <p:spPr>
          <a:xfrm rot="21060000" flipH="1">
            <a:off x="2642061" y="4816735"/>
            <a:ext cx="369513" cy="218206"/>
          </a:xfrm>
          <a:prstGeom prst="straightConnector1">
            <a:avLst/>
          </a:prstGeom>
          <a:noFill/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</p:cxnSp>
      <p:sp>
        <p:nvSpPr>
          <p:cNvPr id="36" name="직사각형 110">
            <a:extLst>
              <a:ext uri="{FF2B5EF4-FFF2-40B4-BE49-F238E27FC236}">
                <a16:creationId xmlns:a16="http://schemas.microsoft.com/office/drawing/2014/main" id="{ADDD61C2-8FF9-5848-8D65-A60C69A3D63A}"/>
              </a:ext>
            </a:extLst>
          </p:cNvPr>
          <p:cNvSpPr/>
          <p:nvPr/>
        </p:nvSpPr>
        <p:spPr>
          <a:xfrm>
            <a:off x="1890658" y="4562458"/>
            <a:ext cx="469581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grpSp>
        <p:nvGrpSpPr>
          <p:cNvPr id="37" name="그룹 45">
            <a:extLst>
              <a:ext uri="{FF2B5EF4-FFF2-40B4-BE49-F238E27FC236}">
                <a16:creationId xmlns:a16="http://schemas.microsoft.com/office/drawing/2014/main" id="{7D383AF7-E99E-924D-98B5-E70BA2211888}"/>
              </a:ext>
            </a:extLst>
          </p:cNvPr>
          <p:cNvGrpSpPr/>
          <p:nvPr/>
        </p:nvGrpSpPr>
        <p:grpSpPr>
          <a:xfrm>
            <a:off x="1997491" y="4645763"/>
            <a:ext cx="1388022" cy="404485"/>
            <a:chOff x="1874519" y="3830320"/>
            <a:chExt cx="4230088" cy="275440"/>
          </a:xfrm>
        </p:grpSpPr>
        <p:sp>
          <p:nvSpPr>
            <p:cNvPr id="38" name="직사각형 46">
              <a:extLst>
                <a:ext uri="{FF2B5EF4-FFF2-40B4-BE49-F238E27FC236}">
                  <a16:creationId xmlns:a16="http://schemas.microsoft.com/office/drawing/2014/main" id="{18FF7888-5F52-DF42-921C-AC329F4FF3C7}"/>
                </a:ext>
              </a:extLst>
            </p:cNvPr>
            <p:cNvSpPr/>
            <p:nvPr/>
          </p:nvSpPr>
          <p:spPr>
            <a:xfrm>
              <a:off x="1874519" y="3830320"/>
              <a:ext cx="2920999" cy="27544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39" name="직사각형 47">
              <a:extLst>
                <a:ext uri="{FF2B5EF4-FFF2-40B4-BE49-F238E27FC236}">
                  <a16:creationId xmlns:a16="http://schemas.microsoft.com/office/drawing/2014/main" id="{AB9D1352-F7B9-0740-B68B-954B8C2338B0}"/>
                </a:ext>
              </a:extLst>
            </p:cNvPr>
            <p:cNvSpPr/>
            <p:nvPr/>
          </p:nvSpPr>
          <p:spPr>
            <a:xfrm>
              <a:off x="4795518" y="3830320"/>
              <a:ext cx="584200" cy="27544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0" name="직사각형 48">
              <a:extLst>
                <a:ext uri="{FF2B5EF4-FFF2-40B4-BE49-F238E27FC236}">
                  <a16:creationId xmlns:a16="http://schemas.microsoft.com/office/drawing/2014/main" id="{76DDB511-2E8A-C648-90B2-E42F645D46AD}"/>
                </a:ext>
              </a:extLst>
            </p:cNvPr>
            <p:cNvSpPr/>
            <p:nvPr/>
          </p:nvSpPr>
          <p:spPr>
            <a:xfrm>
              <a:off x="5374634" y="3830320"/>
              <a:ext cx="729973" cy="275440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</p:grpSp>
      <p:cxnSp>
        <p:nvCxnSpPr>
          <p:cNvPr id="43" name="직선 화살표 연결선 80">
            <a:extLst>
              <a:ext uri="{FF2B5EF4-FFF2-40B4-BE49-F238E27FC236}">
                <a16:creationId xmlns:a16="http://schemas.microsoft.com/office/drawing/2014/main" id="{49C94D0A-B508-B843-A6FF-01D29EE051FF}"/>
              </a:ext>
            </a:extLst>
          </p:cNvPr>
          <p:cNvCxnSpPr>
            <a:cxnSpLocks/>
          </p:cNvCxnSpPr>
          <p:nvPr/>
        </p:nvCxnSpPr>
        <p:spPr>
          <a:xfrm rot="21060000" flipH="1">
            <a:off x="3591986" y="5212705"/>
            <a:ext cx="369513" cy="218206"/>
          </a:xfrm>
          <a:prstGeom prst="straightConnector1">
            <a:avLst/>
          </a:prstGeom>
          <a:noFill/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</p:cxnSp>
      <p:grpSp>
        <p:nvGrpSpPr>
          <p:cNvPr id="44" name="그룹 45">
            <a:extLst>
              <a:ext uri="{FF2B5EF4-FFF2-40B4-BE49-F238E27FC236}">
                <a16:creationId xmlns:a16="http://schemas.microsoft.com/office/drawing/2014/main" id="{523A29F6-FE94-1041-A3D4-93D4302E88F1}"/>
              </a:ext>
            </a:extLst>
          </p:cNvPr>
          <p:cNvGrpSpPr/>
          <p:nvPr/>
        </p:nvGrpSpPr>
        <p:grpSpPr>
          <a:xfrm>
            <a:off x="2947416" y="5041733"/>
            <a:ext cx="1388022" cy="404485"/>
            <a:chOff x="1874519" y="3830320"/>
            <a:chExt cx="4230088" cy="275440"/>
          </a:xfrm>
        </p:grpSpPr>
        <p:sp>
          <p:nvSpPr>
            <p:cNvPr id="45" name="직사각형 46">
              <a:extLst>
                <a:ext uri="{FF2B5EF4-FFF2-40B4-BE49-F238E27FC236}">
                  <a16:creationId xmlns:a16="http://schemas.microsoft.com/office/drawing/2014/main" id="{B5773D78-DA02-AE49-AD0E-B1FB6B75139B}"/>
                </a:ext>
              </a:extLst>
            </p:cNvPr>
            <p:cNvSpPr/>
            <p:nvPr/>
          </p:nvSpPr>
          <p:spPr>
            <a:xfrm>
              <a:off x="1874519" y="3830320"/>
              <a:ext cx="2920999" cy="27544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6" name="직사각형 47">
              <a:extLst>
                <a:ext uri="{FF2B5EF4-FFF2-40B4-BE49-F238E27FC236}">
                  <a16:creationId xmlns:a16="http://schemas.microsoft.com/office/drawing/2014/main" id="{3A736C14-65BE-BE40-BC85-4A881BE27614}"/>
                </a:ext>
              </a:extLst>
            </p:cNvPr>
            <p:cNvSpPr/>
            <p:nvPr/>
          </p:nvSpPr>
          <p:spPr>
            <a:xfrm>
              <a:off x="4795518" y="3830320"/>
              <a:ext cx="584200" cy="27544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8">
              <a:extLst>
                <a:ext uri="{FF2B5EF4-FFF2-40B4-BE49-F238E27FC236}">
                  <a16:creationId xmlns:a16="http://schemas.microsoft.com/office/drawing/2014/main" id="{1AABE163-8C40-3345-9B98-4A3961A1F1BC}"/>
                </a:ext>
              </a:extLst>
            </p:cNvPr>
            <p:cNvSpPr/>
            <p:nvPr/>
          </p:nvSpPr>
          <p:spPr>
            <a:xfrm>
              <a:off x="5374634" y="3830320"/>
              <a:ext cx="729973" cy="275440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BFF90FD-1319-6C41-BBE2-B8DA8F6AE9F7}"/>
              </a:ext>
            </a:extLst>
          </p:cNvPr>
          <p:cNvSpPr txBox="1"/>
          <p:nvPr/>
        </p:nvSpPr>
        <p:spPr>
          <a:xfrm>
            <a:off x="447902" y="4643584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A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D4B4AC-0CC9-EE4E-8F10-BA12C8AB12E7}"/>
              </a:ext>
            </a:extLst>
          </p:cNvPr>
          <p:cNvSpPr txBox="1"/>
          <p:nvPr/>
        </p:nvSpPr>
        <p:spPr>
          <a:xfrm>
            <a:off x="447902" y="5073715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B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7509F3-CA5C-B045-A097-4884C0AF087B}"/>
              </a:ext>
            </a:extLst>
          </p:cNvPr>
          <p:cNvSpPr txBox="1"/>
          <p:nvPr/>
        </p:nvSpPr>
        <p:spPr>
          <a:xfrm>
            <a:off x="3577147" y="4643735"/>
            <a:ext cx="2013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CACHE</a:t>
            </a:r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711F76-5CF4-8A4B-A13B-39BA51180878}"/>
              </a:ext>
            </a:extLst>
          </p:cNvPr>
          <p:cNvCxnSpPr>
            <a:cxnSpLocks/>
          </p:cNvCxnSpPr>
          <p:nvPr/>
        </p:nvCxnSpPr>
        <p:spPr>
          <a:xfrm flipH="1">
            <a:off x="2923268" y="4849368"/>
            <a:ext cx="691001" cy="180112"/>
          </a:xfrm>
          <a:prstGeom prst="line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09BE0C-B845-8D4D-ABE3-550898E77024}"/>
              </a:ext>
            </a:extLst>
          </p:cNvPr>
          <p:cNvSpPr txBox="1"/>
          <p:nvPr/>
        </p:nvSpPr>
        <p:spPr>
          <a:xfrm>
            <a:off x="5304116" y="4454604"/>
            <a:ext cx="371559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sz="2200" dirty="0">
                <a:latin typeface="+mn-lt"/>
              </a:rPr>
              <a:t>CACHE READ:</a:t>
            </a:r>
          </a:p>
          <a:p>
            <a:pPr algn="ctr"/>
            <a:r>
              <a:rPr lang="en-CH" sz="2200" dirty="0">
                <a:latin typeface="+mn-lt"/>
              </a:rPr>
              <a:t>Overlaps </a:t>
            </a:r>
            <a:r>
              <a:rPr lang="en-CH" sz="2200" dirty="0">
                <a:solidFill>
                  <a:schemeClr val="accent6"/>
                </a:solidFill>
                <a:latin typeface="+mn-lt"/>
              </a:rPr>
              <a:t>tDMA &amp; tECC</a:t>
            </a:r>
            <a:br>
              <a:rPr lang="en-CH" sz="2200" dirty="0">
                <a:latin typeface="+mn-lt"/>
              </a:rPr>
            </a:br>
            <a:r>
              <a:rPr lang="en-CH" sz="2200" dirty="0">
                <a:latin typeface="+mn-lt"/>
              </a:rPr>
              <a:t> with tR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9C28FE-8FE0-174D-BF07-A3C4B5687477}"/>
              </a:ext>
            </a:extLst>
          </p:cNvPr>
          <p:cNvGrpSpPr/>
          <p:nvPr/>
        </p:nvGrpSpPr>
        <p:grpSpPr>
          <a:xfrm>
            <a:off x="2439524" y="1901948"/>
            <a:ext cx="1210520" cy="1243300"/>
            <a:chOff x="2439524" y="1901948"/>
            <a:chExt cx="1210520" cy="1243300"/>
          </a:xfrm>
        </p:grpSpPr>
        <p:sp>
          <p:nvSpPr>
            <p:cNvPr id="16" name="직사각형 47">
              <a:extLst>
                <a:ext uri="{FF2B5EF4-FFF2-40B4-BE49-F238E27FC236}">
                  <a16:creationId xmlns:a16="http://schemas.microsoft.com/office/drawing/2014/main" id="{CDA20762-AA19-C841-ABA6-1984661D7463}"/>
                </a:ext>
              </a:extLst>
            </p:cNvPr>
            <p:cNvSpPr/>
            <p:nvPr/>
          </p:nvSpPr>
          <p:spPr>
            <a:xfrm>
              <a:off x="2955961" y="2740763"/>
              <a:ext cx="191694" cy="404485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97B59D-272A-1B41-99C1-FABC2336AE32}"/>
                </a:ext>
              </a:extLst>
            </p:cNvPr>
            <p:cNvGrpSpPr/>
            <p:nvPr/>
          </p:nvGrpSpPr>
          <p:grpSpPr>
            <a:xfrm>
              <a:off x="2439524" y="1901948"/>
              <a:ext cx="1210520" cy="1059099"/>
              <a:chOff x="2439524" y="1901948"/>
              <a:chExt cx="1210520" cy="10590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32E752-10CE-5D4F-BB31-8620E5253CCA}"/>
                  </a:ext>
                </a:extLst>
              </p:cNvPr>
              <p:cNvSpPr txBox="1"/>
              <p:nvPr/>
            </p:nvSpPr>
            <p:spPr>
              <a:xfrm>
                <a:off x="2439524" y="1901948"/>
                <a:ext cx="12105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457200"/>
                <a:r>
                  <a:rPr lang="en-US" altLang="ko-KR" sz="2400" b="1" dirty="0" err="1">
                    <a:solidFill>
                      <a:schemeClr val="accent1"/>
                    </a:solidFill>
                    <a:latin typeface="Courier New" panose="02070309020205020404" pitchFamily="49" charset="0"/>
                    <a:ea typeface="맑은 고딕" panose="020B0503020000020004" pitchFamily="34" charset="-127"/>
                    <a:cs typeface="Courier New" panose="02070309020205020404" pitchFamily="49" charset="0"/>
                  </a:rPr>
                  <a:t>tDMA</a:t>
                </a:r>
                <a:endParaRPr lang="ko-KR" altLang="en-US" sz="2400" b="1" dirty="0">
                  <a:solidFill>
                    <a:schemeClr val="accent1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779753-F923-8143-9F8A-FEC76F4F5CCE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3042726" y="2271280"/>
                <a:ext cx="2058" cy="689767"/>
              </a:xfrm>
              <a:prstGeom prst="line">
                <a:avLst/>
              </a:prstGeom>
              <a:ln w="127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5775C4-CE39-A846-B2FE-6CE7F924D1EA}"/>
              </a:ext>
            </a:extLst>
          </p:cNvPr>
          <p:cNvGrpSpPr/>
          <p:nvPr/>
        </p:nvGrpSpPr>
        <p:grpSpPr>
          <a:xfrm>
            <a:off x="1997491" y="2224849"/>
            <a:ext cx="958470" cy="920399"/>
            <a:chOff x="1997491" y="2224849"/>
            <a:chExt cx="958470" cy="920399"/>
          </a:xfrm>
        </p:grpSpPr>
        <p:sp>
          <p:nvSpPr>
            <p:cNvPr id="58" name="직사각형 46">
              <a:extLst>
                <a:ext uri="{FF2B5EF4-FFF2-40B4-BE49-F238E27FC236}">
                  <a16:creationId xmlns:a16="http://schemas.microsoft.com/office/drawing/2014/main" id="{0BD68158-3894-EE47-9170-37DC6789263E}"/>
                </a:ext>
              </a:extLst>
            </p:cNvPr>
            <p:cNvSpPr/>
            <p:nvPr/>
          </p:nvSpPr>
          <p:spPr>
            <a:xfrm>
              <a:off x="1997491" y="2740763"/>
              <a:ext cx="958470" cy="404485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CE0C926-DB6A-B245-B66D-425C218C9311}"/>
                </a:ext>
              </a:extLst>
            </p:cNvPr>
            <p:cNvGrpSpPr/>
            <p:nvPr/>
          </p:nvGrpSpPr>
          <p:grpSpPr>
            <a:xfrm>
              <a:off x="2231786" y="2224849"/>
              <a:ext cx="564716" cy="740783"/>
              <a:chOff x="2231786" y="2224849"/>
              <a:chExt cx="564716" cy="74078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36D346-5803-FA4F-866F-8824BCC6B234}"/>
                  </a:ext>
                </a:extLst>
              </p:cNvPr>
              <p:cNvSpPr txBox="1"/>
              <p:nvPr/>
            </p:nvSpPr>
            <p:spPr>
              <a:xfrm>
                <a:off x="2231786" y="2224849"/>
                <a:ext cx="5647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457200"/>
                <a:r>
                  <a:rPr lang="en-US" altLang="ko-KR" sz="2400" b="1" dirty="0" err="1">
                    <a:solidFill>
                      <a:schemeClr val="accent6"/>
                    </a:solidFill>
                    <a:latin typeface="Courier New" panose="02070309020205020404" pitchFamily="49" charset="0"/>
                    <a:ea typeface="맑은 고딕" panose="020B0503020000020004" pitchFamily="34" charset="-127"/>
                    <a:cs typeface="Courier New" panose="02070309020205020404" pitchFamily="49" charset="0"/>
                  </a:rPr>
                  <a:t>tR</a:t>
                </a:r>
                <a:endParaRPr lang="ko-KR" altLang="en-US" sz="2400" b="1" dirty="0">
                  <a:solidFill>
                    <a:schemeClr val="accent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F67710-2135-FD4D-B730-43621E5BEE11}"/>
                  </a:ext>
                </a:extLst>
              </p:cNvPr>
              <p:cNvCxnSpPr/>
              <p:nvPr/>
            </p:nvCxnSpPr>
            <p:spPr>
              <a:xfrm>
                <a:off x="2500393" y="2594181"/>
                <a:ext cx="0" cy="37145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45">
            <a:extLst>
              <a:ext uri="{FF2B5EF4-FFF2-40B4-BE49-F238E27FC236}">
                <a16:creationId xmlns:a16="http://schemas.microsoft.com/office/drawing/2014/main" id="{6C310DFA-92CC-794E-8327-5D8BAA0ECECD}"/>
              </a:ext>
            </a:extLst>
          </p:cNvPr>
          <p:cNvGrpSpPr/>
          <p:nvPr/>
        </p:nvGrpSpPr>
        <p:grpSpPr>
          <a:xfrm>
            <a:off x="3152080" y="3148925"/>
            <a:ext cx="1388022" cy="404485"/>
            <a:chOff x="1874519" y="3830320"/>
            <a:chExt cx="4230088" cy="275440"/>
          </a:xfrm>
        </p:grpSpPr>
        <p:sp>
          <p:nvSpPr>
            <p:cNvPr id="63" name="직사각형 46">
              <a:extLst>
                <a:ext uri="{FF2B5EF4-FFF2-40B4-BE49-F238E27FC236}">
                  <a16:creationId xmlns:a16="http://schemas.microsoft.com/office/drawing/2014/main" id="{8F4EEFC7-B4A7-0C47-8380-D8C383AF61BD}"/>
                </a:ext>
              </a:extLst>
            </p:cNvPr>
            <p:cNvSpPr/>
            <p:nvPr/>
          </p:nvSpPr>
          <p:spPr>
            <a:xfrm>
              <a:off x="1874519" y="3830320"/>
              <a:ext cx="2920999" cy="27544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64" name="직사각형 47">
              <a:extLst>
                <a:ext uri="{FF2B5EF4-FFF2-40B4-BE49-F238E27FC236}">
                  <a16:creationId xmlns:a16="http://schemas.microsoft.com/office/drawing/2014/main" id="{0386C9CF-6831-874E-8D92-E58F973BC141}"/>
                </a:ext>
              </a:extLst>
            </p:cNvPr>
            <p:cNvSpPr/>
            <p:nvPr/>
          </p:nvSpPr>
          <p:spPr>
            <a:xfrm>
              <a:off x="4795518" y="3830320"/>
              <a:ext cx="584200" cy="27544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65" name="직사각형 48">
              <a:extLst>
                <a:ext uri="{FF2B5EF4-FFF2-40B4-BE49-F238E27FC236}">
                  <a16:creationId xmlns:a16="http://schemas.microsoft.com/office/drawing/2014/main" id="{62B2C039-4122-EB45-BDA7-D18FDDB411D6}"/>
                </a:ext>
              </a:extLst>
            </p:cNvPr>
            <p:cNvSpPr/>
            <p:nvPr/>
          </p:nvSpPr>
          <p:spPr>
            <a:xfrm>
              <a:off x="5374634" y="3830320"/>
              <a:ext cx="729973" cy="275440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95865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  <p:bldP spid="34" grpId="0" animBg="1"/>
      <p:bldP spid="36" grpId="0" animBg="1"/>
      <p:bldP spid="48" grpId="0"/>
      <p:bldP spid="49" grpId="0"/>
      <p:bldP spid="50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Needs additional on-chip page buffer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Enabling the CACHE READ Command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직사각형 77">
            <a:extLst>
              <a:ext uri="{FF2B5EF4-FFF2-40B4-BE49-F238E27FC236}">
                <a16:creationId xmlns:a16="http://schemas.microsoft.com/office/drawing/2014/main" id="{54639DAB-C588-874E-98DE-0A01AB876080}"/>
              </a:ext>
            </a:extLst>
          </p:cNvPr>
          <p:cNvSpPr/>
          <p:nvPr/>
        </p:nvSpPr>
        <p:spPr>
          <a:xfrm>
            <a:off x="1602050" y="1819258"/>
            <a:ext cx="790882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cxnSp>
        <p:nvCxnSpPr>
          <p:cNvPr id="35" name="직선 화살표 연결선 80">
            <a:extLst>
              <a:ext uri="{FF2B5EF4-FFF2-40B4-BE49-F238E27FC236}">
                <a16:creationId xmlns:a16="http://schemas.microsoft.com/office/drawing/2014/main" id="{12B5FFF5-DD6E-4A43-98D3-C7AF7E70B586}"/>
              </a:ext>
            </a:extLst>
          </p:cNvPr>
          <p:cNvCxnSpPr>
            <a:cxnSpLocks/>
          </p:cNvCxnSpPr>
          <p:nvPr/>
        </p:nvCxnSpPr>
        <p:spPr>
          <a:xfrm rot="21060000" flipH="1">
            <a:off x="2642061" y="2073535"/>
            <a:ext cx="369513" cy="218206"/>
          </a:xfrm>
          <a:prstGeom prst="straightConnector1">
            <a:avLst/>
          </a:prstGeom>
          <a:noFill/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</p:cxnSp>
      <p:sp>
        <p:nvSpPr>
          <p:cNvPr id="36" name="직사각형 110">
            <a:extLst>
              <a:ext uri="{FF2B5EF4-FFF2-40B4-BE49-F238E27FC236}">
                <a16:creationId xmlns:a16="http://schemas.microsoft.com/office/drawing/2014/main" id="{ADDD61C2-8FF9-5848-8D65-A60C69A3D63A}"/>
              </a:ext>
            </a:extLst>
          </p:cNvPr>
          <p:cNvSpPr/>
          <p:nvPr/>
        </p:nvSpPr>
        <p:spPr>
          <a:xfrm>
            <a:off x="1890658" y="1819258"/>
            <a:ext cx="469581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grpSp>
        <p:nvGrpSpPr>
          <p:cNvPr id="37" name="그룹 45">
            <a:extLst>
              <a:ext uri="{FF2B5EF4-FFF2-40B4-BE49-F238E27FC236}">
                <a16:creationId xmlns:a16="http://schemas.microsoft.com/office/drawing/2014/main" id="{7D383AF7-E99E-924D-98B5-E70BA2211888}"/>
              </a:ext>
            </a:extLst>
          </p:cNvPr>
          <p:cNvGrpSpPr/>
          <p:nvPr/>
        </p:nvGrpSpPr>
        <p:grpSpPr>
          <a:xfrm>
            <a:off x="1997491" y="1902563"/>
            <a:ext cx="1388022" cy="404485"/>
            <a:chOff x="1874519" y="3830320"/>
            <a:chExt cx="4230088" cy="275440"/>
          </a:xfrm>
        </p:grpSpPr>
        <p:sp>
          <p:nvSpPr>
            <p:cNvPr id="38" name="직사각형 46">
              <a:extLst>
                <a:ext uri="{FF2B5EF4-FFF2-40B4-BE49-F238E27FC236}">
                  <a16:creationId xmlns:a16="http://schemas.microsoft.com/office/drawing/2014/main" id="{18FF7888-5F52-DF42-921C-AC329F4FF3C7}"/>
                </a:ext>
              </a:extLst>
            </p:cNvPr>
            <p:cNvSpPr/>
            <p:nvPr/>
          </p:nvSpPr>
          <p:spPr>
            <a:xfrm>
              <a:off x="1874519" y="3830320"/>
              <a:ext cx="2920999" cy="27544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39" name="직사각형 47">
              <a:extLst>
                <a:ext uri="{FF2B5EF4-FFF2-40B4-BE49-F238E27FC236}">
                  <a16:creationId xmlns:a16="http://schemas.microsoft.com/office/drawing/2014/main" id="{AB9D1352-F7B9-0740-B68B-954B8C2338B0}"/>
                </a:ext>
              </a:extLst>
            </p:cNvPr>
            <p:cNvSpPr/>
            <p:nvPr/>
          </p:nvSpPr>
          <p:spPr>
            <a:xfrm>
              <a:off x="4795518" y="3830320"/>
              <a:ext cx="584200" cy="27544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0" name="직사각형 48">
              <a:extLst>
                <a:ext uri="{FF2B5EF4-FFF2-40B4-BE49-F238E27FC236}">
                  <a16:creationId xmlns:a16="http://schemas.microsoft.com/office/drawing/2014/main" id="{76DDB511-2E8A-C648-90B2-E42F645D46AD}"/>
                </a:ext>
              </a:extLst>
            </p:cNvPr>
            <p:cNvSpPr/>
            <p:nvPr/>
          </p:nvSpPr>
          <p:spPr>
            <a:xfrm>
              <a:off x="5374634" y="3830320"/>
              <a:ext cx="729973" cy="275440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</p:grpSp>
      <p:cxnSp>
        <p:nvCxnSpPr>
          <p:cNvPr id="43" name="직선 화살표 연결선 80">
            <a:extLst>
              <a:ext uri="{FF2B5EF4-FFF2-40B4-BE49-F238E27FC236}">
                <a16:creationId xmlns:a16="http://schemas.microsoft.com/office/drawing/2014/main" id="{49C94D0A-B508-B843-A6FF-01D29EE051FF}"/>
              </a:ext>
            </a:extLst>
          </p:cNvPr>
          <p:cNvCxnSpPr>
            <a:cxnSpLocks/>
          </p:cNvCxnSpPr>
          <p:nvPr/>
        </p:nvCxnSpPr>
        <p:spPr>
          <a:xfrm rot="21060000" flipH="1">
            <a:off x="3591986" y="2469505"/>
            <a:ext cx="369513" cy="218206"/>
          </a:xfrm>
          <a:prstGeom prst="straightConnector1">
            <a:avLst/>
          </a:prstGeom>
          <a:noFill/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</p:cxnSp>
      <p:grpSp>
        <p:nvGrpSpPr>
          <p:cNvPr id="44" name="그룹 45">
            <a:extLst>
              <a:ext uri="{FF2B5EF4-FFF2-40B4-BE49-F238E27FC236}">
                <a16:creationId xmlns:a16="http://schemas.microsoft.com/office/drawing/2014/main" id="{523A29F6-FE94-1041-A3D4-93D4302E88F1}"/>
              </a:ext>
            </a:extLst>
          </p:cNvPr>
          <p:cNvGrpSpPr/>
          <p:nvPr/>
        </p:nvGrpSpPr>
        <p:grpSpPr>
          <a:xfrm>
            <a:off x="2947416" y="2298533"/>
            <a:ext cx="1388022" cy="404485"/>
            <a:chOff x="1874519" y="3830320"/>
            <a:chExt cx="4230088" cy="275440"/>
          </a:xfrm>
        </p:grpSpPr>
        <p:sp>
          <p:nvSpPr>
            <p:cNvPr id="45" name="직사각형 46">
              <a:extLst>
                <a:ext uri="{FF2B5EF4-FFF2-40B4-BE49-F238E27FC236}">
                  <a16:creationId xmlns:a16="http://schemas.microsoft.com/office/drawing/2014/main" id="{B5773D78-DA02-AE49-AD0E-B1FB6B75139B}"/>
                </a:ext>
              </a:extLst>
            </p:cNvPr>
            <p:cNvSpPr/>
            <p:nvPr/>
          </p:nvSpPr>
          <p:spPr>
            <a:xfrm>
              <a:off x="1874519" y="3830320"/>
              <a:ext cx="2920999" cy="27544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6" name="직사각형 47">
              <a:extLst>
                <a:ext uri="{FF2B5EF4-FFF2-40B4-BE49-F238E27FC236}">
                  <a16:creationId xmlns:a16="http://schemas.microsoft.com/office/drawing/2014/main" id="{3A736C14-65BE-BE40-BC85-4A881BE27614}"/>
                </a:ext>
              </a:extLst>
            </p:cNvPr>
            <p:cNvSpPr/>
            <p:nvPr/>
          </p:nvSpPr>
          <p:spPr>
            <a:xfrm>
              <a:off x="4795518" y="3830320"/>
              <a:ext cx="584200" cy="27544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8">
              <a:extLst>
                <a:ext uri="{FF2B5EF4-FFF2-40B4-BE49-F238E27FC236}">
                  <a16:creationId xmlns:a16="http://schemas.microsoft.com/office/drawing/2014/main" id="{1AABE163-8C40-3345-9B98-4A3961A1F1BC}"/>
                </a:ext>
              </a:extLst>
            </p:cNvPr>
            <p:cNvSpPr/>
            <p:nvPr/>
          </p:nvSpPr>
          <p:spPr>
            <a:xfrm>
              <a:off x="5374634" y="3830320"/>
              <a:ext cx="729973" cy="275440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BFF90FD-1319-6C41-BBE2-B8DA8F6AE9F7}"/>
              </a:ext>
            </a:extLst>
          </p:cNvPr>
          <p:cNvSpPr txBox="1"/>
          <p:nvPr/>
        </p:nvSpPr>
        <p:spPr>
          <a:xfrm>
            <a:off x="447902" y="1900384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A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D4B4AC-0CC9-EE4E-8F10-BA12C8AB12E7}"/>
              </a:ext>
            </a:extLst>
          </p:cNvPr>
          <p:cNvSpPr txBox="1"/>
          <p:nvPr/>
        </p:nvSpPr>
        <p:spPr>
          <a:xfrm>
            <a:off x="447902" y="2330515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B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7509F3-CA5C-B045-A097-4884C0AF087B}"/>
              </a:ext>
            </a:extLst>
          </p:cNvPr>
          <p:cNvSpPr txBox="1"/>
          <p:nvPr/>
        </p:nvSpPr>
        <p:spPr>
          <a:xfrm>
            <a:off x="3577147" y="1900535"/>
            <a:ext cx="2013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CACHE</a:t>
            </a:r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711F76-5CF4-8A4B-A13B-39BA51180878}"/>
              </a:ext>
            </a:extLst>
          </p:cNvPr>
          <p:cNvCxnSpPr>
            <a:cxnSpLocks/>
          </p:cNvCxnSpPr>
          <p:nvPr/>
        </p:nvCxnSpPr>
        <p:spPr>
          <a:xfrm flipH="1">
            <a:off x="2923268" y="2106168"/>
            <a:ext cx="691001" cy="180112"/>
          </a:xfrm>
          <a:prstGeom prst="line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CD9E69F-81F9-5244-BFD4-461ED3A83151}"/>
              </a:ext>
            </a:extLst>
          </p:cNvPr>
          <p:cNvSpPr/>
          <p:nvPr/>
        </p:nvSpPr>
        <p:spPr bwMode="auto">
          <a:xfrm>
            <a:off x="3581400" y="3326587"/>
            <a:ext cx="3467100" cy="2845613"/>
          </a:xfrm>
          <a:prstGeom prst="roundRect">
            <a:avLst>
              <a:gd name="adj" fmla="val 6232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Plane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91BF8-2561-504D-A850-09265AF0ED32}"/>
              </a:ext>
            </a:extLst>
          </p:cNvPr>
          <p:cNvSpPr/>
          <p:nvPr/>
        </p:nvSpPr>
        <p:spPr bwMode="auto">
          <a:xfrm>
            <a:off x="3820927" y="3843782"/>
            <a:ext cx="3035879" cy="381000"/>
          </a:xfrm>
          <a:prstGeom prst="rect">
            <a:avLst/>
          </a:prstGeom>
          <a:solidFill>
            <a:srgbClr val="CDED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Page </a:t>
            </a:r>
            <a:r>
              <a:rPr lang="en-US" altLang="ko-KR" sz="20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A</a:t>
            </a:r>
            <a:endParaRPr kumimoji="0" lang="en-CH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84564F-16C7-2940-9AAC-2E88CCA7E086}"/>
              </a:ext>
            </a:extLst>
          </p:cNvPr>
          <p:cNvSpPr/>
          <p:nvPr/>
        </p:nvSpPr>
        <p:spPr bwMode="auto">
          <a:xfrm>
            <a:off x="3820927" y="4204411"/>
            <a:ext cx="3035879" cy="381000"/>
          </a:xfrm>
          <a:prstGeom prst="rect">
            <a:avLst/>
          </a:prstGeom>
          <a:solidFill>
            <a:srgbClr val="FFDC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Page </a:t>
            </a:r>
            <a:r>
              <a:rPr lang="en-US" altLang="ko-KR" sz="20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B</a:t>
            </a:r>
            <a:endParaRPr lang="en-CH" dirty="0">
              <a:latin typeface="Cambria" panose="020405030504060302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40DBD3-AC90-F04C-8A23-0D33065725C9}"/>
              </a:ext>
            </a:extLst>
          </p:cNvPr>
          <p:cNvSpPr/>
          <p:nvPr/>
        </p:nvSpPr>
        <p:spPr bwMode="auto">
          <a:xfrm>
            <a:off x="3820927" y="4581956"/>
            <a:ext cx="3035879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E7D5C2-D6B8-2445-8DC8-B210FFA7775A}"/>
              </a:ext>
            </a:extLst>
          </p:cNvPr>
          <p:cNvSpPr/>
          <p:nvPr/>
        </p:nvSpPr>
        <p:spPr bwMode="auto">
          <a:xfrm>
            <a:off x="3820927" y="5291480"/>
            <a:ext cx="3035879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F70958-AE49-EA44-8968-10D80D3CA3A0}"/>
              </a:ext>
            </a:extLst>
          </p:cNvPr>
          <p:cNvSpPr/>
          <p:nvPr/>
        </p:nvSpPr>
        <p:spPr bwMode="auto">
          <a:xfrm>
            <a:off x="3820927" y="5671414"/>
            <a:ext cx="3035879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473801-77AE-1C49-90DB-9DFB0EAD7450}"/>
              </a:ext>
            </a:extLst>
          </p:cNvPr>
          <p:cNvSpPr/>
          <p:nvPr/>
        </p:nvSpPr>
        <p:spPr bwMode="auto">
          <a:xfrm>
            <a:off x="3820927" y="5291480"/>
            <a:ext cx="3035879" cy="381000"/>
          </a:xfrm>
          <a:prstGeom prst="rect">
            <a:avLst/>
          </a:prstGeom>
          <a:solidFill>
            <a:srgbClr val="CDED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Page </a:t>
            </a:r>
            <a:r>
              <a:rPr lang="en-US" altLang="ko-KR" sz="20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A</a:t>
            </a:r>
            <a:endParaRPr kumimoji="0" lang="en-CH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DA7963-D9F2-C74E-B877-15A58C8F31E9}"/>
              </a:ext>
            </a:extLst>
          </p:cNvPr>
          <p:cNvSpPr txBox="1"/>
          <p:nvPr/>
        </p:nvSpPr>
        <p:spPr>
          <a:xfrm>
            <a:off x="304800" y="3768139"/>
            <a:ext cx="29717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❶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PAGE READ(A)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4177C5-366C-3648-AE8E-96B039B63EA4}"/>
              </a:ext>
            </a:extLst>
          </p:cNvPr>
          <p:cNvCxnSpPr>
            <a:cxnSpLocks/>
          </p:cNvCxnSpPr>
          <p:nvPr/>
        </p:nvCxnSpPr>
        <p:spPr>
          <a:xfrm flipH="1">
            <a:off x="2002903" y="1747468"/>
            <a:ext cx="205475" cy="155095"/>
          </a:xfrm>
          <a:prstGeom prst="line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BFC172-8D05-A444-80D1-5E9AE9A955B4}"/>
              </a:ext>
            </a:extLst>
          </p:cNvPr>
          <p:cNvSpPr txBox="1"/>
          <p:nvPr/>
        </p:nvSpPr>
        <p:spPr>
          <a:xfrm>
            <a:off x="2057400" y="1515583"/>
            <a:ext cx="2013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PAGE 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DCB94-9DB1-6445-A9C9-5DF9463B4A66}"/>
              </a:ext>
            </a:extLst>
          </p:cNvPr>
          <p:cNvSpPr/>
          <p:nvPr/>
        </p:nvSpPr>
        <p:spPr>
          <a:xfrm>
            <a:off x="7158266" y="5297314"/>
            <a:ext cx="1680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b="1" dirty="0">
                <a:latin typeface="Cambria" panose="02040503050406030204" pitchFamily="18" charset="0"/>
              </a:rPr>
              <a:t>Page Buffer 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76EBB-3C51-FC48-AA79-F33FAB567573}"/>
              </a:ext>
            </a:extLst>
          </p:cNvPr>
          <p:cNvSpPr/>
          <p:nvPr/>
        </p:nvSpPr>
        <p:spPr>
          <a:xfrm>
            <a:off x="7158266" y="5677248"/>
            <a:ext cx="1680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b="1" dirty="0">
                <a:latin typeface="Cambria" panose="02040503050406030204" pitchFamily="18" charset="0"/>
              </a:rPr>
              <a:t>Page Buffer 2</a:t>
            </a:r>
            <a:endParaRPr lang="en-CH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39FFE1-C43B-AF4C-A75B-F70F5BA9A87E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 bwMode="auto">
          <a:xfrm>
            <a:off x="6856806" y="5481980"/>
            <a:ext cx="30146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756C21-A6B7-7A4E-BF7E-339DE551DA45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 bwMode="auto">
          <a:xfrm>
            <a:off x="6856806" y="5861914"/>
            <a:ext cx="30146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053CF8-903C-4B45-A182-97F52CB7F715}"/>
              </a:ext>
            </a:extLst>
          </p:cNvPr>
          <p:cNvCxnSpPr>
            <a:cxnSpLocks/>
            <a:stCxn id="59" idx="3"/>
          </p:cNvCxnSpPr>
          <p:nvPr/>
        </p:nvCxnSpPr>
        <p:spPr bwMode="auto">
          <a:xfrm>
            <a:off x="3276599" y="3998972"/>
            <a:ext cx="300548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8ACC184-64F2-4248-BBC7-F6C7BBF0E40F}"/>
              </a:ext>
            </a:extLst>
          </p:cNvPr>
          <p:cNvSpPr txBox="1"/>
          <p:nvPr/>
        </p:nvSpPr>
        <p:spPr>
          <a:xfrm>
            <a:off x="304800" y="4351124"/>
            <a:ext cx="29717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❸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CACHE READ(B)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EC5F67-96C4-894E-866D-DD6D7F080572}"/>
              </a:ext>
            </a:extLst>
          </p:cNvPr>
          <p:cNvCxnSpPr>
            <a:cxnSpLocks/>
            <a:stCxn id="69" idx="3"/>
          </p:cNvCxnSpPr>
          <p:nvPr/>
        </p:nvCxnSpPr>
        <p:spPr bwMode="auto">
          <a:xfrm>
            <a:off x="3276599" y="4581957"/>
            <a:ext cx="300548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F9EB015F-D411-D841-A491-EC87497ED003}"/>
              </a:ext>
            </a:extLst>
          </p:cNvPr>
          <p:cNvCxnSpPr>
            <a:stCxn id="3" idx="3"/>
            <a:endCxn id="58" idx="3"/>
          </p:cNvCxnSpPr>
          <p:nvPr/>
        </p:nvCxnSpPr>
        <p:spPr bwMode="auto">
          <a:xfrm>
            <a:off x="6856806" y="4034282"/>
            <a:ext cx="12700" cy="1447698"/>
          </a:xfrm>
          <a:prstGeom prst="curvedConnector3">
            <a:avLst>
              <a:gd name="adj1" fmla="val 3432000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A2D7402-FBFD-D744-B167-5A16017B5C62}"/>
              </a:ext>
            </a:extLst>
          </p:cNvPr>
          <p:cNvSpPr/>
          <p:nvPr/>
        </p:nvSpPr>
        <p:spPr>
          <a:xfrm>
            <a:off x="7293940" y="4556760"/>
            <a:ext cx="1914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❷ </a:t>
            </a:r>
            <a:r>
              <a:rPr lang="en-CH" b="1" i="1" dirty="0">
                <a:solidFill>
                  <a:srgbClr val="7030A0"/>
                </a:solidFill>
                <a:latin typeface="Cambria" panose="02040503050406030204" pitchFamily="18" charset="0"/>
              </a:rPr>
              <a:t>Page senging</a:t>
            </a:r>
            <a:endParaRPr lang="en-CH" i="1" dirty="0">
              <a:solidFill>
                <a:srgbClr val="7030A0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628B76B-0719-814D-8411-03629A6E6E60}"/>
              </a:ext>
            </a:extLst>
          </p:cNvPr>
          <p:cNvCxnSpPr>
            <a:cxnSpLocks/>
            <a:stCxn id="54" idx="3"/>
            <a:endCxn id="57" idx="3"/>
          </p:cNvCxnSpPr>
          <p:nvPr/>
        </p:nvCxnSpPr>
        <p:spPr bwMode="auto">
          <a:xfrm>
            <a:off x="6856806" y="4394911"/>
            <a:ext cx="12700" cy="1467003"/>
          </a:xfrm>
          <a:prstGeom prst="curvedConnector3">
            <a:avLst>
              <a:gd name="adj1" fmla="val 3432000"/>
            </a:avLst>
          </a:prstGeom>
          <a:solidFill>
            <a:srgbClr val="C0C0C0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A0DE858-8548-C44E-A874-70033EF79B6A}"/>
              </a:ext>
            </a:extLst>
          </p:cNvPr>
          <p:cNvSpPr/>
          <p:nvPr/>
        </p:nvSpPr>
        <p:spPr>
          <a:xfrm>
            <a:off x="7293940" y="4946040"/>
            <a:ext cx="1914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❹</a:t>
            </a:r>
            <a:r>
              <a:rPr lang="ko-KR" altLang="en-US" kern="0" dirty="0">
                <a:solidFill>
                  <a:schemeClr val="accent6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CH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Page senging</a:t>
            </a:r>
            <a:endParaRPr lang="en-CH" i="1" dirty="0"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1875EB-3C55-544E-B816-F4AA628D7BE7}"/>
              </a:ext>
            </a:extLst>
          </p:cNvPr>
          <p:cNvSpPr txBox="1"/>
          <p:nvPr/>
        </p:nvSpPr>
        <p:spPr>
          <a:xfrm>
            <a:off x="304800" y="5282106"/>
            <a:ext cx="29717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❺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DATA OUT(A)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D367BC7-9224-134F-A9C0-BBC352226594}"/>
              </a:ext>
            </a:extLst>
          </p:cNvPr>
          <p:cNvCxnSpPr>
            <a:cxnSpLocks/>
            <a:stCxn id="83" idx="3"/>
          </p:cNvCxnSpPr>
          <p:nvPr/>
        </p:nvCxnSpPr>
        <p:spPr bwMode="auto">
          <a:xfrm>
            <a:off x="3276599" y="5512939"/>
            <a:ext cx="300548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EFDE04F-2BD1-9C48-9BDC-9F114429559C}"/>
              </a:ext>
            </a:extLst>
          </p:cNvPr>
          <p:cNvSpPr/>
          <p:nvPr/>
        </p:nvSpPr>
        <p:spPr>
          <a:xfrm>
            <a:off x="763590" y="5661075"/>
            <a:ext cx="2360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>
                <a:solidFill>
                  <a:srgbClr val="0070C0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(Toggle RE signal)</a:t>
            </a:r>
            <a:endParaRPr lang="en-CH" i="1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7508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5" grpId="0"/>
      <p:bldP spid="63" grpId="0"/>
      <p:bldP spid="69" grpId="0"/>
      <p:bldP spid="77" grpId="0"/>
      <p:bldP spid="79" grpId="0"/>
      <p:bldP spid="83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Removes </a:t>
            </a:r>
            <a:r>
              <a:rPr lang="en-US" dirty="0" err="1"/>
              <a:t>tDMA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from the critical path</a:t>
            </a:r>
          </a:p>
          <a:p>
            <a:pPr lvl="1"/>
            <a:r>
              <a:rPr lang="en-US" dirty="0"/>
              <a:t>Increases </a:t>
            </a:r>
            <a:r>
              <a:rPr lang="en-US" dirty="0">
                <a:solidFill>
                  <a:schemeClr val="accent6"/>
                </a:solidFill>
              </a:rPr>
              <a:t>throughput/bandwidth</a:t>
            </a:r>
          </a:p>
          <a:p>
            <a:pPr lvl="1"/>
            <a:r>
              <a:rPr lang="en-US" dirty="0"/>
              <a:t>Reduces </a:t>
            </a:r>
            <a:r>
              <a:rPr lang="en-US" dirty="0">
                <a:solidFill>
                  <a:schemeClr val="accent6"/>
                </a:solidFill>
              </a:rPr>
              <a:t>effective latency </a:t>
            </a:r>
          </a:p>
          <a:p>
            <a:pPr lvl="2"/>
            <a:r>
              <a:rPr lang="en-US" dirty="0"/>
              <a:t>By reducing the time delay for a request </a:t>
            </a:r>
            <a:r>
              <a:rPr lang="en-US" dirty="0">
                <a:solidFill>
                  <a:schemeClr val="accent6"/>
                </a:solidFill>
              </a:rPr>
              <a:t>being blocked by the previous request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CACHE READ Command: Benefit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756102"/>
      </p:ext>
    </p:extLst>
  </p:cSld>
  <p:clrMapOvr>
    <a:masterClrMapping/>
  </p:clrMapOvr>
  <p:transition spd="slow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Concurrent operations on different planes</a:t>
            </a:r>
          </a:p>
          <a:p>
            <a:pPr lvl="1"/>
            <a:r>
              <a:rPr lang="en-US" dirty="0"/>
              <a:t>Recall: Planes share WLs and row/column decoders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Opportunity: Planes can </a:t>
            </a:r>
            <a:r>
              <a:rPr lang="en-US" dirty="0">
                <a:solidFill>
                  <a:schemeClr val="accent6"/>
                </a:solidFill>
              </a:rPr>
              <a:t>concurrently </a:t>
            </a:r>
            <a:r>
              <a:rPr lang="en-US" dirty="0"/>
              <a:t>operate</a:t>
            </a:r>
          </a:p>
          <a:p>
            <a:r>
              <a:rPr lang="en-US" dirty="0"/>
              <a:t>Constraints: Only for </a:t>
            </a:r>
            <a:r>
              <a:rPr lang="en-US" dirty="0">
                <a:solidFill>
                  <a:schemeClr val="accent6"/>
                </a:solidFill>
              </a:rPr>
              <a:t>the same operations </a:t>
            </a:r>
            <a:r>
              <a:rPr lang="en-US" dirty="0"/>
              <a:t>on </a:t>
            </a:r>
            <a:r>
              <a:rPr lang="en-US" dirty="0">
                <a:solidFill>
                  <a:schemeClr val="accent6"/>
                </a:solidFill>
              </a:rPr>
              <a:t>the same page offset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 Operations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2" name="Picture 5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A7023433-36CB-6742-9D0F-6EB5FCC66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90" y="2124921"/>
            <a:ext cx="4521200" cy="27622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21ADDB5-2770-E24F-A1CF-357D99373CC9}"/>
              </a:ext>
            </a:extLst>
          </p:cNvPr>
          <p:cNvSpPr/>
          <p:nvPr/>
        </p:nvSpPr>
        <p:spPr bwMode="auto">
          <a:xfrm>
            <a:off x="2354390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1ABF72-EDC3-CE4B-8168-C92D9F5049DC}"/>
              </a:ext>
            </a:extLst>
          </p:cNvPr>
          <p:cNvSpPr/>
          <p:nvPr/>
        </p:nvSpPr>
        <p:spPr bwMode="auto">
          <a:xfrm>
            <a:off x="3470872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3801BF-81E8-A649-AC83-7809C9717431}"/>
              </a:ext>
            </a:extLst>
          </p:cNvPr>
          <p:cNvSpPr/>
          <p:nvPr/>
        </p:nvSpPr>
        <p:spPr bwMode="auto">
          <a:xfrm>
            <a:off x="4602039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1EDD0-33B5-E249-A37D-64BE23D63872}"/>
              </a:ext>
            </a:extLst>
          </p:cNvPr>
          <p:cNvSpPr/>
          <p:nvPr/>
        </p:nvSpPr>
        <p:spPr bwMode="auto">
          <a:xfrm>
            <a:off x="5690883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4E1956-2632-2242-85F7-8A91B7242584}"/>
              </a:ext>
            </a:extLst>
          </p:cNvPr>
          <p:cNvSpPr/>
          <p:nvPr/>
        </p:nvSpPr>
        <p:spPr bwMode="auto">
          <a:xfrm>
            <a:off x="2316290" y="4117285"/>
            <a:ext cx="4376738" cy="459707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Page Buffers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A414EB-E483-974E-84F0-74FB35DF794B}"/>
              </a:ext>
            </a:extLst>
          </p:cNvPr>
          <p:cNvSpPr/>
          <p:nvPr/>
        </p:nvSpPr>
        <p:spPr bwMode="auto">
          <a:xfrm>
            <a:off x="2316290" y="4583053"/>
            <a:ext cx="4376738" cy="27308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Peripheral Circuits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DC04DF-39C5-7045-8AF5-9F2645170844}"/>
              </a:ext>
            </a:extLst>
          </p:cNvPr>
          <p:cNvSpPr/>
          <p:nvPr/>
        </p:nvSpPr>
        <p:spPr bwMode="auto">
          <a:xfrm>
            <a:off x="2291959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6E7579-C0A3-1440-B493-7F0EC3316A22}"/>
              </a:ext>
            </a:extLst>
          </p:cNvPr>
          <p:cNvSpPr/>
          <p:nvPr/>
        </p:nvSpPr>
        <p:spPr bwMode="auto">
          <a:xfrm>
            <a:off x="3368328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D42041-E82B-BE49-BCBA-12756C36F9B4}"/>
              </a:ext>
            </a:extLst>
          </p:cNvPr>
          <p:cNvSpPr/>
          <p:nvPr/>
        </p:nvSpPr>
        <p:spPr bwMode="auto">
          <a:xfrm>
            <a:off x="4501474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6C6113-AE42-F641-8BE2-5648214BC04C}"/>
              </a:ext>
            </a:extLst>
          </p:cNvPr>
          <p:cNvSpPr/>
          <p:nvPr/>
        </p:nvSpPr>
        <p:spPr bwMode="auto">
          <a:xfrm>
            <a:off x="5610740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6F2AE6-0FC4-544F-BB39-1D9F53BAD656}"/>
              </a:ext>
            </a:extLst>
          </p:cNvPr>
          <p:cNvSpPr/>
          <p:nvPr/>
        </p:nvSpPr>
        <p:spPr bwMode="auto">
          <a:xfrm>
            <a:off x="6675726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4A9DAC-C215-4443-8BDD-FD6C3492046B}"/>
              </a:ext>
            </a:extLst>
          </p:cNvPr>
          <p:cNvSpPr txBox="1"/>
          <p:nvPr/>
        </p:nvSpPr>
        <p:spPr>
          <a:xfrm>
            <a:off x="3202434" y="1752600"/>
            <a:ext cx="26219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Row/Column Decoders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1B0AF0-346F-514D-94E7-4928FA7EDEA2}"/>
              </a:ext>
            </a:extLst>
          </p:cNvPr>
          <p:cNvCxnSpPr>
            <a:cxnSpLocks/>
          </p:cNvCxnSpPr>
          <p:nvPr/>
        </p:nvCxnSpPr>
        <p:spPr bwMode="auto">
          <a:xfrm flipH="1">
            <a:off x="2354171" y="2036520"/>
            <a:ext cx="848263" cy="177079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B9B96-7694-8248-8313-C5EBB8701349}"/>
              </a:ext>
            </a:extLst>
          </p:cNvPr>
          <p:cNvCxnSpPr>
            <a:cxnSpLocks/>
          </p:cNvCxnSpPr>
          <p:nvPr/>
        </p:nvCxnSpPr>
        <p:spPr bwMode="auto">
          <a:xfrm flipH="1">
            <a:off x="3410980" y="2065021"/>
            <a:ext cx="281310" cy="148578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84844BC-DCD8-0A4F-A00E-7F1F8EAEF4DB}"/>
              </a:ext>
            </a:extLst>
          </p:cNvPr>
          <p:cNvCxnSpPr>
            <a:cxnSpLocks/>
          </p:cNvCxnSpPr>
          <p:nvPr/>
        </p:nvCxnSpPr>
        <p:spPr bwMode="auto">
          <a:xfrm>
            <a:off x="4524977" y="2061120"/>
            <a:ext cx="0" cy="191112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115ED0F-4B55-8E47-BD62-29E7FEC6E351}"/>
              </a:ext>
            </a:extLst>
          </p:cNvPr>
          <p:cNvCxnSpPr>
            <a:cxnSpLocks/>
          </p:cNvCxnSpPr>
          <p:nvPr/>
        </p:nvCxnSpPr>
        <p:spPr bwMode="auto">
          <a:xfrm rot="14160000" flipH="1">
            <a:off x="5350093" y="2065021"/>
            <a:ext cx="281310" cy="148578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3AEE7D6-5BE0-F141-A6BE-0BA9F94A9CD2}"/>
              </a:ext>
            </a:extLst>
          </p:cNvPr>
          <p:cNvCxnSpPr>
            <a:cxnSpLocks/>
          </p:cNvCxnSpPr>
          <p:nvPr/>
        </p:nvCxnSpPr>
        <p:spPr bwMode="auto">
          <a:xfrm rot="12420000" flipH="1">
            <a:off x="5872526" y="2036520"/>
            <a:ext cx="848263" cy="177079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559ABB-043C-3F42-8878-C965509D1D59}"/>
              </a:ext>
            </a:extLst>
          </p:cNvPr>
          <p:cNvGrpSpPr/>
          <p:nvPr/>
        </p:nvGrpSpPr>
        <p:grpSpPr>
          <a:xfrm>
            <a:off x="1358319" y="2482334"/>
            <a:ext cx="5379618" cy="369332"/>
            <a:chOff x="1358319" y="2482334"/>
            <a:chExt cx="5379618" cy="36933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13DDA2-6FC5-034D-81D1-ABA9EE0741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2667000"/>
              <a:ext cx="4680537" cy="0"/>
            </a:xfrm>
            <a:prstGeom prst="line">
              <a:avLst/>
            </a:prstGeom>
            <a:solidFill>
              <a:srgbClr val="C0C0C0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AD1ED7-DF53-054D-B7D8-117A40795931}"/>
                </a:ext>
              </a:extLst>
            </p:cNvPr>
            <p:cNvSpPr txBox="1"/>
            <p:nvPr/>
          </p:nvSpPr>
          <p:spPr>
            <a:xfrm>
              <a:off x="1358319" y="2482334"/>
              <a:ext cx="5845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WL </a:t>
              </a:r>
              <a:r>
                <a:rPr lang="en-CH" b="1" i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70304E-CCE3-8B4A-A12D-B2945498E312}"/>
              </a:ext>
            </a:extLst>
          </p:cNvPr>
          <p:cNvGrpSpPr/>
          <p:nvPr/>
        </p:nvGrpSpPr>
        <p:grpSpPr>
          <a:xfrm>
            <a:off x="533400" y="2482334"/>
            <a:ext cx="824919" cy="369332"/>
            <a:chOff x="533400" y="2482334"/>
            <a:chExt cx="824919" cy="36933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10D82D-1CB2-164D-A745-359BECDDD582}"/>
                </a:ext>
              </a:extLst>
            </p:cNvPr>
            <p:cNvSpPr txBox="1"/>
            <p:nvPr/>
          </p:nvSpPr>
          <p:spPr>
            <a:xfrm>
              <a:off x="533400" y="2482334"/>
              <a:ext cx="60625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baseline="-25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REF</a:t>
              </a:r>
              <a:endParaRPr lang="en-CH" b="1" i="1" baseline="-250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874AD4-24CD-B64C-AD86-C2CA982CC495}"/>
                </a:ext>
              </a:extLst>
            </p:cNvPr>
            <p:cNvCxnSpPr>
              <a:cxnSpLocks/>
              <a:stCxn id="91" idx="3"/>
              <a:endCxn id="89" idx="1"/>
            </p:cNvCxnSpPr>
            <p:nvPr/>
          </p:nvCxnSpPr>
          <p:spPr>
            <a:xfrm>
              <a:off x="1139656" y="2667000"/>
              <a:ext cx="218663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422489-B5E7-104C-879F-24015587C3EB}"/>
              </a:ext>
            </a:extLst>
          </p:cNvPr>
          <p:cNvGrpSpPr/>
          <p:nvPr/>
        </p:nvGrpSpPr>
        <p:grpSpPr>
          <a:xfrm>
            <a:off x="502879" y="2743200"/>
            <a:ext cx="6235058" cy="706398"/>
            <a:chOff x="502879" y="3396734"/>
            <a:chExt cx="6235058" cy="70639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E1F65B-321C-6646-99E8-D9AC1218A8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3581400"/>
              <a:ext cx="4680537" cy="0"/>
            </a:xfrm>
            <a:prstGeom prst="line">
              <a:avLst/>
            </a:prstGeom>
            <a:solidFill>
              <a:srgbClr val="C0C0C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C187D7C-6200-064B-B7F4-76FD9BDA1C7A}"/>
                </a:ext>
              </a:extLst>
            </p:cNvPr>
            <p:cNvSpPr txBox="1"/>
            <p:nvPr/>
          </p:nvSpPr>
          <p:spPr>
            <a:xfrm>
              <a:off x="1302557" y="3396734"/>
              <a:ext cx="6960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WL </a:t>
              </a:r>
              <a:r>
                <a:rPr lang="en-CH" b="1" i="1" dirty="0">
                  <a:latin typeface="Cambria" panose="02040503050406030204" pitchFamily="18" charset="0"/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1D2C3CB-2C04-FE4E-BC3B-CFB1457B9AA2}"/>
                </a:ext>
              </a:extLst>
            </p:cNvPr>
            <p:cNvSpPr txBox="1"/>
            <p:nvPr/>
          </p:nvSpPr>
          <p:spPr>
            <a:xfrm>
              <a:off x="502879" y="3396734"/>
              <a:ext cx="6672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tx2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baseline="-25000" dirty="0">
                  <a:solidFill>
                    <a:schemeClr val="tx2"/>
                  </a:solidFill>
                  <a:latin typeface="Cambria" panose="02040503050406030204" pitchFamily="18" charset="0"/>
                </a:rPr>
                <a:t>PASS</a:t>
              </a:r>
              <a:endParaRPr lang="en-CH" b="1" i="1" baseline="-25000" dirty="0">
                <a:solidFill>
                  <a:schemeClr val="tx2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6C647A-E6CF-A24B-BE0A-8AB7A0ABF51B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1170178" y="3581400"/>
              <a:ext cx="188141" cy="0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67CBA3-7D05-EE4C-9312-35E2A6632407}"/>
                </a:ext>
              </a:extLst>
            </p:cNvPr>
            <p:cNvSpPr txBox="1"/>
            <p:nvPr/>
          </p:nvSpPr>
          <p:spPr>
            <a:xfrm>
              <a:off x="1119816" y="3733800"/>
              <a:ext cx="106150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(others)</a:t>
              </a:r>
              <a:endParaRPr lang="en-CH" b="1" i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F64804-B845-224F-95AF-2FA1E14C4DE7}"/>
              </a:ext>
            </a:extLst>
          </p:cNvPr>
          <p:cNvGrpSpPr/>
          <p:nvPr/>
        </p:nvGrpSpPr>
        <p:grpSpPr>
          <a:xfrm>
            <a:off x="914400" y="2069068"/>
            <a:ext cx="2528331" cy="644917"/>
            <a:chOff x="914400" y="2069068"/>
            <a:chExt cx="2528331" cy="64491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377F2D8-BF2B-3744-80B3-7B0679841EED}"/>
                </a:ext>
              </a:extLst>
            </p:cNvPr>
            <p:cNvSpPr/>
            <p:nvPr/>
          </p:nvSpPr>
          <p:spPr bwMode="auto">
            <a:xfrm>
              <a:off x="2264982" y="2624700"/>
              <a:ext cx="1177749" cy="89285"/>
            </a:xfrm>
            <a:prstGeom prst="roundRect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3226074-EB5D-E348-AF78-73B5873E406F}"/>
                </a:ext>
              </a:extLst>
            </p:cNvPr>
            <p:cNvSpPr txBox="1"/>
            <p:nvPr/>
          </p:nvSpPr>
          <p:spPr>
            <a:xfrm>
              <a:off x="914400" y="2069068"/>
              <a:ext cx="131677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0070C0"/>
                  </a:solidFill>
                  <a:latin typeface="Cambria" panose="02040503050406030204" pitchFamily="18" charset="0"/>
                </a:rPr>
                <a:t>Taget Page</a:t>
              </a:r>
              <a:endParaRPr lang="en-CH" b="1" i="1" dirty="0">
                <a:solidFill>
                  <a:srgbClr val="0070C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CE2705D-9659-124E-96BC-9049FD9A5AB3}"/>
                </a:ext>
              </a:extLst>
            </p:cNvPr>
            <p:cNvSpPr/>
            <p:nvPr/>
          </p:nvSpPr>
          <p:spPr bwMode="auto">
            <a:xfrm>
              <a:off x="2048256" y="2429256"/>
              <a:ext cx="231648" cy="219456"/>
            </a:xfrm>
            <a:custGeom>
              <a:avLst/>
              <a:gdLst>
                <a:gd name="connsiteX0" fmla="*/ 0 w 231648"/>
                <a:gd name="connsiteY0" fmla="*/ 0 h 219456"/>
                <a:gd name="connsiteX1" fmla="*/ 60960 w 231648"/>
                <a:gd name="connsiteY1" fmla="*/ 134112 h 219456"/>
                <a:gd name="connsiteX2" fmla="*/ 231648 w 231648"/>
                <a:gd name="connsiteY2" fmla="*/ 21945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648" h="219456">
                  <a:moveTo>
                    <a:pt x="0" y="0"/>
                  </a:moveTo>
                  <a:cubicBezTo>
                    <a:pt x="11176" y="48768"/>
                    <a:pt x="22352" y="97536"/>
                    <a:pt x="60960" y="134112"/>
                  </a:cubicBezTo>
                  <a:cubicBezTo>
                    <a:pt x="99568" y="170688"/>
                    <a:pt x="165608" y="195072"/>
                    <a:pt x="231648" y="219456"/>
                  </a:cubicBezTo>
                </a:path>
              </a:pathLst>
            </a:custGeom>
            <a:no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DD8F9E-C097-834F-ABDC-F9D5FE976296}"/>
              </a:ext>
            </a:extLst>
          </p:cNvPr>
          <p:cNvGrpSpPr/>
          <p:nvPr/>
        </p:nvGrpSpPr>
        <p:grpSpPr>
          <a:xfrm>
            <a:off x="3433899" y="1981200"/>
            <a:ext cx="5786301" cy="735774"/>
            <a:chOff x="3433899" y="1981200"/>
            <a:chExt cx="5786301" cy="735774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2FAFA7C-15B0-D44D-AB63-A55A45086CE8}"/>
                </a:ext>
              </a:extLst>
            </p:cNvPr>
            <p:cNvSpPr/>
            <p:nvPr/>
          </p:nvSpPr>
          <p:spPr bwMode="auto">
            <a:xfrm>
              <a:off x="3433899" y="2624700"/>
              <a:ext cx="3340087" cy="92274"/>
            </a:xfrm>
            <a:prstGeom prst="roundRect">
              <a:avLst/>
            </a:prstGeom>
            <a:noFill/>
            <a:ln w="19050" cap="flat" cmpd="sng" algn="ctr">
              <a:solidFill>
                <a:srgbClr val="F8BF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66BCCE0-6E21-6541-A66D-55568CBC622F}"/>
                </a:ext>
              </a:extLst>
            </p:cNvPr>
            <p:cNvSpPr/>
            <p:nvPr/>
          </p:nvSpPr>
          <p:spPr bwMode="auto">
            <a:xfrm flipH="1">
              <a:off x="6786045" y="2460851"/>
              <a:ext cx="218805" cy="219456"/>
            </a:xfrm>
            <a:custGeom>
              <a:avLst/>
              <a:gdLst>
                <a:gd name="connsiteX0" fmla="*/ 0 w 231648"/>
                <a:gd name="connsiteY0" fmla="*/ 0 h 219456"/>
                <a:gd name="connsiteX1" fmla="*/ 60960 w 231648"/>
                <a:gd name="connsiteY1" fmla="*/ 134112 h 219456"/>
                <a:gd name="connsiteX2" fmla="*/ 231648 w 231648"/>
                <a:gd name="connsiteY2" fmla="*/ 21945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648" h="219456">
                  <a:moveTo>
                    <a:pt x="0" y="0"/>
                  </a:moveTo>
                  <a:cubicBezTo>
                    <a:pt x="11176" y="48768"/>
                    <a:pt x="22352" y="97536"/>
                    <a:pt x="60960" y="134112"/>
                  </a:cubicBezTo>
                  <a:cubicBezTo>
                    <a:pt x="99568" y="170688"/>
                    <a:pt x="165608" y="195072"/>
                    <a:pt x="231648" y="219456"/>
                  </a:cubicBezTo>
                </a:path>
              </a:pathLst>
            </a:cu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6977F7F-617F-BB4D-9717-B63656A5FEDE}"/>
                </a:ext>
              </a:extLst>
            </p:cNvPr>
            <p:cNvSpPr txBox="1"/>
            <p:nvPr/>
          </p:nvSpPr>
          <p:spPr>
            <a:xfrm>
              <a:off x="6937972" y="1981200"/>
              <a:ext cx="2282228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Same voltage </a:t>
              </a:r>
              <a:r>
                <a:rPr lang="en-US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can be</a:t>
              </a:r>
              <a:endParaRPr lang="en-CH" b="1" i="1" dirty="0">
                <a:solidFill>
                  <a:srgbClr val="7030A0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en-CH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applied to all cells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23838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Increase the </a:t>
            </a:r>
            <a:r>
              <a:rPr lang="en-US" dirty="0">
                <a:solidFill>
                  <a:schemeClr val="accent6"/>
                </a:solidFill>
              </a:rPr>
              <a:t>throughput/bandwidth almost linearly with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# of planes</a:t>
            </a:r>
            <a:r>
              <a:rPr lang="en-US" dirty="0"/>
              <a:t> that concurrently operate</a:t>
            </a:r>
          </a:p>
          <a:p>
            <a:pPr lvl="1"/>
            <a:r>
              <a:rPr lang="en-US" dirty="0"/>
              <a:t>Bandwidth with regular page programs:</a:t>
            </a:r>
            <a:br>
              <a:rPr lang="en-US" dirty="0"/>
            </a:br>
            <a:r>
              <a:rPr lang="en-US" dirty="0"/>
              <a:t>	16 KiB / 736 us </a:t>
            </a:r>
            <a:r>
              <a:rPr lang="en-CH" dirty="0"/>
              <a:t>≈ </a:t>
            </a:r>
            <a:r>
              <a:rPr lang="en-CH" dirty="0">
                <a:solidFill>
                  <a:srgbClr val="C00000"/>
                </a:solidFill>
              </a:rPr>
              <a:t>22 MB/s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Bandwidth with multi-plane page programs (2 plane):</a:t>
            </a:r>
            <a:br>
              <a:rPr lang="en-US" dirty="0"/>
            </a:br>
            <a:r>
              <a:rPr lang="en-US" dirty="0"/>
              <a:t>	32 KiB / 736 + </a:t>
            </a:r>
            <a:r>
              <a:rPr lang="en-US" dirty="0">
                <a:solidFill>
                  <a:srgbClr val="0070C0"/>
                </a:solidFill>
              </a:rPr>
              <a:t>16 (</a:t>
            </a:r>
            <a:r>
              <a:rPr lang="en-US" dirty="0" err="1">
                <a:solidFill>
                  <a:srgbClr val="0070C0"/>
                </a:solidFill>
              </a:rPr>
              <a:t>tDMA</a:t>
            </a:r>
            <a:r>
              <a:rPr lang="en-US" dirty="0">
                <a:solidFill>
                  <a:srgbClr val="0070C0"/>
                </a:solidFill>
              </a:rPr>
              <a:t>) + 20 (</a:t>
            </a:r>
            <a:r>
              <a:rPr lang="en-US" dirty="0" err="1">
                <a:solidFill>
                  <a:srgbClr val="0070C0"/>
                </a:solidFill>
              </a:rPr>
              <a:t>tECC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us </a:t>
            </a:r>
            <a:r>
              <a:rPr lang="en-CH" dirty="0"/>
              <a:t>≈ </a:t>
            </a:r>
            <a:r>
              <a:rPr lang="en-CH" dirty="0">
                <a:solidFill>
                  <a:schemeClr val="accent6"/>
                </a:solidFill>
              </a:rPr>
              <a:t>41.5 MB/s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r>
              <a:rPr lang="en-CH" dirty="0"/>
              <a:t>Per-operation latency </a:t>
            </a:r>
            <a:r>
              <a:rPr lang="en-CH" dirty="0">
                <a:solidFill>
                  <a:srgbClr val="C00000"/>
                </a:solidFill>
              </a:rPr>
              <a:t>increases</a:t>
            </a:r>
          </a:p>
          <a:p>
            <a:pPr lvl="1"/>
            <a:r>
              <a:rPr lang="en-CH" dirty="0"/>
              <a:t>Regular page program: tECC</a:t>
            </a:r>
            <a:r>
              <a:rPr lang="en-CH" baseline="-25000" dirty="0"/>
              <a:t>ENC</a:t>
            </a:r>
            <a:r>
              <a:rPr lang="en-CH" dirty="0"/>
              <a:t> + tDMA + tPROG </a:t>
            </a:r>
          </a:p>
          <a:p>
            <a:pPr lvl="1"/>
            <a:r>
              <a:rPr lang="en-CH" dirty="0"/>
              <a:t>Multi-plane page program: 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baseline="-25000" dirty="0" err="1">
                <a:solidFill>
                  <a:srgbClr val="C00000"/>
                </a:solidFill>
              </a:rPr>
              <a:t>Plane</a:t>
            </a:r>
            <a:r>
              <a:rPr lang="en-CH" dirty="0">
                <a:solidFill>
                  <a:srgbClr val="C00000"/>
                </a:solidFill>
              </a:rPr>
              <a:t>×</a:t>
            </a:r>
            <a:r>
              <a:rPr lang="en-CH" dirty="0"/>
              <a:t>(tECC</a:t>
            </a:r>
            <a:r>
              <a:rPr lang="en-CH" baseline="-25000" dirty="0"/>
              <a:t>ENC</a:t>
            </a:r>
            <a:r>
              <a:rPr lang="en-CH" dirty="0"/>
              <a:t> + tDMA) + tPROG</a:t>
            </a:r>
          </a:p>
          <a:p>
            <a:pPr lvl="1"/>
            <a:endParaRPr lang="en-CH" dirty="0"/>
          </a:p>
          <a:p>
            <a:r>
              <a:rPr lang="en-CH" dirty="0"/>
              <a:t>The benefits highly depend on the </a:t>
            </a:r>
            <a:r>
              <a:rPr lang="en-CH" dirty="0">
                <a:solidFill>
                  <a:srgbClr val="C00000"/>
                </a:solidFill>
              </a:rPr>
              <a:t>access pattern and FTL’s data placement</a:t>
            </a:r>
          </a:p>
          <a:p>
            <a:pPr lvl="1"/>
            <a:r>
              <a:rPr lang="en-CH" dirty="0"/>
              <a:t>Random-read-dominant vs. Random-write-dominant </a:t>
            </a: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 Operations: Benefit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98312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C00000"/>
                </a:solidFill>
              </a:rPr>
              <a:t>Read performance </a:t>
            </a:r>
            <a:r>
              <a:rPr lang="en-US" dirty="0"/>
              <a:t>is often </a:t>
            </a:r>
            <a:r>
              <a:rPr lang="en-US" dirty="0">
                <a:solidFill>
                  <a:srgbClr val="C00000"/>
                </a:solidFill>
              </a:rPr>
              <a:t>more important</a:t>
            </a:r>
          </a:p>
          <a:p>
            <a:pPr lvl="1"/>
            <a:r>
              <a:rPr lang="en-US" dirty="0"/>
              <a:t>Writes can be done </a:t>
            </a:r>
            <a:r>
              <a:rPr lang="en-US" dirty="0">
                <a:solidFill>
                  <a:srgbClr val="0070C0"/>
                </a:solidFill>
              </a:rPr>
              <a:t>in an asynchronous manner</a:t>
            </a:r>
            <a:r>
              <a:rPr lang="en-US" dirty="0"/>
              <a:t> using buffers</a:t>
            </a:r>
          </a:p>
          <a:p>
            <a:pPr lvl="2"/>
            <a:r>
              <a:rPr lang="en-CH" dirty="0"/>
              <a:t>e.g., return a write request immediat</a:t>
            </a:r>
            <a:r>
              <a:rPr lang="en-GB" dirty="0"/>
              <a:t>e</a:t>
            </a:r>
            <a:r>
              <a:rPr lang="en-CH" dirty="0"/>
              <a:t>ly after receiving the data (and storing it to the write buffer)</a:t>
            </a:r>
          </a:p>
          <a:p>
            <a:pPr lvl="1"/>
            <a:r>
              <a:rPr lang="en-CH" dirty="0"/>
              <a:t>A read request can be returned </a:t>
            </a:r>
            <a:r>
              <a:rPr lang="en-CH" dirty="0">
                <a:solidFill>
                  <a:srgbClr val="C00000"/>
                </a:solidFill>
              </a:rPr>
              <a:t>only when the requested data is ready</a:t>
            </a:r>
            <a:r>
              <a:rPr lang="en-CH" dirty="0"/>
              <a:t> (after reading the data from the chip)</a:t>
            </a:r>
          </a:p>
          <a:p>
            <a:pPr lvl="1"/>
            <a:endParaRPr lang="en-CH" dirty="0"/>
          </a:p>
          <a:p>
            <a:r>
              <a:rPr lang="en-CH" dirty="0"/>
              <a:t>Significant </a:t>
            </a:r>
            <a:r>
              <a:rPr lang="en-CH" dirty="0">
                <a:solidFill>
                  <a:srgbClr val="C00000"/>
                </a:solidFill>
              </a:rPr>
              <a:t>latency asymmetry</a:t>
            </a:r>
          </a:p>
          <a:p>
            <a:pPr lvl="1"/>
            <a:r>
              <a:rPr lang="en-CH" dirty="0"/>
              <a:t>tR: </a:t>
            </a:r>
            <a:r>
              <a:rPr lang="en-CH" dirty="0">
                <a:solidFill>
                  <a:schemeClr val="accent6"/>
                </a:solidFill>
              </a:rPr>
              <a:t>100 us</a:t>
            </a:r>
            <a:r>
              <a:rPr lang="en-CH" dirty="0"/>
              <a:t>, tPROG: </a:t>
            </a:r>
            <a:r>
              <a:rPr lang="en-CH" dirty="0">
                <a:solidFill>
                  <a:srgbClr val="7030A0"/>
                </a:solidFill>
              </a:rPr>
              <a:t>700 us</a:t>
            </a:r>
            <a:r>
              <a:rPr lang="en-CH" dirty="0"/>
              <a:t>, tBERS: </a:t>
            </a:r>
            <a:r>
              <a:rPr lang="en-CH" dirty="0">
                <a:solidFill>
                  <a:srgbClr val="FF0000"/>
                </a:solidFill>
              </a:rPr>
              <a:t>5 ms</a:t>
            </a:r>
            <a:r>
              <a:rPr lang="en-CH" dirty="0"/>
              <a:t> (TLC NAND flash)</a:t>
            </a:r>
          </a:p>
          <a:p>
            <a:pPr lvl="2"/>
            <a:r>
              <a:rPr lang="en-CH" dirty="0"/>
              <a:t>If the chip is designed to program all the pages in the same WL at once, the actual program latency is 2,100 us</a:t>
            </a:r>
          </a:p>
          <a:p>
            <a:pPr lvl="1"/>
            <a:r>
              <a:rPr lang="en-CH" dirty="0"/>
              <a:t>The </a:t>
            </a:r>
            <a:r>
              <a:rPr lang="en-CH" dirty="0">
                <a:solidFill>
                  <a:srgbClr val="C00000"/>
                </a:solidFill>
              </a:rPr>
              <a:t>worst-case</a:t>
            </a:r>
            <a:r>
              <a:rPr lang="en-CH" dirty="0"/>
              <a:t> chip-level read latency can be </a:t>
            </a:r>
            <a:r>
              <a:rPr lang="en-CH" dirty="0">
                <a:solidFill>
                  <a:srgbClr val="C00000"/>
                </a:solidFill>
              </a:rPr>
              <a:t>50x longer </a:t>
            </a:r>
            <a:r>
              <a:rPr lang="en-CH" dirty="0"/>
              <a:t>than the best-case latency</a:t>
            </a: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 &amp; Erase Suspensions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85948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 &amp; Erase Suspensions (Cont.)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CH" dirty="0"/>
              <a:t>Suspends an on-going program (erase) operation once a read arrives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pPr lvl="1"/>
            <a:r>
              <a:rPr lang="en-CH" dirty="0"/>
              <a:t>Pros: Significantly decreases the read latency</a:t>
            </a:r>
          </a:p>
          <a:p>
            <a:pPr lvl="1"/>
            <a:r>
              <a:rPr lang="en-CH" dirty="0"/>
              <a:t>Cons</a:t>
            </a:r>
          </a:p>
          <a:p>
            <a:pPr lvl="2"/>
            <a:r>
              <a:rPr lang="en-CH" dirty="0"/>
              <a:t>Additional page buffer (for data to program)</a:t>
            </a:r>
          </a:p>
          <a:p>
            <a:pPr lvl="2"/>
            <a:r>
              <a:rPr lang="en-CH" dirty="0"/>
              <a:t>Complicated I/O scheduling (Until when can we suspend on-going program requests?)</a:t>
            </a:r>
          </a:p>
          <a:p>
            <a:pPr lvl="2"/>
            <a:r>
              <a:rPr lang="en-CH" dirty="0"/>
              <a:t>Negative impact on the endurance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39D7A-53A2-470A-BA15-B2EC253D8711}"/>
              </a:ext>
            </a:extLst>
          </p:cNvPr>
          <p:cNvGrpSpPr/>
          <p:nvPr/>
        </p:nvGrpSpPr>
        <p:grpSpPr>
          <a:xfrm>
            <a:off x="917579" y="1981200"/>
            <a:ext cx="2971800" cy="1828800"/>
            <a:chOff x="917579" y="1981200"/>
            <a:chExt cx="2971800" cy="1828800"/>
          </a:xfrm>
        </p:grpSpPr>
        <p:sp>
          <p:nvSpPr>
            <p:cNvPr id="12" name="사각형: 둥근 모서리 85">
              <a:extLst>
                <a:ext uri="{FF2B5EF4-FFF2-40B4-BE49-F238E27FC236}">
                  <a16:creationId xmlns:a16="http://schemas.microsoft.com/office/drawing/2014/main" id="{86810B48-8BBC-AE4D-B5B7-3D1039FC2725}"/>
                </a:ext>
              </a:extLst>
            </p:cNvPr>
            <p:cNvSpPr/>
            <p:nvPr/>
          </p:nvSpPr>
          <p:spPr>
            <a:xfrm>
              <a:off x="3429000" y="2667000"/>
              <a:ext cx="460379" cy="410909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34" charset="-127"/>
                </a:rPr>
                <a:t>R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34" charset="-127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5EB491-4E64-8A4F-B95E-6D72E624B8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83175" y="2350532"/>
              <a:ext cx="0" cy="31646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0DF319-D44A-FA41-9ADA-AD51EB84DC8B}"/>
                </a:ext>
              </a:extLst>
            </p:cNvPr>
            <p:cNvSpPr/>
            <p:nvPr/>
          </p:nvSpPr>
          <p:spPr>
            <a:xfrm>
              <a:off x="938859" y="1981200"/>
              <a:ext cx="2316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100 us: </a:t>
              </a:r>
              <a:r>
                <a:rPr lang="en-US" altLang="ko-KR" i="1" kern="0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Read arrival</a:t>
              </a:r>
              <a:endParaRPr lang="en-CH" i="1" dirty="0">
                <a:solidFill>
                  <a:srgbClr val="7030A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58A101-7766-EE49-B7F4-EB0EC814EE6F}"/>
                </a:ext>
              </a:extLst>
            </p:cNvPr>
            <p:cNvCxnSpPr/>
            <p:nvPr/>
          </p:nvCxnSpPr>
          <p:spPr bwMode="auto">
            <a:xfrm>
              <a:off x="917579" y="3223550"/>
              <a:ext cx="2490816" cy="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EBFE73-ADB7-EC48-B11C-648DE77A3250}"/>
                </a:ext>
              </a:extLst>
            </p:cNvPr>
            <p:cNvSpPr/>
            <p:nvPr/>
          </p:nvSpPr>
          <p:spPr>
            <a:xfrm>
              <a:off x="1456271" y="3133548"/>
              <a:ext cx="1557221" cy="2084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US" altLang="ko-KR" kern="0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Latency: 700 us</a:t>
              </a:r>
              <a:endParaRPr lang="en-CH" i="1" dirty="0">
                <a:solidFill>
                  <a:srgbClr val="7030A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7BA339C-28C8-5844-ABBA-30E2E6E64C41}"/>
                </a:ext>
              </a:extLst>
            </p:cNvPr>
            <p:cNvGrpSpPr/>
            <p:nvPr/>
          </p:nvGrpSpPr>
          <p:grpSpPr>
            <a:xfrm>
              <a:off x="917579" y="2667000"/>
              <a:ext cx="2971800" cy="1143000"/>
              <a:chOff x="917579" y="2590800"/>
              <a:chExt cx="2971800" cy="12954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6A08EBF-0C17-E94B-954A-C962CCB4B5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17579" y="2590800"/>
                <a:ext cx="0" cy="129540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C737F95-DD95-314F-8F70-EF89E655A3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99999" y="2590800"/>
                <a:ext cx="0" cy="83820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4DEFFFB-278B-EA4A-9E6E-796935675D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86354" y="2590800"/>
                <a:ext cx="0" cy="129540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7EBAA16-67D1-434A-BD7A-314890C675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9379" y="2590800"/>
                <a:ext cx="0" cy="129540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3F73140-5A5D-EE4F-BC8B-884560A06106}"/>
                </a:ext>
              </a:extLst>
            </p:cNvPr>
            <p:cNvCxnSpPr/>
            <p:nvPr/>
          </p:nvCxnSpPr>
          <p:spPr bwMode="auto">
            <a:xfrm>
              <a:off x="1390015" y="3561776"/>
              <a:ext cx="2490816" cy="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3C8EA1-EF17-D247-9782-74C456DD3F1A}"/>
                </a:ext>
              </a:extLst>
            </p:cNvPr>
            <p:cNvSpPr/>
            <p:nvPr/>
          </p:nvSpPr>
          <p:spPr>
            <a:xfrm>
              <a:off x="1815515" y="3471774"/>
              <a:ext cx="1575255" cy="2084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US" altLang="ko-KR" kern="0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Latency: 700 us</a:t>
              </a:r>
              <a:endParaRPr lang="en-CH" i="1" dirty="0">
                <a:solidFill>
                  <a:srgbClr val="7030A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" name="사각형: 둥근 모서리 84">
              <a:extLst>
                <a:ext uri="{FF2B5EF4-FFF2-40B4-BE49-F238E27FC236}">
                  <a16:creationId xmlns:a16="http://schemas.microsoft.com/office/drawing/2014/main" id="{1D5EF6F4-5785-CD4C-B9DA-4B3D325F486C}"/>
                </a:ext>
              </a:extLst>
            </p:cNvPr>
            <p:cNvSpPr/>
            <p:nvPr/>
          </p:nvSpPr>
          <p:spPr>
            <a:xfrm>
              <a:off x="917579" y="2667000"/>
              <a:ext cx="2490816" cy="410909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34" charset="-127"/>
                </a:rPr>
                <a:t>P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34" charset="-127"/>
              </a:endParaRPr>
            </a:p>
          </p:txBody>
        </p:sp>
      </p:grpSp>
      <p:sp>
        <p:nvSpPr>
          <p:cNvPr id="30" name="사각형: 둥근 모서리 85">
            <a:extLst>
              <a:ext uri="{FF2B5EF4-FFF2-40B4-BE49-F238E27FC236}">
                <a16:creationId xmlns:a16="http://schemas.microsoft.com/office/drawing/2014/main" id="{BE097280-FA03-6240-8716-0BC7E18A38E8}"/>
              </a:ext>
            </a:extLst>
          </p:cNvPr>
          <p:cNvSpPr/>
          <p:nvPr/>
        </p:nvSpPr>
        <p:spPr>
          <a:xfrm>
            <a:off x="5680210" y="2667000"/>
            <a:ext cx="460379" cy="4109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34" charset="-127"/>
              </a:rPr>
              <a:t>R</a:t>
            </a:r>
            <a:endParaRPr kumimoji="0" lang="ko-KR" alt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934FA3-E441-0F47-9F90-20E4F3F69A90}"/>
              </a:ext>
            </a:extLst>
          </p:cNvPr>
          <p:cNvCxnSpPr>
            <a:cxnSpLocks/>
          </p:cNvCxnSpPr>
          <p:nvPr/>
        </p:nvCxnSpPr>
        <p:spPr bwMode="auto">
          <a:xfrm>
            <a:off x="5647196" y="2350532"/>
            <a:ext cx="0" cy="31646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3A300-F892-0E4D-9E61-BF0E8CC01835}"/>
              </a:ext>
            </a:extLst>
          </p:cNvPr>
          <p:cNvSpPr/>
          <p:nvPr/>
        </p:nvSpPr>
        <p:spPr>
          <a:xfrm>
            <a:off x="5202880" y="1981200"/>
            <a:ext cx="231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100 us: </a:t>
            </a:r>
            <a:r>
              <a:rPr lang="en-US" altLang="ko-KR" i="1" kern="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Read arrival</a:t>
            </a:r>
            <a:endParaRPr lang="en-CH" i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E0BD08-595A-6D4A-BE0D-D7D481A9D00A}"/>
              </a:ext>
            </a:extLst>
          </p:cNvPr>
          <p:cNvCxnSpPr>
            <a:cxnSpLocks/>
          </p:cNvCxnSpPr>
          <p:nvPr/>
        </p:nvCxnSpPr>
        <p:spPr bwMode="auto">
          <a:xfrm>
            <a:off x="5654036" y="3213904"/>
            <a:ext cx="486553" cy="0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3630E90-E6B8-484B-A6C0-097ED2ECCA22}"/>
              </a:ext>
            </a:extLst>
          </p:cNvPr>
          <p:cNvSpPr/>
          <p:nvPr/>
        </p:nvSpPr>
        <p:spPr>
          <a:xfrm>
            <a:off x="6211857" y="2891287"/>
            <a:ext cx="1712943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anchor="ctr">
            <a:spAutoFit/>
          </a:bodyPr>
          <a:lstStyle/>
          <a:p>
            <a:pPr algn="ctr"/>
            <a:r>
              <a:rPr lang="en-US" altLang="ko-KR" kern="0" dirty="0">
                <a:solidFill>
                  <a:schemeClr val="accent6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Latency: ~100 us</a:t>
            </a:r>
            <a:endParaRPr lang="en-CH" i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A2B493-24AD-4147-8EEE-4F496A1D9A95}"/>
              </a:ext>
            </a:extLst>
          </p:cNvPr>
          <p:cNvCxnSpPr>
            <a:cxnSpLocks/>
          </p:cNvCxnSpPr>
          <p:nvPr/>
        </p:nvCxnSpPr>
        <p:spPr bwMode="auto">
          <a:xfrm>
            <a:off x="5202880" y="3561776"/>
            <a:ext cx="3009686" cy="0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4B99255-53E9-F240-9ED2-B2606E3280A8}"/>
              </a:ext>
            </a:extLst>
          </p:cNvPr>
          <p:cNvSpPr/>
          <p:nvPr/>
        </p:nvSpPr>
        <p:spPr>
          <a:xfrm>
            <a:off x="5701998" y="3438960"/>
            <a:ext cx="1906059" cy="27410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anchor="ctr">
            <a:spAutoFit/>
          </a:bodyPr>
          <a:lstStyle/>
          <a:p>
            <a:pPr algn="ctr"/>
            <a:r>
              <a:rPr lang="en-US" altLang="ko-KR" kern="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Latency: ~800 us</a:t>
            </a:r>
            <a:endParaRPr lang="en-CH" i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41" name="사각형: 둥근 모서리 84">
            <a:extLst>
              <a:ext uri="{FF2B5EF4-FFF2-40B4-BE49-F238E27FC236}">
                <a16:creationId xmlns:a16="http://schemas.microsoft.com/office/drawing/2014/main" id="{327C8126-2DD8-8540-8DFD-E7A5019F4ED4}"/>
              </a:ext>
            </a:extLst>
          </p:cNvPr>
          <p:cNvSpPr/>
          <p:nvPr/>
        </p:nvSpPr>
        <p:spPr>
          <a:xfrm>
            <a:off x="6190525" y="2667000"/>
            <a:ext cx="2022041" cy="410909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34" charset="-127"/>
              </a:rPr>
              <a:t>P</a:t>
            </a:r>
            <a:endParaRPr kumimoji="0" lang="ko-KR" alt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42" name="사각형: 둥근 모서리 85">
            <a:extLst>
              <a:ext uri="{FF2B5EF4-FFF2-40B4-BE49-F238E27FC236}">
                <a16:creationId xmlns:a16="http://schemas.microsoft.com/office/drawing/2014/main" id="{2D51F41C-A44C-6B45-99EF-8F0C6A823810}"/>
              </a:ext>
            </a:extLst>
          </p:cNvPr>
          <p:cNvSpPr/>
          <p:nvPr/>
        </p:nvSpPr>
        <p:spPr>
          <a:xfrm>
            <a:off x="5179692" y="2667000"/>
            <a:ext cx="467504" cy="410909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34" charset="-127"/>
              </a:rPr>
              <a:t>P</a:t>
            </a:r>
            <a:endParaRPr kumimoji="0" lang="ko-KR" alt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43" name="번개 86">
            <a:extLst>
              <a:ext uri="{FF2B5EF4-FFF2-40B4-BE49-F238E27FC236}">
                <a16:creationId xmlns:a16="http://schemas.microsoft.com/office/drawing/2014/main" id="{EF1B9E9E-E6B4-BE4F-BF12-71058F80C7CB}"/>
              </a:ext>
            </a:extLst>
          </p:cNvPr>
          <p:cNvSpPr/>
          <p:nvPr/>
        </p:nvSpPr>
        <p:spPr>
          <a:xfrm flipH="1">
            <a:off x="5670980" y="2385871"/>
            <a:ext cx="224691" cy="302886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22933F-4EE9-B344-B700-1BD9AF61D1DC}"/>
              </a:ext>
            </a:extLst>
          </p:cNvPr>
          <p:cNvSpPr/>
          <p:nvPr/>
        </p:nvSpPr>
        <p:spPr>
          <a:xfrm>
            <a:off x="5861731" y="2297668"/>
            <a:ext cx="231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kern="0" dirty="0">
                <a:solidFill>
                  <a:srgbClr val="C00000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Suspend</a:t>
            </a:r>
            <a:endParaRPr lang="en-CH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7BA613-D884-004C-B0AA-EE4BBB547FB1}"/>
              </a:ext>
            </a:extLst>
          </p:cNvPr>
          <p:cNvGrpSpPr/>
          <p:nvPr/>
        </p:nvGrpSpPr>
        <p:grpSpPr>
          <a:xfrm>
            <a:off x="5188996" y="2667000"/>
            <a:ext cx="3024214" cy="1143000"/>
            <a:chOff x="917579" y="2590800"/>
            <a:chExt cx="3024214" cy="12954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A97EBE-918D-C24F-B246-C90E9CEB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579" y="2590800"/>
              <a:ext cx="0" cy="129540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64A2336-C577-774B-BE0B-1F7A91344E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8958" y="2590800"/>
              <a:ext cx="0" cy="83820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E6BBA6A-21F1-A840-84B2-CD2156F028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41793" y="2590800"/>
              <a:ext cx="0" cy="129540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BF99D3-FD35-B540-8502-B9EBF41DF2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9172" y="2590800"/>
              <a:ext cx="0" cy="83820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728960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  <p:bldP spid="37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US" b="1" dirty="0"/>
              <a:t>Subpage Sensing &amp; Random Data Out (RDO)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I/O-unit mismatch</a:t>
            </a:r>
            <a:r>
              <a:rPr lang="en-US" dirty="0"/>
              <a:t> b/w OS and NAND flash memory</a:t>
            </a:r>
          </a:p>
          <a:p>
            <a:pPr lvl="1"/>
            <a:endParaRPr lang="en-US" sz="1100" dirty="0"/>
          </a:p>
          <a:p>
            <a:r>
              <a:rPr lang="en-US" b="1" dirty="0"/>
              <a:t>Cache Read Command</a:t>
            </a:r>
          </a:p>
          <a:p>
            <a:pPr lvl="1"/>
            <a:r>
              <a:rPr lang="en-US" dirty="0"/>
              <a:t>For improving </a:t>
            </a:r>
            <a:r>
              <a:rPr lang="en-US" dirty="0">
                <a:solidFill>
                  <a:srgbClr val="0070C0"/>
                </a:solidFill>
              </a:rPr>
              <a:t>a chip’s read throughput</a:t>
            </a:r>
          </a:p>
          <a:p>
            <a:pPr lvl="1"/>
            <a:r>
              <a:rPr lang="en-US" dirty="0"/>
              <a:t>By overlapping data transfer and page sensing</a:t>
            </a:r>
          </a:p>
          <a:p>
            <a:pPr lvl="1"/>
            <a:endParaRPr lang="en-US" sz="1000" dirty="0"/>
          </a:p>
          <a:p>
            <a:r>
              <a:rPr lang="en-US" b="1" dirty="0"/>
              <a:t>Multi-Plane Operations</a:t>
            </a:r>
          </a:p>
          <a:p>
            <a:pPr lvl="1"/>
            <a:r>
              <a:rPr lang="en-US" dirty="0"/>
              <a:t>For improving </a:t>
            </a:r>
            <a:r>
              <a:rPr lang="en-US" dirty="0">
                <a:solidFill>
                  <a:srgbClr val="0070C0"/>
                </a:solidFill>
              </a:rPr>
              <a:t>a chip’s throughput</a:t>
            </a:r>
          </a:p>
          <a:p>
            <a:pPr lvl="1"/>
            <a:r>
              <a:rPr lang="en-US" dirty="0"/>
              <a:t>By enabling </a:t>
            </a:r>
            <a:r>
              <a:rPr lang="en-US" dirty="0">
                <a:solidFill>
                  <a:schemeClr val="tx2"/>
                </a:solidFill>
              </a:rPr>
              <a:t>concurrently operation of multiple planes</a:t>
            </a:r>
          </a:p>
          <a:p>
            <a:pPr lvl="1"/>
            <a:endParaRPr lang="en-US" sz="1000" dirty="0"/>
          </a:p>
          <a:p>
            <a:r>
              <a:rPr lang="en-US" b="1" dirty="0"/>
              <a:t>Program &amp; Erase Suspensions</a:t>
            </a:r>
          </a:p>
          <a:p>
            <a:pPr lvl="1"/>
            <a:r>
              <a:rPr lang="en-US" dirty="0"/>
              <a:t>For improving </a:t>
            </a:r>
            <a:r>
              <a:rPr lang="en-US" dirty="0">
                <a:solidFill>
                  <a:srgbClr val="0070C0"/>
                </a:solidFill>
              </a:rPr>
              <a:t>the read latency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operation latency asymmetry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</a:t>
            </a:r>
            <a:r>
              <a:rPr lang="en-US" dirty="0">
                <a:solidFill>
                  <a:schemeClr val="accent6"/>
                </a:solidFill>
              </a:rPr>
              <a:t>prioritizing latency-sensitive reads </a:t>
            </a:r>
            <a:r>
              <a:rPr lang="en-US" dirty="0"/>
              <a:t>over writes/erases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02939027"/>
      </p:ext>
    </p:extLst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Advanced NAND Flash Commands</a:t>
            </a:r>
          </a:p>
          <a:p>
            <a:pPr lvl="1"/>
            <a:endParaRPr lang="en-US" sz="3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200" dirty="0"/>
          </a:p>
          <a:p>
            <a:r>
              <a:rPr lang="en-US" sz="3200" dirty="0"/>
              <a:t>Address Translation &amp;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936663464"/>
      </p:ext>
    </p:extLst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Flash Translation Layer: Overview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SSD firmware (often referred to as SSD controller)</a:t>
            </a:r>
          </a:p>
          <a:p>
            <a:pPr lvl="1"/>
            <a:r>
              <a:rPr lang="en-CH" dirty="0"/>
              <a:t>Provides </a:t>
            </a:r>
            <a:r>
              <a:rPr lang="en-CH" dirty="0">
                <a:solidFill>
                  <a:srgbClr val="0070C0"/>
                </a:solidFill>
              </a:rPr>
              <a:t>backward compatibility </a:t>
            </a:r>
            <a:r>
              <a:rPr lang="en-CH" dirty="0"/>
              <a:t>with traditional HDDs</a:t>
            </a:r>
          </a:p>
          <a:p>
            <a:pPr lvl="1"/>
            <a:r>
              <a:rPr lang="en-CH" dirty="0"/>
              <a:t>By </a:t>
            </a:r>
            <a:r>
              <a:rPr lang="en-CH" dirty="0">
                <a:solidFill>
                  <a:srgbClr val="0070C0"/>
                </a:solidFill>
              </a:rPr>
              <a:t>hiding</a:t>
            </a:r>
            <a:r>
              <a:rPr lang="en-CH" dirty="0"/>
              <a:t> </a:t>
            </a:r>
            <a:r>
              <a:rPr lang="en-CH" dirty="0">
                <a:solidFill>
                  <a:srgbClr val="C00000"/>
                </a:solidFill>
              </a:rPr>
              <a:t>unique characteristics </a:t>
            </a:r>
            <a:r>
              <a:rPr lang="en-CH" dirty="0"/>
              <a:t>of NAND flash memory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Responsible for many important </a:t>
            </a:r>
            <a:r>
              <a:rPr lang="en-CH" dirty="0">
                <a:solidFill>
                  <a:srgbClr val="0070C0"/>
                </a:solidFill>
              </a:rPr>
              <a:t>SSD-management tasks</a:t>
            </a:r>
          </a:p>
          <a:p>
            <a:pPr lvl="1"/>
            <a:r>
              <a:rPr lang="en-CH" dirty="0"/>
              <a:t>Address translation + garbage collection</a:t>
            </a:r>
          </a:p>
          <a:p>
            <a:pPr lvl="2"/>
            <a:r>
              <a:rPr lang="en-CH" dirty="0"/>
              <a:t>Performs </a:t>
            </a:r>
            <a:r>
              <a:rPr lang="en-CH" dirty="0">
                <a:solidFill>
                  <a:srgbClr val="0070C0"/>
                </a:solidFill>
              </a:rPr>
              <a:t>out-of-place writes </a:t>
            </a:r>
            <a:r>
              <a:rPr lang="en-CH" dirty="0"/>
              <a:t>due to erase-before-write property</a:t>
            </a:r>
          </a:p>
          <a:p>
            <a:pPr lvl="1"/>
            <a:r>
              <a:rPr lang="en-CH" dirty="0"/>
              <a:t>Wear leveling</a:t>
            </a:r>
          </a:p>
          <a:p>
            <a:pPr lvl="2"/>
            <a:r>
              <a:rPr lang="en-CH" dirty="0"/>
              <a:t>To prolong SSD lifetime by </a:t>
            </a:r>
            <a:r>
              <a:rPr lang="en-CH" dirty="0">
                <a:solidFill>
                  <a:srgbClr val="0070C0"/>
                </a:solidFill>
              </a:rPr>
              <a:t>evenly distributing </a:t>
            </a:r>
            <a:r>
              <a:rPr lang="en-CH" dirty="0"/>
              <a:t>P/E cycles</a:t>
            </a:r>
          </a:p>
          <a:p>
            <a:pPr lvl="1"/>
            <a:r>
              <a:rPr lang="en-CH" dirty="0"/>
              <a:t>Data refresh</a:t>
            </a:r>
          </a:p>
          <a:p>
            <a:pPr lvl="2"/>
            <a:r>
              <a:rPr lang="en-CH" dirty="0"/>
              <a:t>Resets transient errors by </a:t>
            </a:r>
            <a:r>
              <a:rPr lang="en-CH" dirty="0">
                <a:solidFill>
                  <a:srgbClr val="0070C0"/>
                </a:solidFill>
              </a:rPr>
              <a:t>copying data </a:t>
            </a:r>
            <a:r>
              <a:rPr lang="en-CH" dirty="0"/>
              <a:t>to a new page(s)</a:t>
            </a:r>
          </a:p>
          <a:p>
            <a:pPr lvl="1"/>
            <a:r>
              <a:rPr lang="en-CH" dirty="0"/>
              <a:t>I/O scheduling</a:t>
            </a:r>
          </a:p>
          <a:p>
            <a:pPr lvl="2"/>
            <a:r>
              <a:rPr lang="en-CH" dirty="0"/>
              <a:t>To take full advantage of </a:t>
            </a:r>
            <a:r>
              <a:rPr lang="en-CH" dirty="0">
                <a:solidFill>
                  <a:srgbClr val="0070C0"/>
                </a:solidFill>
              </a:rPr>
              <a:t>SSD internal parallelism</a:t>
            </a:r>
          </a:p>
        </p:txBody>
      </p:sp>
    </p:spTree>
    <p:extLst>
      <p:ext uri="{BB962C8B-B14F-4D97-AF65-F5344CB8AC3E}">
        <p14:creationId xmlns:p14="http://schemas.microsoft.com/office/powerpoint/2010/main" val="231591182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Recap: SSD &amp; NAND Flash Memory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SSD organization</a:t>
            </a:r>
          </a:p>
          <a:p>
            <a:pPr lvl="1"/>
            <a:r>
              <a:rPr lang="en-CH" dirty="0"/>
              <a:t>SSD controller: Multicore CPU + </a:t>
            </a:r>
            <a:r>
              <a:rPr lang="en-CH" dirty="0">
                <a:solidFill>
                  <a:srgbClr val="0070C0"/>
                </a:solidFill>
              </a:rPr>
              <a:t>per-channel</a:t>
            </a:r>
            <a:r>
              <a:rPr lang="en-CH" dirty="0"/>
              <a:t> flash controllers</a:t>
            </a:r>
          </a:p>
          <a:p>
            <a:pPr lvl="1"/>
            <a:r>
              <a:rPr lang="en-CH" dirty="0"/>
              <a:t>DRAM: Metadata store, </a:t>
            </a:r>
            <a:r>
              <a:rPr lang="en-CH" dirty="0">
                <a:solidFill>
                  <a:srgbClr val="0070C0"/>
                </a:solidFill>
              </a:rPr>
              <a:t>0.1% of SSD capacity</a:t>
            </a:r>
          </a:p>
          <a:p>
            <a:pPr lvl="1"/>
            <a:r>
              <a:rPr lang="en-CH" dirty="0"/>
              <a:t>NAND flash chips</a:t>
            </a:r>
          </a:p>
          <a:p>
            <a:pPr lvl="2"/>
            <a:r>
              <a:rPr lang="en-CH" dirty="0"/>
              <a:t>Channel</a:t>
            </a:r>
            <a:r>
              <a:rPr lang="en-US" dirty="0"/>
              <a:t> (Package(s))</a:t>
            </a:r>
            <a:r>
              <a:rPr lang="en-CH" dirty="0"/>
              <a:t> – Die (Chip) – Plane – Block – Page</a:t>
            </a:r>
          </a:p>
          <a:p>
            <a:endParaRPr lang="en-CH" dirty="0"/>
          </a:p>
          <a:p>
            <a:r>
              <a:rPr lang="en-CH" dirty="0"/>
              <a:t>NAND flash characteristics</a:t>
            </a:r>
          </a:p>
          <a:p>
            <a:pPr lvl="1"/>
            <a:r>
              <a:rPr lang="en-CH" dirty="0">
                <a:solidFill>
                  <a:srgbClr val="C00000"/>
                </a:solidFill>
              </a:rPr>
              <a:t>Erase-before-write, asymmetry in operation units (read/</a:t>
            </a:r>
            <a:r>
              <a:rPr lang="en-US" dirty="0">
                <a:solidFill>
                  <a:srgbClr val="C00000"/>
                </a:solidFill>
              </a:rPr>
              <a:t>program</a:t>
            </a:r>
            <a:r>
              <a:rPr lang="en-CH" dirty="0">
                <a:solidFill>
                  <a:srgbClr val="C00000"/>
                </a:solidFill>
              </a:rPr>
              <a:t>: page, erase: block), limited endurance, retention loss…</a:t>
            </a:r>
          </a:p>
          <a:p>
            <a:endParaRPr lang="en-CH" dirty="0"/>
          </a:p>
          <a:p>
            <a:r>
              <a:rPr lang="en-CH" dirty="0"/>
              <a:t>Basic NAND flash opeartions</a:t>
            </a:r>
          </a:p>
          <a:p>
            <a:pPr lvl="1"/>
            <a:r>
              <a:rPr lang="en-CH" dirty="0"/>
              <a:t>Read/program/erase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9185472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Flash Translation Layer: Overview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SSD firmware (often referred to as SSD controller)</a:t>
            </a:r>
          </a:p>
          <a:p>
            <a:pPr lvl="1"/>
            <a:r>
              <a:rPr lang="en-CH" dirty="0"/>
              <a:t>Provides </a:t>
            </a:r>
            <a:r>
              <a:rPr lang="en-CH" dirty="0">
                <a:solidFill>
                  <a:srgbClr val="0070C0"/>
                </a:solidFill>
              </a:rPr>
              <a:t>backward compatibility </a:t>
            </a:r>
            <a:r>
              <a:rPr lang="en-CH" dirty="0"/>
              <a:t>with traditional HDDs</a:t>
            </a:r>
          </a:p>
          <a:p>
            <a:pPr lvl="1"/>
            <a:r>
              <a:rPr lang="en-CH" dirty="0"/>
              <a:t>By </a:t>
            </a:r>
            <a:r>
              <a:rPr lang="en-CH" dirty="0">
                <a:solidFill>
                  <a:srgbClr val="0070C0"/>
                </a:solidFill>
              </a:rPr>
              <a:t>hiding</a:t>
            </a:r>
            <a:r>
              <a:rPr lang="en-CH" dirty="0"/>
              <a:t> </a:t>
            </a:r>
            <a:r>
              <a:rPr lang="en-CH" dirty="0">
                <a:solidFill>
                  <a:srgbClr val="C00000"/>
                </a:solidFill>
              </a:rPr>
              <a:t>unique characteristics </a:t>
            </a:r>
            <a:r>
              <a:rPr lang="en-CH" dirty="0"/>
              <a:t>of NAND flash memory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Responsible for many important </a:t>
            </a:r>
            <a:r>
              <a:rPr lang="en-CH" dirty="0">
                <a:solidFill>
                  <a:srgbClr val="0070C0"/>
                </a:solidFill>
              </a:rPr>
              <a:t>SSD-management tasks</a:t>
            </a:r>
          </a:p>
          <a:p>
            <a:pPr lvl="1"/>
            <a:r>
              <a:rPr lang="en-CH" dirty="0"/>
              <a:t>Address translation + garbage collection</a:t>
            </a:r>
          </a:p>
          <a:p>
            <a:pPr lvl="2"/>
            <a:r>
              <a:rPr lang="en-CH" dirty="0"/>
              <a:t>Performs </a:t>
            </a:r>
            <a:r>
              <a:rPr lang="en-CH" dirty="0">
                <a:solidFill>
                  <a:srgbClr val="0070C0"/>
                </a:solidFill>
              </a:rPr>
              <a:t>out-of-place writes </a:t>
            </a:r>
            <a:r>
              <a:rPr lang="en-CH" dirty="0"/>
              <a:t>due to erase-before-write property</a:t>
            </a:r>
          </a:p>
          <a:p>
            <a:pPr lvl="1"/>
            <a:r>
              <a:rPr lang="en-CH" dirty="0"/>
              <a:t>Wear leveling</a:t>
            </a:r>
          </a:p>
          <a:p>
            <a:pPr lvl="2"/>
            <a:r>
              <a:rPr lang="en-CH" dirty="0"/>
              <a:t>To prolong SSD lifetime by </a:t>
            </a:r>
            <a:r>
              <a:rPr lang="en-CH" dirty="0">
                <a:solidFill>
                  <a:srgbClr val="0070C0"/>
                </a:solidFill>
              </a:rPr>
              <a:t>evenly distributing </a:t>
            </a:r>
            <a:r>
              <a:rPr lang="en-CH" dirty="0"/>
              <a:t>P/E cycles</a:t>
            </a:r>
          </a:p>
          <a:p>
            <a:pPr lvl="1"/>
            <a:r>
              <a:rPr lang="en-CH" dirty="0"/>
              <a:t>Data refresh</a:t>
            </a:r>
          </a:p>
          <a:p>
            <a:pPr lvl="2"/>
            <a:r>
              <a:rPr lang="en-CH" dirty="0"/>
              <a:t>Resets transient errors by </a:t>
            </a:r>
            <a:r>
              <a:rPr lang="en-CH" dirty="0">
                <a:solidFill>
                  <a:srgbClr val="0070C0"/>
                </a:solidFill>
              </a:rPr>
              <a:t>copying data </a:t>
            </a:r>
            <a:r>
              <a:rPr lang="en-CH" dirty="0"/>
              <a:t>to a new page(s)</a:t>
            </a:r>
          </a:p>
          <a:p>
            <a:pPr lvl="1"/>
            <a:r>
              <a:rPr lang="en-CH" dirty="0"/>
              <a:t>I/O scheduling</a:t>
            </a:r>
          </a:p>
          <a:p>
            <a:pPr lvl="2"/>
            <a:r>
              <a:rPr lang="en-CH" dirty="0"/>
              <a:t>To take full advantage of </a:t>
            </a:r>
            <a:r>
              <a:rPr lang="en-CH" dirty="0">
                <a:solidFill>
                  <a:srgbClr val="0070C0"/>
                </a:solidFill>
              </a:rPr>
              <a:t>SSD internal parallelism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29401B-A5B8-8542-AF20-3F3C02855707}"/>
              </a:ext>
            </a:extLst>
          </p:cNvPr>
          <p:cNvSpPr/>
          <p:nvPr/>
        </p:nvSpPr>
        <p:spPr bwMode="auto">
          <a:xfrm>
            <a:off x="533400" y="3048000"/>
            <a:ext cx="8153400" cy="7620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57457"/>
      </p:ext>
    </p:extLst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Simple SSD Architecture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Page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0B56E32-7E66-D94E-B8E0-29D92F0663B0}"/>
              </a:ext>
            </a:extLst>
          </p:cNvPr>
          <p:cNvSpPr/>
          <p:nvPr/>
        </p:nvSpPr>
        <p:spPr bwMode="auto">
          <a:xfrm>
            <a:off x="1881820" y="1028701"/>
            <a:ext cx="5204780" cy="1102426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B34CEB15-C008-E842-98DA-C0BC3351FD1C}"/>
              </a:ext>
            </a:extLst>
          </p:cNvPr>
          <p:cNvSpPr/>
          <p:nvPr/>
        </p:nvSpPr>
        <p:spPr bwMode="auto">
          <a:xfrm>
            <a:off x="5791200" y="2429973"/>
            <a:ext cx="3044851" cy="1102070"/>
          </a:xfrm>
          <a:prstGeom prst="wedgeRoundRectCallout">
            <a:avLst>
              <a:gd name="adj1" fmla="val -33487"/>
              <a:gd name="adj2" fmla="val -7792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Storage view </a:t>
            </a:r>
            <a:r>
              <a:rPr lang="en-CH" b="1" dirty="0">
                <a:latin typeface="+mn-lt"/>
              </a:rPr>
              <a:t>at the operating-system level:</a:t>
            </a:r>
            <a:br>
              <a:rPr lang="en-CH" b="1" dirty="0">
                <a:latin typeface="+mn-lt"/>
              </a:rPr>
            </a:br>
            <a:r>
              <a:rPr lang="en-CH" dirty="0">
                <a:latin typeface="+mn-lt"/>
              </a:rPr>
              <a:t>A flat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block device</a:t>
            </a:r>
            <a:r>
              <a:rPr lang="en-CH" dirty="0">
                <a:latin typeface="+mn-lt"/>
              </a:rPr>
              <a:t>  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013DC8-62B9-7B49-9F0E-8FC7520294B9}"/>
              </a:ext>
            </a:extLst>
          </p:cNvPr>
          <p:cNvGrpSpPr/>
          <p:nvPr/>
        </p:nvGrpSpPr>
        <p:grpSpPr>
          <a:xfrm>
            <a:off x="287436" y="917618"/>
            <a:ext cx="2199813" cy="830997"/>
            <a:chOff x="287436" y="917618"/>
            <a:chExt cx="2199813" cy="83099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A86C767-B6FF-2546-93D0-55B3CBE74D24}"/>
                </a:ext>
              </a:extLst>
            </p:cNvPr>
            <p:cNvSpPr/>
            <p:nvPr/>
          </p:nvSpPr>
          <p:spPr bwMode="auto">
            <a:xfrm>
              <a:off x="2129177" y="995272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0CCD69-9C41-5D46-9313-B1C04E0ECCC8}"/>
                </a:ext>
              </a:extLst>
            </p:cNvPr>
            <p:cNvSpPr txBox="1"/>
            <p:nvPr/>
          </p:nvSpPr>
          <p:spPr>
            <a:xfrm>
              <a:off x="1066681" y="989642"/>
              <a:ext cx="60971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LBA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B12538-37F5-BD48-846C-92DC9A616825}"/>
                </a:ext>
              </a:extLst>
            </p:cNvPr>
            <p:cNvCxnSpPr>
              <a:stCxn id="44" idx="3"/>
              <a:endCxn id="41" idx="2"/>
            </p:cNvCxnSpPr>
            <p:nvPr/>
          </p:nvCxnSpPr>
          <p:spPr bwMode="auto">
            <a:xfrm>
              <a:off x="1676400" y="1174308"/>
              <a:ext cx="452777" cy="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DB42D3-648C-9C47-9661-4DA7396B452E}"/>
                </a:ext>
              </a:extLst>
            </p:cNvPr>
            <p:cNvSpPr txBox="1"/>
            <p:nvPr/>
          </p:nvSpPr>
          <p:spPr>
            <a:xfrm>
              <a:off x="287436" y="917618"/>
              <a:ext cx="9150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ogical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B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lock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79440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Simple SSD Architecture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Page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7054E03E-6CC2-8C46-AAC9-4A69604DDE9E}"/>
              </a:ext>
            </a:extLst>
          </p:cNvPr>
          <p:cNvGrpSpPr/>
          <p:nvPr/>
        </p:nvGrpSpPr>
        <p:grpSpPr>
          <a:xfrm>
            <a:off x="152399" y="4893834"/>
            <a:ext cx="1362498" cy="1125966"/>
            <a:chOff x="1124751" y="989642"/>
            <a:chExt cx="1362498" cy="112596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B07C8C-C57C-6E4A-B079-CEBB1E04D7BE}"/>
                </a:ext>
              </a:extLst>
            </p:cNvPr>
            <p:cNvSpPr/>
            <p:nvPr/>
          </p:nvSpPr>
          <p:spPr bwMode="auto">
            <a:xfrm>
              <a:off x="2129177" y="995272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AF8C05-43F7-E04E-A949-5945F24A742E}"/>
                </a:ext>
              </a:extLst>
            </p:cNvPr>
            <p:cNvSpPr txBox="1"/>
            <p:nvPr/>
          </p:nvSpPr>
          <p:spPr>
            <a:xfrm>
              <a:off x="1200952" y="989642"/>
              <a:ext cx="5961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PPA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F4028-B973-DA42-9D95-9DA49215F3D1}"/>
                </a:ext>
              </a:extLst>
            </p:cNvPr>
            <p:cNvCxnSpPr>
              <a:cxnSpLocks/>
              <a:stCxn id="45" idx="3"/>
              <a:endCxn id="42" idx="2"/>
            </p:cNvCxnSpPr>
            <p:nvPr/>
          </p:nvCxnSpPr>
          <p:spPr bwMode="auto">
            <a:xfrm>
              <a:off x="1797142" y="1174308"/>
              <a:ext cx="332035" cy="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A37A18-CD04-4741-AFD9-1E0692B48CF9}"/>
                </a:ext>
              </a:extLst>
            </p:cNvPr>
            <p:cNvSpPr txBox="1"/>
            <p:nvPr/>
          </p:nvSpPr>
          <p:spPr>
            <a:xfrm>
              <a:off x="1124751" y="1284611"/>
              <a:ext cx="96611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P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hygical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P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age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A46F9B-F7D1-C44F-8758-B7BAB8606AFC}"/>
              </a:ext>
            </a:extLst>
          </p:cNvPr>
          <p:cNvGrpSpPr/>
          <p:nvPr/>
        </p:nvGrpSpPr>
        <p:grpSpPr>
          <a:xfrm>
            <a:off x="135641" y="3734530"/>
            <a:ext cx="2217548" cy="1262918"/>
            <a:chOff x="2596806" y="874768"/>
            <a:chExt cx="2217548" cy="126291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C2D7B3-7980-2844-967A-C7A4C70E9B2B}"/>
                </a:ext>
              </a:extLst>
            </p:cNvPr>
            <p:cNvSpPr/>
            <p:nvPr/>
          </p:nvSpPr>
          <p:spPr bwMode="auto">
            <a:xfrm>
              <a:off x="4456282" y="1779614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16DA39-5CD7-7C4E-B8ED-B925B7E1415C}"/>
                </a:ext>
              </a:extLst>
            </p:cNvPr>
            <p:cNvSpPr txBox="1"/>
            <p:nvPr/>
          </p:nvSpPr>
          <p:spPr>
            <a:xfrm>
              <a:off x="2675787" y="874768"/>
              <a:ext cx="624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PBA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866235-523C-A44E-9D60-D954BE32AA77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 bwMode="auto">
            <a:xfrm>
              <a:off x="3299933" y="1059434"/>
              <a:ext cx="1208787" cy="772618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820B2E-350F-FF41-BAA4-4413C4EE0269}"/>
                </a:ext>
              </a:extLst>
            </p:cNvPr>
            <p:cNvSpPr txBox="1"/>
            <p:nvPr/>
          </p:nvSpPr>
          <p:spPr>
            <a:xfrm>
              <a:off x="2596806" y="1183479"/>
              <a:ext cx="96611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P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hygical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B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lock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7C783-EEF7-1E4F-AB62-73773B9A0A0B}"/>
              </a:ext>
            </a:extLst>
          </p:cNvPr>
          <p:cNvGrpSpPr/>
          <p:nvPr/>
        </p:nvGrpSpPr>
        <p:grpSpPr>
          <a:xfrm>
            <a:off x="287436" y="917618"/>
            <a:ext cx="2199813" cy="830997"/>
            <a:chOff x="287436" y="917618"/>
            <a:chExt cx="2199813" cy="83099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2762A7E-8619-D645-AA5F-1BE2A669F859}"/>
                </a:ext>
              </a:extLst>
            </p:cNvPr>
            <p:cNvSpPr/>
            <p:nvPr/>
          </p:nvSpPr>
          <p:spPr bwMode="auto">
            <a:xfrm>
              <a:off x="2129177" y="995272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EEEF7E-D3E4-9644-8932-D3271E1EBA51}"/>
                </a:ext>
              </a:extLst>
            </p:cNvPr>
            <p:cNvSpPr txBox="1"/>
            <p:nvPr/>
          </p:nvSpPr>
          <p:spPr>
            <a:xfrm>
              <a:off x="1066681" y="989642"/>
              <a:ext cx="60971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LBA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C9AC4C-33C4-1B49-A74C-C900F951259B}"/>
                </a:ext>
              </a:extLst>
            </p:cNvPr>
            <p:cNvCxnSpPr>
              <a:stCxn id="57" idx="3"/>
              <a:endCxn id="56" idx="2"/>
            </p:cNvCxnSpPr>
            <p:nvPr/>
          </p:nvCxnSpPr>
          <p:spPr bwMode="auto">
            <a:xfrm>
              <a:off x="1676400" y="1174308"/>
              <a:ext cx="452777" cy="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3FA684-76B0-7244-8B3C-0DB7D6759F5F}"/>
                </a:ext>
              </a:extLst>
            </p:cNvPr>
            <p:cNvSpPr txBox="1"/>
            <p:nvPr/>
          </p:nvSpPr>
          <p:spPr>
            <a:xfrm>
              <a:off x="287436" y="917618"/>
              <a:ext cx="9150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ogical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B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lock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32327AD-C607-F14D-8DC1-32A4120856AE}"/>
              </a:ext>
            </a:extLst>
          </p:cNvPr>
          <p:cNvSpPr/>
          <p:nvPr/>
        </p:nvSpPr>
        <p:spPr bwMode="auto">
          <a:xfrm>
            <a:off x="6505217" y="4706322"/>
            <a:ext cx="1216383" cy="1313477"/>
          </a:xfrm>
          <a:prstGeom prst="roundRect">
            <a:avLst>
              <a:gd name="adj" fmla="val 10187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90D5933D-6E8D-B148-8409-F36818A15EAE}"/>
              </a:ext>
            </a:extLst>
          </p:cNvPr>
          <p:cNvSpPr/>
          <p:nvPr/>
        </p:nvSpPr>
        <p:spPr bwMode="auto">
          <a:xfrm>
            <a:off x="5590982" y="2898074"/>
            <a:ext cx="3201228" cy="1275291"/>
          </a:xfrm>
          <a:prstGeom prst="wedgeRoundRectCallout">
            <a:avLst>
              <a:gd name="adj1" fmla="val -8148"/>
              <a:gd name="adj2" fmla="val 9579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Overprovisioning:</a:t>
            </a:r>
            <a:endParaRPr lang="en-CH" b="1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latin typeface="+mn-lt"/>
              </a:rPr>
              <a:t>Physical capacity &gt;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	       Logical capaciy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latin typeface="+mn-lt"/>
              </a:rPr>
              <a:t>For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performance</a:t>
            </a:r>
            <a:r>
              <a:rPr lang="en-CH" dirty="0">
                <a:latin typeface="+mn-lt"/>
              </a:rPr>
              <a:t>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&amp;</a:t>
            </a:r>
            <a:r>
              <a:rPr lang="en-CH" dirty="0">
                <a:latin typeface="+mn-lt"/>
              </a:rPr>
              <a:t>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lifetime</a:t>
            </a:r>
          </a:p>
        </p:txBody>
      </p:sp>
    </p:spTree>
    <p:extLst>
      <p:ext uri="{BB962C8B-B14F-4D97-AF65-F5344CB8AC3E}">
        <p14:creationId xmlns:p14="http://schemas.microsoft.com/office/powerpoint/2010/main" val="269411991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766854"/>
      </p:ext>
    </p:extLst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7DEE2-5F9B-A64D-BEF2-049E5B3D155E}"/>
              </a:ext>
            </a:extLst>
          </p:cNvPr>
          <p:cNvSpPr txBox="1"/>
          <p:nvPr/>
        </p:nvSpPr>
        <p:spPr>
          <a:xfrm>
            <a:off x="1151315" y="2692606"/>
            <a:ext cx="33578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555163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7DEE2-5F9B-A64D-BEF2-049E5B3D155E}"/>
              </a:ext>
            </a:extLst>
          </p:cNvPr>
          <p:cNvSpPr txBox="1"/>
          <p:nvPr/>
        </p:nvSpPr>
        <p:spPr>
          <a:xfrm>
            <a:off x="1151315" y="2692606"/>
            <a:ext cx="33578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970295"/>
      </p:ext>
    </p:extLst>
  </p:cSld>
  <p:clrMapOvr>
    <a:masterClrMapping/>
  </p:clrMapOvr>
  <p:transition spd="slow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7DEE2-5F9B-A64D-BEF2-049E5B3D155E}"/>
              </a:ext>
            </a:extLst>
          </p:cNvPr>
          <p:cNvSpPr txBox="1"/>
          <p:nvPr/>
        </p:nvSpPr>
        <p:spPr>
          <a:xfrm>
            <a:off x="1151315" y="2692606"/>
            <a:ext cx="33578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612548A5-FF91-144C-8DDA-64FEEF7312A3}"/>
              </a:ext>
            </a:extLst>
          </p:cNvPr>
          <p:cNvSpPr/>
          <p:nvPr/>
        </p:nvSpPr>
        <p:spPr bwMode="auto">
          <a:xfrm>
            <a:off x="955958" y="3061208"/>
            <a:ext cx="4474273" cy="1520185"/>
          </a:xfrm>
          <a:prstGeom prst="wedgeRoundRectCallout">
            <a:avLst>
              <a:gd name="adj1" fmla="val -29582"/>
              <a:gd name="adj2" fmla="val 74449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Note:</a:t>
            </a:r>
            <a:endParaRPr lang="en-CH" b="1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latin typeface="+mn-lt"/>
              </a:rPr>
              <a:t>We are asumming that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   logical block size = physical page size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+mn-lt"/>
              </a:rPr>
              <a:t>LB size = 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4 KiB</a:t>
            </a:r>
            <a:r>
              <a:rPr lang="en-GB" dirty="0">
                <a:latin typeface="+mn-lt"/>
              </a:rPr>
              <a:t>, PP size = </a:t>
            </a:r>
            <a:r>
              <a:rPr lang="en-GB" dirty="0">
                <a:solidFill>
                  <a:srgbClr val="C00000"/>
                </a:solidFill>
                <a:latin typeface="+mn-lt"/>
              </a:rPr>
              <a:t>16 KiB </a:t>
            </a:r>
            <a:endParaRPr lang="en-CH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068827"/>
      </p:ext>
    </p:extLst>
  </p:cSld>
  <p:clrMapOvr>
    <a:masterClrMapping/>
  </p:clrMapOvr>
  <p:transition spd="slow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860376"/>
      </p:ext>
    </p:extLst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EEE5E3-DABE-274A-891F-FD88FBE20134}"/>
              </a:ext>
            </a:extLst>
          </p:cNvPr>
          <p:cNvSpPr txBox="1"/>
          <p:nvPr/>
        </p:nvSpPr>
        <p:spPr>
          <a:xfrm>
            <a:off x="6629400" y="1371600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Sequential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(large) write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E5326-C8BE-DC45-855E-B52FFD20BD45}"/>
              </a:ext>
            </a:extLst>
          </p:cNvPr>
          <p:cNvSpPr txBox="1"/>
          <p:nvPr/>
        </p:nvSpPr>
        <p:spPr>
          <a:xfrm>
            <a:off x="1101752" y="2736334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  <a:cs typeface="Courier New" panose="02070309020205020404" pitchFamily="49" charset="0"/>
              </a:rPr>
              <a:t> … 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4DEBCE-2293-314A-B49A-58A3AA03730D}"/>
              </a:ext>
            </a:extLst>
          </p:cNvPr>
          <p:cNvSpPr/>
          <p:nvPr/>
        </p:nvSpPr>
        <p:spPr bwMode="auto">
          <a:xfrm>
            <a:off x="2516820" y="4707848"/>
            <a:ext cx="3832252" cy="1303972"/>
          </a:xfrm>
          <a:prstGeom prst="roundRect">
            <a:avLst>
              <a:gd name="adj" fmla="val 10122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0174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EEE5E3-DABE-274A-891F-FD88FBE20134}"/>
              </a:ext>
            </a:extLst>
          </p:cNvPr>
          <p:cNvSpPr txBox="1"/>
          <p:nvPr/>
        </p:nvSpPr>
        <p:spPr>
          <a:xfrm>
            <a:off x="6629400" y="1371600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Sequential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(large) write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70CCED-58C9-0F41-AEF4-4879031C30E9}"/>
              </a:ext>
            </a:extLst>
          </p:cNvPr>
          <p:cNvGrpSpPr/>
          <p:nvPr/>
        </p:nvGrpSpPr>
        <p:grpSpPr>
          <a:xfrm>
            <a:off x="1983909" y="3080442"/>
            <a:ext cx="4504666" cy="1416787"/>
            <a:chOff x="1983909" y="3080442"/>
            <a:chExt cx="4504666" cy="141678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D97A9E-AE4D-3F44-BA49-C1CB82B0658D}"/>
                </a:ext>
              </a:extLst>
            </p:cNvPr>
            <p:cNvSpPr txBox="1"/>
            <p:nvPr/>
          </p:nvSpPr>
          <p:spPr>
            <a:xfrm>
              <a:off x="1983909" y="3366993"/>
              <a:ext cx="22866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PROG</a:t>
              </a:r>
              <a:r>
                <a:rPr lang="en-CH" b="1" dirty="0">
                  <a:latin typeface="Cambria" panose="02040503050406030204" pitchFamily="18" charset="0"/>
                </a:rPr>
                <a:t>(</a:t>
              </a:r>
              <a:r>
                <a:rPr lang="en-CH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PPA:</a:t>
              </a:r>
              <a:r>
                <a:rPr lang="en-CH" b="1" dirty="0">
                  <a:latin typeface="Cambria" panose="02040503050406030204" pitchFamily="18" charset="0"/>
                </a:rPr>
                <a:t> 1, </a:t>
              </a:r>
              <a:r>
                <a:rPr lang="en-CH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CH" b="1" dirty="0">
                  <a:latin typeface="Cambria" panose="02040503050406030204" pitchFamily="18" charset="0"/>
                </a:rPr>
                <a:t>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97037C-4270-924D-ABBA-27AAAD51A314}"/>
                </a:ext>
              </a:extLst>
            </p:cNvPr>
            <p:cNvSpPr txBox="1"/>
            <p:nvPr/>
          </p:nvSpPr>
          <p:spPr>
            <a:xfrm>
              <a:off x="1983909" y="3672084"/>
              <a:ext cx="22866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PROG</a:t>
              </a:r>
              <a:r>
                <a:rPr lang="en-CH" b="1" dirty="0">
                  <a:latin typeface="Cambria" panose="02040503050406030204" pitchFamily="18" charset="0"/>
                </a:rPr>
                <a:t>(</a:t>
              </a:r>
              <a:r>
                <a:rPr lang="en-CH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PPA:</a:t>
              </a:r>
              <a:r>
                <a:rPr lang="en-CH" b="1" dirty="0">
                  <a:latin typeface="Cambria" panose="02040503050406030204" pitchFamily="18" charset="0"/>
                </a:rPr>
                <a:t> 2, </a:t>
              </a:r>
              <a:r>
                <a:rPr lang="en-CH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CH" b="1" dirty="0">
                  <a:latin typeface="Cambria" panose="02040503050406030204" pitchFamily="18" charset="0"/>
                </a:rPr>
                <a:t>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EE0309-CBED-4C47-BA86-9997FF9BAA1C}"/>
                </a:ext>
              </a:extLst>
            </p:cNvPr>
            <p:cNvSpPr txBox="1"/>
            <p:nvPr/>
          </p:nvSpPr>
          <p:spPr>
            <a:xfrm>
              <a:off x="1983909" y="4127897"/>
              <a:ext cx="22866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PROG</a:t>
              </a:r>
              <a:r>
                <a:rPr lang="en-CH" b="1" dirty="0">
                  <a:latin typeface="Cambria" panose="02040503050406030204" pitchFamily="18" charset="0"/>
                </a:rPr>
                <a:t>(</a:t>
              </a:r>
              <a:r>
                <a:rPr lang="en-CH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PPA:</a:t>
              </a:r>
              <a:r>
                <a:rPr lang="en-CH" b="1" dirty="0">
                  <a:latin typeface="Cambria" panose="02040503050406030204" pitchFamily="18" charset="0"/>
                </a:rPr>
                <a:t> 12, </a:t>
              </a:r>
              <a:r>
                <a:rPr lang="en-CH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CH" b="1" dirty="0">
                  <a:latin typeface="Cambria" panose="02040503050406030204" pitchFamily="18" charset="0"/>
                </a:rPr>
                <a:t>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41C6AD-A7EB-0E43-974D-68A36052AB7E}"/>
                </a:ext>
              </a:extLst>
            </p:cNvPr>
            <p:cNvSpPr txBox="1"/>
            <p:nvPr/>
          </p:nvSpPr>
          <p:spPr>
            <a:xfrm rot="5400000">
              <a:off x="2726515" y="3873453"/>
              <a:ext cx="8014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DBEA179-4F2B-9848-8115-F33A00B87631}"/>
                </a:ext>
              </a:extLst>
            </p:cNvPr>
            <p:cNvCxnSpPr>
              <a:cxnSpLocks/>
              <a:endCxn id="40" idx="0"/>
            </p:cNvCxnSpPr>
            <p:nvPr/>
          </p:nvCxnSpPr>
          <p:spPr bwMode="auto">
            <a:xfrm>
              <a:off x="3127249" y="3080442"/>
              <a:ext cx="1" cy="286551"/>
            </a:xfrm>
            <a:prstGeom prst="straightConnector1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FC227331-7A5E-0A4E-BAED-717522BC81AE}"/>
                </a:ext>
              </a:extLst>
            </p:cNvPr>
            <p:cNvSpPr/>
            <p:nvPr/>
          </p:nvSpPr>
          <p:spPr bwMode="auto">
            <a:xfrm>
              <a:off x="4022132" y="3477502"/>
              <a:ext cx="169751" cy="966364"/>
            </a:xfrm>
            <a:prstGeom prst="rightBrace">
              <a:avLst>
                <a:gd name="adj1" fmla="val 31353"/>
                <a:gd name="adj2" fmla="val 50000"/>
              </a:avLst>
            </a:prstGeom>
            <a:solidFill>
              <a:srgbClr val="C0C0C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E1F461-2EF1-584F-BB12-1C49E711A235}"/>
                </a:ext>
              </a:extLst>
            </p:cNvPr>
            <p:cNvSpPr txBox="1"/>
            <p:nvPr/>
          </p:nvSpPr>
          <p:spPr>
            <a:xfrm>
              <a:off x="3783736" y="3609393"/>
              <a:ext cx="270483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12 page-program </a:t>
              </a:r>
              <a:b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</a:br>
              <a: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commands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70DC0F6-E492-3E47-81AE-F9919301B517}"/>
              </a:ext>
            </a:extLst>
          </p:cNvPr>
          <p:cNvSpPr txBox="1"/>
          <p:nvPr/>
        </p:nvSpPr>
        <p:spPr>
          <a:xfrm>
            <a:off x="1101752" y="2736334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  <a:cs typeface="Courier New" panose="02070309020205020404" pitchFamily="49" charset="0"/>
              </a:rPr>
              <a:t> … 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22260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/>
              <a:t>Advanced NAND Flash Commands</a:t>
            </a:r>
          </a:p>
          <a:p>
            <a:endParaRPr lang="en-US" sz="3200" dirty="0"/>
          </a:p>
          <a:p>
            <a:r>
              <a:rPr lang="en-US" sz="3200" dirty="0"/>
              <a:t>Address Translation &amp; Garbage Collection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9F5B9D6-98FC-437A-908C-6F716F60E6F5}"/>
              </a:ext>
            </a:extLst>
          </p:cNvPr>
          <p:cNvSpPr txBox="1">
            <a:spLocks/>
          </p:cNvSpPr>
          <p:nvPr/>
        </p:nvSpPr>
        <p:spPr bwMode="auto">
          <a:xfrm>
            <a:off x="2286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/>
              <a:t>Advanced NAND Flash Commands</a:t>
            </a:r>
          </a:p>
          <a:p>
            <a:endParaRPr lang="en-US" sz="3200" kern="0" dirty="0"/>
          </a:p>
          <a:p>
            <a:r>
              <a:rPr lang="en-US" sz="3200" kern="0" dirty="0">
                <a:solidFill>
                  <a:schemeClr val="bg1">
                    <a:lumMod val="65000"/>
                  </a:schemeClr>
                </a:solidFill>
              </a:rPr>
              <a:t>Address Translation &amp; Garbage Collection</a:t>
            </a:r>
            <a:endParaRPr lang="en-CH" sz="32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150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EEE5E3-DABE-274A-891F-FD88FBE20134}"/>
              </a:ext>
            </a:extLst>
          </p:cNvPr>
          <p:cNvSpPr txBox="1"/>
          <p:nvPr/>
        </p:nvSpPr>
        <p:spPr>
          <a:xfrm>
            <a:off x="6629400" y="1371600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Sequential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(large) write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D97A9E-AE4D-3F44-BA49-C1CB82B0658D}"/>
              </a:ext>
            </a:extLst>
          </p:cNvPr>
          <p:cNvSpPr txBox="1"/>
          <p:nvPr/>
        </p:nvSpPr>
        <p:spPr>
          <a:xfrm>
            <a:off x="1983909" y="3366993"/>
            <a:ext cx="22866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97037C-4270-924D-ABBA-27AAAD51A314}"/>
              </a:ext>
            </a:extLst>
          </p:cNvPr>
          <p:cNvSpPr txBox="1"/>
          <p:nvPr/>
        </p:nvSpPr>
        <p:spPr>
          <a:xfrm>
            <a:off x="1983909" y="3672084"/>
            <a:ext cx="22866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2,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EE0309-CBED-4C47-BA86-9997FF9BAA1C}"/>
              </a:ext>
            </a:extLst>
          </p:cNvPr>
          <p:cNvSpPr txBox="1"/>
          <p:nvPr/>
        </p:nvSpPr>
        <p:spPr>
          <a:xfrm>
            <a:off x="1983909" y="4127897"/>
            <a:ext cx="22866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41C6AD-A7EB-0E43-974D-68A36052AB7E}"/>
              </a:ext>
            </a:extLst>
          </p:cNvPr>
          <p:cNvSpPr txBox="1"/>
          <p:nvPr/>
        </p:nvSpPr>
        <p:spPr>
          <a:xfrm rot="5400000">
            <a:off x="2726515" y="3873453"/>
            <a:ext cx="8014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BEA179-4F2B-9848-8115-F33A00B87631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>
            <a:off x="3127249" y="3080442"/>
            <a:ext cx="1" cy="286551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FC227331-7A5E-0A4E-BAED-717522BC81AE}"/>
              </a:ext>
            </a:extLst>
          </p:cNvPr>
          <p:cNvSpPr/>
          <p:nvPr/>
        </p:nvSpPr>
        <p:spPr bwMode="auto">
          <a:xfrm>
            <a:off x="4022132" y="3477502"/>
            <a:ext cx="169751" cy="966364"/>
          </a:xfrm>
          <a:prstGeom prst="rightBrace">
            <a:avLst>
              <a:gd name="adj1" fmla="val 31353"/>
              <a:gd name="adj2" fmla="val 50000"/>
            </a:avLst>
          </a:prstGeom>
          <a:solidFill>
            <a:srgbClr val="C0C0C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E1F461-2EF1-584F-BB12-1C49E711A235}"/>
              </a:ext>
            </a:extLst>
          </p:cNvPr>
          <p:cNvSpPr txBox="1"/>
          <p:nvPr/>
        </p:nvSpPr>
        <p:spPr>
          <a:xfrm>
            <a:off x="3783736" y="3609393"/>
            <a:ext cx="27048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12 page-program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commands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C0B516-F3AC-5A4E-AEC0-CAF3E0966EDF}"/>
              </a:ext>
            </a:extLst>
          </p:cNvPr>
          <p:cNvSpPr txBox="1"/>
          <p:nvPr/>
        </p:nvSpPr>
        <p:spPr>
          <a:xfrm>
            <a:off x="1101752" y="2736334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  <a:cs typeface="Courier New" panose="02070309020205020404" pitchFamily="49" charset="0"/>
              </a:rPr>
              <a:t> … 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FE5F80A8-4CFD-1E46-98B6-48C9EC66ADDA}"/>
              </a:ext>
            </a:extLst>
          </p:cNvPr>
          <p:cNvSpPr/>
          <p:nvPr/>
        </p:nvSpPr>
        <p:spPr bwMode="auto">
          <a:xfrm>
            <a:off x="4270590" y="2134704"/>
            <a:ext cx="4666798" cy="2156519"/>
          </a:xfrm>
          <a:prstGeom prst="wedgeRoundRectCallout">
            <a:avLst>
              <a:gd name="adj1" fmla="val -43034"/>
              <a:gd name="adj2" fmla="val 8618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solidFill>
                  <a:srgbClr val="0070C0"/>
                </a:solidFill>
                <a:latin typeface="+mn-lt"/>
              </a:rPr>
              <a:t>Active block</a:t>
            </a:r>
            <a:r>
              <a:rPr lang="en-CH" dirty="0">
                <a:latin typeface="+mn-lt"/>
              </a:rPr>
              <a:t> (or write-point) approach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Keep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only one block </a:t>
            </a:r>
            <a:r>
              <a:rPr lang="en-US" dirty="0">
                <a:latin typeface="+mn-lt"/>
              </a:rPr>
              <a:t>being written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Due to the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open-block</a:t>
            </a:r>
            <a:r>
              <a:rPr lang="en-US" dirty="0">
                <a:latin typeface="+mn-lt"/>
              </a:rPr>
              <a:t> problem</a:t>
            </a:r>
            <a:endParaRPr lang="en-CH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C00000"/>
                </a:solidFill>
                <a:latin typeface="+mn-lt"/>
              </a:rPr>
              <a:t>Program-sequence</a:t>
            </a:r>
            <a:r>
              <a:rPr lang="en-GB" dirty="0">
                <a:latin typeface="+mn-lt"/>
              </a:rPr>
              <a:t> constraint</a:t>
            </a:r>
          </a:p>
          <a:p>
            <a:pPr marL="742950" lvl="1" indent="-285750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Fixed</a:t>
            </a:r>
            <a:r>
              <a:rPr lang="en-GB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GB" dirty="0">
                <a:latin typeface="+mn-lt"/>
              </a:rPr>
              <a:t>program order within a block</a:t>
            </a:r>
          </a:p>
          <a:p>
            <a:pPr marL="742950" lvl="1" indent="-285750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</a:rPr>
              <a:t>Due to </a:t>
            </a:r>
            <a:r>
              <a:rPr lang="en-GB" dirty="0">
                <a:solidFill>
                  <a:srgbClr val="C00000"/>
                </a:solidFill>
                <a:latin typeface="+mn-lt"/>
              </a:rPr>
              <a:t>cell-to-cell interference</a:t>
            </a:r>
          </a:p>
        </p:txBody>
      </p:sp>
    </p:spTree>
    <p:extLst>
      <p:ext uri="{BB962C8B-B14F-4D97-AF65-F5344CB8AC3E}">
        <p14:creationId xmlns:p14="http://schemas.microsoft.com/office/powerpoint/2010/main" val="1926366649"/>
      </p:ext>
    </p:extLst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EF80D49-46F8-D443-82E7-0F87FB0A979F}"/>
              </a:ext>
            </a:extLst>
          </p:cNvPr>
          <p:cNvSpPr txBox="1"/>
          <p:nvPr/>
        </p:nvSpPr>
        <p:spPr>
          <a:xfrm>
            <a:off x="841093" y="2554069"/>
            <a:ext cx="5460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Problem: </a:t>
            </a: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LBA (or LPA) does not match PPA!</a:t>
            </a:r>
          </a:p>
        </p:txBody>
      </p:sp>
    </p:spTree>
    <p:extLst>
      <p:ext uri="{BB962C8B-B14F-4D97-AF65-F5344CB8AC3E}">
        <p14:creationId xmlns:p14="http://schemas.microsoft.com/office/powerpoint/2010/main" val="2369709108"/>
      </p:ext>
    </p:extLst>
  </p:cSld>
  <p:clrMapOvr>
    <a:masterClrMapping/>
  </p:clrMapOvr>
  <p:transition spd="slow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B7ECBBE-3C88-9041-ABCF-9CDAA5E844F1}"/>
              </a:ext>
            </a:extLst>
          </p:cNvPr>
          <p:cNvSpPr txBox="1"/>
          <p:nvPr/>
        </p:nvSpPr>
        <p:spPr>
          <a:xfrm>
            <a:off x="841093" y="2554069"/>
            <a:ext cx="5460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Problem: </a:t>
            </a: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LBA (or LPA) does not match PPA!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38850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?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F41126-D213-6448-A591-96291A93F68C}"/>
              </a:ext>
            </a:extLst>
          </p:cNvPr>
          <p:cNvSpPr txBox="1"/>
          <p:nvPr/>
        </p:nvSpPr>
        <p:spPr>
          <a:xfrm>
            <a:off x="2595170" y="3657489"/>
            <a:ext cx="5460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Needs to maintain</a:t>
            </a:r>
          </a:p>
          <a:p>
            <a:pPr algn="ctr"/>
            <a:r>
              <a:rPr lang="en-GB" b="1" i="1" dirty="0">
                <a:solidFill>
                  <a:srgbClr val="0070C0"/>
                </a:solidFill>
                <a:latin typeface="Cambria" panose="02040503050406030204" pitchFamily="18" charset="0"/>
              </a:rPr>
              <a:t>A</a:t>
            </a:r>
            <a:r>
              <a:rPr lang="en-CH" b="1" i="1" dirty="0">
                <a:solidFill>
                  <a:srgbClr val="0070C0"/>
                </a:solidFill>
                <a:latin typeface="Cambria" panose="02040503050406030204" pitchFamily="18" charset="0"/>
              </a:rPr>
              <a:t>ddress-mapping </a:t>
            </a:r>
            <a:r>
              <a:rPr lang="en-CH" b="1" i="1" dirty="0">
                <a:latin typeface="Cambria" panose="020405030504060302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2591669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38850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?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568321B-DB94-6B49-9939-F91616253F2B}"/>
              </a:ext>
            </a:extLst>
          </p:cNvPr>
          <p:cNvSpPr/>
          <p:nvPr/>
        </p:nvSpPr>
        <p:spPr bwMode="auto">
          <a:xfrm>
            <a:off x="4707738" y="3489557"/>
            <a:ext cx="1115958" cy="277314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3013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38850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568321B-DB94-6B49-9939-F91616253F2B}"/>
              </a:ext>
            </a:extLst>
          </p:cNvPr>
          <p:cNvSpPr/>
          <p:nvPr/>
        </p:nvSpPr>
        <p:spPr bwMode="auto">
          <a:xfrm>
            <a:off x="4707738" y="3489557"/>
            <a:ext cx="1115958" cy="277314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51299"/>
      </p:ext>
    </p:extLst>
  </p:cSld>
  <p:clrMapOvr>
    <a:masterClrMapping/>
  </p:clrMapOvr>
  <p:transition spd="slow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1642717063"/>
      </p:ext>
    </p:extLst>
  </p:cSld>
  <p:clrMapOvr>
    <a:masterClrMapping/>
  </p:clrMapOvr>
  <p:transition spd="slow"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167419603"/>
      </p:ext>
    </p:extLst>
  </p:cSld>
  <p:clrMapOvr>
    <a:masterClrMapping/>
  </p:clrMapOvr>
  <p:transition spd="slow"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13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452393427"/>
      </p:ext>
    </p:extLst>
  </p:cSld>
  <p:clrMapOvr>
    <a:masterClrMapping/>
  </p:clrMapOvr>
  <p:transition spd="slow"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13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E3CFE-2C0E-D549-A113-1F224FB86940}"/>
              </a:ext>
            </a:extLst>
          </p:cNvPr>
          <p:cNvSpPr txBox="1"/>
          <p:nvPr/>
        </p:nvSpPr>
        <p:spPr>
          <a:xfrm>
            <a:off x="102683" y="4881408"/>
            <a:ext cx="9820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Invalid</a:t>
            </a:r>
            <a:endParaRPr lang="en-CH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8AE69F-D111-E640-B2E5-D001FB22B20D}"/>
              </a:ext>
            </a:extLst>
          </p:cNvPr>
          <p:cNvCxnSpPr>
            <a:cxnSpLocks/>
            <a:stCxn id="30" idx="3"/>
          </p:cNvCxnSpPr>
          <p:nvPr/>
        </p:nvCxnSpPr>
        <p:spPr bwMode="auto">
          <a:xfrm>
            <a:off x="1084777" y="5066074"/>
            <a:ext cx="58600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F20743-BCF1-984E-A827-79A2469C3227}"/>
              </a:ext>
            </a:extLst>
          </p:cNvPr>
          <p:cNvCxnSpPr>
            <a:cxnSpLocks/>
          </p:cNvCxnSpPr>
          <p:nvPr/>
        </p:nvCxnSpPr>
        <p:spPr bwMode="auto">
          <a:xfrm flipH="1">
            <a:off x="5682625" y="3188826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DA8479-0CD2-DB4A-9AFE-90EC0738166D}"/>
              </a:ext>
            </a:extLst>
          </p:cNvPr>
          <p:cNvSpPr txBox="1"/>
          <p:nvPr/>
        </p:nvSpPr>
        <p:spPr>
          <a:xfrm>
            <a:off x="5870229" y="2872450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2502589536"/>
      </p:ext>
    </p:extLst>
  </p:cSld>
  <p:clrMapOvr>
    <a:masterClrMapping/>
  </p:clrMapOvr>
  <p:transition spd="slow"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14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281516535"/>
      </p:ext>
    </p:extLst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Latency (or response time)</a:t>
            </a:r>
          </a:p>
          <a:p>
            <a:pPr lvl="1"/>
            <a:r>
              <a:rPr lang="en-CH" dirty="0"/>
              <a:t>The time delay </a:t>
            </a:r>
            <a:r>
              <a:rPr lang="en-CH" dirty="0">
                <a:solidFill>
                  <a:srgbClr val="0070C0"/>
                </a:solidFill>
              </a:rPr>
              <a:t>until the request is returned</a:t>
            </a:r>
          </a:p>
          <a:p>
            <a:pPr lvl="1"/>
            <a:r>
              <a:rPr lang="en-CH" dirty="0"/>
              <a:t>Average read latency (4 KiB): </a:t>
            </a:r>
            <a:r>
              <a:rPr lang="en-CH" dirty="0">
                <a:solidFill>
                  <a:schemeClr val="tx2"/>
                </a:solidFill>
              </a:rPr>
              <a:t>67 us</a:t>
            </a:r>
          </a:p>
          <a:p>
            <a:pPr lvl="1"/>
            <a:r>
              <a:rPr lang="en-CH" dirty="0"/>
              <a:t>Average write latency (4 KiB): </a:t>
            </a:r>
            <a:r>
              <a:rPr lang="en-CH" dirty="0">
                <a:solidFill>
                  <a:schemeClr val="tx2"/>
                </a:solidFill>
              </a:rPr>
              <a:t>47 us</a:t>
            </a:r>
          </a:p>
          <a:p>
            <a:r>
              <a:rPr lang="en-CH" dirty="0"/>
              <a:t>Throughput</a:t>
            </a:r>
          </a:p>
          <a:p>
            <a:pPr lvl="1"/>
            <a:r>
              <a:rPr lang="en-CH" dirty="0"/>
              <a:t>The </a:t>
            </a:r>
            <a:r>
              <a:rPr lang="en-CH" dirty="0">
                <a:solidFill>
                  <a:srgbClr val="0070C0"/>
                </a:solidFill>
              </a:rPr>
              <a:t>number of requests </a:t>
            </a:r>
            <a:r>
              <a:rPr lang="en-CH" dirty="0"/>
              <a:t>that can be serviced per unit time</a:t>
            </a:r>
          </a:p>
          <a:p>
            <a:pPr lvl="2"/>
            <a:r>
              <a:rPr lang="en-CH" dirty="0">
                <a:solidFill>
                  <a:srgbClr val="0070C0"/>
                </a:solidFill>
              </a:rPr>
              <a:t>IOPS: </a:t>
            </a:r>
            <a:r>
              <a:rPr lang="en-CH" dirty="0"/>
              <a:t>Input/output Operations Per Second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Random</a:t>
            </a:r>
            <a:r>
              <a:rPr lang="en-CH" dirty="0"/>
              <a:t> </a:t>
            </a:r>
            <a:r>
              <a:rPr lang="en-CH" dirty="0">
                <a:solidFill>
                  <a:srgbClr val="0070C0"/>
                </a:solidFill>
              </a:rPr>
              <a:t>read</a:t>
            </a:r>
            <a:r>
              <a:rPr lang="en-CH" dirty="0"/>
              <a:t> throughput: up to </a:t>
            </a:r>
            <a:r>
              <a:rPr lang="en-CH" dirty="0">
                <a:solidFill>
                  <a:schemeClr val="tx2"/>
                </a:solidFill>
              </a:rPr>
              <a:t>500K IOPS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Random</a:t>
            </a:r>
            <a:r>
              <a:rPr lang="en-CH" dirty="0"/>
              <a:t> </a:t>
            </a:r>
            <a:r>
              <a:rPr lang="en-CH" dirty="0">
                <a:solidFill>
                  <a:srgbClr val="0070C0"/>
                </a:solidFill>
              </a:rPr>
              <a:t>write</a:t>
            </a:r>
            <a:r>
              <a:rPr lang="en-CH" dirty="0"/>
              <a:t> throughput: up to </a:t>
            </a:r>
            <a:r>
              <a:rPr lang="en-CH" dirty="0">
                <a:solidFill>
                  <a:schemeClr val="tx2"/>
                </a:solidFill>
              </a:rPr>
              <a:t>480K IOPS</a:t>
            </a:r>
          </a:p>
          <a:p>
            <a:r>
              <a:rPr lang="en-CH" dirty="0"/>
              <a:t>Bandwidth </a:t>
            </a:r>
          </a:p>
          <a:p>
            <a:pPr lvl="1"/>
            <a:r>
              <a:rPr lang="en-CH" dirty="0"/>
              <a:t>The </a:t>
            </a:r>
            <a:r>
              <a:rPr lang="en-CH" dirty="0">
                <a:solidFill>
                  <a:srgbClr val="0070C0"/>
                </a:solidFill>
              </a:rPr>
              <a:t>amount of data</a:t>
            </a:r>
            <a:r>
              <a:rPr lang="en-CH" dirty="0"/>
              <a:t> that can be accessed per unit time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Sequential</a:t>
            </a:r>
            <a:r>
              <a:rPr lang="en-CH" dirty="0"/>
              <a:t> </a:t>
            </a:r>
            <a:r>
              <a:rPr lang="en-CH" dirty="0">
                <a:solidFill>
                  <a:srgbClr val="0070C0"/>
                </a:solidFill>
              </a:rPr>
              <a:t>read</a:t>
            </a:r>
            <a:r>
              <a:rPr lang="en-CH" dirty="0"/>
              <a:t> bandwidth: up to </a:t>
            </a:r>
            <a:r>
              <a:rPr lang="en-CH" dirty="0">
                <a:solidFill>
                  <a:schemeClr val="accent6"/>
                </a:solidFill>
              </a:rPr>
              <a:t>3,500 MB/s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Sequential write </a:t>
            </a:r>
            <a:r>
              <a:rPr lang="en-CH" dirty="0"/>
              <a:t>bandwidth: up to </a:t>
            </a:r>
            <a:r>
              <a:rPr lang="en-CH" dirty="0">
                <a:solidFill>
                  <a:schemeClr val="accent6"/>
                </a:solidFill>
              </a:rPr>
              <a:t>3,000 MB/s</a:t>
            </a:r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SSD Performance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26FE3-E6EE-764F-9862-A99893E520D8}"/>
              </a:ext>
            </a:extLst>
          </p:cNvPr>
          <p:cNvSpPr txBox="1"/>
          <p:nvPr/>
        </p:nvSpPr>
        <p:spPr>
          <a:xfrm>
            <a:off x="6858000" y="5478959"/>
            <a:ext cx="155844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HDD:</a:t>
            </a:r>
          </a:p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~100 MB/s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5E7E9-B1D5-B540-BC37-04AE0610B20D}"/>
              </a:ext>
            </a:extLst>
          </p:cNvPr>
          <p:cNvSpPr txBox="1"/>
          <p:nvPr/>
        </p:nvSpPr>
        <p:spPr>
          <a:xfrm>
            <a:off x="6858000" y="3810000"/>
            <a:ext cx="150393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HDD:</a:t>
            </a:r>
          </a:p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&gt; 1K IOPS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23C69-ADFD-D947-BE21-54F978F47012}"/>
              </a:ext>
            </a:extLst>
          </p:cNvPr>
          <p:cNvSpPr txBox="1"/>
          <p:nvPr/>
        </p:nvSpPr>
        <p:spPr>
          <a:xfrm>
            <a:off x="7035132" y="1775273"/>
            <a:ext cx="114967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HDD:</a:t>
            </a:r>
          </a:p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5~8 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5ACD2-3E99-664E-A37F-5F53F64E01C5}"/>
              </a:ext>
            </a:extLst>
          </p:cNvPr>
          <p:cNvSpPr txBox="1"/>
          <p:nvPr/>
        </p:nvSpPr>
        <p:spPr>
          <a:xfrm>
            <a:off x="3072134" y="6208464"/>
            <a:ext cx="584326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00" dirty="0">
                <a:latin typeface="+mn-lt"/>
              </a:rPr>
              <a:t>Source</a:t>
            </a:r>
            <a:r>
              <a:rPr lang="en-GB" sz="1100" dirty="0">
                <a:latin typeface="+mn-lt"/>
              </a:rPr>
              <a:t>: https://</a:t>
            </a:r>
            <a:r>
              <a:rPr lang="en-GB" sz="1100" dirty="0" err="1">
                <a:latin typeface="+mn-lt"/>
              </a:rPr>
              <a:t>www.anandtech.com</a:t>
            </a:r>
            <a:r>
              <a:rPr lang="en-GB" sz="1100" dirty="0">
                <a:latin typeface="+mn-lt"/>
              </a:rPr>
              <a:t>/show/16504/the-samsung-ssd-980-500gb-1tb-review</a:t>
            </a:r>
            <a:endParaRPr lang="en-CH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79175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15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800573150"/>
      </p:ext>
    </p:extLst>
  </p:cSld>
  <p:clrMapOvr>
    <a:masterClrMapping/>
  </p:clrMapOvr>
  <p:transition spd="slow"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16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5E4C85-8A7B-BF41-AF88-B42230D503E1}"/>
              </a:ext>
            </a:extLst>
          </p:cNvPr>
          <p:cNvSpPr txBox="1"/>
          <p:nvPr/>
        </p:nvSpPr>
        <p:spPr>
          <a:xfrm>
            <a:off x="7754394" y="5137426"/>
            <a:ext cx="13388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Running</a:t>
            </a:r>
          </a:p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out of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free pages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F31BAAEF-63CB-7040-AE1A-C9001C97558F}"/>
              </a:ext>
            </a:extLst>
          </p:cNvPr>
          <p:cNvSpPr/>
          <p:nvPr/>
        </p:nvSpPr>
        <p:spPr bwMode="auto">
          <a:xfrm>
            <a:off x="7664964" y="5320258"/>
            <a:ext cx="239515" cy="557666"/>
          </a:xfrm>
          <a:prstGeom prst="rightBrace">
            <a:avLst>
              <a:gd name="adj1" fmla="val 3135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96970"/>
      </p:ext>
    </p:extLst>
  </p:cSld>
  <p:clrMapOvr>
    <a:masterClrMapping/>
  </p:clrMapOvr>
  <p:transition spd="slow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Reclaims </a:t>
            </a:r>
            <a:r>
              <a:rPr lang="en-CH" dirty="0">
                <a:solidFill>
                  <a:srgbClr val="C00000"/>
                </a:solidFill>
              </a:rPr>
              <a:t>free pages </a:t>
            </a:r>
            <a:r>
              <a:rPr lang="en-CH" dirty="0"/>
              <a:t>by erasing </a:t>
            </a:r>
            <a:r>
              <a:rPr lang="en-CH" dirty="0">
                <a:solidFill>
                  <a:srgbClr val="0070C0"/>
                </a:solidFill>
              </a:rPr>
              <a:t>invalid</a:t>
            </a:r>
            <a:r>
              <a:rPr lang="en-CH" dirty="0"/>
              <a:t> pages</a:t>
            </a:r>
          </a:p>
          <a:p>
            <a:pPr lvl="1"/>
            <a:r>
              <a:rPr lang="en-CH" dirty="0"/>
              <a:t>Erase unit: </a:t>
            </a:r>
            <a:r>
              <a:rPr lang="en-CH" dirty="0">
                <a:solidFill>
                  <a:srgbClr val="C00000"/>
                </a:solidFill>
              </a:rPr>
              <a:t>block</a:t>
            </a:r>
          </a:p>
          <a:p>
            <a:pPr lvl="1"/>
            <a:r>
              <a:rPr lang="en-CH" dirty="0"/>
              <a:t>If a victim block (to erase) has </a:t>
            </a:r>
            <a:r>
              <a:rPr lang="en-CH" dirty="0">
                <a:solidFill>
                  <a:srgbClr val="0070C0"/>
                </a:solidFill>
              </a:rPr>
              <a:t>valid pages</a:t>
            </a:r>
            <a:r>
              <a:rPr lang="en-CH" dirty="0"/>
              <a:t>,</a:t>
            </a:r>
            <a:br>
              <a:rPr lang="en-CH" dirty="0"/>
            </a:br>
            <a:r>
              <a:rPr lang="en-CH" dirty="0"/>
              <a:t>	all the valid pages </a:t>
            </a:r>
            <a:r>
              <a:rPr lang="en-CH" dirty="0">
                <a:solidFill>
                  <a:srgbClr val="C00000"/>
                </a:solidFill>
              </a:rPr>
              <a:t>need to be copied </a:t>
            </a:r>
            <a:r>
              <a:rPr lang="en-CH" dirty="0"/>
              <a:t>to other free pages</a:t>
            </a:r>
          </a:p>
          <a:p>
            <a:pPr lvl="2"/>
            <a:r>
              <a:rPr lang="en-CH" dirty="0">
                <a:solidFill>
                  <a:srgbClr val="C00000"/>
                </a:solidFill>
              </a:rPr>
              <a:t>Performance overhead: </a:t>
            </a:r>
            <a:r>
              <a:rPr lang="en-CH" dirty="0"/>
              <a:t>(tREAD + tPROG)×# of valid pages</a:t>
            </a:r>
          </a:p>
          <a:p>
            <a:pPr lvl="2"/>
            <a:r>
              <a:rPr lang="en-CH" dirty="0">
                <a:solidFill>
                  <a:srgbClr val="C00000"/>
                </a:solidFill>
              </a:rPr>
              <a:t>Lifetime overhead:</a:t>
            </a:r>
            <a:r>
              <a:rPr lang="en-CH" dirty="0"/>
              <a:t> additional writes </a:t>
            </a:r>
            <a:r>
              <a:rPr lang="en-CH" dirty="0">
                <a:sym typeface="Wingdings" pitchFamily="2" charset="2"/>
              </a:rPr>
              <a:t> P/E-cycle increase</a:t>
            </a:r>
            <a:endParaRPr lang="en-CH" dirty="0"/>
          </a:p>
          <a:p>
            <a:pPr lvl="3"/>
            <a:endParaRPr lang="en-CH" dirty="0"/>
          </a:p>
          <a:p>
            <a:r>
              <a:rPr lang="en-CH" dirty="0">
                <a:solidFill>
                  <a:schemeClr val="accent6"/>
                </a:solidFill>
              </a:rPr>
              <a:t>Greedy</a:t>
            </a:r>
            <a:r>
              <a:rPr lang="en-CH" dirty="0"/>
              <a:t> victim-selection policy: </a:t>
            </a:r>
            <a:br>
              <a:rPr lang="en-CH" dirty="0"/>
            </a:br>
            <a:r>
              <a:rPr lang="en-CH" dirty="0"/>
              <a:t>  Erases the block with the </a:t>
            </a:r>
            <a:r>
              <a:rPr lang="en-CH" dirty="0">
                <a:solidFill>
                  <a:schemeClr val="accent6"/>
                </a:solidFill>
              </a:rPr>
              <a:t>largest number </a:t>
            </a:r>
            <a:r>
              <a:rPr lang="en-CH" dirty="0"/>
              <a:t>of invalid pages</a:t>
            </a:r>
          </a:p>
          <a:p>
            <a:pPr lvl="1"/>
            <a:r>
              <a:rPr lang="en-CH" dirty="0"/>
              <a:t>Needs to maintain </a:t>
            </a:r>
            <a:r>
              <a:rPr lang="en-CH" dirty="0">
                <a:solidFill>
                  <a:srgbClr val="0070C0"/>
                </a:solidFill>
              </a:rPr>
              <a:t># of invalid (or valid) pages </a:t>
            </a:r>
            <a:r>
              <a:rPr lang="en-CH" dirty="0"/>
              <a:t>for each block  </a:t>
            </a:r>
          </a:p>
        </p:txBody>
      </p:sp>
    </p:spTree>
    <p:extLst>
      <p:ext uri="{BB962C8B-B14F-4D97-AF65-F5344CB8AC3E}">
        <p14:creationId xmlns:p14="http://schemas.microsoft.com/office/powerpoint/2010/main" val="16134894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5EA2E29-5161-EC47-9AD9-7DC6A363B06C}"/>
              </a:ext>
            </a:extLst>
          </p:cNvPr>
          <p:cNvSpPr/>
          <p:nvPr/>
        </p:nvSpPr>
        <p:spPr bwMode="auto">
          <a:xfrm>
            <a:off x="6302664" y="3687493"/>
            <a:ext cx="1425290" cy="282888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</p:spTree>
    <p:extLst>
      <p:ext uri="{BB962C8B-B14F-4D97-AF65-F5344CB8AC3E}">
        <p14:creationId xmlns:p14="http://schemas.microsoft.com/office/powerpoint/2010/main" val="336852997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5EA2E29-5161-EC47-9AD9-7DC6A363B06C}"/>
              </a:ext>
            </a:extLst>
          </p:cNvPr>
          <p:cNvSpPr/>
          <p:nvPr/>
        </p:nvSpPr>
        <p:spPr bwMode="auto">
          <a:xfrm>
            <a:off x="6302664" y="3687493"/>
            <a:ext cx="1425290" cy="282888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2803662"/>
      </p:ext>
    </p:extLst>
  </p:cSld>
  <p:clrMapOvr>
    <a:masterClrMapping/>
  </p:clrMapOvr>
  <p:transition spd="slow"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488059635"/>
      </p:ext>
    </p:extLst>
  </p:cSld>
  <p:clrMapOvr>
    <a:masterClrMapping/>
  </p:clrMapOvr>
  <p:transition spd="slow"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092E4-67C5-AA4C-8504-A096FB42C1E8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4539625" y="4008292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29FEC5-082A-314A-B09F-771F15AD2852}"/>
              </a:ext>
            </a:extLst>
          </p:cNvPr>
          <p:cNvSpPr txBox="1"/>
          <p:nvPr/>
        </p:nvSpPr>
        <p:spPr>
          <a:xfrm>
            <a:off x="3446319" y="3691916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1819248732"/>
      </p:ext>
    </p:extLst>
  </p:cSld>
  <p:clrMapOvr>
    <a:masterClrMapping/>
  </p:clrMapOvr>
  <p:transition spd="slow"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092E4-67C5-AA4C-8504-A096FB42C1E8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4539625" y="4008292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29FEC5-082A-314A-B09F-771F15AD2852}"/>
              </a:ext>
            </a:extLst>
          </p:cNvPr>
          <p:cNvSpPr txBox="1"/>
          <p:nvPr/>
        </p:nvSpPr>
        <p:spPr>
          <a:xfrm>
            <a:off x="3446319" y="3691916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3305017628"/>
      </p:ext>
    </p:extLst>
  </p:cSld>
  <p:clrMapOvr>
    <a:masterClrMapping/>
  </p:clrMapOvr>
  <p:transition spd="slow"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092E4-67C5-AA4C-8504-A096FB42C1E8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4539625" y="4008292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29FEC5-082A-314A-B09F-771F15AD2852}"/>
              </a:ext>
            </a:extLst>
          </p:cNvPr>
          <p:cNvSpPr txBox="1"/>
          <p:nvPr/>
        </p:nvSpPr>
        <p:spPr>
          <a:xfrm>
            <a:off x="3446319" y="3691916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C81751B-CA9C-4247-8890-33744F0A3D5F}"/>
              </a:ext>
            </a:extLst>
          </p:cNvPr>
          <p:cNvSpPr/>
          <p:nvPr/>
        </p:nvSpPr>
        <p:spPr bwMode="auto">
          <a:xfrm>
            <a:off x="246528" y="1404382"/>
            <a:ext cx="4666798" cy="1806397"/>
          </a:xfrm>
          <a:prstGeom prst="wedgeRoundRectCallout">
            <a:avLst>
              <a:gd name="adj1" fmla="val 33582"/>
              <a:gd name="adj2" fmla="val 72188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rgbClr val="C00000"/>
                </a:solidFill>
                <a:latin typeface="+mn-lt"/>
              </a:rPr>
              <a:t>Q: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How FTL knows PPA 12 (data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latin typeface="+mn-lt"/>
              </a:rPr>
              <a:t>) is mapped to LPA 15?</a:t>
            </a:r>
          </a:p>
          <a:p>
            <a:pPr marL="742950" lvl="1" indent="-285750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Unless it maintains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P2L mappings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+mn-lt"/>
              </a:rPr>
              <a:t>A: </a:t>
            </a:r>
            <a:r>
              <a:rPr lang="en-US" dirty="0">
                <a:latin typeface="+mn-lt"/>
              </a:rPr>
              <a:t>P2L mapping is stored in each physical page’s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OOB (Out-of-Band) area</a:t>
            </a:r>
          </a:p>
        </p:txBody>
      </p:sp>
    </p:spTree>
    <p:extLst>
      <p:ext uri="{BB962C8B-B14F-4D97-AF65-F5344CB8AC3E}">
        <p14:creationId xmlns:p14="http://schemas.microsoft.com/office/powerpoint/2010/main" val="82998846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75D30-6EA0-0B45-85C6-D9B5809D321A}"/>
              </a:ext>
            </a:extLst>
          </p:cNvPr>
          <p:cNvSpPr txBox="1"/>
          <p:nvPr/>
        </p:nvSpPr>
        <p:spPr>
          <a:xfrm>
            <a:off x="785446" y="4026072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BERS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PBA:</a:t>
            </a:r>
            <a:r>
              <a:rPr lang="en-CH" b="1" dirty="0">
                <a:latin typeface="Cambria" panose="02040503050406030204" pitchFamily="18" charset="0"/>
              </a:rPr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3867306059"/>
      </p:ext>
    </p:extLst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Chip operation latency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tR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Latency of reading (sensing) data from the cells </a:t>
            </a:r>
            <a:r>
              <a:rPr lang="en-US" dirty="0">
                <a:solidFill>
                  <a:srgbClr val="C00000"/>
                </a:solidFill>
              </a:rPr>
              <a:t>into the on-chip page buffer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tPROG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Latency of programming the cells </a:t>
            </a:r>
            <a:r>
              <a:rPr lang="en-US" dirty="0">
                <a:solidFill>
                  <a:srgbClr val="C00000"/>
                </a:solidFill>
              </a:rPr>
              <a:t>with data in the page buffer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tBERS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Latency of erasing the cells (block)</a:t>
            </a:r>
          </a:p>
          <a:p>
            <a:pPr lvl="1"/>
            <a:r>
              <a:rPr lang="en-US" dirty="0"/>
              <a:t>Varies depending on the </a:t>
            </a:r>
            <a:r>
              <a:rPr lang="en-US" dirty="0">
                <a:solidFill>
                  <a:srgbClr val="C00000"/>
                </a:solidFill>
              </a:rPr>
              <a:t>MLC technology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processing node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microarchitecture</a:t>
            </a:r>
          </a:p>
          <a:p>
            <a:pPr lvl="2"/>
            <a:r>
              <a:rPr lang="en-US" dirty="0"/>
              <a:t>In 3D TLC NAND flash, </a:t>
            </a:r>
            <a:r>
              <a:rPr lang="en-US" dirty="0" err="1"/>
              <a:t>tR</a:t>
            </a:r>
            <a:r>
              <a:rPr lang="en-US" dirty="0"/>
              <a:t>/</a:t>
            </a:r>
            <a:r>
              <a:rPr lang="en-US" dirty="0" err="1"/>
              <a:t>tPROG</a:t>
            </a:r>
            <a:r>
              <a:rPr lang="en-US" dirty="0"/>
              <a:t>/</a:t>
            </a:r>
            <a:r>
              <a:rPr lang="en-US" dirty="0" err="1"/>
              <a:t>tBERS</a:t>
            </a:r>
            <a:r>
              <a:rPr lang="en-US" dirty="0"/>
              <a:t> </a:t>
            </a:r>
            <a:r>
              <a:rPr lang="en-CH" dirty="0"/>
              <a:t>≈</a:t>
            </a:r>
            <a:r>
              <a:rPr lang="en-US" dirty="0"/>
              <a:t> 100us/700us/3ms</a:t>
            </a:r>
            <a:endParaRPr lang="en-CH" dirty="0"/>
          </a:p>
          <a:p>
            <a:r>
              <a:rPr lang="en-CH" dirty="0"/>
              <a:t>I/O rate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Number of bits </a:t>
            </a:r>
            <a:r>
              <a:rPr lang="en-CH" dirty="0"/>
              <a:t>transfer</a:t>
            </a:r>
            <a:r>
              <a:rPr lang="en-GB" dirty="0"/>
              <a:t>r</a:t>
            </a:r>
            <a:r>
              <a:rPr lang="en-CH" dirty="0"/>
              <a:t>ed via </a:t>
            </a:r>
            <a:r>
              <a:rPr lang="en-CH" dirty="0">
                <a:solidFill>
                  <a:srgbClr val="0070C0"/>
                </a:solidFill>
              </a:rPr>
              <a:t>a single I/O pin </a:t>
            </a:r>
            <a:r>
              <a:rPr lang="en-CH" dirty="0"/>
              <a:t>per unit time</a:t>
            </a:r>
          </a:p>
          <a:p>
            <a:pPr lvl="1"/>
            <a:r>
              <a:rPr lang="en-CH" dirty="0"/>
              <a:t>A typical flash chip transfers data in </a:t>
            </a:r>
            <a:r>
              <a:rPr lang="en-CH" dirty="0">
                <a:solidFill>
                  <a:srgbClr val="0070C0"/>
                </a:solidFill>
              </a:rPr>
              <a:t>a byte granularity </a:t>
            </a:r>
            <a:r>
              <a:rPr lang="en-CH" dirty="0"/>
              <a:t>(i.e., via 8 I/O pins)</a:t>
            </a:r>
          </a:p>
          <a:p>
            <a:pPr lvl="1"/>
            <a:r>
              <a:rPr lang="en-CH" dirty="0"/>
              <a:t>e.g., 1-Gb I/O rate &amp; 16-KiB page size </a:t>
            </a:r>
            <a:r>
              <a:rPr lang="en-CH" dirty="0">
                <a:sym typeface="Wingdings" pitchFamily="2" charset="2"/>
              </a:rPr>
              <a:t> tDMA = </a:t>
            </a:r>
            <a:r>
              <a:rPr lang="en-CH" dirty="0">
                <a:solidFill>
                  <a:srgbClr val="C00000"/>
                </a:solidFill>
                <a:sym typeface="Wingdings" pitchFamily="2" charset="2"/>
              </a:rPr>
              <a:t>16 us </a:t>
            </a:r>
            <a:endParaRPr lang="en-CH" dirty="0">
              <a:solidFill>
                <a:srgbClr val="C00000"/>
              </a:solidFill>
            </a:endParaRP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NAND Flash Chip Performance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06691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75D30-6EA0-0B45-85C6-D9B5809D321A}"/>
              </a:ext>
            </a:extLst>
          </p:cNvPr>
          <p:cNvSpPr txBox="1"/>
          <p:nvPr/>
        </p:nvSpPr>
        <p:spPr>
          <a:xfrm>
            <a:off x="785446" y="4026072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BERS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PBA:</a:t>
            </a:r>
            <a:r>
              <a:rPr lang="en-CH" b="1" dirty="0">
                <a:latin typeface="Cambria" panose="02040503050406030204" pitchFamily="18" charset="0"/>
              </a:rPr>
              <a:t> 3)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F70B79-4756-864A-9780-AF34E2CF5A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831737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DDBC74-417B-FD41-8581-D4C9027B1EC1}"/>
              </a:ext>
            </a:extLst>
          </p:cNvPr>
          <p:cNvSpPr txBox="1"/>
          <p:nvPr/>
        </p:nvSpPr>
        <p:spPr>
          <a:xfrm>
            <a:off x="7805129" y="3515361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82683205"/>
      </p:ext>
    </p:extLst>
  </p:cSld>
  <p:clrMapOvr>
    <a:masterClrMapping/>
  </p:clrMapOvr>
  <p:transition spd="slow"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75D30-6EA0-0B45-85C6-D9B5809D321A}"/>
              </a:ext>
            </a:extLst>
          </p:cNvPr>
          <p:cNvSpPr txBox="1"/>
          <p:nvPr/>
        </p:nvSpPr>
        <p:spPr>
          <a:xfrm>
            <a:off x="785446" y="4026072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BERS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PBA:</a:t>
            </a:r>
            <a:r>
              <a:rPr lang="en-CH" b="1" dirty="0">
                <a:latin typeface="Cambria" panose="02040503050406030204" pitchFamily="18" charset="0"/>
              </a:rPr>
              <a:t> 3)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F70B79-4756-864A-9780-AF34E2CF5A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831737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DDBC74-417B-FD41-8581-D4C9027B1EC1}"/>
              </a:ext>
            </a:extLst>
          </p:cNvPr>
          <p:cNvSpPr txBox="1"/>
          <p:nvPr/>
        </p:nvSpPr>
        <p:spPr>
          <a:xfrm>
            <a:off x="7805129" y="3515361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292DCA5C-CEF4-AF43-A1F6-7CA9763B564C}"/>
              </a:ext>
            </a:extLst>
          </p:cNvPr>
          <p:cNvSpPr/>
          <p:nvPr/>
        </p:nvSpPr>
        <p:spPr bwMode="auto">
          <a:xfrm>
            <a:off x="152400" y="1524000"/>
            <a:ext cx="4474273" cy="1863208"/>
          </a:xfrm>
          <a:prstGeom prst="wedgeRoundRectCallout">
            <a:avLst>
              <a:gd name="adj1" fmla="val -14909"/>
              <a:gd name="adj2" fmla="val 86053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Note:</a:t>
            </a:r>
            <a:endParaRPr lang="en-CH" b="1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+mn-lt"/>
              </a:rPr>
              <a:t>Block erasure (and status update) is done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just before </a:t>
            </a:r>
            <a:r>
              <a:rPr lang="en-US" dirty="0">
                <a:latin typeface="+mn-lt"/>
              </a:rPr>
              <a:t>programming a new page to the block (i.e.,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lazy erase</a:t>
            </a:r>
            <a:r>
              <a:rPr lang="en-US" dirty="0">
                <a:latin typeface="+mn-lt"/>
              </a:rPr>
              <a:t>)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CH" dirty="0">
                <a:latin typeface="+mn-lt"/>
              </a:rPr>
              <a:t>Due to the</a:t>
            </a:r>
            <a:r>
              <a:rPr lang="en-CH" dirty="0">
                <a:solidFill>
                  <a:srgbClr val="C00000"/>
                </a:solidFill>
                <a:latin typeface="+mn-lt"/>
              </a:rPr>
              <a:t> open-block </a:t>
            </a:r>
            <a:r>
              <a:rPr lang="en-CH" dirty="0">
                <a:latin typeface="+mn-lt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419111193"/>
      </p:ext>
    </p:extLst>
  </p:cSld>
  <p:clrMapOvr>
    <a:masterClrMapping/>
  </p:clrMapOvr>
  <p:transition spd="slow"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Performance Issues 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Garbage collection </a:t>
            </a:r>
            <a:r>
              <a:rPr lang="en-US" dirty="0">
                <a:solidFill>
                  <a:srgbClr val="C00000"/>
                </a:solidFill>
              </a:rPr>
              <a:t>significantly affects </a:t>
            </a:r>
            <a:r>
              <a:rPr lang="en-US" dirty="0"/>
              <a:t>SSD performance</a:t>
            </a:r>
          </a:p>
          <a:p>
            <a:pPr lvl="1"/>
            <a:r>
              <a:rPr lang="en-US" dirty="0"/>
              <a:t>High latency: </a:t>
            </a:r>
            <a:r>
              <a:rPr lang="en-US" dirty="0">
                <a:solidFill>
                  <a:srgbClr val="C00000"/>
                </a:solidFill>
              </a:rPr>
              <a:t>Large block size</a:t>
            </a:r>
            <a:r>
              <a:rPr lang="en-US" dirty="0"/>
              <a:t> of modern NAND flash memory</a:t>
            </a:r>
          </a:p>
          <a:p>
            <a:pPr lvl="2"/>
            <a:r>
              <a:rPr lang="en-US" dirty="0"/>
              <a:t>Assume 1) a block contains </a:t>
            </a:r>
            <a:r>
              <a:rPr lang="en-US" dirty="0">
                <a:solidFill>
                  <a:srgbClr val="0070C0"/>
                </a:solidFill>
              </a:rPr>
              <a:t>576</a:t>
            </a:r>
            <a:r>
              <a:rPr lang="en-US" dirty="0"/>
              <a:t> pages, </a:t>
            </a:r>
            <a:br>
              <a:rPr lang="en-US" dirty="0"/>
            </a:br>
            <a:r>
              <a:rPr lang="en-US" dirty="0"/>
              <a:t>	  2) only </a:t>
            </a:r>
            <a:r>
              <a:rPr lang="en-US" dirty="0">
                <a:solidFill>
                  <a:schemeClr val="accent6"/>
                </a:solidFill>
              </a:rPr>
              <a:t>5%</a:t>
            </a:r>
            <a:r>
              <a:rPr lang="en-US" dirty="0"/>
              <a:t> of the pages in the victim block are valid</a:t>
            </a:r>
            <a:br>
              <a:rPr lang="en-US" dirty="0"/>
            </a:br>
            <a:r>
              <a:rPr lang="en-US" dirty="0"/>
              <a:t>	  3) </a:t>
            </a:r>
            <a:r>
              <a:rPr lang="en-US" dirty="0" err="1"/>
              <a:t>tR</a:t>
            </a:r>
            <a:r>
              <a:rPr lang="en-US" dirty="0"/>
              <a:t> = 100 us, </a:t>
            </a:r>
            <a:r>
              <a:rPr lang="en-US" dirty="0" err="1"/>
              <a:t>tPROG</a:t>
            </a:r>
            <a:r>
              <a:rPr lang="en-US" dirty="0"/>
              <a:t> = 700 us, </a:t>
            </a:r>
            <a:r>
              <a:rPr lang="en-US" dirty="0" err="1"/>
              <a:t>tBERS</a:t>
            </a:r>
            <a:r>
              <a:rPr lang="en-US" dirty="0"/>
              <a:t> = 5 </a:t>
            </a:r>
            <a:r>
              <a:rPr lang="en-US" dirty="0" err="1"/>
              <a:t>ms</a:t>
            </a:r>
            <a:endParaRPr lang="en-US" dirty="0"/>
          </a:p>
          <a:p>
            <a:pPr lvl="3"/>
            <a:r>
              <a:rPr lang="en-US" dirty="0"/>
              <a:t># of pages to copy = 576</a:t>
            </a:r>
            <a:r>
              <a:rPr lang="en-CH" dirty="0"/>
              <a:t>×0.05 = 28.8 </a:t>
            </a:r>
            <a:r>
              <a:rPr lang="en-CH" dirty="0">
                <a:sym typeface="Wingdings" pitchFamily="2" charset="2"/>
              </a:rPr>
              <a:t></a:t>
            </a:r>
            <a:r>
              <a:rPr lang="en-CH" dirty="0"/>
              <a:t> 28 pages</a:t>
            </a:r>
          </a:p>
          <a:p>
            <a:pPr lvl="3"/>
            <a:r>
              <a:rPr lang="en-US" dirty="0"/>
              <a:t>GC latency &gt; 28</a:t>
            </a:r>
            <a:r>
              <a:rPr lang="en-CH" dirty="0"/>
              <a:t>×(tR + tPROG) + tBERS = </a:t>
            </a:r>
            <a:r>
              <a:rPr lang="en-CH" dirty="0">
                <a:solidFill>
                  <a:srgbClr val="C00000"/>
                </a:solidFill>
              </a:rPr>
              <a:t>27,400</a:t>
            </a:r>
            <a:r>
              <a:rPr lang="en-CH" dirty="0"/>
              <a:t> </a:t>
            </a:r>
            <a:r>
              <a:rPr lang="en-US" dirty="0"/>
              <a:t>u</a:t>
            </a:r>
            <a:r>
              <a:rPr lang="en-CH" dirty="0"/>
              <a:t>s</a:t>
            </a:r>
          </a:p>
          <a:p>
            <a:pPr lvl="2"/>
            <a:r>
              <a:rPr lang="en-CH" dirty="0">
                <a:solidFill>
                  <a:srgbClr val="C00000"/>
                </a:solidFill>
              </a:rPr>
              <a:t>Order(s) of magnitude larger </a:t>
            </a:r>
            <a:r>
              <a:rPr lang="en-CH" dirty="0"/>
              <a:t>latency than tR and tPROG</a:t>
            </a:r>
          </a:p>
          <a:p>
            <a:pPr lvl="2"/>
            <a:r>
              <a:rPr lang="en-US" dirty="0"/>
              <a:t>Copy operations are </a:t>
            </a:r>
            <a:r>
              <a:rPr lang="en-US" dirty="0">
                <a:solidFill>
                  <a:srgbClr val="C00000"/>
                </a:solidFill>
              </a:rPr>
              <a:t>the major contributor </a:t>
            </a:r>
            <a:r>
              <a:rPr lang="en-US" dirty="0"/>
              <a:t>(rather than </a:t>
            </a:r>
            <a:r>
              <a:rPr lang="en-US" dirty="0" err="1"/>
              <a:t>tBERS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FTL performs GC in an </a:t>
            </a:r>
            <a:r>
              <a:rPr lang="en-US" dirty="0">
                <a:solidFill>
                  <a:srgbClr val="0070C0"/>
                </a:solidFill>
              </a:rPr>
              <a:t>atomic</a:t>
            </a:r>
            <a:r>
              <a:rPr lang="en-US" dirty="0"/>
              <a:t> manner,</a:t>
            </a:r>
            <a:br>
              <a:rPr lang="en-US" dirty="0"/>
            </a:br>
            <a:r>
              <a:rPr lang="en-US" dirty="0"/>
              <a:t>	it </a:t>
            </a:r>
            <a:r>
              <a:rPr lang="en-US" dirty="0">
                <a:solidFill>
                  <a:srgbClr val="C00000"/>
                </a:solidFill>
              </a:rPr>
              <a:t>delays</a:t>
            </a:r>
            <a:r>
              <a:rPr lang="en-US" dirty="0"/>
              <a:t> user requests for a </a:t>
            </a:r>
            <a:r>
              <a:rPr lang="en-US" dirty="0">
                <a:solidFill>
                  <a:srgbClr val="C00000"/>
                </a:solidFill>
              </a:rPr>
              <a:t>significantly long time</a:t>
            </a:r>
          </a:p>
          <a:p>
            <a:pPr lvl="2"/>
            <a:r>
              <a:rPr lang="en-US" dirty="0"/>
              <a:t>Long </a:t>
            </a:r>
            <a:r>
              <a:rPr lang="en-US" dirty="0">
                <a:solidFill>
                  <a:srgbClr val="C00000"/>
                </a:solidFill>
              </a:rPr>
              <a:t>tail latency</a:t>
            </a:r>
            <a:r>
              <a:rPr lang="en-US" dirty="0"/>
              <a:t> (performance fluctuation)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Noisy neighbor: </a:t>
            </a:r>
            <a:r>
              <a:rPr lang="en-US" dirty="0"/>
              <a:t>a read-dominant workload’s performance would be significantly affected when running with a write-intensive workload (+ performance fairness problem) </a:t>
            </a:r>
          </a:p>
          <a:p>
            <a:pPr lvl="3"/>
            <a:endParaRPr lang="en-CH" dirty="0"/>
          </a:p>
          <a:p>
            <a:pPr marL="1023937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5758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Performance Issues: Mitigation 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TRIM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UNMAP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discard</a:t>
            </a:r>
            <a:r>
              <a:rPr lang="en-US" dirty="0"/>
              <a:t>) command</a:t>
            </a:r>
          </a:p>
          <a:p>
            <a:pPr lvl="1"/>
            <a:r>
              <a:rPr lang="en-US" dirty="0"/>
              <a:t>Informs FTL of </a:t>
            </a:r>
            <a:r>
              <a:rPr lang="en-US" dirty="0">
                <a:solidFill>
                  <a:schemeClr val="accent6"/>
                </a:solidFill>
              </a:rPr>
              <a:t>deletion/deallocation </a:t>
            </a:r>
            <a:r>
              <a:rPr lang="en-US" dirty="0"/>
              <a:t>of a logical block</a:t>
            </a:r>
          </a:p>
          <a:p>
            <a:pPr lvl="1"/>
            <a:r>
              <a:rPr lang="en-US" dirty="0"/>
              <a:t>Allows FTL to </a:t>
            </a:r>
            <a:r>
              <a:rPr lang="en-US" dirty="0">
                <a:solidFill>
                  <a:schemeClr val="accent6"/>
                </a:solidFill>
              </a:rPr>
              <a:t>skip copy</a:t>
            </a:r>
            <a:r>
              <a:rPr lang="en-US" dirty="0"/>
              <a:t> of obsolete (i.e., invalid) data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Background GC: </a:t>
            </a:r>
            <a:r>
              <a:rPr lang="en-US" dirty="0"/>
              <a:t>Exploits SSD idle time</a:t>
            </a:r>
          </a:p>
          <a:p>
            <a:pPr lvl="1"/>
            <a:r>
              <a:rPr lang="en-US" dirty="0"/>
              <a:t>Challenge: how to accurately predict SSD idle time</a:t>
            </a:r>
          </a:p>
          <a:p>
            <a:pPr lvl="1"/>
            <a:r>
              <a:rPr lang="en-US" dirty="0"/>
              <a:t>Premature GC: copied pages could have been invalidated by the host system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Progressive GC: </a:t>
            </a:r>
            <a:r>
              <a:rPr lang="en-US" dirty="0"/>
              <a:t>Divide GC process into subtasks</a:t>
            </a:r>
          </a:p>
          <a:p>
            <a:pPr lvl="1"/>
            <a:r>
              <a:rPr lang="en-US" dirty="0"/>
              <a:t>e.g., copying 28 pages </a:t>
            </a:r>
            <a:r>
              <a:rPr lang="en-US" dirty="0">
                <a:sym typeface="Wingdings" pitchFamily="2" charset="2"/>
              </a:rPr>
              <a:t> (copying 1 page + servicing user request)</a:t>
            </a:r>
            <a:r>
              <a:rPr lang="en-CH" dirty="0"/>
              <a:t>×28</a:t>
            </a:r>
            <a:endParaRPr lang="en-US" dirty="0"/>
          </a:p>
          <a:p>
            <a:pPr lvl="1"/>
            <a:r>
              <a:rPr lang="en-US" dirty="0"/>
              <a:t>Effective at decreasing tail latency</a:t>
            </a:r>
            <a:endParaRPr lang="en-CH" dirty="0"/>
          </a:p>
          <a:p>
            <a:pPr marL="1023937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040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Required Materials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US" dirty="0"/>
              <a:t>Address Mapping</a:t>
            </a:r>
            <a:endParaRPr lang="en-CH" dirty="0"/>
          </a:p>
          <a:p>
            <a:pPr lvl="1"/>
            <a:r>
              <a:rPr lang="en-US" dirty="0"/>
              <a:t>Aayush Gupta, </a:t>
            </a:r>
            <a:r>
              <a:rPr lang="en-US" dirty="0" err="1"/>
              <a:t>Yongjae</a:t>
            </a:r>
            <a:r>
              <a:rPr lang="en-US" dirty="0"/>
              <a:t> Kim, and </a:t>
            </a:r>
            <a:r>
              <a:rPr lang="en-US" dirty="0" err="1"/>
              <a:t>Bhuvan</a:t>
            </a:r>
            <a:r>
              <a:rPr lang="en-US" dirty="0"/>
              <a:t> </a:t>
            </a:r>
            <a:r>
              <a:rPr lang="en-US" dirty="0" err="1"/>
              <a:t>Urgaonkar</a:t>
            </a:r>
            <a:r>
              <a:rPr lang="en-CH" dirty="0"/>
              <a:t>, “</a:t>
            </a:r>
            <a:r>
              <a:rPr lang="en-US" dirty="0">
                <a:hlinkClick r:id="rId3"/>
              </a:rPr>
              <a:t>DFTL: A Flash Translation Layer Employing Demand-based Selective Caching of Page-level Address Mappings</a:t>
            </a:r>
            <a:r>
              <a:rPr lang="en-CH" dirty="0"/>
              <a:t>,” In ASPLOS 20</a:t>
            </a:r>
            <a:r>
              <a:rPr lang="en-US" dirty="0"/>
              <a:t>09</a:t>
            </a:r>
            <a:r>
              <a:rPr lang="en-CH" dirty="0"/>
              <a:t>. </a:t>
            </a:r>
          </a:p>
          <a:p>
            <a:pPr marL="344487" lvl="1" indent="0">
              <a:buNone/>
            </a:pPr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16230701"/>
      </p:ext>
    </p:extLst>
  </p:cSld>
  <p:clrMapOvr>
    <a:masterClrMapping/>
  </p:clrMapOvr>
  <p:transition spd="slow"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Recommend Materials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CH" dirty="0"/>
              <a:t>Cache read &amp; Read-retry</a:t>
            </a:r>
          </a:p>
          <a:p>
            <a:pPr lvl="1"/>
            <a:r>
              <a:rPr lang="en-CH" dirty="0"/>
              <a:t>Jisung Park</a:t>
            </a:r>
            <a:r>
              <a:rPr lang="en-US" dirty="0"/>
              <a:t>, </a:t>
            </a:r>
            <a:r>
              <a:rPr lang="en-US" dirty="0" err="1"/>
              <a:t>Myungsuk</a:t>
            </a:r>
            <a:r>
              <a:rPr lang="en-US" dirty="0"/>
              <a:t> Kim, Lois </a:t>
            </a:r>
            <a:r>
              <a:rPr lang="en-US" dirty="0" err="1"/>
              <a:t>Orosa</a:t>
            </a:r>
            <a:r>
              <a:rPr lang="en-US" dirty="0"/>
              <a:t>, </a:t>
            </a:r>
            <a:r>
              <a:rPr lang="en-US" dirty="0" err="1"/>
              <a:t>Jihong</a:t>
            </a:r>
            <a:r>
              <a:rPr lang="en-US" dirty="0"/>
              <a:t> Kim, and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Mutlu</a:t>
            </a:r>
            <a:r>
              <a:rPr lang="en-CH" dirty="0"/>
              <a:t>, “</a:t>
            </a:r>
            <a:r>
              <a:rPr lang="en-CH" dirty="0">
                <a:hlinkClick r:id="rId3"/>
              </a:rPr>
              <a:t>Reducing Solid-State Drive Read Latency by Optimizing Read-Retry</a:t>
            </a:r>
            <a:r>
              <a:rPr lang="en-CH" dirty="0"/>
              <a:t>,” In ASPLOS 2021. </a:t>
            </a:r>
          </a:p>
          <a:p>
            <a:endParaRPr lang="en-CH" dirty="0"/>
          </a:p>
          <a:p>
            <a:r>
              <a:rPr lang="en-CH" dirty="0"/>
              <a:t>Program &amp; Erase Suspension</a:t>
            </a:r>
          </a:p>
          <a:p>
            <a:pPr lvl="1"/>
            <a:r>
              <a:rPr lang="en-GB" dirty="0" err="1"/>
              <a:t>Guanying</a:t>
            </a:r>
            <a:r>
              <a:rPr lang="en-GB" dirty="0"/>
              <a:t> Wu and </a:t>
            </a:r>
            <a:r>
              <a:rPr lang="en-GB" dirty="0" err="1"/>
              <a:t>Xunbin</a:t>
            </a:r>
            <a:r>
              <a:rPr lang="en-GB" dirty="0"/>
              <a:t> He, “</a:t>
            </a:r>
            <a:r>
              <a:rPr lang="en-GB" dirty="0">
                <a:hlinkClick r:id="rId4"/>
              </a:rPr>
              <a:t>Reducing SSD Read Latency via NAND Flash Program and Erase Suspension</a:t>
            </a:r>
            <a:r>
              <a:rPr lang="en-GB" dirty="0"/>
              <a:t>,” In USENIX FAST 2012.</a:t>
            </a:r>
          </a:p>
          <a:p>
            <a:pPr lvl="1"/>
            <a:r>
              <a:rPr lang="en-GB" dirty="0"/>
              <a:t>Shine Kim, </a:t>
            </a:r>
            <a:r>
              <a:rPr lang="en-GB" dirty="0" err="1"/>
              <a:t>Jonghyun</a:t>
            </a:r>
            <a:r>
              <a:rPr lang="en-GB" dirty="0"/>
              <a:t> Bae, </a:t>
            </a:r>
            <a:r>
              <a:rPr lang="en-GB" dirty="0" err="1"/>
              <a:t>Hakbeom</a:t>
            </a:r>
            <a:r>
              <a:rPr lang="en-GB" dirty="0"/>
              <a:t> </a:t>
            </a:r>
            <a:r>
              <a:rPr lang="en-GB" dirty="0" err="1"/>
              <a:t>Jand</a:t>
            </a:r>
            <a:r>
              <a:rPr lang="en-GB" dirty="0"/>
              <a:t>, Wenjing </a:t>
            </a:r>
            <a:r>
              <a:rPr lang="en-GB" dirty="0" err="1"/>
              <a:t>Jin</a:t>
            </a:r>
            <a:r>
              <a:rPr lang="en-GB" dirty="0"/>
              <a:t>, </a:t>
            </a:r>
            <a:r>
              <a:rPr lang="en-GB" dirty="0" err="1"/>
              <a:t>Jeonghun</a:t>
            </a:r>
            <a:r>
              <a:rPr lang="en-GB" dirty="0"/>
              <a:t> Gong, </a:t>
            </a:r>
            <a:r>
              <a:rPr lang="en-GB" dirty="0" err="1"/>
              <a:t>Seungyeon</a:t>
            </a:r>
            <a:r>
              <a:rPr lang="en-GB" dirty="0"/>
              <a:t> Lee, Tae Jun Ham, and Jae W. Lee, “</a:t>
            </a:r>
            <a:r>
              <a:rPr lang="en-GB" dirty="0">
                <a:hlinkClick r:id="rId5"/>
              </a:rPr>
              <a:t>Practical Erase Suspension for Modern Low-latency SSDs</a:t>
            </a:r>
            <a:r>
              <a:rPr lang="en-GB" dirty="0"/>
              <a:t>,” In USENIX ATC 2019.</a:t>
            </a:r>
          </a:p>
          <a:p>
            <a:pPr lvl="1"/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3493083"/>
      </p:ext>
    </p:extLst>
  </p:cSld>
  <p:clrMapOvr>
    <a:masterClrMapping/>
  </p:clrMapOvr>
  <p:transition spd="slow"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Jisung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Park</a:t>
            </a: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Spring 2022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4 April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3600" dirty="0"/>
              <a:t>Advanced NAND Flash Commands</a:t>
            </a:r>
            <a:br>
              <a:rPr lang="en-US" sz="3600" dirty="0"/>
            </a:br>
            <a:r>
              <a:rPr lang="en-US" sz="3600" dirty="0"/>
              <a:t>&amp; Address Translation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26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tR, tPROG, and tBERS</a:t>
            </a:r>
          </a:p>
          <a:p>
            <a:pPr lvl="1"/>
            <a:r>
              <a:rPr lang="en-GB" dirty="0"/>
              <a:t>L</a:t>
            </a:r>
            <a:r>
              <a:rPr lang="en-CH" dirty="0"/>
              <a:t>atencies for chip-level read/program/erase operations</a:t>
            </a:r>
          </a:p>
          <a:p>
            <a:pPr lvl="1"/>
            <a:r>
              <a:rPr lang="en-CH" dirty="0"/>
              <a:t>tR: 50~100 us</a:t>
            </a:r>
          </a:p>
          <a:p>
            <a:pPr lvl="1"/>
            <a:r>
              <a:rPr lang="en-CH" dirty="0"/>
              <a:t>tPROG: 700us~1000 us</a:t>
            </a:r>
          </a:p>
          <a:p>
            <a:pPr lvl="1"/>
            <a:r>
              <a:rPr lang="en-CH" dirty="0"/>
              <a:t>tBERS: 3ms~5ms</a:t>
            </a:r>
          </a:p>
          <a:p>
            <a:pPr lvl="1"/>
            <a:endParaRPr lang="en-CH" dirty="0"/>
          </a:p>
          <a:p>
            <a:r>
              <a:rPr lang="en-CH" dirty="0"/>
              <a:t>Flash-controller level latency </a:t>
            </a:r>
          </a:p>
          <a:p>
            <a:pPr lvl="1"/>
            <a:r>
              <a:rPr lang="en-CH" dirty="0"/>
              <a:t>1-Gb I/O rate and 16-KiB page size</a:t>
            </a:r>
          </a:p>
          <a:p>
            <a:pPr lvl="1"/>
            <a:r>
              <a:rPr lang="en-CH" dirty="0"/>
              <a:t>Read</a:t>
            </a:r>
          </a:p>
          <a:p>
            <a:pPr lvl="2"/>
            <a:r>
              <a:rPr lang="en-CH" dirty="0">
                <a:solidFill>
                  <a:srgbClr val="7030A0"/>
                </a:solidFill>
              </a:rPr>
              <a:t>(tCMD) </a:t>
            </a:r>
            <a:r>
              <a:rPr lang="en-CH" dirty="0"/>
              <a:t>+ </a:t>
            </a:r>
            <a:r>
              <a:rPr lang="en-CH" dirty="0">
                <a:solidFill>
                  <a:srgbClr val="C00000"/>
                </a:solidFill>
              </a:rPr>
              <a:t>tR</a:t>
            </a:r>
            <a:r>
              <a:rPr lang="en-CH" dirty="0"/>
              <a:t> + </a:t>
            </a:r>
            <a:r>
              <a:rPr lang="en-CH" dirty="0">
                <a:solidFill>
                  <a:srgbClr val="0070C0"/>
                </a:solidFill>
              </a:rPr>
              <a:t>tDMA</a:t>
            </a:r>
            <a:r>
              <a:rPr lang="en-CH" dirty="0"/>
              <a:t> + </a:t>
            </a:r>
            <a:r>
              <a:rPr lang="en-CH" dirty="0">
                <a:solidFill>
                  <a:schemeClr val="accent6"/>
                </a:solidFill>
              </a:rPr>
              <a:t>tECC</a:t>
            </a:r>
            <a:r>
              <a:rPr lang="en-CH" baseline="-25000" dirty="0">
                <a:solidFill>
                  <a:schemeClr val="accent6"/>
                </a:solidFill>
              </a:rPr>
              <a:t>DEC</a:t>
            </a:r>
            <a:r>
              <a:rPr lang="en-CH" dirty="0"/>
              <a:t> + </a:t>
            </a:r>
            <a:r>
              <a:rPr lang="en-CH" dirty="0">
                <a:solidFill>
                  <a:schemeClr val="accent1"/>
                </a:solidFill>
              </a:rPr>
              <a:t>(tRND) </a:t>
            </a:r>
            <a:endParaRPr lang="en-CH" baseline="-25000" dirty="0">
              <a:solidFill>
                <a:schemeClr val="accent6"/>
              </a:solidFill>
            </a:endParaRPr>
          </a:p>
          <a:p>
            <a:pPr lvl="2"/>
            <a:r>
              <a:rPr lang="en-GB" dirty="0"/>
              <a:t>e</a:t>
            </a:r>
            <a:r>
              <a:rPr lang="en-CH" dirty="0"/>
              <a:t>.g., 100 + 16 + 20 = 136 us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NAND Flash Chip Performance (Cont.)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BF2716-7394-564D-A544-02C64EDAF892}"/>
              </a:ext>
            </a:extLst>
          </p:cNvPr>
          <p:cNvGrpSpPr/>
          <p:nvPr/>
        </p:nvGrpSpPr>
        <p:grpSpPr>
          <a:xfrm>
            <a:off x="6705600" y="4114800"/>
            <a:ext cx="2133600" cy="2286000"/>
            <a:chOff x="6705600" y="4114800"/>
            <a:chExt cx="2133600" cy="2286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1A8E548-5802-1B44-9DE0-A76B8FB1E50A}"/>
                </a:ext>
              </a:extLst>
            </p:cNvPr>
            <p:cNvSpPr/>
            <p:nvPr/>
          </p:nvSpPr>
          <p:spPr bwMode="auto">
            <a:xfrm>
              <a:off x="6705600" y="5732295"/>
              <a:ext cx="2133600" cy="668505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NAND Flash Chip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9E3A949-3B59-C14B-89B8-07C343D30DBF}"/>
                </a:ext>
              </a:extLst>
            </p:cNvPr>
            <p:cNvSpPr/>
            <p:nvPr/>
          </p:nvSpPr>
          <p:spPr bwMode="auto">
            <a:xfrm>
              <a:off x="6705600" y="4114800"/>
              <a:ext cx="2133600" cy="914400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F5E143-28FB-C943-B916-4B5AB319295A}"/>
                </a:ext>
              </a:extLst>
            </p:cNvPr>
            <p:cNvGrpSpPr/>
            <p:nvPr/>
          </p:nvGrpSpPr>
          <p:grpSpPr>
            <a:xfrm>
              <a:off x="6753726" y="4492625"/>
              <a:ext cx="2037348" cy="457200"/>
              <a:chOff x="6509084" y="3578225"/>
              <a:chExt cx="2037348" cy="457200"/>
            </a:xfrm>
            <a:solidFill>
              <a:schemeClr val="bg1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0E17521-5A2E-A145-92FA-4E13FACBFE78}"/>
                  </a:ext>
                </a:extLst>
              </p:cNvPr>
              <p:cNvSpPr/>
              <p:nvPr/>
            </p:nvSpPr>
            <p:spPr bwMode="auto">
              <a:xfrm>
                <a:off x="7555832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RAND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0958B4E-E1D7-8548-9CBA-C57458A4ACAE}"/>
                  </a:ext>
                </a:extLst>
              </p:cNvPr>
              <p:cNvSpPr/>
              <p:nvPr/>
            </p:nvSpPr>
            <p:spPr bwMode="auto">
              <a:xfrm>
                <a:off x="6509084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ECC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0F40B8-76F0-224C-A933-9277C5A645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72400" y="5029200"/>
              <a:ext cx="0" cy="703095"/>
            </a:xfrm>
            <a:prstGeom prst="line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C83BF2-2773-B545-ADEC-9CC9B96A2CCA}"/>
                </a:ext>
              </a:extLst>
            </p:cNvPr>
            <p:cNvCxnSpPr>
              <a:cxnSpLocks/>
            </p:cNvCxnSpPr>
            <p:nvPr/>
          </p:nvCxnSpPr>
          <p:spPr bwMode="auto">
            <a:xfrm rot="18900000">
              <a:off x="7630458" y="5380748"/>
              <a:ext cx="283885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2CF0D9-B623-794B-AD99-C733058DD439}"/>
              </a:ext>
            </a:extLst>
          </p:cNvPr>
          <p:cNvGrpSpPr/>
          <p:nvPr/>
        </p:nvGrpSpPr>
        <p:grpSpPr>
          <a:xfrm>
            <a:off x="7245653" y="3352800"/>
            <a:ext cx="1053494" cy="762000"/>
            <a:chOff x="7245653" y="3352800"/>
            <a:chExt cx="1053494" cy="7620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DE251B-3841-964A-B622-B9FB0E8F06F3}"/>
                </a:ext>
              </a:extLst>
            </p:cNvPr>
            <p:cNvSpPr txBox="1"/>
            <p:nvPr/>
          </p:nvSpPr>
          <p:spPr>
            <a:xfrm>
              <a:off x="7245653" y="3352800"/>
              <a:ext cx="10534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latin typeface="Cambria" panose="02040503050406030204" pitchFamily="18" charset="0"/>
                </a:rPr>
                <a:t>READ(x)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69A6CB-A12E-3E4F-AF1C-74D1633D6F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9074" y="3722132"/>
              <a:ext cx="0" cy="392668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42B7B5-8503-C745-8159-62F1728891EE}"/>
              </a:ext>
            </a:extLst>
          </p:cNvPr>
          <p:cNvSpPr txBox="1"/>
          <p:nvPr/>
        </p:nvSpPr>
        <p:spPr>
          <a:xfrm>
            <a:off x="6294092" y="5430489"/>
            <a:ext cx="13179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kern="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</a:rPr>
              <a:t>❷</a:t>
            </a:r>
            <a:r>
              <a:rPr lang="ko-KR" altLang="en-US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Sensing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34798-A36E-514C-B812-BE2A805F0771}"/>
              </a:ext>
            </a:extLst>
          </p:cNvPr>
          <p:cNvSpPr txBox="1"/>
          <p:nvPr/>
        </p:nvSpPr>
        <p:spPr>
          <a:xfrm>
            <a:off x="7082620" y="5174345"/>
            <a:ext cx="14170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❸</a:t>
            </a:r>
            <a:r>
              <a:rPr lang="ko-KR" altLang="en-US" dirty="0">
                <a:solidFill>
                  <a:srgbClr val="0070C0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CH" b="1" i="1" dirty="0">
                <a:solidFill>
                  <a:srgbClr val="0070C0"/>
                </a:solidFill>
                <a:latin typeface="Cambria" panose="02040503050406030204" pitchFamily="18" charset="0"/>
              </a:rPr>
              <a:t>Transfer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A614E-0273-FF4A-8D30-468243FEDD93}"/>
              </a:ext>
            </a:extLst>
          </p:cNvPr>
          <p:cNvSpPr/>
          <p:nvPr/>
        </p:nvSpPr>
        <p:spPr>
          <a:xfrm>
            <a:off x="6620634" y="440267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4742A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❹</a:t>
            </a:r>
            <a:endParaRPr lang="en-CH" dirty="0">
              <a:solidFill>
                <a:srgbClr val="34742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0941C-3190-9649-B376-0CA354606ECA}"/>
              </a:ext>
            </a:extLst>
          </p:cNvPr>
          <p:cNvSpPr/>
          <p:nvPr/>
        </p:nvSpPr>
        <p:spPr>
          <a:xfrm>
            <a:off x="7641777" y="4395326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Calibri" panose="020F0502020204030204"/>
                <a:ea typeface="맑은 고딕" panose="020B0503020000020004" pitchFamily="34" charset="-127"/>
              </a:rPr>
              <a:t>❺</a:t>
            </a:r>
            <a:endParaRPr lang="en-CH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712AB8-9EA3-E147-9915-CFE845A63EF2}"/>
              </a:ext>
            </a:extLst>
          </p:cNvPr>
          <p:cNvSpPr/>
          <p:nvPr/>
        </p:nvSpPr>
        <p:spPr>
          <a:xfrm>
            <a:off x="6306694" y="5723647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Calibri" panose="020F0502020204030204"/>
                <a:ea typeface="맑은 고딕" panose="020B0503020000020004" pitchFamily="34" charset="-127"/>
              </a:rPr>
              <a:t>❶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906010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9" grpId="0"/>
      <p:bldP spid="1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tR, tPROG, and tBERS</a:t>
            </a:r>
          </a:p>
          <a:p>
            <a:pPr lvl="1"/>
            <a:r>
              <a:rPr lang="en-GB" dirty="0"/>
              <a:t>L</a:t>
            </a:r>
            <a:r>
              <a:rPr lang="en-CH" dirty="0"/>
              <a:t>atencies for chip-level read/program/erase operations</a:t>
            </a:r>
          </a:p>
          <a:p>
            <a:pPr lvl="1"/>
            <a:r>
              <a:rPr lang="en-CH" dirty="0"/>
              <a:t>tR: 50~100 us</a:t>
            </a:r>
          </a:p>
          <a:p>
            <a:pPr lvl="1"/>
            <a:r>
              <a:rPr lang="en-CH" dirty="0"/>
              <a:t>tPROG: 700us~1000 us</a:t>
            </a:r>
          </a:p>
          <a:p>
            <a:pPr lvl="1"/>
            <a:r>
              <a:rPr lang="en-CH" dirty="0"/>
              <a:t>tBERS: 3ms~5ms</a:t>
            </a:r>
          </a:p>
          <a:p>
            <a:pPr lvl="1"/>
            <a:endParaRPr lang="en-CH" dirty="0"/>
          </a:p>
          <a:p>
            <a:r>
              <a:rPr lang="en-CH" dirty="0"/>
              <a:t>Flash-controller level latency </a:t>
            </a:r>
          </a:p>
          <a:p>
            <a:pPr lvl="1"/>
            <a:r>
              <a:rPr lang="en-CH" dirty="0"/>
              <a:t>1-Gb I/O rate and 16-KiB page size</a:t>
            </a:r>
          </a:p>
          <a:p>
            <a:pPr lvl="1"/>
            <a:r>
              <a:rPr lang="en-CH" dirty="0"/>
              <a:t>Read</a:t>
            </a:r>
          </a:p>
          <a:p>
            <a:pPr lvl="2"/>
            <a:r>
              <a:rPr lang="en-CH" dirty="0">
                <a:solidFill>
                  <a:srgbClr val="7030A0"/>
                </a:solidFill>
              </a:rPr>
              <a:t>(tCMD) </a:t>
            </a:r>
            <a:r>
              <a:rPr lang="en-CH" dirty="0"/>
              <a:t>+ </a:t>
            </a:r>
            <a:r>
              <a:rPr lang="en-CH" dirty="0">
                <a:solidFill>
                  <a:srgbClr val="C00000"/>
                </a:solidFill>
              </a:rPr>
              <a:t>tR</a:t>
            </a:r>
            <a:r>
              <a:rPr lang="en-CH" dirty="0"/>
              <a:t> + </a:t>
            </a:r>
            <a:r>
              <a:rPr lang="en-CH" dirty="0">
                <a:solidFill>
                  <a:srgbClr val="0070C0"/>
                </a:solidFill>
              </a:rPr>
              <a:t>tDMA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CH" dirty="0"/>
              <a:t>+ </a:t>
            </a:r>
            <a:r>
              <a:rPr lang="en-CH" dirty="0">
                <a:solidFill>
                  <a:schemeClr val="accent6"/>
                </a:solidFill>
              </a:rPr>
              <a:t>tECC</a:t>
            </a:r>
            <a:r>
              <a:rPr lang="en-CH" baseline="-25000" dirty="0">
                <a:solidFill>
                  <a:schemeClr val="accent6"/>
                </a:solidFill>
              </a:rPr>
              <a:t>DEC</a:t>
            </a:r>
            <a:r>
              <a:rPr lang="en-CH" dirty="0"/>
              <a:t> + </a:t>
            </a:r>
            <a:r>
              <a:rPr lang="en-CH" dirty="0">
                <a:solidFill>
                  <a:schemeClr val="accent1"/>
                </a:solidFill>
              </a:rPr>
              <a:t>(tRND)</a:t>
            </a:r>
            <a:endParaRPr lang="en-CH" baseline="-25000" dirty="0">
              <a:solidFill>
                <a:schemeClr val="accent6"/>
              </a:solidFill>
            </a:endParaRPr>
          </a:p>
          <a:p>
            <a:pPr lvl="2"/>
            <a:r>
              <a:rPr lang="en-GB" dirty="0"/>
              <a:t>e</a:t>
            </a:r>
            <a:r>
              <a:rPr lang="en-CH" dirty="0"/>
              <a:t>.g., 100 + 16 + 20 = 136 us</a:t>
            </a:r>
          </a:p>
          <a:p>
            <a:pPr lvl="1"/>
            <a:r>
              <a:rPr lang="en-CH" dirty="0"/>
              <a:t>Program</a:t>
            </a:r>
          </a:p>
          <a:p>
            <a:pPr lvl="2"/>
            <a:r>
              <a:rPr lang="en-CH" dirty="0">
                <a:solidFill>
                  <a:schemeClr val="accent1"/>
                </a:solidFill>
              </a:rPr>
              <a:t>(tRND) </a:t>
            </a:r>
            <a:r>
              <a:rPr lang="en-CH" dirty="0"/>
              <a:t>+ </a:t>
            </a:r>
            <a:r>
              <a:rPr lang="en-CH" dirty="0">
                <a:solidFill>
                  <a:schemeClr val="accent6"/>
                </a:solidFill>
              </a:rPr>
              <a:t>tECC</a:t>
            </a:r>
            <a:r>
              <a:rPr lang="en-CH" baseline="-25000" dirty="0">
                <a:solidFill>
                  <a:schemeClr val="accent6"/>
                </a:solidFill>
              </a:rPr>
              <a:t>ENC</a:t>
            </a:r>
            <a:r>
              <a:rPr lang="en-CH" dirty="0"/>
              <a:t> + </a:t>
            </a:r>
            <a:r>
              <a:rPr lang="en-CH" dirty="0">
                <a:solidFill>
                  <a:srgbClr val="7030A0"/>
                </a:solidFill>
              </a:rPr>
              <a:t>(tCMD)</a:t>
            </a:r>
            <a:r>
              <a:rPr lang="en-CH" dirty="0"/>
              <a:t> + </a:t>
            </a:r>
            <a:r>
              <a:rPr lang="en-CH" dirty="0">
                <a:solidFill>
                  <a:srgbClr val="0070C0"/>
                </a:solidFill>
              </a:rPr>
              <a:t>tDMA</a:t>
            </a:r>
            <a:r>
              <a:rPr lang="en-CH" dirty="0"/>
              <a:t> + </a:t>
            </a:r>
            <a:r>
              <a:rPr lang="en-CH" dirty="0">
                <a:solidFill>
                  <a:srgbClr val="C00000"/>
                </a:solidFill>
              </a:rPr>
              <a:t>tPROG</a:t>
            </a:r>
          </a:p>
          <a:p>
            <a:pPr lvl="2"/>
            <a:r>
              <a:rPr lang="en-CH" dirty="0"/>
              <a:t>e.g., 20 + 16 + 700 = 736 us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NAND Flash Chip Performance (Cont.)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BF2716-7394-564D-A544-02C64EDAF892}"/>
              </a:ext>
            </a:extLst>
          </p:cNvPr>
          <p:cNvGrpSpPr/>
          <p:nvPr/>
        </p:nvGrpSpPr>
        <p:grpSpPr>
          <a:xfrm>
            <a:off x="6705600" y="4114800"/>
            <a:ext cx="2133600" cy="2286000"/>
            <a:chOff x="6705600" y="4114800"/>
            <a:chExt cx="2133600" cy="2286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1A8E548-5802-1B44-9DE0-A76B8FB1E50A}"/>
                </a:ext>
              </a:extLst>
            </p:cNvPr>
            <p:cNvSpPr/>
            <p:nvPr/>
          </p:nvSpPr>
          <p:spPr bwMode="auto">
            <a:xfrm>
              <a:off x="6705600" y="5732295"/>
              <a:ext cx="2133600" cy="668505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NAND Flash Chip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9E3A949-3B59-C14B-89B8-07C343D30DBF}"/>
                </a:ext>
              </a:extLst>
            </p:cNvPr>
            <p:cNvSpPr/>
            <p:nvPr/>
          </p:nvSpPr>
          <p:spPr bwMode="auto">
            <a:xfrm>
              <a:off x="6705600" y="4114800"/>
              <a:ext cx="2133600" cy="914400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F5E143-28FB-C943-B916-4B5AB319295A}"/>
                </a:ext>
              </a:extLst>
            </p:cNvPr>
            <p:cNvGrpSpPr/>
            <p:nvPr/>
          </p:nvGrpSpPr>
          <p:grpSpPr>
            <a:xfrm>
              <a:off x="6753726" y="4492625"/>
              <a:ext cx="2037348" cy="457200"/>
              <a:chOff x="6509084" y="3578225"/>
              <a:chExt cx="2037348" cy="457200"/>
            </a:xfrm>
            <a:solidFill>
              <a:schemeClr val="bg1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0E17521-5A2E-A145-92FA-4E13FACBFE78}"/>
                  </a:ext>
                </a:extLst>
              </p:cNvPr>
              <p:cNvSpPr/>
              <p:nvPr/>
            </p:nvSpPr>
            <p:spPr bwMode="auto">
              <a:xfrm>
                <a:off x="7555832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RAND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0958B4E-E1D7-8548-9CBA-C57458A4ACAE}"/>
                  </a:ext>
                </a:extLst>
              </p:cNvPr>
              <p:cNvSpPr/>
              <p:nvPr/>
            </p:nvSpPr>
            <p:spPr bwMode="auto">
              <a:xfrm>
                <a:off x="6509084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ECC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0F40B8-76F0-224C-A933-9277C5A645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72400" y="5029200"/>
              <a:ext cx="0" cy="703095"/>
            </a:xfrm>
            <a:prstGeom prst="line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C83BF2-2773-B545-ADEC-9CC9B96A2CCA}"/>
                </a:ext>
              </a:extLst>
            </p:cNvPr>
            <p:cNvCxnSpPr>
              <a:cxnSpLocks/>
            </p:cNvCxnSpPr>
            <p:nvPr/>
          </p:nvCxnSpPr>
          <p:spPr bwMode="auto">
            <a:xfrm rot="18900000">
              <a:off x="7630458" y="5380748"/>
              <a:ext cx="283885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10C1EC-306B-604F-A94D-819781F8265A}"/>
              </a:ext>
            </a:extLst>
          </p:cNvPr>
          <p:cNvGrpSpPr/>
          <p:nvPr/>
        </p:nvGrpSpPr>
        <p:grpSpPr>
          <a:xfrm>
            <a:off x="7178327" y="3352800"/>
            <a:ext cx="1188146" cy="762000"/>
            <a:chOff x="7178327" y="3352800"/>
            <a:chExt cx="1188146" cy="7620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DE251B-3841-964A-B622-B9FB0E8F06F3}"/>
                </a:ext>
              </a:extLst>
            </p:cNvPr>
            <p:cNvSpPr txBox="1"/>
            <p:nvPr/>
          </p:nvSpPr>
          <p:spPr>
            <a:xfrm>
              <a:off x="7178327" y="3352800"/>
              <a:ext cx="1188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latin typeface="Cambria" panose="02040503050406030204" pitchFamily="18" charset="0"/>
                </a:rPr>
                <a:t>WRITE(x)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69A6CB-A12E-3E4F-AF1C-74D1633D6F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9074" y="3722132"/>
              <a:ext cx="0" cy="392668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42B7B5-8503-C745-8159-62F1728891EE}"/>
              </a:ext>
            </a:extLst>
          </p:cNvPr>
          <p:cNvSpPr txBox="1"/>
          <p:nvPr/>
        </p:nvSpPr>
        <p:spPr>
          <a:xfrm>
            <a:off x="6365568" y="5430489"/>
            <a:ext cx="14465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</a:rPr>
              <a:t>❺ </a:t>
            </a: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Program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34798-A36E-514C-B812-BE2A805F0771}"/>
              </a:ext>
            </a:extLst>
          </p:cNvPr>
          <p:cNvSpPr txBox="1"/>
          <p:nvPr/>
        </p:nvSpPr>
        <p:spPr>
          <a:xfrm>
            <a:off x="7016576" y="5174345"/>
            <a:ext cx="1417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❹</a:t>
            </a:r>
            <a:r>
              <a:rPr lang="ko-KR" altLang="en-US" dirty="0">
                <a:solidFill>
                  <a:srgbClr val="0070C0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CH" b="1" i="1" dirty="0">
                <a:solidFill>
                  <a:srgbClr val="0070C0"/>
                </a:solidFill>
                <a:latin typeface="Cambria" panose="02040503050406030204" pitchFamily="18" charset="0"/>
              </a:rPr>
              <a:t>Transfer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F52A3-6E34-0243-B882-6009CFDF6E2B}"/>
              </a:ext>
            </a:extLst>
          </p:cNvPr>
          <p:cNvSpPr/>
          <p:nvPr/>
        </p:nvSpPr>
        <p:spPr>
          <a:xfrm>
            <a:off x="7672031" y="4393482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Calibri" panose="020F0502020204030204"/>
                <a:ea typeface="맑은 고딕" panose="020B0503020000020004" pitchFamily="34" charset="-127"/>
              </a:rPr>
              <a:t>❶</a:t>
            </a:r>
            <a:r>
              <a:rPr lang="ko-KR" altLang="en-US" dirty="0">
                <a:solidFill>
                  <a:schemeClr val="accent6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3A5F8-6A4E-7A47-A141-2F567807CD03}"/>
              </a:ext>
            </a:extLst>
          </p:cNvPr>
          <p:cNvSpPr/>
          <p:nvPr/>
        </p:nvSpPr>
        <p:spPr>
          <a:xfrm>
            <a:off x="6631027" y="439348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>
                <a:solidFill>
                  <a:srgbClr val="34742A"/>
                </a:solidFill>
                <a:latin typeface="Calibri" panose="020F0502020204030204"/>
                <a:ea typeface="맑은 고딕" panose="020B0503020000020004" pitchFamily="34" charset="-127"/>
              </a:rPr>
              <a:t>❷</a:t>
            </a:r>
            <a:endParaRPr lang="en-CH" dirty="0">
              <a:solidFill>
                <a:srgbClr val="34742A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ED9A2-62A8-7447-A3BE-AF63AB34392D}"/>
              </a:ext>
            </a:extLst>
          </p:cNvPr>
          <p:cNvSpPr/>
          <p:nvPr/>
        </p:nvSpPr>
        <p:spPr>
          <a:xfrm>
            <a:off x="6388334" y="571822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❸</a:t>
            </a:r>
            <a:endParaRPr lang="en-CH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09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5" grpId="0"/>
      <p:bldP spid="14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How about bandwidth?</a:t>
            </a:r>
          </a:p>
          <a:p>
            <a:pPr lvl="1"/>
            <a:r>
              <a:rPr lang="en-US" dirty="0"/>
              <a:t>Read</a:t>
            </a:r>
          </a:p>
          <a:p>
            <a:pPr lvl="2"/>
            <a:r>
              <a:rPr lang="en-US" dirty="0"/>
              <a:t>16 KiB / 136 us ≈ 120 MB/s</a:t>
            </a:r>
          </a:p>
          <a:p>
            <a:pPr lvl="1"/>
            <a:r>
              <a:rPr lang="en-US" dirty="0"/>
              <a:t>Write</a:t>
            </a:r>
          </a:p>
          <a:p>
            <a:pPr lvl="2"/>
            <a:r>
              <a:rPr lang="en-US" dirty="0"/>
              <a:t>16 KiB / 736 us </a:t>
            </a:r>
            <a:r>
              <a:rPr lang="en-CH" dirty="0"/>
              <a:t>≈ 22 MB/s</a:t>
            </a:r>
            <a:endParaRPr lang="en-US" dirty="0"/>
          </a:p>
          <a:p>
            <a:pPr marL="344487" lvl="1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NAND Flash Chip Performance (Cont.)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480CE-E236-E24F-8D9D-F7D512A27376}"/>
              </a:ext>
            </a:extLst>
          </p:cNvPr>
          <p:cNvGrpSpPr/>
          <p:nvPr/>
        </p:nvGrpSpPr>
        <p:grpSpPr>
          <a:xfrm>
            <a:off x="5064186" y="940713"/>
            <a:ext cx="3698814" cy="2025983"/>
            <a:chOff x="5064186" y="940713"/>
            <a:chExt cx="3698814" cy="20259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889BC8-D2AC-5A40-B84E-847EBD283004}"/>
                </a:ext>
              </a:extLst>
            </p:cNvPr>
            <p:cNvSpPr txBox="1"/>
            <p:nvPr/>
          </p:nvSpPr>
          <p:spPr>
            <a:xfrm>
              <a:off x="6446211" y="940713"/>
              <a:ext cx="1072730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200" b="1" dirty="0">
                  <a:solidFill>
                    <a:srgbClr val="C00000"/>
                  </a:solidFill>
                  <a:latin typeface="+mn-lt"/>
                </a:rPr>
                <a:t>WAIT!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D3DAD-CC0E-8D4B-89FB-B4338FB567FA}"/>
                </a:ext>
              </a:extLst>
            </p:cNvPr>
            <p:cNvSpPr txBox="1"/>
            <p:nvPr/>
          </p:nvSpPr>
          <p:spPr>
            <a:xfrm>
              <a:off x="5502332" y="1358500"/>
              <a:ext cx="289598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000" dirty="0">
                  <a:latin typeface="+mn-lt"/>
                </a:rPr>
                <a:t>SSD read latency: </a:t>
              </a:r>
              <a:r>
                <a:rPr lang="en-CH" sz="2000" dirty="0">
                  <a:solidFill>
                    <a:srgbClr val="C00000"/>
                  </a:solidFill>
                  <a:latin typeface="+mn-lt"/>
                </a:rPr>
                <a:t>67 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183CB9-E3EA-B740-A9B9-5E02E420811A}"/>
                </a:ext>
              </a:extLst>
            </p:cNvPr>
            <p:cNvSpPr txBox="1"/>
            <p:nvPr/>
          </p:nvSpPr>
          <p:spPr>
            <a:xfrm>
              <a:off x="5137649" y="1752600"/>
              <a:ext cx="362535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000" dirty="0">
                  <a:latin typeface="+mn-lt"/>
                </a:rPr>
                <a:t>SSD read bandwidth: </a:t>
              </a:r>
              <a:r>
                <a:rPr lang="en-CH" sz="2000" dirty="0">
                  <a:solidFill>
                    <a:srgbClr val="C00000"/>
                  </a:solidFill>
                  <a:latin typeface="+mn-lt"/>
                </a:rPr>
                <a:t>3.5 GB/s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D79BB5-8040-C84E-9439-EEBD53F4ECAD}"/>
                </a:ext>
              </a:extLst>
            </p:cNvPr>
            <p:cNvSpPr txBox="1"/>
            <p:nvPr/>
          </p:nvSpPr>
          <p:spPr>
            <a:xfrm>
              <a:off x="5446594" y="2172486"/>
              <a:ext cx="295869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000" dirty="0">
                  <a:latin typeface="+mn-lt"/>
                </a:rPr>
                <a:t>SSD write latency: </a:t>
              </a:r>
              <a:r>
                <a:rPr lang="en-CH" sz="2000" dirty="0">
                  <a:solidFill>
                    <a:srgbClr val="C00000"/>
                  </a:solidFill>
                  <a:latin typeface="+mn-lt"/>
                </a:rPr>
                <a:t>47 us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49BE19-9B7A-274C-87B4-21BD91971227}"/>
                </a:ext>
              </a:extLst>
            </p:cNvPr>
            <p:cNvSpPr txBox="1"/>
            <p:nvPr/>
          </p:nvSpPr>
          <p:spPr>
            <a:xfrm>
              <a:off x="5064186" y="2566586"/>
              <a:ext cx="347165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000" dirty="0">
                  <a:latin typeface="+mn-lt"/>
                </a:rPr>
                <a:t>SSD write bandwidth: </a:t>
              </a:r>
              <a:r>
                <a:rPr lang="en-CH" sz="2000" dirty="0">
                  <a:solidFill>
                    <a:srgbClr val="C00000"/>
                  </a:solidFill>
                  <a:latin typeface="+mn-lt"/>
                </a:rPr>
                <a:t>3 GB/s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69393D-D9A7-7C45-8EE9-48DCA83FA008}"/>
              </a:ext>
            </a:extLst>
          </p:cNvPr>
          <p:cNvSpPr/>
          <p:nvPr/>
        </p:nvSpPr>
        <p:spPr bwMode="auto">
          <a:xfrm>
            <a:off x="2261616" y="1712976"/>
            <a:ext cx="838200" cy="121409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50B0F-C5FD-894B-8E20-9F7836FF2750}"/>
              </a:ext>
            </a:extLst>
          </p:cNvPr>
          <p:cNvSpPr txBox="1"/>
          <p:nvPr/>
        </p:nvSpPr>
        <p:spPr>
          <a:xfrm>
            <a:off x="210312" y="2902688"/>
            <a:ext cx="453675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2000" dirty="0">
                <a:solidFill>
                  <a:srgbClr val="0070C0"/>
                </a:solidFill>
                <a:latin typeface="+mn-lt"/>
              </a:rPr>
              <a:t>Optimizations w/ advanced commands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C06D4E8-0AE0-9649-B9B6-082F5D20F92A}"/>
              </a:ext>
            </a:extLst>
          </p:cNvPr>
          <p:cNvSpPr/>
          <p:nvPr/>
        </p:nvSpPr>
        <p:spPr bwMode="auto">
          <a:xfrm>
            <a:off x="3147517" y="3429602"/>
            <a:ext cx="2839822" cy="456598"/>
          </a:xfrm>
          <a:prstGeom prst="roundRect">
            <a:avLst>
              <a:gd name="adj" fmla="val 10088"/>
            </a:avLst>
          </a:prstGeom>
          <a:solidFill>
            <a:srgbClr val="CDED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</a:rPr>
              <a:t>DRAM/SLC Write Buffer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F24D41-130C-7C4F-A7D5-AED82FA26D2A}"/>
              </a:ext>
            </a:extLst>
          </p:cNvPr>
          <p:cNvGrpSpPr/>
          <p:nvPr/>
        </p:nvGrpSpPr>
        <p:grpSpPr>
          <a:xfrm>
            <a:off x="315196" y="3570286"/>
            <a:ext cx="8447804" cy="2906715"/>
            <a:chOff x="467596" y="3570286"/>
            <a:chExt cx="8447804" cy="290671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1A8E548-5802-1B44-9DE0-A76B8FB1E50A}"/>
                </a:ext>
              </a:extLst>
            </p:cNvPr>
            <p:cNvSpPr/>
            <p:nvPr/>
          </p:nvSpPr>
          <p:spPr bwMode="auto">
            <a:xfrm>
              <a:off x="6705600" y="5732295"/>
              <a:ext cx="2133600" cy="668505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NAND Flash Chip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9E3A949-3B59-C14B-89B8-07C343D30DBF}"/>
                </a:ext>
              </a:extLst>
            </p:cNvPr>
            <p:cNvSpPr/>
            <p:nvPr/>
          </p:nvSpPr>
          <p:spPr bwMode="auto">
            <a:xfrm>
              <a:off x="6705600" y="4114800"/>
              <a:ext cx="2133600" cy="914400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F5E143-28FB-C943-B916-4B5AB319295A}"/>
                </a:ext>
              </a:extLst>
            </p:cNvPr>
            <p:cNvGrpSpPr/>
            <p:nvPr/>
          </p:nvGrpSpPr>
          <p:grpSpPr>
            <a:xfrm>
              <a:off x="6753726" y="4492625"/>
              <a:ext cx="2037348" cy="457200"/>
              <a:chOff x="6509084" y="3578225"/>
              <a:chExt cx="2037348" cy="457200"/>
            </a:xfrm>
            <a:solidFill>
              <a:schemeClr val="bg1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0E17521-5A2E-A145-92FA-4E13FACBFE78}"/>
                  </a:ext>
                </a:extLst>
              </p:cNvPr>
              <p:cNvSpPr/>
              <p:nvPr/>
            </p:nvSpPr>
            <p:spPr bwMode="auto">
              <a:xfrm>
                <a:off x="7555832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RAND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0958B4E-E1D7-8548-9CBA-C57458A4ACAE}"/>
                  </a:ext>
                </a:extLst>
              </p:cNvPr>
              <p:cNvSpPr/>
              <p:nvPr/>
            </p:nvSpPr>
            <p:spPr bwMode="auto">
              <a:xfrm>
                <a:off x="6509084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ECC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0F40B8-76F0-224C-A933-9277C5A645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72400" y="5029200"/>
              <a:ext cx="0" cy="703095"/>
            </a:xfrm>
            <a:prstGeom prst="line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C83BF2-2773-B545-ADEC-9CC9B96A2CCA}"/>
                </a:ext>
              </a:extLst>
            </p:cNvPr>
            <p:cNvCxnSpPr>
              <a:cxnSpLocks/>
            </p:cNvCxnSpPr>
            <p:nvPr/>
          </p:nvCxnSpPr>
          <p:spPr bwMode="auto">
            <a:xfrm rot="18900000">
              <a:off x="7630458" y="5380748"/>
              <a:ext cx="283885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F32B331-EFBD-9C41-B818-11145CF640BD}"/>
                </a:ext>
              </a:extLst>
            </p:cNvPr>
            <p:cNvSpPr/>
            <p:nvPr/>
          </p:nvSpPr>
          <p:spPr bwMode="auto">
            <a:xfrm>
              <a:off x="4214732" y="5732295"/>
              <a:ext cx="2133600" cy="668505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NAND Flash Chip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79FA309-B655-FE4E-80DB-1AD4EE3C5721}"/>
                </a:ext>
              </a:extLst>
            </p:cNvPr>
            <p:cNvSpPr/>
            <p:nvPr/>
          </p:nvSpPr>
          <p:spPr bwMode="auto">
            <a:xfrm>
              <a:off x="4214732" y="4114800"/>
              <a:ext cx="2133600" cy="914400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FD80E1-E717-EF44-A7C2-82245ABA9A49}"/>
                </a:ext>
              </a:extLst>
            </p:cNvPr>
            <p:cNvGrpSpPr/>
            <p:nvPr/>
          </p:nvGrpSpPr>
          <p:grpSpPr>
            <a:xfrm>
              <a:off x="4262858" y="4492625"/>
              <a:ext cx="2037348" cy="457200"/>
              <a:chOff x="6509084" y="3578225"/>
              <a:chExt cx="2037348" cy="457200"/>
            </a:xfrm>
            <a:solidFill>
              <a:schemeClr val="bg1"/>
            </a:solidFill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190783F-537B-AF48-A8BD-DAE31037B86D}"/>
                  </a:ext>
                </a:extLst>
              </p:cNvPr>
              <p:cNvSpPr/>
              <p:nvPr/>
            </p:nvSpPr>
            <p:spPr bwMode="auto">
              <a:xfrm>
                <a:off x="7555832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RAND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37E0D40-B049-C14A-A553-6933E67A473F}"/>
                  </a:ext>
                </a:extLst>
              </p:cNvPr>
              <p:cNvSpPr/>
              <p:nvPr/>
            </p:nvSpPr>
            <p:spPr bwMode="auto">
              <a:xfrm>
                <a:off x="6509084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ECC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A1E27B-C013-0149-A443-F891D23535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1532" y="5029200"/>
              <a:ext cx="0" cy="703095"/>
            </a:xfrm>
            <a:prstGeom prst="line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22D60A-1358-0546-B8B8-3263A0C917BF}"/>
                </a:ext>
              </a:extLst>
            </p:cNvPr>
            <p:cNvCxnSpPr>
              <a:cxnSpLocks/>
            </p:cNvCxnSpPr>
            <p:nvPr/>
          </p:nvCxnSpPr>
          <p:spPr bwMode="auto">
            <a:xfrm rot="18900000">
              <a:off x="5139590" y="5380748"/>
              <a:ext cx="283885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B54931A-6FDA-7047-9A24-FD5E7F018DAF}"/>
                </a:ext>
              </a:extLst>
            </p:cNvPr>
            <p:cNvSpPr/>
            <p:nvPr/>
          </p:nvSpPr>
          <p:spPr bwMode="auto">
            <a:xfrm>
              <a:off x="559046" y="5732295"/>
              <a:ext cx="2133600" cy="668505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NAND Flash Chip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CD875B4-E985-6E43-A49E-FE2ABC9E265E}"/>
                </a:ext>
              </a:extLst>
            </p:cNvPr>
            <p:cNvSpPr/>
            <p:nvPr/>
          </p:nvSpPr>
          <p:spPr bwMode="auto">
            <a:xfrm>
              <a:off x="559046" y="4114800"/>
              <a:ext cx="2133600" cy="914400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5BDD161-8D4A-C042-9E40-AA5157438391}"/>
                </a:ext>
              </a:extLst>
            </p:cNvPr>
            <p:cNvGrpSpPr/>
            <p:nvPr/>
          </p:nvGrpSpPr>
          <p:grpSpPr>
            <a:xfrm>
              <a:off x="607172" y="4492625"/>
              <a:ext cx="2037348" cy="457200"/>
              <a:chOff x="6509084" y="3578225"/>
              <a:chExt cx="2037348" cy="457200"/>
            </a:xfrm>
            <a:solidFill>
              <a:schemeClr val="bg1"/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C1298020-C693-A04B-8E38-D96B03473003}"/>
                  </a:ext>
                </a:extLst>
              </p:cNvPr>
              <p:cNvSpPr/>
              <p:nvPr/>
            </p:nvSpPr>
            <p:spPr bwMode="auto">
              <a:xfrm>
                <a:off x="7555832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RAND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B275CFC-0CC3-984E-8DF5-3C3444E815D3}"/>
                  </a:ext>
                </a:extLst>
              </p:cNvPr>
              <p:cNvSpPr/>
              <p:nvPr/>
            </p:nvSpPr>
            <p:spPr bwMode="auto">
              <a:xfrm>
                <a:off x="6509084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ECC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2497B-8CCB-4943-B273-7A563D69DB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5846" y="5029200"/>
              <a:ext cx="0" cy="703095"/>
            </a:xfrm>
            <a:prstGeom prst="line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20B530-5AC7-444F-B42A-CD6CCFFC2849}"/>
                </a:ext>
              </a:extLst>
            </p:cNvPr>
            <p:cNvCxnSpPr>
              <a:cxnSpLocks/>
            </p:cNvCxnSpPr>
            <p:nvPr/>
          </p:nvCxnSpPr>
          <p:spPr bwMode="auto">
            <a:xfrm rot="18900000">
              <a:off x="1483904" y="5380748"/>
              <a:ext cx="283885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75B2794-AFD0-B54A-9750-EAFE3A8501B8}"/>
                </a:ext>
              </a:extLst>
            </p:cNvPr>
            <p:cNvSpPr/>
            <p:nvPr/>
          </p:nvSpPr>
          <p:spPr bwMode="auto">
            <a:xfrm>
              <a:off x="467596" y="4010881"/>
              <a:ext cx="8443042" cy="2466120"/>
            </a:xfrm>
            <a:prstGeom prst="roundRect">
              <a:avLst>
                <a:gd name="adj" fmla="val 5791"/>
              </a:avLst>
            </a:prstGeom>
            <a:noFill/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2F2940-93F0-5146-BF76-20EF6D61E7C3}"/>
                </a:ext>
              </a:extLst>
            </p:cNvPr>
            <p:cNvSpPr txBox="1"/>
            <p:nvPr/>
          </p:nvSpPr>
          <p:spPr>
            <a:xfrm>
              <a:off x="6561679" y="3570286"/>
              <a:ext cx="235372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000" dirty="0">
                  <a:solidFill>
                    <a:srgbClr val="0070C0"/>
                  </a:solidFill>
                  <a:latin typeface="+mn-lt"/>
                </a:rPr>
                <a:t>Internal parallelism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EEC295-CD3C-6947-97CA-63733502FEA2}"/>
                </a:ext>
              </a:extLst>
            </p:cNvPr>
            <p:cNvSpPr txBox="1"/>
            <p:nvPr/>
          </p:nvSpPr>
          <p:spPr>
            <a:xfrm>
              <a:off x="3246741" y="4986286"/>
              <a:ext cx="41389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400" b="1" i="1" dirty="0">
                  <a:latin typeface="Cambria" panose="02040503050406030204" pitchFamily="18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48655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Minimum I/O units in modern file systems: </a:t>
            </a:r>
            <a:r>
              <a:rPr lang="en-US" dirty="0">
                <a:solidFill>
                  <a:srgbClr val="C00000"/>
                </a:solidFill>
              </a:rPr>
              <a:t>4 KiB</a:t>
            </a:r>
          </a:p>
          <a:p>
            <a:pPr lvl="1"/>
            <a:r>
              <a:rPr lang="en-US" dirty="0"/>
              <a:t>Latency &amp; bandwidth waste due to </a:t>
            </a:r>
            <a:r>
              <a:rPr lang="en-US" dirty="0">
                <a:solidFill>
                  <a:srgbClr val="C00000"/>
                </a:solidFill>
              </a:rPr>
              <a:t>I/O-unit mismatch</a:t>
            </a:r>
          </a:p>
          <a:p>
            <a:pPr lvl="1"/>
            <a:r>
              <a:rPr lang="en-US" dirty="0"/>
              <a:t>e.g., A page read unnecessarily reads/transfers 12-KiB data </a:t>
            </a:r>
          </a:p>
          <a:p>
            <a:pPr lvl="1"/>
            <a:endParaRPr lang="en-US" dirty="0"/>
          </a:p>
          <a:p>
            <a:r>
              <a:rPr lang="en-US" dirty="0"/>
              <a:t>Optimization 1: </a:t>
            </a:r>
            <a:r>
              <a:rPr lang="en-US" dirty="0">
                <a:solidFill>
                  <a:srgbClr val="0070C0"/>
                </a:solidFill>
              </a:rPr>
              <a:t>Sub-page sensing</a:t>
            </a:r>
          </a:p>
          <a:p>
            <a:pPr lvl="1"/>
            <a:r>
              <a:rPr lang="en-US" dirty="0"/>
              <a:t>e.g., Micron SNAP READ operation</a:t>
            </a:r>
            <a:r>
              <a:rPr lang="en-US" baseline="30000" dirty="0"/>
              <a:t>1</a:t>
            </a:r>
          </a:p>
          <a:p>
            <a:pPr lvl="1"/>
            <a:r>
              <a:rPr lang="en-US" dirty="0" err="1"/>
              <a:t>Microarchitecure</a:t>
            </a:r>
            <a:r>
              <a:rPr lang="en-US" dirty="0"/>
              <a:t>-level optimization – </a:t>
            </a:r>
            <a:r>
              <a:rPr lang="en-US" dirty="0">
                <a:solidFill>
                  <a:schemeClr val="accent6"/>
                </a:solidFill>
              </a:rPr>
              <a:t>directly reduces </a:t>
            </a:r>
            <a:r>
              <a:rPr lang="en-US" dirty="0" err="1">
                <a:solidFill>
                  <a:schemeClr val="accent6"/>
                </a:solidFill>
              </a:rPr>
              <a:t>tR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Optimization 2: </a:t>
            </a:r>
            <a:r>
              <a:rPr lang="en-US" dirty="0">
                <a:solidFill>
                  <a:srgbClr val="0070C0"/>
                </a:solidFill>
              </a:rPr>
              <a:t>Random Data Out (RDO)</a:t>
            </a:r>
          </a:p>
          <a:p>
            <a:pPr lvl="1"/>
            <a:r>
              <a:rPr lang="en-US" dirty="0"/>
              <a:t>Data transfer with an </a:t>
            </a:r>
            <a:r>
              <a:rPr lang="en-US" dirty="0">
                <a:solidFill>
                  <a:schemeClr val="accent6"/>
                </a:solidFill>
              </a:rPr>
              <a:t>arbitrary offset and size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Reduce </a:t>
            </a:r>
            <a:r>
              <a:rPr lang="en-US" dirty="0" err="1">
                <a:solidFill>
                  <a:schemeClr val="accent6"/>
                </a:solidFill>
              </a:rPr>
              <a:t>tDMA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 err="1">
                <a:solidFill>
                  <a:schemeClr val="accent6"/>
                </a:solidFill>
              </a:rPr>
              <a:t>tECC</a:t>
            </a:r>
            <a:r>
              <a:rPr lang="en-US" baseline="-25000" dirty="0" err="1">
                <a:solidFill>
                  <a:schemeClr val="accent6"/>
                </a:solidFill>
              </a:rPr>
              <a:t>DEC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lvl="1"/>
            <a:endParaRPr lang="en-CH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Advanced Commands for Small Reads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34065-78E4-D84C-86D0-3B319B8E7B81}"/>
              </a:ext>
            </a:extLst>
          </p:cNvPr>
          <p:cNvSpPr txBox="1"/>
          <p:nvPr/>
        </p:nvSpPr>
        <p:spPr>
          <a:xfrm>
            <a:off x="192024" y="6187445"/>
            <a:ext cx="801052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baseline="30000" dirty="0">
                <a:latin typeface="+mn-lt"/>
              </a:rPr>
              <a:t>1</a:t>
            </a:r>
            <a:r>
              <a:rPr lang="en-GB" sz="1100" dirty="0">
                <a:latin typeface="+mn-lt"/>
              </a:rPr>
              <a:t>https://media-</a:t>
            </a:r>
            <a:r>
              <a:rPr lang="en-GB" sz="1100" dirty="0" err="1">
                <a:latin typeface="+mn-lt"/>
              </a:rPr>
              <a:t>www.micron.com</a:t>
            </a:r>
            <a:r>
              <a:rPr lang="en-GB" sz="1100" dirty="0">
                <a:latin typeface="+mn-lt"/>
              </a:rPr>
              <a:t>/-/media/client/global/documents/products/technical-note/</a:t>
            </a:r>
            <a:r>
              <a:rPr lang="en-GB" sz="1100" dirty="0" err="1">
                <a:latin typeface="+mn-lt"/>
              </a:rPr>
              <a:t>nand</a:t>
            </a:r>
            <a:r>
              <a:rPr lang="en-GB" sz="1100" dirty="0">
                <a:latin typeface="+mn-lt"/>
              </a:rPr>
              <a:t>-flash/tn_2993_snap_read.pdf</a:t>
            </a:r>
            <a:endParaRPr lang="en-CH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38608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4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mbria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 anchor="ctr">
        <a:spAutoFit/>
      </a:bodyPr>
      <a:lstStyle>
        <a:defPPr algn="ctr">
          <a:defRPr b="1" dirty="0">
            <a:latin typeface="Cambria" panose="02040503050406030204" pitchFamily="18" charset="0"/>
          </a:defRPr>
        </a:defPPr>
      </a:lstStyle>
    </a:tx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5912</Words>
  <Application>Microsoft Office PowerPoint</Application>
  <PresentationFormat>화면 슬라이드 쇼(4:3)</PresentationFormat>
  <Paragraphs>2952</Paragraphs>
  <Slides>56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56</vt:i4>
      </vt:variant>
    </vt:vector>
  </HeadingPairs>
  <TitlesOfParts>
    <vt:vector size="75" baseType="lpstr">
      <vt:lpstr>Arial</vt:lpstr>
      <vt:lpstr>Calibri</vt:lpstr>
      <vt:lpstr>Cambria</vt:lpstr>
      <vt:lpstr>Courier New</vt:lpstr>
      <vt:lpstr>Garamond</vt:lpstr>
      <vt:lpstr>Helvetica</vt:lpstr>
      <vt:lpstr>Tahoma</vt:lpstr>
      <vt:lpstr>Wingdings</vt:lpstr>
      <vt:lpstr>2_Edge</vt:lpstr>
      <vt:lpstr>3_Edge</vt:lpstr>
      <vt:lpstr>1_Metropolitan_bullet</vt:lpstr>
      <vt:lpstr>83_Edge</vt:lpstr>
      <vt:lpstr>10_Edge</vt:lpstr>
      <vt:lpstr>1_Edge</vt:lpstr>
      <vt:lpstr>4_Edge</vt:lpstr>
      <vt:lpstr>5_Edge</vt:lpstr>
      <vt:lpstr>7_Edge</vt:lpstr>
      <vt:lpstr>99_Edge</vt:lpstr>
      <vt:lpstr>9_Edge</vt:lpstr>
      <vt:lpstr>P&amp;S Modern SSDs  Advanced NAND Flash Commands &amp; Address Translation</vt:lpstr>
      <vt:lpstr>Recap: SSD &amp; NAND Flash Memory</vt:lpstr>
      <vt:lpstr>Today’s Agenda</vt:lpstr>
      <vt:lpstr>SSD Performance</vt:lpstr>
      <vt:lpstr>NAND Flash Chip Performance</vt:lpstr>
      <vt:lpstr>NAND Flash Chip Performance (Cont.)</vt:lpstr>
      <vt:lpstr>NAND Flash Chip Performance (Cont.)</vt:lpstr>
      <vt:lpstr>NAND Flash Chip Performance (Cont.)</vt:lpstr>
      <vt:lpstr>Advanced Commands for Small Reads</vt:lpstr>
      <vt:lpstr>CACHE READ Command</vt:lpstr>
      <vt:lpstr>Enabling the CACHE READ Command</vt:lpstr>
      <vt:lpstr>CACHE READ Command: Benefit</vt:lpstr>
      <vt:lpstr>Multi-Plane Operations</vt:lpstr>
      <vt:lpstr>Multi-Plane Operations: Benefit</vt:lpstr>
      <vt:lpstr>Program &amp; Erase Suspensions</vt:lpstr>
      <vt:lpstr>Program &amp; Erase Suspensions (Cont.)</vt:lpstr>
      <vt:lpstr>Summary</vt:lpstr>
      <vt:lpstr>Today’s Agenda</vt:lpstr>
      <vt:lpstr>Flash Translation Layer: Overview</vt:lpstr>
      <vt:lpstr>Flash Translation Layer: Overview</vt:lpstr>
      <vt:lpstr>Simple SSD Architecture</vt:lpstr>
      <vt:lpstr>Simple SSD Architecture</vt:lpstr>
      <vt:lpstr>Write Request Handling: Page Write</vt:lpstr>
      <vt:lpstr>Write Request Handling: Page Write</vt:lpstr>
      <vt:lpstr>Write Request Handling: Page Write</vt:lpstr>
      <vt:lpstr>Write Request Handling: Page Write</vt:lpstr>
      <vt:lpstr>Write Request Handling: Sequential Write</vt:lpstr>
      <vt:lpstr>Write Request Handling: Sequential Write</vt:lpstr>
      <vt:lpstr>Write Request Handling: Sequential Write</vt:lpstr>
      <vt:lpstr>Write Request Handling: Sequential Write</vt:lpstr>
      <vt:lpstr>Write Request Handling: Address Mapping</vt:lpstr>
      <vt:lpstr>Write Request Handling: Address Mapping</vt:lpstr>
      <vt:lpstr>Write Request Handling: Address Mapping</vt:lpstr>
      <vt:lpstr>Write Request Handling: Address Mapping</vt:lpstr>
      <vt:lpstr>Write Request Handling: Update</vt:lpstr>
      <vt:lpstr>Write Request Handling: Update</vt:lpstr>
      <vt:lpstr>Write Request Handling: Update</vt:lpstr>
      <vt:lpstr>Write Request Handling: Update</vt:lpstr>
      <vt:lpstr>Write Request Handling: Update</vt:lpstr>
      <vt:lpstr>Write Request Handling: Update</vt:lpstr>
      <vt:lpstr>Write Request Handling: Update</vt:lpstr>
      <vt:lpstr>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Performance Issues </vt:lpstr>
      <vt:lpstr>Performance Issues: Mitigation </vt:lpstr>
      <vt:lpstr>Required Materials</vt:lpstr>
      <vt:lpstr>Recommend Materials</vt:lpstr>
      <vt:lpstr>P&amp;S Modern SSDs  Advanced NAND Flash Commands &amp; Address Translation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Jisung</cp:lastModifiedBy>
  <cp:revision>1222</cp:revision>
  <dcterms:created xsi:type="dcterms:W3CDTF">2010-09-08T00:51:32Z</dcterms:created>
  <dcterms:modified xsi:type="dcterms:W3CDTF">2022-04-04T07:49:06Z</dcterms:modified>
</cp:coreProperties>
</file>