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955" r:id="rId2"/>
    <p:sldMasterId id="2147483980" r:id="rId3"/>
    <p:sldMasterId id="2147483993" r:id="rId4"/>
    <p:sldMasterId id="2147484237" r:id="rId5"/>
    <p:sldMasterId id="2147484955" r:id="rId6"/>
    <p:sldMasterId id="2147485494" r:id="rId7"/>
    <p:sldMasterId id="2147485506" r:id="rId8"/>
    <p:sldMasterId id="2147485531" r:id="rId9"/>
    <p:sldMasterId id="2147485593" r:id="rId10"/>
    <p:sldMasterId id="2147485619" r:id="rId11"/>
  </p:sldMasterIdLst>
  <p:notesMasterIdLst>
    <p:notesMasterId r:id="rId60"/>
  </p:notesMasterIdLst>
  <p:handoutMasterIdLst>
    <p:handoutMasterId r:id="rId61"/>
  </p:handoutMasterIdLst>
  <p:sldIdLst>
    <p:sldId id="5951" r:id="rId12"/>
    <p:sldId id="5952" r:id="rId13"/>
    <p:sldId id="5834" r:id="rId14"/>
    <p:sldId id="5990" r:id="rId15"/>
    <p:sldId id="5991" r:id="rId16"/>
    <p:sldId id="5992" r:id="rId17"/>
    <p:sldId id="5993" r:id="rId18"/>
    <p:sldId id="5994" r:id="rId19"/>
    <p:sldId id="5996" r:id="rId20"/>
    <p:sldId id="5997" r:id="rId21"/>
    <p:sldId id="5995" r:id="rId22"/>
    <p:sldId id="5998" r:id="rId23"/>
    <p:sldId id="5999" r:id="rId24"/>
    <p:sldId id="6000" r:id="rId25"/>
    <p:sldId id="6001" r:id="rId26"/>
    <p:sldId id="6002" r:id="rId27"/>
    <p:sldId id="6003" r:id="rId28"/>
    <p:sldId id="6004" r:id="rId29"/>
    <p:sldId id="6005" r:id="rId30"/>
    <p:sldId id="6006" r:id="rId31"/>
    <p:sldId id="6007" r:id="rId32"/>
    <p:sldId id="6008" r:id="rId33"/>
    <p:sldId id="6009" r:id="rId34"/>
    <p:sldId id="6010" r:id="rId35"/>
    <p:sldId id="6011" r:id="rId36"/>
    <p:sldId id="6012" r:id="rId37"/>
    <p:sldId id="6013" r:id="rId38"/>
    <p:sldId id="6014" r:id="rId39"/>
    <p:sldId id="6040" r:id="rId40"/>
    <p:sldId id="6016" r:id="rId41"/>
    <p:sldId id="6017" r:id="rId42"/>
    <p:sldId id="6018" r:id="rId43"/>
    <p:sldId id="6019" r:id="rId44"/>
    <p:sldId id="6020" r:id="rId45"/>
    <p:sldId id="6021" r:id="rId46"/>
    <p:sldId id="6022" r:id="rId47"/>
    <p:sldId id="6023" r:id="rId48"/>
    <p:sldId id="6025" r:id="rId49"/>
    <p:sldId id="6026" r:id="rId50"/>
    <p:sldId id="6027" r:id="rId51"/>
    <p:sldId id="6028" r:id="rId52"/>
    <p:sldId id="6029" r:id="rId53"/>
    <p:sldId id="6030" r:id="rId54"/>
    <p:sldId id="6032" r:id="rId55"/>
    <p:sldId id="6033" r:id="rId56"/>
    <p:sldId id="6034" r:id="rId57"/>
    <p:sldId id="6035" r:id="rId58"/>
    <p:sldId id="6046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CDEDF2"/>
    <a:srgbClr val="FFEAFE"/>
    <a:srgbClr val="FFEFEC"/>
    <a:srgbClr val="FF0000"/>
    <a:srgbClr val="F8BFFF"/>
    <a:srgbClr val="084483"/>
    <a:srgbClr val="ED7D31"/>
    <a:srgbClr val="FFDCFD"/>
    <a:srgbClr val="EC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9" autoAdjust="0"/>
    <p:restoredTop sz="64157" autoAdjust="0"/>
  </p:normalViewPr>
  <p:slideViewPr>
    <p:cSldViewPr>
      <p:cViewPr varScale="1">
        <p:scale>
          <a:sx n="71" d="100"/>
          <a:sy n="71" d="100"/>
        </p:scale>
        <p:origin x="283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5" Type="http://schemas.openxmlformats.org/officeDocument/2006/relationships/slideMaster" Target="slideMasters/slideMaster5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EF95D2-65B3-BC4E-8994-D9482C3147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80074-238B-C845-9DF1-E3B8736938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9B9FAA0-F3AA-164C-A8BD-BFC7CCCEAE52}" type="datetimeFigureOut">
              <a:rPr lang="en-US"/>
              <a:pPr>
                <a:defRPr/>
              </a:pPr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1350C-FD2B-E248-96CE-E06DB4CA7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9C76E-AF9C-0049-9FFB-63472F0B4A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CEAE43-671A-134F-A694-642B51FC3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0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C4613C-2A39-F64E-84B3-3F6A11D93F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BAA2B-7F55-B545-81D8-BC58BCB6AAC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F6B843C-A49F-BB4F-9599-3D41488860B0}" type="datetime1">
              <a:rPr lang="en-US" altLang="en-US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987A64C-9D1C-0947-8690-7A7364BA5D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047D10F-1509-E044-9AEB-E169ACB27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BEBF0-B94A-A74D-8C8F-7CA6F4159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BA436-1CB7-B144-9089-6AE4863D9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7973AD7-D932-2641-9FAC-D90A34A34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719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5" name="Rectangle 7">
            <a:extLst>
              <a:ext uri="{FF2B5EF4-FFF2-40B4-BE49-F238E27FC236}">
                <a16:creationId xmlns:a16="http://schemas.microsoft.com/office/drawing/2014/main" id="{4970873D-26C9-4F4E-BB94-4E1EC127E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E82DFE-E98A-254F-BFEC-3824591F846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C2A0FF1F-825F-734E-90D6-E0ED72CA9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9CF49887-C12A-984F-8FC8-8B47E5DE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8136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08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879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31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631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924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644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65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97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738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99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724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749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605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900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13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029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407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918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386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860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18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863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610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550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1205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7071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6992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66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597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817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229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48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8062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5527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134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8151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5428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9434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9961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1608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3311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5" name="Rectangle 7">
            <a:extLst>
              <a:ext uri="{FF2B5EF4-FFF2-40B4-BE49-F238E27FC236}">
                <a16:creationId xmlns:a16="http://schemas.microsoft.com/office/drawing/2014/main" id="{4970873D-26C9-4F4E-BB94-4E1EC127E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E82DFE-E98A-254F-BFEC-3824591F846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C2A0FF1F-825F-734E-90D6-E0ED72CA9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9CF49887-C12A-984F-8FC8-8B47E5DE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854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17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69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14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37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1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F49D761E-079B-3A43-A0C1-56738B9002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28C7A81-0A0B-D244-889C-5A3877A984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E461A3A-19C1-6742-B33C-E82599843E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802AA-8BB7-3742-A18E-53EE2E571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2903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38F5F6B-4812-ED46-9852-1A1D2FDF55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C66C216-AE14-164E-889E-205F940AC2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F842-8045-BE40-A628-838F16121C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20473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6064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2104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4162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85756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0530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47661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18931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9831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93231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644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5178386-4527-D04C-A145-D5B3D2603F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F9D8ABF-6230-094A-9EDE-56A9D686A9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E305C-B8FF-454A-9CA8-EE0240EF5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980287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62736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85878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10180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4415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91403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8985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62061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85920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3461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770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F6D0A8C-43A2-0846-A293-684F4F4134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7CB41D5-9472-8642-97A1-14D9CEAC7E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7CB61-AAE3-8045-AE06-1A684E2F2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653447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99072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6929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65364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84504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23237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2273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9D4990C3-AFD6-714F-9B03-BC419547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E7FB765-34D1-DF41-8747-11911A693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4B110D5-34A8-9B4C-BDB5-1EB7B2FE1E4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BE6A7F-C792-7D49-BE9F-D64860B6D1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2D44EE-9CAA-254F-8FE6-8F96AE6ECC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FACBA1-D57B-B34E-ACFE-02435ADE9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0F87B4-4192-F646-81F8-2C0C7A260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20136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2D45177-2B41-9444-90E4-C2791D94B0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10195A5-F3C2-4344-8977-0F2E9531C2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6311B-B26C-1843-8F22-1D34BAB78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73308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34E7E05-FA4E-BD44-9157-DED716661F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401F7CF-5DCE-214C-9FA5-2C32D5D021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BB808-EEB4-FC44-8F4F-57765C4617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06714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8AB8189-9772-5A48-BB64-467914A6E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BB8798-0F73-F747-A8B5-AF2F7E5E59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F28AE-7D1E-BE4E-86DC-06E811651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537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276BE32-1F40-2F4E-B395-BF76BF71ED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64503EE-C424-EF40-B233-E3ABF2AFC1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35D18-7AB3-D940-8828-F8281319B3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78123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59078F4-87DD-E64E-ABEA-71B20813AC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7288BEBE-33A5-7D45-B41C-69AB0A7B66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FF28B-D01D-C149-B550-EA6BEA78AD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17059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0A5223D-518D-EE43-8DC6-24C43958C5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9742B4B-02A6-B24E-9663-9E2F1432A5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161BF-1539-0F4D-A952-AF1C69538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9576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E620C32-CEC5-7E4C-AD46-21272E5C1B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0B0AD9D-0CD8-6542-9483-38DC6A45F9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CF28-5D0E-E44A-89D4-BF041E9AC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51883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680F4A4-9DBD-6148-8085-1E7FA6B07E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9D569E9-7671-8845-9950-BD96A92758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A8015-CC4B-4A4B-AE94-736E9EFB2E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4866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E194FBD-CBF2-CC4C-9E7F-7238D611A1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6646953-367C-254B-A75B-5F851C4818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EE5B3-F084-714B-A7C0-B4B44CC190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68582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91857EE-B184-034E-AF43-4E3BDF9329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078EB12-998C-BB49-9975-DD36DE6E7B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A6312-4DA5-5F41-A5C2-D8D38D5DB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42399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D5B1037-11B1-C240-8627-BEB0C353C3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B0B88AB-80FC-A648-BAEC-75AB5C417C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7AF12-3046-494D-922E-3FF329FD6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86361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B1779-B1F7-0E41-B706-7B363575992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3BA025A2-4B27-0448-A0E8-F26FB24D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9892E-F2B4-2C49-AE9A-35018767CEF9}" type="datetime1">
              <a:rPr lang="en-US" altLang="en-US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6CDB1ACD-4239-5441-8DCE-52B366DC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47EC090D-C02D-D044-83D0-1FFC3372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50D9B-087F-7C49-AFE5-F9AD5097BC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677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25BEEEA-2170-9F43-8EC9-F3136F23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3FF-3D34-7244-B36E-5204F826A5CD}" type="datetime1">
              <a:rPr lang="en-US" altLang="en-US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59EF40C-2A11-3B48-BFB0-16AAB49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C5DA0092-B270-AF40-B9EC-F4CF501C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498E1-670D-D040-BAA6-886384A3AD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58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6AA4A58B-252F-624B-9360-749295F022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89F3E-A361-C346-85D5-979F2CC237CE}" type="datetime1">
              <a:rPr lang="en-US" altLang="en-US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3EF87B2-B80E-AF49-BACB-1920B29D6D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BF056A-8374-BC42-BC30-5004950A6C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5AAE7-C243-D34C-97D6-0313C4DE4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74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7F00-3FAD-DB4B-B009-BA21688A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8C979-17E9-BC44-934C-C5EDB0878512}" type="datetime1">
              <a:rPr lang="en-US" altLang="en-US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88BD8-69A8-1D42-8EDD-53456709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46320DF-7E22-1744-865C-C4D45C0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5AC11-0F23-F642-8099-14F66C1D0E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794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2D106-B44B-A649-A69D-D18A0704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EEE20-C875-624B-AF0A-6E9AE1BBD7B0}" type="datetime1">
              <a:rPr lang="en-US" altLang="en-US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991D5-BC99-9646-A299-07DB91E2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F16DF255-6384-3442-9D80-769A1096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65FCA-DA27-DF47-A5E6-DFAFFE432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569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5F50695-07A8-7745-8ED2-FA2D7ACC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A7627-6B44-6447-9F49-4DE1F8B2FA06}" type="datetime1">
              <a:rPr lang="en-US" altLang="en-US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75FBDC9-F372-A149-B662-F0A155A0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E7D58A7A-56F8-BE4A-B5E2-489BED10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1E75C-9A02-5847-902D-2A47F9531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19C1037-69BF-CB45-A1E1-A351E496DC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C97218F-5A30-C249-A8A5-2ECAB45AD0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4ABED-3E16-E84E-9604-A4A8FA7BA7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4481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6A26B00A-232B-C747-8274-70D0BDF2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CD87C-C64A-1D4B-84A1-51A208D403AF}" type="datetime1">
              <a:rPr lang="en-US" altLang="en-US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D268113-5D9A-594C-9431-399E35F2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DE35D5F-6F77-6B49-BB46-BD2165F5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E3623-C154-BA49-83B6-5140FD361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910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05D5508C-5E14-0049-8573-70F136DE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39FC7-43DD-1E41-8B59-A1EF3005D51D}" type="datetime1">
              <a:rPr lang="en-US" altLang="en-US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3DCFB623-1965-B64E-BD0C-02369443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C04BD00-0E6F-9C47-B0ED-839AFCD5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43A6F-C7DA-5E44-B3AF-6733FED425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8262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B3B5A3-5768-B647-ADBF-28B4A06E4CA1}"/>
              </a:ext>
            </a:extLst>
          </p:cNvPr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CD840152-C64A-D144-AE7A-41E475DE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DD66A-510D-144F-B22B-751965B3F964}" type="datetime1">
              <a:rPr lang="en-US" altLang="en-US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43E30E6A-3009-BE49-B194-680E32FD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3CD39DF1-55AC-0F4E-887C-960C4D16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9DE0D-8130-5A45-8A70-376CA98479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06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539A4703-5BA2-EB46-948C-BD93A356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3E997C-DFEB-304C-B432-A70CAFAB83FD}" type="datetime1">
              <a:rPr lang="en-US" altLang="en-US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EB2D700-1CA1-2144-822D-110241EC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>
                    <a:alpha val="75000"/>
                  </a:prst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EE6F440F-CEFA-514B-86B0-6C51F081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F68D1CE-FC8E-194F-BA06-5C6B63C377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07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07201BC7-BED0-D843-93DB-22A8617B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920F0-FEB1-2541-A059-C3FC5BE0A1E7}" type="datetime1">
              <a:rPr lang="en-US" altLang="en-US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9B5DAE-E24D-F744-8BAC-3CD66246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0CCC806-E2E1-C24D-A9B1-8C59BEAD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49200-EF1F-A641-8E2C-0A41573C35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3247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45A432FC-B1FC-3743-A6E8-67271640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BBAF8-A45C-F042-8FF1-CB0E04081067}" type="datetime1">
              <a:rPr lang="en-US" altLang="en-US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E44A229-6EF5-AB47-ADF0-812C9506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5FDE0C0A-82C9-934C-AB08-5FC4E93A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7CBC5-1D32-1A4F-8557-6B88EE570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602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8C0AEDB-AE72-1C4B-98C5-DD8A57B0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D172127-04AB-F14E-8A77-E25FA91BE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239F5AA2-2F81-DE4D-857B-D03D37DA78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099C6E-3884-6249-A62E-9F695C70B3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0B983E7-8083-6541-91E7-371C364A3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E0FBDF-FEFA-9C4C-B8C1-AA83F67044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D28897F-2C7E-7F46-B69F-DE95DCD1C7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52141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79652B2-5BA2-814B-9197-80813B25BC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72B4512-5C9F-F24B-ACE5-FEA941FA37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264BD-5CF8-8847-9120-583B5D924A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21007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C503F49-5E0A-6C4C-8707-2CDE1C016B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D7EAE19-43CD-0149-9535-D4749EB052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4427A-0234-FF4A-B617-45AD81C031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8719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C81874D-6987-554F-A2A7-E1C4E08879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6FDB72E-FF27-D348-8419-B96CBBA693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2D68-2B8E-0F43-9524-393EB5278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6796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86B3CF1-52B7-1B4E-AE7A-0549C7D0B2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E095FFB-C259-2E43-9A62-A1D62518E0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471CD-8D2F-4F45-9D79-5AC74AB2E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87787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EFF74D33-B557-2D4A-8CA7-6C068BEA77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02B7CEDD-20B8-6243-B7DF-B621408F7A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7057D-8804-B74F-813A-684A2729AF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69994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D416F44-F624-5048-899C-99A0F4C7AE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4B80B40-48F5-3949-AFFD-6910D6AD59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67CE6-8CAF-1443-BB87-1F9BBECD8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78178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4F10A0E4-55E1-E344-A9A7-514DF6DE64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5CA045D6-205E-8C4F-BF45-111FB3A772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F0CEF-1A2E-4B4E-94B7-F9B11A1657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88514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245C159-7A18-D446-8CE9-9D88980818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3843B3-C745-6747-AEDF-DB017023B8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B418C-E36B-F240-8932-8FB0F5F59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08409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F161BD4-BE84-8F4C-9366-F61686248C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811B5C-E6B4-E142-A3B6-D8C754CE31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0E76B-E272-4B47-B40C-ABE8AA31B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90535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A125170-765C-1843-9206-97B56AC292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C4D52BE-7BDA-3943-867D-4DCAC5A7CE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7DE28-7A66-164E-95E7-450898FA5D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523695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C3415BA-4F86-7645-B96B-6D52B81FB1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95352D9-45D6-C143-B112-7757F6ECFD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576C8-4CB5-EB47-A907-7F94696BF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87412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3AD25134-EA78-B244-BD5E-7B5D1163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C4557B9-6B1E-2F4D-B6C2-B2A1DA603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4F4B93D-BF22-A149-BABA-90115B5D13E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DF3E3D-46D9-DB43-8730-C0994CEC1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1A4F04-3E3C-1847-A6F0-DE424E4F54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FBFE3F-2108-1444-A8AF-58789E512E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930F04B-11B6-5640-A1E4-882842C3B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00212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4E2F54E-60B9-2F4F-89E6-30CBFA1ABA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67796C9-FBA3-3942-A3B6-53B40D25BA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3CF7A15-8D90-1445-BE37-F18227DCF4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8316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3FA9C44-8B01-8249-93D9-1383E87490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CEF2B4A-BAB8-3D4F-9B4C-D6A6221B39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DB02DC1-0A42-4A43-BE99-F4D1DC9EAA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9342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F7DD1FF-752F-CF4C-8945-3B4238296D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7513F226-2EB8-7844-A867-B8F2BD7B39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C317A-7115-1447-A3EA-179600B56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40649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627C71B-EDC2-1445-BBA8-6407822491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B958A16-5E9C-B445-AF57-EF5CDEBF3E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AB06FE8-1E6A-3342-8236-C414132BF5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69626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2AFDBD5-081C-2C49-9625-F770FCBA5E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15294AE6-4DF2-EC4B-9344-697D8BAF1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1B1B105-BE8E-8842-8E6D-0757A98AA2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81423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AC96CBF-A6DE-D046-A601-59A502E064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3FDE946E-95D0-5A4C-B651-F48795EF13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4D70267-3EB3-DF44-AB1B-3C1367881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32270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E562540-E7C4-BB43-B566-144491F47A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05215AC-8F39-1E47-9F14-BF46137277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15B707F-67A4-DA42-816E-5DF13A099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27869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BDF044A-9556-3740-9960-C2B708761B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D75F002-2226-814E-A0B5-493B26014B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9815857-AD7B-954C-A805-6C7780519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5361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B8C2278-83B5-F34A-A426-482F7D9975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3745FE-DDF7-2949-AE24-A78FFF7D0B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5385B63-ABF2-1946-97AC-B4A44E920B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26256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5C9978C-3A26-2240-85BB-98C2D44E24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D6271E4-1979-1F4C-9E16-9D4FA0DB17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871C2D-B2AE-A446-B995-D8BF8ACD8C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59638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CACDB55-BD39-6349-B6F6-E9BA947B98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A13895-9246-964F-A123-DC4E8E000A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1131645-0551-0E43-AA4A-B37F3BEF45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26424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BB22F3D8-372A-7E4F-BAF0-2B62E16D7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2538D10A-B20C-1F4A-A69F-0F0B507B6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323C0A52-D6B6-4A4D-BD73-5955293DBD0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3D96CF-D2B5-284A-8A3B-88E2B14F16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E92EBB-E8F1-BB42-9972-9FC2F1E39D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815D7EE-6875-8949-837F-2AE3A4F79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00691C5-9FA5-3F46-90A7-ED5D0D102B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76362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0D4116A-1656-924F-8339-968CDC00B5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92E4BB7-CF8F-934D-88CB-2C51D02F64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33320-76E4-0249-8CA9-3902D9716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190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978A423-3D9F-894F-B5AD-E1A2D46BB9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97848F5F-7FA1-4047-92D1-DE982BEA3E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79A0-53FE-6846-9177-9D957D5DB5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12498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D009077-10AD-0947-8806-7D3C25918E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A347429-32EA-F843-AE5C-FC1A699EBC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B052-3664-BF4F-993F-29369860E1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72301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4642810-0270-CB48-A1CA-24DCF4455E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31DA97B-4E00-DC4F-B7DB-18E15C4344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EB4A5-7404-294B-999D-175F606D6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95606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4BD8FCD-1BEB-6A42-B8B1-C39ED5BE27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91A21973-5A9E-154E-A49A-033DD08EB7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13A1E-7D24-2943-AA19-843CF9E699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8978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DB659D62-F008-694B-A107-310AB43E4C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66F093A-DC6C-3444-8F25-CDFB50F79E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812E9-CA0A-8244-A046-0571FC545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22424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96B94DE-149A-A84D-858F-4D5B428FA7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4B1C692-591D-3346-8E1A-A19CC1BBF0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01C4-BF5C-F640-BD99-70162C202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86558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690CA2F-7EF4-4D4B-B05E-9CD06D97C0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EF9E563-85B6-884B-A069-BAB01B87B7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0717-7499-9E44-845B-E851FCB169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89640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562426B-A5A0-F944-991E-0F589442A9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EBECD59-3F6D-0145-A9B5-5EE2DF859F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9139E-1132-E74D-AAEB-A81F8150B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245188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B00FC4D-28B2-774A-BDF5-CB3A5D1E70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BDB0E60-2A7B-1B44-BB6D-97BF3A139C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C9412-F662-064D-BEDC-D33A60B08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60168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0E3EA30-DFF3-9C4B-9691-5C9AAB88EB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B2EE262-3A13-4443-80B8-614C7A4B2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0A1F-36EE-AC4A-B790-1CFE7EECD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264658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A476F68-C964-6F4C-B323-CADD64DDE3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4A41114-0EC5-4244-A8AE-388F27C490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1C9BF-9555-1749-A87B-CA7C52D01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54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5FE7A5D5-3B98-3B4A-91BA-CD8ED2A5A9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EFE7942-9EC5-AF40-968B-2407967B1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9CDE0-5DCD-7B46-AA26-4594E19FFC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3652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20784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136295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25940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7891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63197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34316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79960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20844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668476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3212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36AB2A2-A4A5-5347-AAE3-FADA1FF8F5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6606DB9-E3E9-1843-B9B4-2362ED017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B7584-59C6-714F-BE89-0E36189F28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01230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80403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33425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404959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348404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358040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274157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17343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797085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69784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2017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F4482DE-19EA-F743-8B0C-AF1B284B22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03AB263-31E2-B64E-A81F-2C5639871A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25E77-4C52-7848-99F4-1877F0C588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22323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910160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65557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3101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6525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05521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4863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6672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7819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4842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019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92C6B81F-42E3-BA45-9AF8-76399543A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493C66BC-7CB9-274E-A6C9-B92762DA9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A501E58F-3A9C-DD48-B289-923861D1A9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71BD1387-A05D-394B-B8F4-FF02837F72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8D774979-90F4-4840-9857-53A7B1F74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6F68501F-FFFE-D945-94C6-E83669928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22DE2E1B-F139-C24D-B148-F753FB6E46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4" name="Picture 7" descr="safari.png">
            <a:extLst>
              <a:ext uri="{FF2B5EF4-FFF2-40B4-BE49-F238E27FC236}">
                <a16:creationId xmlns:a16="http://schemas.microsoft.com/office/drawing/2014/main" id="{BC64FB04-0B55-5F44-8D26-EFDD28FAA22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2" r:id="rId1"/>
    <p:sldLayoutId id="2147485224" r:id="rId2"/>
    <p:sldLayoutId id="2147485225" r:id="rId3"/>
    <p:sldLayoutId id="2147485226" r:id="rId4"/>
    <p:sldLayoutId id="2147485227" r:id="rId5"/>
    <p:sldLayoutId id="2147485228" r:id="rId6"/>
    <p:sldLayoutId id="2147485229" r:id="rId7"/>
    <p:sldLayoutId id="2147485230" r:id="rId8"/>
    <p:sldLayoutId id="2147485231" r:id="rId9"/>
    <p:sldLayoutId id="2147485232" r:id="rId10"/>
    <p:sldLayoutId id="2147485233" r:id="rId11"/>
    <p:sldLayoutId id="2147485234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3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94" r:id="rId1"/>
    <p:sldLayoutId id="2147485595" r:id="rId2"/>
    <p:sldLayoutId id="2147485596" r:id="rId3"/>
    <p:sldLayoutId id="2147485597" r:id="rId4"/>
    <p:sldLayoutId id="2147485598" r:id="rId5"/>
    <p:sldLayoutId id="2147485599" r:id="rId6"/>
    <p:sldLayoutId id="2147485600" r:id="rId7"/>
    <p:sldLayoutId id="2147485601" r:id="rId8"/>
    <p:sldLayoutId id="2147485602" r:id="rId9"/>
    <p:sldLayoutId id="2147485603" r:id="rId10"/>
    <p:sldLayoutId id="2147485604" r:id="rId11"/>
    <p:sldLayoutId id="214748560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5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20" r:id="rId1"/>
    <p:sldLayoutId id="2147485621" r:id="rId2"/>
    <p:sldLayoutId id="2147485622" r:id="rId3"/>
    <p:sldLayoutId id="2147485623" r:id="rId4"/>
    <p:sldLayoutId id="2147485624" r:id="rId5"/>
    <p:sldLayoutId id="2147485625" r:id="rId6"/>
    <p:sldLayoutId id="2147485626" r:id="rId7"/>
    <p:sldLayoutId id="2147485627" r:id="rId8"/>
    <p:sldLayoutId id="2147485628" r:id="rId9"/>
    <p:sldLayoutId id="2147485629" r:id="rId10"/>
    <p:sldLayoutId id="214748563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0A0E6827-15C8-D447-A4FE-6DDF088FB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F4E6558B-D79E-0043-98F6-220664313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DE46EEF-442F-5D41-8A5E-30A426FA3E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D8ED9886-DC67-CA49-8DA9-4C7214252D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40979D66-0FA0-8E40-92EB-4AE393C5B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654" name="Line 1032">
            <a:extLst>
              <a:ext uri="{FF2B5EF4-FFF2-40B4-BE49-F238E27FC236}">
                <a16:creationId xmlns:a16="http://schemas.microsoft.com/office/drawing/2014/main" id="{73CEE983-44B3-8348-BF71-4537AAB42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33">
            <a:extLst>
              <a:ext uri="{FF2B5EF4-FFF2-40B4-BE49-F238E27FC236}">
                <a16:creationId xmlns:a16="http://schemas.microsoft.com/office/drawing/2014/main" id="{A12130F7-CF5E-0143-A9C0-6A7DC811C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6" name="Picture 7" descr="safari.png">
            <a:extLst>
              <a:ext uri="{FF2B5EF4-FFF2-40B4-BE49-F238E27FC236}">
                <a16:creationId xmlns:a16="http://schemas.microsoft.com/office/drawing/2014/main" id="{7D612E43-C5EE-5048-9650-6137A6E4146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3" r:id="rId1"/>
    <p:sldLayoutId id="2147485304" r:id="rId2"/>
    <p:sldLayoutId id="2147485305" r:id="rId3"/>
    <p:sldLayoutId id="2147485306" r:id="rId4"/>
    <p:sldLayoutId id="2147485307" r:id="rId5"/>
    <p:sldLayoutId id="2147485308" r:id="rId6"/>
    <p:sldLayoutId id="2147485309" r:id="rId7"/>
    <p:sldLayoutId id="2147485310" r:id="rId8"/>
    <p:sldLayoutId id="2147485311" r:id="rId9"/>
    <p:sldLayoutId id="2147485312" r:id="rId10"/>
    <p:sldLayoutId id="214748531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6FF5B-B817-3248-B1BE-89B242E8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9939" name="Text Placeholder 2">
            <a:extLst>
              <a:ext uri="{FF2B5EF4-FFF2-40B4-BE49-F238E27FC236}">
                <a16:creationId xmlns:a16="http://schemas.microsoft.com/office/drawing/2014/main" id="{530DFD7F-D03B-304F-B9A4-66B484C057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3825" y="1250950"/>
            <a:ext cx="88979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38DA1-3AC9-7848-8F3D-625425CFC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543675"/>
            <a:ext cx="1820863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000000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35F1374-CFE1-074A-AFD7-2680A2544200}" type="datetime1">
              <a:rPr lang="en-US" altLang="en-US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0C30-0DC0-8140-9A88-68520FBA3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9525" y="6543675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prstClr val="black">
                    <a:alpha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9A7BE4-AC87-1643-A287-B8425B91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675" y="645636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4547778-4309-4A4E-AFF8-827346471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4" r:id="rId1"/>
    <p:sldLayoutId id="2147485315" r:id="rId2"/>
    <p:sldLayoutId id="2147485316" r:id="rId3"/>
    <p:sldLayoutId id="2147485317" r:id="rId4"/>
    <p:sldLayoutId id="2147485318" r:id="rId5"/>
    <p:sldLayoutId id="2147485319" r:id="rId6"/>
    <p:sldLayoutId id="2147485320" r:id="rId7"/>
    <p:sldLayoutId id="2147485321" r:id="rId8"/>
    <p:sldLayoutId id="2147485322" r:id="rId9"/>
    <p:sldLayoutId id="2147485323" r:id="rId10"/>
    <p:sldLayoutId id="2147485324" r:id="rId11"/>
    <p:sldLayoutId id="2147485325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12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9pPr>
    </p:titleStyle>
    <p:bodyStyle>
      <a:lvl1pPr marL="182563" indent="-182563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65125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47688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73025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91440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50B0808F-49E2-AB42-ACBA-4E35ED922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562AC510-B8DF-A441-B35B-899DA7A96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CC8208DC-5F6B-E449-AF5F-DA8F53B610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32CFAF1D-3E13-B549-BCE4-645402069D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CF8A26E8-21FA-874A-BBD9-7AB3F548D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254" name="Line 1032">
            <a:extLst>
              <a:ext uri="{FF2B5EF4-FFF2-40B4-BE49-F238E27FC236}">
                <a16:creationId xmlns:a16="http://schemas.microsoft.com/office/drawing/2014/main" id="{79714397-DDB8-1D40-B2A0-37E6CD834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1033">
            <a:extLst>
              <a:ext uri="{FF2B5EF4-FFF2-40B4-BE49-F238E27FC236}">
                <a16:creationId xmlns:a16="http://schemas.microsoft.com/office/drawing/2014/main" id="{17505EFF-7EB4-CD41-8710-71671FCD9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6" name="Picture 7" descr="safari.png">
            <a:extLst>
              <a:ext uri="{FF2B5EF4-FFF2-40B4-BE49-F238E27FC236}">
                <a16:creationId xmlns:a16="http://schemas.microsoft.com/office/drawing/2014/main" id="{4B855D20-735A-E147-9633-5EF53191A25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26" r:id="rId1"/>
    <p:sldLayoutId id="2147485327" r:id="rId2"/>
    <p:sldLayoutId id="2147485328" r:id="rId3"/>
    <p:sldLayoutId id="2147485329" r:id="rId4"/>
    <p:sldLayoutId id="2147485330" r:id="rId5"/>
    <p:sldLayoutId id="2147485331" r:id="rId6"/>
    <p:sldLayoutId id="2147485332" r:id="rId7"/>
    <p:sldLayoutId id="2147485333" r:id="rId8"/>
    <p:sldLayoutId id="2147485334" r:id="rId9"/>
    <p:sldLayoutId id="2147485335" r:id="rId10"/>
    <p:sldLayoutId id="214748533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AAAA2B8E-1380-824A-B8DB-CB75F1940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E388CACB-9070-D241-AEB3-F5601B968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3334574-36A6-D841-9BF1-505C85F84C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B81B7CC0-EA57-B64A-A380-FEE9D4D663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2786A5A-CF13-CB4F-9A96-305D1DC0C7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B3D8C9C5-A709-DE4A-A600-A884A00AD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4CF90C62-F606-754B-AB94-6F167773B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339" r:id="rId2"/>
    <p:sldLayoutId id="2147485340" r:id="rId3"/>
    <p:sldLayoutId id="2147485341" r:id="rId4"/>
    <p:sldLayoutId id="2147485342" r:id="rId5"/>
    <p:sldLayoutId id="2147485343" r:id="rId6"/>
    <p:sldLayoutId id="2147485344" r:id="rId7"/>
    <p:sldLayoutId id="2147485345" r:id="rId8"/>
    <p:sldLayoutId id="2147485346" r:id="rId9"/>
    <p:sldLayoutId id="2147485347" r:id="rId10"/>
    <p:sldLayoutId id="21474853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1026">
            <a:extLst>
              <a:ext uri="{FF2B5EF4-FFF2-40B4-BE49-F238E27FC236}">
                <a16:creationId xmlns:a16="http://schemas.microsoft.com/office/drawing/2014/main" id="{767842EF-2E87-9649-8E4C-4EF07515E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5667" name="Rectangle 1027">
            <a:extLst>
              <a:ext uri="{FF2B5EF4-FFF2-40B4-BE49-F238E27FC236}">
                <a16:creationId xmlns:a16="http://schemas.microsoft.com/office/drawing/2014/main" id="{7F46E882-405C-294F-A176-5EB4B6E5E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3955FDDD-00C5-1D4C-912E-1BDB0E3BD3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2C1267A1-BE40-C34F-A587-D92B7D4A5D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>
              <a:defRPr/>
            </a:pPr>
            <a:fld id="{B1C60925-3F6D-0244-A63C-8428EA4EF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25670" name="Line 1032">
            <a:extLst>
              <a:ext uri="{FF2B5EF4-FFF2-40B4-BE49-F238E27FC236}">
                <a16:creationId xmlns:a16="http://schemas.microsoft.com/office/drawing/2014/main" id="{BEFE2080-76AE-4B40-AEAD-392FD767B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671" name="Line 1033">
            <a:extLst>
              <a:ext uri="{FF2B5EF4-FFF2-40B4-BE49-F238E27FC236}">
                <a16:creationId xmlns:a16="http://schemas.microsoft.com/office/drawing/2014/main" id="{23A53299-EA82-2047-A09E-6BA50065689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257" r:id="rId2"/>
    <p:sldLayoutId id="2147485258" r:id="rId3"/>
    <p:sldLayoutId id="2147485259" r:id="rId4"/>
    <p:sldLayoutId id="2147485260" r:id="rId5"/>
    <p:sldLayoutId id="2147485261" r:id="rId6"/>
    <p:sldLayoutId id="2147485262" r:id="rId7"/>
    <p:sldLayoutId id="2147485263" r:id="rId8"/>
    <p:sldLayoutId id="2147485264" r:id="rId9"/>
    <p:sldLayoutId id="2147485265" r:id="rId10"/>
    <p:sldLayoutId id="2147485266" r:id="rId11"/>
    <p:sldLayoutId id="2147485267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3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5" r:id="rId1"/>
    <p:sldLayoutId id="2147485496" r:id="rId2"/>
    <p:sldLayoutId id="2147485497" r:id="rId3"/>
    <p:sldLayoutId id="2147485498" r:id="rId4"/>
    <p:sldLayoutId id="2147485499" r:id="rId5"/>
    <p:sldLayoutId id="2147485500" r:id="rId6"/>
    <p:sldLayoutId id="2147485501" r:id="rId7"/>
    <p:sldLayoutId id="2147485502" r:id="rId8"/>
    <p:sldLayoutId id="2147485503" r:id="rId9"/>
    <p:sldLayoutId id="2147485504" r:id="rId10"/>
    <p:sldLayoutId id="214748550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6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  <p:sldLayoutId id="2147485509" r:id="rId3"/>
    <p:sldLayoutId id="2147485510" r:id="rId4"/>
    <p:sldLayoutId id="2147485511" r:id="rId5"/>
    <p:sldLayoutId id="2147485512" r:id="rId6"/>
    <p:sldLayoutId id="2147485513" r:id="rId7"/>
    <p:sldLayoutId id="2147485514" r:id="rId8"/>
    <p:sldLayoutId id="2147485515" r:id="rId9"/>
    <p:sldLayoutId id="2147485516" r:id="rId10"/>
    <p:sldLayoutId id="214748551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2" r:id="rId1"/>
    <p:sldLayoutId id="2147485533" r:id="rId2"/>
    <p:sldLayoutId id="2147485534" r:id="rId3"/>
    <p:sldLayoutId id="2147485535" r:id="rId4"/>
    <p:sldLayoutId id="2147485536" r:id="rId5"/>
    <p:sldLayoutId id="2147485537" r:id="rId6"/>
    <p:sldLayoutId id="2147485538" r:id="rId7"/>
    <p:sldLayoutId id="2147485539" r:id="rId8"/>
    <p:sldLayoutId id="2147485540" r:id="rId9"/>
    <p:sldLayoutId id="2147485541" r:id="rId10"/>
    <p:sldLayoutId id="214748554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5">
            <a:extLst>
              <a:ext uri="{FF2B5EF4-FFF2-40B4-BE49-F238E27FC236}">
                <a16:creationId xmlns:a16="http://schemas.microsoft.com/office/drawing/2014/main" id="{38DFFC52-436B-2049-BC66-9FF2A94A49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4038600"/>
            <a:ext cx="7848600" cy="22860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Dr.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Jisung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Park</a:t>
            </a:r>
          </a:p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Spring 2022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15 April 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5B1E4-4A3E-4B44-B90F-77CA8B5BE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458200" cy="2209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P&amp;S Modern SSDs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3200" dirty="0"/>
              <a:t>Fine-Grained Mapping &amp;</a:t>
            </a:r>
            <a:br>
              <a:rPr lang="en-US" sz="3200" dirty="0"/>
            </a:br>
            <a:r>
              <a:rPr lang="en-US" sz="3200" dirty="0"/>
              <a:t>Multi-Plane Operation-Aware Block Management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829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B, C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0001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99000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58443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2A0209-4FC7-453C-99D8-70DE8178FE40}"/>
              </a:ext>
            </a:extLst>
          </p:cNvPr>
          <p:cNvSpPr/>
          <p:nvPr/>
        </p:nvSpPr>
        <p:spPr bwMode="auto">
          <a:xfrm>
            <a:off x="1098009" y="3600450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652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B, C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0001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69347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70030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2A0209-4FC7-453C-99D8-70DE8178FE40}"/>
              </a:ext>
            </a:extLst>
          </p:cNvPr>
          <p:cNvSpPr/>
          <p:nvPr/>
        </p:nvSpPr>
        <p:spPr bwMode="auto">
          <a:xfrm>
            <a:off x="1098009" y="3600450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Rounded Rectangular Callout 61">
            <a:extLst>
              <a:ext uri="{FF2B5EF4-FFF2-40B4-BE49-F238E27FC236}">
                <a16:creationId xmlns:a16="http://schemas.microsoft.com/office/drawing/2014/main" id="{F0589477-0BB3-44F5-8E97-BD2397EF8365}"/>
              </a:ext>
            </a:extLst>
          </p:cNvPr>
          <p:cNvSpPr/>
          <p:nvPr/>
        </p:nvSpPr>
        <p:spPr bwMode="auto">
          <a:xfrm>
            <a:off x="3693256" y="4131190"/>
            <a:ext cx="5217382" cy="2248104"/>
          </a:xfrm>
          <a:prstGeom prst="wedgeRoundRectCallout">
            <a:avLst>
              <a:gd name="adj1" fmla="val 22302"/>
              <a:gd name="adj2" fmla="val -57582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>
                <a:latin typeface="+mn-lt"/>
              </a:rPr>
              <a:t>Why at the middle of the page?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To keep the 4-KiB offset: mapping table stores only the index of the 16-KiB page!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b="1" dirty="0">
                <a:latin typeface="+mn-lt"/>
              </a:rPr>
              <a:t>Why not using the unused space in physical page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  <a:r>
              <a:rPr lang="en-US" b="1" dirty="0">
                <a:latin typeface="+mn-lt"/>
              </a:rPr>
              <a:t>?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That space is already mapped to logical pages 0x05~0x07 (not written yet).</a:t>
            </a:r>
            <a:endParaRPr lang="en-CH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011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FCE57F-0373-C84E-A0EA-4372AB954C22}"/>
              </a:ext>
            </a:extLst>
          </p:cNvPr>
          <p:cNvGrpSpPr/>
          <p:nvPr/>
        </p:nvGrpSpPr>
        <p:grpSpPr>
          <a:xfrm>
            <a:off x="-228600" y="2324994"/>
            <a:ext cx="4991100" cy="785306"/>
            <a:chOff x="-228600" y="2324994"/>
            <a:chExt cx="4991100" cy="7853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01FDAB-C0AD-4621-ABDF-B61378236351}"/>
                </a:ext>
              </a:extLst>
            </p:cNvPr>
            <p:cNvSpPr txBox="1"/>
            <p:nvPr/>
          </p:nvSpPr>
          <p:spPr>
            <a:xfrm>
              <a:off x="-228600" y="2324994"/>
              <a:ext cx="4648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0b 0000 0000 0000 0111</a:t>
              </a:r>
              <a:endParaRPr lang="en-CH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B60189F-5198-458D-A9E3-347C56F8C8DF}"/>
                </a:ext>
              </a:extLst>
            </p:cNvPr>
            <p:cNvCxnSpPr/>
            <p:nvPr/>
          </p:nvCxnSpPr>
          <p:spPr bwMode="auto">
            <a:xfrm>
              <a:off x="1012242" y="2647379"/>
              <a:ext cx="2299527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D335F6-0B08-4764-A96B-F0DBB5FD2C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29354" y="2647379"/>
              <a:ext cx="259712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972CC7-1915-46F7-8266-B07FD6C2F036}"/>
                </a:ext>
              </a:extLst>
            </p:cNvPr>
            <p:cNvSpPr txBox="1"/>
            <p:nvPr/>
          </p:nvSpPr>
          <p:spPr>
            <a:xfrm>
              <a:off x="3133335" y="2602468"/>
              <a:ext cx="162916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4-KiB Offset</a:t>
              </a:r>
              <a:endParaRPr lang="en-CH" b="1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C5D14E-6FFE-412F-BD22-902C74598F9A}"/>
                </a:ext>
              </a:extLst>
            </p:cNvPr>
            <p:cNvSpPr txBox="1"/>
            <p:nvPr/>
          </p:nvSpPr>
          <p:spPr>
            <a:xfrm>
              <a:off x="781767" y="2463969"/>
              <a:ext cx="262378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16-KiB Page Number</a:t>
              </a:r>
              <a:endParaRPr lang="en-CH" b="1" dirty="0">
                <a:solidFill>
                  <a:schemeClr val="accent6"/>
                </a:solidFill>
                <a:latin typeface="Cambria" panose="02040503050406030204" pitchFamily="18" charset="0"/>
              </a:endParaRP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22221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68483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FFBA4D-67DE-4073-8C3A-395302981295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84795-8944-4C8C-B4B2-A0F4B78578FF}"/>
              </a:ext>
            </a:extLst>
          </p:cNvPr>
          <p:cNvSpPr/>
          <p:nvPr/>
        </p:nvSpPr>
        <p:spPr bwMode="auto">
          <a:xfrm>
            <a:off x="7942262" y="3213977"/>
            <a:ext cx="721215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0" name="Rounded Rectangular Callout 61">
            <a:extLst>
              <a:ext uri="{FF2B5EF4-FFF2-40B4-BE49-F238E27FC236}">
                <a16:creationId xmlns:a16="http://schemas.microsoft.com/office/drawing/2014/main" id="{B701818F-52CE-4FF3-89AC-27DB5C0297AB}"/>
              </a:ext>
            </a:extLst>
          </p:cNvPr>
          <p:cNvSpPr/>
          <p:nvPr/>
        </p:nvSpPr>
        <p:spPr bwMode="auto">
          <a:xfrm>
            <a:off x="3693256" y="4131190"/>
            <a:ext cx="5217382" cy="2248104"/>
          </a:xfrm>
          <a:prstGeom prst="wedgeRoundRectCallout">
            <a:avLst>
              <a:gd name="adj1" fmla="val 39379"/>
              <a:gd name="adj2" fmla="val -68392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lvl="1" eaLnBrk="1" hangingPunct="1"/>
            <a:r>
              <a:rPr lang="en-US" b="1" dirty="0">
                <a:solidFill>
                  <a:srgbClr val="0070C0"/>
                </a:solidFill>
                <a:latin typeface="+mn-lt"/>
              </a:rPr>
              <a:t>Q: Can we use the unused space?</a:t>
            </a:r>
          </a:p>
          <a:p>
            <a:pPr marL="0" lvl="1" eaLnBrk="1" hangingPunct="1"/>
            <a:r>
              <a:rPr lang="en-US" b="1" dirty="0">
                <a:solidFill>
                  <a:srgbClr val="C00000"/>
                </a:solidFill>
                <a:latin typeface="+mn-lt"/>
              </a:rPr>
              <a:t>A: Not likely, because</a:t>
            </a:r>
          </a:p>
          <a:p>
            <a:pPr marL="360000" lvl="2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Data randomization – Cells in the unused space have been already programmed.</a:t>
            </a:r>
          </a:p>
          <a:p>
            <a:pPr marL="360000" lvl="2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Program-order constraint – Re-programming physical page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  <a:r>
              <a:rPr lang="en-US" dirty="0">
                <a:latin typeface="+mn-lt"/>
              </a:rPr>
              <a:t> can affect the reliability of the data stored in physical page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dirty="0">
                <a:latin typeface="+mn-lt"/>
                <a:ea typeface="Cambria" panose="02040503050406030204" pitchFamily="18" charset="0"/>
                <a:cs typeface="Courier New" panose="02070309020205020404" pitchFamily="49" charset="0"/>
              </a:rPr>
              <a:t>.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248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0111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/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3575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FFBA4D-67DE-4073-8C3A-395302981295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7968AF-4CEB-4CA7-AFC5-7C97DE14EC87}"/>
              </a:ext>
            </a:extLst>
          </p:cNvPr>
          <p:cNvSpPr txBox="1"/>
          <p:nvPr/>
        </p:nvSpPr>
        <p:spPr>
          <a:xfrm>
            <a:off x="5966168" y="2676212"/>
            <a:ext cx="31016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Unused yet discarded</a:t>
            </a:r>
            <a:endParaRPr lang="en-CH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6EF98C-C599-45FE-9440-C3FA64D8AE31}"/>
              </a:ext>
            </a:extLst>
          </p:cNvPr>
          <p:cNvCxnSpPr>
            <a:endCxn id="21" idx="2"/>
          </p:cNvCxnSpPr>
          <p:nvPr/>
        </p:nvCxnSpPr>
        <p:spPr bwMode="auto">
          <a:xfrm flipV="1">
            <a:off x="7516984" y="3045544"/>
            <a:ext cx="0" cy="43621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rgbClr val="FF0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66B488-4A38-436B-A853-5AC17C76097C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flipV="1">
            <a:off x="6615188" y="3045544"/>
            <a:ext cx="901796" cy="823044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rgbClr val="FF0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FA349A-AF27-4BDF-8F7E-CAD2FA6BC6AA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flipH="1" flipV="1">
            <a:off x="7516984" y="3045544"/>
            <a:ext cx="812262" cy="823044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rgbClr val="FF0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784E7BD-E069-44C8-92DA-BFFD6DB79433}"/>
              </a:ext>
            </a:extLst>
          </p:cNvPr>
          <p:cNvSpPr/>
          <p:nvPr/>
        </p:nvSpPr>
        <p:spPr bwMode="auto">
          <a:xfrm>
            <a:off x="0" y="4305664"/>
            <a:ext cx="9144000" cy="1661368"/>
          </a:xfrm>
          <a:prstGeom prst="rect">
            <a:avLst/>
          </a:prstGeom>
          <a:solidFill>
            <a:srgbClr val="FFEFE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Cambria" panose="02040503050406030204" pitchFamily="18" charset="0"/>
              </a:rPr>
              <a:t>Small writes cause </a:t>
            </a:r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waste of P/E cycles</a:t>
            </a:r>
            <a:r>
              <a:rPr lang="en-US" sz="3200" b="1" dirty="0">
                <a:latin typeface="Cambria" panose="02040503050406030204" pitchFamily="18" charset="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More </a:t>
            </a:r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frequent garbage collections</a:t>
            </a:r>
            <a:br>
              <a:rPr lang="en-US" sz="3200" b="1" dirty="0">
                <a:latin typeface="Cambria" panose="02040503050406030204" pitchFamily="18" charset="0"/>
              </a:rPr>
            </a:br>
            <a:r>
              <a:rPr lang="en-US" sz="3200" b="1" dirty="0">
                <a:latin typeface="Cambria" panose="02040503050406030204" pitchFamily="18" charset="0"/>
                <a:sym typeface="Wingdings" panose="05000000000000000000" pitchFamily="2" charset="2"/>
              </a:rPr>
              <a:t> Performance and lifetime degradation</a:t>
            </a:r>
            <a:endParaRPr kumimoji="0" lang="en-CH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38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0111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/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FFBA4D-67DE-4073-8C3A-395302981295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A2C006-590B-418F-A21B-892F0AE8C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73564"/>
              </p:ext>
            </p:extLst>
          </p:nvPr>
        </p:nvGraphicFramePr>
        <p:xfrm>
          <a:off x="6324600" y="1954154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158623760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91984799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76732884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2093404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892173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9D99B-A06C-4DFC-89C5-7C8B570391E5}"/>
              </a:ext>
            </a:extLst>
          </p:cNvPr>
          <p:cNvCxnSpPr>
            <a:cxnSpLocks/>
          </p:cNvCxnSpPr>
          <p:nvPr/>
        </p:nvCxnSpPr>
        <p:spPr bwMode="auto">
          <a:xfrm flipV="1">
            <a:off x="6887308" y="2324994"/>
            <a:ext cx="0" cy="968716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3720A2-D62E-41E2-AE74-A50DC892C6D9}"/>
              </a:ext>
            </a:extLst>
          </p:cNvPr>
          <p:cNvSpPr txBox="1"/>
          <p:nvPr/>
        </p:nvSpPr>
        <p:spPr>
          <a:xfrm>
            <a:off x="6080733" y="2602468"/>
            <a:ext cx="1629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Read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09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0111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/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FFBA4D-67DE-4073-8C3A-395302981295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A2C006-590B-418F-A21B-892F0AE8C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49336"/>
              </p:ext>
            </p:extLst>
          </p:nvPr>
        </p:nvGraphicFramePr>
        <p:xfrm>
          <a:off x="6324600" y="1954154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158623760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91984799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76732884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2093404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2173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9D99B-A06C-4DFC-89C5-7C8B570391E5}"/>
              </a:ext>
            </a:extLst>
          </p:cNvPr>
          <p:cNvCxnSpPr>
            <a:cxnSpLocks/>
          </p:cNvCxnSpPr>
          <p:nvPr/>
        </p:nvCxnSpPr>
        <p:spPr bwMode="auto">
          <a:xfrm flipV="1">
            <a:off x="6887308" y="2324994"/>
            <a:ext cx="0" cy="968716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3720A2-D62E-41E2-AE74-A50DC892C6D9}"/>
              </a:ext>
            </a:extLst>
          </p:cNvPr>
          <p:cNvSpPr txBox="1"/>
          <p:nvPr/>
        </p:nvSpPr>
        <p:spPr>
          <a:xfrm>
            <a:off x="6080733" y="2602468"/>
            <a:ext cx="1629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Read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FEBE31-85A3-4BDD-9323-5FE696AAB6D5}"/>
              </a:ext>
            </a:extLst>
          </p:cNvPr>
          <p:cNvSpPr txBox="1"/>
          <p:nvPr/>
        </p:nvSpPr>
        <p:spPr>
          <a:xfrm>
            <a:off x="6649885" y="1550714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Modify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147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0111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/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04025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FFBA4D-67DE-4073-8C3A-395302981295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A2C006-590B-418F-A21B-892F0AE8CF4A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1954154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158623760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91984799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76732884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2093404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2173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9D99B-A06C-4DFC-89C5-7C8B570391E5}"/>
              </a:ext>
            </a:extLst>
          </p:cNvPr>
          <p:cNvCxnSpPr>
            <a:cxnSpLocks/>
          </p:cNvCxnSpPr>
          <p:nvPr/>
        </p:nvCxnSpPr>
        <p:spPr bwMode="auto">
          <a:xfrm flipV="1">
            <a:off x="6887308" y="2324994"/>
            <a:ext cx="0" cy="968716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3720A2-D62E-41E2-AE74-A50DC892C6D9}"/>
              </a:ext>
            </a:extLst>
          </p:cNvPr>
          <p:cNvSpPr txBox="1"/>
          <p:nvPr/>
        </p:nvSpPr>
        <p:spPr>
          <a:xfrm>
            <a:off x="6080733" y="2602468"/>
            <a:ext cx="1629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Read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FEBE31-85A3-4BDD-9323-5FE696AAB6D5}"/>
              </a:ext>
            </a:extLst>
          </p:cNvPr>
          <p:cNvSpPr txBox="1"/>
          <p:nvPr/>
        </p:nvSpPr>
        <p:spPr>
          <a:xfrm>
            <a:off x="6649885" y="1550714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Modify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31042E-219F-4813-84C0-89F5E8B6C3A7}"/>
              </a:ext>
            </a:extLst>
          </p:cNvPr>
          <p:cNvCxnSpPr>
            <a:cxnSpLocks/>
          </p:cNvCxnSpPr>
          <p:nvPr/>
        </p:nvCxnSpPr>
        <p:spPr bwMode="auto">
          <a:xfrm>
            <a:off x="8153400" y="2319607"/>
            <a:ext cx="0" cy="1651503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D58AB46-EC1A-4837-8588-44669B7C2BC9}"/>
              </a:ext>
            </a:extLst>
          </p:cNvPr>
          <p:cNvSpPr/>
          <p:nvPr/>
        </p:nvSpPr>
        <p:spPr bwMode="auto">
          <a:xfrm>
            <a:off x="6277688" y="3971110"/>
            <a:ext cx="2371964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285056-811B-4F8D-BDC2-90C3014B92D8}"/>
              </a:ext>
            </a:extLst>
          </p:cNvPr>
          <p:cNvSpPr txBox="1"/>
          <p:nvPr/>
        </p:nvSpPr>
        <p:spPr>
          <a:xfrm>
            <a:off x="7337248" y="2602468"/>
            <a:ext cx="1629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Write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160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0111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80566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94458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FFBA4D-67DE-4073-8C3A-395302981295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A2C006-590B-418F-A21B-892F0AE8CF4A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1954154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158623760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91984799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76732884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2093404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2173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9D99B-A06C-4DFC-89C5-7C8B570391E5}"/>
              </a:ext>
            </a:extLst>
          </p:cNvPr>
          <p:cNvCxnSpPr>
            <a:cxnSpLocks/>
          </p:cNvCxnSpPr>
          <p:nvPr/>
        </p:nvCxnSpPr>
        <p:spPr bwMode="auto">
          <a:xfrm flipV="1">
            <a:off x="6887308" y="2324994"/>
            <a:ext cx="0" cy="968716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3720A2-D62E-41E2-AE74-A50DC892C6D9}"/>
              </a:ext>
            </a:extLst>
          </p:cNvPr>
          <p:cNvSpPr txBox="1"/>
          <p:nvPr/>
        </p:nvSpPr>
        <p:spPr>
          <a:xfrm>
            <a:off x="6080733" y="2602468"/>
            <a:ext cx="1629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Read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FEBE31-85A3-4BDD-9323-5FE696AAB6D5}"/>
              </a:ext>
            </a:extLst>
          </p:cNvPr>
          <p:cNvSpPr txBox="1"/>
          <p:nvPr/>
        </p:nvSpPr>
        <p:spPr>
          <a:xfrm>
            <a:off x="6649885" y="1550714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Modify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31042E-219F-4813-84C0-89F5E8B6C3A7}"/>
              </a:ext>
            </a:extLst>
          </p:cNvPr>
          <p:cNvCxnSpPr>
            <a:cxnSpLocks/>
          </p:cNvCxnSpPr>
          <p:nvPr/>
        </p:nvCxnSpPr>
        <p:spPr bwMode="auto">
          <a:xfrm>
            <a:off x="8153400" y="2319607"/>
            <a:ext cx="0" cy="1651503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D58AB46-EC1A-4837-8588-44669B7C2BC9}"/>
              </a:ext>
            </a:extLst>
          </p:cNvPr>
          <p:cNvSpPr/>
          <p:nvPr/>
        </p:nvSpPr>
        <p:spPr bwMode="auto">
          <a:xfrm>
            <a:off x="6277688" y="3971110"/>
            <a:ext cx="2371964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285056-811B-4F8D-BDC2-90C3014B92D8}"/>
              </a:ext>
            </a:extLst>
          </p:cNvPr>
          <p:cNvSpPr txBox="1"/>
          <p:nvPr/>
        </p:nvSpPr>
        <p:spPr>
          <a:xfrm>
            <a:off x="7337248" y="2602468"/>
            <a:ext cx="1629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Write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A73BE4-C702-4956-8690-B6EA1BFD793B}"/>
              </a:ext>
            </a:extLst>
          </p:cNvPr>
          <p:cNvSpPr/>
          <p:nvPr/>
        </p:nvSpPr>
        <p:spPr bwMode="auto">
          <a:xfrm>
            <a:off x="0" y="4624754"/>
            <a:ext cx="9144000" cy="1661368"/>
          </a:xfrm>
          <a:prstGeom prst="rect">
            <a:avLst/>
          </a:prstGeom>
          <a:solidFill>
            <a:srgbClr val="FFEFE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Cambria" panose="02040503050406030204" pitchFamily="18" charset="0"/>
              </a:rPr>
              <a:t>Small writes cause </a:t>
            </a:r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read-modify-writes</a:t>
            </a:r>
            <a:r>
              <a:rPr lang="en-US" sz="3200" b="1" dirty="0">
                <a:latin typeface="Cambria" panose="02040503050406030204" pitchFamily="18" charset="0"/>
              </a:rPr>
              <a:t>: </a:t>
            </a:r>
            <a:br>
              <a:rPr lang="en-US" sz="3200" b="1" dirty="0">
                <a:latin typeface="Cambria" panose="020405030504060302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Waste of P/E cycles + additional read operations</a:t>
            </a:r>
            <a:br>
              <a:rPr lang="en-US" sz="3200" b="1" dirty="0">
                <a:latin typeface="Cambria" panose="02040503050406030204" pitchFamily="18" charset="0"/>
                <a:sym typeface="Wingdings" panose="05000000000000000000" pitchFamily="2" charset="2"/>
              </a:rPr>
            </a:br>
            <a:r>
              <a:rPr lang="en-US" sz="3200" b="1" dirty="0">
                <a:latin typeface="Cambria" panose="02040503050406030204" pitchFamily="18" charset="0"/>
                <a:sym typeface="Wingdings" panose="05000000000000000000" pitchFamily="2" charset="2"/>
              </a:rPr>
              <a:t> Performance and lifetime degradation</a:t>
            </a:r>
            <a:endParaRPr kumimoji="0" lang="en-CH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223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20843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868054"/>
              </p:ext>
            </p:extLst>
          </p:nvPr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29123"/>
              </p:ext>
            </p:extLst>
          </p:nvPr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1902083"/>
            <a:ext cx="4800600" cy="836376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Rectangle: Rounded Corners 21">
            <a:extLst>
              <a:ext uri="{FF2B5EF4-FFF2-40B4-BE49-F238E27FC236}">
                <a16:creationId xmlns:a16="http://schemas.microsoft.com/office/drawing/2014/main" id="{0B9059B7-3F30-1345-BEC7-CCE68E3AFD6E}"/>
              </a:ext>
            </a:extLst>
          </p:cNvPr>
          <p:cNvSpPr/>
          <p:nvPr/>
        </p:nvSpPr>
        <p:spPr bwMode="auto">
          <a:xfrm>
            <a:off x="1098009" y="4724400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28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56317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24403"/>
              </p:ext>
            </p:extLst>
          </p:nvPr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1902083"/>
            <a:ext cx="4800600" cy="836376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Rectangle: Rounded Corners 21">
            <a:extLst>
              <a:ext uri="{FF2B5EF4-FFF2-40B4-BE49-F238E27FC236}">
                <a16:creationId xmlns:a16="http://schemas.microsoft.com/office/drawing/2014/main" id="{99451A64-5588-884E-936E-95E0AB261AEC}"/>
              </a:ext>
            </a:extLst>
          </p:cNvPr>
          <p:cNvSpPr/>
          <p:nvPr/>
        </p:nvSpPr>
        <p:spPr bwMode="auto">
          <a:xfrm>
            <a:off x="1098009" y="4724400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762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Recap: What We Have Discussed So Far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b="1" dirty="0"/>
              <a:t>SSD Organization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NAND Flash Organization and Operations</a:t>
            </a:r>
          </a:p>
          <a:p>
            <a:endParaRPr lang="en-US" dirty="0"/>
          </a:p>
          <a:p>
            <a:r>
              <a:rPr lang="en-US" b="1" dirty="0"/>
              <a:t>Advanced NAND Flash Commands</a:t>
            </a:r>
          </a:p>
          <a:p>
            <a:endParaRPr lang="en-US" dirty="0"/>
          </a:p>
          <a:p>
            <a:r>
              <a:rPr lang="en-US" b="1" dirty="0"/>
              <a:t>FTL: Address Translation &amp;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910653800"/>
      </p:ext>
    </p:extLst>
  </p:cSld>
  <p:clrMapOvr>
    <a:masterClrMapping/>
  </p:clrMapOvr>
  <p:transition spd="slow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28031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1902083"/>
            <a:ext cx="4800600" cy="836376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Rectangle: Rounded Corners 21">
            <a:extLst>
              <a:ext uri="{FF2B5EF4-FFF2-40B4-BE49-F238E27FC236}">
                <a16:creationId xmlns:a16="http://schemas.microsoft.com/office/drawing/2014/main" id="{80722C3A-16FC-4D40-9DE9-B5A40CA51C23}"/>
              </a:ext>
            </a:extLst>
          </p:cNvPr>
          <p:cNvSpPr/>
          <p:nvPr/>
        </p:nvSpPr>
        <p:spPr bwMode="auto">
          <a:xfrm>
            <a:off x="1098009" y="4724400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631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58913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57951"/>
              </p:ext>
            </p:extLst>
          </p:nvPr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2271415"/>
            <a:ext cx="4800600" cy="4670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Rectangle: Rounded Corners 21">
            <a:extLst>
              <a:ext uri="{FF2B5EF4-FFF2-40B4-BE49-F238E27FC236}">
                <a16:creationId xmlns:a16="http://schemas.microsoft.com/office/drawing/2014/main" id="{80722C3A-16FC-4D40-9DE9-B5A40CA51C23}"/>
              </a:ext>
            </a:extLst>
          </p:cNvPr>
          <p:cNvSpPr/>
          <p:nvPr/>
        </p:nvSpPr>
        <p:spPr bwMode="auto">
          <a:xfrm>
            <a:off x="1098009" y="3968456"/>
            <a:ext cx="2348479" cy="6562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41478-9F63-5D42-B378-1F85987A9471}"/>
              </a:ext>
            </a:extLst>
          </p:cNvPr>
          <p:cNvSpPr/>
          <p:nvPr/>
        </p:nvSpPr>
        <p:spPr bwMode="auto">
          <a:xfrm>
            <a:off x="300790" y="1524000"/>
            <a:ext cx="4800600" cy="37808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59396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/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60658"/>
              </p:ext>
            </p:extLst>
          </p:nvPr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2271415"/>
            <a:ext cx="4800600" cy="4670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Rectangle: Rounded Corners 21">
            <a:extLst>
              <a:ext uri="{FF2B5EF4-FFF2-40B4-BE49-F238E27FC236}">
                <a16:creationId xmlns:a16="http://schemas.microsoft.com/office/drawing/2014/main" id="{80722C3A-16FC-4D40-9DE9-B5A40CA51C23}"/>
              </a:ext>
            </a:extLst>
          </p:cNvPr>
          <p:cNvSpPr/>
          <p:nvPr/>
        </p:nvSpPr>
        <p:spPr bwMode="auto">
          <a:xfrm>
            <a:off x="1098009" y="3968456"/>
            <a:ext cx="2348479" cy="6562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41478-9F63-5D42-B378-1F85987A9471}"/>
              </a:ext>
            </a:extLst>
          </p:cNvPr>
          <p:cNvSpPr/>
          <p:nvPr/>
        </p:nvSpPr>
        <p:spPr bwMode="auto">
          <a:xfrm>
            <a:off x="300790" y="1524000"/>
            <a:ext cx="4800600" cy="37808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6408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611936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2271415"/>
            <a:ext cx="4800600" cy="4670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Rectangle: Rounded Corners 21">
            <a:extLst>
              <a:ext uri="{FF2B5EF4-FFF2-40B4-BE49-F238E27FC236}">
                <a16:creationId xmlns:a16="http://schemas.microsoft.com/office/drawing/2014/main" id="{80722C3A-16FC-4D40-9DE9-B5A40CA51C23}"/>
              </a:ext>
            </a:extLst>
          </p:cNvPr>
          <p:cNvSpPr/>
          <p:nvPr/>
        </p:nvSpPr>
        <p:spPr bwMode="auto">
          <a:xfrm>
            <a:off x="1098009" y="3968456"/>
            <a:ext cx="2348479" cy="6562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41478-9F63-5D42-B378-1F85987A9471}"/>
              </a:ext>
            </a:extLst>
          </p:cNvPr>
          <p:cNvSpPr/>
          <p:nvPr/>
        </p:nvSpPr>
        <p:spPr bwMode="auto">
          <a:xfrm>
            <a:off x="300790" y="1524000"/>
            <a:ext cx="4800600" cy="37808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406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70637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94930"/>
              </p:ext>
            </p:extLst>
          </p:nvPr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1878020"/>
            <a:ext cx="4800600" cy="4670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41478-9F63-5D42-B378-1F85987A9471}"/>
              </a:ext>
            </a:extLst>
          </p:cNvPr>
          <p:cNvSpPr/>
          <p:nvPr/>
        </p:nvSpPr>
        <p:spPr bwMode="auto">
          <a:xfrm>
            <a:off x="300790" y="1524000"/>
            <a:ext cx="4800600" cy="37808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F17E94-9D26-264A-807B-81D177C727ED}"/>
              </a:ext>
            </a:extLst>
          </p:cNvPr>
          <p:cNvSpPr/>
          <p:nvPr/>
        </p:nvSpPr>
        <p:spPr bwMode="auto">
          <a:xfrm>
            <a:off x="1098009" y="5452352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3001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/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72429"/>
              </p:ext>
            </p:extLst>
          </p:nvPr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1878020"/>
            <a:ext cx="4800600" cy="4670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41478-9F63-5D42-B378-1F85987A9471}"/>
              </a:ext>
            </a:extLst>
          </p:cNvPr>
          <p:cNvSpPr/>
          <p:nvPr/>
        </p:nvSpPr>
        <p:spPr bwMode="auto">
          <a:xfrm>
            <a:off x="300790" y="1524000"/>
            <a:ext cx="4800600" cy="37808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F17E94-9D26-264A-807B-81D177C727ED}"/>
              </a:ext>
            </a:extLst>
          </p:cNvPr>
          <p:cNvSpPr/>
          <p:nvPr/>
        </p:nvSpPr>
        <p:spPr bwMode="auto">
          <a:xfrm>
            <a:off x="1098009" y="5452352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697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057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1878020"/>
            <a:ext cx="4800600" cy="4670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41478-9F63-5D42-B378-1F85987A9471}"/>
              </a:ext>
            </a:extLst>
          </p:cNvPr>
          <p:cNvSpPr/>
          <p:nvPr/>
        </p:nvSpPr>
        <p:spPr bwMode="auto">
          <a:xfrm>
            <a:off x="300790" y="1524000"/>
            <a:ext cx="4800600" cy="37808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F17E94-9D26-264A-807B-81D177C727ED}"/>
              </a:ext>
            </a:extLst>
          </p:cNvPr>
          <p:cNvSpPr/>
          <p:nvPr/>
        </p:nvSpPr>
        <p:spPr bwMode="auto">
          <a:xfrm>
            <a:off x="1098009" y="5452352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0721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036333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80057"/>
              </p:ext>
            </p:extLst>
          </p:nvPr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A</a:t>
                      </a:r>
                      <a:endParaRPr lang="en-CH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B</a:t>
                      </a:r>
                      <a:endParaRPr lang="en-CH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</a:t>
                      </a:r>
                      <a:endParaRPr lang="en-CH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D</a:t>
                      </a:r>
                      <a:endParaRPr lang="en-CH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37337"/>
              </p:ext>
            </p:extLst>
          </p:nvPr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1878020"/>
            <a:ext cx="4800600" cy="4670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41478-9F63-5D42-B378-1F85987A9471}"/>
              </a:ext>
            </a:extLst>
          </p:cNvPr>
          <p:cNvSpPr/>
          <p:nvPr/>
        </p:nvSpPr>
        <p:spPr bwMode="auto">
          <a:xfrm>
            <a:off x="300790" y="1524000"/>
            <a:ext cx="4800600" cy="37808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E9158E-A186-0F4A-8E9A-7B2CB7B7B6C3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7467600" y="2402005"/>
            <a:ext cx="3132" cy="891705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83AC8D-D1A6-6249-9D7A-53EB71680BF8}"/>
              </a:ext>
            </a:extLst>
          </p:cNvPr>
          <p:cNvSpPr txBox="1"/>
          <p:nvPr/>
        </p:nvSpPr>
        <p:spPr>
          <a:xfrm>
            <a:off x="6022947" y="2669958"/>
            <a:ext cx="28861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Flush (page write)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E541E-1C3A-7349-A70C-C68349536B09}"/>
              </a:ext>
            </a:extLst>
          </p:cNvPr>
          <p:cNvSpPr/>
          <p:nvPr/>
        </p:nvSpPr>
        <p:spPr bwMode="auto">
          <a:xfrm>
            <a:off x="0" y="4739432"/>
            <a:ext cx="9144000" cy="1661368"/>
          </a:xfrm>
          <a:prstGeom prst="rect">
            <a:avLst/>
          </a:prstGeom>
          <a:solidFill>
            <a:srgbClr val="FFEFE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Cambria" panose="02040503050406030204" pitchFamily="18" charset="0"/>
              </a:rPr>
              <a:t>Fine-grained mapping significantly </a:t>
            </a:r>
            <a:r>
              <a:rPr lang="en-US" sz="3200" b="1" dirty="0">
                <a:solidFill>
                  <a:schemeClr val="accent2"/>
                </a:solidFill>
                <a:latin typeface="Cambria" panose="02040503050406030204" pitchFamily="18" charset="0"/>
              </a:rPr>
              <a:t>reduces </a:t>
            </a:r>
            <a:br>
              <a:rPr lang="en-US" sz="3200" b="1" dirty="0">
                <a:solidFill>
                  <a:schemeClr val="accent2"/>
                </a:solidFill>
                <a:latin typeface="Cambria" panose="020405030504060302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</a:rPr>
              <a:t>the number of NAND flash operations</a:t>
            </a:r>
            <a:r>
              <a:rPr lang="en-US" sz="3200" b="1" dirty="0">
                <a:latin typeface="Cambria" panose="02040503050406030204" pitchFamily="18" charset="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mbria" panose="02040503050406030204" pitchFamily="18" charset="0"/>
              </a:rPr>
              <a:t>3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3200" b="1" dirty="0">
                <a:latin typeface="Cambria" panose="02040503050406030204" pitchFamily="18" charset="0"/>
              </a:rPr>
              <a:t>writes (+</a:t>
            </a:r>
            <a:r>
              <a:rPr lang="en-US" sz="3200" b="1" dirty="0">
                <a:solidFill>
                  <a:srgbClr val="C00000"/>
                </a:solidFill>
                <a:latin typeface="Cambria" panose="02040503050406030204" pitchFamily="18" charset="0"/>
              </a:rPr>
              <a:t>1</a:t>
            </a:r>
            <a:r>
              <a:rPr lang="en-US" sz="3200" b="1" dirty="0">
                <a:latin typeface="Cambria" panose="02040503050406030204" pitchFamily="18" charset="0"/>
              </a:rPr>
              <a:t> read) </a:t>
            </a:r>
            <a:r>
              <a:rPr lang="en-US" sz="3200" b="1" dirty="0">
                <a:latin typeface="Cambria" panose="02040503050406030204" pitchFamily="18" charset="0"/>
                <a:sym typeface="Wingdings" pitchFamily="2" charset="2"/>
              </a:rPr>
              <a:t> </a:t>
            </a:r>
            <a:r>
              <a:rPr lang="en-US" sz="3200" b="1" dirty="0">
                <a:solidFill>
                  <a:schemeClr val="accent2"/>
                </a:solidFill>
                <a:latin typeface="Cambria" panose="02040503050406030204" pitchFamily="18" charset="0"/>
                <a:sym typeface="Wingdings" pitchFamily="2" charset="2"/>
              </a:rPr>
              <a:t>1</a:t>
            </a:r>
            <a:r>
              <a:rPr lang="en-US" sz="3200" b="1" dirty="0">
                <a:latin typeface="Cambria" panose="02040503050406030204" pitchFamily="18" charset="0"/>
                <a:sym typeface="Wingdings" pitchFamily="2" charset="2"/>
              </a:rPr>
              <a:t> writes</a:t>
            </a:r>
            <a:endParaRPr kumimoji="0" lang="en-CH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80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Fine-Grained Mapping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Larger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mapping table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16-KiB</a:t>
            </a:r>
            <a:r>
              <a:rPr lang="en-US" dirty="0"/>
              <a:t> mapping </a:t>
            </a:r>
            <a:r>
              <a:rPr lang="en-US" dirty="0">
                <a:sym typeface="Wingdings" pitchFamily="2" charset="2"/>
              </a:rPr>
              <a:t> 4 bytes per 16-KiB page =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0.025%</a:t>
            </a:r>
          </a:p>
          <a:p>
            <a:pPr lvl="1"/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4-KiB</a:t>
            </a:r>
            <a:r>
              <a:rPr lang="en-US" dirty="0">
                <a:sym typeface="Wingdings" pitchFamily="2" charset="2"/>
              </a:rPr>
              <a:t> mapping  4 bytes per 4-KiB page =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0.1%</a:t>
            </a:r>
          </a:p>
          <a:p>
            <a:pPr lvl="1"/>
            <a:r>
              <a:rPr lang="en-US" dirty="0">
                <a:sym typeface="Wingdings" pitchFamily="2" charset="2"/>
              </a:rPr>
              <a:t>For a 2-TB SSD, 2-GB DRAM is required.</a:t>
            </a:r>
          </a:p>
          <a:p>
            <a:pPr lvl="2"/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Increases</a:t>
            </a:r>
            <a:r>
              <a:rPr lang="en-US" dirty="0">
                <a:sym typeface="Wingdings" pitchFamily="2" charset="2"/>
              </a:rPr>
              <a:t> the SSD’s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price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power/energy consumption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Data durability of written data</a:t>
            </a:r>
          </a:p>
          <a:p>
            <a:pPr lvl="1"/>
            <a:r>
              <a:rPr lang="en-US" dirty="0">
                <a:sym typeface="Wingdings" pitchFamily="2" charset="2"/>
              </a:rPr>
              <a:t>Page buffers are implemented by using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volatile memory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(e.g., SRAM or DRAM).</a:t>
            </a:r>
          </a:p>
          <a:p>
            <a:pPr lvl="1"/>
            <a:r>
              <a:rPr lang="en-US" dirty="0">
                <a:sym typeface="Wingdings" pitchFamily="2" charset="2"/>
              </a:rPr>
              <a:t>Once data is written to an SSD, the SSD needs to guarantee the data’s integrity even under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sudden power off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dirty="0">
                <a:sym typeface="Wingdings" pitchFamily="2" charset="2"/>
              </a:rPr>
              <a:t>Solution: power capacitors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450A1-6730-8449-ADDC-AAC1FA6653C5}"/>
              </a:ext>
            </a:extLst>
          </p:cNvPr>
          <p:cNvSpPr/>
          <p:nvPr/>
        </p:nvSpPr>
        <p:spPr bwMode="auto">
          <a:xfrm>
            <a:off x="0" y="4724723"/>
            <a:ext cx="9144000" cy="1661368"/>
          </a:xfrm>
          <a:prstGeom prst="rect">
            <a:avLst/>
          </a:prstGeom>
          <a:solidFill>
            <a:srgbClr val="FFEFE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Cambria" panose="02040503050406030204" pitchFamily="18" charset="0"/>
              </a:rPr>
              <a:t>Despites </a:t>
            </a:r>
            <a:r>
              <a:rPr lang="en-US" sz="3200" b="1" dirty="0">
                <a:solidFill>
                  <a:srgbClr val="C00000"/>
                </a:solidFill>
                <a:latin typeface="Cambria" panose="02040503050406030204" pitchFamily="18" charset="0"/>
              </a:rPr>
              <a:t>non-negligible drawbacks</a:t>
            </a:r>
            <a:r>
              <a:rPr lang="en-US" sz="3200" b="1" dirty="0">
                <a:latin typeface="Cambria" panose="02040503050406030204" pitchFamily="18" charset="0"/>
              </a:rPr>
              <a:t>, </a:t>
            </a:r>
            <a:br>
              <a:rPr lang="en-US" sz="3200" b="1" dirty="0">
                <a:latin typeface="Cambria" panose="02040503050406030204" pitchFamily="18" charset="0"/>
              </a:rPr>
            </a:br>
            <a:r>
              <a:rPr lang="en-US" sz="3200" b="1" dirty="0">
                <a:latin typeface="Cambria" panose="02040503050406030204" pitchFamily="18" charset="0"/>
              </a:rPr>
              <a:t>fine-grained mapping is </a:t>
            </a:r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</a:rPr>
              <a:t>widely used </a:t>
            </a:r>
            <a:br>
              <a:rPr lang="en-US" sz="3200" b="1" dirty="0">
                <a:latin typeface="Cambria" panose="02040503050406030204" pitchFamily="18" charset="0"/>
              </a:rPr>
            </a:br>
            <a:r>
              <a:rPr lang="en-US" sz="3200" b="1" dirty="0">
                <a:latin typeface="Cambria" panose="02040503050406030204" pitchFamily="18" charset="0"/>
              </a:rPr>
              <a:t>in modern SSDs due to its </a:t>
            </a:r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</a:rPr>
              <a:t>high benefits</a:t>
            </a:r>
            <a:endParaRPr kumimoji="0" lang="en-CH" sz="3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54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Today’s Agenda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Fine-Grained Mapping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Multi-plane Operation-Aware Blk. Mgmt.</a:t>
            </a:r>
          </a:p>
        </p:txBody>
      </p:sp>
    </p:spTree>
    <p:extLst>
      <p:ext uri="{BB962C8B-B14F-4D97-AF65-F5344CB8AC3E}">
        <p14:creationId xmlns:p14="http://schemas.microsoft.com/office/powerpoint/2010/main" val="2923715520"/>
      </p:ext>
    </p:extLst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Today’s Agenda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ctr"/>
          <a:lstStyle/>
          <a:p>
            <a:r>
              <a:rPr lang="en-US" sz="3200" dirty="0"/>
              <a:t>Fine-Grained Mapping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Multi-plane Operation-Aware Blk. Mgmt.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9F5B9D6-98FC-437A-908C-6F716F60E6F5}"/>
              </a:ext>
            </a:extLst>
          </p:cNvPr>
          <p:cNvSpPr txBox="1">
            <a:spLocks/>
          </p:cNvSpPr>
          <p:nvPr/>
        </p:nvSpPr>
        <p:spPr bwMode="auto">
          <a:xfrm>
            <a:off x="228600" y="9144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kern="0" dirty="0"/>
              <a:t>Fine-Grained Mapping</a:t>
            </a:r>
          </a:p>
          <a:p>
            <a:endParaRPr lang="en-US" sz="3200" kern="0" dirty="0"/>
          </a:p>
          <a:p>
            <a:endParaRPr lang="en-US" sz="3200" kern="0" dirty="0"/>
          </a:p>
          <a:p>
            <a:r>
              <a:rPr lang="en-US" sz="3200" kern="0" dirty="0">
                <a:solidFill>
                  <a:schemeClr val="bg1">
                    <a:lumMod val="65000"/>
                  </a:schemeClr>
                </a:solidFill>
              </a:rPr>
              <a:t>Multi-plane Operation-Aware Blk. Mgmt.</a:t>
            </a:r>
            <a:endParaRPr lang="en-CH" sz="32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1504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Concurrent operations on different planes</a:t>
            </a:r>
          </a:p>
          <a:p>
            <a:pPr lvl="1"/>
            <a:r>
              <a:rPr lang="en-US" dirty="0"/>
              <a:t>Recall: Planes share WLs and row/column decoders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Opportunity: Planes can </a:t>
            </a:r>
            <a:r>
              <a:rPr lang="en-US" dirty="0">
                <a:solidFill>
                  <a:schemeClr val="accent6"/>
                </a:solidFill>
              </a:rPr>
              <a:t>concurrently </a:t>
            </a:r>
            <a:r>
              <a:rPr lang="en-US" dirty="0"/>
              <a:t>operate</a:t>
            </a:r>
          </a:p>
          <a:p>
            <a:r>
              <a:rPr lang="en-US" dirty="0"/>
              <a:t>Constraints: Only for </a:t>
            </a:r>
            <a:r>
              <a:rPr lang="en-US" dirty="0">
                <a:solidFill>
                  <a:schemeClr val="accent6"/>
                </a:solidFill>
              </a:rPr>
              <a:t>the same operations </a:t>
            </a:r>
            <a:r>
              <a:rPr lang="en-US" dirty="0"/>
              <a:t>on </a:t>
            </a:r>
            <a:r>
              <a:rPr lang="en-US" dirty="0">
                <a:solidFill>
                  <a:schemeClr val="accent6"/>
                </a:solidFill>
              </a:rPr>
              <a:t>the same page offset</a:t>
            </a:r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Recap: Multi-Plane Operations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2" name="Picture 51" descr="A picture containing building&#10;&#10;Description automatically generated">
            <a:extLst>
              <a:ext uri="{FF2B5EF4-FFF2-40B4-BE49-F238E27FC236}">
                <a16:creationId xmlns:a16="http://schemas.microsoft.com/office/drawing/2014/main" id="{A7023433-36CB-6742-9D0F-6EB5FCC66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90" y="2124921"/>
            <a:ext cx="4521200" cy="276225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21ADDB5-2770-E24F-A1CF-357D99373CC9}"/>
              </a:ext>
            </a:extLst>
          </p:cNvPr>
          <p:cNvSpPr/>
          <p:nvPr/>
        </p:nvSpPr>
        <p:spPr bwMode="auto">
          <a:xfrm>
            <a:off x="2354390" y="2182200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0</a:t>
            </a: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A1ABF72-EDC3-CE4B-8168-C92D9F5049DC}"/>
              </a:ext>
            </a:extLst>
          </p:cNvPr>
          <p:cNvSpPr/>
          <p:nvPr/>
        </p:nvSpPr>
        <p:spPr bwMode="auto">
          <a:xfrm>
            <a:off x="3470872" y="2182200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3801BF-81E8-A649-AC83-7809C9717431}"/>
              </a:ext>
            </a:extLst>
          </p:cNvPr>
          <p:cNvSpPr/>
          <p:nvPr/>
        </p:nvSpPr>
        <p:spPr bwMode="auto">
          <a:xfrm>
            <a:off x="4602039" y="2182200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F1EDD0-33B5-E249-A37D-64BE23D63872}"/>
              </a:ext>
            </a:extLst>
          </p:cNvPr>
          <p:cNvSpPr/>
          <p:nvPr/>
        </p:nvSpPr>
        <p:spPr bwMode="auto">
          <a:xfrm>
            <a:off x="5690883" y="2182200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4E1956-2632-2242-85F7-8A91B7242584}"/>
              </a:ext>
            </a:extLst>
          </p:cNvPr>
          <p:cNvSpPr/>
          <p:nvPr/>
        </p:nvSpPr>
        <p:spPr bwMode="auto">
          <a:xfrm>
            <a:off x="2316290" y="4117285"/>
            <a:ext cx="4376738" cy="459707"/>
          </a:xfrm>
          <a:prstGeom prst="rect">
            <a:avLst/>
          </a:prstGeom>
          <a:solidFill>
            <a:srgbClr val="0070C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Page Buffers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A414EB-E483-974E-84F0-74FB35DF794B}"/>
              </a:ext>
            </a:extLst>
          </p:cNvPr>
          <p:cNvSpPr/>
          <p:nvPr/>
        </p:nvSpPr>
        <p:spPr bwMode="auto">
          <a:xfrm>
            <a:off x="2316290" y="4583053"/>
            <a:ext cx="4376738" cy="273083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Peripheral Circuits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DC04DF-39C5-7045-8AF5-9F2645170844}"/>
              </a:ext>
            </a:extLst>
          </p:cNvPr>
          <p:cNvSpPr/>
          <p:nvPr/>
        </p:nvSpPr>
        <p:spPr bwMode="auto">
          <a:xfrm>
            <a:off x="2291959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6E7579-C0A3-1440-B493-7F0EC3316A22}"/>
              </a:ext>
            </a:extLst>
          </p:cNvPr>
          <p:cNvSpPr/>
          <p:nvPr/>
        </p:nvSpPr>
        <p:spPr bwMode="auto">
          <a:xfrm>
            <a:off x="3368328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D42041-E82B-BE49-BCBA-12756C36F9B4}"/>
              </a:ext>
            </a:extLst>
          </p:cNvPr>
          <p:cNvSpPr/>
          <p:nvPr/>
        </p:nvSpPr>
        <p:spPr bwMode="auto">
          <a:xfrm>
            <a:off x="4501474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6C6113-AE42-F641-8BE2-5648214BC04C}"/>
              </a:ext>
            </a:extLst>
          </p:cNvPr>
          <p:cNvSpPr/>
          <p:nvPr/>
        </p:nvSpPr>
        <p:spPr bwMode="auto">
          <a:xfrm>
            <a:off x="5610740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6F2AE6-0FC4-544F-BB39-1D9F53BAD656}"/>
              </a:ext>
            </a:extLst>
          </p:cNvPr>
          <p:cNvSpPr/>
          <p:nvPr/>
        </p:nvSpPr>
        <p:spPr bwMode="auto">
          <a:xfrm>
            <a:off x="6675726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4A9DAC-C215-4443-8BDD-FD6C3492046B}"/>
              </a:ext>
            </a:extLst>
          </p:cNvPr>
          <p:cNvSpPr txBox="1"/>
          <p:nvPr/>
        </p:nvSpPr>
        <p:spPr>
          <a:xfrm>
            <a:off x="3407267" y="1752600"/>
            <a:ext cx="22122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Wordline Decoders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1B0AF0-346F-514D-94E7-4928FA7EDEA2}"/>
              </a:ext>
            </a:extLst>
          </p:cNvPr>
          <p:cNvCxnSpPr>
            <a:cxnSpLocks/>
          </p:cNvCxnSpPr>
          <p:nvPr/>
        </p:nvCxnSpPr>
        <p:spPr bwMode="auto">
          <a:xfrm flipH="1">
            <a:off x="2354171" y="2036520"/>
            <a:ext cx="848263" cy="177079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B9B96-7694-8248-8313-C5EBB8701349}"/>
              </a:ext>
            </a:extLst>
          </p:cNvPr>
          <p:cNvCxnSpPr>
            <a:cxnSpLocks/>
          </p:cNvCxnSpPr>
          <p:nvPr/>
        </p:nvCxnSpPr>
        <p:spPr bwMode="auto">
          <a:xfrm flipH="1">
            <a:off x="3410980" y="2065021"/>
            <a:ext cx="281310" cy="148578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84844BC-DCD8-0A4F-A00E-7F1F8EAEF4DB}"/>
              </a:ext>
            </a:extLst>
          </p:cNvPr>
          <p:cNvCxnSpPr>
            <a:cxnSpLocks/>
          </p:cNvCxnSpPr>
          <p:nvPr/>
        </p:nvCxnSpPr>
        <p:spPr bwMode="auto">
          <a:xfrm>
            <a:off x="4524977" y="2061120"/>
            <a:ext cx="0" cy="191112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115ED0F-4B55-8E47-BD62-29E7FEC6E351}"/>
              </a:ext>
            </a:extLst>
          </p:cNvPr>
          <p:cNvCxnSpPr>
            <a:cxnSpLocks/>
          </p:cNvCxnSpPr>
          <p:nvPr/>
        </p:nvCxnSpPr>
        <p:spPr bwMode="auto">
          <a:xfrm rot="14160000" flipH="1">
            <a:off x="5350093" y="2065021"/>
            <a:ext cx="281310" cy="148578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3AEE7D6-5BE0-F141-A6BE-0BA9F94A9CD2}"/>
              </a:ext>
            </a:extLst>
          </p:cNvPr>
          <p:cNvCxnSpPr>
            <a:cxnSpLocks/>
          </p:cNvCxnSpPr>
          <p:nvPr/>
        </p:nvCxnSpPr>
        <p:spPr bwMode="auto">
          <a:xfrm rot="12420000" flipH="1">
            <a:off x="5872526" y="2036520"/>
            <a:ext cx="848263" cy="177079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559ABB-043C-3F42-8878-C965509D1D59}"/>
              </a:ext>
            </a:extLst>
          </p:cNvPr>
          <p:cNvGrpSpPr/>
          <p:nvPr/>
        </p:nvGrpSpPr>
        <p:grpSpPr>
          <a:xfrm>
            <a:off x="1358319" y="2482334"/>
            <a:ext cx="5379618" cy="369332"/>
            <a:chOff x="1358319" y="2482334"/>
            <a:chExt cx="5379618" cy="36933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13DDA2-6FC5-034D-81D1-ABA9EE0741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2667000"/>
              <a:ext cx="4680537" cy="0"/>
            </a:xfrm>
            <a:prstGeom prst="line">
              <a:avLst/>
            </a:prstGeom>
            <a:solidFill>
              <a:srgbClr val="C0C0C0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AD1ED7-DF53-054D-B7D8-117A40795931}"/>
                </a:ext>
              </a:extLst>
            </p:cNvPr>
            <p:cNvSpPr txBox="1"/>
            <p:nvPr/>
          </p:nvSpPr>
          <p:spPr>
            <a:xfrm>
              <a:off x="1358319" y="2482334"/>
              <a:ext cx="5845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WL </a:t>
              </a:r>
              <a:r>
                <a:rPr lang="en-CH" b="1" i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k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70304E-CCE3-8B4A-A12D-B2945498E312}"/>
              </a:ext>
            </a:extLst>
          </p:cNvPr>
          <p:cNvGrpSpPr/>
          <p:nvPr/>
        </p:nvGrpSpPr>
        <p:grpSpPr>
          <a:xfrm>
            <a:off x="533400" y="2482334"/>
            <a:ext cx="824919" cy="369332"/>
            <a:chOff x="533400" y="2482334"/>
            <a:chExt cx="824919" cy="36933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110D82D-1CB2-164D-A745-359BECDDD582}"/>
                </a:ext>
              </a:extLst>
            </p:cNvPr>
            <p:cNvSpPr txBox="1"/>
            <p:nvPr/>
          </p:nvSpPr>
          <p:spPr>
            <a:xfrm>
              <a:off x="533400" y="2482334"/>
              <a:ext cx="60625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V</a:t>
              </a:r>
              <a:r>
                <a:rPr lang="en-CH" b="1" baseline="-25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REF</a:t>
              </a:r>
              <a:endParaRPr lang="en-CH" b="1" i="1" baseline="-25000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5874AD4-24CD-B64C-AD86-C2CA982CC495}"/>
                </a:ext>
              </a:extLst>
            </p:cNvPr>
            <p:cNvCxnSpPr>
              <a:cxnSpLocks/>
              <a:stCxn id="91" idx="3"/>
              <a:endCxn id="89" idx="1"/>
            </p:cNvCxnSpPr>
            <p:nvPr/>
          </p:nvCxnSpPr>
          <p:spPr>
            <a:xfrm>
              <a:off x="1139656" y="2667000"/>
              <a:ext cx="218663" cy="0"/>
            </a:xfrm>
            <a:prstGeom prst="line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422489-B5E7-104C-879F-24015587C3EB}"/>
              </a:ext>
            </a:extLst>
          </p:cNvPr>
          <p:cNvGrpSpPr/>
          <p:nvPr/>
        </p:nvGrpSpPr>
        <p:grpSpPr>
          <a:xfrm>
            <a:off x="502879" y="3396734"/>
            <a:ext cx="6235058" cy="706398"/>
            <a:chOff x="502879" y="3396734"/>
            <a:chExt cx="6235058" cy="706398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EE1F65B-321C-6646-99E8-D9AC1218A8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3581400"/>
              <a:ext cx="4680537" cy="0"/>
            </a:xfrm>
            <a:prstGeom prst="line">
              <a:avLst/>
            </a:prstGeom>
            <a:solidFill>
              <a:srgbClr val="C0C0C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C187D7C-6200-064B-B7F4-76FD9BDA1C7A}"/>
                </a:ext>
              </a:extLst>
            </p:cNvPr>
            <p:cNvSpPr txBox="1"/>
            <p:nvPr/>
          </p:nvSpPr>
          <p:spPr>
            <a:xfrm>
              <a:off x="1302557" y="3396734"/>
              <a:ext cx="6960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WL </a:t>
              </a:r>
              <a:r>
                <a:rPr lang="en-CH" b="1" i="1" dirty="0">
                  <a:latin typeface="Cambria" panose="02040503050406030204" pitchFamily="18" charset="0"/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1D2C3CB-2C04-FE4E-BC3B-CFB1457B9AA2}"/>
                </a:ext>
              </a:extLst>
            </p:cNvPr>
            <p:cNvSpPr txBox="1"/>
            <p:nvPr/>
          </p:nvSpPr>
          <p:spPr>
            <a:xfrm>
              <a:off x="502879" y="3396734"/>
              <a:ext cx="6672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chemeClr val="tx2"/>
                  </a:solidFill>
                  <a:latin typeface="Cambria" panose="02040503050406030204" pitchFamily="18" charset="0"/>
                </a:rPr>
                <a:t>V</a:t>
              </a:r>
              <a:r>
                <a:rPr lang="en-CH" b="1" baseline="-25000" dirty="0">
                  <a:solidFill>
                    <a:schemeClr val="tx2"/>
                  </a:solidFill>
                  <a:latin typeface="Cambria" panose="02040503050406030204" pitchFamily="18" charset="0"/>
                </a:rPr>
                <a:t>PASS</a:t>
              </a:r>
              <a:endParaRPr lang="en-CH" b="1" i="1" baseline="-25000" dirty="0">
                <a:solidFill>
                  <a:schemeClr val="tx2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6C647A-E6CF-A24B-BE0A-8AB7A0ABF51B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1170178" y="3581400"/>
              <a:ext cx="188141" cy="0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767CBA3-7D05-EE4C-9312-35E2A6632407}"/>
                </a:ext>
              </a:extLst>
            </p:cNvPr>
            <p:cNvSpPr txBox="1"/>
            <p:nvPr/>
          </p:nvSpPr>
          <p:spPr>
            <a:xfrm>
              <a:off x="1119816" y="3733800"/>
              <a:ext cx="106150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(others)</a:t>
              </a:r>
              <a:endParaRPr lang="en-CH" b="1" i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F64804-B845-224F-95AF-2FA1E14C4DE7}"/>
              </a:ext>
            </a:extLst>
          </p:cNvPr>
          <p:cNvGrpSpPr/>
          <p:nvPr/>
        </p:nvGrpSpPr>
        <p:grpSpPr>
          <a:xfrm>
            <a:off x="914400" y="2069068"/>
            <a:ext cx="2528331" cy="644917"/>
            <a:chOff x="914400" y="2069068"/>
            <a:chExt cx="2528331" cy="64491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377F2D8-BF2B-3744-80B3-7B0679841EED}"/>
                </a:ext>
              </a:extLst>
            </p:cNvPr>
            <p:cNvSpPr/>
            <p:nvPr/>
          </p:nvSpPr>
          <p:spPr bwMode="auto">
            <a:xfrm>
              <a:off x="2264982" y="2624700"/>
              <a:ext cx="1177749" cy="89285"/>
            </a:xfrm>
            <a:prstGeom prst="roundRect">
              <a:avLst/>
            </a:prstGeom>
            <a:noFill/>
            <a:ln w="19050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3226074-EB5D-E348-AF78-73B5873E406F}"/>
                </a:ext>
              </a:extLst>
            </p:cNvPr>
            <p:cNvSpPr txBox="1"/>
            <p:nvPr/>
          </p:nvSpPr>
          <p:spPr>
            <a:xfrm>
              <a:off x="914400" y="2069068"/>
              <a:ext cx="131677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rgbClr val="0070C0"/>
                  </a:solidFill>
                  <a:latin typeface="Cambria" panose="02040503050406030204" pitchFamily="18" charset="0"/>
                </a:rPr>
                <a:t>Taget Page</a:t>
              </a:r>
              <a:endParaRPr lang="en-CH" b="1" i="1" dirty="0">
                <a:solidFill>
                  <a:srgbClr val="0070C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CE2705D-9659-124E-96BC-9049FD9A5AB3}"/>
                </a:ext>
              </a:extLst>
            </p:cNvPr>
            <p:cNvSpPr/>
            <p:nvPr/>
          </p:nvSpPr>
          <p:spPr bwMode="auto">
            <a:xfrm>
              <a:off x="2048256" y="2429256"/>
              <a:ext cx="231648" cy="219456"/>
            </a:xfrm>
            <a:custGeom>
              <a:avLst/>
              <a:gdLst>
                <a:gd name="connsiteX0" fmla="*/ 0 w 231648"/>
                <a:gd name="connsiteY0" fmla="*/ 0 h 219456"/>
                <a:gd name="connsiteX1" fmla="*/ 60960 w 231648"/>
                <a:gd name="connsiteY1" fmla="*/ 134112 h 219456"/>
                <a:gd name="connsiteX2" fmla="*/ 231648 w 231648"/>
                <a:gd name="connsiteY2" fmla="*/ 21945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648" h="219456">
                  <a:moveTo>
                    <a:pt x="0" y="0"/>
                  </a:moveTo>
                  <a:cubicBezTo>
                    <a:pt x="11176" y="48768"/>
                    <a:pt x="22352" y="97536"/>
                    <a:pt x="60960" y="134112"/>
                  </a:cubicBezTo>
                  <a:cubicBezTo>
                    <a:pt x="99568" y="170688"/>
                    <a:pt x="165608" y="195072"/>
                    <a:pt x="231648" y="219456"/>
                  </a:cubicBezTo>
                </a:path>
              </a:pathLst>
            </a:custGeom>
            <a:noFill/>
            <a:ln w="158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DD8F9E-C097-834F-ABDC-F9D5FE976296}"/>
              </a:ext>
            </a:extLst>
          </p:cNvPr>
          <p:cNvGrpSpPr/>
          <p:nvPr/>
        </p:nvGrpSpPr>
        <p:grpSpPr>
          <a:xfrm>
            <a:off x="3433899" y="1981200"/>
            <a:ext cx="5633901" cy="735774"/>
            <a:chOff x="3433899" y="1981200"/>
            <a:chExt cx="5633901" cy="735774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2FAFA7C-15B0-D44D-AB63-A55A45086CE8}"/>
                </a:ext>
              </a:extLst>
            </p:cNvPr>
            <p:cNvSpPr/>
            <p:nvPr/>
          </p:nvSpPr>
          <p:spPr bwMode="auto">
            <a:xfrm>
              <a:off x="3433899" y="2624700"/>
              <a:ext cx="3340087" cy="92274"/>
            </a:xfrm>
            <a:prstGeom prst="roundRect">
              <a:avLst/>
            </a:prstGeom>
            <a:noFill/>
            <a:ln w="19050" cap="flat" cmpd="sng" algn="ctr">
              <a:solidFill>
                <a:srgbClr val="F8BF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666BCCE0-6E21-6541-A66D-55568CBC622F}"/>
                </a:ext>
              </a:extLst>
            </p:cNvPr>
            <p:cNvSpPr/>
            <p:nvPr/>
          </p:nvSpPr>
          <p:spPr bwMode="auto">
            <a:xfrm flipH="1">
              <a:off x="6786045" y="2460851"/>
              <a:ext cx="218805" cy="219456"/>
            </a:xfrm>
            <a:custGeom>
              <a:avLst/>
              <a:gdLst>
                <a:gd name="connsiteX0" fmla="*/ 0 w 231648"/>
                <a:gd name="connsiteY0" fmla="*/ 0 h 219456"/>
                <a:gd name="connsiteX1" fmla="*/ 60960 w 231648"/>
                <a:gd name="connsiteY1" fmla="*/ 134112 h 219456"/>
                <a:gd name="connsiteX2" fmla="*/ 231648 w 231648"/>
                <a:gd name="connsiteY2" fmla="*/ 21945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648" h="219456">
                  <a:moveTo>
                    <a:pt x="0" y="0"/>
                  </a:moveTo>
                  <a:cubicBezTo>
                    <a:pt x="11176" y="48768"/>
                    <a:pt x="22352" y="97536"/>
                    <a:pt x="60960" y="134112"/>
                  </a:cubicBezTo>
                  <a:cubicBezTo>
                    <a:pt x="99568" y="170688"/>
                    <a:pt x="165608" y="195072"/>
                    <a:pt x="231648" y="219456"/>
                  </a:cubicBezTo>
                </a:path>
              </a:pathLst>
            </a:cu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6977F7F-617F-BB4D-9717-B63656A5FEDE}"/>
                </a:ext>
              </a:extLst>
            </p:cNvPr>
            <p:cNvSpPr txBox="1"/>
            <p:nvPr/>
          </p:nvSpPr>
          <p:spPr>
            <a:xfrm>
              <a:off x="7015250" y="1981200"/>
              <a:ext cx="205255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Same voltage is</a:t>
              </a:r>
            </a:p>
            <a:p>
              <a:pPr algn="ctr"/>
              <a:r>
                <a:rPr lang="en-CH" b="1" i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applied to all cells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238381"/>
      </p:ext>
    </p:extLst>
  </p:cSld>
  <p:clrMapOvr>
    <a:masterClrMapping/>
  </p:clrMapOvr>
  <p:transition spd="slow"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To perform as many multi-plane operations as possible</a:t>
            </a:r>
          </a:p>
          <a:p>
            <a:pPr lvl="1"/>
            <a:r>
              <a:rPr lang="en-US" dirty="0"/>
              <a:t>Flush 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baseline="-25000" dirty="0" err="1">
                <a:solidFill>
                  <a:srgbClr val="C00000"/>
                </a:solidFill>
              </a:rPr>
              <a:t>plane</a:t>
            </a:r>
            <a:r>
              <a:rPr lang="en-US" baseline="-25000" dirty="0"/>
              <a:t> </a:t>
            </a:r>
            <a:r>
              <a:rPr lang="en-US" dirty="0">
                <a:solidFill>
                  <a:srgbClr val="C00000"/>
                </a:solidFill>
              </a:rPr>
              <a:t>pages</a:t>
            </a:r>
            <a:r>
              <a:rPr lang="en-US" dirty="0"/>
              <a:t> at once after buffering them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Data Placement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22F5E5-F77E-4941-809C-EEA528FB582C}"/>
              </a:ext>
            </a:extLst>
          </p:cNvPr>
          <p:cNvGrpSpPr/>
          <p:nvPr/>
        </p:nvGrpSpPr>
        <p:grpSpPr>
          <a:xfrm>
            <a:off x="2917095" y="4266797"/>
            <a:ext cx="3309810" cy="2022145"/>
            <a:chOff x="2252790" y="2124921"/>
            <a:chExt cx="4521200" cy="2762250"/>
          </a:xfrm>
        </p:grpSpPr>
        <p:pic>
          <p:nvPicPr>
            <p:cNvPr id="52" name="Picture 51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A7023433-36CB-6742-9D0F-6EB5FCC6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790" y="2124921"/>
              <a:ext cx="4521200" cy="2762250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1ADDB5-2770-E24F-A1CF-357D99373CC9}"/>
                </a:ext>
              </a:extLst>
            </p:cNvPr>
            <p:cNvSpPr/>
            <p:nvPr/>
          </p:nvSpPr>
          <p:spPr bwMode="auto">
            <a:xfrm>
              <a:off x="2354390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0</a:t>
              </a: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1ABF72-EDC3-CE4B-8168-C92D9F5049DC}"/>
                </a:ext>
              </a:extLst>
            </p:cNvPr>
            <p:cNvSpPr/>
            <p:nvPr/>
          </p:nvSpPr>
          <p:spPr bwMode="auto">
            <a:xfrm>
              <a:off x="3470872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13801BF-81E8-A649-AC83-7809C9717431}"/>
                </a:ext>
              </a:extLst>
            </p:cNvPr>
            <p:cNvSpPr/>
            <p:nvPr/>
          </p:nvSpPr>
          <p:spPr bwMode="auto">
            <a:xfrm>
              <a:off x="4602039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F1EDD0-33B5-E249-A37D-64BE23D63872}"/>
                </a:ext>
              </a:extLst>
            </p:cNvPr>
            <p:cNvSpPr/>
            <p:nvPr/>
          </p:nvSpPr>
          <p:spPr bwMode="auto">
            <a:xfrm>
              <a:off x="5690883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4E1956-2632-2242-85F7-8A91B7242584}"/>
                </a:ext>
              </a:extLst>
            </p:cNvPr>
            <p:cNvSpPr/>
            <p:nvPr/>
          </p:nvSpPr>
          <p:spPr bwMode="auto">
            <a:xfrm>
              <a:off x="2316290" y="4117285"/>
              <a:ext cx="4376738" cy="459707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Page Buffers</a:t>
              </a:r>
              <a:endParaRPr kumimoji="0" lang="en-C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0A414EB-E483-974E-84F0-74FB35DF794B}"/>
                </a:ext>
              </a:extLst>
            </p:cNvPr>
            <p:cNvSpPr/>
            <p:nvPr/>
          </p:nvSpPr>
          <p:spPr bwMode="auto">
            <a:xfrm>
              <a:off x="2316290" y="4583053"/>
              <a:ext cx="4376738" cy="27308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Peripheral Circuits</a:t>
              </a:r>
              <a:endParaRPr kumimoji="0" lang="en-C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DC04DF-39C5-7045-8AF5-9F2645170844}"/>
                </a:ext>
              </a:extLst>
            </p:cNvPr>
            <p:cNvSpPr/>
            <p:nvPr/>
          </p:nvSpPr>
          <p:spPr bwMode="auto">
            <a:xfrm>
              <a:off x="2291959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6E7579-C0A3-1440-B493-7F0EC3316A22}"/>
                </a:ext>
              </a:extLst>
            </p:cNvPr>
            <p:cNvSpPr/>
            <p:nvPr/>
          </p:nvSpPr>
          <p:spPr bwMode="auto">
            <a:xfrm>
              <a:off x="3368328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D42041-E82B-BE49-BCBA-12756C36F9B4}"/>
                </a:ext>
              </a:extLst>
            </p:cNvPr>
            <p:cNvSpPr/>
            <p:nvPr/>
          </p:nvSpPr>
          <p:spPr bwMode="auto">
            <a:xfrm>
              <a:off x="4501474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B6C6113-AE42-F641-8BE2-5648214BC04C}"/>
                </a:ext>
              </a:extLst>
            </p:cNvPr>
            <p:cNvSpPr/>
            <p:nvPr/>
          </p:nvSpPr>
          <p:spPr bwMode="auto">
            <a:xfrm>
              <a:off x="5610740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A6F2AE6-0FC4-544F-BB39-1D9F53BAD656}"/>
                </a:ext>
              </a:extLst>
            </p:cNvPr>
            <p:cNvSpPr/>
            <p:nvPr/>
          </p:nvSpPr>
          <p:spPr bwMode="auto">
            <a:xfrm>
              <a:off x="6675726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8CF4D3-C4EB-4E1D-A996-CE936A0BDBDC}"/>
              </a:ext>
            </a:extLst>
          </p:cNvPr>
          <p:cNvGrpSpPr/>
          <p:nvPr/>
        </p:nvGrpSpPr>
        <p:grpSpPr>
          <a:xfrm>
            <a:off x="2933700" y="3695700"/>
            <a:ext cx="3283416" cy="76200"/>
            <a:chOff x="2917095" y="3657600"/>
            <a:chExt cx="6566832" cy="76200"/>
          </a:xfrm>
          <a:solidFill>
            <a:schemeClr val="bg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3492F7-8AAC-47A7-9E71-83AA0C7EE8DC}"/>
                </a:ext>
              </a:extLst>
            </p:cNvPr>
            <p:cNvGrpSpPr/>
            <p:nvPr/>
          </p:nvGrpSpPr>
          <p:grpSpPr>
            <a:xfrm>
              <a:off x="2917095" y="3657600"/>
              <a:ext cx="3283416" cy="76200"/>
              <a:chOff x="2917095" y="3657600"/>
              <a:chExt cx="6566832" cy="76200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F372E40-E4A9-4313-993D-73E53A542FDC}"/>
                  </a:ext>
                </a:extLst>
              </p:cNvPr>
              <p:cNvSpPr/>
              <p:nvPr/>
            </p:nvSpPr>
            <p:spPr bwMode="auto">
              <a:xfrm>
                <a:off x="2917095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DE56F2-085D-431D-A4DC-B44AA2A16147}"/>
                  </a:ext>
                </a:extLst>
              </p:cNvPr>
              <p:cNvSpPr/>
              <p:nvPr/>
            </p:nvSpPr>
            <p:spPr bwMode="auto">
              <a:xfrm>
                <a:off x="6200511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E0F1833-9940-438B-B8F1-26757C4B4BD6}"/>
                </a:ext>
              </a:extLst>
            </p:cNvPr>
            <p:cNvGrpSpPr/>
            <p:nvPr/>
          </p:nvGrpSpPr>
          <p:grpSpPr>
            <a:xfrm>
              <a:off x="6200511" y="3657600"/>
              <a:ext cx="3283416" cy="76200"/>
              <a:chOff x="2917095" y="3657600"/>
              <a:chExt cx="6566832" cy="76200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DF0F68-E0CC-4CE5-B858-237CB0FA47E6}"/>
                  </a:ext>
                </a:extLst>
              </p:cNvPr>
              <p:cNvSpPr/>
              <p:nvPr/>
            </p:nvSpPr>
            <p:spPr bwMode="auto">
              <a:xfrm>
                <a:off x="2917095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C04DD0-EE08-46C6-9ECC-48C4CB293299}"/>
                  </a:ext>
                </a:extLst>
              </p:cNvPr>
              <p:cNvSpPr/>
              <p:nvPr/>
            </p:nvSpPr>
            <p:spPr bwMode="auto">
              <a:xfrm>
                <a:off x="6200511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955DD7-8494-466D-B787-676B35F8B2A1}"/>
              </a:ext>
            </a:extLst>
          </p:cNvPr>
          <p:cNvSpPr/>
          <p:nvPr/>
        </p:nvSpPr>
        <p:spPr>
          <a:xfrm>
            <a:off x="1600200" y="3535680"/>
            <a:ext cx="1260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Page buffer</a:t>
            </a:r>
            <a:endParaRPr lang="en-CH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655FE8-6978-4AC5-8CE3-8A44B75A0DD2}"/>
              </a:ext>
            </a:extLst>
          </p:cNvPr>
          <p:cNvSpPr/>
          <p:nvPr/>
        </p:nvSpPr>
        <p:spPr bwMode="auto">
          <a:xfrm>
            <a:off x="2933700" y="3695700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49C885-3E57-49F0-812A-399B0B3E7C54}"/>
              </a:ext>
            </a:extLst>
          </p:cNvPr>
          <p:cNvSpPr/>
          <p:nvPr/>
        </p:nvSpPr>
        <p:spPr bwMode="auto">
          <a:xfrm>
            <a:off x="3754554" y="3695700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62941F-788C-47B9-9608-455454659071}"/>
              </a:ext>
            </a:extLst>
          </p:cNvPr>
          <p:cNvSpPr/>
          <p:nvPr/>
        </p:nvSpPr>
        <p:spPr bwMode="auto">
          <a:xfrm>
            <a:off x="4575408" y="3695700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7D4E94-D749-4F0D-A25D-BE1363442B53}"/>
              </a:ext>
            </a:extLst>
          </p:cNvPr>
          <p:cNvSpPr/>
          <p:nvPr/>
        </p:nvSpPr>
        <p:spPr bwMode="auto">
          <a:xfrm>
            <a:off x="5396262" y="3695700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D52305-C90E-4CA6-BF8A-8D6901FADBBB}"/>
              </a:ext>
            </a:extLst>
          </p:cNvPr>
          <p:cNvSpPr txBox="1"/>
          <p:nvPr/>
        </p:nvSpPr>
        <p:spPr>
          <a:xfrm>
            <a:off x="2712843" y="3327321"/>
            <a:ext cx="208621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Wait for more writes</a:t>
            </a:r>
            <a:endParaRPr lang="en-CH" sz="1600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EB5249-AD62-4227-A7A2-DE3F8DC0EDCE}"/>
              </a:ext>
            </a:extLst>
          </p:cNvPr>
          <p:cNvSpPr txBox="1"/>
          <p:nvPr/>
        </p:nvSpPr>
        <p:spPr>
          <a:xfrm>
            <a:off x="5915784" y="3327321"/>
            <a:ext cx="60266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Full!</a:t>
            </a:r>
            <a:endParaRPr lang="en-CH" sz="1600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4163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5E-6 0.0888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-1.94444E-6 0.08889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1.11111E-6 0.0888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0.0888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57" grpId="0" animBg="1"/>
      <p:bldP spid="57" grpId="1" animBg="1"/>
      <p:bldP spid="58" grpId="0" animBg="1"/>
      <p:bldP spid="58" grpId="1" animBg="1"/>
      <p:bldP spid="62" grpId="0"/>
      <p:bldP spid="62" grpId="1"/>
      <p:bldP spid="63" grpId="0"/>
      <p:bldP spid="6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To perform as many multi-plane operations as possible</a:t>
            </a:r>
          </a:p>
          <a:p>
            <a:pPr lvl="1"/>
            <a:r>
              <a:rPr lang="en-US" dirty="0"/>
              <a:t>Flush 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baseline="-25000" dirty="0" err="1">
                <a:solidFill>
                  <a:srgbClr val="C00000"/>
                </a:solidFill>
              </a:rPr>
              <a:t>plane</a:t>
            </a:r>
            <a:r>
              <a:rPr lang="en-US" baseline="-25000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pages </a:t>
            </a:r>
            <a:r>
              <a:rPr lang="en-US" dirty="0"/>
              <a:t>at once after buffering them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Data Placement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22F5E5-F77E-4941-809C-EEA528FB582C}"/>
              </a:ext>
            </a:extLst>
          </p:cNvPr>
          <p:cNvGrpSpPr/>
          <p:nvPr/>
        </p:nvGrpSpPr>
        <p:grpSpPr>
          <a:xfrm>
            <a:off x="2917095" y="4266797"/>
            <a:ext cx="3309810" cy="2022145"/>
            <a:chOff x="2252790" y="2124921"/>
            <a:chExt cx="4521200" cy="2762250"/>
          </a:xfrm>
        </p:grpSpPr>
        <p:pic>
          <p:nvPicPr>
            <p:cNvPr id="52" name="Picture 51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A7023433-36CB-6742-9D0F-6EB5FCC6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790" y="2124921"/>
              <a:ext cx="4521200" cy="2762250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1ADDB5-2770-E24F-A1CF-357D99373CC9}"/>
                </a:ext>
              </a:extLst>
            </p:cNvPr>
            <p:cNvSpPr/>
            <p:nvPr/>
          </p:nvSpPr>
          <p:spPr bwMode="auto">
            <a:xfrm>
              <a:off x="2354390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0</a:t>
              </a: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1ABF72-EDC3-CE4B-8168-C92D9F5049DC}"/>
                </a:ext>
              </a:extLst>
            </p:cNvPr>
            <p:cNvSpPr/>
            <p:nvPr/>
          </p:nvSpPr>
          <p:spPr bwMode="auto">
            <a:xfrm>
              <a:off x="3470872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13801BF-81E8-A649-AC83-7809C9717431}"/>
                </a:ext>
              </a:extLst>
            </p:cNvPr>
            <p:cNvSpPr/>
            <p:nvPr/>
          </p:nvSpPr>
          <p:spPr bwMode="auto">
            <a:xfrm>
              <a:off x="4602039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F1EDD0-33B5-E249-A37D-64BE23D63872}"/>
                </a:ext>
              </a:extLst>
            </p:cNvPr>
            <p:cNvSpPr/>
            <p:nvPr/>
          </p:nvSpPr>
          <p:spPr bwMode="auto">
            <a:xfrm>
              <a:off x="5690883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4E1956-2632-2242-85F7-8A91B7242584}"/>
                </a:ext>
              </a:extLst>
            </p:cNvPr>
            <p:cNvSpPr/>
            <p:nvPr/>
          </p:nvSpPr>
          <p:spPr bwMode="auto">
            <a:xfrm>
              <a:off x="2316290" y="4117285"/>
              <a:ext cx="4376738" cy="459707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Page Buffers</a:t>
              </a:r>
              <a:endParaRPr kumimoji="0" lang="en-C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0A414EB-E483-974E-84F0-74FB35DF794B}"/>
                </a:ext>
              </a:extLst>
            </p:cNvPr>
            <p:cNvSpPr/>
            <p:nvPr/>
          </p:nvSpPr>
          <p:spPr bwMode="auto">
            <a:xfrm>
              <a:off x="2316290" y="4583053"/>
              <a:ext cx="4376738" cy="27308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Peripheral Circuits</a:t>
              </a:r>
              <a:endParaRPr kumimoji="0" lang="en-C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DC04DF-39C5-7045-8AF5-9F2645170844}"/>
                </a:ext>
              </a:extLst>
            </p:cNvPr>
            <p:cNvSpPr/>
            <p:nvPr/>
          </p:nvSpPr>
          <p:spPr bwMode="auto">
            <a:xfrm>
              <a:off x="2291959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6E7579-C0A3-1440-B493-7F0EC3316A22}"/>
                </a:ext>
              </a:extLst>
            </p:cNvPr>
            <p:cNvSpPr/>
            <p:nvPr/>
          </p:nvSpPr>
          <p:spPr bwMode="auto">
            <a:xfrm>
              <a:off x="3368328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D42041-E82B-BE49-BCBA-12756C36F9B4}"/>
                </a:ext>
              </a:extLst>
            </p:cNvPr>
            <p:cNvSpPr/>
            <p:nvPr/>
          </p:nvSpPr>
          <p:spPr bwMode="auto">
            <a:xfrm>
              <a:off x="4501474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B6C6113-AE42-F641-8BE2-5648214BC04C}"/>
                </a:ext>
              </a:extLst>
            </p:cNvPr>
            <p:cNvSpPr/>
            <p:nvPr/>
          </p:nvSpPr>
          <p:spPr bwMode="auto">
            <a:xfrm>
              <a:off x="5610740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A6F2AE6-0FC4-544F-BB39-1D9F53BAD656}"/>
                </a:ext>
              </a:extLst>
            </p:cNvPr>
            <p:cNvSpPr/>
            <p:nvPr/>
          </p:nvSpPr>
          <p:spPr bwMode="auto">
            <a:xfrm>
              <a:off x="6675726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8CF4D3-C4EB-4E1D-A996-CE936A0BDBDC}"/>
              </a:ext>
            </a:extLst>
          </p:cNvPr>
          <p:cNvGrpSpPr/>
          <p:nvPr/>
        </p:nvGrpSpPr>
        <p:grpSpPr>
          <a:xfrm>
            <a:off x="2933700" y="3695700"/>
            <a:ext cx="3283416" cy="76200"/>
            <a:chOff x="2917095" y="3657600"/>
            <a:chExt cx="6566832" cy="76200"/>
          </a:xfrm>
          <a:solidFill>
            <a:schemeClr val="bg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3492F7-8AAC-47A7-9E71-83AA0C7EE8DC}"/>
                </a:ext>
              </a:extLst>
            </p:cNvPr>
            <p:cNvGrpSpPr/>
            <p:nvPr/>
          </p:nvGrpSpPr>
          <p:grpSpPr>
            <a:xfrm>
              <a:off x="2917095" y="3657600"/>
              <a:ext cx="3283416" cy="76200"/>
              <a:chOff x="2917095" y="3657600"/>
              <a:chExt cx="6566832" cy="76200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F372E40-E4A9-4313-993D-73E53A542FDC}"/>
                  </a:ext>
                </a:extLst>
              </p:cNvPr>
              <p:cNvSpPr/>
              <p:nvPr/>
            </p:nvSpPr>
            <p:spPr bwMode="auto">
              <a:xfrm>
                <a:off x="2917095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DE56F2-085D-431D-A4DC-B44AA2A16147}"/>
                  </a:ext>
                </a:extLst>
              </p:cNvPr>
              <p:cNvSpPr/>
              <p:nvPr/>
            </p:nvSpPr>
            <p:spPr bwMode="auto">
              <a:xfrm>
                <a:off x="6200511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E0F1833-9940-438B-B8F1-26757C4B4BD6}"/>
                </a:ext>
              </a:extLst>
            </p:cNvPr>
            <p:cNvGrpSpPr/>
            <p:nvPr/>
          </p:nvGrpSpPr>
          <p:grpSpPr>
            <a:xfrm>
              <a:off x="6200511" y="3657600"/>
              <a:ext cx="3283416" cy="76200"/>
              <a:chOff x="2917095" y="3657600"/>
              <a:chExt cx="6566832" cy="76200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DF0F68-E0CC-4CE5-B858-237CB0FA47E6}"/>
                  </a:ext>
                </a:extLst>
              </p:cNvPr>
              <p:cNvSpPr/>
              <p:nvPr/>
            </p:nvSpPr>
            <p:spPr bwMode="auto">
              <a:xfrm>
                <a:off x="2917095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C04DD0-EE08-46C6-9ECC-48C4CB293299}"/>
                  </a:ext>
                </a:extLst>
              </p:cNvPr>
              <p:cNvSpPr/>
              <p:nvPr/>
            </p:nvSpPr>
            <p:spPr bwMode="auto">
              <a:xfrm>
                <a:off x="6200511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955DD7-8494-466D-B787-676B35F8B2A1}"/>
              </a:ext>
            </a:extLst>
          </p:cNvPr>
          <p:cNvSpPr/>
          <p:nvPr/>
        </p:nvSpPr>
        <p:spPr>
          <a:xfrm>
            <a:off x="1600200" y="3535680"/>
            <a:ext cx="1260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Page buffer</a:t>
            </a:r>
            <a:endParaRPr lang="en-CH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655FE8-6978-4AC5-8CE3-8A44B75A0DD2}"/>
              </a:ext>
            </a:extLst>
          </p:cNvPr>
          <p:cNvSpPr/>
          <p:nvPr/>
        </p:nvSpPr>
        <p:spPr bwMode="auto">
          <a:xfrm>
            <a:off x="2933700" y="4311912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49C885-3E57-49F0-812A-399B0B3E7C54}"/>
              </a:ext>
            </a:extLst>
          </p:cNvPr>
          <p:cNvSpPr/>
          <p:nvPr/>
        </p:nvSpPr>
        <p:spPr bwMode="auto">
          <a:xfrm>
            <a:off x="3754554" y="4311912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62941F-788C-47B9-9608-455454659071}"/>
              </a:ext>
            </a:extLst>
          </p:cNvPr>
          <p:cNvSpPr/>
          <p:nvPr/>
        </p:nvSpPr>
        <p:spPr bwMode="auto">
          <a:xfrm>
            <a:off x="4575408" y="4311912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7D4E94-D749-4F0D-A25D-BE1363442B53}"/>
              </a:ext>
            </a:extLst>
          </p:cNvPr>
          <p:cNvSpPr/>
          <p:nvPr/>
        </p:nvSpPr>
        <p:spPr bwMode="auto">
          <a:xfrm>
            <a:off x="5396262" y="4311912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3CDEAA-09DD-4794-A0AB-897919D31952}"/>
              </a:ext>
            </a:extLst>
          </p:cNvPr>
          <p:cNvSpPr/>
          <p:nvPr/>
        </p:nvSpPr>
        <p:spPr bwMode="auto">
          <a:xfrm>
            <a:off x="2933700" y="3695700"/>
            <a:ext cx="820854" cy="76200"/>
          </a:xfrm>
          <a:prstGeom prst="rect">
            <a:avLst/>
          </a:prstGeom>
          <a:solidFill>
            <a:srgbClr val="CDED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273EE2-F3A1-4FF0-A4BE-DFA518710DD1}"/>
              </a:ext>
            </a:extLst>
          </p:cNvPr>
          <p:cNvSpPr/>
          <p:nvPr/>
        </p:nvSpPr>
        <p:spPr bwMode="auto">
          <a:xfrm>
            <a:off x="3754554" y="3695700"/>
            <a:ext cx="820854" cy="76200"/>
          </a:xfrm>
          <a:prstGeom prst="rect">
            <a:avLst/>
          </a:prstGeom>
          <a:solidFill>
            <a:srgbClr val="CDED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8CFF11-9B2F-44A7-AE37-0FABC542F4BB}"/>
              </a:ext>
            </a:extLst>
          </p:cNvPr>
          <p:cNvSpPr/>
          <p:nvPr/>
        </p:nvSpPr>
        <p:spPr bwMode="auto">
          <a:xfrm>
            <a:off x="4575408" y="3695700"/>
            <a:ext cx="820854" cy="76200"/>
          </a:xfrm>
          <a:prstGeom prst="rect">
            <a:avLst/>
          </a:prstGeom>
          <a:solidFill>
            <a:srgbClr val="CDED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258E69-0127-4A36-AFED-2AE651662828}"/>
              </a:ext>
            </a:extLst>
          </p:cNvPr>
          <p:cNvSpPr/>
          <p:nvPr/>
        </p:nvSpPr>
        <p:spPr bwMode="auto">
          <a:xfrm>
            <a:off x="5396262" y="3695700"/>
            <a:ext cx="820854" cy="76200"/>
          </a:xfrm>
          <a:prstGeom prst="rect">
            <a:avLst/>
          </a:prstGeom>
          <a:solidFill>
            <a:srgbClr val="CDED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2762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5E-6 0.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-1.94444E-6 0.1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1.11111E-6 0.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0.1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To perform as many multi-plane operations as possible</a:t>
            </a:r>
          </a:p>
          <a:p>
            <a:pPr lvl="1"/>
            <a:r>
              <a:rPr lang="en-US" dirty="0"/>
              <a:t>Flush 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baseline="-25000" dirty="0" err="1">
                <a:solidFill>
                  <a:srgbClr val="C00000"/>
                </a:solidFill>
              </a:rPr>
              <a:t>plane</a:t>
            </a:r>
            <a:r>
              <a:rPr lang="en-US" baseline="-25000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pages </a:t>
            </a:r>
            <a:r>
              <a:rPr lang="en-US" dirty="0"/>
              <a:t>at once after buffering them</a:t>
            </a:r>
          </a:p>
          <a:p>
            <a:pPr lvl="1"/>
            <a:r>
              <a:rPr lang="en-US" dirty="0"/>
              <a:t>Need to keep the write points of all planes to be the same</a:t>
            </a:r>
          </a:p>
          <a:p>
            <a:pPr lvl="2"/>
            <a:r>
              <a:rPr lang="en-US" sz="2200" dirty="0">
                <a:solidFill>
                  <a:srgbClr val="C00000"/>
                </a:solidFill>
              </a:rPr>
              <a:t>Superblock-based block management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Data Placement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22F5E5-F77E-4941-809C-EEA528FB582C}"/>
              </a:ext>
            </a:extLst>
          </p:cNvPr>
          <p:cNvGrpSpPr/>
          <p:nvPr/>
        </p:nvGrpSpPr>
        <p:grpSpPr>
          <a:xfrm>
            <a:off x="2917095" y="4266797"/>
            <a:ext cx="3309810" cy="2022145"/>
            <a:chOff x="2252790" y="2124921"/>
            <a:chExt cx="4521200" cy="2762250"/>
          </a:xfrm>
        </p:grpSpPr>
        <p:pic>
          <p:nvPicPr>
            <p:cNvPr id="52" name="Picture 51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A7023433-36CB-6742-9D0F-6EB5FCC6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790" y="2124921"/>
              <a:ext cx="4521200" cy="2762250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1ADDB5-2770-E24F-A1CF-357D99373CC9}"/>
                </a:ext>
              </a:extLst>
            </p:cNvPr>
            <p:cNvSpPr/>
            <p:nvPr/>
          </p:nvSpPr>
          <p:spPr bwMode="auto">
            <a:xfrm>
              <a:off x="2354390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0</a:t>
              </a: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1ABF72-EDC3-CE4B-8168-C92D9F5049DC}"/>
                </a:ext>
              </a:extLst>
            </p:cNvPr>
            <p:cNvSpPr/>
            <p:nvPr/>
          </p:nvSpPr>
          <p:spPr bwMode="auto">
            <a:xfrm>
              <a:off x="3470872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13801BF-81E8-A649-AC83-7809C9717431}"/>
                </a:ext>
              </a:extLst>
            </p:cNvPr>
            <p:cNvSpPr/>
            <p:nvPr/>
          </p:nvSpPr>
          <p:spPr bwMode="auto">
            <a:xfrm>
              <a:off x="4602039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F1EDD0-33B5-E249-A37D-64BE23D63872}"/>
                </a:ext>
              </a:extLst>
            </p:cNvPr>
            <p:cNvSpPr/>
            <p:nvPr/>
          </p:nvSpPr>
          <p:spPr bwMode="auto">
            <a:xfrm>
              <a:off x="5690883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4E1956-2632-2242-85F7-8A91B7242584}"/>
                </a:ext>
              </a:extLst>
            </p:cNvPr>
            <p:cNvSpPr/>
            <p:nvPr/>
          </p:nvSpPr>
          <p:spPr bwMode="auto">
            <a:xfrm>
              <a:off x="2316290" y="4117285"/>
              <a:ext cx="4376738" cy="459707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Page Buffers</a:t>
              </a:r>
              <a:endParaRPr kumimoji="0" lang="en-C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0A414EB-E483-974E-84F0-74FB35DF794B}"/>
                </a:ext>
              </a:extLst>
            </p:cNvPr>
            <p:cNvSpPr/>
            <p:nvPr/>
          </p:nvSpPr>
          <p:spPr bwMode="auto">
            <a:xfrm>
              <a:off x="2316290" y="4583053"/>
              <a:ext cx="4376738" cy="27308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Peripheral Circuits</a:t>
              </a:r>
              <a:endParaRPr kumimoji="0" lang="en-C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DC04DF-39C5-7045-8AF5-9F2645170844}"/>
                </a:ext>
              </a:extLst>
            </p:cNvPr>
            <p:cNvSpPr/>
            <p:nvPr/>
          </p:nvSpPr>
          <p:spPr bwMode="auto">
            <a:xfrm>
              <a:off x="2291959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6E7579-C0A3-1440-B493-7F0EC3316A22}"/>
                </a:ext>
              </a:extLst>
            </p:cNvPr>
            <p:cNvSpPr/>
            <p:nvPr/>
          </p:nvSpPr>
          <p:spPr bwMode="auto">
            <a:xfrm>
              <a:off x="3368328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D42041-E82B-BE49-BCBA-12756C36F9B4}"/>
                </a:ext>
              </a:extLst>
            </p:cNvPr>
            <p:cNvSpPr/>
            <p:nvPr/>
          </p:nvSpPr>
          <p:spPr bwMode="auto">
            <a:xfrm>
              <a:off x="4501474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B6C6113-AE42-F641-8BE2-5648214BC04C}"/>
                </a:ext>
              </a:extLst>
            </p:cNvPr>
            <p:cNvSpPr/>
            <p:nvPr/>
          </p:nvSpPr>
          <p:spPr bwMode="auto">
            <a:xfrm>
              <a:off x="5610740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A6F2AE6-0FC4-544F-BB39-1D9F53BAD656}"/>
                </a:ext>
              </a:extLst>
            </p:cNvPr>
            <p:cNvSpPr/>
            <p:nvPr/>
          </p:nvSpPr>
          <p:spPr bwMode="auto">
            <a:xfrm>
              <a:off x="6675726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8CF4D3-C4EB-4E1D-A996-CE936A0BDBDC}"/>
              </a:ext>
            </a:extLst>
          </p:cNvPr>
          <p:cNvGrpSpPr/>
          <p:nvPr/>
        </p:nvGrpSpPr>
        <p:grpSpPr>
          <a:xfrm>
            <a:off x="2933700" y="3695700"/>
            <a:ext cx="3283416" cy="76200"/>
            <a:chOff x="2917095" y="3657600"/>
            <a:chExt cx="6566832" cy="76200"/>
          </a:xfrm>
          <a:solidFill>
            <a:schemeClr val="bg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3492F7-8AAC-47A7-9E71-83AA0C7EE8DC}"/>
                </a:ext>
              </a:extLst>
            </p:cNvPr>
            <p:cNvGrpSpPr/>
            <p:nvPr/>
          </p:nvGrpSpPr>
          <p:grpSpPr>
            <a:xfrm>
              <a:off x="2917095" y="3657600"/>
              <a:ext cx="3283416" cy="76200"/>
              <a:chOff x="2917095" y="3657600"/>
              <a:chExt cx="6566832" cy="76200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F372E40-E4A9-4313-993D-73E53A542FDC}"/>
                  </a:ext>
                </a:extLst>
              </p:cNvPr>
              <p:cNvSpPr/>
              <p:nvPr/>
            </p:nvSpPr>
            <p:spPr bwMode="auto">
              <a:xfrm>
                <a:off x="2917095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DE56F2-085D-431D-A4DC-B44AA2A16147}"/>
                  </a:ext>
                </a:extLst>
              </p:cNvPr>
              <p:cNvSpPr/>
              <p:nvPr/>
            </p:nvSpPr>
            <p:spPr bwMode="auto">
              <a:xfrm>
                <a:off x="6200511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E0F1833-9940-438B-B8F1-26757C4B4BD6}"/>
                </a:ext>
              </a:extLst>
            </p:cNvPr>
            <p:cNvGrpSpPr/>
            <p:nvPr/>
          </p:nvGrpSpPr>
          <p:grpSpPr>
            <a:xfrm>
              <a:off x="6200511" y="3657600"/>
              <a:ext cx="3283416" cy="76200"/>
              <a:chOff x="2917095" y="3657600"/>
              <a:chExt cx="6566832" cy="76200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DF0F68-E0CC-4CE5-B858-237CB0FA47E6}"/>
                  </a:ext>
                </a:extLst>
              </p:cNvPr>
              <p:cNvSpPr/>
              <p:nvPr/>
            </p:nvSpPr>
            <p:spPr bwMode="auto">
              <a:xfrm>
                <a:off x="2917095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C04DD0-EE08-46C6-9ECC-48C4CB293299}"/>
                  </a:ext>
                </a:extLst>
              </p:cNvPr>
              <p:cNvSpPr/>
              <p:nvPr/>
            </p:nvSpPr>
            <p:spPr bwMode="auto">
              <a:xfrm>
                <a:off x="6200511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955DD7-8494-466D-B787-676B35F8B2A1}"/>
              </a:ext>
            </a:extLst>
          </p:cNvPr>
          <p:cNvSpPr/>
          <p:nvPr/>
        </p:nvSpPr>
        <p:spPr>
          <a:xfrm>
            <a:off x="1600200" y="3535680"/>
            <a:ext cx="1260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Page buffer</a:t>
            </a:r>
            <a:endParaRPr lang="en-CH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655FE8-6978-4AC5-8CE3-8A44B75A0DD2}"/>
              </a:ext>
            </a:extLst>
          </p:cNvPr>
          <p:cNvSpPr/>
          <p:nvPr/>
        </p:nvSpPr>
        <p:spPr bwMode="auto">
          <a:xfrm>
            <a:off x="2933700" y="4311912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49C885-3E57-49F0-812A-399B0B3E7C54}"/>
              </a:ext>
            </a:extLst>
          </p:cNvPr>
          <p:cNvSpPr/>
          <p:nvPr/>
        </p:nvSpPr>
        <p:spPr bwMode="auto">
          <a:xfrm>
            <a:off x="3754554" y="4311912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62941F-788C-47B9-9608-455454659071}"/>
              </a:ext>
            </a:extLst>
          </p:cNvPr>
          <p:cNvSpPr/>
          <p:nvPr/>
        </p:nvSpPr>
        <p:spPr bwMode="auto">
          <a:xfrm>
            <a:off x="4575408" y="4311912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7D4E94-D749-4F0D-A25D-BE1363442B53}"/>
              </a:ext>
            </a:extLst>
          </p:cNvPr>
          <p:cNvSpPr/>
          <p:nvPr/>
        </p:nvSpPr>
        <p:spPr bwMode="auto">
          <a:xfrm>
            <a:off x="5396262" y="4311912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3CDEAA-09DD-4794-A0AB-897919D31952}"/>
              </a:ext>
            </a:extLst>
          </p:cNvPr>
          <p:cNvSpPr/>
          <p:nvPr/>
        </p:nvSpPr>
        <p:spPr bwMode="auto">
          <a:xfrm>
            <a:off x="2933700" y="3695700"/>
            <a:ext cx="820854" cy="762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273EE2-F3A1-4FF0-A4BE-DFA518710DD1}"/>
              </a:ext>
            </a:extLst>
          </p:cNvPr>
          <p:cNvSpPr/>
          <p:nvPr/>
        </p:nvSpPr>
        <p:spPr bwMode="auto">
          <a:xfrm>
            <a:off x="3754554" y="3695700"/>
            <a:ext cx="820854" cy="762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8CFF11-9B2F-44A7-AE37-0FABC542F4BB}"/>
              </a:ext>
            </a:extLst>
          </p:cNvPr>
          <p:cNvSpPr/>
          <p:nvPr/>
        </p:nvSpPr>
        <p:spPr bwMode="auto">
          <a:xfrm>
            <a:off x="4575408" y="3695700"/>
            <a:ext cx="820854" cy="762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258E69-0127-4A36-AFED-2AE651662828}"/>
              </a:ext>
            </a:extLst>
          </p:cNvPr>
          <p:cNvSpPr/>
          <p:nvPr/>
        </p:nvSpPr>
        <p:spPr bwMode="auto">
          <a:xfrm>
            <a:off x="5396262" y="3695700"/>
            <a:ext cx="820854" cy="762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FEA76A-2222-40D5-8F26-C1353404EF97}"/>
              </a:ext>
            </a:extLst>
          </p:cNvPr>
          <p:cNvSpPr/>
          <p:nvPr/>
        </p:nvSpPr>
        <p:spPr bwMode="auto">
          <a:xfrm>
            <a:off x="2933700" y="4388112"/>
            <a:ext cx="820854" cy="76200"/>
          </a:xfrm>
          <a:prstGeom prst="rect">
            <a:avLst/>
          </a:prstGeom>
          <a:solidFill>
            <a:srgbClr val="CDED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B46759-B1F6-4413-9A3E-6DF3CA8541AE}"/>
              </a:ext>
            </a:extLst>
          </p:cNvPr>
          <p:cNvSpPr/>
          <p:nvPr/>
        </p:nvSpPr>
        <p:spPr bwMode="auto">
          <a:xfrm>
            <a:off x="3754554" y="4388112"/>
            <a:ext cx="820854" cy="76200"/>
          </a:xfrm>
          <a:prstGeom prst="rect">
            <a:avLst/>
          </a:prstGeom>
          <a:solidFill>
            <a:srgbClr val="CDED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EA668A-1E35-495D-B271-10F90A3C6006}"/>
              </a:ext>
            </a:extLst>
          </p:cNvPr>
          <p:cNvSpPr/>
          <p:nvPr/>
        </p:nvSpPr>
        <p:spPr bwMode="auto">
          <a:xfrm>
            <a:off x="4575408" y="4388112"/>
            <a:ext cx="820854" cy="76200"/>
          </a:xfrm>
          <a:prstGeom prst="rect">
            <a:avLst/>
          </a:prstGeom>
          <a:solidFill>
            <a:srgbClr val="CDED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4D56ED-C007-4C9E-894B-26F56B3611E2}"/>
              </a:ext>
            </a:extLst>
          </p:cNvPr>
          <p:cNvSpPr/>
          <p:nvPr/>
        </p:nvSpPr>
        <p:spPr bwMode="auto">
          <a:xfrm>
            <a:off x="5396262" y="4388112"/>
            <a:ext cx="820854" cy="76200"/>
          </a:xfrm>
          <a:prstGeom prst="rect">
            <a:avLst/>
          </a:prstGeom>
          <a:solidFill>
            <a:srgbClr val="CDED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0921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5E-6 0.1111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-1.94444E-6 0.1111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1.11111E-6 0.11112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0.11112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For reducing the performance overhead of garbage collection, the FTL can </a:t>
            </a:r>
            <a:r>
              <a:rPr lang="en-US" dirty="0">
                <a:solidFill>
                  <a:schemeClr val="accent2"/>
                </a:solidFill>
              </a:rPr>
              <a:t>select the block with the largest number of invalid pages </a:t>
            </a:r>
            <a:r>
              <a:rPr lang="en-US" dirty="0"/>
              <a:t>(called a </a:t>
            </a:r>
            <a:r>
              <a:rPr lang="en-US" dirty="0">
                <a:solidFill>
                  <a:srgbClr val="0070C0"/>
                </a:solidFill>
              </a:rPr>
              <a:t>greedy policy</a:t>
            </a:r>
            <a:r>
              <a:rPr lang="en-US" dirty="0"/>
              <a:t>).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4213569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99263"/>
              </p:ext>
            </p:extLst>
          </p:nvPr>
        </p:nvGraphicFramePr>
        <p:xfrm>
          <a:off x="4324350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3257441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3257441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3257441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4459641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4213569" y="6019800"/>
            <a:ext cx="716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09759"/>
              </p:ext>
            </p:extLst>
          </p:nvPr>
        </p:nvGraphicFramePr>
        <p:xfrm>
          <a:off x="4324350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78221"/>
              </p:ext>
            </p:extLst>
          </p:nvPr>
        </p:nvGraphicFramePr>
        <p:xfrm>
          <a:off x="4324350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09759"/>
              </p:ext>
            </p:extLst>
          </p:nvPr>
        </p:nvGraphicFramePr>
        <p:xfrm>
          <a:off x="4324350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78221"/>
              </p:ext>
            </p:extLst>
          </p:nvPr>
        </p:nvGraphicFramePr>
        <p:xfrm>
          <a:off x="4324350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3257441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3257441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454622054"/>
      </p:ext>
    </p:extLst>
  </p:cSld>
  <p:clrMapOvr>
    <a:masterClrMapping/>
  </p:clrMapOvr>
  <p:transition spd="slow"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For reducing the performance overhead of garbage collection, the FTL can </a:t>
            </a:r>
            <a:r>
              <a:rPr lang="en-US" dirty="0">
                <a:solidFill>
                  <a:schemeClr val="accent2"/>
                </a:solidFill>
              </a:rPr>
              <a:t>select the block with the largest number of invalid pages </a:t>
            </a:r>
            <a:r>
              <a:rPr lang="en-US" dirty="0"/>
              <a:t>(called a </a:t>
            </a:r>
            <a:r>
              <a:rPr lang="en-US" dirty="0">
                <a:solidFill>
                  <a:srgbClr val="0070C0"/>
                </a:solidFill>
              </a:rPr>
              <a:t>greedy policy</a:t>
            </a:r>
            <a:r>
              <a:rPr lang="en-US" dirty="0"/>
              <a:t>).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4213569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44493"/>
              </p:ext>
            </p:extLst>
          </p:nvPr>
        </p:nvGraphicFramePr>
        <p:xfrm>
          <a:off x="4324350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3257441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3257441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3257441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4459641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4213569" y="6019800"/>
            <a:ext cx="716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91886"/>
              </p:ext>
            </p:extLst>
          </p:nvPr>
        </p:nvGraphicFramePr>
        <p:xfrm>
          <a:off x="4324350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84447"/>
              </p:ext>
            </p:extLst>
          </p:nvPr>
        </p:nvGraphicFramePr>
        <p:xfrm>
          <a:off x="4324350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69540"/>
              </p:ext>
            </p:extLst>
          </p:nvPr>
        </p:nvGraphicFramePr>
        <p:xfrm>
          <a:off x="4324350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3257441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3257441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4AD437-EE3F-064A-9F46-718505978C1A}"/>
              </a:ext>
            </a:extLst>
          </p:cNvPr>
          <p:cNvGrpSpPr/>
          <p:nvPr/>
        </p:nvGrpSpPr>
        <p:grpSpPr>
          <a:xfrm>
            <a:off x="1779178" y="2514600"/>
            <a:ext cx="4474470" cy="2717502"/>
            <a:chOff x="1779178" y="2514600"/>
            <a:chExt cx="4474470" cy="27175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21CB8E-8F88-4947-8B91-4EA50EA218D5}"/>
                </a:ext>
              </a:extLst>
            </p:cNvPr>
            <p:cNvSpPr/>
            <p:nvPr/>
          </p:nvSpPr>
          <p:spPr>
            <a:xfrm>
              <a:off x="5089547" y="2514600"/>
              <a:ext cx="11641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N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INVALID </a:t>
              </a:r>
              <a:r>
                <a:rPr lang="en-US" sz="1600" b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= 3</a:t>
              </a:r>
              <a:endParaRPr lang="en-CH" sz="1600" i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0DFC27-B0F6-D642-97F5-3FD3CA337DD4}"/>
                </a:ext>
              </a:extLst>
            </p:cNvPr>
            <p:cNvSpPr/>
            <p:nvPr/>
          </p:nvSpPr>
          <p:spPr>
            <a:xfrm>
              <a:off x="5089547" y="3126719"/>
              <a:ext cx="11641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N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INVALID </a:t>
              </a:r>
              <a:r>
                <a:rPr lang="en-US" sz="1600" b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= 2</a:t>
              </a:r>
              <a:endParaRPr lang="en-CH" sz="1600" i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0376C9D-E0BD-BE42-BEF2-6D4D1B8A1989}"/>
                </a:ext>
              </a:extLst>
            </p:cNvPr>
            <p:cNvSpPr/>
            <p:nvPr/>
          </p:nvSpPr>
          <p:spPr>
            <a:xfrm>
              <a:off x="5089547" y="3732163"/>
              <a:ext cx="11641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N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INVALID </a:t>
              </a:r>
              <a:r>
                <a:rPr lang="en-US" sz="1600" b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= 5</a:t>
              </a:r>
              <a:endParaRPr lang="en-CH" sz="1600" i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0BF20A-AB37-F34C-8249-D4837A2E2BDF}"/>
                </a:ext>
              </a:extLst>
            </p:cNvPr>
            <p:cNvSpPr/>
            <p:nvPr/>
          </p:nvSpPr>
          <p:spPr>
            <a:xfrm>
              <a:off x="5089547" y="4824023"/>
              <a:ext cx="11641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N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INVALID </a:t>
              </a:r>
              <a:r>
                <a:rPr lang="en-US" sz="1600" b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= 1</a:t>
              </a:r>
              <a:endParaRPr lang="en-CH" sz="1600" i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3" name="Left Brace 2">
              <a:extLst>
                <a:ext uri="{FF2B5EF4-FFF2-40B4-BE49-F238E27FC236}">
                  <a16:creationId xmlns:a16="http://schemas.microsoft.com/office/drawing/2014/main" id="{E3ECA714-2126-7344-8218-798CB7E1CA4D}"/>
                </a:ext>
              </a:extLst>
            </p:cNvPr>
            <p:cNvSpPr/>
            <p:nvPr/>
          </p:nvSpPr>
          <p:spPr bwMode="auto">
            <a:xfrm>
              <a:off x="3048000" y="2514600"/>
              <a:ext cx="304800" cy="2717502"/>
            </a:xfrm>
            <a:prstGeom prst="leftBrace">
              <a:avLst>
                <a:gd name="adj1" fmla="val 50482"/>
                <a:gd name="adj2" fmla="val 50000"/>
              </a:avLst>
            </a:prstGeom>
            <a:noFill/>
            <a:ln w="952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66038B-ABC1-5F45-918D-DFD475BE06BD}"/>
                </a:ext>
              </a:extLst>
            </p:cNvPr>
            <p:cNvSpPr/>
            <p:nvPr/>
          </p:nvSpPr>
          <p:spPr>
            <a:xfrm>
              <a:off x="1779178" y="3732163"/>
              <a:ext cx="12123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432FF"/>
                  </a:solidFill>
                  <a:latin typeface="Cambria" panose="02040503050406030204" pitchFamily="18" charset="0"/>
                </a:rPr>
                <a:t>Full Blocks</a:t>
              </a:r>
              <a:endParaRPr lang="en-CH" sz="1600" dirty="0">
                <a:solidFill>
                  <a:srgbClr val="0432FF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9BB59F-602F-734C-A660-B2CAB835A7E9}"/>
              </a:ext>
            </a:extLst>
          </p:cNvPr>
          <p:cNvGrpSpPr/>
          <p:nvPr/>
        </p:nvGrpSpPr>
        <p:grpSpPr>
          <a:xfrm>
            <a:off x="1474554" y="5274234"/>
            <a:ext cx="697998" cy="307777"/>
            <a:chOff x="1474554" y="5274234"/>
            <a:chExt cx="697998" cy="3077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EA1537-8CD2-264D-84DF-B1E29F45A4C7}"/>
                </a:ext>
              </a:extLst>
            </p:cNvPr>
            <p:cNvSpPr/>
            <p:nvPr/>
          </p:nvSpPr>
          <p:spPr bwMode="auto">
            <a:xfrm>
              <a:off x="1474554" y="5338633"/>
              <a:ext cx="178978" cy="1789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1CF909-4091-5040-B6B9-07C5E2F7AE09}"/>
                </a:ext>
              </a:extLst>
            </p:cNvPr>
            <p:cNvSpPr/>
            <p:nvPr/>
          </p:nvSpPr>
          <p:spPr>
            <a:xfrm>
              <a:off x="1622145" y="5274234"/>
              <a:ext cx="550407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Free</a:t>
              </a:r>
              <a:endParaRPr lang="en-CH" sz="1400" baseline="-25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5A7DBB-47F9-854C-A559-D0C62E0BD410}"/>
              </a:ext>
            </a:extLst>
          </p:cNvPr>
          <p:cNvGrpSpPr/>
          <p:nvPr/>
        </p:nvGrpSpPr>
        <p:grpSpPr>
          <a:xfrm>
            <a:off x="1474554" y="5604016"/>
            <a:ext cx="750128" cy="307777"/>
            <a:chOff x="1474554" y="5605045"/>
            <a:chExt cx="750128" cy="30777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7BDF78-93F9-4546-B2B9-0A9B47D9AB6B}"/>
                </a:ext>
              </a:extLst>
            </p:cNvPr>
            <p:cNvSpPr/>
            <p:nvPr/>
          </p:nvSpPr>
          <p:spPr bwMode="auto">
            <a:xfrm>
              <a:off x="1474554" y="5669444"/>
              <a:ext cx="178978" cy="1789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71B3C0-1AAD-1945-8BD1-E94391DF0DEB}"/>
                </a:ext>
              </a:extLst>
            </p:cNvPr>
            <p:cNvSpPr/>
            <p:nvPr/>
          </p:nvSpPr>
          <p:spPr>
            <a:xfrm>
              <a:off x="1622145" y="5605045"/>
              <a:ext cx="602537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Valid</a:t>
              </a:r>
              <a:endParaRPr lang="en-CH" sz="1400" baseline="-25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24B0B9-8887-B741-81E8-462BAF10E2C9}"/>
              </a:ext>
            </a:extLst>
          </p:cNvPr>
          <p:cNvGrpSpPr/>
          <p:nvPr/>
        </p:nvGrpSpPr>
        <p:grpSpPr>
          <a:xfrm>
            <a:off x="1474554" y="5933798"/>
            <a:ext cx="904593" cy="307777"/>
            <a:chOff x="1474554" y="5933798"/>
            <a:chExt cx="904593" cy="30777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AEC444-C0B3-2E4A-A2E7-6A191AC043DD}"/>
                </a:ext>
              </a:extLst>
            </p:cNvPr>
            <p:cNvSpPr/>
            <p:nvPr/>
          </p:nvSpPr>
          <p:spPr bwMode="auto">
            <a:xfrm>
              <a:off x="1474554" y="5998197"/>
              <a:ext cx="178978" cy="178978"/>
            </a:xfrm>
            <a:prstGeom prst="rect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5B24819-CCE9-FF41-9DF4-43CB90115FB9}"/>
                </a:ext>
              </a:extLst>
            </p:cNvPr>
            <p:cNvSpPr/>
            <p:nvPr/>
          </p:nvSpPr>
          <p:spPr>
            <a:xfrm>
              <a:off x="1622145" y="5933798"/>
              <a:ext cx="757002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Invalid</a:t>
              </a:r>
              <a:endParaRPr lang="en-CH" sz="1400" baseline="-25000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FA2BB05D-8A7F-184B-A69C-2A252F6566D3}"/>
              </a:ext>
            </a:extLst>
          </p:cNvPr>
          <p:cNvSpPr/>
          <p:nvPr/>
        </p:nvSpPr>
        <p:spPr>
          <a:xfrm>
            <a:off x="1247656" y="4935679"/>
            <a:ext cx="1261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Page Status</a:t>
            </a:r>
            <a:endParaRPr lang="en-CH" sz="1600" baseline="-25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9F3032-8E68-524F-B28D-EE6321085D7B}"/>
              </a:ext>
            </a:extLst>
          </p:cNvPr>
          <p:cNvGrpSpPr/>
          <p:nvPr/>
        </p:nvGrpSpPr>
        <p:grpSpPr>
          <a:xfrm>
            <a:off x="5089547" y="3400284"/>
            <a:ext cx="3056094" cy="722200"/>
            <a:chOff x="5089547" y="3400284"/>
            <a:chExt cx="3056094" cy="7222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2B36710-1492-3041-87DF-D56626BAFD5A}"/>
                </a:ext>
              </a:extLst>
            </p:cNvPr>
            <p:cNvSpPr/>
            <p:nvPr/>
          </p:nvSpPr>
          <p:spPr bwMode="auto">
            <a:xfrm>
              <a:off x="5089547" y="3716697"/>
              <a:ext cx="1164101" cy="405787"/>
            </a:xfrm>
            <a:prstGeom prst="roundRect">
              <a:avLst/>
            </a:pr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846C0-B663-7A42-9AD9-28B7DBDC7F78}"/>
                </a:ext>
              </a:extLst>
            </p:cNvPr>
            <p:cNvSpPr/>
            <p:nvPr/>
          </p:nvSpPr>
          <p:spPr>
            <a:xfrm>
              <a:off x="6253648" y="3732163"/>
              <a:ext cx="13710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Victim Block</a:t>
              </a:r>
              <a:endParaRPr lang="en-CH" sz="1600" dirty="0">
                <a:solidFill>
                  <a:srgbClr val="C0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7D7486-EAF9-6547-9B89-41C6C2B76940}"/>
                </a:ext>
              </a:extLst>
            </p:cNvPr>
            <p:cNvSpPr/>
            <p:nvPr/>
          </p:nvSpPr>
          <p:spPr>
            <a:xfrm>
              <a:off x="6253648" y="3400284"/>
              <a:ext cx="18919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❶ </a:t>
              </a:r>
              <a:r>
                <a:rPr lang="en-US" sz="1600" b="1" i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Victim selection</a:t>
              </a:r>
              <a:endParaRPr lang="en-CH" sz="16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12366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For reducing the performance overhead of garbage collection, the FTL can </a:t>
            </a:r>
            <a:r>
              <a:rPr lang="en-US" dirty="0">
                <a:solidFill>
                  <a:schemeClr val="accent2"/>
                </a:solidFill>
              </a:rPr>
              <a:t>select the block with the largest number of invalid pages </a:t>
            </a:r>
            <a:r>
              <a:rPr lang="en-US" dirty="0"/>
              <a:t>(called a </a:t>
            </a:r>
            <a:r>
              <a:rPr lang="en-US" dirty="0">
                <a:solidFill>
                  <a:srgbClr val="0070C0"/>
                </a:solidFill>
              </a:rPr>
              <a:t>greedy policy</a:t>
            </a:r>
            <a:r>
              <a:rPr lang="en-US" dirty="0"/>
              <a:t>).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4213569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3257441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3257441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3257441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4459641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4213569" y="6019800"/>
            <a:ext cx="716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11256"/>
              </p:ext>
            </p:extLst>
          </p:nvPr>
        </p:nvGraphicFramePr>
        <p:xfrm>
          <a:off x="4324350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3257441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3257441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21CB8E-8F88-4947-8B91-4EA50EA218D5}"/>
              </a:ext>
            </a:extLst>
          </p:cNvPr>
          <p:cNvSpPr/>
          <p:nvPr/>
        </p:nvSpPr>
        <p:spPr>
          <a:xfrm>
            <a:off x="5089547" y="2514600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INVALID </a:t>
            </a:r>
            <a:r>
              <a:rPr lang="en-US" sz="1600" b="1" dirty="0">
                <a:solidFill>
                  <a:schemeClr val="accent2"/>
                </a:solidFill>
                <a:latin typeface="Cambria" panose="02040503050406030204" pitchFamily="18" charset="0"/>
              </a:rPr>
              <a:t>= 3</a:t>
            </a:r>
            <a:endParaRPr lang="en-CH" sz="1600" i="1" baseline="-25000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0DFC27-B0F6-D642-97F5-3FD3CA337DD4}"/>
              </a:ext>
            </a:extLst>
          </p:cNvPr>
          <p:cNvSpPr/>
          <p:nvPr/>
        </p:nvSpPr>
        <p:spPr>
          <a:xfrm>
            <a:off x="5089547" y="3126719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INVALID </a:t>
            </a:r>
            <a:r>
              <a:rPr lang="en-US" sz="1600" b="1" dirty="0">
                <a:solidFill>
                  <a:schemeClr val="accent2"/>
                </a:solidFill>
                <a:latin typeface="Cambria" panose="02040503050406030204" pitchFamily="18" charset="0"/>
              </a:rPr>
              <a:t>= 2</a:t>
            </a:r>
            <a:endParaRPr lang="en-CH" sz="1600" i="1" baseline="-25000" dirty="0">
              <a:solidFill>
                <a:schemeClr val="accent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376C9D-E0BD-BE42-BEF2-6D4D1B8A1989}"/>
              </a:ext>
            </a:extLst>
          </p:cNvPr>
          <p:cNvSpPr/>
          <p:nvPr/>
        </p:nvSpPr>
        <p:spPr>
          <a:xfrm>
            <a:off x="5089547" y="3732163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INVALID </a:t>
            </a:r>
            <a:r>
              <a:rPr lang="en-US" sz="1600" b="1" dirty="0">
                <a:solidFill>
                  <a:schemeClr val="accent2"/>
                </a:solidFill>
                <a:latin typeface="Cambria" panose="02040503050406030204" pitchFamily="18" charset="0"/>
              </a:rPr>
              <a:t>= 5</a:t>
            </a:r>
            <a:endParaRPr lang="en-CH" sz="1600" i="1" baseline="-25000" dirty="0">
              <a:solidFill>
                <a:schemeClr val="accent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0BF20A-AB37-F34C-8249-D4837A2E2BDF}"/>
              </a:ext>
            </a:extLst>
          </p:cNvPr>
          <p:cNvSpPr/>
          <p:nvPr/>
        </p:nvSpPr>
        <p:spPr>
          <a:xfrm>
            <a:off x="5089547" y="4824023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INVALID </a:t>
            </a:r>
            <a:r>
              <a:rPr lang="en-US" sz="1600" b="1" dirty="0">
                <a:solidFill>
                  <a:schemeClr val="accent2"/>
                </a:solidFill>
                <a:latin typeface="Cambria" panose="02040503050406030204" pitchFamily="18" charset="0"/>
              </a:rPr>
              <a:t>= 1</a:t>
            </a:r>
            <a:endParaRPr lang="en-CH" sz="1600" i="1" baseline="-25000" dirty="0">
              <a:solidFill>
                <a:schemeClr val="accent2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3ECA714-2126-7344-8218-798CB7E1CA4D}"/>
              </a:ext>
            </a:extLst>
          </p:cNvPr>
          <p:cNvSpPr/>
          <p:nvPr/>
        </p:nvSpPr>
        <p:spPr bwMode="auto">
          <a:xfrm>
            <a:off x="3048000" y="2514600"/>
            <a:ext cx="304800" cy="2717502"/>
          </a:xfrm>
          <a:prstGeom prst="leftBrace">
            <a:avLst>
              <a:gd name="adj1" fmla="val 50482"/>
              <a:gd name="adj2" fmla="val 50000"/>
            </a:avLst>
          </a:prstGeom>
          <a:noFill/>
          <a:ln w="9525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66038B-ABC1-5F45-918D-DFD475BE06BD}"/>
              </a:ext>
            </a:extLst>
          </p:cNvPr>
          <p:cNvSpPr/>
          <p:nvPr/>
        </p:nvSpPr>
        <p:spPr>
          <a:xfrm>
            <a:off x="1779178" y="3732163"/>
            <a:ext cx="121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432FF"/>
                </a:solidFill>
                <a:latin typeface="Cambria" panose="02040503050406030204" pitchFamily="18" charset="0"/>
              </a:rPr>
              <a:t>Full Blocks</a:t>
            </a:r>
            <a:endParaRPr lang="en-CH" sz="1600" dirty="0">
              <a:solidFill>
                <a:srgbClr val="0432FF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B36710-1492-3041-87DF-D56626BAFD5A}"/>
              </a:ext>
            </a:extLst>
          </p:cNvPr>
          <p:cNvSpPr/>
          <p:nvPr/>
        </p:nvSpPr>
        <p:spPr bwMode="auto">
          <a:xfrm>
            <a:off x="5089547" y="3716697"/>
            <a:ext cx="1164101" cy="405787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9846C0-B663-7A42-9AD9-28B7DBDC7F78}"/>
              </a:ext>
            </a:extLst>
          </p:cNvPr>
          <p:cNvSpPr/>
          <p:nvPr/>
        </p:nvSpPr>
        <p:spPr>
          <a:xfrm>
            <a:off x="6253648" y="3732163"/>
            <a:ext cx="13710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ambria" panose="02040503050406030204" pitchFamily="18" charset="0"/>
              </a:rPr>
              <a:t>Victim Block</a:t>
            </a:r>
            <a:endParaRPr lang="en-CH" sz="1600" dirty="0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75E69D-4B20-2740-B421-25BC2F25DE41}"/>
              </a:ext>
            </a:extLst>
          </p:cNvPr>
          <p:cNvSpPr/>
          <p:nvPr/>
        </p:nvSpPr>
        <p:spPr>
          <a:xfrm>
            <a:off x="6253648" y="3400284"/>
            <a:ext cx="1891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❶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Victim selection</a:t>
            </a:r>
            <a:endParaRPr lang="en-CH" sz="1600" dirty="0">
              <a:solidFill>
                <a:srgbClr val="7030A0"/>
              </a:solidFill>
            </a:endParaRP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E1E6F33-A9D0-FE48-99EB-1D5E187EA554}"/>
              </a:ext>
            </a:extLst>
          </p:cNvPr>
          <p:cNvCxnSpPr>
            <a:cxnSpLocks/>
            <a:stCxn id="17" idx="3"/>
            <a:endCxn id="19" idx="3"/>
          </p:cNvCxnSpPr>
          <p:nvPr/>
        </p:nvCxnSpPr>
        <p:spPr bwMode="auto">
          <a:xfrm>
            <a:off x="4819650" y="3901440"/>
            <a:ext cx="12700" cy="1696422"/>
          </a:xfrm>
          <a:prstGeom prst="curvedConnector3">
            <a:avLst>
              <a:gd name="adj1" fmla="val 1800000"/>
            </a:avLst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86220B1-B543-2A4E-ADB4-1DCECDC852C8}"/>
              </a:ext>
            </a:extLst>
          </p:cNvPr>
          <p:cNvSpPr/>
          <p:nvPr/>
        </p:nvSpPr>
        <p:spPr>
          <a:xfrm>
            <a:off x="4992822" y="5311958"/>
            <a:ext cx="1861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❷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Valid page copy</a:t>
            </a:r>
            <a:endParaRPr lang="en-CH" sz="1600" dirty="0">
              <a:solidFill>
                <a:srgbClr val="7030A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D87802-D49F-3146-A191-DEB641D5781A}"/>
              </a:ext>
            </a:extLst>
          </p:cNvPr>
          <p:cNvGrpSpPr/>
          <p:nvPr/>
        </p:nvGrpSpPr>
        <p:grpSpPr>
          <a:xfrm>
            <a:off x="1474554" y="5274234"/>
            <a:ext cx="697998" cy="307777"/>
            <a:chOff x="1474554" y="5274234"/>
            <a:chExt cx="697998" cy="30777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CADFF3C-2427-A04C-9149-D208E966DE72}"/>
                </a:ext>
              </a:extLst>
            </p:cNvPr>
            <p:cNvSpPr/>
            <p:nvPr/>
          </p:nvSpPr>
          <p:spPr bwMode="auto">
            <a:xfrm>
              <a:off x="1474554" y="5338633"/>
              <a:ext cx="178978" cy="1789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DF8826-129C-7644-9C5B-30FD7E18AC08}"/>
                </a:ext>
              </a:extLst>
            </p:cNvPr>
            <p:cNvSpPr/>
            <p:nvPr/>
          </p:nvSpPr>
          <p:spPr>
            <a:xfrm>
              <a:off x="1622145" y="5274234"/>
              <a:ext cx="550407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Free</a:t>
              </a:r>
              <a:endParaRPr lang="en-CH" sz="1400" baseline="-25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738A86-F918-EB40-9457-9B2A16067054}"/>
              </a:ext>
            </a:extLst>
          </p:cNvPr>
          <p:cNvGrpSpPr/>
          <p:nvPr/>
        </p:nvGrpSpPr>
        <p:grpSpPr>
          <a:xfrm>
            <a:off x="1474554" y="5604016"/>
            <a:ext cx="750128" cy="307777"/>
            <a:chOff x="1474554" y="5605045"/>
            <a:chExt cx="750128" cy="30777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B0B75FB-684C-0B40-8D42-1079C31DCA8E}"/>
                </a:ext>
              </a:extLst>
            </p:cNvPr>
            <p:cNvSpPr/>
            <p:nvPr/>
          </p:nvSpPr>
          <p:spPr bwMode="auto">
            <a:xfrm>
              <a:off x="1474554" y="5669444"/>
              <a:ext cx="178978" cy="1789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BDDFFA1-A4C2-1547-9B10-D145AEF3CB01}"/>
                </a:ext>
              </a:extLst>
            </p:cNvPr>
            <p:cNvSpPr/>
            <p:nvPr/>
          </p:nvSpPr>
          <p:spPr>
            <a:xfrm>
              <a:off x="1622145" y="5605045"/>
              <a:ext cx="602537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Valid</a:t>
              </a:r>
              <a:endParaRPr lang="en-CH" sz="1400" baseline="-25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1A616C-6C34-364D-9A6E-F16E80A37E61}"/>
              </a:ext>
            </a:extLst>
          </p:cNvPr>
          <p:cNvGrpSpPr/>
          <p:nvPr/>
        </p:nvGrpSpPr>
        <p:grpSpPr>
          <a:xfrm>
            <a:off x="1474554" y="5933798"/>
            <a:ext cx="904593" cy="307777"/>
            <a:chOff x="1474554" y="5933798"/>
            <a:chExt cx="904593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292B2F0-A5C2-7941-B8AB-0342AD2082B9}"/>
                </a:ext>
              </a:extLst>
            </p:cNvPr>
            <p:cNvSpPr/>
            <p:nvPr/>
          </p:nvSpPr>
          <p:spPr bwMode="auto">
            <a:xfrm>
              <a:off x="1474554" y="5998197"/>
              <a:ext cx="178978" cy="178978"/>
            </a:xfrm>
            <a:prstGeom prst="rect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22A4D62-217D-3D46-AB7B-68F1845A02F7}"/>
                </a:ext>
              </a:extLst>
            </p:cNvPr>
            <p:cNvSpPr/>
            <p:nvPr/>
          </p:nvSpPr>
          <p:spPr>
            <a:xfrm>
              <a:off x="1622145" y="5933798"/>
              <a:ext cx="757002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Invalid</a:t>
              </a:r>
              <a:endParaRPr lang="en-CH" sz="1400" baseline="-25000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09E555A-8A5C-4C48-BB47-1BEF6D78793F}"/>
              </a:ext>
            </a:extLst>
          </p:cNvPr>
          <p:cNvSpPr/>
          <p:nvPr/>
        </p:nvSpPr>
        <p:spPr>
          <a:xfrm>
            <a:off x="1247656" y="4935679"/>
            <a:ext cx="1261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Page Status</a:t>
            </a:r>
            <a:endParaRPr lang="en-CH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548395514"/>
      </p:ext>
    </p:extLst>
  </p:cSld>
  <p:clrMapOvr>
    <a:masterClrMapping/>
  </p:clrMapOvr>
  <p:transition spd="slow"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For reducing the performance overhead of garbage collection, the FTL can </a:t>
            </a:r>
            <a:r>
              <a:rPr lang="en-US" dirty="0">
                <a:solidFill>
                  <a:schemeClr val="accent2"/>
                </a:solidFill>
              </a:rPr>
              <a:t>select the block with the largest number of invalid pages </a:t>
            </a:r>
            <a:r>
              <a:rPr lang="en-US" dirty="0"/>
              <a:t>(called a </a:t>
            </a:r>
            <a:r>
              <a:rPr lang="en-US" dirty="0">
                <a:solidFill>
                  <a:srgbClr val="0070C0"/>
                </a:solidFill>
              </a:rPr>
              <a:t>greedy policy</a:t>
            </a:r>
            <a:r>
              <a:rPr lang="en-US" dirty="0"/>
              <a:t>).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4213569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3257441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3257441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3257441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4459641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4213569" y="6019800"/>
            <a:ext cx="716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21870"/>
              </p:ext>
            </p:extLst>
          </p:nvPr>
        </p:nvGraphicFramePr>
        <p:xfrm>
          <a:off x="4324350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3257441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3257441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21CB8E-8F88-4947-8B91-4EA50EA218D5}"/>
              </a:ext>
            </a:extLst>
          </p:cNvPr>
          <p:cNvSpPr/>
          <p:nvPr/>
        </p:nvSpPr>
        <p:spPr>
          <a:xfrm>
            <a:off x="5089547" y="2514600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INVALID </a:t>
            </a:r>
            <a:r>
              <a:rPr lang="en-US" sz="1600" b="1" dirty="0">
                <a:solidFill>
                  <a:schemeClr val="accent2"/>
                </a:solidFill>
                <a:latin typeface="Cambria" panose="02040503050406030204" pitchFamily="18" charset="0"/>
              </a:rPr>
              <a:t>= 3</a:t>
            </a:r>
            <a:endParaRPr lang="en-CH" sz="1600" i="1" baseline="-25000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0DFC27-B0F6-D642-97F5-3FD3CA337DD4}"/>
              </a:ext>
            </a:extLst>
          </p:cNvPr>
          <p:cNvSpPr/>
          <p:nvPr/>
        </p:nvSpPr>
        <p:spPr>
          <a:xfrm>
            <a:off x="5089547" y="3126719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INVALID </a:t>
            </a:r>
            <a:r>
              <a:rPr lang="en-US" sz="1600" b="1" dirty="0">
                <a:solidFill>
                  <a:schemeClr val="accent2"/>
                </a:solidFill>
                <a:latin typeface="Cambria" panose="02040503050406030204" pitchFamily="18" charset="0"/>
              </a:rPr>
              <a:t>= 2</a:t>
            </a:r>
            <a:endParaRPr lang="en-CH" sz="1600" i="1" baseline="-25000" dirty="0">
              <a:solidFill>
                <a:schemeClr val="accent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376C9D-E0BD-BE42-BEF2-6D4D1B8A1989}"/>
              </a:ext>
            </a:extLst>
          </p:cNvPr>
          <p:cNvSpPr/>
          <p:nvPr/>
        </p:nvSpPr>
        <p:spPr>
          <a:xfrm>
            <a:off x="5089547" y="3732163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INVALID </a:t>
            </a:r>
            <a:r>
              <a:rPr lang="en-US" sz="1600" b="1" dirty="0">
                <a:solidFill>
                  <a:schemeClr val="accent2"/>
                </a:solidFill>
                <a:latin typeface="Cambria" panose="02040503050406030204" pitchFamily="18" charset="0"/>
              </a:rPr>
              <a:t>= 5</a:t>
            </a:r>
            <a:endParaRPr lang="en-CH" sz="1600" i="1" baseline="-25000" dirty="0">
              <a:solidFill>
                <a:schemeClr val="accent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0BF20A-AB37-F34C-8249-D4837A2E2BDF}"/>
              </a:ext>
            </a:extLst>
          </p:cNvPr>
          <p:cNvSpPr/>
          <p:nvPr/>
        </p:nvSpPr>
        <p:spPr>
          <a:xfrm>
            <a:off x="5089547" y="4824023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INVALID </a:t>
            </a:r>
            <a:r>
              <a:rPr lang="en-US" sz="1600" b="1" dirty="0">
                <a:solidFill>
                  <a:schemeClr val="accent2"/>
                </a:solidFill>
                <a:latin typeface="Cambria" panose="02040503050406030204" pitchFamily="18" charset="0"/>
              </a:rPr>
              <a:t>= 1</a:t>
            </a:r>
            <a:endParaRPr lang="en-CH" sz="1600" i="1" baseline="-25000" dirty="0">
              <a:solidFill>
                <a:schemeClr val="accent2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3ECA714-2126-7344-8218-798CB7E1CA4D}"/>
              </a:ext>
            </a:extLst>
          </p:cNvPr>
          <p:cNvSpPr/>
          <p:nvPr/>
        </p:nvSpPr>
        <p:spPr bwMode="auto">
          <a:xfrm>
            <a:off x="3048000" y="2514600"/>
            <a:ext cx="304800" cy="2717502"/>
          </a:xfrm>
          <a:prstGeom prst="leftBrace">
            <a:avLst>
              <a:gd name="adj1" fmla="val 50482"/>
              <a:gd name="adj2" fmla="val 50000"/>
            </a:avLst>
          </a:prstGeom>
          <a:noFill/>
          <a:ln w="9525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66038B-ABC1-5F45-918D-DFD475BE06BD}"/>
              </a:ext>
            </a:extLst>
          </p:cNvPr>
          <p:cNvSpPr/>
          <p:nvPr/>
        </p:nvSpPr>
        <p:spPr>
          <a:xfrm>
            <a:off x="1779178" y="3732163"/>
            <a:ext cx="121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432FF"/>
                </a:solidFill>
                <a:latin typeface="Cambria" panose="02040503050406030204" pitchFamily="18" charset="0"/>
              </a:rPr>
              <a:t>Full Blocks</a:t>
            </a:r>
            <a:endParaRPr lang="en-CH" sz="1600" dirty="0">
              <a:solidFill>
                <a:srgbClr val="0432FF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B36710-1492-3041-87DF-D56626BAFD5A}"/>
              </a:ext>
            </a:extLst>
          </p:cNvPr>
          <p:cNvSpPr/>
          <p:nvPr/>
        </p:nvSpPr>
        <p:spPr bwMode="auto">
          <a:xfrm>
            <a:off x="5089547" y="3716697"/>
            <a:ext cx="1164101" cy="405787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9846C0-B663-7A42-9AD9-28B7DBDC7F78}"/>
              </a:ext>
            </a:extLst>
          </p:cNvPr>
          <p:cNvSpPr/>
          <p:nvPr/>
        </p:nvSpPr>
        <p:spPr>
          <a:xfrm>
            <a:off x="6253648" y="3732163"/>
            <a:ext cx="13710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ambria" panose="02040503050406030204" pitchFamily="18" charset="0"/>
              </a:rPr>
              <a:t>Victim Block</a:t>
            </a:r>
            <a:endParaRPr lang="en-CH" sz="1600" dirty="0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75E69D-4B20-2740-B421-25BC2F25DE41}"/>
              </a:ext>
            </a:extLst>
          </p:cNvPr>
          <p:cNvSpPr/>
          <p:nvPr/>
        </p:nvSpPr>
        <p:spPr>
          <a:xfrm>
            <a:off x="6253648" y="3400284"/>
            <a:ext cx="1891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❶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Victim selection</a:t>
            </a:r>
            <a:endParaRPr lang="en-CH" sz="1600" dirty="0">
              <a:solidFill>
                <a:srgbClr val="7030A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6220B1-B543-2A4E-ADB4-1DCECDC852C8}"/>
              </a:ext>
            </a:extLst>
          </p:cNvPr>
          <p:cNvSpPr/>
          <p:nvPr/>
        </p:nvSpPr>
        <p:spPr>
          <a:xfrm>
            <a:off x="4992822" y="5311958"/>
            <a:ext cx="1861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❷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Valid page copy</a:t>
            </a:r>
            <a:endParaRPr lang="en-CH" sz="1600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F4CAD8-D4EE-8C4B-B430-C5C48D952F87}"/>
              </a:ext>
            </a:extLst>
          </p:cNvPr>
          <p:cNvSpPr/>
          <p:nvPr/>
        </p:nvSpPr>
        <p:spPr>
          <a:xfrm>
            <a:off x="4992822" y="4166812"/>
            <a:ext cx="2056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❸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Page invalidation</a:t>
            </a:r>
            <a:endParaRPr lang="en-CH" sz="1600" dirty="0">
              <a:solidFill>
                <a:srgbClr val="7030A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37DF2D-945A-AA49-832B-227DDF993386}"/>
              </a:ext>
            </a:extLst>
          </p:cNvPr>
          <p:cNvSpPr/>
          <p:nvPr/>
        </p:nvSpPr>
        <p:spPr>
          <a:xfrm>
            <a:off x="6858000" y="3962400"/>
            <a:ext cx="2050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432FF"/>
                </a:solidFill>
                <a:latin typeface="Cambria" panose="02040503050406030204" pitchFamily="18" charset="0"/>
                <a:sym typeface="Wingdings" pitchFamily="2" charset="2"/>
              </a:rPr>
              <a:t> Next Active Block</a:t>
            </a:r>
            <a:endParaRPr lang="en-CH" sz="1600" dirty="0">
              <a:solidFill>
                <a:srgbClr val="0432FF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5B63F7-43E8-BE46-9471-A07A816231C8}"/>
              </a:ext>
            </a:extLst>
          </p:cNvPr>
          <p:cNvGrpSpPr/>
          <p:nvPr/>
        </p:nvGrpSpPr>
        <p:grpSpPr>
          <a:xfrm>
            <a:off x="1474554" y="5274234"/>
            <a:ext cx="697998" cy="307777"/>
            <a:chOff x="1474554" y="5274234"/>
            <a:chExt cx="697998" cy="30777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66E3B5-A8EE-1240-8ADF-042A4FBA1A56}"/>
                </a:ext>
              </a:extLst>
            </p:cNvPr>
            <p:cNvSpPr/>
            <p:nvPr/>
          </p:nvSpPr>
          <p:spPr bwMode="auto">
            <a:xfrm>
              <a:off x="1474554" y="5338633"/>
              <a:ext cx="178978" cy="1789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FBC75F5-E194-DC47-840B-67EACA650B55}"/>
                </a:ext>
              </a:extLst>
            </p:cNvPr>
            <p:cNvSpPr/>
            <p:nvPr/>
          </p:nvSpPr>
          <p:spPr>
            <a:xfrm>
              <a:off x="1622145" y="5274234"/>
              <a:ext cx="550407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Free</a:t>
              </a:r>
              <a:endParaRPr lang="en-CH" sz="1400" baseline="-250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25B664-B1F5-F34E-B19B-ACBF7CC07811}"/>
              </a:ext>
            </a:extLst>
          </p:cNvPr>
          <p:cNvGrpSpPr/>
          <p:nvPr/>
        </p:nvGrpSpPr>
        <p:grpSpPr>
          <a:xfrm>
            <a:off x="1474554" y="5604016"/>
            <a:ext cx="750128" cy="307777"/>
            <a:chOff x="1474554" y="5605045"/>
            <a:chExt cx="750128" cy="30777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6922EF7-DCF2-3E47-BAE5-DEDE8BBA1800}"/>
                </a:ext>
              </a:extLst>
            </p:cNvPr>
            <p:cNvSpPr/>
            <p:nvPr/>
          </p:nvSpPr>
          <p:spPr bwMode="auto">
            <a:xfrm>
              <a:off x="1474554" y="5669444"/>
              <a:ext cx="178978" cy="1789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99FB69-96F6-0C42-8019-FC07FDA3170F}"/>
                </a:ext>
              </a:extLst>
            </p:cNvPr>
            <p:cNvSpPr/>
            <p:nvPr/>
          </p:nvSpPr>
          <p:spPr>
            <a:xfrm>
              <a:off x="1622145" y="5605045"/>
              <a:ext cx="602537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Valid</a:t>
              </a:r>
              <a:endParaRPr lang="en-CH" sz="1400" baseline="-250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BC55A62-7517-3240-BC34-B452E2CEBD77}"/>
              </a:ext>
            </a:extLst>
          </p:cNvPr>
          <p:cNvGrpSpPr/>
          <p:nvPr/>
        </p:nvGrpSpPr>
        <p:grpSpPr>
          <a:xfrm>
            <a:off x="1474554" y="5933798"/>
            <a:ext cx="904593" cy="307777"/>
            <a:chOff x="1474554" y="5933798"/>
            <a:chExt cx="904593" cy="30777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40DF561-BF4C-8D47-8033-49F80891E92A}"/>
                </a:ext>
              </a:extLst>
            </p:cNvPr>
            <p:cNvSpPr/>
            <p:nvPr/>
          </p:nvSpPr>
          <p:spPr bwMode="auto">
            <a:xfrm>
              <a:off x="1474554" y="5998197"/>
              <a:ext cx="178978" cy="178978"/>
            </a:xfrm>
            <a:prstGeom prst="rect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8411FC-7922-A547-9004-4E12F2471BA4}"/>
                </a:ext>
              </a:extLst>
            </p:cNvPr>
            <p:cNvSpPr/>
            <p:nvPr/>
          </p:nvSpPr>
          <p:spPr>
            <a:xfrm>
              <a:off x="1622145" y="5933798"/>
              <a:ext cx="757002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Invalid</a:t>
              </a:r>
              <a:endParaRPr lang="en-CH" sz="1400" baseline="-25000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9F0A933-5F8F-064B-B8F7-C3209EA75C3C}"/>
              </a:ext>
            </a:extLst>
          </p:cNvPr>
          <p:cNvSpPr/>
          <p:nvPr/>
        </p:nvSpPr>
        <p:spPr>
          <a:xfrm>
            <a:off x="1247656" y="4935679"/>
            <a:ext cx="1261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Page Status</a:t>
            </a:r>
            <a:endParaRPr lang="en-CH" sz="1600" baseline="-250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34B27F-0B7E-8148-9466-AB02E5F7B1F3}"/>
              </a:ext>
            </a:extLst>
          </p:cNvPr>
          <p:cNvCxnSpPr/>
          <p:nvPr/>
        </p:nvCxnSpPr>
        <p:spPr bwMode="auto">
          <a:xfrm>
            <a:off x="4591704" y="3834933"/>
            <a:ext cx="449509" cy="52157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rgbClr val="7030A0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659BE02-617A-074A-A362-5D468922A38E}"/>
              </a:ext>
            </a:extLst>
          </p:cNvPr>
          <p:cNvGrpSpPr/>
          <p:nvPr/>
        </p:nvGrpSpPr>
        <p:grpSpPr>
          <a:xfrm>
            <a:off x="4591704" y="5597862"/>
            <a:ext cx="3298269" cy="380906"/>
            <a:chOff x="4591704" y="5597862"/>
            <a:chExt cx="3298269" cy="38090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57312DB-6370-3F44-AEDF-2B4B02092795}"/>
                </a:ext>
              </a:extLst>
            </p:cNvPr>
            <p:cNvSpPr/>
            <p:nvPr/>
          </p:nvSpPr>
          <p:spPr>
            <a:xfrm>
              <a:off x="5010851" y="5640214"/>
              <a:ext cx="28791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432FF"/>
                  </a:solidFill>
                  <a:latin typeface="Cambria" panose="02040503050406030204" pitchFamily="18" charset="0"/>
                </a:rPr>
                <a:t>Active Block (or Write Point)</a:t>
              </a:r>
              <a:endParaRPr lang="en-CH" sz="1600" dirty="0">
                <a:solidFill>
                  <a:srgbClr val="0432FF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5605C52-8C1C-D34E-9533-F4AB0F77A2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91704" y="5597862"/>
              <a:ext cx="449509" cy="20203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rgbClr val="0432FF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16646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Planes in the same die </a:t>
            </a:r>
            <a:r>
              <a:rPr lang="en-US" dirty="0">
                <a:solidFill>
                  <a:schemeClr val="accent2"/>
                </a:solidFill>
              </a:rPr>
              <a:t>can operate in parallel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only when the page offsets are the same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64933"/>
              </p:ext>
            </p:extLst>
          </p:nvPr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050620"/>
              </p:ext>
            </p:extLst>
          </p:nvPr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48945"/>
              </p:ext>
            </p:extLst>
          </p:nvPr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80081"/>
              </p:ext>
            </p:extLst>
          </p:nvPr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33674"/>
              </p:ext>
            </p:extLst>
          </p:nvPr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92691"/>
              </p:ext>
            </p:extLst>
          </p:nvPr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77861"/>
              </p:ext>
            </p:extLst>
          </p:nvPr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94449"/>
              </p:ext>
            </p:extLst>
          </p:nvPr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78513"/>
              </p:ext>
            </p:extLst>
          </p:nvPr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70722"/>
              </p:ext>
            </p:extLst>
          </p:nvPr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0" y="5767139"/>
            <a:ext cx="502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319F1F-8637-E347-9866-BDA99DABD8B2}"/>
              </a:ext>
            </a:extLst>
          </p:cNvPr>
          <p:cNvGrpSpPr/>
          <p:nvPr/>
        </p:nvGrpSpPr>
        <p:grpSpPr>
          <a:xfrm>
            <a:off x="3250211" y="2498932"/>
            <a:ext cx="2336551" cy="2570738"/>
            <a:chOff x="3250211" y="2498932"/>
            <a:chExt cx="2336551" cy="257073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7DD72B-4092-8749-BEE9-55FC6F026FDF}"/>
                </a:ext>
              </a:extLst>
            </p:cNvPr>
            <p:cNvSpPr/>
            <p:nvPr/>
          </p:nvSpPr>
          <p:spPr>
            <a:xfrm>
              <a:off x="3250211" y="2498932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3</a:t>
              </a:r>
              <a:endParaRPr lang="en-CH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44EDBA1-DD08-244B-A0B8-EFEEC46F2F3D}"/>
                </a:ext>
              </a:extLst>
            </p:cNvPr>
            <p:cNvSpPr/>
            <p:nvPr/>
          </p:nvSpPr>
          <p:spPr>
            <a:xfrm>
              <a:off x="3250211" y="3107174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2</a:t>
              </a:r>
              <a:endParaRPr lang="en-CH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D4DB365-46AD-7C43-8CCC-0F3A9B2AABD1}"/>
                </a:ext>
              </a:extLst>
            </p:cNvPr>
            <p:cNvSpPr/>
            <p:nvPr/>
          </p:nvSpPr>
          <p:spPr>
            <a:xfrm>
              <a:off x="3250211" y="3715415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5</a:t>
              </a:r>
              <a:endParaRPr lang="en-CH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55D04C-4DB4-4941-8D32-B6399AA0416C}"/>
                </a:ext>
              </a:extLst>
            </p:cNvPr>
            <p:cNvSpPr/>
            <p:nvPr/>
          </p:nvSpPr>
          <p:spPr>
            <a:xfrm>
              <a:off x="3250211" y="4700338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1</a:t>
              </a:r>
              <a:endParaRPr lang="en-CH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4F69D82-D978-6F4E-8597-766618CC2E8F}"/>
                </a:ext>
              </a:extLst>
            </p:cNvPr>
            <p:cNvSpPr/>
            <p:nvPr/>
          </p:nvSpPr>
          <p:spPr>
            <a:xfrm>
              <a:off x="5265840" y="2498932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0</a:t>
              </a:r>
              <a:endParaRPr lang="en-CH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AE85623-11EF-8443-B0F8-648D885ABC42}"/>
                </a:ext>
              </a:extLst>
            </p:cNvPr>
            <p:cNvSpPr/>
            <p:nvPr/>
          </p:nvSpPr>
          <p:spPr>
            <a:xfrm>
              <a:off x="5265840" y="3107174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7</a:t>
              </a:r>
              <a:endParaRPr lang="en-CH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04F97B-0E1D-1348-988E-6CDF68DC611A}"/>
                </a:ext>
              </a:extLst>
            </p:cNvPr>
            <p:cNvSpPr/>
            <p:nvPr/>
          </p:nvSpPr>
          <p:spPr>
            <a:xfrm>
              <a:off x="5265840" y="3715415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3</a:t>
              </a:r>
              <a:endParaRPr lang="en-CH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6F5CD7-E59A-1445-9C7B-35C4A0A4F594}"/>
                </a:ext>
              </a:extLst>
            </p:cNvPr>
            <p:cNvSpPr/>
            <p:nvPr/>
          </p:nvSpPr>
          <p:spPr>
            <a:xfrm>
              <a:off x="5265840" y="4700338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2</a:t>
              </a:r>
              <a:endParaRPr lang="en-CH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C4261ED-1367-DF40-91F7-A66E2C7D3C25}"/>
                </a:ext>
              </a:extLst>
            </p:cNvPr>
            <p:cNvSpPr/>
            <p:nvPr/>
          </p:nvSpPr>
          <p:spPr bwMode="auto">
            <a:xfrm>
              <a:off x="3593993" y="3596004"/>
              <a:ext cx="618781" cy="609599"/>
            </a:xfrm>
            <a:prstGeom prst="roundRect">
              <a:avLst>
                <a:gd name="adj" fmla="val 11059"/>
              </a:avLst>
            </a:pr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0BD3BD01-7042-C143-9B13-360DA4CFA3A4}"/>
                </a:ext>
              </a:extLst>
            </p:cNvPr>
            <p:cNvSpPr/>
            <p:nvPr/>
          </p:nvSpPr>
          <p:spPr bwMode="auto">
            <a:xfrm>
              <a:off x="4615614" y="2979129"/>
              <a:ext cx="618781" cy="609599"/>
            </a:xfrm>
            <a:prstGeom prst="roundRect">
              <a:avLst>
                <a:gd name="adj" fmla="val 11059"/>
              </a:avLst>
            </a:pr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9780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Planes in the same die </a:t>
            </a:r>
            <a:r>
              <a:rPr lang="en-US" dirty="0">
                <a:solidFill>
                  <a:schemeClr val="accent2"/>
                </a:solidFill>
              </a:rPr>
              <a:t>can operate in parallel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only when the page offsets are the same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0" y="5767139"/>
            <a:ext cx="502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7DD72B-4092-8749-BEE9-55FC6F026FDF}"/>
              </a:ext>
            </a:extLst>
          </p:cNvPr>
          <p:cNvSpPr/>
          <p:nvPr/>
        </p:nvSpPr>
        <p:spPr>
          <a:xfrm>
            <a:off x="3250211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EDBA1-DD08-244B-A0B8-EFEEC46F2F3D}"/>
              </a:ext>
            </a:extLst>
          </p:cNvPr>
          <p:cNvSpPr/>
          <p:nvPr/>
        </p:nvSpPr>
        <p:spPr>
          <a:xfrm>
            <a:off x="3250211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55D04C-4DB4-4941-8D32-B6399AA0416C}"/>
              </a:ext>
            </a:extLst>
          </p:cNvPr>
          <p:cNvSpPr/>
          <p:nvPr/>
        </p:nvSpPr>
        <p:spPr>
          <a:xfrm>
            <a:off x="3250211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9D82-D978-6F4E-8597-766618CC2E8F}"/>
              </a:ext>
            </a:extLst>
          </p:cNvPr>
          <p:cNvSpPr/>
          <p:nvPr/>
        </p:nvSpPr>
        <p:spPr>
          <a:xfrm>
            <a:off x="5265840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4F97B-0E1D-1348-988E-6CDF68DC611A}"/>
              </a:ext>
            </a:extLst>
          </p:cNvPr>
          <p:cNvSpPr/>
          <p:nvPr/>
        </p:nvSpPr>
        <p:spPr>
          <a:xfrm>
            <a:off x="5265840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6F5CD7-E59A-1445-9C7B-35C4A0A4F594}"/>
              </a:ext>
            </a:extLst>
          </p:cNvPr>
          <p:cNvSpPr/>
          <p:nvPr/>
        </p:nvSpPr>
        <p:spPr>
          <a:xfrm>
            <a:off x="5265840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C4261ED-1367-DF40-91F7-A66E2C7D3C25}"/>
              </a:ext>
            </a:extLst>
          </p:cNvPr>
          <p:cNvSpPr/>
          <p:nvPr/>
        </p:nvSpPr>
        <p:spPr bwMode="auto">
          <a:xfrm>
            <a:off x="3593993" y="3596004"/>
            <a:ext cx="618781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BD3BD01-7042-C143-9B13-360DA4CFA3A4}"/>
              </a:ext>
            </a:extLst>
          </p:cNvPr>
          <p:cNvSpPr/>
          <p:nvPr/>
        </p:nvSpPr>
        <p:spPr bwMode="auto">
          <a:xfrm>
            <a:off x="4615614" y="2979129"/>
            <a:ext cx="618781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86D9DC68-E800-EE4E-B953-13B1028E8E8C}"/>
              </a:ext>
            </a:extLst>
          </p:cNvPr>
          <p:cNvCxnSpPr>
            <a:cxnSpLocks/>
            <a:stCxn id="17" idx="1"/>
            <a:endCxn id="19" idx="1"/>
          </p:cNvCxnSpPr>
          <p:nvPr/>
        </p:nvCxnSpPr>
        <p:spPr bwMode="auto">
          <a:xfrm rot="10800000" flipV="1">
            <a:off x="3657709" y="3901440"/>
            <a:ext cx="12700" cy="1696422"/>
          </a:xfrm>
          <a:prstGeom prst="curvedConnector3">
            <a:avLst>
              <a:gd name="adj1" fmla="val 9269157"/>
            </a:avLst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DB365-46AD-7C43-8CCC-0F3A9B2AABD1}"/>
              </a:ext>
            </a:extLst>
          </p:cNvPr>
          <p:cNvSpPr/>
          <p:nvPr/>
        </p:nvSpPr>
        <p:spPr>
          <a:xfrm>
            <a:off x="3250211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8D7EE4A1-E557-F54F-B47D-DF738F998266}"/>
              </a:ext>
            </a:extLst>
          </p:cNvPr>
          <p:cNvCxnSpPr>
            <a:cxnSpLocks/>
            <a:stCxn id="51" idx="3"/>
            <a:endCxn id="54" idx="3"/>
          </p:cNvCxnSpPr>
          <p:nvPr/>
        </p:nvCxnSpPr>
        <p:spPr bwMode="auto">
          <a:xfrm>
            <a:off x="5178081" y="3291840"/>
            <a:ext cx="12700" cy="2306022"/>
          </a:xfrm>
          <a:prstGeom prst="curvedConnector3">
            <a:avLst>
              <a:gd name="adj1" fmla="val 8528969"/>
            </a:avLst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5623-11EF-8443-B0F8-648D885ABC42}"/>
              </a:ext>
            </a:extLst>
          </p:cNvPr>
          <p:cNvSpPr/>
          <p:nvPr/>
        </p:nvSpPr>
        <p:spPr>
          <a:xfrm>
            <a:off x="5265840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97918"/>
      </p:ext>
    </p:extLst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I/O Mismatch b/w OS and NAND Flash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page size</a:t>
            </a:r>
            <a:r>
              <a:rPr lang="en-US" dirty="0"/>
              <a:t> (i.e., minimum I/O unit) of NAND flash memory </a:t>
            </a:r>
            <a:r>
              <a:rPr lang="en-US" dirty="0">
                <a:solidFill>
                  <a:srgbClr val="0432FF"/>
                </a:solidFill>
              </a:rPr>
              <a:t>has continuously increased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From 256 bytes to </a:t>
            </a:r>
            <a:r>
              <a:rPr lang="en-US" dirty="0">
                <a:solidFill>
                  <a:srgbClr val="FF0000"/>
                </a:solidFill>
              </a:rPr>
              <a:t>16 KiB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Low area overhead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high bandwidth (size / latency)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logical block </a:t>
            </a:r>
            <a:r>
              <a:rPr lang="en-US" dirty="0"/>
              <a:t>(or sector) size of file systems </a:t>
            </a:r>
            <a:r>
              <a:rPr lang="en-US" dirty="0">
                <a:solidFill>
                  <a:srgbClr val="0432FF"/>
                </a:solidFill>
              </a:rPr>
              <a:t>has also increased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From 512 bytes to </a:t>
            </a:r>
            <a:r>
              <a:rPr lang="en-US" dirty="0">
                <a:solidFill>
                  <a:srgbClr val="FF0000"/>
                </a:solidFill>
              </a:rPr>
              <a:t>4 KiB</a:t>
            </a:r>
          </a:p>
          <a:p>
            <a:pPr lvl="1"/>
            <a:r>
              <a:rPr lang="en-US" dirty="0"/>
              <a:t>To more efficiently work with NAND flash-based SSDs</a:t>
            </a:r>
          </a:p>
          <a:p>
            <a:pPr lvl="1"/>
            <a:r>
              <a:rPr lang="en-US" dirty="0"/>
              <a:t>Increasing the block size is </a:t>
            </a:r>
            <a:r>
              <a:rPr lang="en-US" dirty="0">
                <a:solidFill>
                  <a:srgbClr val="FF0000"/>
                </a:solidFill>
              </a:rPr>
              <a:t>not straightforward</a:t>
            </a:r>
            <a:r>
              <a:rPr lang="en-US" dirty="0"/>
              <a:t>.</a:t>
            </a:r>
          </a:p>
          <a:p>
            <a:pPr lvl="2"/>
            <a:r>
              <a:rPr lang="en-US" sz="2200" dirty="0"/>
              <a:t>I/O handling is closely related OS memory management.</a:t>
            </a:r>
          </a:p>
          <a:p>
            <a:pPr lvl="2"/>
            <a:r>
              <a:rPr lang="en-US" sz="2200" dirty="0"/>
              <a:t>Memory page size = 4 KiB</a:t>
            </a:r>
          </a:p>
          <a:p>
            <a:pPr lvl="2"/>
            <a:r>
              <a:rPr lang="en-US" sz="2200" dirty="0"/>
              <a:t>Unnecessary fetch or eviction at the page cache </a:t>
            </a:r>
          </a:p>
        </p:txBody>
      </p:sp>
    </p:spTree>
    <p:extLst>
      <p:ext uri="{BB962C8B-B14F-4D97-AF65-F5344CB8AC3E}">
        <p14:creationId xmlns:p14="http://schemas.microsoft.com/office/powerpoint/2010/main" val="287212571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Planes in the same die </a:t>
            </a:r>
            <a:r>
              <a:rPr lang="en-US" dirty="0">
                <a:solidFill>
                  <a:schemeClr val="accent2"/>
                </a:solidFill>
              </a:rPr>
              <a:t>can operate in parallel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only when the page offsets are the same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50614"/>
              </p:ext>
            </p:extLst>
          </p:nvPr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01705"/>
              </p:ext>
            </p:extLst>
          </p:nvPr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1" y="5767139"/>
            <a:ext cx="502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7DD72B-4092-8749-BEE9-55FC6F026FDF}"/>
              </a:ext>
            </a:extLst>
          </p:cNvPr>
          <p:cNvSpPr/>
          <p:nvPr/>
        </p:nvSpPr>
        <p:spPr>
          <a:xfrm>
            <a:off x="3250211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EDBA1-DD08-244B-A0B8-EFEEC46F2F3D}"/>
              </a:ext>
            </a:extLst>
          </p:cNvPr>
          <p:cNvSpPr/>
          <p:nvPr/>
        </p:nvSpPr>
        <p:spPr>
          <a:xfrm>
            <a:off x="3250211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55D04C-4DB4-4941-8D32-B6399AA0416C}"/>
              </a:ext>
            </a:extLst>
          </p:cNvPr>
          <p:cNvSpPr/>
          <p:nvPr/>
        </p:nvSpPr>
        <p:spPr>
          <a:xfrm>
            <a:off x="3250211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9D82-D978-6F4E-8597-766618CC2E8F}"/>
              </a:ext>
            </a:extLst>
          </p:cNvPr>
          <p:cNvSpPr/>
          <p:nvPr/>
        </p:nvSpPr>
        <p:spPr>
          <a:xfrm>
            <a:off x="5265840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4F97B-0E1D-1348-988E-6CDF68DC611A}"/>
              </a:ext>
            </a:extLst>
          </p:cNvPr>
          <p:cNvSpPr/>
          <p:nvPr/>
        </p:nvSpPr>
        <p:spPr>
          <a:xfrm>
            <a:off x="5265840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6F5CD7-E59A-1445-9C7B-35C4A0A4F594}"/>
              </a:ext>
            </a:extLst>
          </p:cNvPr>
          <p:cNvSpPr/>
          <p:nvPr/>
        </p:nvSpPr>
        <p:spPr>
          <a:xfrm>
            <a:off x="5265840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C4261ED-1367-DF40-91F7-A66E2C7D3C25}"/>
              </a:ext>
            </a:extLst>
          </p:cNvPr>
          <p:cNvSpPr/>
          <p:nvPr/>
        </p:nvSpPr>
        <p:spPr bwMode="auto">
          <a:xfrm>
            <a:off x="3593993" y="3596004"/>
            <a:ext cx="618781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BD3BD01-7042-C143-9B13-360DA4CFA3A4}"/>
              </a:ext>
            </a:extLst>
          </p:cNvPr>
          <p:cNvSpPr/>
          <p:nvPr/>
        </p:nvSpPr>
        <p:spPr bwMode="auto">
          <a:xfrm>
            <a:off x="4615614" y="2979129"/>
            <a:ext cx="618781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86D9DC68-E800-EE4E-B953-13B1028E8E8C}"/>
              </a:ext>
            </a:extLst>
          </p:cNvPr>
          <p:cNvCxnSpPr>
            <a:cxnSpLocks/>
            <a:stCxn id="17" idx="1"/>
            <a:endCxn id="19" idx="1"/>
          </p:cNvCxnSpPr>
          <p:nvPr/>
        </p:nvCxnSpPr>
        <p:spPr bwMode="auto">
          <a:xfrm rot="10800000" flipV="1">
            <a:off x="3657709" y="3901440"/>
            <a:ext cx="12700" cy="1696422"/>
          </a:xfrm>
          <a:prstGeom prst="curvedConnector3">
            <a:avLst>
              <a:gd name="adj1" fmla="val 9269157"/>
            </a:avLst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DB365-46AD-7C43-8CCC-0F3A9B2AABD1}"/>
              </a:ext>
            </a:extLst>
          </p:cNvPr>
          <p:cNvSpPr/>
          <p:nvPr/>
        </p:nvSpPr>
        <p:spPr>
          <a:xfrm>
            <a:off x="3250211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8D7EE4A1-E557-F54F-B47D-DF738F998266}"/>
              </a:ext>
            </a:extLst>
          </p:cNvPr>
          <p:cNvCxnSpPr>
            <a:cxnSpLocks/>
            <a:stCxn id="51" idx="3"/>
            <a:endCxn id="54" idx="3"/>
          </p:cNvCxnSpPr>
          <p:nvPr/>
        </p:nvCxnSpPr>
        <p:spPr bwMode="auto">
          <a:xfrm>
            <a:off x="5178081" y="3291840"/>
            <a:ext cx="12700" cy="2306022"/>
          </a:xfrm>
          <a:prstGeom prst="curvedConnector3">
            <a:avLst>
              <a:gd name="adj1" fmla="val 8528969"/>
            </a:avLst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5623-11EF-8443-B0F8-648D885ABC42}"/>
              </a:ext>
            </a:extLst>
          </p:cNvPr>
          <p:cNvSpPr/>
          <p:nvPr/>
        </p:nvSpPr>
        <p:spPr>
          <a:xfrm>
            <a:off x="5265840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9B14AAE-AEFA-BC4C-93E7-83A477CA33DA}"/>
              </a:ext>
            </a:extLst>
          </p:cNvPr>
          <p:cNvSpPr/>
          <p:nvPr/>
        </p:nvSpPr>
        <p:spPr bwMode="auto">
          <a:xfrm>
            <a:off x="3627396" y="5321555"/>
            <a:ext cx="1589023" cy="122780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4FCB77-1259-D244-9949-191E4EBEEAC1}"/>
              </a:ext>
            </a:extLst>
          </p:cNvPr>
          <p:cNvSpPr/>
          <p:nvPr/>
        </p:nvSpPr>
        <p:spPr>
          <a:xfrm>
            <a:off x="5402396" y="5181600"/>
            <a:ext cx="1608004" cy="231236"/>
          </a:xfrm>
          <a:prstGeom prst="rect">
            <a:avLst/>
          </a:prstGeom>
          <a:solidFill>
            <a:schemeClr val="bg1"/>
          </a:solidFill>
        </p:spPr>
        <p:txBody>
          <a:bodyPr wrap="none" lIns="0" rIns="0" anchor="ctr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  <a:latin typeface="Cambria" panose="02040503050406030204" pitchFamily="18" charset="0"/>
              </a:rPr>
              <a:t>Multi-plane write</a:t>
            </a:r>
            <a:endParaRPr lang="en-CH" sz="1600" i="1" dirty="0">
              <a:solidFill>
                <a:srgbClr val="C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E1D656-7D0A-4042-9935-E28914EDC372}"/>
              </a:ext>
            </a:extLst>
          </p:cNvPr>
          <p:cNvSpPr/>
          <p:nvPr/>
        </p:nvSpPr>
        <p:spPr>
          <a:xfrm>
            <a:off x="685800" y="4483866"/>
            <a:ext cx="1804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Single-plane read</a:t>
            </a:r>
            <a:endParaRPr lang="en-CH" sz="1600" i="1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504DA6-3873-3141-9FA5-16EB5E371FF1}"/>
              </a:ext>
            </a:extLst>
          </p:cNvPr>
          <p:cNvSpPr/>
          <p:nvPr/>
        </p:nvSpPr>
        <p:spPr>
          <a:xfrm>
            <a:off x="6256639" y="4202139"/>
            <a:ext cx="1804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Single-plane read</a:t>
            </a:r>
            <a:endParaRPr lang="en-CH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24219"/>
      </p:ext>
    </p:extLst>
  </p:cSld>
  <p:clrMapOvr>
    <a:masterClrMapping/>
  </p:clrMapOvr>
  <p:transition spd="slow"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Planes in the same die </a:t>
            </a:r>
            <a:r>
              <a:rPr lang="en-US" dirty="0">
                <a:solidFill>
                  <a:schemeClr val="accent2"/>
                </a:solidFill>
              </a:rPr>
              <a:t>can operate in parallel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only when the page offsets are the same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46367"/>
              </p:ext>
            </p:extLst>
          </p:nvPr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1" y="5767139"/>
            <a:ext cx="502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7DD72B-4092-8749-BEE9-55FC6F026FDF}"/>
              </a:ext>
            </a:extLst>
          </p:cNvPr>
          <p:cNvSpPr/>
          <p:nvPr/>
        </p:nvSpPr>
        <p:spPr>
          <a:xfrm>
            <a:off x="3250211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EDBA1-DD08-244B-A0B8-EFEEC46F2F3D}"/>
              </a:ext>
            </a:extLst>
          </p:cNvPr>
          <p:cNvSpPr/>
          <p:nvPr/>
        </p:nvSpPr>
        <p:spPr>
          <a:xfrm>
            <a:off x="3250211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55D04C-4DB4-4941-8D32-B6399AA0416C}"/>
              </a:ext>
            </a:extLst>
          </p:cNvPr>
          <p:cNvSpPr/>
          <p:nvPr/>
        </p:nvSpPr>
        <p:spPr>
          <a:xfrm>
            <a:off x="3250211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9D82-D978-6F4E-8597-766618CC2E8F}"/>
              </a:ext>
            </a:extLst>
          </p:cNvPr>
          <p:cNvSpPr/>
          <p:nvPr/>
        </p:nvSpPr>
        <p:spPr>
          <a:xfrm>
            <a:off x="5265840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4F97B-0E1D-1348-988E-6CDF68DC611A}"/>
              </a:ext>
            </a:extLst>
          </p:cNvPr>
          <p:cNvSpPr/>
          <p:nvPr/>
        </p:nvSpPr>
        <p:spPr>
          <a:xfrm>
            <a:off x="5265840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6F5CD7-E59A-1445-9C7B-35C4A0A4F594}"/>
              </a:ext>
            </a:extLst>
          </p:cNvPr>
          <p:cNvSpPr/>
          <p:nvPr/>
        </p:nvSpPr>
        <p:spPr>
          <a:xfrm>
            <a:off x="5265840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C4261ED-1367-DF40-91F7-A66E2C7D3C25}"/>
              </a:ext>
            </a:extLst>
          </p:cNvPr>
          <p:cNvSpPr/>
          <p:nvPr/>
        </p:nvSpPr>
        <p:spPr bwMode="auto">
          <a:xfrm>
            <a:off x="3593993" y="3596004"/>
            <a:ext cx="618781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BD3BD01-7042-C143-9B13-360DA4CFA3A4}"/>
              </a:ext>
            </a:extLst>
          </p:cNvPr>
          <p:cNvSpPr/>
          <p:nvPr/>
        </p:nvSpPr>
        <p:spPr bwMode="auto">
          <a:xfrm>
            <a:off x="4615614" y="2979129"/>
            <a:ext cx="618781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86D9DC68-E800-EE4E-B953-13B1028E8E8C}"/>
              </a:ext>
            </a:extLst>
          </p:cNvPr>
          <p:cNvCxnSpPr>
            <a:cxnSpLocks/>
            <a:stCxn id="17" idx="1"/>
            <a:endCxn id="19" idx="1"/>
          </p:cNvCxnSpPr>
          <p:nvPr/>
        </p:nvCxnSpPr>
        <p:spPr bwMode="auto">
          <a:xfrm rot="10800000" flipV="1">
            <a:off x="3657709" y="3901440"/>
            <a:ext cx="12700" cy="1696422"/>
          </a:xfrm>
          <a:prstGeom prst="curvedConnector3">
            <a:avLst>
              <a:gd name="adj1" fmla="val 9269157"/>
            </a:avLst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DB365-46AD-7C43-8CCC-0F3A9B2AABD1}"/>
              </a:ext>
            </a:extLst>
          </p:cNvPr>
          <p:cNvSpPr/>
          <p:nvPr/>
        </p:nvSpPr>
        <p:spPr>
          <a:xfrm>
            <a:off x="3250211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5623-11EF-8443-B0F8-648D885ABC42}"/>
              </a:ext>
            </a:extLst>
          </p:cNvPr>
          <p:cNvSpPr/>
          <p:nvPr/>
        </p:nvSpPr>
        <p:spPr>
          <a:xfrm>
            <a:off x="5265840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9B14AAE-AEFA-BC4C-93E7-83A477CA33DA}"/>
              </a:ext>
            </a:extLst>
          </p:cNvPr>
          <p:cNvSpPr/>
          <p:nvPr/>
        </p:nvSpPr>
        <p:spPr bwMode="auto">
          <a:xfrm>
            <a:off x="3627396" y="5384914"/>
            <a:ext cx="561335" cy="180696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E1D656-7D0A-4042-9935-E28914EDC372}"/>
              </a:ext>
            </a:extLst>
          </p:cNvPr>
          <p:cNvSpPr/>
          <p:nvPr/>
        </p:nvSpPr>
        <p:spPr>
          <a:xfrm>
            <a:off x="304800" y="4572000"/>
            <a:ext cx="2219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</a:rPr>
              <a:t>×</a:t>
            </a: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Single-plane reads</a:t>
            </a:r>
            <a:endParaRPr lang="en-CH" sz="1600" i="1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9A6735-B077-6247-8F64-1943A616B633}"/>
              </a:ext>
            </a:extLst>
          </p:cNvPr>
          <p:cNvSpPr/>
          <p:nvPr/>
        </p:nvSpPr>
        <p:spPr>
          <a:xfrm>
            <a:off x="304800" y="4925836"/>
            <a:ext cx="2281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</a:rPr>
              <a:t>×</a:t>
            </a: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Single-plane writes</a:t>
            </a:r>
            <a:endParaRPr lang="en-CH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28383"/>
      </p:ext>
    </p:extLst>
  </p:cSld>
  <p:clrMapOvr>
    <a:masterClrMapping/>
  </p:clrMapOvr>
  <p:transition spd="slow"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Planes in the same die </a:t>
            </a:r>
            <a:r>
              <a:rPr lang="en-US" dirty="0">
                <a:solidFill>
                  <a:schemeClr val="accent2"/>
                </a:solidFill>
              </a:rPr>
              <a:t>can operate in parallel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only when the page offsets are the same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41700"/>
              </p:ext>
            </p:extLst>
          </p:nvPr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57102"/>
              </p:ext>
            </p:extLst>
          </p:nvPr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1" y="5767139"/>
            <a:ext cx="502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7DD72B-4092-8749-BEE9-55FC6F026FDF}"/>
              </a:ext>
            </a:extLst>
          </p:cNvPr>
          <p:cNvSpPr/>
          <p:nvPr/>
        </p:nvSpPr>
        <p:spPr>
          <a:xfrm>
            <a:off x="3250211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EDBA1-DD08-244B-A0B8-EFEEC46F2F3D}"/>
              </a:ext>
            </a:extLst>
          </p:cNvPr>
          <p:cNvSpPr/>
          <p:nvPr/>
        </p:nvSpPr>
        <p:spPr>
          <a:xfrm>
            <a:off x="3250211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55D04C-4DB4-4941-8D32-B6399AA0416C}"/>
              </a:ext>
            </a:extLst>
          </p:cNvPr>
          <p:cNvSpPr/>
          <p:nvPr/>
        </p:nvSpPr>
        <p:spPr>
          <a:xfrm>
            <a:off x="3250211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9D82-D978-6F4E-8597-766618CC2E8F}"/>
              </a:ext>
            </a:extLst>
          </p:cNvPr>
          <p:cNvSpPr/>
          <p:nvPr/>
        </p:nvSpPr>
        <p:spPr>
          <a:xfrm>
            <a:off x="5265840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4F97B-0E1D-1348-988E-6CDF68DC611A}"/>
              </a:ext>
            </a:extLst>
          </p:cNvPr>
          <p:cNvSpPr/>
          <p:nvPr/>
        </p:nvSpPr>
        <p:spPr>
          <a:xfrm>
            <a:off x="5265840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6F5CD7-E59A-1445-9C7B-35C4A0A4F594}"/>
              </a:ext>
            </a:extLst>
          </p:cNvPr>
          <p:cNvSpPr/>
          <p:nvPr/>
        </p:nvSpPr>
        <p:spPr>
          <a:xfrm>
            <a:off x="5265840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C4261ED-1367-DF40-91F7-A66E2C7D3C25}"/>
              </a:ext>
            </a:extLst>
          </p:cNvPr>
          <p:cNvSpPr/>
          <p:nvPr/>
        </p:nvSpPr>
        <p:spPr bwMode="auto">
          <a:xfrm>
            <a:off x="3593993" y="3596004"/>
            <a:ext cx="618781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BD3BD01-7042-C143-9B13-360DA4CFA3A4}"/>
              </a:ext>
            </a:extLst>
          </p:cNvPr>
          <p:cNvSpPr/>
          <p:nvPr/>
        </p:nvSpPr>
        <p:spPr bwMode="auto">
          <a:xfrm>
            <a:off x="4615614" y="2979129"/>
            <a:ext cx="618781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DB365-46AD-7C43-8CCC-0F3A9B2AABD1}"/>
              </a:ext>
            </a:extLst>
          </p:cNvPr>
          <p:cNvSpPr/>
          <p:nvPr/>
        </p:nvSpPr>
        <p:spPr>
          <a:xfrm>
            <a:off x="3250211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5623-11EF-8443-B0F8-648D885ABC42}"/>
              </a:ext>
            </a:extLst>
          </p:cNvPr>
          <p:cNvSpPr/>
          <p:nvPr/>
        </p:nvSpPr>
        <p:spPr>
          <a:xfrm>
            <a:off x="5265840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17FA22-14DE-F84D-8D43-473F29176634}"/>
              </a:ext>
            </a:extLst>
          </p:cNvPr>
          <p:cNvSpPr/>
          <p:nvPr/>
        </p:nvSpPr>
        <p:spPr>
          <a:xfrm>
            <a:off x="6103126" y="2667000"/>
            <a:ext cx="25246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Cambria" panose="02040503050406030204" pitchFamily="18" charset="0"/>
              </a:rPr>
              <a:t>4-page copy:</a:t>
            </a: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    </a:t>
            </a:r>
            <a: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  <a:t>can be done with </a:t>
            </a:r>
            <a:b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  <a:t>    2</a:t>
            </a:r>
            <a:r>
              <a:rPr lang="en-US" sz="1600" b="1" dirty="0">
                <a:solidFill>
                  <a:schemeClr val="accent6"/>
                </a:solidFill>
                <a:latin typeface="Cambria" panose="02040503050406030204" pitchFamily="18" charset="0"/>
              </a:rPr>
              <a:t>×</a:t>
            </a:r>
            <a: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  <a:t>multi-plane reads &amp;</a:t>
            </a:r>
            <a:b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  <a:t>    2</a:t>
            </a:r>
            <a:r>
              <a:rPr lang="en-US" sz="1600" b="1" dirty="0">
                <a:solidFill>
                  <a:schemeClr val="accent6"/>
                </a:solidFill>
                <a:latin typeface="Cambria" panose="02040503050406030204" pitchFamily="18" charset="0"/>
              </a:rPr>
              <a:t>×</a:t>
            </a:r>
            <a: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  <a:t>multi-plane writes</a:t>
            </a:r>
            <a:endParaRPr lang="en-CH" sz="1600" i="1" dirty="0">
              <a:solidFill>
                <a:schemeClr val="accent6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56D8E2-42B5-8147-933F-A65C560A7DCE}"/>
              </a:ext>
            </a:extLst>
          </p:cNvPr>
          <p:cNvSpPr/>
          <p:nvPr/>
        </p:nvSpPr>
        <p:spPr>
          <a:xfrm>
            <a:off x="6035298" y="3683971"/>
            <a:ext cx="254165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 </a:t>
            </a: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</a:rPr>
              <a:t>×</a:t>
            </a: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sigle-plane reads &amp;</a:t>
            </a: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     1</a:t>
            </a: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</a:rPr>
              <a:t>×</a:t>
            </a: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multi-plane write &amp;</a:t>
            </a: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     2</a:t>
            </a: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</a:rPr>
              <a:t>×</a:t>
            </a: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single-plane writes </a:t>
            </a: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endParaRPr lang="en-CH" sz="1600" dirty="0">
              <a:solidFill>
                <a:srgbClr val="FF0000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0770D0D-B7BD-5547-9958-B411A4D62D85}"/>
              </a:ext>
            </a:extLst>
          </p:cNvPr>
          <p:cNvSpPr/>
          <p:nvPr/>
        </p:nvSpPr>
        <p:spPr bwMode="auto">
          <a:xfrm>
            <a:off x="3627396" y="5500522"/>
            <a:ext cx="1589023" cy="122780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3CC1F1-A60D-694D-B2C6-EE7EAE85AA32}"/>
              </a:ext>
            </a:extLst>
          </p:cNvPr>
          <p:cNvSpPr/>
          <p:nvPr/>
        </p:nvSpPr>
        <p:spPr>
          <a:xfrm>
            <a:off x="217557" y="5029200"/>
            <a:ext cx="305904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Cannot perform multi-</a:t>
            </a:r>
            <a:b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plane writes before</a:t>
            </a:r>
            <a:b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using (or discarding) </a:t>
            </a:r>
            <a:b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2nd and 3rd pages of Block</a:t>
            </a:r>
            <a:r>
              <a:rPr lang="en-US" sz="1600" b="1" i="1" baseline="-25000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N</a:t>
            </a:r>
            <a:r>
              <a:rPr lang="en-US" sz="1600" b="1" baseline="-25000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-1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in Plane</a:t>
            </a:r>
            <a:r>
              <a:rPr lang="en-US" sz="1600" b="1" baseline="-25000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1</a:t>
            </a: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endParaRPr lang="en-CH" sz="1600" dirty="0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9F6B176-3BC1-6E4A-A59C-4A4FB07CE241}"/>
              </a:ext>
            </a:extLst>
          </p:cNvPr>
          <p:cNvSpPr/>
          <p:nvPr/>
        </p:nvSpPr>
        <p:spPr>
          <a:xfrm>
            <a:off x="217557" y="3205609"/>
            <a:ext cx="29540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Cannot perform multi-</a:t>
            </a:r>
            <a:b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plane writes for future writes</a:t>
            </a:r>
            <a:b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(due to different offsets)</a:t>
            </a: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endParaRPr lang="en-CH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0798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6" grpId="0"/>
      <p:bldP spid="7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>
                <a:solidFill>
                  <a:srgbClr val="0070C0"/>
                </a:solidFill>
              </a:rPr>
              <a:t>Superblock-based management</a:t>
            </a:r>
            <a:r>
              <a:rPr lang="en-US" dirty="0"/>
              <a:t>: groups each block with the same index (i.e., vertical position) in different planes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0" y="5767139"/>
            <a:ext cx="502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7DD72B-4092-8749-BEE9-55FC6F026FDF}"/>
              </a:ext>
            </a:extLst>
          </p:cNvPr>
          <p:cNvSpPr/>
          <p:nvPr/>
        </p:nvSpPr>
        <p:spPr>
          <a:xfrm>
            <a:off x="3250211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EDBA1-DD08-244B-A0B8-EFEEC46F2F3D}"/>
              </a:ext>
            </a:extLst>
          </p:cNvPr>
          <p:cNvSpPr/>
          <p:nvPr/>
        </p:nvSpPr>
        <p:spPr>
          <a:xfrm>
            <a:off x="3250211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DB365-46AD-7C43-8CCC-0F3A9B2AABD1}"/>
              </a:ext>
            </a:extLst>
          </p:cNvPr>
          <p:cNvSpPr/>
          <p:nvPr/>
        </p:nvSpPr>
        <p:spPr>
          <a:xfrm>
            <a:off x="3250211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55D04C-4DB4-4941-8D32-B6399AA0416C}"/>
              </a:ext>
            </a:extLst>
          </p:cNvPr>
          <p:cNvSpPr/>
          <p:nvPr/>
        </p:nvSpPr>
        <p:spPr>
          <a:xfrm>
            <a:off x="3250211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9D82-D978-6F4E-8597-766618CC2E8F}"/>
              </a:ext>
            </a:extLst>
          </p:cNvPr>
          <p:cNvSpPr/>
          <p:nvPr/>
        </p:nvSpPr>
        <p:spPr>
          <a:xfrm>
            <a:off x="5265840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5623-11EF-8443-B0F8-648D885ABC42}"/>
              </a:ext>
            </a:extLst>
          </p:cNvPr>
          <p:cNvSpPr/>
          <p:nvPr/>
        </p:nvSpPr>
        <p:spPr>
          <a:xfrm>
            <a:off x="5265840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4F97B-0E1D-1348-988E-6CDF68DC611A}"/>
              </a:ext>
            </a:extLst>
          </p:cNvPr>
          <p:cNvSpPr/>
          <p:nvPr/>
        </p:nvSpPr>
        <p:spPr>
          <a:xfrm>
            <a:off x="5265840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6F5CD7-E59A-1445-9C7B-35C4A0A4F594}"/>
              </a:ext>
            </a:extLst>
          </p:cNvPr>
          <p:cNvSpPr/>
          <p:nvPr/>
        </p:nvSpPr>
        <p:spPr>
          <a:xfrm>
            <a:off x="5265840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BD3BD01-7042-C143-9B13-360DA4CFA3A4}"/>
              </a:ext>
            </a:extLst>
          </p:cNvPr>
          <p:cNvSpPr/>
          <p:nvPr/>
        </p:nvSpPr>
        <p:spPr bwMode="auto">
          <a:xfrm>
            <a:off x="3593992" y="2979129"/>
            <a:ext cx="1640403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44464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>
                <a:solidFill>
                  <a:srgbClr val="0070C0"/>
                </a:solidFill>
              </a:rPr>
              <a:t>Superblock-based management</a:t>
            </a:r>
            <a:r>
              <a:rPr lang="en-US" dirty="0"/>
              <a:t>: groups each block with the same index (i.e., vertical position) in different planes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30949"/>
              </p:ext>
            </p:extLst>
          </p:nvPr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0" y="5767139"/>
            <a:ext cx="502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7DD72B-4092-8749-BEE9-55FC6F026FDF}"/>
              </a:ext>
            </a:extLst>
          </p:cNvPr>
          <p:cNvSpPr/>
          <p:nvPr/>
        </p:nvSpPr>
        <p:spPr>
          <a:xfrm>
            <a:off x="3250211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EDBA1-DD08-244B-A0B8-EFEEC46F2F3D}"/>
              </a:ext>
            </a:extLst>
          </p:cNvPr>
          <p:cNvSpPr/>
          <p:nvPr/>
        </p:nvSpPr>
        <p:spPr>
          <a:xfrm>
            <a:off x="3250211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DB365-46AD-7C43-8CCC-0F3A9B2AABD1}"/>
              </a:ext>
            </a:extLst>
          </p:cNvPr>
          <p:cNvSpPr/>
          <p:nvPr/>
        </p:nvSpPr>
        <p:spPr>
          <a:xfrm>
            <a:off x="3250211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55D04C-4DB4-4941-8D32-B6399AA0416C}"/>
              </a:ext>
            </a:extLst>
          </p:cNvPr>
          <p:cNvSpPr/>
          <p:nvPr/>
        </p:nvSpPr>
        <p:spPr>
          <a:xfrm>
            <a:off x="3250211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9D82-D978-6F4E-8597-766618CC2E8F}"/>
              </a:ext>
            </a:extLst>
          </p:cNvPr>
          <p:cNvSpPr/>
          <p:nvPr/>
        </p:nvSpPr>
        <p:spPr>
          <a:xfrm>
            <a:off x="5265840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5623-11EF-8443-B0F8-648D885ABC42}"/>
              </a:ext>
            </a:extLst>
          </p:cNvPr>
          <p:cNvSpPr/>
          <p:nvPr/>
        </p:nvSpPr>
        <p:spPr>
          <a:xfrm>
            <a:off x="5265840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4F97B-0E1D-1348-988E-6CDF68DC611A}"/>
              </a:ext>
            </a:extLst>
          </p:cNvPr>
          <p:cNvSpPr/>
          <p:nvPr/>
        </p:nvSpPr>
        <p:spPr>
          <a:xfrm>
            <a:off x="5265840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6F5CD7-E59A-1445-9C7B-35C4A0A4F594}"/>
              </a:ext>
            </a:extLst>
          </p:cNvPr>
          <p:cNvSpPr/>
          <p:nvPr/>
        </p:nvSpPr>
        <p:spPr>
          <a:xfrm>
            <a:off x="5265840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BD3BD01-7042-C143-9B13-360DA4CFA3A4}"/>
              </a:ext>
            </a:extLst>
          </p:cNvPr>
          <p:cNvSpPr/>
          <p:nvPr/>
        </p:nvSpPr>
        <p:spPr bwMode="auto">
          <a:xfrm>
            <a:off x="3593992" y="2979129"/>
            <a:ext cx="1640403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303A5FB0-9AA7-9847-B873-E4E2973C6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35569"/>
              </p:ext>
            </p:extLst>
          </p:nvPr>
        </p:nvGraphicFramePr>
        <p:xfrm>
          <a:off x="6271496" y="3185160"/>
          <a:ext cx="4953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</a:tbl>
          </a:graphicData>
        </a:graphic>
      </p:graphicFrame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E8091FBB-E142-0244-9DF2-E0C2FC892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31909"/>
              </p:ext>
            </p:extLst>
          </p:nvPr>
        </p:nvGraphicFramePr>
        <p:xfrm>
          <a:off x="6768176" y="3185160"/>
          <a:ext cx="4953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89A4A6-74E1-FD44-AA3B-1D13C7F8FA01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>
            <a:off x="5562600" y="3307080"/>
            <a:ext cx="708896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D072402-D34C-584E-90BB-6E0B383D199D}"/>
              </a:ext>
            </a:extLst>
          </p:cNvPr>
          <p:cNvSpPr/>
          <p:nvPr/>
        </p:nvSpPr>
        <p:spPr>
          <a:xfrm>
            <a:off x="6036930" y="2557046"/>
            <a:ext cx="19623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❶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Valid page reads</a:t>
            </a:r>
            <a:b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(5 SRs + 1 MR)</a:t>
            </a:r>
            <a:endParaRPr lang="en-CH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903975"/>
      </p:ext>
    </p:extLst>
  </p:cSld>
  <p:clrMapOvr>
    <a:masterClrMapping/>
  </p:clrMapOvr>
  <p:transition spd="slow"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>
                <a:solidFill>
                  <a:srgbClr val="0070C0"/>
                </a:solidFill>
              </a:rPr>
              <a:t>Superblock-based management</a:t>
            </a:r>
            <a:r>
              <a:rPr lang="en-US" dirty="0"/>
              <a:t>: groups each block with the same index (i.e., vertical position) in different planes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4387"/>
              </p:ext>
            </p:extLst>
          </p:nvPr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42225"/>
              </p:ext>
            </p:extLst>
          </p:nvPr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0" y="5767139"/>
            <a:ext cx="502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7DD72B-4092-8749-BEE9-55FC6F026FDF}"/>
              </a:ext>
            </a:extLst>
          </p:cNvPr>
          <p:cNvSpPr/>
          <p:nvPr/>
        </p:nvSpPr>
        <p:spPr>
          <a:xfrm>
            <a:off x="3250211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EDBA1-DD08-244B-A0B8-EFEEC46F2F3D}"/>
              </a:ext>
            </a:extLst>
          </p:cNvPr>
          <p:cNvSpPr/>
          <p:nvPr/>
        </p:nvSpPr>
        <p:spPr>
          <a:xfrm>
            <a:off x="3250211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DB365-46AD-7C43-8CCC-0F3A9B2AABD1}"/>
              </a:ext>
            </a:extLst>
          </p:cNvPr>
          <p:cNvSpPr/>
          <p:nvPr/>
        </p:nvSpPr>
        <p:spPr>
          <a:xfrm>
            <a:off x="3250211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55D04C-4DB4-4941-8D32-B6399AA0416C}"/>
              </a:ext>
            </a:extLst>
          </p:cNvPr>
          <p:cNvSpPr/>
          <p:nvPr/>
        </p:nvSpPr>
        <p:spPr>
          <a:xfrm>
            <a:off x="3250211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9D82-D978-6F4E-8597-766618CC2E8F}"/>
              </a:ext>
            </a:extLst>
          </p:cNvPr>
          <p:cNvSpPr/>
          <p:nvPr/>
        </p:nvSpPr>
        <p:spPr>
          <a:xfrm>
            <a:off x="5265840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5623-11EF-8443-B0F8-648D885ABC42}"/>
              </a:ext>
            </a:extLst>
          </p:cNvPr>
          <p:cNvSpPr/>
          <p:nvPr/>
        </p:nvSpPr>
        <p:spPr>
          <a:xfrm>
            <a:off x="5265840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4F97B-0E1D-1348-988E-6CDF68DC611A}"/>
              </a:ext>
            </a:extLst>
          </p:cNvPr>
          <p:cNvSpPr/>
          <p:nvPr/>
        </p:nvSpPr>
        <p:spPr>
          <a:xfrm>
            <a:off x="5265840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6F5CD7-E59A-1445-9C7B-35C4A0A4F594}"/>
              </a:ext>
            </a:extLst>
          </p:cNvPr>
          <p:cNvSpPr/>
          <p:nvPr/>
        </p:nvSpPr>
        <p:spPr>
          <a:xfrm>
            <a:off x="5265840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BD3BD01-7042-C143-9B13-360DA4CFA3A4}"/>
              </a:ext>
            </a:extLst>
          </p:cNvPr>
          <p:cNvSpPr/>
          <p:nvPr/>
        </p:nvSpPr>
        <p:spPr bwMode="auto">
          <a:xfrm>
            <a:off x="3593992" y="2979129"/>
            <a:ext cx="1640403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9CF87E7-7C82-E64F-B9EE-D02FCD452171}"/>
              </a:ext>
            </a:extLst>
          </p:cNvPr>
          <p:cNvSpPr/>
          <p:nvPr/>
        </p:nvSpPr>
        <p:spPr bwMode="auto">
          <a:xfrm>
            <a:off x="3593992" y="5326251"/>
            <a:ext cx="1640403" cy="235028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303A5FB0-9AA7-9847-B873-E4E2973C6B24}"/>
              </a:ext>
            </a:extLst>
          </p:cNvPr>
          <p:cNvGraphicFramePr>
            <a:graphicFrameLocks noGrp="1"/>
          </p:cNvGraphicFramePr>
          <p:nvPr/>
        </p:nvGraphicFramePr>
        <p:xfrm>
          <a:off x="6271496" y="3185160"/>
          <a:ext cx="4953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</a:tbl>
          </a:graphicData>
        </a:graphic>
      </p:graphicFrame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E8091FBB-E142-0244-9DF2-E0C2FC8926E7}"/>
              </a:ext>
            </a:extLst>
          </p:cNvPr>
          <p:cNvGraphicFramePr>
            <a:graphicFrameLocks noGrp="1"/>
          </p:cNvGraphicFramePr>
          <p:nvPr/>
        </p:nvGraphicFramePr>
        <p:xfrm>
          <a:off x="6768176" y="3185160"/>
          <a:ext cx="4953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89A4A6-74E1-FD44-AA3B-1D13C7F8FA01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>
            <a:off x="5562600" y="3307080"/>
            <a:ext cx="708896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AB1F44C-1DF8-0746-B2F8-184ADC109C07}"/>
              </a:ext>
            </a:extLst>
          </p:cNvPr>
          <p:cNvSpPr/>
          <p:nvPr/>
        </p:nvSpPr>
        <p:spPr>
          <a:xfrm>
            <a:off x="6036930" y="2557046"/>
            <a:ext cx="19623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❶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Valid page reads</a:t>
            </a:r>
            <a:b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(5 SRs + 1 MR)</a:t>
            </a:r>
            <a:endParaRPr lang="en-CH" sz="1600" dirty="0">
              <a:solidFill>
                <a:srgbClr val="7030A0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2FF083E-1E77-A84B-911E-B45721083D6A}"/>
              </a:ext>
            </a:extLst>
          </p:cNvPr>
          <p:cNvSpPr/>
          <p:nvPr/>
        </p:nvSpPr>
        <p:spPr bwMode="auto">
          <a:xfrm>
            <a:off x="6227074" y="3176483"/>
            <a:ext cx="1076699" cy="184395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4E5DCBAE-BE32-9C4E-A7E4-3F1D28244BC6}"/>
              </a:ext>
            </a:extLst>
          </p:cNvPr>
          <p:cNvCxnSpPr>
            <a:cxnSpLocks/>
            <a:stCxn id="43" idx="2"/>
            <a:endCxn id="41" idx="3"/>
          </p:cNvCxnSpPr>
          <p:nvPr/>
        </p:nvCxnSpPr>
        <p:spPr bwMode="auto">
          <a:xfrm rot="5400000">
            <a:off x="4958467" y="3636807"/>
            <a:ext cx="2082887" cy="1531029"/>
          </a:xfrm>
          <a:prstGeom prst="curvedConnector2">
            <a:avLst/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BB9336B-F75D-2243-AF71-904F5E401A7F}"/>
              </a:ext>
            </a:extLst>
          </p:cNvPr>
          <p:cNvSpPr/>
          <p:nvPr/>
        </p:nvSpPr>
        <p:spPr>
          <a:xfrm>
            <a:off x="5997034" y="5069670"/>
            <a:ext cx="2024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❷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Valid page writes</a:t>
            </a:r>
            <a:b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(3 MRs)</a:t>
            </a:r>
            <a:endParaRPr lang="en-CH" sz="1600" dirty="0">
              <a:solidFill>
                <a:srgbClr val="7030A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D67B64-1410-854F-9440-CBA515D99F2C}"/>
              </a:ext>
            </a:extLst>
          </p:cNvPr>
          <p:cNvGrpSpPr/>
          <p:nvPr/>
        </p:nvGrpSpPr>
        <p:grpSpPr>
          <a:xfrm>
            <a:off x="6221476" y="3365143"/>
            <a:ext cx="1642896" cy="354681"/>
            <a:chOff x="6221476" y="3365143"/>
            <a:chExt cx="1642896" cy="354681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12339776-3353-784F-A1BE-F74DA11A0DAB}"/>
                </a:ext>
              </a:extLst>
            </p:cNvPr>
            <p:cNvSpPr/>
            <p:nvPr/>
          </p:nvSpPr>
          <p:spPr bwMode="auto">
            <a:xfrm>
              <a:off x="6221476" y="3365143"/>
              <a:ext cx="607769" cy="63857"/>
            </a:xfrm>
            <a:prstGeom prst="roundRect">
              <a:avLst>
                <a:gd name="adj" fmla="val 11059"/>
              </a:avLst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DBEA282-A400-4145-BB63-842E942F98CB}"/>
                </a:ext>
              </a:extLst>
            </p:cNvPr>
            <p:cNvSpPr/>
            <p:nvPr/>
          </p:nvSpPr>
          <p:spPr>
            <a:xfrm>
              <a:off x="6806069" y="3381270"/>
              <a:ext cx="10583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Buffering</a:t>
              </a:r>
              <a:endParaRPr lang="en-CH" sz="16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92096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>
                <a:solidFill>
                  <a:srgbClr val="0070C0"/>
                </a:solidFill>
              </a:rPr>
              <a:t>Superblock-based management</a:t>
            </a:r>
            <a:r>
              <a:rPr lang="en-US" dirty="0"/>
              <a:t>: groups each block with the same index (i.e., vertical position) in different planes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118317"/>
              </p:ext>
            </p:extLst>
          </p:nvPr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74466"/>
              </p:ext>
            </p:extLst>
          </p:nvPr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0" y="5767139"/>
            <a:ext cx="502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7DD72B-4092-8749-BEE9-55FC6F026FDF}"/>
              </a:ext>
            </a:extLst>
          </p:cNvPr>
          <p:cNvSpPr/>
          <p:nvPr/>
        </p:nvSpPr>
        <p:spPr>
          <a:xfrm>
            <a:off x="3250211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EDBA1-DD08-244B-A0B8-EFEEC46F2F3D}"/>
              </a:ext>
            </a:extLst>
          </p:cNvPr>
          <p:cNvSpPr/>
          <p:nvPr/>
        </p:nvSpPr>
        <p:spPr>
          <a:xfrm>
            <a:off x="3250211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DB365-46AD-7C43-8CCC-0F3A9B2AABD1}"/>
              </a:ext>
            </a:extLst>
          </p:cNvPr>
          <p:cNvSpPr/>
          <p:nvPr/>
        </p:nvSpPr>
        <p:spPr>
          <a:xfrm>
            <a:off x="3250211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55D04C-4DB4-4941-8D32-B6399AA0416C}"/>
              </a:ext>
            </a:extLst>
          </p:cNvPr>
          <p:cNvSpPr/>
          <p:nvPr/>
        </p:nvSpPr>
        <p:spPr>
          <a:xfrm>
            <a:off x="3250211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9D82-D978-6F4E-8597-766618CC2E8F}"/>
              </a:ext>
            </a:extLst>
          </p:cNvPr>
          <p:cNvSpPr/>
          <p:nvPr/>
        </p:nvSpPr>
        <p:spPr>
          <a:xfrm>
            <a:off x="5265840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5623-11EF-8443-B0F8-648D885ABC42}"/>
              </a:ext>
            </a:extLst>
          </p:cNvPr>
          <p:cNvSpPr/>
          <p:nvPr/>
        </p:nvSpPr>
        <p:spPr>
          <a:xfrm>
            <a:off x="5265840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4F97B-0E1D-1348-988E-6CDF68DC611A}"/>
              </a:ext>
            </a:extLst>
          </p:cNvPr>
          <p:cNvSpPr/>
          <p:nvPr/>
        </p:nvSpPr>
        <p:spPr>
          <a:xfrm>
            <a:off x="5265840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6F5CD7-E59A-1445-9C7B-35C4A0A4F594}"/>
              </a:ext>
            </a:extLst>
          </p:cNvPr>
          <p:cNvSpPr/>
          <p:nvPr/>
        </p:nvSpPr>
        <p:spPr>
          <a:xfrm>
            <a:off x="5265840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BD3BD01-7042-C143-9B13-360DA4CFA3A4}"/>
              </a:ext>
            </a:extLst>
          </p:cNvPr>
          <p:cNvSpPr/>
          <p:nvPr/>
        </p:nvSpPr>
        <p:spPr bwMode="auto">
          <a:xfrm>
            <a:off x="3593992" y="2979129"/>
            <a:ext cx="1640403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9CF87E7-7C82-E64F-B9EE-D02FCD452171}"/>
              </a:ext>
            </a:extLst>
          </p:cNvPr>
          <p:cNvSpPr/>
          <p:nvPr/>
        </p:nvSpPr>
        <p:spPr bwMode="auto">
          <a:xfrm>
            <a:off x="3593992" y="5326251"/>
            <a:ext cx="1640403" cy="235028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303A5FB0-9AA7-9847-B873-E4E2973C6B24}"/>
              </a:ext>
            </a:extLst>
          </p:cNvPr>
          <p:cNvGraphicFramePr>
            <a:graphicFrameLocks noGrp="1"/>
          </p:cNvGraphicFramePr>
          <p:nvPr/>
        </p:nvGraphicFramePr>
        <p:xfrm>
          <a:off x="6271496" y="3185160"/>
          <a:ext cx="4953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</a:tbl>
          </a:graphicData>
        </a:graphic>
      </p:graphicFrame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E8091FBB-E142-0244-9DF2-E0C2FC8926E7}"/>
              </a:ext>
            </a:extLst>
          </p:cNvPr>
          <p:cNvGraphicFramePr>
            <a:graphicFrameLocks noGrp="1"/>
          </p:cNvGraphicFramePr>
          <p:nvPr/>
        </p:nvGraphicFramePr>
        <p:xfrm>
          <a:off x="6768176" y="3185160"/>
          <a:ext cx="4953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89A4A6-74E1-FD44-AA3B-1D13C7F8FA01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>
            <a:off x="5562600" y="3307080"/>
            <a:ext cx="708896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AB1F44C-1DF8-0746-B2F8-184ADC109C07}"/>
              </a:ext>
            </a:extLst>
          </p:cNvPr>
          <p:cNvSpPr/>
          <p:nvPr/>
        </p:nvSpPr>
        <p:spPr>
          <a:xfrm>
            <a:off x="6036930" y="2557046"/>
            <a:ext cx="19623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❶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Valid page reads</a:t>
            </a:r>
            <a:b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(5 SRs + 1 MR)</a:t>
            </a:r>
            <a:endParaRPr lang="en-CH" sz="1600" dirty="0">
              <a:solidFill>
                <a:srgbClr val="7030A0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2FF083E-1E77-A84B-911E-B45721083D6A}"/>
              </a:ext>
            </a:extLst>
          </p:cNvPr>
          <p:cNvSpPr/>
          <p:nvPr/>
        </p:nvSpPr>
        <p:spPr bwMode="auto">
          <a:xfrm>
            <a:off x="6227074" y="3176483"/>
            <a:ext cx="1076699" cy="184395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4E5DCBAE-BE32-9C4E-A7E4-3F1D28244BC6}"/>
              </a:ext>
            </a:extLst>
          </p:cNvPr>
          <p:cNvCxnSpPr>
            <a:cxnSpLocks/>
            <a:stCxn id="43" idx="2"/>
            <a:endCxn id="41" idx="3"/>
          </p:cNvCxnSpPr>
          <p:nvPr/>
        </p:nvCxnSpPr>
        <p:spPr bwMode="auto">
          <a:xfrm rot="5400000">
            <a:off x="4958467" y="3636807"/>
            <a:ext cx="2082887" cy="1531029"/>
          </a:xfrm>
          <a:prstGeom prst="curvedConnector2">
            <a:avLst/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BB9336B-F75D-2243-AF71-904F5E401A7F}"/>
              </a:ext>
            </a:extLst>
          </p:cNvPr>
          <p:cNvSpPr/>
          <p:nvPr/>
        </p:nvSpPr>
        <p:spPr>
          <a:xfrm>
            <a:off x="5997034" y="5069670"/>
            <a:ext cx="2024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❷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Valid page writes</a:t>
            </a:r>
            <a:b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(3 MRs)</a:t>
            </a:r>
            <a:endParaRPr lang="en-CH" sz="1600" dirty="0">
              <a:solidFill>
                <a:srgbClr val="7030A0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2339776-3353-784F-A1BE-F74DA11A0DAB}"/>
              </a:ext>
            </a:extLst>
          </p:cNvPr>
          <p:cNvSpPr/>
          <p:nvPr/>
        </p:nvSpPr>
        <p:spPr bwMode="auto">
          <a:xfrm>
            <a:off x="6221476" y="3365143"/>
            <a:ext cx="607769" cy="63857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BEA282-A400-4145-BB63-842E942F98CB}"/>
              </a:ext>
            </a:extLst>
          </p:cNvPr>
          <p:cNvSpPr/>
          <p:nvPr/>
        </p:nvSpPr>
        <p:spPr>
          <a:xfrm>
            <a:off x="6806069" y="3381270"/>
            <a:ext cx="10583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Buffering</a:t>
            </a:r>
            <a:endParaRPr lang="en-CH" sz="1600" i="1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83E5E5-30BB-0848-BD5B-AB8C68C82D70}"/>
              </a:ext>
            </a:extLst>
          </p:cNvPr>
          <p:cNvSpPr/>
          <p:nvPr/>
        </p:nvSpPr>
        <p:spPr>
          <a:xfrm>
            <a:off x="222207" y="3205609"/>
            <a:ext cx="202049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Cambria" panose="02040503050406030204" pitchFamily="18" charset="0"/>
                <a:sym typeface="Wingdings" pitchFamily="2" charset="2"/>
              </a:rPr>
              <a:t>Pros:</a:t>
            </a:r>
            <a:br>
              <a:rPr lang="en-US" sz="1600" b="1" dirty="0">
                <a:solidFill>
                  <a:schemeClr val="accent6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chemeClr val="accent6"/>
                </a:solidFill>
                <a:latin typeface="Cambria" panose="02040503050406030204" pitchFamily="18" charset="0"/>
                <a:sym typeface="Wingdings" pitchFamily="2" charset="2"/>
              </a:rPr>
              <a:t>  Keep performing </a:t>
            </a:r>
            <a:br>
              <a:rPr lang="en-US" sz="1600" b="1" dirty="0">
                <a:solidFill>
                  <a:schemeClr val="accent6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chemeClr val="accent6"/>
                </a:solidFill>
                <a:latin typeface="Cambria" panose="02040503050406030204" pitchFamily="18" charset="0"/>
                <a:sym typeface="Wingdings" pitchFamily="2" charset="2"/>
              </a:rPr>
              <a:t>  multi-plane writes</a:t>
            </a:r>
            <a:b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</a:br>
            <a:endParaRPr lang="en-CH" sz="1600" dirty="0">
              <a:solidFill>
                <a:schemeClr val="accent6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77C9685-5527-B84B-A75E-84DE128BE4CF}"/>
              </a:ext>
            </a:extLst>
          </p:cNvPr>
          <p:cNvSpPr/>
          <p:nvPr/>
        </p:nvSpPr>
        <p:spPr>
          <a:xfrm>
            <a:off x="217557" y="4230280"/>
            <a:ext cx="29198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Cons:</a:t>
            </a:r>
            <a:b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  More read/write operations</a:t>
            </a:r>
            <a:b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   5 SRs + 1 MR + 3 MWs</a:t>
            </a:r>
            <a:b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   vs. 4 SRs + 2 MRs</a:t>
            </a: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endParaRPr lang="en-CH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61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Offset management: Die level or SSD level?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86117"/>
              </p:ext>
            </p:extLst>
          </p:nvPr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308919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308919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308919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64762"/>
              </p:ext>
            </p:extLst>
          </p:nvPr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0452"/>
              </p:ext>
            </p:extLst>
          </p:nvPr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75102"/>
              </p:ext>
            </p:extLst>
          </p:nvPr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79391"/>
              </p:ext>
            </p:extLst>
          </p:nvPr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308919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308919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06340"/>
              </p:ext>
            </p:extLst>
          </p:nvPr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57630"/>
              </p:ext>
            </p:extLst>
          </p:nvPr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59837"/>
              </p:ext>
            </p:extLst>
          </p:nvPr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14127"/>
              </p:ext>
            </p:extLst>
          </p:nvPr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37124"/>
              </p:ext>
            </p:extLst>
          </p:nvPr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960C9B6-B387-DA4A-95A2-48252A69D219}"/>
              </a:ext>
            </a:extLst>
          </p:cNvPr>
          <p:cNvSpPr/>
          <p:nvPr/>
        </p:nvSpPr>
        <p:spPr bwMode="auto">
          <a:xfrm>
            <a:off x="1226122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85213A3B-7875-4847-B434-638CB7AA6248}"/>
              </a:ext>
            </a:extLst>
          </p:cNvPr>
          <p:cNvSpPr/>
          <p:nvPr/>
        </p:nvSpPr>
        <p:spPr bwMode="auto">
          <a:xfrm>
            <a:off x="1281256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75" name="Table 5">
            <a:extLst>
              <a:ext uri="{FF2B5EF4-FFF2-40B4-BE49-F238E27FC236}">
                <a16:creationId xmlns:a16="http://schemas.microsoft.com/office/drawing/2014/main" id="{D1CDF171-EE33-6142-9F95-B00EA86F8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57815"/>
              </p:ext>
            </p:extLst>
          </p:nvPr>
        </p:nvGraphicFramePr>
        <p:xfrm>
          <a:off x="1392037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ED715644-2241-5D4D-A5EF-54B32452BEA9}"/>
              </a:ext>
            </a:extLst>
          </p:cNvPr>
          <p:cNvSpPr/>
          <p:nvPr/>
        </p:nvSpPr>
        <p:spPr>
          <a:xfrm rot="5400000">
            <a:off x="1527328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A26A8E-9701-0F43-BB66-0CBBA90E7863}"/>
              </a:ext>
            </a:extLst>
          </p:cNvPr>
          <p:cNvSpPr/>
          <p:nvPr/>
        </p:nvSpPr>
        <p:spPr>
          <a:xfrm>
            <a:off x="1240379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4A3F4237-9E3A-304A-803D-B5BC58DAD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26079"/>
              </p:ext>
            </p:extLst>
          </p:nvPr>
        </p:nvGraphicFramePr>
        <p:xfrm>
          <a:off x="1392037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79" name="Table 5">
            <a:extLst>
              <a:ext uri="{FF2B5EF4-FFF2-40B4-BE49-F238E27FC236}">
                <a16:creationId xmlns:a16="http://schemas.microsoft.com/office/drawing/2014/main" id="{DE47E9CF-4258-1F4D-AA01-AF2DF6B1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96596"/>
              </p:ext>
            </p:extLst>
          </p:nvPr>
        </p:nvGraphicFramePr>
        <p:xfrm>
          <a:off x="1392037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80" name="Table 5">
            <a:extLst>
              <a:ext uri="{FF2B5EF4-FFF2-40B4-BE49-F238E27FC236}">
                <a16:creationId xmlns:a16="http://schemas.microsoft.com/office/drawing/2014/main" id="{DCC6BFE0-C01F-FE49-99C3-40B6388C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60853"/>
              </p:ext>
            </p:extLst>
          </p:nvPr>
        </p:nvGraphicFramePr>
        <p:xfrm>
          <a:off x="1392037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81" name="Table 5">
            <a:extLst>
              <a:ext uri="{FF2B5EF4-FFF2-40B4-BE49-F238E27FC236}">
                <a16:creationId xmlns:a16="http://schemas.microsoft.com/office/drawing/2014/main" id="{EDCE1919-B00B-FB48-98CA-9BDB57511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480172"/>
              </p:ext>
            </p:extLst>
          </p:nvPr>
        </p:nvGraphicFramePr>
        <p:xfrm>
          <a:off x="1392037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BBD350B-C5BE-E344-ADDF-D509E48AF12E}"/>
              </a:ext>
            </a:extLst>
          </p:cNvPr>
          <p:cNvSpPr/>
          <p:nvPr/>
        </p:nvSpPr>
        <p:spPr bwMode="auto">
          <a:xfrm>
            <a:off x="23063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83" name="Table 5">
            <a:extLst>
              <a:ext uri="{FF2B5EF4-FFF2-40B4-BE49-F238E27FC236}">
                <a16:creationId xmlns:a16="http://schemas.microsoft.com/office/drawing/2014/main" id="{18395411-C636-4044-8128-0298D7200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83366"/>
              </p:ext>
            </p:extLst>
          </p:nvPr>
        </p:nvGraphicFramePr>
        <p:xfrm>
          <a:off x="24171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5FBDAFFC-1FF0-8943-A43D-54F8C1C07D5F}"/>
              </a:ext>
            </a:extLst>
          </p:cNvPr>
          <p:cNvSpPr/>
          <p:nvPr/>
        </p:nvSpPr>
        <p:spPr>
          <a:xfrm rot="5400000">
            <a:off x="25524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E78A96A-EEDC-6C42-AC70-3A58585C3125}"/>
              </a:ext>
            </a:extLst>
          </p:cNvPr>
          <p:cNvSpPr/>
          <p:nvPr/>
        </p:nvSpPr>
        <p:spPr>
          <a:xfrm>
            <a:off x="22654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86" name="Table 5">
            <a:extLst>
              <a:ext uri="{FF2B5EF4-FFF2-40B4-BE49-F238E27FC236}">
                <a16:creationId xmlns:a16="http://schemas.microsoft.com/office/drawing/2014/main" id="{607662FE-D190-F641-8680-C1F79A196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04610"/>
              </p:ext>
            </p:extLst>
          </p:nvPr>
        </p:nvGraphicFramePr>
        <p:xfrm>
          <a:off x="24171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87" name="Table 5">
            <a:extLst>
              <a:ext uri="{FF2B5EF4-FFF2-40B4-BE49-F238E27FC236}">
                <a16:creationId xmlns:a16="http://schemas.microsoft.com/office/drawing/2014/main" id="{46B3E1B4-1B5C-0240-A32B-F040A4049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34811"/>
              </p:ext>
            </p:extLst>
          </p:nvPr>
        </p:nvGraphicFramePr>
        <p:xfrm>
          <a:off x="24171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88" name="Table 5">
            <a:extLst>
              <a:ext uri="{FF2B5EF4-FFF2-40B4-BE49-F238E27FC236}">
                <a16:creationId xmlns:a16="http://schemas.microsoft.com/office/drawing/2014/main" id="{3DD85AB4-0D9B-FD45-8662-BAA193BD2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85334"/>
              </p:ext>
            </p:extLst>
          </p:nvPr>
        </p:nvGraphicFramePr>
        <p:xfrm>
          <a:off x="24171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89" name="Table 5">
            <a:extLst>
              <a:ext uri="{FF2B5EF4-FFF2-40B4-BE49-F238E27FC236}">
                <a16:creationId xmlns:a16="http://schemas.microsoft.com/office/drawing/2014/main" id="{FECE2D59-2065-AA42-AF31-968E37428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14060"/>
              </p:ext>
            </p:extLst>
          </p:nvPr>
        </p:nvGraphicFramePr>
        <p:xfrm>
          <a:off x="24171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B5DEEA21-277C-8747-9EBE-4D105ADA5F2D}"/>
              </a:ext>
            </a:extLst>
          </p:cNvPr>
          <p:cNvSpPr/>
          <p:nvPr/>
        </p:nvSpPr>
        <p:spPr bwMode="auto">
          <a:xfrm rot="16200000">
            <a:off x="323422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F274230-8060-BA45-88B5-E665CA68BCCD}"/>
              </a:ext>
            </a:extLst>
          </p:cNvPr>
          <p:cNvSpPr/>
          <p:nvPr/>
        </p:nvSpPr>
        <p:spPr>
          <a:xfrm>
            <a:off x="1857460" y="1917546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11EB9AE-EE28-7B45-9988-A8B4EA73ECA7}"/>
              </a:ext>
            </a:extLst>
          </p:cNvPr>
          <p:cNvSpPr/>
          <p:nvPr/>
        </p:nvSpPr>
        <p:spPr>
          <a:xfrm>
            <a:off x="4123132" y="1917546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284EF83-7915-B941-ABDF-39A77CECEB1C}"/>
              </a:ext>
            </a:extLst>
          </p:cNvPr>
          <p:cNvSpPr/>
          <p:nvPr/>
        </p:nvSpPr>
        <p:spPr bwMode="auto">
          <a:xfrm>
            <a:off x="5765052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EE51C7B-A08A-1749-A0C4-339063FDEC27}"/>
              </a:ext>
            </a:extLst>
          </p:cNvPr>
          <p:cNvSpPr/>
          <p:nvPr/>
        </p:nvSpPr>
        <p:spPr bwMode="auto">
          <a:xfrm>
            <a:off x="5820186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95" name="Table 5">
            <a:extLst>
              <a:ext uri="{FF2B5EF4-FFF2-40B4-BE49-F238E27FC236}">
                <a16:creationId xmlns:a16="http://schemas.microsoft.com/office/drawing/2014/main" id="{E87E2E25-8CCB-284E-824B-D2299B90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53670"/>
              </p:ext>
            </p:extLst>
          </p:nvPr>
        </p:nvGraphicFramePr>
        <p:xfrm>
          <a:off x="5930967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96" name="Rectangle 95">
            <a:extLst>
              <a:ext uri="{FF2B5EF4-FFF2-40B4-BE49-F238E27FC236}">
                <a16:creationId xmlns:a16="http://schemas.microsoft.com/office/drawing/2014/main" id="{5F0B7CE8-6A89-2D44-BB63-E39E86C19A26}"/>
              </a:ext>
            </a:extLst>
          </p:cNvPr>
          <p:cNvSpPr/>
          <p:nvPr/>
        </p:nvSpPr>
        <p:spPr>
          <a:xfrm rot="5400000">
            <a:off x="6066258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EE11DAC-C737-F14B-BB83-C4D1E31675D2}"/>
              </a:ext>
            </a:extLst>
          </p:cNvPr>
          <p:cNvSpPr/>
          <p:nvPr/>
        </p:nvSpPr>
        <p:spPr>
          <a:xfrm>
            <a:off x="5779309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98" name="Table 5">
            <a:extLst>
              <a:ext uri="{FF2B5EF4-FFF2-40B4-BE49-F238E27FC236}">
                <a16:creationId xmlns:a16="http://schemas.microsoft.com/office/drawing/2014/main" id="{49D81B52-8E94-084D-BEAE-6599BB067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83529"/>
              </p:ext>
            </p:extLst>
          </p:nvPr>
        </p:nvGraphicFramePr>
        <p:xfrm>
          <a:off x="5930967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98FB6DC5-CE4B-E04D-9C1B-0D5A0CA28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68882"/>
              </p:ext>
            </p:extLst>
          </p:nvPr>
        </p:nvGraphicFramePr>
        <p:xfrm>
          <a:off x="5930967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00" name="Table 5">
            <a:extLst>
              <a:ext uri="{FF2B5EF4-FFF2-40B4-BE49-F238E27FC236}">
                <a16:creationId xmlns:a16="http://schemas.microsoft.com/office/drawing/2014/main" id="{15B352FE-6D30-9741-8837-08BF1A871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43262"/>
              </p:ext>
            </p:extLst>
          </p:nvPr>
        </p:nvGraphicFramePr>
        <p:xfrm>
          <a:off x="5930967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01" name="Table 5">
            <a:extLst>
              <a:ext uri="{FF2B5EF4-FFF2-40B4-BE49-F238E27FC236}">
                <a16:creationId xmlns:a16="http://schemas.microsoft.com/office/drawing/2014/main" id="{B4C95D09-E607-BA42-84E0-298541725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49126"/>
              </p:ext>
            </p:extLst>
          </p:nvPr>
        </p:nvGraphicFramePr>
        <p:xfrm>
          <a:off x="5930967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0B39379-205C-AB41-825A-63B3F513DFE4}"/>
              </a:ext>
            </a:extLst>
          </p:cNvPr>
          <p:cNvSpPr/>
          <p:nvPr/>
        </p:nvSpPr>
        <p:spPr bwMode="auto">
          <a:xfrm>
            <a:off x="684525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103" name="Table 5">
            <a:extLst>
              <a:ext uri="{FF2B5EF4-FFF2-40B4-BE49-F238E27FC236}">
                <a16:creationId xmlns:a16="http://schemas.microsoft.com/office/drawing/2014/main" id="{F9261DD8-E9BA-9B4F-A6C2-03A168E01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88757"/>
              </p:ext>
            </p:extLst>
          </p:nvPr>
        </p:nvGraphicFramePr>
        <p:xfrm>
          <a:off x="695603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4" name="Rectangle 103">
            <a:extLst>
              <a:ext uri="{FF2B5EF4-FFF2-40B4-BE49-F238E27FC236}">
                <a16:creationId xmlns:a16="http://schemas.microsoft.com/office/drawing/2014/main" id="{7CBC16C6-DFA9-9343-A5FD-AD51D7B006B5}"/>
              </a:ext>
            </a:extLst>
          </p:cNvPr>
          <p:cNvSpPr/>
          <p:nvPr/>
        </p:nvSpPr>
        <p:spPr>
          <a:xfrm rot="5400000">
            <a:off x="709133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3A47245-A7C2-5E45-BC18-CF25026606B2}"/>
              </a:ext>
            </a:extLst>
          </p:cNvPr>
          <p:cNvSpPr/>
          <p:nvPr/>
        </p:nvSpPr>
        <p:spPr>
          <a:xfrm>
            <a:off x="680438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106" name="Table 5">
            <a:extLst>
              <a:ext uri="{FF2B5EF4-FFF2-40B4-BE49-F238E27FC236}">
                <a16:creationId xmlns:a16="http://schemas.microsoft.com/office/drawing/2014/main" id="{F0946D6E-B9C8-F74B-9C1A-4B5653E70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90503"/>
              </p:ext>
            </p:extLst>
          </p:nvPr>
        </p:nvGraphicFramePr>
        <p:xfrm>
          <a:off x="695603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07" name="Table 5">
            <a:extLst>
              <a:ext uri="{FF2B5EF4-FFF2-40B4-BE49-F238E27FC236}">
                <a16:creationId xmlns:a16="http://schemas.microsoft.com/office/drawing/2014/main" id="{69C77629-9906-6C4C-AB12-AEB484FFB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59837"/>
              </p:ext>
            </p:extLst>
          </p:nvPr>
        </p:nvGraphicFramePr>
        <p:xfrm>
          <a:off x="695603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08" name="Table 5">
            <a:extLst>
              <a:ext uri="{FF2B5EF4-FFF2-40B4-BE49-F238E27FC236}">
                <a16:creationId xmlns:a16="http://schemas.microsoft.com/office/drawing/2014/main" id="{52C93DFF-68E3-C941-BF0C-9DB2BC5CD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36795"/>
              </p:ext>
            </p:extLst>
          </p:nvPr>
        </p:nvGraphicFramePr>
        <p:xfrm>
          <a:off x="695603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09" name="Table 5">
            <a:extLst>
              <a:ext uri="{FF2B5EF4-FFF2-40B4-BE49-F238E27FC236}">
                <a16:creationId xmlns:a16="http://schemas.microsoft.com/office/drawing/2014/main" id="{A70A2540-DC2D-E84D-9D60-564AD1129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35002"/>
              </p:ext>
            </p:extLst>
          </p:nvPr>
        </p:nvGraphicFramePr>
        <p:xfrm>
          <a:off x="695603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5951F1C7-34D7-E140-B225-3BB3553580BC}"/>
              </a:ext>
            </a:extLst>
          </p:cNvPr>
          <p:cNvSpPr/>
          <p:nvPr/>
        </p:nvSpPr>
        <p:spPr bwMode="auto">
          <a:xfrm rot="16200000">
            <a:off x="4862352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E2ACDDE-EEE1-B54F-8F11-668CECF2FD4A}"/>
              </a:ext>
            </a:extLst>
          </p:cNvPr>
          <p:cNvSpPr/>
          <p:nvPr/>
        </p:nvSpPr>
        <p:spPr>
          <a:xfrm>
            <a:off x="6396390" y="1917546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B81C89F-3ABA-9B42-B01A-98E52700B105}"/>
              </a:ext>
            </a:extLst>
          </p:cNvPr>
          <p:cNvSpPr/>
          <p:nvPr/>
        </p:nvSpPr>
        <p:spPr>
          <a:xfrm>
            <a:off x="7772400" y="390384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65AF36-EEAF-F74E-BFEE-7E6C21BAEA00}"/>
              </a:ext>
            </a:extLst>
          </p:cNvPr>
          <p:cNvSpPr/>
          <p:nvPr/>
        </p:nvSpPr>
        <p:spPr bwMode="auto">
          <a:xfrm>
            <a:off x="0" y="4624754"/>
            <a:ext cx="9144000" cy="1661368"/>
          </a:xfrm>
          <a:prstGeom prst="rect">
            <a:avLst/>
          </a:prstGeom>
          <a:solidFill>
            <a:srgbClr val="FFEFE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Cambria" panose="02040503050406030204" pitchFamily="18" charset="0"/>
              </a:rPr>
              <a:t>Multi-plane operations can </a:t>
            </a:r>
            <a:r>
              <a:rPr lang="en-US" sz="3200" b="1" dirty="0">
                <a:solidFill>
                  <a:schemeClr val="accent2"/>
                </a:solidFill>
                <a:latin typeface="Cambria" panose="02040503050406030204" pitchFamily="18" charset="0"/>
              </a:rPr>
              <a:t>significantly improve SSD performance</a:t>
            </a:r>
            <a:r>
              <a:rPr lang="en-US" sz="3200" b="1" dirty="0">
                <a:latin typeface="Cambria" panose="02040503050406030204" pitchFamily="18" charset="0"/>
              </a:rPr>
              <a:t>, </a:t>
            </a:r>
            <a:br>
              <a:rPr lang="en-US" sz="3200" b="1" dirty="0">
                <a:latin typeface="Cambria" panose="02040503050406030204" pitchFamily="18" charset="0"/>
              </a:rPr>
            </a:br>
            <a:r>
              <a:rPr lang="en-US" sz="3200" b="1" dirty="0">
                <a:latin typeface="Cambria" panose="02040503050406030204" pitchFamily="18" charset="0"/>
              </a:rPr>
              <a:t>but requires </a:t>
            </a:r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</a:rPr>
              <a:t>proper management in FTL</a:t>
            </a:r>
            <a:endParaRPr kumimoji="0" lang="en-CH" sz="3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9" name="Rounded Rectangle 69">
            <a:extLst>
              <a:ext uri="{FF2B5EF4-FFF2-40B4-BE49-F238E27FC236}">
                <a16:creationId xmlns:a16="http://schemas.microsoft.com/office/drawing/2014/main" id="{9B81FED4-48B7-4620-9604-81A11BC52983}"/>
              </a:ext>
            </a:extLst>
          </p:cNvPr>
          <p:cNvSpPr/>
          <p:nvPr/>
        </p:nvSpPr>
        <p:spPr bwMode="auto">
          <a:xfrm>
            <a:off x="1339961" y="3588729"/>
            <a:ext cx="6165930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83375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5">
            <a:extLst>
              <a:ext uri="{FF2B5EF4-FFF2-40B4-BE49-F238E27FC236}">
                <a16:creationId xmlns:a16="http://schemas.microsoft.com/office/drawing/2014/main" id="{38DFFC52-436B-2049-BC66-9FF2A94A49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4038600"/>
            <a:ext cx="7848600" cy="22860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Dr.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Jisung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Park</a:t>
            </a:r>
          </a:p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Spring 2022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15 April 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5B1E4-4A3E-4B44-B90F-77CA8B5BE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458200" cy="2209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P&amp;S Modern SSDs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3200" dirty="0"/>
              <a:t>Fine-Grained Mapping &amp;</a:t>
            </a:r>
            <a:br>
              <a:rPr lang="en-US" sz="3200" dirty="0"/>
            </a:br>
            <a:r>
              <a:rPr lang="en-US" sz="3200" dirty="0"/>
              <a:t>Multi-Plane Operation-Aware Block Management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141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B341A9-EFCE-43A8-A294-A18186DD92FB}"/>
              </a:ext>
            </a:extLst>
          </p:cNvPr>
          <p:cNvGrpSpPr/>
          <p:nvPr/>
        </p:nvGrpSpPr>
        <p:grpSpPr>
          <a:xfrm>
            <a:off x="3133335" y="2602468"/>
            <a:ext cx="1629165" cy="369332"/>
            <a:chOff x="3133335" y="2602468"/>
            <a:chExt cx="1629165" cy="36933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D335F6-0B08-4764-A96B-F0DBB5FD2C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29354" y="2647379"/>
              <a:ext cx="259712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972CC7-1915-46F7-8266-B07FD6C2F036}"/>
                </a:ext>
              </a:extLst>
            </p:cNvPr>
            <p:cNvSpPr txBox="1"/>
            <p:nvPr/>
          </p:nvSpPr>
          <p:spPr>
            <a:xfrm>
              <a:off x="3133335" y="2602468"/>
              <a:ext cx="162916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4-KiB Offset</a:t>
              </a:r>
              <a:endParaRPr lang="en-CH" b="1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30B9E7-AB2C-4E42-A500-261CC5411A25}"/>
              </a:ext>
            </a:extLst>
          </p:cNvPr>
          <p:cNvGrpSpPr/>
          <p:nvPr/>
        </p:nvGrpSpPr>
        <p:grpSpPr>
          <a:xfrm>
            <a:off x="781767" y="2463969"/>
            <a:ext cx="2623787" cy="646331"/>
            <a:chOff x="781767" y="2463969"/>
            <a:chExt cx="2623787" cy="6463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B60189F-5198-458D-A9E3-347C56F8C8DF}"/>
                </a:ext>
              </a:extLst>
            </p:cNvPr>
            <p:cNvCxnSpPr/>
            <p:nvPr/>
          </p:nvCxnSpPr>
          <p:spPr bwMode="auto">
            <a:xfrm>
              <a:off x="1012242" y="2647379"/>
              <a:ext cx="2299527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C5D14E-6FFE-412F-BD22-902C74598F9A}"/>
                </a:ext>
              </a:extLst>
            </p:cNvPr>
            <p:cNvSpPr txBox="1"/>
            <p:nvPr/>
          </p:nvSpPr>
          <p:spPr>
            <a:xfrm>
              <a:off x="781767" y="2463969"/>
              <a:ext cx="262378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16-KiB Page Number</a:t>
              </a:r>
              <a:endParaRPr lang="en-CH" b="1" dirty="0">
                <a:solidFill>
                  <a:schemeClr val="accent6"/>
                </a:solidFill>
                <a:latin typeface="Cambria" panose="02040503050406030204" pitchFamily="18" charset="0"/>
              </a:endParaRP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17483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86356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2EB5598-03C9-4D12-A915-FE96441E1B62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59E0DA-CDB8-9E41-89E7-45D7F8CA8837}"/>
              </a:ext>
            </a:extLst>
          </p:cNvPr>
          <p:cNvGrpSpPr/>
          <p:nvPr/>
        </p:nvGrpSpPr>
        <p:grpSpPr>
          <a:xfrm>
            <a:off x="4429637" y="2631156"/>
            <a:ext cx="4141530" cy="3461886"/>
            <a:chOff x="4429637" y="2631156"/>
            <a:chExt cx="4141530" cy="346188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B4AE38-823E-4D24-8086-9A4CC5BD2EA0}"/>
                </a:ext>
              </a:extLst>
            </p:cNvPr>
            <p:cNvSpPr/>
            <p:nvPr/>
          </p:nvSpPr>
          <p:spPr>
            <a:xfrm>
              <a:off x="5638800" y="2971800"/>
              <a:ext cx="596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PPA</a:t>
              </a:r>
              <a:endParaRPr lang="en-CH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D4EF2B-3085-4F25-8A70-582D6345749D}"/>
                </a:ext>
              </a:extLst>
            </p:cNvPr>
            <p:cNvSpPr/>
            <p:nvPr/>
          </p:nvSpPr>
          <p:spPr>
            <a:xfrm>
              <a:off x="4429637" y="3868588"/>
              <a:ext cx="10567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Block 0</a:t>
              </a:r>
              <a:endParaRPr lang="en-CH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5A32902-A3C6-4851-8CD0-86F904D57A95}"/>
                </a:ext>
              </a:extLst>
            </p:cNvPr>
            <p:cNvSpPr/>
            <p:nvPr/>
          </p:nvSpPr>
          <p:spPr>
            <a:xfrm>
              <a:off x="4429637" y="5351474"/>
              <a:ext cx="10567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Block 1</a:t>
              </a:r>
              <a:endParaRPr lang="en-CH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329586BB-C638-4317-9120-67B76859F949}"/>
                </a:ext>
              </a:extLst>
            </p:cNvPr>
            <p:cNvSpPr/>
            <p:nvPr/>
          </p:nvSpPr>
          <p:spPr bwMode="auto">
            <a:xfrm>
              <a:off x="5427260" y="3481754"/>
              <a:ext cx="190305" cy="1143000"/>
            </a:xfrm>
            <a:prstGeom prst="leftBrace">
              <a:avLst>
                <a:gd name="adj1" fmla="val 38933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F1F65610-D489-4E98-BEAD-3122819FACF0}"/>
                </a:ext>
              </a:extLst>
            </p:cNvPr>
            <p:cNvSpPr/>
            <p:nvPr/>
          </p:nvSpPr>
          <p:spPr bwMode="auto">
            <a:xfrm>
              <a:off x="5427260" y="4950042"/>
              <a:ext cx="190305" cy="1143000"/>
            </a:xfrm>
            <a:prstGeom prst="leftBrace">
              <a:avLst>
                <a:gd name="adj1" fmla="val 38933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2A31D9C8-666D-4FC0-806A-29FDA53A255D}"/>
                </a:ext>
              </a:extLst>
            </p:cNvPr>
            <p:cNvSpPr/>
            <p:nvPr/>
          </p:nvSpPr>
          <p:spPr bwMode="auto">
            <a:xfrm rot="5400000">
              <a:off x="7362323" y="1953262"/>
              <a:ext cx="190305" cy="2227383"/>
            </a:xfrm>
            <a:prstGeom prst="leftBrace">
              <a:avLst>
                <a:gd name="adj1" fmla="val 38933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560782-F9C6-4627-BD04-A0BA206B62EC}"/>
                </a:ext>
              </a:extLst>
            </p:cNvPr>
            <p:cNvSpPr/>
            <p:nvPr/>
          </p:nvSpPr>
          <p:spPr>
            <a:xfrm>
              <a:off x="7013283" y="2631156"/>
              <a:ext cx="8883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16 KiB</a:t>
              </a:r>
              <a:endParaRPr lang="en-CH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88B76E-1C70-439E-B5EB-24EE0FD6EC65}"/>
              </a:ext>
            </a:extLst>
          </p:cNvPr>
          <p:cNvGrpSpPr/>
          <p:nvPr/>
        </p:nvGrpSpPr>
        <p:grpSpPr>
          <a:xfrm>
            <a:off x="-228600" y="2019300"/>
            <a:ext cx="4648200" cy="675026"/>
            <a:chOff x="-228600" y="2019300"/>
            <a:chExt cx="4648200" cy="6750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01FDAB-C0AD-4621-ABDF-B61378236351}"/>
                </a:ext>
              </a:extLst>
            </p:cNvPr>
            <p:cNvSpPr txBox="1"/>
            <p:nvPr/>
          </p:nvSpPr>
          <p:spPr>
            <a:xfrm>
              <a:off x="-228600" y="2324994"/>
              <a:ext cx="4648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0b 0000 0000 0000 0100</a:t>
              </a:r>
              <a:endParaRPr lang="en-CH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62F2C3-CA5A-4D8A-83A4-2D6FE69DED7F}"/>
                </a:ext>
              </a:extLst>
            </p:cNvPr>
            <p:cNvGrpSpPr/>
            <p:nvPr/>
          </p:nvGrpSpPr>
          <p:grpSpPr>
            <a:xfrm>
              <a:off x="1600200" y="2019300"/>
              <a:ext cx="533400" cy="331199"/>
              <a:chOff x="1600200" y="1955800"/>
              <a:chExt cx="533400" cy="331199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B1A3370-D284-4655-AF1B-17D8481123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00200" y="1955800"/>
                <a:ext cx="533400" cy="0"/>
              </a:xfrm>
              <a:prstGeom prst="line">
                <a:avLst/>
              </a:prstGeom>
              <a:solidFill>
                <a:srgbClr val="C0C0C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ADC5CB7-684B-4F17-AA78-AE81747A50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701301" y="2121400"/>
                <a:ext cx="331199" cy="0"/>
              </a:xfrm>
              <a:prstGeom prst="line">
                <a:avLst/>
              </a:prstGeom>
              <a:solidFill>
                <a:srgbClr val="C0C0C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525519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0100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/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5212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2EB5598-03C9-4D12-A915-FE96441E1B62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2A31D9C8-666D-4FC0-806A-29FDA53A255D}"/>
              </a:ext>
            </a:extLst>
          </p:cNvPr>
          <p:cNvSpPr/>
          <p:nvPr/>
        </p:nvSpPr>
        <p:spPr bwMode="auto">
          <a:xfrm rot="5400000">
            <a:off x="7362323" y="1953262"/>
            <a:ext cx="190305" cy="2227383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60782-F9C6-4627-BD04-A0BA206B62EC}"/>
              </a:ext>
            </a:extLst>
          </p:cNvPr>
          <p:cNvSpPr/>
          <p:nvPr/>
        </p:nvSpPr>
        <p:spPr>
          <a:xfrm>
            <a:off x="7013283" y="2631156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16 KiB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9791D3-F716-4B11-A06F-A5433A3879A9}"/>
              </a:ext>
            </a:extLst>
          </p:cNvPr>
          <p:cNvGrpSpPr/>
          <p:nvPr/>
        </p:nvGrpSpPr>
        <p:grpSpPr>
          <a:xfrm>
            <a:off x="1600200" y="2019300"/>
            <a:ext cx="533400" cy="331199"/>
            <a:chOff x="1600200" y="2019300"/>
            <a:chExt cx="533400" cy="33119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1B49CE-F9FE-4243-9C49-F03B6811E2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2019300"/>
              <a:ext cx="53340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61CDA4-2893-4D3F-89DD-3F705F21FC6D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701301" y="2184900"/>
              <a:ext cx="331199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872568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0100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35347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84281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2EB5598-03C9-4D12-A915-FE96441E1B62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2A31D9C8-666D-4FC0-806A-29FDA53A255D}"/>
              </a:ext>
            </a:extLst>
          </p:cNvPr>
          <p:cNvSpPr/>
          <p:nvPr/>
        </p:nvSpPr>
        <p:spPr bwMode="auto">
          <a:xfrm rot="5400000">
            <a:off x="7362323" y="1953262"/>
            <a:ext cx="190305" cy="2227383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60782-F9C6-4627-BD04-A0BA206B62EC}"/>
              </a:ext>
            </a:extLst>
          </p:cNvPr>
          <p:cNvSpPr/>
          <p:nvPr/>
        </p:nvSpPr>
        <p:spPr>
          <a:xfrm>
            <a:off x="7013283" y="2631156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16 KiB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BC60F3-D758-4AD0-888B-D67BC9ACBC8E}"/>
              </a:ext>
            </a:extLst>
          </p:cNvPr>
          <p:cNvCxnSpPr>
            <a:cxnSpLocks/>
          </p:cNvCxnSpPr>
          <p:nvPr/>
        </p:nvCxnSpPr>
        <p:spPr bwMode="auto">
          <a:xfrm>
            <a:off x="1600200" y="2019300"/>
            <a:ext cx="5334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31AFBA-35F8-4D0D-9966-76A311342065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701301" y="2184900"/>
            <a:ext cx="331199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288529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B, C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34185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27713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C51D5-8DE6-A348-BA61-5EAE27E81F3C}"/>
              </a:ext>
            </a:extLst>
          </p:cNvPr>
          <p:cNvGrpSpPr/>
          <p:nvPr/>
        </p:nvGrpSpPr>
        <p:grpSpPr>
          <a:xfrm>
            <a:off x="-228600" y="2324994"/>
            <a:ext cx="4991100" cy="1766704"/>
            <a:chOff x="-228600" y="2324994"/>
            <a:chExt cx="4991100" cy="17667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6AD2B9-9313-214B-A787-E78A12BEC18D}"/>
                </a:ext>
              </a:extLst>
            </p:cNvPr>
            <p:cNvGrpSpPr/>
            <p:nvPr/>
          </p:nvGrpSpPr>
          <p:grpSpPr>
            <a:xfrm>
              <a:off x="-228600" y="2324994"/>
              <a:ext cx="4991100" cy="785306"/>
              <a:chOff x="-228600" y="2324994"/>
              <a:chExt cx="4991100" cy="78530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01FDAB-C0AD-4621-ABDF-B61378236351}"/>
                  </a:ext>
                </a:extLst>
              </p:cNvPr>
              <p:cNvSpPr txBox="1"/>
              <p:nvPr/>
            </p:nvSpPr>
            <p:spPr>
              <a:xfrm>
                <a:off x="-228600" y="2324994"/>
                <a:ext cx="46482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0b 0000 0000 0000 0001</a:t>
                </a:r>
                <a:endParaRPr lang="en-CH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B60189F-5198-458D-A9E3-347C56F8C8DF}"/>
                  </a:ext>
                </a:extLst>
              </p:cNvPr>
              <p:cNvCxnSpPr/>
              <p:nvPr/>
            </p:nvCxnSpPr>
            <p:spPr bwMode="auto">
              <a:xfrm>
                <a:off x="1012242" y="2647379"/>
                <a:ext cx="2299527" cy="0"/>
              </a:xfrm>
              <a:prstGeom prst="line">
                <a:avLst/>
              </a:prstGeom>
              <a:solidFill>
                <a:srgbClr val="C0C0C0"/>
              </a:solidFill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6D335F6-0B08-4764-A96B-F0DBB5FD2C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329354" y="2647379"/>
                <a:ext cx="259712" cy="0"/>
              </a:xfrm>
              <a:prstGeom prst="line">
                <a:avLst/>
              </a:prstGeom>
              <a:solidFill>
                <a:srgbClr val="C0C0C0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972CC7-1915-46F7-8266-B07FD6C2F036}"/>
                  </a:ext>
                </a:extLst>
              </p:cNvPr>
              <p:cNvSpPr txBox="1"/>
              <p:nvPr/>
            </p:nvSpPr>
            <p:spPr>
              <a:xfrm>
                <a:off x="3133335" y="2602468"/>
                <a:ext cx="162916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4-KiB Offset</a:t>
                </a:r>
                <a:endParaRPr lang="en-CH" b="1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C5D14E-6FFE-412F-BD22-902C74598F9A}"/>
                  </a:ext>
                </a:extLst>
              </p:cNvPr>
              <p:cNvSpPr txBox="1"/>
              <p:nvPr/>
            </p:nvSpPr>
            <p:spPr>
              <a:xfrm>
                <a:off x="781767" y="2463969"/>
                <a:ext cx="262378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6"/>
                    </a:solidFill>
                    <a:latin typeface="Cambria" panose="02040503050406030204" pitchFamily="18" charset="0"/>
                  </a:rPr>
                  <a:t>16-KiB Page Number</a:t>
                </a:r>
                <a:endParaRPr lang="en-CH" b="1" dirty="0">
                  <a:solidFill>
                    <a:schemeClr val="accent6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B2A0209-4FC7-453C-99D8-70DE8178FE40}"/>
                </a:ext>
              </a:extLst>
            </p:cNvPr>
            <p:cNvSpPr/>
            <p:nvPr/>
          </p:nvSpPr>
          <p:spPr bwMode="auto">
            <a:xfrm>
              <a:off x="1098009" y="3600450"/>
              <a:ext cx="2348479" cy="491248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2090942-5E57-4E30-AFF5-9E5C1CFC72FB}"/>
              </a:ext>
            </a:extLst>
          </p:cNvPr>
          <p:cNvGrpSpPr/>
          <p:nvPr/>
        </p:nvGrpSpPr>
        <p:grpSpPr>
          <a:xfrm>
            <a:off x="1600200" y="2019300"/>
            <a:ext cx="533400" cy="331199"/>
            <a:chOff x="1600200" y="2019300"/>
            <a:chExt cx="533400" cy="33119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1D1B47-5DDE-4717-937B-CE548F44F1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2019300"/>
              <a:ext cx="53340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0C6BA5-C297-4C1E-B34E-8958435EE8F8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701301" y="2184900"/>
              <a:ext cx="331199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40144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B, C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0001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/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27321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2A0209-4FC7-453C-99D8-70DE8178FE40}"/>
              </a:ext>
            </a:extLst>
          </p:cNvPr>
          <p:cNvSpPr/>
          <p:nvPr/>
        </p:nvSpPr>
        <p:spPr bwMode="auto">
          <a:xfrm>
            <a:off x="1098009" y="3600450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207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9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E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just">
          <a:defRPr sz="400" b="1" dirty="0">
            <a:solidFill>
              <a:schemeClr val="bg2"/>
            </a:solidFill>
            <a:latin typeface="europa"/>
          </a:defRPr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4.xml><?xml version="1.0" encoding="utf-8"?>
<a:theme xmlns:a="http://schemas.openxmlformats.org/drawingml/2006/main" name="8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mbria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 anchor="ctr">
        <a:spAutoFit/>
      </a:bodyPr>
      <a:lstStyle>
        <a:defPPr algn="ctr">
          <a:defRPr b="1" dirty="0">
            <a:latin typeface="Cambria" panose="02040503050406030204" pitchFamily="18" charset="0"/>
          </a:defRPr>
        </a:defPPr>
      </a:lstStyle>
    </a:tx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3931</Words>
  <Application>Microsoft Office PowerPoint</Application>
  <PresentationFormat>On-screen Show (4:3)</PresentationFormat>
  <Paragraphs>1738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48</vt:i4>
      </vt:variant>
    </vt:vector>
  </HeadingPairs>
  <TitlesOfParts>
    <vt:vector size="66" baseType="lpstr">
      <vt:lpstr>Arial</vt:lpstr>
      <vt:lpstr>Calibri</vt:lpstr>
      <vt:lpstr>Cambria</vt:lpstr>
      <vt:lpstr>Courier New</vt:lpstr>
      <vt:lpstr>Garamond</vt:lpstr>
      <vt:lpstr>Tahoma</vt:lpstr>
      <vt:lpstr>Wingdings</vt:lpstr>
      <vt:lpstr>2_Edge</vt:lpstr>
      <vt:lpstr>3_Edge</vt:lpstr>
      <vt:lpstr>1_Metropolitan_bullet</vt:lpstr>
      <vt:lpstr>83_Edge</vt:lpstr>
      <vt:lpstr>10_Edge</vt:lpstr>
      <vt:lpstr>1_Edge</vt:lpstr>
      <vt:lpstr>4_Edge</vt:lpstr>
      <vt:lpstr>5_Edge</vt:lpstr>
      <vt:lpstr>7_Edge</vt:lpstr>
      <vt:lpstr>99_Edge</vt:lpstr>
      <vt:lpstr>9_Edge</vt:lpstr>
      <vt:lpstr>P&amp;S Modern SSDs  Fine-Grained Mapping &amp; Multi-Plane Operation-Aware Block Management</vt:lpstr>
      <vt:lpstr>Recap: What We Have Discussed So Far</vt:lpstr>
      <vt:lpstr>Today’s Agenda</vt:lpstr>
      <vt:lpstr>I/O Mismatch b/w OS and NAND Flash</vt:lpstr>
      <vt:lpstr>Small Write Requests</vt:lpstr>
      <vt:lpstr>Small Write Requests</vt:lpstr>
      <vt:lpstr>Small Write Requests</vt:lpstr>
      <vt:lpstr>Small Write Requests</vt:lpstr>
      <vt:lpstr>Small Write Requests</vt:lpstr>
      <vt:lpstr>Small Write Requests</vt:lpstr>
      <vt:lpstr>Small Write Requests</vt:lpstr>
      <vt:lpstr>Small Write Requests</vt:lpstr>
      <vt:lpstr>Small Write Requests</vt:lpstr>
      <vt:lpstr>Small Write Requests</vt:lpstr>
      <vt:lpstr>Small Write Requests</vt:lpstr>
      <vt:lpstr>Small Write Requests</vt:lpstr>
      <vt:lpstr>Small Write Requests</vt:lpstr>
      <vt:lpstr>Fine-Grained Mapping + Page Buffer</vt:lpstr>
      <vt:lpstr>Fine-Grained Mapping + Page Buffer</vt:lpstr>
      <vt:lpstr>Fine-Grained Mapping + Page Buffer</vt:lpstr>
      <vt:lpstr>Fine-Grained Mapping + Page Buffer</vt:lpstr>
      <vt:lpstr>Fine-Grained Mapping + Page Buffer</vt:lpstr>
      <vt:lpstr>Fine-Grained Mapping + Page Buffer</vt:lpstr>
      <vt:lpstr>Fine-Grained Mapping + Page Buffer</vt:lpstr>
      <vt:lpstr>Fine-Grained Mapping + Page Buffer</vt:lpstr>
      <vt:lpstr>Fine-Grained Mapping + Page Buffer</vt:lpstr>
      <vt:lpstr>Fine-Grained Mapping + Page Buffer</vt:lpstr>
      <vt:lpstr>Drawbacks of Fine-Grained Mapping</vt:lpstr>
      <vt:lpstr>Today’s Agenda</vt:lpstr>
      <vt:lpstr>Recap: Multi-Plane Operations</vt:lpstr>
      <vt:lpstr>Multi-Plane-Aware Data Placement</vt:lpstr>
      <vt:lpstr>Multi-Plane-Aware Data Placement</vt:lpstr>
      <vt:lpstr>Multi-Plane-Aware Data Placement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P&amp;S Modern SSDs  Fine-Grained Mapping &amp; Multi-Plane Operation-Aware Block Management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Park Jisung</cp:lastModifiedBy>
  <cp:revision>1234</cp:revision>
  <dcterms:created xsi:type="dcterms:W3CDTF">2010-09-08T00:51:32Z</dcterms:created>
  <dcterms:modified xsi:type="dcterms:W3CDTF">2022-04-14T10:14:54Z</dcterms:modified>
</cp:coreProperties>
</file>