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1.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2.xml" ContentType="application/vnd.openxmlformats-officedocument.themeOverride+xml"/>
  <Override PartName="/ppt/notesSlides/notesSlide42.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43.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44.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45.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46.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47.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50.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notesSlides/notesSlide51.xml" ContentType="application/vnd.openxmlformats-officedocument.presentationml.notesSlid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8"/>
  </p:notesMasterIdLst>
  <p:sldIdLst>
    <p:sldId id="257" r:id="rId2"/>
    <p:sldId id="1116" r:id="rId3"/>
    <p:sldId id="1118" r:id="rId4"/>
    <p:sldId id="1047" r:id="rId5"/>
    <p:sldId id="1048" r:id="rId6"/>
    <p:sldId id="1049" r:id="rId7"/>
    <p:sldId id="1155" r:id="rId8"/>
    <p:sldId id="1050" r:id="rId9"/>
    <p:sldId id="1086" r:id="rId10"/>
    <p:sldId id="1128" r:id="rId11"/>
    <p:sldId id="1103" r:id="rId12"/>
    <p:sldId id="1156" r:id="rId13"/>
    <p:sldId id="1157" r:id="rId14"/>
    <p:sldId id="1063" r:id="rId15"/>
    <p:sldId id="1104" r:id="rId16"/>
    <p:sldId id="1154" r:id="rId17"/>
    <p:sldId id="1136" r:id="rId18"/>
    <p:sldId id="1069" r:id="rId19"/>
    <p:sldId id="1142" r:id="rId20"/>
    <p:sldId id="1071" r:id="rId21"/>
    <p:sldId id="1138" r:id="rId22"/>
    <p:sldId id="1072" r:id="rId23"/>
    <p:sldId id="1139" r:id="rId24"/>
    <p:sldId id="1140" r:id="rId25"/>
    <p:sldId id="1141" r:id="rId26"/>
    <p:sldId id="1163" r:id="rId27"/>
    <p:sldId id="1079" r:id="rId28"/>
    <p:sldId id="1078" r:id="rId29"/>
    <p:sldId id="1143" r:id="rId30"/>
    <p:sldId id="1144" r:id="rId31"/>
    <p:sldId id="1082" r:id="rId32"/>
    <p:sldId id="1146" r:id="rId33"/>
    <p:sldId id="1105" r:id="rId34"/>
    <p:sldId id="1091" r:id="rId35"/>
    <p:sldId id="1089" r:id="rId36"/>
    <p:sldId id="1093" r:id="rId37"/>
    <p:sldId id="1127" r:id="rId38"/>
    <p:sldId id="1095" r:id="rId39"/>
    <p:sldId id="1106" r:id="rId40"/>
    <p:sldId id="1126" r:id="rId41"/>
    <p:sldId id="1036" r:id="rId42"/>
    <p:sldId id="1160" r:id="rId43"/>
    <p:sldId id="1098" r:id="rId44"/>
    <p:sldId id="1059" r:id="rId45"/>
    <p:sldId id="1129" r:id="rId46"/>
    <p:sldId id="1130" r:id="rId47"/>
    <p:sldId id="1131" r:id="rId48"/>
    <p:sldId id="1132" r:id="rId49"/>
    <p:sldId id="1133" r:id="rId50"/>
    <p:sldId id="1134" r:id="rId51"/>
    <p:sldId id="1065" r:id="rId52"/>
    <p:sldId id="1066" r:id="rId53"/>
    <p:sldId id="1159" r:id="rId54"/>
    <p:sldId id="1112" r:id="rId55"/>
    <p:sldId id="1147" r:id="rId56"/>
    <p:sldId id="1161" r:id="rId57"/>
    <p:sldId id="1162" r:id="rId58"/>
    <p:sldId id="1115" r:id="rId59"/>
    <p:sldId id="1114" r:id="rId60"/>
    <p:sldId id="1108" r:id="rId61"/>
    <p:sldId id="1148" r:id="rId62"/>
    <p:sldId id="1158" r:id="rId63"/>
    <p:sldId id="1149" r:id="rId64"/>
    <p:sldId id="1150" r:id="rId65"/>
    <p:sldId id="1152" r:id="rId66"/>
    <p:sldId id="1151"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9C2706-7B56-0DA1-D36B-5058A166FD8E}" name="Yaglikci  Abdullah Giray" initials="YAG" userId="S::yaglikca@ethz.ch::9d4a6345-5013-481a-aed7-5910ce0bef1f" providerId="AD"/>
  <p188:author id="{25D29E55-6E1B-8098-0CC8-6F8A5879E72E}" name="lois.orosa.nogueira@gmail.com" initials="lo" userId="S::urn:spo:guest#lois.orosa.nogueira@gmail.com::"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1" clrIdx="0"/>
  <p:cmAuthor id="2" name="Microsoft Office User" initials="Office [2]" lastIdx="1" clrIdx="1"/>
  <p:cmAuthor id="3" name="Microsoft Office User" initials="Office [3]" lastIdx="1" clrIdx="2"/>
  <p:cmAuthor id="4" name="ggqd_e6b7e@idethz.onmicrosoft.com" initials="g" lastIdx="3" clrIdx="3">
    <p:extLst>
      <p:ext uri="{19B8F6BF-5375-455C-9EA6-DF929625EA0E}">
        <p15:presenceInfo xmlns:p15="http://schemas.microsoft.com/office/powerpoint/2012/main" userId="S::ggqd_e6b7e@ethz.ch::93ad1454-b441-4862-aa2c-ecbd07735b47" providerId="AD"/>
      </p:ext>
    </p:extLst>
  </p:cmAuthor>
  <p:cmAuthor id="5" name="Patel  Minesh Hamenbhai" initials="PH" lastIdx="2" clrIdx="4">
    <p:extLst>
      <p:ext uri="{19B8F6BF-5375-455C-9EA6-DF929625EA0E}">
        <p15:presenceInfo xmlns:p15="http://schemas.microsoft.com/office/powerpoint/2012/main" userId="S::mpatel@ethz.ch::6a2c18ab-280a-4d17-9acd-93b2f4ff5d5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436E"/>
    <a:srgbClr val="548235"/>
    <a:srgbClr val="1982C3"/>
    <a:srgbClr val="FFFFFF"/>
    <a:srgbClr val="629B3C"/>
    <a:srgbClr val="8237B9"/>
    <a:srgbClr val="E4D6FA"/>
    <a:srgbClr val="E4CFF3"/>
    <a:srgbClr val="FFD1B4"/>
    <a:srgbClr val="D6C3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51"/>
    <p:restoredTop sz="70317"/>
  </p:normalViewPr>
  <p:slideViewPr>
    <p:cSldViewPr snapToGrid="0" snapToObjects="1">
      <p:cViewPr varScale="1">
        <p:scale>
          <a:sx n="87" d="100"/>
          <a:sy n="87" d="100"/>
        </p:scale>
        <p:origin x="2000" y="184"/>
      </p:cViewPr>
      <p:guideLst>
        <p:guide orient="horz" pos="2160"/>
        <p:guide pos="2880"/>
      </p:guideLst>
    </p:cSldViewPr>
  </p:slideViewPr>
  <p:notesTextViewPr>
    <p:cViewPr>
      <p:scale>
        <a:sx n="95" d="100"/>
        <a:sy n="95" d="100"/>
      </p:scale>
      <p:origin x="0" y="0"/>
    </p:cViewPr>
  </p:notesTextViewPr>
  <p:notesViewPr>
    <p:cSldViewPr snapToGrid="0"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8/10/relationships/authors" Targe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nika\Documents\Projects\GenStore\ASPLOS22\hits_align_notalign.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Users/nika/Documents/Presentations/ASPLOS22/data-motivation.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Users/nika/Documents/Presentations/ASPLOS22/data-motivation.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Users/nika/Documents/Presentations/ASPLOS22/data-motivation.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Users/nika/Documents/Presentations/ASPLOS22/data-motivation.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Users/nika/Documents/Presentations/ASPLOS22/data-motivation.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Users/nika/Documents/Projects/GenStore/ASPLOS22/Camera-Ready/Figures.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Users/nika/Documents/Projects/GenStore/ASPLOS22/Camera-Ready/Figures.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Users/nika/Documents/Projects/GenStore/ASPLOS22/Camera-Ready/Figures.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Users/nika/Documents/Projects/GenStore/ASPLOS22/Camera-Ready/Figures.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Users/nika/Documents/Projects/GenStore/ASPLOS22/Camera-Ready/Figures.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Users\nika\Documents\Projects\GenStore\ASPLOS22\hits_align_notalign.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Users/nika/Documents/Projects/GenStore/ASPLOS22/Camera-Ready/Figures.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Users/nika/Documents/Projects/GenStore/ASPLOS22/Camera-Ready/Figures.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Users/nika/Documents/Projects/GenStore/ASPLOS22/Camera-Ready/Figures.xlsx" TargetMode="External"/><Relationship Id="rId2" Type="http://schemas.microsoft.com/office/2011/relationships/chartColorStyle" Target="colors22.xml"/><Relationship Id="rId1" Type="http://schemas.microsoft.com/office/2011/relationships/chartStyle" Target="style22.xml"/></Relationships>
</file>

<file path=ppt/charts/_rels/chart3.xml.rels><?xml version="1.0" encoding="UTF-8" standalone="yes"?>
<Relationships xmlns="http://schemas.openxmlformats.org/package/2006/relationships"><Relationship Id="rId3" Type="http://schemas.openxmlformats.org/officeDocument/2006/relationships/oleObject" Target="file:////Users/nika/Documents/Projects/GenStore/ASPLOS22/Camera-Ready/Figure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nika/Documents/Projects/GenStore/ASPLOS22/Camera-Ready/Figure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nika/Documents/Projects/GenStore/ASPLOS22/Camera-Ready/Figure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nika/Documents/Projects/GenStore/ASPLOS22/Camera-Ready/Figure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file:////Users/jspark/Dropbox/research/cowork/genstore/data.xlsx" TargetMode="Externa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file:////Users/jspark/Dropbox/research/cowork/genstore/data.xlsx" TargetMode="External"/></Relationships>
</file>

<file path=ppt/charts/_rels/chart9.xml.rels><?xml version="1.0" encoding="UTF-8" standalone="yes"?>
<Relationships xmlns="http://schemas.openxmlformats.org/package/2006/relationships"><Relationship Id="rId3" Type="http://schemas.openxmlformats.org/officeDocument/2006/relationships/oleObject" Target="file:////Users/nika/Documents/Presentations/ASPLOS22/data-motivation.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7581902623350819E-2"/>
          <c:y val="0.21868017614418492"/>
          <c:w val="0.63104825677742937"/>
          <c:h val="0.5338865347606313"/>
        </c:manualLayout>
      </c:layout>
      <c:lineChart>
        <c:grouping val="standard"/>
        <c:varyColors val="0"/>
        <c:ser>
          <c:idx val="1"/>
          <c:order val="0"/>
          <c:tx>
            <c:strRef>
              <c:f>hits_align_notalign!$J$1</c:f>
              <c:strCache>
                <c:ptCount val="1"/>
                <c:pt idx="0">
                  <c:v>align</c:v>
                </c:pt>
              </c:strCache>
            </c:strRef>
          </c:tx>
          <c:spPr>
            <a:ln w="31750" cap="flat">
              <a:solidFill>
                <a:schemeClr val="accent1"/>
              </a:solidFill>
              <a:miter lim="800000"/>
            </a:ln>
            <a:effectLst/>
          </c:spPr>
          <c:marker>
            <c:symbol val="none"/>
          </c:marker>
          <c:cat>
            <c:numRef>
              <c:f>hits_align_notalign!$H$2:$H$152</c:f>
              <c:numCache>
                <c:formatCode>General</c:formatCode>
                <c:ptCount val="15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numCache>
            </c:numRef>
          </c:cat>
          <c:val>
            <c:numRef>
              <c:f>hits_align_notalign!$J$2:$J$152</c:f>
              <c:numCache>
                <c:formatCode>General</c:formatCode>
                <c:ptCount val="151"/>
                <c:pt idx="0">
                  <c:v>0</c:v>
                </c:pt>
                <c:pt idx="1">
                  <c:v>0</c:v>
                </c:pt>
                <c:pt idx="2">
                  <c:v>0</c:v>
                </c:pt>
                <c:pt idx="3">
                  <c:v>6.0923191926742698E-2</c:v>
                </c:pt>
                <c:pt idx="4">
                  <c:v>0.10997038499506399</c:v>
                </c:pt>
                <c:pt idx="5">
                  <c:v>0.14640147631740799</c:v>
                </c:pt>
                <c:pt idx="6">
                  <c:v>0.177763819095477</c:v>
                </c:pt>
                <c:pt idx="7">
                  <c:v>0.20472440944881901</c:v>
                </c:pt>
                <c:pt idx="8">
                  <c:v>0.22260347415826701</c:v>
                </c:pt>
                <c:pt idx="9">
                  <c:v>0.230769230769231</c:v>
                </c:pt>
                <c:pt idx="10">
                  <c:v>0.25213100044863201</c:v>
                </c:pt>
                <c:pt idx="11">
                  <c:v>0.27768349596945302</c:v>
                </c:pt>
                <c:pt idx="12">
                  <c:v>0.29504993486756398</c:v>
                </c:pt>
                <c:pt idx="13">
                  <c:v>0.30668103448275902</c:v>
                </c:pt>
                <c:pt idx="14">
                  <c:v>0.32549611734253697</c:v>
                </c:pt>
                <c:pt idx="15">
                  <c:v>0.33998207082026</c:v>
                </c:pt>
                <c:pt idx="16">
                  <c:v>0.36206504434841902</c:v>
                </c:pt>
                <c:pt idx="17">
                  <c:v>0.38671603795417703</c:v>
                </c:pt>
                <c:pt idx="18">
                  <c:v>0.39116795366795398</c:v>
                </c:pt>
                <c:pt idx="19">
                  <c:v>0.41316180108856998</c:v>
                </c:pt>
                <c:pt idx="20">
                  <c:v>0.41837231968810901</c:v>
                </c:pt>
                <c:pt idx="21">
                  <c:v>0.441737820190859</c:v>
                </c:pt>
                <c:pt idx="22">
                  <c:v>0.452631578947368</c:v>
                </c:pt>
                <c:pt idx="23">
                  <c:v>0.447635993899339</c:v>
                </c:pt>
                <c:pt idx="24">
                  <c:v>0.46014206787687401</c:v>
                </c:pt>
                <c:pt idx="25">
                  <c:v>0.47400530503978799</c:v>
                </c:pt>
                <c:pt idx="26">
                  <c:v>0.481572481572482</c:v>
                </c:pt>
                <c:pt idx="27">
                  <c:v>0.48494230227976398</c:v>
                </c:pt>
                <c:pt idx="28">
                  <c:v>0.487449392712551</c:v>
                </c:pt>
                <c:pt idx="29">
                  <c:v>0.49972497249725001</c:v>
                </c:pt>
                <c:pt idx="30">
                  <c:v>0.490529247910864</c:v>
                </c:pt>
                <c:pt idx="31">
                  <c:v>0.498170560090065</c:v>
                </c:pt>
                <c:pt idx="32">
                  <c:v>0.48965324384787501</c:v>
                </c:pt>
                <c:pt idx="33">
                  <c:v>0.50284414106939701</c:v>
                </c:pt>
                <c:pt idx="34">
                  <c:v>0.50804328751096794</c:v>
                </c:pt>
                <c:pt idx="35">
                  <c:v>0.50912610619469001</c:v>
                </c:pt>
                <c:pt idx="36">
                  <c:v>0.48136903118962199</c:v>
                </c:pt>
                <c:pt idx="37">
                  <c:v>0.495536999712065</c:v>
                </c:pt>
                <c:pt idx="38">
                  <c:v>0.49468237999425102</c:v>
                </c:pt>
                <c:pt idx="39">
                  <c:v>0.51311617180743696</c:v>
                </c:pt>
                <c:pt idx="40">
                  <c:v>0.49774011299435</c:v>
                </c:pt>
                <c:pt idx="41">
                  <c:v>0.50669045495093701</c:v>
                </c:pt>
                <c:pt idx="42">
                  <c:v>0.49111178065682398</c:v>
                </c:pt>
                <c:pt idx="43">
                  <c:v>0.51122418437593498</c:v>
                </c:pt>
                <c:pt idx="44">
                  <c:v>0.51655416264866605</c:v>
                </c:pt>
                <c:pt idx="45">
                  <c:v>0.52641690682036502</c:v>
                </c:pt>
                <c:pt idx="46">
                  <c:v>0.53557046979865797</c:v>
                </c:pt>
                <c:pt idx="47">
                  <c:v>0.53745583038869305</c:v>
                </c:pt>
                <c:pt idx="48">
                  <c:v>0.53735024665257203</c:v>
                </c:pt>
                <c:pt idx="49">
                  <c:v>0.56323964497041401</c:v>
                </c:pt>
                <c:pt idx="50">
                  <c:v>0.56062819576333101</c:v>
                </c:pt>
                <c:pt idx="51">
                  <c:v>0.59626093874303898</c:v>
                </c:pt>
                <c:pt idx="52">
                  <c:v>0.62363138686131403</c:v>
                </c:pt>
                <c:pt idx="53">
                  <c:v>0.63263486402140001</c:v>
                </c:pt>
                <c:pt idx="54">
                  <c:v>0.65399610136452202</c:v>
                </c:pt>
                <c:pt idx="55">
                  <c:v>0.67347981604496698</c:v>
                </c:pt>
                <c:pt idx="56">
                  <c:v>0.68534238822863602</c:v>
                </c:pt>
                <c:pt idx="57">
                  <c:v>0.711242603550296</c:v>
                </c:pt>
                <c:pt idx="58">
                  <c:v>0.72435897435897401</c:v>
                </c:pt>
                <c:pt idx="59">
                  <c:v>0.74803149606299202</c:v>
                </c:pt>
                <c:pt idx="60">
                  <c:v>0.78279883381924198</c:v>
                </c:pt>
                <c:pt idx="61">
                  <c:v>0.78406374501992004</c:v>
                </c:pt>
                <c:pt idx="62">
                  <c:v>0.79839357429718905</c:v>
                </c:pt>
                <c:pt idx="63">
                  <c:v>0.84010371650821103</c:v>
                </c:pt>
                <c:pt idx="64">
                  <c:v>0.83890845070422504</c:v>
                </c:pt>
                <c:pt idx="65">
                  <c:v>0.88623326959847004</c:v>
                </c:pt>
                <c:pt idx="66">
                  <c:v>0.894144144144144</c:v>
                </c:pt>
                <c:pt idx="67">
                  <c:v>0.89728096676737201</c:v>
                </c:pt>
                <c:pt idx="68">
                  <c:v>0.92643678160919496</c:v>
                </c:pt>
                <c:pt idx="69">
                  <c:v>0.93621867881549004</c:v>
                </c:pt>
                <c:pt idx="70">
                  <c:v>0.93887530562347199</c:v>
                </c:pt>
                <c:pt idx="71">
                  <c:v>0.96076099881093902</c:v>
                </c:pt>
                <c:pt idx="72">
                  <c:v>0.95822454308093996</c:v>
                </c:pt>
                <c:pt idx="73">
                  <c:v>0.95269382391589996</c:v>
                </c:pt>
                <c:pt idx="74">
                  <c:v>0.96684350132625996</c:v>
                </c:pt>
                <c:pt idx="75">
                  <c:v>0.97150997150997198</c:v>
                </c:pt>
                <c:pt idx="76">
                  <c:v>0.97910447761193997</c:v>
                </c:pt>
                <c:pt idx="77">
                  <c:v>0.97481481481481502</c:v>
                </c:pt>
                <c:pt idx="78">
                  <c:v>0.98724082934609303</c:v>
                </c:pt>
                <c:pt idx="79">
                  <c:v>0.97580645161290303</c:v>
                </c:pt>
                <c:pt idx="80">
                  <c:v>0.98901098901098905</c:v>
                </c:pt>
                <c:pt idx="81">
                  <c:v>0.980530973451327</c:v>
                </c:pt>
                <c:pt idx="82">
                  <c:v>0.98161764705882304</c:v>
                </c:pt>
                <c:pt idx="83">
                  <c:v>0.98909090909090902</c:v>
                </c:pt>
                <c:pt idx="84">
                  <c:v>0.98895027624309395</c:v>
                </c:pt>
                <c:pt idx="85">
                  <c:v>0.98175182481751799</c:v>
                </c:pt>
                <c:pt idx="86">
                  <c:v>0.98188405797101397</c:v>
                </c:pt>
                <c:pt idx="87">
                  <c:v>0.98857142857142799</c:v>
                </c:pt>
                <c:pt idx="88">
                  <c:v>0.98694029850746301</c:v>
                </c:pt>
                <c:pt idx="89">
                  <c:v>0.98023715415019796</c:v>
                </c:pt>
                <c:pt idx="90">
                  <c:v>0.99387755102040798</c:v>
                </c:pt>
                <c:pt idx="91">
                  <c:v>0.98370672097759704</c:v>
                </c:pt>
                <c:pt idx="92">
                  <c:v>0.98060344827586199</c:v>
                </c:pt>
                <c:pt idx="93">
                  <c:v>0.99346405228758194</c:v>
                </c:pt>
                <c:pt idx="94">
                  <c:v>0.98447893569844802</c:v>
                </c:pt>
                <c:pt idx="95">
                  <c:v>0.98241758241758204</c:v>
                </c:pt>
                <c:pt idx="96">
                  <c:v>0.97854077253218896</c:v>
                </c:pt>
                <c:pt idx="97">
                  <c:v>0.98847926267281105</c:v>
                </c:pt>
                <c:pt idx="98">
                  <c:v>0.989247311827957</c:v>
                </c:pt>
                <c:pt idx="99">
                  <c:v>0.98574821852731598</c:v>
                </c:pt>
                <c:pt idx="100">
                  <c:v>0.98503740648379001</c:v>
                </c:pt>
                <c:pt idx="101">
                  <c:v>0.98987341772151904</c:v>
                </c:pt>
                <c:pt idx="102">
                  <c:v>0.9921875</c:v>
                </c:pt>
                <c:pt idx="103">
                  <c:v>0.98971722365038595</c:v>
                </c:pt>
                <c:pt idx="104">
                  <c:v>0.99206349206349198</c:v>
                </c:pt>
                <c:pt idx="105">
                  <c:v>0.98503740648379001</c:v>
                </c:pt>
                <c:pt idx="106">
                  <c:v>0.98369565217391297</c:v>
                </c:pt>
                <c:pt idx="107">
                  <c:v>0.98607242339832901</c:v>
                </c:pt>
                <c:pt idx="108">
                  <c:v>0.98910081743869205</c:v>
                </c:pt>
                <c:pt idx="109">
                  <c:v>0.98314606741572996</c:v>
                </c:pt>
                <c:pt idx="110">
                  <c:v>0.99378881987577605</c:v>
                </c:pt>
                <c:pt idx="111">
                  <c:v>0.99202127659574502</c:v>
                </c:pt>
                <c:pt idx="112">
                  <c:v>1</c:v>
                </c:pt>
                <c:pt idx="113">
                  <c:v>0.98489425981873102</c:v>
                </c:pt>
                <c:pt idx="114">
                  <c:v>0.98776758409785903</c:v>
                </c:pt>
                <c:pt idx="115">
                  <c:v>0.99135446685879003</c:v>
                </c:pt>
                <c:pt idx="116">
                  <c:v>0.99397590361445798</c:v>
                </c:pt>
                <c:pt idx="117">
                  <c:v>0.99022801302931596</c:v>
                </c:pt>
                <c:pt idx="118">
                  <c:v>0.993610223642173</c:v>
                </c:pt>
                <c:pt idx="119">
                  <c:v>0.99342105263157898</c:v>
                </c:pt>
                <c:pt idx="120">
                  <c:v>0.99679487179487203</c:v>
                </c:pt>
                <c:pt idx="121">
                  <c:v>0.99397590361445798</c:v>
                </c:pt>
                <c:pt idx="122">
                  <c:v>0.99275362318840599</c:v>
                </c:pt>
                <c:pt idx="123">
                  <c:v>1</c:v>
                </c:pt>
                <c:pt idx="124">
                  <c:v>1</c:v>
                </c:pt>
                <c:pt idx="125">
                  <c:v>0.99603174603174605</c:v>
                </c:pt>
                <c:pt idx="126">
                  <c:v>0.99270072992700698</c:v>
                </c:pt>
                <c:pt idx="127">
                  <c:v>0.992932862190813</c:v>
                </c:pt>
                <c:pt idx="128">
                  <c:v>0.992932862190813</c:v>
                </c:pt>
                <c:pt idx="129">
                  <c:v>0.98706896551724099</c:v>
                </c:pt>
                <c:pt idx="130">
                  <c:v>0.98513011152416297</c:v>
                </c:pt>
                <c:pt idx="131">
                  <c:v>0.99615384615384595</c:v>
                </c:pt>
                <c:pt idx="132">
                  <c:v>0.99190283400809698</c:v>
                </c:pt>
                <c:pt idx="133">
                  <c:v>0.98373983739837401</c:v>
                </c:pt>
                <c:pt idx="134">
                  <c:v>1</c:v>
                </c:pt>
                <c:pt idx="135">
                  <c:v>0.99193548387096797</c:v>
                </c:pt>
                <c:pt idx="136">
                  <c:v>0.99561403508771895</c:v>
                </c:pt>
                <c:pt idx="137">
                  <c:v>0.99004975124378103</c:v>
                </c:pt>
                <c:pt idx="138">
                  <c:v>0.99532710280373804</c:v>
                </c:pt>
                <c:pt idx="139">
                  <c:v>0.99570815450643801</c:v>
                </c:pt>
                <c:pt idx="140">
                  <c:v>1</c:v>
                </c:pt>
                <c:pt idx="141">
                  <c:v>0.99570815450643801</c:v>
                </c:pt>
                <c:pt idx="142">
                  <c:v>1</c:v>
                </c:pt>
                <c:pt idx="143">
                  <c:v>1</c:v>
                </c:pt>
                <c:pt idx="144">
                  <c:v>0.99033816425120802</c:v>
                </c:pt>
                <c:pt idx="145">
                  <c:v>0.98578199052132698</c:v>
                </c:pt>
                <c:pt idx="146">
                  <c:v>1</c:v>
                </c:pt>
                <c:pt idx="147">
                  <c:v>0.99095022624434403</c:v>
                </c:pt>
                <c:pt idx="148">
                  <c:v>0.995391705069124</c:v>
                </c:pt>
                <c:pt idx="149">
                  <c:v>0.97474747474747503</c:v>
                </c:pt>
                <c:pt idx="150">
                  <c:v>0.98130841121495305</c:v>
                </c:pt>
              </c:numCache>
            </c:numRef>
          </c:val>
          <c:smooth val="1"/>
          <c:extLst>
            <c:ext xmlns:c16="http://schemas.microsoft.com/office/drawing/2014/chart" uri="{C3380CC4-5D6E-409C-BE32-E72D297353CC}">
              <c16:uniqueId val="{00000000-6655-1D48-A4FC-345551EC396B}"/>
            </c:ext>
          </c:extLst>
        </c:ser>
        <c:dLbls>
          <c:showLegendKey val="0"/>
          <c:showVal val="0"/>
          <c:showCatName val="0"/>
          <c:showSerName val="0"/>
          <c:showPercent val="0"/>
          <c:showBubbleSize val="0"/>
        </c:dLbls>
        <c:smooth val="0"/>
        <c:axId val="338054431"/>
        <c:axId val="337185727"/>
      </c:lineChart>
      <c:catAx>
        <c:axId val="338054431"/>
        <c:scaling>
          <c:orientation val="minMax"/>
        </c:scaling>
        <c:delete val="0"/>
        <c:axPos val="b"/>
        <c:numFmt formatCode="General" sourceLinked="1"/>
        <c:majorTickMark val="in"/>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600" b="1" i="0" u="none" strike="noStrike" kern="1200" baseline="0">
                <a:solidFill>
                  <a:schemeClr val="tx1"/>
                </a:solidFill>
                <a:latin typeface="Cambria" panose="02040503050406030204" pitchFamily="18" charset="0"/>
                <a:ea typeface="+mn-ea"/>
                <a:cs typeface="+mn-cs"/>
              </a:defRPr>
            </a:pPr>
            <a:endParaRPr lang="en-CH"/>
          </a:p>
        </c:txPr>
        <c:crossAx val="337185727"/>
        <c:crosses val="autoZero"/>
        <c:auto val="1"/>
        <c:lblAlgn val="ctr"/>
        <c:lblOffset val="0"/>
        <c:tickLblSkip val="16"/>
        <c:tickMarkSkip val="16"/>
        <c:noMultiLvlLbl val="0"/>
      </c:catAx>
      <c:valAx>
        <c:axId val="337185727"/>
        <c:scaling>
          <c:orientation val="minMax"/>
          <c:max val="1"/>
          <c:min val="0"/>
        </c:scaling>
        <c:delete val="0"/>
        <c:axPos val="l"/>
        <c:numFmt formatCode="General" sourceLinked="1"/>
        <c:majorTickMark val="in"/>
        <c:minorTickMark val="in"/>
        <c:tickLblPos val="nextTo"/>
        <c:spPr>
          <a:noFill/>
          <a:ln w="15875">
            <a:solidFill>
              <a:schemeClr val="tx1"/>
            </a:solidFill>
          </a:ln>
          <a:effectLst/>
        </c:spPr>
        <c:txPr>
          <a:bodyPr rot="-60000000" spcFirstLastPara="1" vertOverflow="ellipsis" vert="horz" wrap="square" anchor="ctr" anchorCtr="1"/>
          <a:lstStyle/>
          <a:p>
            <a:pPr>
              <a:defRPr sz="1600" b="1" i="0" u="none" strike="noStrike" kern="1200" baseline="0">
                <a:solidFill>
                  <a:schemeClr val="tx1"/>
                </a:solidFill>
                <a:latin typeface="Cambria" panose="02040503050406030204" pitchFamily="18" charset="0"/>
                <a:ea typeface="+mn-ea"/>
                <a:cs typeface="+mn-cs"/>
              </a:defRPr>
            </a:pPr>
            <a:endParaRPr lang="en-CH"/>
          </a:p>
        </c:txPr>
        <c:crossAx val="338054431"/>
        <c:crosses val="autoZero"/>
        <c:crossBetween val="between"/>
      </c:valAx>
      <c:spPr>
        <a:noFill/>
        <a:ln w="15875">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7290578921560923E-2"/>
          <c:y val="0.20488040801969748"/>
          <c:w val="0.89019685039370078"/>
          <c:h val="0.64780839895013131"/>
        </c:manualLayout>
      </c:layout>
      <c:barChart>
        <c:barDir val="col"/>
        <c:grouping val="clustered"/>
        <c:varyColors val="0"/>
        <c:ser>
          <c:idx val="0"/>
          <c:order val="0"/>
          <c:tx>
            <c:strRef>
              <c:f>Sheet2!$C$3</c:f>
              <c:strCache>
                <c:ptCount val="1"/>
                <c:pt idx="0">
                  <c:v>SSD-L</c:v>
                </c:pt>
              </c:strCache>
            </c:strRef>
          </c:tx>
          <c:spPr>
            <a:solidFill>
              <a:srgbClr val="4472C4"/>
            </a:solidFill>
            <a:ln w="15875">
              <a:solidFill>
                <a:schemeClr val="tx1"/>
              </a:solidFill>
            </a:ln>
            <a:effectLst/>
          </c:spPr>
          <c:invertIfNegative val="0"/>
          <c:cat>
            <c:strRef>
              <c:f>Sheet2!$B$4:$B$6</c:f>
              <c:strCache>
                <c:ptCount val="3"/>
                <c:pt idx="0">
                  <c:v>Base</c:v>
                </c:pt>
                <c:pt idx="1">
                  <c:v>SW-filter</c:v>
                </c:pt>
                <c:pt idx="2">
                  <c:v>Ideal-ISF</c:v>
                </c:pt>
              </c:strCache>
            </c:strRef>
          </c:cat>
          <c:val>
            <c:numRef>
              <c:f>Sheet2!$C$4:$C$6</c:f>
              <c:numCache>
                <c:formatCode>General</c:formatCode>
                <c:ptCount val="3"/>
                <c:pt idx="0">
                  <c:v>97.56</c:v>
                </c:pt>
                <c:pt idx="1">
                  <c:v>76.621836729999998</c:v>
                </c:pt>
                <c:pt idx="2">
                  <c:v>32.942999999999998</c:v>
                </c:pt>
              </c:numCache>
            </c:numRef>
          </c:val>
          <c:extLst>
            <c:ext xmlns:c16="http://schemas.microsoft.com/office/drawing/2014/chart" uri="{C3380CC4-5D6E-409C-BE32-E72D297353CC}">
              <c16:uniqueId val="{00000000-BD84-D346-B3A5-B1E56AC5D87B}"/>
            </c:ext>
          </c:extLst>
        </c:ser>
        <c:ser>
          <c:idx val="1"/>
          <c:order val="1"/>
          <c:tx>
            <c:strRef>
              <c:f>Sheet2!$D$3</c:f>
              <c:strCache>
                <c:ptCount val="1"/>
                <c:pt idx="0">
                  <c:v>SSD-H</c:v>
                </c:pt>
              </c:strCache>
            </c:strRef>
          </c:tx>
          <c:spPr>
            <a:solidFill>
              <a:schemeClr val="accent5">
                <a:lumMod val="20000"/>
                <a:lumOff val="80000"/>
              </a:schemeClr>
            </a:solidFill>
            <a:ln w="15875">
              <a:solidFill>
                <a:schemeClr val="tx1"/>
              </a:solidFill>
            </a:ln>
            <a:effectLst/>
          </c:spPr>
          <c:invertIfNegative val="0"/>
          <c:cat>
            <c:strRef>
              <c:f>Sheet2!$B$4:$B$6</c:f>
              <c:strCache>
                <c:ptCount val="3"/>
                <c:pt idx="0">
                  <c:v>Base</c:v>
                </c:pt>
                <c:pt idx="1">
                  <c:v>SW-filter</c:v>
                </c:pt>
                <c:pt idx="2">
                  <c:v>Ideal-ISF</c:v>
                </c:pt>
              </c:strCache>
            </c:strRef>
          </c:cat>
          <c:val>
            <c:numRef>
              <c:f>Sheet2!$D$4:$D$6</c:f>
              <c:numCache>
                <c:formatCode>General</c:formatCode>
                <c:ptCount val="3"/>
                <c:pt idx="0">
                  <c:v>78.349999999999994</c:v>
                </c:pt>
                <c:pt idx="1">
                  <c:v>55.488999999999997</c:v>
                </c:pt>
                <c:pt idx="2">
                  <c:v>25.0669</c:v>
                </c:pt>
              </c:numCache>
            </c:numRef>
          </c:val>
          <c:extLst>
            <c:ext xmlns:c16="http://schemas.microsoft.com/office/drawing/2014/chart" uri="{C3380CC4-5D6E-409C-BE32-E72D297353CC}">
              <c16:uniqueId val="{00000001-BD84-D346-B3A5-B1E56AC5D87B}"/>
            </c:ext>
          </c:extLst>
        </c:ser>
        <c:ser>
          <c:idx val="2"/>
          <c:order val="2"/>
          <c:tx>
            <c:strRef>
              <c:f>Sheet2!$E$3</c:f>
              <c:strCache>
                <c:ptCount val="1"/>
                <c:pt idx="0">
                  <c:v>DRAM</c:v>
                </c:pt>
              </c:strCache>
            </c:strRef>
          </c:tx>
          <c:spPr>
            <a:pattFill prst="wdUpDiag">
              <a:fgClr>
                <a:srgbClr val="C00000"/>
              </a:fgClr>
              <a:bgClr>
                <a:schemeClr val="bg1"/>
              </a:bgClr>
            </a:pattFill>
            <a:ln w="15875">
              <a:solidFill>
                <a:schemeClr val="tx1"/>
              </a:solidFill>
            </a:ln>
            <a:effectLst/>
          </c:spPr>
          <c:invertIfNegative val="0"/>
          <c:cat>
            <c:strRef>
              <c:f>Sheet2!$B$4:$B$6</c:f>
              <c:strCache>
                <c:ptCount val="3"/>
                <c:pt idx="0">
                  <c:v>Base</c:v>
                </c:pt>
                <c:pt idx="1">
                  <c:v>SW-filter</c:v>
                </c:pt>
                <c:pt idx="2">
                  <c:v>Ideal-ISF</c:v>
                </c:pt>
              </c:strCache>
            </c:strRef>
          </c:cat>
          <c:val>
            <c:numRef>
              <c:f>Sheet2!$E$4:$E$6</c:f>
              <c:numCache>
                <c:formatCode>General</c:formatCode>
                <c:ptCount val="3"/>
                <c:pt idx="0">
                  <c:v>75.16</c:v>
                </c:pt>
                <c:pt idx="1">
                  <c:v>51.98</c:v>
                </c:pt>
              </c:numCache>
            </c:numRef>
          </c:val>
          <c:extLst>
            <c:ext xmlns:c16="http://schemas.microsoft.com/office/drawing/2014/chart" uri="{C3380CC4-5D6E-409C-BE32-E72D297353CC}">
              <c16:uniqueId val="{00000002-BD84-D346-B3A5-B1E56AC5D87B}"/>
            </c:ext>
          </c:extLst>
        </c:ser>
        <c:dLbls>
          <c:showLegendKey val="0"/>
          <c:showVal val="0"/>
          <c:showCatName val="0"/>
          <c:showSerName val="0"/>
          <c:showPercent val="0"/>
          <c:showBubbleSize val="0"/>
        </c:dLbls>
        <c:gapWidth val="219"/>
        <c:overlap val="-27"/>
        <c:axId val="461183567"/>
        <c:axId val="460991855"/>
      </c:barChart>
      <c:catAx>
        <c:axId val="461183567"/>
        <c:scaling>
          <c:orientation val="minMax"/>
        </c:scaling>
        <c:delete val="0"/>
        <c:axPos val="b"/>
        <c:numFmt formatCode="General" sourceLinked="1"/>
        <c:majorTickMark val="cross"/>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800" b="1" i="0" u="none" strike="noStrike" kern="1200" baseline="0">
                <a:solidFill>
                  <a:schemeClr val="tx1"/>
                </a:solidFill>
                <a:latin typeface="Corbel" panose="020B0503020204020204" pitchFamily="34" charset="0"/>
                <a:ea typeface="+mn-ea"/>
                <a:cs typeface="+mn-cs"/>
              </a:defRPr>
            </a:pPr>
            <a:endParaRPr lang="en-CH"/>
          </a:p>
        </c:txPr>
        <c:crossAx val="460991855"/>
        <c:crosses val="autoZero"/>
        <c:auto val="1"/>
        <c:lblAlgn val="ctr"/>
        <c:lblOffset val="100"/>
        <c:noMultiLvlLbl val="0"/>
      </c:catAx>
      <c:valAx>
        <c:axId val="460991855"/>
        <c:scaling>
          <c:orientation val="minMax"/>
          <c:max val="100"/>
        </c:scaling>
        <c:delete val="0"/>
        <c:axPos val="l"/>
        <c:majorGridlines>
          <c:spPr>
            <a:ln w="9525" cap="flat" cmpd="sng" algn="ctr">
              <a:solidFill>
                <a:srgbClr val="D9D9D9"/>
              </a:solidFill>
              <a:round/>
            </a:ln>
            <a:effectLst/>
          </c:spPr>
        </c:majorGridlines>
        <c:numFmt formatCode="General" sourceLinked="1"/>
        <c:majorTickMark val="in"/>
        <c:minorTickMark val="none"/>
        <c:tickLblPos val="nextTo"/>
        <c:spPr>
          <a:noFill/>
          <a:ln w="15875">
            <a:solidFill>
              <a:schemeClr val="tx1"/>
            </a:solidFill>
          </a:ln>
          <a:effectLst/>
        </c:spPr>
        <c:txPr>
          <a:bodyPr rot="-60000000" spcFirstLastPara="1" vertOverflow="ellipsis" vert="horz" wrap="square" anchor="ctr" anchorCtr="1"/>
          <a:lstStyle/>
          <a:p>
            <a:pPr>
              <a:defRPr sz="1600" b="1" i="0" u="none" strike="noStrike" kern="1200" baseline="0">
                <a:solidFill>
                  <a:schemeClr val="tx1"/>
                </a:solidFill>
                <a:latin typeface="Corbel" panose="020B0503020204020204" pitchFamily="34" charset="0"/>
                <a:ea typeface="+mn-ea"/>
                <a:cs typeface="+mn-cs"/>
              </a:defRPr>
            </a:pPr>
            <a:endParaRPr lang="en-CH"/>
          </a:p>
        </c:txPr>
        <c:crossAx val="461183567"/>
        <c:crosses val="autoZero"/>
        <c:crossBetween val="between"/>
        <c:majorUnit val="20"/>
        <c:minorUnit val="10"/>
      </c:valAx>
      <c:spPr>
        <a:noFill/>
        <a:ln w="15875">
          <a:solidFill>
            <a:schemeClr val="tx1"/>
          </a:solidFill>
        </a:ln>
        <a:effectLst/>
      </c:spPr>
    </c:plotArea>
    <c:legend>
      <c:legendPos val="b"/>
      <c:layout>
        <c:manualLayout>
          <c:xMode val="edge"/>
          <c:yMode val="edge"/>
          <c:x val="0.12839576030975094"/>
          <c:y val="6.7179355993988416E-2"/>
          <c:w val="0.73321255067154734"/>
          <c:h val="8.6097541378756234E-2"/>
        </c:manualLayout>
      </c:layout>
      <c:overlay val="0"/>
      <c:spPr>
        <a:noFill/>
        <a:ln w="15875">
          <a:solidFill>
            <a:schemeClr val="tx1"/>
          </a:solidFill>
        </a:ln>
        <a:effectLst/>
      </c:spPr>
      <c:txPr>
        <a:bodyPr rot="0" spcFirstLastPara="1" vertOverflow="ellipsis" vert="horz" wrap="square" anchor="ctr" anchorCtr="1"/>
        <a:lstStyle/>
        <a:p>
          <a:pPr>
            <a:defRPr sz="1800" b="1" i="0" u="none" strike="noStrike" kern="1200" baseline="0">
              <a:solidFill>
                <a:schemeClr val="tx1"/>
              </a:solidFill>
              <a:latin typeface="Courier New" panose="02070309020205020404" pitchFamily="49" charset="0"/>
              <a:ea typeface="+mn-ea"/>
              <a:cs typeface="Courier New" panose="02070309020205020404" pitchFamily="49"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7290578921560923E-2"/>
          <c:y val="0.20488040801969748"/>
          <c:w val="0.89019685039370078"/>
          <c:h val="0.64780839895013131"/>
        </c:manualLayout>
      </c:layout>
      <c:barChart>
        <c:barDir val="col"/>
        <c:grouping val="clustered"/>
        <c:varyColors val="0"/>
        <c:ser>
          <c:idx val="0"/>
          <c:order val="0"/>
          <c:tx>
            <c:strRef>
              <c:f>Sheet2!$C$3</c:f>
              <c:strCache>
                <c:ptCount val="1"/>
                <c:pt idx="0">
                  <c:v>SSD-L</c:v>
                </c:pt>
              </c:strCache>
            </c:strRef>
          </c:tx>
          <c:spPr>
            <a:solidFill>
              <a:srgbClr val="4472C4"/>
            </a:solidFill>
            <a:ln w="15875">
              <a:solidFill>
                <a:schemeClr val="tx1"/>
              </a:solidFill>
            </a:ln>
            <a:effectLst/>
          </c:spPr>
          <c:invertIfNegative val="0"/>
          <c:cat>
            <c:strRef>
              <c:f>Sheet2!$B$4:$B$6</c:f>
              <c:strCache>
                <c:ptCount val="3"/>
                <c:pt idx="0">
                  <c:v>Base</c:v>
                </c:pt>
                <c:pt idx="1">
                  <c:v>SW-filter</c:v>
                </c:pt>
                <c:pt idx="2">
                  <c:v>Ideal-ISF</c:v>
                </c:pt>
              </c:strCache>
            </c:strRef>
          </c:cat>
          <c:val>
            <c:numRef>
              <c:f>Sheet2!$C$4:$C$6</c:f>
              <c:numCache>
                <c:formatCode>General</c:formatCode>
                <c:ptCount val="3"/>
                <c:pt idx="0">
                  <c:v>97.56</c:v>
                </c:pt>
                <c:pt idx="1">
                  <c:v>76.621836729999998</c:v>
                </c:pt>
                <c:pt idx="2">
                  <c:v>32.942999999999998</c:v>
                </c:pt>
              </c:numCache>
            </c:numRef>
          </c:val>
          <c:extLst>
            <c:ext xmlns:c16="http://schemas.microsoft.com/office/drawing/2014/chart" uri="{C3380CC4-5D6E-409C-BE32-E72D297353CC}">
              <c16:uniqueId val="{00000000-BD84-D346-B3A5-B1E56AC5D87B}"/>
            </c:ext>
          </c:extLst>
        </c:ser>
        <c:ser>
          <c:idx val="1"/>
          <c:order val="1"/>
          <c:tx>
            <c:strRef>
              <c:f>Sheet2!$D$3</c:f>
              <c:strCache>
                <c:ptCount val="1"/>
                <c:pt idx="0">
                  <c:v>SSD-H</c:v>
                </c:pt>
              </c:strCache>
            </c:strRef>
          </c:tx>
          <c:spPr>
            <a:solidFill>
              <a:schemeClr val="accent5">
                <a:lumMod val="20000"/>
                <a:lumOff val="80000"/>
              </a:schemeClr>
            </a:solidFill>
            <a:ln w="15875">
              <a:solidFill>
                <a:schemeClr val="tx1"/>
              </a:solidFill>
            </a:ln>
            <a:effectLst/>
          </c:spPr>
          <c:invertIfNegative val="0"/>
          <c:cat>
            <c:strRef>
              <c:f>Sheet2!$B$4:$B$6</c:f>
              <c:strCache>
                <c:ptCount val="3"/>
                <c:pt idx="0">
                  <c:v>Base</c:v>
                </c:pt>
                <c:pt idx="1">
                  <c:v>SW-filter</c:v>
                </c:pt>
                <c:pt idx="2">
                  <c:v>Ideal-ISF</c:v>
                </c:pt>
              </c:strCache>
            </c:strRef>
          </c:cat>
          <c:val>
            <c:numRef>
              <c:f>Sheet2!$D$4:$D$6</c:f>
              <c:numCache>
                <c:formatCode>General</c:formatCode>
                <c:ptCount val="3"/>
                <c:pt idx="0">
                  <c:v>78.349999999999994</c:v>
                </c:pt>
                <c:pt idx="1">
                  <c:v>55.488999999999997</c:v>
                </c:pt>
                <c:pt idx="2">
                  <c:v>25.0669</c:v>
                </c:pt>
              </c:numCache>
            </c:numRef>
          </c:val>
          <c:extLst>
            <c:ext xmlns:c16="http://schemas.microsoft.com/office/drawing/2014/chart" uri="{C3380CC4-5D6E-409C-BE32-E72D297353CC}">
              <c16:uniqueId val="{00000001-BD84-D346-B3A5-B1E56AC5D87B}"/>
            </c:ext>
          </c:extLst>
        </c:ser>
        <c:ser>
          <c:idx val="2"/>
          <c:order val="2"/>
          <c:tx>
            <c:strRef>
              <c:f>Sheet2!$E$3</c:f>
              <c:strCache>
                <c:ptCount val="1"/>
                <c:pt idx="0">
                  <c:v>DRAM</c:v>
                </c:pt>
              </c:strCache>
            </c:strRef>
          </c:tx>
          <c:spPr>
            <a:pattFill prst="wdUpDiag">
              <a:fgClr>
                <a:srgbClr val="C00000"/>
              </a:fgClr>
              <a:bgClr>
                <a:schemeClr val="bg1"/>
              </a:bgClr>
            </a:pattFill>
            <a:ln w="15875">
              <a:solidFill>
                <a:schemeClr val="tx1"/>
              </a:solidFill>
            </a:ln>
            <a:effectLst/>
          </c:spPr>
          <c:invertIfNegative val="0"/>
          <c:cat>
            <c:strRef>
              <c:f>Sheet2!$B$4:$B$6</c:f>
              <c:strCache>
                <c:ptCount val="3"/>
                <c:pt idx="0">
                  <c:v>Base</c:v>
                </c:pt>
                <c:pt idx="1">
                  <c:v>SW-filter</c:v>
                </c:pt>
                <c:pt idx="2">
                  <c:v>Ideal-ISF</c:v>
                </c:pt>
              </c:strCache>
            </c:strRef>
          </c:cat>
          <c:val>
            <c:numRef>
              <c:f>Sheet2!$E$4:$E$6</c:f>
              <c:numCache>
                <c:formatCode>General</c:formatCode>
                <c:ptCount val="3"/>
                <c:pt idx="0">
                  <c:v>75.16</c:v>
                </c:pt>
                <c:pt idx="1">
                  <c:v>51.98</c:v>
                </c:pt>
              </c:numCache>
            </c:numRef>
          </c:val>
          <c:extLst>
            <c:ext xmlns:c16="http://schemas.microsoft.com/office/drawing/2014/chart" uri="{C3380CC4-5D6E-409C-BE32-E72D297353CC}">
              <c16:uniqueId val="{00000002-BD84-D346-B3A5-B1E56AC5D87B}"/>
            </c:ext>
          </c:extLst>
        </c:ser>
        <c:dLbls>
          <c:showLegendKey val="0"/>
          <c:showVal val="0"/>
          <c:showCatName val="0"/>
          <c:showSerName val="0"/>
          <c:showPercent val="0"/>
          <c:showBubbleSize val="0"/>
        </c:dLbls>
        <c:gapWidth val="219"/>
        <c:overlap val="-27"/>
        <c:axId val="461183567"/>
        <c:axId val="460991855"/>
      </c:barChart>
      <c:catAx>
        <c:axId val="461183567"/>
        <c:scaling>
          <c:orientation val="minMax"/>
        </c:scaling>
        <c:delete val="0"/>
        <c:axPos val="b"/>
        <c:numFmt formatCode="General" sourceLinked="1"/>
        <c:majorTickMark val="cross"/>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800" b="1" i="0" u="none" strike="noStrike" kern="1200" baseline="0">
                <a:solidFill>
                  <a:schemeClr val="tx1"/>
                </a:solidFill>
                <a:latin typeface="Corbel" panose="020B0503020204020204" pitchFamily="34" charset="0"/>
                <a:ea typeface="+mn-ea"/>
                <a:cs typeface="+mn-cs"/>
              </a:defRPr>
            </a:pPr>
            <a:endParaRPr lang="en-CH"/>
          </a:p>
        </c:txPr>
        <c:crossAx val="460991855"/>
        <c:crosses val="autoZero"/>
        <c:auto val="1"/>
        <c:lblAlgn val="ctr"/>
        <c:lblOffset val="100"/>
        <c:noMultiLvlLbl val="0"/>
      </c:catAx>
      <c:valAx>
        <c:axId val="460991855"/>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in"/>
        <c:minorTickMark val="none"/>
        <c:tickLblPos val="nextTo"/>
        <c:spPr>
          <a:noFill/>
          <a:ln w="15875">
            <a:solidFill>
              <a:schemeClr val="tx1"/>
            </a:solidFill>
          </a:ln>
          <a:effectLst/>
        </c:spPr>
        <c:txPr>
          <a:bodyPr rot="-60000000" spcFirstLastPara="1" vertOverflow="ellipsis" vert="horz" wrap="square" anchor="ctr" anchorCtr="1"/>
          <a:lstStyle/>
          <a:p>
            <a:pPr>
              <a:defRPr sz="1600" b="1" i="0" u="none" strike="noStrike" kern="1200" baseline="0">
                <a:solidFill>
                  <a:schemeClr val="tx1"/>
                </a:solidFill>
                <a:latin typeface="Corbel" panose="020B0503020204020204" pitchFamily="34" charset="0"/>
                <a:ea typeface="+mn-ea"/>
                <a:cs typeface="+mn-cs"/>
              </a:defRPr>
            </a:pPr>
            <a:endParaRPr lang="en-CH"/>
          </a:p>
        </c:txPr>
        <c:crossAx val="461183567"/>
        <c:crosses val="autoZero"/>
        <c:crossBetween val="between"/>
        <c:majorUnit val="20"/>
        <c:minorUnit val="10"/>
      </c:valAx>
      <c:spPr>
        <a:noFill/>
        <a:ln w="15875">
          <a:solidFill>
            <a:schemeClr val="tx1"/>
          </a:solidFill>
        </a:ln>
        <a:effectLst/>
      </c:spPr>
    </c:plotArea>
    <c:legend>
      <c:legendPos val="b"/>
      <c:layout>
        <c:manualLayout>
          <c:xMode val="edge"/>
          <c:yMode val="edge"/>
          <c:x val="0.12839576030975094"/>
          <c:y val="6.7179355993988416E-2"/>
          <c:w val="0.73321255067154734"/>
          <c:h val="8.6097541378756234E-2"/>
        </c:manualLayout>
      </c:layout>
      <c:overlay val="0"/>
      <c:spPr>
        <a:noFill/>
        <a:ln w="15875">
          <a:solidFill>
            <a:schemeClr val="tx1"/>
          </a:solidFill>
        </a:ln>
        <a:effectLst/>
      </c:spPr>
      <c:txPr>
        <a:bodyPr rot="0" spcFirstLastPara="1" vertOverflow="ellipsis" vert="horz" wrap="square" anchor="ctr" anchorCtr="1"/>
        <a:lstStyle/>
        <a:p>
          <a:pPr>
            <a:defRPr sz="1800" b="1" i="0" u="none" strike="noStrike" kern="1200" baseline="0">
              <a:solidFill>
                <a:schemeClr val="tx1"/>
              </a:solidFill>
              <a:latin typeface="Courier New" panose="02070309020205020404" pitchFamily="49" charset="0"/>
              <a:ea typeface="+mn-ea"/>
              <a:cs typeface="Courier New" panose="02070309020205020404" pitchFamily="49"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7290578921560923E-2"/>
          <c:y val="0.20488040801969748"/>
          <c:w val="0.89019685039370078"/>
          <c:h val="0.64780839895013131"/>
        </c:manualLayout>
      </c:layout>
      <c:barChart>
        <c:barDir val="col"/>
        <c:grouping val="clustered"/>
        <c:varyColors val="0"/>
        <c:ser>
          <c:idx val="0"/>
          <c:order val="0"/>
          <c:tx>
            <c:strRef>
              <c:f>Sheet2!$C$3</c:f>
              <c:strCache>
                <c:ptCount val="1"/>
                <c:pt idx="0">
                  <c:v>SSD-L</c:v>
                </c:pt>
              </c:strCache>
            </c:strRef>
          </c:tx>
          <c:spPr>
            <a:solidFill>
              <a:srgbClr val="4472C4"/>
            </a:solidFill>
            <a:ln w="15875">
              <a:solidFill>
                <a:schemeClr val="tx1"/>
              </a:solidFill>
            </a:ln>
            <a:effectLst/>
          </c:spPr>
          <c:invertIfNegative val="0"/>
          <c:cat>
            <c:strRef>
              <c:f>Sheet2!$B$4:$B$6</c:f>
              <c:strCache>
                <c:ptCount val="3"/>
                <c:pt idx="0">
                  <c:v>Base</c:v>
                </c:pt>
                <c:pt idx="1">
                  <c:v>SW-filter</c:v>
                </c:pt>
                <c:pt idx="2">
                  <c:v>Ideal-ISF</c:v>
                </c:pt>
              </c:strCache>
            </c:strRef>
          </c:cat>
          <c:val>
            <c:numRef>
              <c:f>Sheet2!$C$4:$C$6</c:f>
              <c:numCache>
                <c:formatCode>General</c:formatCode>
                <c:ptCount val="3"/>
                <c:pt idx="0">
                  <c:v>97.56</c:v>
                </c:pt>
                <c:pt idx="1">
                  <c:v>76.621836729999998</c:v>
                </c:pt>
                <c:pt idx="2">
                  <c:v>32.942999999999998</c:v>
                </c:pt>
              </c:numCache>
            </c:numRef>
          </c:val>
          <c:extLst>
            <c:ext xmlns:c16="http://schemas.microsoft.com/office/drawing/2014/chart" uri="{C3380CC4-5D6E-409C-BE32-E72D297353CC}">
              <c16:uniqueId val="{00000000-BD84-D346-B3A5-B1E56AC5D87B}"/>
            </c:ext>
          </c:extLst>
        </c:ser>
        <c:ser>
          <c:idx val="1"/>
          <c:order val="1"/>
          <c:tx>
            <c:strRef>
              <c:f>Sheet2!$D$3</c:f>
              <c:strCache>
                <c:ptCount val="1"/>
                <c:pt idx="0">
                  <c:v>SSD-H</c:v>
                </c:pt>
              </c:strCache>
            </c:strRef>
          </c:tx>
          <c:spPr>
            <a:solidFill>
              <a:schemeClr val="accent5">
                <a:lumMod val="20000"/>
                <a:lumOff val="80000"/>
              </a:schemeClr>
            </a:solidFill>
            <a:ln w="15875">
              <a:solidFill>
                <a:schemeClr val="tx1"/>
              </a:solidFill>
            </a:ln>
            <a:effectLst/>
          </c:spPr>
          <c:invertIfNegative val="0"/>
          <c:cat>
            <c:strRef>
              <c:f>Sheet2!$B$4:$B$6</c:f>
              <c:strCache>
                <c:ptCount val="3"/>
                <c:pt idx="0">
                  <c:v>Base</c:v>
                </c:pt>
                <c:pt idx="1">
                  <c:v>SW-filter</c:v>
                </c:pt>
                <c:pt idx="2">
                  <c:v>Ideal-ISF</c:v>
                </c:pt>
              </c:strCache>
            </c:strRef>
          </c:cat>
          <c:val>
            <c:numRef>
              <c:f>Sheet2!$D$4:$D$6</c:f>
              <c:numCache>
                <c:formatCode>General</c:formatCode>
                <c:ptCount val="3"/>
                <c:pt idx="0">
                  <c:v>78.349999999999994</c:v>
                </c:pt>
                <c:pt idx="1">
                  <c:v>55.488999999999997</c:v>
                </c:pt>
                <c:pt idx="2">
                  <c:v>25.0669</c:v>
                </c:pt>
              </c:numCache>
            </c:numRef>
          </c:val>
          <c:extLst>
            <c:ext xmlns:c16="http://schemas.microsoft.com/office/drawing/2014/chart" uri="{C3380CC4-5D6E-409C-BE32-E72D297353CC}">
              <c16:uniqueId val="{00000001-BD84-D346-B3A5-B1E56AC5D87B}"/>
            </c:ext>
          </c:extLst>
        </c:ser>
        <c:ser>
          <c:idx val="2"/>
          <c:order val="2"/>
          <c:tx>
            <c:strRef>
              <c:f>Sheet2!$E$3</c:f>
              <c:strCache>
                <c:ptCount val="1"/>
                <c:pt idx="0">
                  <c:v>DRAM</c:v>
                </c:pt>
              </c:strCache>
            </c:strRef>
          </c:tx>
          <c:spPr>
            <a:pattFill prst="wdUpDiag">
              <a:fgClr>
                <a:srgbClr val="C00000"/>
              </a:fgClr>
              <a:bgClr>
                <a:schemeClr val="bg1"/>
              </a:bgClr>
            </a:pattFill>
            <a:ln w="15875">
              <a:solidFill>
                <a:schemeClr val="tx1"/>
              </a:solidFill>
            </a:ln>
            <a:effectLst/>
          </c:spPr>
          <c:invertIfNegative val="0"/>
          <c:cat>
            <c:strRef>
              <c:f>Sheet2!$B$4:$B$6</c:f>
              <c:strCache>
                <c:ptCount val="3"/>
                <c:pt idx="0">
                  <c:v>Base</c:v>
                </c:pt>
                <c:pt idx="1">
                  <c:v>SW-filter</c:v>
                </c:pt>
                <c:pt idx="2">
                  <c:v>Ideal-ISF</c:v>
                </c:pt>
              </c:strCache>
            </c:strRef>
          </c:cat>
          <c:val>
            <c:numRef>
              <c:f>Sheet2!$E$4:$E$6</c:f>
              <c:numCache>
                <c:formatCode>General</c:formatCode>
                <c:ptCount val="3"/>
                <c:pt idx="0">
                  <c:v>75.16</c:v>
                </c:pt>
                <c:pt idx="1">
                  <c:v>51.98</c:v>
                </c:pt>
              </c:numCache>
            </c:numRef>
          </c:val>
          <c:extLst>
            <c:ext xmlns:c16="http://schemas.microsoft.com/office/drawing/2014/chart" uri="{C3380CC4-5D6E-409C-BE32-E72D297353CC}">
              <c16:uniqueId val="{00000002-BD84-D346-B3A5-B1E56AC5D87B}"/>
            </c:ext>
          </c:extLst>
        </c:ser>
        <c:dLbls>
          <c:showLegendKey val="0"/>
          <c:showVal val="0"/>
          <c:showCatName val="0"/>
          <c:showSerName val="0"/>
          <c:showPercent val="0"/>
          <c:showBubbleSize val="0"/>
        </c:dLbls>
        <c:gapWidth val="219"/>
        <c:overlap val="-27"/>
        <c:axId val="461183567"/>
        <c:axId val="460991855"/>
      </c:barChart>
      <c:catAx>
        <c:axId val="461183567"/>
        <c:scaling>
          <c:orientation val="minMax"/>
        </c:scaling>
        <c:delete val="0"/>
        <c:axPos val="b"/>
        <c:numFmt formatCode="General" sourceLinked="1"/>
        <c:majorTickMark val="cross"/>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800" b="1" i="0" u="none" strike="noStrike" kern="1200" baseline="0">
                <a:solidFill>
                  <a:schemeClr val="tx1"/>
                </a:solidFill>
                <a:latin typeface="Corbel" panose="020B0503020204020204" pitchFamily="34" charset="0"/>
                <a:ea typeface="+mn-ea"/>
                <a:cs typeface="+mn-cs"/>
              </a:defRPr>
            </a:pPr>
            <a:endParaRPr lang="en-CH"/>
          </a:p>
        </c:txPr>
        <c:crossAx val="460991855"/>
        <c:crosses val="autoZero"/>
        <c:auto val="1"/>
        <c:lblAlgn val="ctr"/>
        <c:lblOffset val="100"/>
        <c:noMultiLvlLbl val="0"/>
      </c:catAx>
      <c:valAx>
        <c:axId val="460991855"/>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in"/>
        <c:minorTickMark val="none"/>
        <c:tickLblPos val="nextTo"/>
        <c:spPr>
          <a:noFill/>
          <a:ln w="15875">
            <a:solidFill>
              <a:schemeClr val="tx1"/>
            </a:solidFill>
          </a:ln>
          <a:effectLst/>
        </c:spPr>
        <c:txPr>
          <a:bodyPr rot="-60000000" spcFirstLastPara="1" vertOverflow="ellipsis" vert="horz" wrap="square" anchor="ctr" anchorCtr="1"/>
          <a:lstStyle/>
          <a:p>
            <a:pPr>
              <a:defRPr sz="1600" b="1" i="0" u="none" strike="noStrike" kern="1200" baseline="0">
                <a:solidFill>
                  <a:schemeClr val="tx1"/>
                </a:solidFill>
                <a:latin typeface="Corbel" panose="020B0503020204020204" pitchFamily="34" charset="0"/>
                <a:ea typeface="+mn-ea"/>
                <a:cs typeface="+mn-cs"/>
              </a:defRPr>
            </a:pPr>
            <a:endParaRPr lang="en-CH"/>
          </a:p>
        </c:txPr>
        <c:crossAx val="461183567"/>
        <c:crosses val="autoZero"/>
        <c:crossBetween val="between"/>
        <c:majorUnit val="20"/>
        <c:minorUnit val="10"/>
      </c:valAx>
      <c:spPr>
        <a:noFill/>
        <a:ln w="15875">
          <a:solidFill>
            <a:schemeClr val="tx1"/>
          </a:solidFill>
        </a:ln>
        <a:effectLst/>
      </c:spPr>
    </c:plotArea>
    <c:legend>
      <c:legendPos val="b"/>
      <c:layout>
        <c:manualLayout>
          <c:xMode val="edge"/>
          <c:yMode val="edge"/>
          <c:x val="0.12839576030975094"/>
          <c:y val="6.7179355993988416E-2"/>
          <c:w val="0.73321255067154734"/>
          <c:h val="8.6097541378756234E-2"/>
        </c:manualLayout>
      </c:layout>
      <c:overlay val="0"/>
      <c:spPr>
        <a:noFill/>
        <a:ln w="15875">
          <a:solidFill>
            <a:schemeClr val="tx1"/>
          </a:solidFill>
        </a:ln>
        <a:effectLst/>
      </c:spPr>
      <c:txPr>
        <a:bodyPr rot="0" spcFirstLastPara="1" vertOverflow="ellipsis" vert="horz" wrap="square" anchor="ctr" anchorCtr="1"/>
        <a:lstStyle/>
        <a:p>
          <a:pPr>
            <a:defRPr sz="1800" b="1" i="0" u="none" strike="noStrike" kern="1200" baseline="0">
              <a:solidFill>
                <a:schemeClr val="tx1"/>
              </a:solidFill>
              <a:latin typeface="Courier New" panose="02070309020205020404" pitchFamily="49" charset="0"/>
              <a:ea typeface="+mn-ea"/>
              <a:cs typeface="Courier New" panose="02070309020205020404" pitchFamily="49"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7290578921560923E-2"/>
          <c:y val="0.20488040801969748"/>
          <c:w val="0.89019685039370078"/>
          <c:h val="0.64780839895013131"/>
        </c:manualLayout>
      </c:layout>
      <c:barChart>
        <c:barDir val="col"/>
        <c:grouping val="clustered"/>
        <c:varyColors val="0"/>
        <c:ser>
          <c:idx val="0"/>
          <c:order val="0"/>
          <c:tx>
            <c:strRef>
              <c:f>Sheet2!$C$3</c:f>
              <c:strCache>
                <c:ptCount val="1"/>
                <c:pt idx="0">
                  <c:v>SSD-L</c:v>
                </c:pt>
              </c:strCache>
            </c:strRef>
          </c:tx>
          <c:spPr>
            <a:solidFill>
              <a:srgbClr val="4472C4"/>
            </a:solidFill>
            <a:ln w="15875">
              <a:solidFill>
                <a:schemeClr val="tx1"/>
              </a:solidFill>
            </a:ln>
            <a:effectLst/>
          </c:spPr>
          <c:invertIfNegative val="0"/>
          <c:cat>
            <c:strRef>
              <c:f>Sheet2!$B$4:$B$6</c:f>
              <c:strCache>
                <c:ptCount val="3"/>
                <c:pt idx="0">
                  <c:v>Base</c:v>
                </c:pt>
                <c:pt idx="1">
                  <c:v>SW-filter</c:v>
                </c:pt>
                <c:pt idx="2">
                  <c:v>Ideal-ISF</c:v>
                </c:pt>
              </c:strCache>
            </c:strRef>
          </c:cat>
          <c:val>
            <c:numRef>
              <c:f>Sheet2!$C$4:$C$6</c:f>
              <c:numCache>
                <c:formatCode>General</c:formatCode>
                <c:ptCount val="3"/>
                <c:pt idx="0">
                  <c:v>97.56</c:v>
                </c:pt>
                <c:pt idx="1">
                  <c:v>76.621836729999998</c:v>
                </c:pt>
                <c:pt idx="2">
                  <c:v>32.942999999999998</c:v>
                </c:pt>
              </c:numCache>
            </c:numRef>
          </c:val>
          <c:extLst>
            <c:ext xmlns:c16="http://schemas.microsoft.com/office/drawing/2014/chart" uri="{C3380CC4-5D6E-409C-BE32-E72D297353CC}">
              <c16:uniqueId val="{00000000-BD84-D346-B3A5-B1E56AC5D87B}"/>
            </c:ext>
          </c:extLst>
        </c:ser>
        <c:ser>
          <c:idx val="1"/>
          <c:order val="1"/>
          <c:tx>
            <c:strRef>
              <c:f>Sheet2!$D$3</c:f>
              <c:strCache>
                <c:ptCount val="1"/>
                <c:pt idx="0">
                  <c:v>SSD-H</c:v>
                </c:pt>
              </c:strCache>
            </c:strRef>
          </c:tx>
          <c:spPr>
            <a:solidFill>
              <a:schemeClr val="accent5">
                <a:lumMod val="20000"/>
                <a:lumOff val="80000"/>
              </a:schemeClr>
            </a:solidFill>
            <a:ln w="15875">
              <a:solidFill>
                <a:schemeClr val="tx1"/>
              </a:solidFill>
            </a:ln>
            <a:effectLst/>
          </c:spPr>
          <c:invertIfNegative val="0"/>
          <c:cat>
            <c:strRef>
              <c:f>Sheet2!$B$4:$B$6</c:f>
              <c:strCache>
                <c:ptCount val="3"/>
                <c:pt idx="0">
                  <c:v>Base</c:v>
                </c:pt>
                <c:pt idx="1">
                  <c:v>SW-filter</c:v>
                </c:pt>
                <c:pt idx="2">
                  <c:v>Ideal-ISF</c:v>
                </c:pt>
              </c:strCache>
            </c:strRef>
          </c:cat>
          <c:val>
            <c:numRef>
              <c:f>Sheet2!$D$4:$D$6</c:f>
              <c:numCache>
                <c:formatCode>General</c:formatCode>
                <c:ptCount val="3"/>
                <c:pt idx="0">
                  <c:v>78.349999999999994</c:v>
                </c:pt>
                <c:pt idx="1">
                  <c:v>55.488999999999997</c:v>
                </c:pt>
                <c:pt idx="2">
                  <c:v>25.0669</c:v>
                </c:pt>
              </c:numCache>
            </c:numRef>
          </c:val>
          <c:extLst>
            <c:ext xmlns:c16="http://schemas.microsoft.com/office/drawing/2014/chart" uri="{C3380CC4-5D6E-409C-BE32-E72D297353CC}">
              <c16:uniqueId val="{00000001-BD84-D346-B3A5-B1E56AC5D87B}"/>
            </c:ext>
          </c:extLst>
        </c:ser>
        <c:ser>
          <c:idx val="2"/>
          <c:order val="2"/>
          <c:tx>
            <c:strRef>
              <c:f>Sheet2!$E$3</c:f>
              <c:strCache>
                <c:ptCount val="1"/>
                <c:pt idx="0">
                  <c:v>DRAM</c:v>
                </c:pt>
              </c:strCache>
            </c:strRef>
          </c:tx>
          <c:spPr>
            <a:pattFill prst="wdUpDiag">
              <a:fgClr>
                <a:srgbClr val="C00000"/>
              </a:fgClr>
              <a:bgClr>
                <a:schemeClr val="bg1"/>
              </a:bgClr>
            </a:pattFill>
            <a:ln w="15875">
              <a:solidFill>
                <a:schemeClr val="tx1"/>
              </a:solidFill>
            </a:ln>
            <a:effectLst/>
          </c:spPr>
          <c:invertIfNegative val="0"/>
          <c:cat>
            <c:strRef>
              <c:f>Sheet2!$B$4:$B$6</c:f>
              <c:strCache>
                <c:ptCount val="3"/>
                <c:pt idx="0">
                  <c:v>Base</c:v>
                </c:pt>
                <c:pt idx="1">
                  <c:v>SW-filter</c:v>
                </c:pt>
                <c:pt idx="2">
                  <c:v>Ideal-ISF</c:v>
                </c:pt>
              </c:strCache>
            </c:strRef>
          </c:cat>
          <c:val>
            <c:numRef>
              <c:f>Sheet2!$E$4:$E$6</c:f>
              <c:numCache>
                <c:formatCode>General</c:formatCode>
                <c:ptCount val="3"/>
                <c:pt idx="0">
                  <c:v>75.16</c:v>
                </c:pt>
                <c:pt idx="1">
                  <c:v>51.98</c:v>
                </c:pt>
              </c:numCache>
            </c:numRef>
          </c:val>
          <c:extLst>
            <c:ext xmlns:c16="http://schemas.microsoft.com/office/drawing/2014/chart" uri="{C3380CC4-5D6E-409C-BE32-E72D297353CC}">
              <c16:uniqueId val="{00000002-BD84-D346-B3A5-B1E56AC5D87B}"/>
            </c:ext>
          </c:extLst>
        </c:ser>
        <c:dLbls>
          <c:showLegendKey val="0"/>
          <c:showVal val="0"/>
          <c:showCatName val="0"/>
          <c:showSerName val="0"/>
          <c:showPercent val="0"/>
          <c:showBubbleSize val="0"/>
        </c:dLbls>
        <c:gapWidth val="219"/>
        <c:overlap val="-27"/>
        <c:axId val="461183567"/>
        <c:axId val="460991855"/>
      </c:barChart>
      <c:catAx>
        <c:axId val="461183567"/>
        <c:scaling>
          <c:orientation val="minMax"/>
        </c:scaling>
        <c:delete val="0"/>
        <c:axPos val="b"/>
        <c:numFmt formatCode="General" sourceLinked="1"/>
        <c:majorTickMark val="cross"/>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800" b="1" i="0" u="none" strike="noStrike" kern="1200" baseline="0">
                <a:solidFill>
                  <a:schemeClr val="tx1"/>
                </a:solidFill>
                <a:latin typeface="Corbel" panose="020B0503020204020204" pitchFamily="34" charset="0"/>
                <a:ea typeface="+mn-ea"/>
                <a:cs typeface="+mn-cs"/>
              </a:defRPr>
            </a:pPr>
            <a:endParaRPr lang="en-CH"/>
          </a:p>
        </c:txPr>
        <c:crossAx val="460991855"/>
        <c:crosses val="autoZero"/>
        <c:auto val="1"/>
        <c:lblAlgn val="ctr"/>
        <c:lblOffset val="100"/>
        <c:noMultiLvlLbl val="0"/>
      </c:catAx>
      <c:valAx>
        <c:axId val="460991855"/>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in"/>
        <c:minorTickMark val="none"/>
        <c:tickLblPos val="nextTo"/>
        <c:spPr>
          <a:noFill/>
          <a:ln w="15875">
            <a:solidFill>
              <a:schemeClr val="tx1"/>
            </a:solidFill>
          </a:ln>
          <a:effectLst/>
        </c:spPr>
        <c:txPr>
          <a:bodyPr rot="-60000000" spcFirstLastPara="1" vertOverflow="ellipsis" vert="horz" wrap="square" anchor="ctr" anchorCtr="1"/>
          <a:lstStyle/>
          <a:p>
            <a:pPr>
              <a:defRPr sz="1600" b="1" i="0" u="none" strike="noStrike" kern="1200" baseline="0">
                <a:solidFill>
                  <a:schemeClr val="tx1"/>
                </a:solidFill>
                <a:latin typeface="Corbel" panose="020B0503020204020204" pitchFamily="34" charset="0"/>
                <a:ea typeface="+mn-ea"/>
                <a:cs typeface="+mn-cs"/>
              </a:defRPr>
            </a:pPr>
            <a:endParaRPr lang="en-CH"/>
          </a:p>
        </c:txPr>
        <c:crossAx val="461183567"/>
        <c:crosses val="autoZero"/>
        <c:crossBetween val="between"/>
        <c:majorUnit val="20"/>
        <c:minorUnit val="10"/>
      </c:valAx>
      <c:spPr>
        <a:noFill/>
        <a:ln w="15875">
          <a:solidFill>
            <a:schemeClr val="tx1"/>
          </a:solidFill>
        </a:ln>
        <a:effectLst/>
      </c:spPr>
    </c:plotArea>
    <c:legend>
      <c:legendPos val="b"/>
      <c:layout>
        <c:manualLayout>
          <c:xMode val="edge"/>
          <c:yMode val="edge"/>
          <c:x val="0.12839576030975094"/>
          <c:y val="6.7179355993988416E-2"/>
          <c:w val="0.73321255067154734"/>
          <c:h val="8.6097541378756234E-2"/>
        </c:manualLayout>
      </c:layout>
      <c:overlay val="0"/>
      <c:spPr>
        <a:noFill/>
        <a:ln w="15875">
          <a:solidFill>
            <a:schemeClr val="tx1"/>
          </a:solidFill>
        </a:ln>
        <a:effectLst/>
      </c:spPr>
      <c:txPr>
        <a:bodyPr rot="0" spcFirstLastPara="1" vertOverflow="ellipsis" vert="horz" wrap="square" anchor="ctr" anchorCtr="1"/>
        <a:lstStyle/>
        <a:p>
          <a:pPr>
            <a:defRPr sz="1800" b="1" i="0" u="none" strike="noStrike" kern="1200" baseline="0">
              <a:solidFill>
                <a:schemeClr val="tx1"/>
              </a:solidFill>
              <a:latin typeface="Courier New" panose="02070309020205020404" pitchFamily="49" charset="0"/>
              <a:ea typeface="+mn-ea"/>
              <a:cs typeface="Courier New" panose="02070309020205020404" pitchFamily="49"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569335083114606E-2"/>
          <c:y val="0.19444444444444445"/>
          <c:w val="0.85128313457910032"/>
          <c:h val="0.5923137212015166"/>
        </c:manualLayout>
      </c:layout>
      <c:barChart>
        <c:barDir val="col"/>
        <c:grouping val="clustered"/>
        <c:varyColors val="0"/>
        <c:ser>
          <c:idx val="0"/>
          <c:order val="0"/>
          <c:tx>
            <c:strRef>
              <c:f>Sheet2!$C$18:$C$19</c:f>
              <c:strCache>
                <c:ptCount val="2"/>
                <c:pt idx="1">
                  <c:v>SSD-L</c:v>
                </c:pt>
              </c:strCache>
            </c:strRef>
          </c:tx>
          <c:spPr>
            <a:solidFill>
              <a:schemeClr val="accent5"/>
            </a:solidFill>
            <a:ln w="15875">
              <a:solidFill>
                <a:schemeClr val="tx1"/>
              </a:solidFill>
            </a:ln>
            <a:effectLst/>
          </c:spPr>
          <c:invertIfNegative val="0"/>
          <c:cat>
            <c:strRef>
              <c:f>Sheet2!$B$20:$B$21</c:f>
              <c:strCache>
                <c:ptCount val="2"/>
                <c:pt idx="0">
                  <c:v>Accelerator</c:v>
                </c:pt>
                <c:pt idx="1">
                  <c:v>Ideal-ISF</c:v>
                </c:pt>
              </c:strCache>
            </c:strRef>
          </c:cat>
          <c:val>
            <c:numRef>
              <c:f>Sheet2!$C$20:$C$21</c:f>
              <c:numCache>
                <c:formatCode>General</c:formatCode>
                <c:ptCount val="2"/>
                <c:pt idx="0">
                  <c:v>24.8</c:v>
                </c:pt>
                <c:pt idx="1">
                  <c:v>10.08</c:v>
                </c:pt>
              </c:numCache>
            </c:numRef>
          </c:val>
          <c:extLst>
            <c:ext xmlns:c16="http://schemas.microsoft.com/office/drawing/2014/chart" uri="{C3380CC4-5D6E-409C-BE32-E72D297353CC}">
              <c16:uniqueId val="{00000000-DF27-314F-B6C0-9CDEE52EBB7A}"/>
            </c:ext>
          </c:extLst>
        </c:ser>
        <c:ser>
          <c:idx val="1"/>
          <c:order val="1"/>
          <c:tx>
            <c:strRef>
              <c:f>Sheet2!$D$18:$D$19</c:f>
              <c:strCache>
                <c:ptCount val="2"/>
                <c:pt idx="1">
                  <c:v>SSD-H</c:v>
                </c:pt>
              </c:strCache>
            </c:strRef>
          </c:tx>
          <c:spPr>
            <a:solidFill>
              <a:schemeClr val="accent5">
                <a:lumMod val="20000"/>
                <a:lumOff val="80000"/>
              </a:schemeClr>
            </a:solidFill>
            <a:ln w="15875">
              <a:solidFill>
                <a:schemeClr val="tx1"/>
              </a:solidFill>
            </a:ln>
            <a:effectLst/>
          </c:spPr>
          <c:invertIfNegative val="0"/>
          <c:cat>
            <c:strRef>
              <c:f>Sheet2!$B$20:$B$21</c:f>
              <c:strCache>
                <c:ptCount val="2"/>
                <c:pt idx="0">
                  <c:v>Accelerator</c:v>
                </c:pt>
                <c:pt idx="1">
                  <c:v>Ideal-ISF</c:v>
                </c:pt>
              </c:strCache>
            </c:strRef>
          </c:cat>
          <c:val>
            <c:numRef>
              <c:f>Sheet2!$D$20:$D$21</c:f>
              <c:numCache>
                <c:formatCode>General</c:formatCode>
                <c:ptCount val="2"/>
                <c:pt idx="0">
                  <c:v>2.0101</c:v>
                </c:pt>
                <c:pt idx="1">
                  <c:v>0.72203300000000004</c:v>
                </c:pt>
              </c:numCache>
            </c:numRef>
          </c:val>
          <c:extLst>
            <c:ext xmlns:c16="http://schemas.microsoft.com/office/drawing/2014/chart" uri="{C3380CC4-5D6E-409C-BE32-E72D297353CC}">
              <c16:uniqueId val="{00000001-DF27-314F-B6C0-9CDEE52EBB7A}"/>
            </c:ext>
          </c:extLst>
        </c:ser>
        <c:ser>
          <c:idx val="2"/>
          <c:order val="2"/>
          <c:tx>
            <c:strRef>
              <c:f>Sheet2!$E$18:$E$19</c:f>
              <c:strCache>
                <c:ptCount val="2"/>
                <c:pt idx="1">
                  <c:v>DRAM</c:v>
                </c:pt>
              </c:strCache>
            </c:strRef>
          </c:tx>
          <c:spPr>
            <a:pattFill prst="wdUpDiag">
              <a:fgClr>
                <a:srgbClr val="C00000"/>
              </a:fgClr>
              <a:bgClr>
                <a:schemeClr val="bg1"/>
              </a:bgClr>
            </a:pattFill>
            <a:ln w="15875">
              <a:solidFill>
                <a:schemeClr val="tx1"/>
              </a:solidFill>
            </a:ln>
            <a:effectLst/>
          </c:spPr>
          <c:invertIfNegative val="0"/>
          <c:cat>
            <c:strRef>
              <c:f>Sheet2!$B$20:$B$21</c:f>
              <c:strCache>
                <c:ptCount val="2"/>
                <c:pt idx="0">
                  <c:v>Accelerator</c:v>
                </c:pt>
                <c:pt idx="1">
                  <c:v>Ideal-ISF</c:v>
                </c:pt>
              </c:strCache>
            </c:strRef>
          </c:cat>
          <c:val>
            <c:numRef>
              <c:f>Sheet2!$E$20:$E$21</c:f>
              <c:numCache>
                <c:formatCode>General</c:formatCode>
                <c:ptCount val="2"/>
                <c:pt idx="0">
                  <c:v>1.6421694920000001</c:v>
                </c:pt>
                <c:pt idx="1">
                  <c:v>1E-8</c:v>
                </c:pt>
              </c:numCache>
            </c:numRef>
          </c:val>
          <c:extLst>
            <c:ext xmlns:c16="http://schemas.microsoft.com/office/drawing/2014/chart" uri="{C3380CC4-5D6E-409C-BE32-E72D297353CC}">
              <c16:uniqueId val="{00000002-DF27-314F-B6C0-9CDEE52EBB7A}"/>
            </c:ext>
          </c:extLst>
        </c:ser>
        <c:dLbls>
          <c:showLegendKey val="0"/>
          <c:showVal val="0"/>
          <c:showCatName val="0"/>
          <c:showSerName val="0"/>
          <c:showPercent val="0"/>
          <c:showBubbleSize val="0"/>
        </c:dLbls>
        <c:gapWidth val="219"/>
        <c:overlap val="-27"/>
        <c:axId val="1557637471"/>
        <c:axId val="461252271"/>
      </c:barChart>
      <c:catAx>
        <c:axId val="1557637471"/>
        <c:scaling>
          <c:orientation val="minMax"/>
        </c:scaling>
        <c:delete val="0"/>
        <c:axPos val="b"/>
        <c:numFmt formatCode="General" sourceLinked="1"/>
        <c:majorTickMark val="cross"/>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800" b="1" i="0" u="none" strike="noStrike" kern="1200" baseline="0">
                <a:solidFill>
                  <a:schemeClr val="tx1"/>
                </a:solidFill>
                <a:latin typeface="Corbel" panose="020B0503020204020204" pitchFamily="34" charset="0"/>
                <a:ea typeface="+mn-ea"/>
                <a:cs typeface="+mn-cs"/>
              </a:defRPr>
            </a:pPr>
            <a:endParaRPr lang="en-CH"/>
          </a:p>
        </c:txPr>
        <c:crossAx val="461252271"/>
        <c:crosses val="autoZero"/>
        <c:auto val="1"/>
        <c:lblAlgn val="ctr"/>
        <c:lblOffset val="100"/>
        <c:noMultiLvlLbl val="0"/>
      </c:catAx>
      <c:valAx>
        <c:axId val="461252271"/>
        <c:scaling>
          <c:orientation val="minMax"/>
          <c:max val="2.5"/>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solidFill>
                <a:latin typeface="Corbel" panose="020B0503020204020204" pitchFamily="34" charset="0"/>
                <a:ea typeface="+mn-ea"/>
                <a:cs typeface="+mn-cs"/>
              </a:defRPr>
            </a:pPr>
            <a:endParaRPr lang="en-CH"/>
          </a:p>
        </c:txPr>
        <c:crossAx val="1557637471"/>
        <c:crosses val="autoZero"/>
        <c:crossBetween val="between"/>
        <c:majorUnit val="1"/>
      </c:valAx>
      <c:spPr>
        <a:noFill/>
        <a:ln w="15875">
          <a:solidFill>
            <a:schemeClr val="tx1"/>
          </a:solidFill>
        </a:ln>
        <a:effectLst/>
      </c:spPr>
    </c:plotArea>
    <c:legend>
      <c:legendPos val="b"/>
      <c:layout>
        <c:manualLayout>
          <c:xMode val="edge"/>
          <c:yMode val="edge"/>
          <c:x val="0.13253062117235348"/>
          <c:y val="4.2267424905220209E-2"/>
          <c:w val="0.70716097987751536"/>
          <c:h val="7.8102945465150189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Corbel" panose="020B0503020204020204" pitchFamily="34" charset="0"/>
              <a:ea typeface="+mn-ea"/>
              <a:cs typeface="+mn-cs"/>
            </a:defRPr>
          </a:pPr>
          <a:endParaRPr lang="en-CH"/>
        </a:p>
      </c:txPr>
    </c:legend>
    <c:plotVisOnly val="1"/>
    <c:dispBlanksAs val="gap"/>
    <c:showDLblsOverMax val="0"/>
  </c:chart>
  <c:spPr>
    <a:noFill/>
    <a:ln>
      <a:noFill/>
    </a:ln>
    <a:effectLst/>
  </c:spPr>
  <c:txPr>
    <a:bodyPr/>
    <a:lstStyle/>
    <a:p>
      <a:pPr>
        <a:defRPr/>
      </a:pPr>
      <a:endParaRPr lang="en-CH"/>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930702627688781"/>
          <c:y val="0.11601846551115116"/>
          <c:w val="0.84088454460433826"/>
          <c:h val="0.31990493185057062"/>
        </c:manualLayout>
      </c:layout>
      <c:barChart>
        <c:barDir val="col"/>
        <c:grouping val="stacked"/>
        <c:varyColors val="0"/>
        <c:ser>
          <c:idx val="0"/>
          <c:order val="0"/>
          <c:tx>
            <c:strRef>
              <c:f>Sheet1!$E$5</c:f>
              <c:strCache>
                <c:ptCount val="1"/>
                <c:pt idx="0">
                  <c:v>Other</c:v>
                </c:pt>
              </c:strCache>
            </c:strRef>
          </c:tx>
          <c:spPr>
            <a:solidFill>
              <a:schemeClr val="bg1"/>
            </a:solidFill>
            <a:ln w="15875">
              <a:solidFill>
                <a:schemeClr val="tx1"/>
              </a:solidFill>
            </a:ln>
            <a:effectLst/>
          </c:spPr>
          <c:invertIfNegative val="0"/>
          <c:dPt>
            <c:idx val="0"/>
            <c:invertIfNegative val="0"/>
            <c:bubble3D val="0"/>
            <c:spPr>
              <a:solidFill>
                <a:schemeClr val="tx1">
                  <a:lumMod val="65000"/>
                  <a:lumOff val="35000"/>
                </a:schemeClr>
              </a:solidFill>
              <a:ln w="15875">
                <a:solidFill>
                  <a:schemeClr val="tx1"/>
                </a:solidFill>
              </a:ln>
              <a:effectLst/>
            </c:spPr>
            <c:extLst>
              <c:ext xmlns:c16="http://schemas.microsoft.com/office/drawing/2014/chart" uri="{C3380CC4-5D6E-409C-BE32-E72D297353CC}">
                <c16:uniqueId val="{00000001-A920-0944-9E16-846AA5BE5512}"/>
              </c:ext>
            </c:extLst>
          </c:dPt>
          <c:dPt>
            <c:idx val="1"/>
            <c:invertIfNegative val="0"/>
            <c:bubble3D val="0"/>
            <c:spPr>
              <a:solidFill>
                <a:schemeClr val="bg2">
                  <a:lumMod val="50000"/>
                </a:schemeClr>
              </a:solidFill>
              <a:ln w="15875">
                <a:solidFill>
                  <a:schemeClr val="tx1"/>
                </a:solidFill>
              </a:ln>
              <a:effectLst/>
            </c:spPr>
            <c:extLst>
              <c:ext xmlns:c16="http://schemas.microsoft.com/office/drawing/2014/chart" uri="{C3380CC4-5D6E-409C-BE32-E72D297353CC}">
                <c16:uniqueId val="{00000003-A920-0944-9E16-846AA5BE5512}"/>
              </c:ext>
            </c:extLst>
          </c:dPt>
          <c:dPt>
            <c:idx val="2"/>
            <c:invertIfNegative val="0"/>
            <c:bubble3D val="0"/>
            <c:spPr>
              <a:solidFill>
                <a:schemeClr val="accent6">
                  <a:lumMod val="60000"/>
                  <a:lumOff val="40000"/>
                </a:schemeClr>
              </a:solidFill>
              <a:ln w="15875">
                <a:solidFill>
                  <a:schemeClr val="tx1"/>
                </a:solidFill>
              </a:ln>
              <a:effectLst/>
            </c:spPr>
            <c:extLst>
              <c:ext xmlns:c16="http://schemas.microsoft.com/office/drawing/2014/chart" uri="{C3380CC4-5D6E-409C-BE32-E72D297353CC}">
                <c16:uniqueId val="{00000005-A920-0944-9E16-846AA5BE5512}"/>
              </c:ext>
            </c:extLst>
          </c:dPt>
          <c:dPt>
            <c:idx val="3"/>
            <c:invertIfNegative val="0"/>
            <c:bubble3D val="0"/>
            <c:spPr>
              <a:solidFill>
                <a:schemeClr val="accent6">
                  <a:lumMod val="20000"/>
                  <a:lumOff val="80000"/>
                </a:schemeClr>
              </a:solidFill>
              <a:ln w="15875">
                <a:solidFill>
                  <a:schemeClr val="tx1"/>
                </a:solidFill>
              </a:ln>
              <a:effectLst/>
            </c:spPr>
            <c:extLst>
              <c:ext xmlns:c16="http://schemas.microsoft.com/office/drawing/2014/chart" uri="{C3380CC4-5D6E-409C-BE32-E72D297353CC}">
                <c16:uniqueId val="{00000007-A920-0944-9E16-846AA5BE5512}"/>
              </c:ext>
            </c:extLst>
          </c:dPt>
          <c:dPt>
            <c:idx val="4"/>
            <c:invertIfNegative val="0"/>
            <c:bubble3D val="0"/>
            <c:spPr>
              <a:solidFill>
                <a:schemeClr val="tx1">
                  <a:lumMod val="65000"/>
                  <a:lumOff val="35000"/>
                </a:schemeClr>
              </a:solidFill>
              <a:ln w="15875">
                <a:solidFill>
                  <a:schemeClr val="tx1"/>
                </a:solidFill>
              </a:ln>
              <a:effectLst/>
            </c:spPr>
            <c:extLst>
              <c:ext xmlns:c16="http://schemas.microsoft.com/office/drawing/2014/chart" uri="{C3380CC4-5D6E-409C-BE32-E72D297353CC}">
                <c16:uniqueId val="{00000009-A920-0944-9E16-846AA5BE5512}"/>
              </c:ext>
            </c:extLst>
          </c:dPt>
          <c:dPt>
            <c:idx val="5"/>
            <c:invertIfNegative val="0"/>
            <c:bubble3D val="0"/>
            <c:spPr>
              <a:solidFill>
                <a:schemeClr val="bg2">
                  <a:lumMod val="50000"/>
                </a:schemeClr>
              </a:solidFill>
              <a:ln w="15875">
                <a:solidFill>
                  <a:schemeClr val="tx1"/>
                </a:solidFill>
              </a:ln>
              <a:effectLst/>
            </c:spPr>
            <c:extLst>
              <c:ext xmlns:c16="http://schemas.microsoft.com/office/drawing/2014/chart" uri="{C3380CC4-5D6E-409C-BE32-E72D297353CC}">
                <c16:uniqueId val="{0000000B-A920-0944-9E16-846AA5BE5512}"/>
              </c:ext>
            </c:extLst>
          </c:dPt>
          <c:dPt>
            <c:idx val="6"/>
            <c:invertIfNegative val="0"/>
            <c:bubble3D val="0"/>
            <c:spPr>
              <a:solidFill>
                <a:schemeClr val="accent6">
                  <a:lumMod val="60000"/>
                  <a:lumOff val="40000"/>
                </a:schemeClr>
              </a:solidFill>
              <a:ln w="15875">
                <a:solidFill>
                  <a:schemeClr val="tx1"/>
                </a:solidFill>
              </a:ln>
              <a:effectLst/>
            </c:spPr>
            <c:extLst>
              <c:ext xmlns:c16="http://schemas.microsoft.com/office/drawing/2014/chart" uri="{C3380CC4-5D6E-409C-BE32-E72D297353CC}">
                <c16:uniqueId val="{0000000D-A920-0944-9E16-846AA5BE5512}"/>
              </c:ext>
            </c:extLst>
          </c:dPt>
          <c:dPt>
            <c:idx val="7"/>
            <c:invertIfNegative val="0"/>
            <c:bubble3D val="0"/>
            <c:spPr>
              <a:solidFill>
                <a:schemeClr val="accent6">
                  <a:lumMod val="20000"/>
                  <a:lumOff val="80000"/>
                </a:schemeClr>
              </a:solidFill>
              <a:ln w="15875">
                <a:solidFill>
                  <a:schemeClr val="tx1"/>
                </a:solidFill>
              </a:ln>
              <a:effectLst/>
            </c:spPr>
            <c:extLst>
              <c:ext xmlns:c16="http://schemas.microsoft.com/office/drawing/2014/chart" uri="{C3380CC4-5D6E-409C-BE32-E72D297353CC}">
                <c16:uniqueId val="{0000000F-A920-0944-9E16-846AA5BE5512}"/>
              </c:ext>
            </c:extLst>
          </c:dPt>
          <c:dPt>
            <c:idx val="8"/>
            <c:invertIfNegative val="0"/>
            <c:bubble3D val="0"/>
            <c:spPr>
              <a:solidFill>
                <a:schemeClr val="tx1">
                  <a:lumMod val="65000"/>
                  <a:lumOff val="35000"/>
                </a:schemeClr>
              </a:solidFill>
              <a:ln w="15875">
                <a:solidFill>
                  <a:schemeClr val="tx1"/>
                </a:solidFill>
              </a:ln>
              <a:effectLst/>
            </c:spPr>
            <c:extLst>
              <c:ext xmlns:c16="http://schemas.microsoft.com/office/drawing/2014/chart" uri="{C3380CC4-5D6E-409C-BE32-E72D297353CC}">
                <c16:uniqueId val="{00000011-A920-0944-9E16-846AA5BE5512}"/>
              </c:ext>
            </c:extLst>
          </c:dPt>
          <c:dPt>
            <c:idx val="9"/>
            <c:invertIfNegative val="0"/>
            <c:bubble3D val="0"/>
            <c:spPr>
              <a:solidFill>
                <a:schemeClr val="bg2">
                  <a:lumMod val="50000"/>
                </a:schemeClr>
              </a:solidFill>
              <a:ln w="15875">
                <a:solidFill>
                  <a:schemeClr val="tx1"/>
                </a:solidFill>
              </a:ln>
              <a:effectLst/>
            </c:spPr>
            <c:extLst>
              <c:ext xmlns:c16="http://schemas.microsoft.com/office/drawing/2014/chart" uri="{C3380CC4-5D6E-409C-BE32-E72D297353CC}">
                <c16:uniqueId val="{00000013-A920-0944-9E16-846AA5BE5512}"/>
              </c:ext>
            </c:extLst>
          </c:dPt>
          <c:dPt>
            <c:idx val="10"/>
            <c:invertIfNegative val="0"/>
            <c:bubble3D val="0"/>
            <c:spPr>
              <a:solidFill>
                <a:schemeClr val="accent6">
                  <a:lumMod val="60000"/>
                  <a:lumOff val="40000"/>
                </a:schemeClr>
              </a:solidFill>
              <a:ln w="15875">
                <a:solidFill>
                  <a:schemeClr val="tx1"/>
                </a:solidFill>
              </a:ln>
              <a:effectLst/>
            </c:spPr>
            <c:extLst>
              <c:ext xmlns:c16="http://schemas.microsoft.com/office/drawing/2014/chart" uri="{C3380CC4-5D6E-409C-BE32-E72D297353CC}">
                <c16:uniqueId val="{00000015-A920-0944-9E16-846AA5BE5512}"/>
              </c:ext>
            </c:extLst>
          </c:dPt>
          <c:dPt>
            <c:idx val="11"/>
            <c:invertIfNegative val="0"/>
            <c:bubble3D val="0"/>
            <c:spPr>
              <a:solidFill>
                <a:schemeClr val="accent6">
                  <a:lumMod val="20000"/>
                  <a:lumOff val="80000"/>
                </a:schemeClr>
              </a:solidFill>
              <a:ln w="15875">
                <a:solidFill>
                  <a:schemeClr val="tx1"/>
                </a:solidFill>
              </a:ln>
              <a:effectLst/>
            </c:spPr>
            <c:extLst>
              <c:ext xmlns:c16="http://schemas.microsoft.com/office/drawing/2014/chart" uri="{C3380CC4-5D6E-409C-BE32-E72D297353CC}">
                <c16:uniqueId val="{00000017-A920-0944-9E16-846AA5BE5512}"/>
              </c:ext>
            </c:extLst>
          </c:dPt>
          <c:cat>
            <c:multiLvlStrRef>
              <c:f>Sheet1!$C$6:$D$17</c:f>
              <c:multiLvlStrCache>
                <c:ptCount val="12"/>
                <c:lvl>
                  <c:pt idx="0">
                    <c:v>Base</c:v>
                  </c:pt>
                  <c:pt idx="1">
                    <c:v>SIMD</c:v>
                  </c:pt>
                  <c:pt idx="2">
                    <c:v>GS-Ext</c:v>
                  </c:pt>
                  <c:pt idx="3">
                    <c:v>GS</c:v>
                  </c:pt>
                  <c:pt idx="4">
                    <c:v>Base</c:v>
                  </c:pt>
                  <c:pt idx="5">
                    <c:v>SIMD</c:v>
                  </c:pt>
                  <c:pt idx="6">
                    <c:v>GS-Ext</c:v>
                  </c:pt>
                  <c:pt idx="7">
                    <c:v>GS</c:v>
                  </c:pt>
                  <c:pt idx="8">
                    <c:v>Base</c:v>
                  </c:pt>
                  <c:pt idx="9">
                    <c:v>SIMD</c:v>
                  </c:pt>
                  <c:pt idx="10">
                    <c:v>GS-Ext</c:v>
                  </c:pt>
                  <c:pt idx="11">
                    <c:v>GS</c:v>
                  </c:pt>
                </c:lvl>
                <c:lvl>
                  <c:pt idx="0">
                    <c:v>SSD-L</c:v>
                  </c:pt>
                  <c:pt idx="4">
                    <c:v>SSD-M</c:v>
                  </c:pt>
                  <c:pt idx="8">
                    <c:v>SSD-H</c:v>
                  </c:pt>
                </c:lvl>
              </c:multiLvlStrCache>
            </c:multiLvlStrRef>
          </c:cat>
          <c:val>
            <c:numRef>
              <c:f>Sheet1!$E$6:$E$17</c:f>
              <c:numCache>
                <c:formatCode>General</c:formatCode>
                <c:ptCount val="12"/>
                <c:pt idx="0">
                  <c:v>101.8</c:v>
                </c:pt>
                <c:pt idx="1">
                  <c:v>128.44</c:v>
                </c:pt>
                <c:pt idx="2">
                  <c:v>119.24</c:v>
                </c:pt>
                <c:pt idx="3">
                  <c:v>52.78</c:v>
                </c:pt>
                <c:pt idx="4">
                  <c:v>73.98</c:v>
                </c:pt>
                <c:pt idx="5">
                  <c:v>81.378</c:v>
                </c:pt>
                <c:pt idx="6">
                  <c:v>31.69</c:v>
                </c:pt>
                <c:pt idx="7">
                  <c:v>31.69</c:v>
                </c:pt>
                <c:pt idx="8">
                  <c:v>86.17</c:v>
                </c:pt>
                <c:pt idx="9">
                  <c:v>94.787000000000006</c:v>
                </c:pt>
                <c:pt idx="10">
                  <c:v>31.92</c:v>
                </c:pt>
                <c:pt idx="11">
                  <c:v>31.92</c:v>
                </c:pt>
              </c:numCache>
            </c:numRef>
          </c:val>
          <c:extLst>
            <c:ext xmlns:c16="http://schemas.microsoft.com/office/drawing/2014/chart" uri="{C3380CC4-5D6E-409C-BE32-E72D297353CC}">
              <c16:uniqueId val="{00000018-A920-0944-9E16-846AA5BE5512}"/>
            </c:ext>
          </c:extLst>
        </c:ser>
        <c:ser>
          <c:idx val="1"/>
          <c:order val="1"/>
          <c:tx>
            <c:strRef>
              <c:f>Sheet1!$F$5</c:f>
              <c:strCache>
                <c:ptCount val="1"/>
                <c:pt idx="0">
                  <c:v>Alignment</c:v>
                </c:pt>
              </c:strCache>
            </c:strRef>
          </c:tx>
          <c:spPr>
            <a:pattFill prst="wdUpDiag">
              <a:fgClr>
                <a:schemeClr val="tx1"/>
              </a:fgClr>
              <a:bgClr>
                <a:schemeClr val="bg1"/>
              </a:bgClr>
            </a:pattFill>
            <a:ln w="15875">
              <a:solidFill>
                <a:schemeClr val="tx1"/>
              </a:solidFill>
            </a:ln>
            <a:effectLst/>
          </c:spPr>
          <c:invertIfNegative val="0"/>
          <c:dPt>
            <c:idx val="0"/>
            <c:invertIfNegative val="0"/>
            <c:bubble3D val="0"/>
            <c:spPr>
              <a:pattFill prst="wdUpDiag">
                <a:fgClr>
                  <a:schemeClr val="tx1"/>
                </a:fgClr>
                <a:bgClr>
                  <a:schemeClr val="tx1">
                    <a:lumMod val="65000"/>
                    <a:lumOff val="35000"/>
                  </a:schemeClr>
                </a:bgClr>
              </a:pattFill>
              <a:ln w="15875">
                <a:solidFill>
                  <a:schemeClr val="tx1"/>
                </a:solidFill>
              </a:ln>
              <a:effectLst/>
            </c:spPr>
            <c:extLst>
              <c:ext xmlns:c16="http://schemas.microsoft.com/office/drawing/2014/chart" uri="{C3380CC4-5D6E-409C-BE32-E72D297353CC}">
                <c16:uniqueId val="{0000001A-A920-0944-9E16-846AA5BE5512}"/>
              </c:ext>
            </c:extLst>
          </c:dPt>
          <c:dPt>
            <c:idx val="1"/>
            <c:invertIfNegative val="0"/>
            <c:bubble3D val="0"/>
            <c:spPr>
              <a:pattFill prst="wdUpDiag">
                <a:fgClr>
                  <a:schemeClr val="tx1"/>
                </a:fgClr>
                <a:bgClr>
                  <a:schemeClr val="bg2">
                    <a:lumMod val="50000"/>
                  </a:schemeClr>
                </a:bgClr>
              </a:pattFill>
              <a:ln w="15875">
                <a:solidFill>
                  <a:schemeClr val="tx1"/>
                </a:solidFill>
              </a:ln>
              <a:effectLst/>
            </c:spPr>
            <c:extLst>
              <c:ext xmlns:c16="http://schemas.microsoft.com/office/drawing/2014/chart" uri="{C3380CC4-5D6E-409C-BE32-E72D297353CC}">
                <c16:uniqueId val="{0000001C-A920-0944-9E16-846AA5BE5512}"/>
              </c:ext>
            </c:extLst>
          </c:dPt>
          <c:dPt>
            <c:idx val="2"/>
            <c:invertIfNegative val="0"/>
            <c:bubble3D val="0"/>
            <c:spPr>
              <a:pattFill prst="wdUpDiag">
                <a:fgClr>
                  <a:schemeClr val="tx1"/>
                </a:fgClr>
                <a:bgClr>
                  <a:schemeClr val="accent6">
                    <a:lumMod val="60000"/>
                    <a:lumOff val="40000"/>
                  </a:schemeClr>
                </a:bgClr>
              </a:pattFill>
              <a:ln w="15875">
                <a:solidFill>
                  <a:schemeClr val="tx1"/>
                </a:solidFill>
              </a:ln>
              <a:effectLst/>
            </c:spPr>
            <c:extLst>
              <c:ext xmlns:c16="http://schemas.microsoft.com/office/drawing/2014/chart" uri="{C3380CC4-5D6E-409C-BE32-E72D297353CC}">
                <c16:uniqueId val="{0000001E-A920-0944-9E16-846AA5BE5512}"/>
              </c:ext>
            </c:extLst>
          </c:dPt>
          <c:dPt>
            <c:idx val="3"/>
            <c:invertIfNegative val="0"/>
            <c:bubble3D val="0"/>
            <c:spPr>
              <a:pattFill prst="wdUpDiag">
                <a:fgClr>
                  <a:schemeClr val="tx1"/>
                </a:fgClr>
                <a:bgClr>
                  <a:schemeClr val="accent6">
                    <a:lumMod val="20000"/>
                    <a:lumOff val="80000"/>
                  </a:schemeClr>
                </a:bgClr>
              </a:pattFill>
              <a:ln w="15875">
                <a:solidFill>
                  <a:schemeClr val="tx1"/>
                </a:solidFill>
              </a:ln>
              <a:effectLst/>
            </c:spPr>
            <c:extLst>
              <c:ext xmlns:c16="http://schemas.microsoft.com/office/drawing/2014/chart" uri="{C3380CC4-5D6E-409C-BE32-E72D297353CC}">
                <c16:uniqueId val="{00000020-A920-0944-9E16-846AA5BE5512}"/>
              </c:ext>
            </c:extLst>
          </c:dPt>
          <c:dPt>
            <c:idx val="4"/>
            <c:invertIfNegative val="0"/>
            <c:bubble3D val="0"/>
            <c:spPr>
              <a:pattFill prst="wdUpDiag">
                <a:fgClr>
                  <a:schemeClr val="tx1"/>
                </a:fgClr>
                <a:bgClr>
                  <a:schemeClr val="tx1">
                    <a:lumMod val="65000"/>
                    <a:lumOff val="35000"/>
                  </a:schemeClr>
                </a:bgClr>
              </a:pattFill>
              <a:ln w="15875">
                <a:solidFill>
                  <a:schemeClr val="tx1"/>
                </a:solidFill>
              </a:ln>
              <a:effectLst/>
            </c:spPr>
            <c:extLst>
              <c:ext xmlns:c16="http://schemas.microsoft.com/office/drawing/2014/chart" uri="{C3380CC4-5D6E-409C-BE32-E72D297353CC}">
                <c16:uniqueId val="{00000022-A920-0944-9E16-846AA5BE5512}"/>
              </c:ext>
            </c:extLst>
          </c:dPt>
          <c:dPt>
            <c:idx val="5"/>
            <c:invertIfNegative val="0"/>
            <c:bubble3D val="0"/>
            <c:spPr>
              <a:pattFill prst="wdUpDiag">
                <a:fgClr>
                  <a:schemeClr val="tx1"/>
                </a:fgClr>
                <a:bgClr>
                  <a:schemeClr val="bg2">
                    <a:lumMod val="50000"/>
                  </a:schemeClr>
                </a:bgClr>
              </a:pattFill>
              <a:ln w="15875">
                <a:solidFill>
                  <a:schemeClr val="tx1"/>
                </a:solidFill>
              </a:ln>
              <a:effectLst/>
            </c:spPr>
            <c:extLst>
              <c:ext xmlns:c16="http://schemas.microsoft.com/office/drawing/2014/chart" uri="{C3380CC4-5D6E-409C-BE32-E72D297353CC}">
                <c16:uniqueId val="{00000024-A920-0944-9E16-846AA5BE5512}"/>
              </c:ext>
            </c:extLst>
          </c:dPt>
          <c:dPt>
            <c:idx val="6"/>
            <c:invertIfNegative val="0"/>
            <c:bubble3D val="0"/>
            <c:spPr>
              <a:pattFill prst="wdUpDiag">
                <a:fgClr>
                  <a:schemeClr val="tx1"/>
                </a:fgClr>
                <a:bgClr>
                  <a:schemeClr val="accent6">
                    <a:lumMod val="60000"/>
                    <a:lumOff val="40000"/>
                  </a:schemeClr>
                </a:bgClr>
              </a:pattFill>
              <a:ln w="15875">
                <a:solidFill>
                  <a:schemeClr val="tx1"/>
                </a:solidFill>
              </a:ln>
              <a:effectLst/>
            </c:spPr>
            <c:extLst>
              <c:ext xmlns:c16="http://schemas.microsoft.com/office/drawing/2014/chart" uri="{C3380CC4-5D6E-409C-BE32-E72D297353CC}">
                <c16:uniqueId val="{00000026-A920-0944-9E16-846AA5BE5512}"/>
              </c:ext>
            </c:extLst>
          </c:dPt>
          <c:dPt>
            <c:idx val="7"/>
            <c:invertIfNegative val="0"/>
            <c:bubble3D val="0"/>
            <c:spPr>
              <a:pattFill prst="wdUpDiag">
                <a:fgClr>
                  <a:schemeClr val="tx1"/>
                </a:fgClr>
                <a:bgClr>
                  <a:schemeClr val="accent6">
                    <a:lumMod val="20000"/>
                    <a:lumOff val="80000"/>
                  </a:schemeClr>
                </a:bgClr>
              </a:pattFill>
              <a:ln w="15875">
                <a:solidFill>
                  <a:schemeClr val="tx1"/>
                </a:solidFill>
              </a:ln>
              <a:effectLst/>
            </c:spPr>
            <c:extLst>
              <c:ext xmlns:c16="http://schemas.microsoft.com/office/drawing/2014/chart" uri="{C3380CC4-5D6E-409C-BE32-E72D297353CC}">
                <c16:uniqueId val="{00000028-A920-0944-9E16-846AA5BE5512}"/>
              </c:ext>
            </c:extLst>
          </c:dPt>
          <c:dPt>
            <c:idx val="8"/>
            <c:invertIfNegative val="0"/>
            <c:bubble3D val="0"/>
            <c:spPr>
              <a:pattFill prst="wdUpDiag">
                <a:fgClr>
                  <a:schemeClr val="tx1"/>
                </a:fgClr>
                <a:bgClr>
                  <a:schemeClr val="tx1">
                    <a:lumMod val="65000"/>
                    <a:lumOff val="35000"/>
                  </a:schemeClr>
                </a:bgClr>
              </a:pattFill>
              <a:ln w="15875">
                <a:solidFill>
                  <a:schemeClr val="tx1"/>
                </a:solidFill>
              </a:ln>
              <a:effectLst/>
            </c:spPr>
            <c:extLst>
              <c:ext xmlns:c16="http://schemas.microsoft.com/office/drawing/2014/chart" uri="{C3380CC4-5D6E-409C-BE32-E72D297353CC}">
                <c16:uniqueId val="{0000002A-A920-0944-9E16-846AA5BE5512}"/>
              </c:ext>
            </c:extLst>
          </c:dPt>
          <c:dPt>
            <c:idx val="9"/>
            <c:invertIfNegative val="0"/>
            <c:bubble3D val="0"/>
            <c:spPr>
              <a:pattFill prst="wdUpDiag">
                <a:fgClr>
                  <a:schemeClr val="tx1"/>
                </a:fgClr>
                <a:bgClr>
                  <a:schemeClr val="bg2">
                    <a:lumMod val="50000"/>
                  </a:schemeClr>
                </a:bgClr>
              </a:pattFill>
              <a:ln w="15875">
                <a:solidFill>
                  <a:schemeClr val="tx1"/>
                </a:solidFill>
              </a:ln>
              <a:effectLst/>
            </c:spPr>
            <c:extLst>
              <c:ext xmlns:c16="http://schemas.microsoft.com/office/drawing/2014/chart" uri="{C3380CC4-5D6E-409C-BE32-E72D297353CC}">
                <c16:uniqueId val="{0000002C-A920-0944-9E16-846AA5BE5512}"/>
              </c:ext>
            </c:extLst>
          </c:dPt>
          <c:dPt>
            <c:idx val="10"/>
            <c:invertIfNegative val="0"/>
            <c:bubble3D val="0"/>
            <c:spPr>
              <a:pattFill prst="wdUpDiag">
                <a:fgClr>
                  <a:schemeClr val="tx1"/>
                </a:fgClr>
                <a:bgClr>
                  <a:schemeClr val="accent6">
                    <a:lumMod val="60000"/>
                    <a:lumOff val="40000"/>
                  </a:schemeClr>
                </a:bgClr>
              </a:pattFill>
              <a:ln w="15875">
                <a:solidFill>
                  <a:schemeClr val="tx1"/>
                </a:solidFill>
              </a:ln>
              <a:effectLst/>
            </c:spPr>
            <c:extLst>
              <c:ext xmlns:c16="http://schemas.microsoft.com/office/drawing/2014/chart" uri="{C3380CC4-5D6E-409C-BE32-E72D297353CC}">
                <c16:uniqueId val="{0000002E-A920-0944-9E16-846AA5BE5512}"/>
              </c:ext>
            </c:extLst>
          </c:dPt>
          <c:dPt>
            <c:idx val="11"/>
            <c:invertIfNegative val="0"/>
            <c:bubble3D val="0"/>
            <c:spPr>
              <a:pattFill prst="wdUpDiag">
                <a:fgClr>
                  <a:schemeClr val="tx1"/>
                </a:fgClr>
                <a:bgClr>
                  <a:schemeClr val="accent6">
                    <a:lumMod val="20000"/>
                    <a:lumOff val="80000"/>
                  </a:schemeClr>
                </a:bgClr>
              </a:pattFill>
              <a:ln w="15875">
                <a:solidFill>
                  <a:schemeClr val="tx1"/>
                </a:solidFill>
              </a:ln>
              <a:effectLst/>
            </c:spPr>
            <c:extLst>
              <c:ext xmlns:c16="http://schemas.microsoft.com/office/drawing/2014/chart" uri="{C3380CC4-5D6E-409C-BE32-E72D297353CC}">
                <c16:uniqueId val="{00000030-A920-0944-9E16-846AA5BE5512}"/>
              </c:ext>
            </c:extLst>
          </c:dPt>
          <c:cat>
            <c:multiLvlStrRef>
              <c:f>Sheet1!$C$6:$D$17</c:f>
              <c:multiLvlStrCache>
                <c:ptCount val="12"/>
                <c:lvl>
                  <c:pt idx="0">
                    <c:v>Base</c:v>
                  </c:pt>
                  <c:pt idx="1">
                    <c:v>SIMD</c:v>
                  </c:pt>
                  <c:pt idx="2">
                    <c:v>GS-Ext</c:v>
                  </c:pt>
                  <c:pt idx="3">
                    <c:v>GS</c:v>
                  </c:pt>
                  <c:pt idx="4">
                    <c:v>Base</c:v>
                  </c:pt>
                  <c:pt idx="5">
                    <c:v>SIMD</c:v>
                  </c:pt>
                  <c:pt idx="6">
                    <c:v>GS-Ext</c:v>
                  </c:pt>
                  <c:pt idx="7">
                    <c:v>GS</c:v>
                  </c:pt>
                  <c:pt idx="8">
                    <c:v>Base</c:v>
                  </c:pt>
                  <c:pt idx="9">
                    <c:v>SIMD</c:v>
                  </c:pt>
                  <c:pt idx="10">
                    <c:v>GS-Ext</c:v>
                  </c:pt>
                  <c:pt idx="11">
                    <c:v>GS</c:v>
                  </c:pt>
                </c:lvl>
                <c:lvl>
                  <c:pt idx="0">
                    <c:v>SSD-L</c:v>
                  </c:pt>
                  <c:pt idx="4">
                    <c:v>SSD-M</c:v>
                  </c:pt>
                  <c:pt idx="8">
                    <c:v>SSD-H</c:v>
                  </c:pt>
                </c:lvl>
              </c:multiLvlStrCache>
            </c:multiLvlStrRef>
          </c:cat>
          <c:val>
            <c:numRef>
              <c:f>Sheet1!$F$6:$F$17</c:f>
              <c:numCache>
                <c:formatCode>General</c:formatCode>
                <c:ptCount val="12"/>
                <c:pt idx="0">
                  <c:v>68.37</c:v>
                </c:pt>
                <c:pt idx="1">
                  <c:v>16.46</c:v>
                </c:pt>
                <c:pt idx="2">
                  <c:v>16.46</c:v>
                </c:pt>
                <c:pt idx="3">
                  <c:v>16.46</c:v>
                </c:pt>
                <c:pt idx="4">
                  <c:v>80.67</c:v>
                </c:pt>
                <c:pt idx="5">
                  <c:v>43.02</c:v>
                </c:pt>
                <c:pt idx="6">
                  <c:v>43.02</c:v>
                </c:pt>
                <c:pt idx="7">
                  <c:v>43.02</c:v>
                </c:pt>
                <c:pt idx="8">
                  <c:v>72.900000000000006</c:v>
                </c:pt>
                <c:pt idx="9">
                  <c:v>41.39</c:v>
                </c:pt>
                <c:pt idx="10">
                  <c:v>41.39</c:v>
                </c:pt>
                <c:pt idx="11">
                  <c:v>41.39</c:v>
                </c:pt>
              </c:numCache>
            </c:numRef>
          </c:val>
          <c:extLst>
            <c:ext xmlns:c16="http://schemas.microsoft.com/office/drawing/2014/chart" uri="{C3380CC4-5D6E-409C-BE32-E72D297353CC}">
              <c16:uniqueId val="{00000031-A920-0944-9E16-846AA5BE5512}"/>
            </c:ext>
          </c:extLst>
        </c:ser>
        <c:dLbls>
          <c:showLegendKey val="0"/>
          <c:showVal val="0"/>
          <c:showCatName val="0"/>
          <c:showSerName val="0"/>
          <c:showPercent val="0"/>
          <c:showBubbleSize val="0"/>
        </c:dLbls>
        <c:gapWidth val="100"/>
        <c:overlap val="100"/>
        <c:axId val="688103712"/>
        <c:axId val="687965488"/>
      </c:barChart>
      <c:catAx>
        <c:axId val="688103712"/>
        <c:scaling>
          <c:orientation val="minMax"/>
        </c:scaling>
        <c:delete val="0"/>
        <c:axPos val="b"/>
        <c:numFmt formatCode="General" sourceLinked="1"/>
        <c:majorTickMark val="in"/>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solidFill>
                <a:latin typeface="Cambria" panose="02040503050406030204" pitchFamily="18" charset="0"/>
                <a:ea typeface="+mn-ea"/>
                <a:cs typeface="+mn-cs"/>
              </a:defRPr>
            </a:pPr>
            <a:endParaRPr lang="en-CH"/>
          </a:p>
        </c:txPr>
        <c:crossAx val="687965488"/>
        <c:crosses val="autoZero"/>
        <c:auto val="1"/>
        <c:lblAlgn val="ctr"/>
        <c:lblOffset val="100"/>
        <c:noMultiLvlLbl val="0"/>
      </c:catAx>
      <c:valAx>
        <c:axId val="687965488"/>
        <c:scaling>
          <c:orientation val="minMax"/>
        </c:scaling>
        <c:delete val="0"/>
        <c:axPos val="l"/>
        <c:majorGridlines>
          <c:spPr>
            <a:ln w="15875" cap="flat" cmpd="sng" algn="ctr">
              <a:solidFill>
                <a:schemeClr val="tx1">
                  <a:lumMod val="15000"/>
                  <a:lumOff val="85000"/>
                </a:schemeClr>
              </a:solidFill>
              <a:round/>
            </a:ln>
            <a:effectLst/>
          </c:spPr>
        </c:majorGridlines>
        <c:minorGridlines>
          <c:spPr>
            <a:ln w="15875" cap="flat" cmpd="sng" algn="ctr">
              <a:solidFill>
                <a:schemeClr val="tx1">
                  <a:lumMod val="5000"/>
                  <a:lumOff val="95000"/>
                </a:schemeClr>
              </a:solidFill>
              <a:round/>
            </a:ln>
            <a:effectLst/>
          </c:spPr>
        </c:minorGridlines>
        <c:numFmt formatCode="General" sourceLinked="1"/>
        <c:majorTickMark val="in"/>
        <c:minorTickMark val="in"/>
        <c:tickLblPos val="nextTo"/>
        <c:spPr>
          <a:noFill/>
          <a:ln w="15875">
            <a:solidFill>
              <a:schemeClr val="tx1"/>
            </a:solidFill>
          </a:ln>
          <a:effectLst/>
        </c:spPr>
        <c:txPr>
          <a:bodyPr rot="-60000000" spcFirstLastPara="1" vertOverflow="ellipsis" vert="horz" wrap="square" anchor="ctr" anchorCtr="1"/>
          <a:lstStyle/>
          <a:p>
            <a:pPr>
              <a:defRPr sz="1400" b="1" i="0" u="none" strike="noStrike" kern="1200" baseline="0">
                <a:solidFill>
                  <a:schemeClr val="tx1"/>
                </a:solidFill>
                <a:latin typeface="Cambria" panose="02040503050406030204" pitchFamily="18" charset="0"/>
                <a:ea typeface="+mn-ea"/>
                <a:cs typeface="+mn-cs"/>
              </a:defRPr>
            </a:pPr>
            <a:endParaRPr lang="en-CH"/>
          </a:p>
        </c:txPr>
        <c:crossAx val="688103712"/>
        <c:crosses val="autoZero"/>
        <c:crossBetween val="between"/>
      </c:valAx>
      <c:spPr>
        <a:noFill/>
        <a:ln w="15875">
          <a:solidFill>
            <a:schemeClr val="tx1"/>
          </a:solidFill>
        </a:ln>
        <a:effectLst/>
      </c:spPr>
    </c:plotArea>
    <c:legend>
      <c:legendPos val="b"/>
      <c:legendEntry>
        <c:idx val="0"/>
        <c:txPr>
          <a:bodyPr rot="0" spcFirstLastPara="1" vertOverflow="ellipsis" vert="horz" wrap="square" anchor="ctr" anchorCtr="1"/>
          <a:lstStyle/>
          <a:p>
            <a:pPr>
              <a:defRPr sz="1400" b="1" i="0" u="none" strike="noStrike" kern="1200" baseline="0">
                <a:solidFill>
                  <a:schemeClr val="tx1"/>
                </a:solidFill>
                <a:latin typeface="Courier New" panose="02070309020205020404" pitchFamily="49" charset="0"/>
                <a:ea typeface="+mn-ea"/>
                <a:cs typeface="Courier New" panose="02070309020205020404" pitchFamily="49" charset="0"/>
              </a:defRPr>
            </a:pPr>
            <a:endParaRPr lang="en-CH"/>
          </a:p>
        </c:txPr>
      </c:legendEntry>
      <c:legendEntry>
        <c:idx val="1"/>
        <c:txPr>
          <a:bodyPr rot="0" spcFirstLastPara="1" vertOverflow="ellipsis" vert="horz" wrap="square" anchor="ctr" anchorCtr="1"/>
          <a:lstStyle/>
          <a:p>
            <a:pPr>
              <a:defRPr sz="1400" b="1" i="0" u="none" strike="noStrike" kern="1200" baseline="0">
                <a:solidFill>
                  <a:schemeClr val="tx1"/>
                </a:solidFill>
                <a:latin typeface="Courier New" panose="02070309020205020404" pitchFamily="49" charset="0"/>
                <a:ea typeface="+mn-ea"/>
                <a:cs typeface="Courier New" panose="02070309020205020404" pitchFamily="49" charset="0"/>
              </a:defRPr>
            </a:pPr>
            <a:endParaRPr lang="en-CH"/>
          </a:p>
        </c:txPr>
      </c:legendEntry>
      <c:layout>
        <c:manualLayout>
          <c:xMode val="edge"/>
          <c:yMode val="edge"/>
          <c:x val="0.25566662427450954"/>
          <c:y val="3.0109227883409057E-2"/>
          <c:w val="0.57568796482857687"/>
          <c:h val="9.1921414998964668E-2"/>
        </c:manualLayout>
      </c:layout>
      <c:overlay val="0"/>
      <c:spPr>
        <a:noFill/>
        <a:ln w="15875">
          <a:noFill/>
        </a:ln>
        <a:effectLst/>
      </c:spPr>
      <c:txPr>
        <a:bodyPr rot="0" spcFirstLastPara="1" vertOverflow="ellipsis" vert="horz" wrap="square" anchor="ctr" anchorCtr="1"/>
        <a:lstStyle/>
        <a:p>
          <a:pPr>
            <a:defRPr sz="1400" b="1" i="0" u="none" strike="noStrike" kern="1200" baseline="0">
              <a:solidFill>
                <a:schemeClr val="tx1"/>
              </a:solidFill>
              <a:latin typeface="Cambria" panose="02040503050406030204" pitchFamily="18"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0149938154282433E-2"/>
          <c:y val="0.15319444444444447"/>
          <c:w val="0.81926353850991673"/>
          <c:h val="0.30156641878098572"/>
        </c:manualLayout>
      </c:layout>
      <c:barChart>
        <c:barDir val="col"/>
        <c:grouping val="stacked"/>
        <c:varyColors val="0"/>
        <c:ser>
          <c:idx val="0"/>
          <c:order val="0"/>
          <c:spPr>
            <a:solidFill>
              <a:schemeClr val="tx1">
                <a:lumMod val="65000"/>
                <a:lumOff val="35000"/>
              </a:schemeClr>
            </a:solidFill>
            <a:ln w="15875">
              <a:solidFill>
                <a:schemeClr val="tx1"/>
              </a:solidFill>
            </a:ln>
            <a:effectLst/>
          </c:spPr>
          <c:invertIfNegative val="0"/>
          <c:dPt>
            <c:idx val="1"/>
            <c:invertIfNegative val="0"/>
            <c:bubble3D val="0"/>
            <c:spPr>
              <a:solidFill>
                <a:schemeClr val="accent6">
                  <a:lumMod val="60000"/>
                  <a:lumOff val="40000"/>
                </a:schemeClr>
              </a:solidFill>
              <a:ln w="15875">
                <a:solidFill>
                  <a:schemeClr val="tx1"/>
                </a:solidFill>
              </a:ln>
              <a:effectLst/>
            </c:spPr>
            <c:extLst>
              <c:ext xmlns:c16="http://schemas.microsoft.com/office/drawing/2014/chart" uri="{C3380CC4-5D6E-409C-BE32-E72D297353CC}">
                <c16:uniqueId val="{00000001-9084-4A45-91ED-008E34321162}"/>
              </c:ext>
            </c:extLst>
          </c:dPt>
          <c:dPt>
            <c:idx val="2"/>
            <c:invertIfNegative val="0"/>
            <c:bubble3D val="0"/>
            <c:spPr>
              <a:solidFill>
                <a:schemeClr val="accent6">
                  <a:lumMod val="20000"/>
                  <a:lumOff val="80000"/>
                </a:schemeClr>
              </a:solidFill>
              <a:ln w="15875">
                <a:solidFill>
                  <a:schemeClr val="tx1"/>
                </a:solidFill>
              </a:ln>
              <a:effectLst/>
            </c:spPr>
            <c:extLst>
              <c:ext xmlns:c16="http://schemas.microsoft.com/office/drawing/2014/chart" uri="{C3380CC4-5D6E-409C-BE32-E72D297353CC}">
                <c16:uniqueId val="{00000003-9084-4A45-91ED-008E34321162}"/>
              </c:ext>
            </c:extLst>
          </c:dPt>
          <c:dPt>
            <c:idx val="4"/>
            <c:invertIfNegative val="0"/>
            <c:bubble3D val="0"/>
            <c:spPr>
              <a:solidFill>
                <a:schemeClr val="accent6">
                  <a:lumMod val="60000"/>
                  <a:lumOff val="40000"/>
                </a:schemeClr>
              </a:solidFill>
              <a:ln w="15875">
                <a:solidFill>
                  <a:schemeClr val="tx1"/>
                </a:solidFill>
              </a:ln>
              <a:effectLst/>
            </c:spPr>
            <c:extLst>
              <c:ext xmlns:c16="http://schemas.microsoft.com/office/drawing/2014/chart" uri="{C3380CC4-5D6E-409C-BE32-E72D297353CC}">
                <c16:uniqueId val="{00000005-9084-4A45-91ED-008E34321162}"/>
              </c:ext>
            </c:extLst>
          </c:dPt>
          <c:dPt>
            <c:idx val="5"/>
            <c:invertIfNegative val="0"/>
            <c:bubble3D val="0"/>
            <c:spPr>
              <a:solidFill>
                <a:schemeClr val="accent6">
                  <a:lumMod val="20000"/>
                  <a:lumOff val="80000"/>
                </a:schemeClr>
              </a:solidFill>
              <a:ln w="15875">
                <a:solidFill>
                  <a:schemeClr val="tx1"/>
                </a:solidFill>
              </a:ln>
              <a:effectLst/>
            </c:spPr>
            <c:extLst>
              <c:ext xmlns:c16="http://schemas.microsoft.com/office/drawing/2014/chart" uri="{C3380CC4-5D6E-409C-BE32-E72D297353CC}">
                <c16:uniqueId val="{00000007-9084-4A45-91ED-008E34321162}"/>
              </c:ext>
            </c:extLst>
          </c:dPt>
          <c:dPt>
            <c:idx val="7"/>
            <c:invertIfNegative val="0"/>
            <c:bubble3D val="0"/>
            <c:spPr>
              <a:solidFill>
                <a:schemeClr val="accent6">
                  <a:lumMod val="60000"/>
                  <a:lumOff val="40000"/>
                </a:schemeClr>
              </a:solidFill>
              <a:ln w="15875">
                <a:solidFill>
                  <a:schemeClr val="tx1"/>
                </a:solidFill>
              </a:ln>
              <a:effectLst/>
            </c:spPr>
            <c:extLst>
              <c:ext xmlns:c16="http://schemas.microsoft.com/office/drawing/2014/chart" uri="{C3380CC4-5D6E-409C-BE32-E72D297353CC}">
                <c16:uniqueId val="{00000009-9084-4A45-91ED-008E34321162}"/>
              </c:ext>
            </c:extLst>
          </c:dPt>
          <c:dPt>
            <c:idx val="8"/>
            <c:invertIfNegative val="0"/>
            <c:bubble3D val="0"/>
            <c:spPr>
              <a:solidFill>
                <a:schemeClr val="accent6">
                  <a:lumMod val="20000"/>
                  <a:lumOff val="80000"/>
                </a:schemeClr>
              </a:solidFill>
              <a:ln w="15875">
                <a:solidFill>
                  <a:schemeClr val="tx1"/>
                </a:solidFill>
              </a:ln>
              <a:effectLst/>
            </c:spPr>
            <c:extLst>
              <c:ext xmlns:c16="http://schemas.microsoft.com/office/drawing/2014/chart" uri="{C3380CC4-5D6E-409C-BE32-E72D297353CC}">
                <c16:uniqueId val="{0000000B-9084-4A45-91ED-008E34321162}"/>
              </c:ext>
            </c:extLst>
          </c:dPt>
          <c:cat>
            <c:multiLvlStrRef>
              <c:f>Sheet1!$C$18:$D$26</c:f>
              <c:multiLvlStrCache>
                <c:ptCount val="9"/>
                <c:lvl>
                  <c:pt idx="0">
                    <c:v>Base</c:v>
                  </c:pt>
                  <c:pt idx="1">
                    <c:v>GS-Ext</c:v>
                  </c:pt>
                  <c:pt idx="2">
                    <c:v>GS</c:v>
                  </c:pt>
                  <c:pt idx="3">
                    <c:v>Base</c:v>
                  </c:pt>
                  <c:pt idx="4">
                    <c:v>GS-Ext</c:v>
                  </c:pt>
                  <c:pt idx="5">
                    <c:v>GS</c:v>
                  </c:pt>
                  <c:pt idx="6">
                    <c:v>Base</c:v>
                  </c:pt>
                  <c:pt idx="7">
                    <c:v>GS-Ext</c:v>
                  </c:pt>
                  <c:pt idx="8">
                    <c:v>GS</c:v>
                  </c:pt>
                </c:lvl>
                <c:lvl>
                  <c:pt idx="0">
                    <c:v>SSD-L</c:v>
                  </c:pt>
                  <c:pt idx="3">
                    <c:v>SSD-M</c:v>
                  </c:pt>
                  <c:pt idx="6">
                    <c:v>SSD-H</c:v>
                  </c:pt>
                </c:lvl>
              </c:multiLvlStrCache>
            </c:multiLvlStrRef>
          </c:cat>
          <c:val>
            <c:numRef>
              <c:f>Sheet1!$E$18:$E$26</c:f>
              <c:numCache>
                <c:formatCode>General</c:formatCode>
                <c:ptCount val="9"/>
                <c:pt idx="0">
                  <c:v>44</c:v>
                </c:pt>
                <c:pt idx="1">
                  <c:v>108.4</c:v>
                </c:pt>
                <c:pt idx="2">
                  <c:v>8.8000000000000007</c:v>
                </c:pt>
                <c:pt idx="3">
                  <c:v>6.2857142860000002</c:v>
                </c:pt>
                <c:pt idx="4">
                  <c:v>15.485714290000001</c:v>
                </c:pt>
                <c:pt idx="5">
                  <c:v>2.8229166669999999</c:v>
                </c:pt>
                <c:pt idx="6">
                  <c:v>4.2832298140000002</c:v>
                </c:pt>
                <c:pt idx="7">
                  <c:v>7.7428571430000002</c:v>
                </c:pt>
                <c:pt idx="8">
                  <c:v>2.8229166669999999</c:v>
                </c:pt>
              </c:numCache>
            </c:numRef>
          </c:val>
          <c:extLst>
            <c:ext xmlns:c16="http://schemas.microsoft.com/office/drawing/2014/chart" uri="{C3380CC4-5D6E-409C-BE32-E72D297353CC}">
              <c16:uniqueId val="{0000000C-9084-4A45-91ED-008E34321162}"/>
            </c:ext>
          </c:extLst>
        </c:ser>
        <c:ser>
          <c:idx val="1"/>
          <c:order val="1"/>
          <c:spPr>
            <a:solidFill>
              <a:schemeClr val="accent2"/>
            </a:solidFill>
            <a:ln>
              <a:noFill/>
            </a:ln>
            <a:effectLst/>
          </c:spPr>
          <c:invertIfNegative val="0"/>
          <c:cat>
            <c:multiLvlStrRef>
              <c:f>Sheet1!$C$18:$D$26</c:f>
              <c:multiLvlStrCache>
                <c:ptCount val="9"/>
                <c:lvl>
                  <c:pt idx="0">
                    <c:v>Base</c:v>
                  </c:pt>
                  <c:pt idx="1">
                    <c:v>GS-Ext</c:v>
                  </c:pt>
                  <c:pt idx="2">
                    <c:v>GS</c:v>
                  </c:pt>
                  <c:pt idx="3">
                    <c:v>Base</c:v>
                  </c:pt>
                  <c:pt idx="4">
                    <c:v>GS-Ext</c:v>
                  </c:pt>
                  <c:pt idx="5">
                    <c:v>GS</c:v>
                  </c:pt>
                  <c:pt idx="6">
                    <c:v>Base</c:v>
                  </c:pt>
                  <c:pt idx="7">
                    <c:v>GS-Ext</c:v>
                  </c:pt>
                  <c:pt idx="8">
                    <c:v>GS</c:v>
                  </c:pt>
                </c:lvl>
                <c:lvl>
                  <c:pt idx="0">
                    <c:v>SSD-L</c:v>
                  </c:pt>
                  <c:pt idx="3">
                    <c:v>SSD-M</c:v>
                  </c:pt>
                  <c:pt idx="6">
                    <c:v>SSD-H</c:v>
                  </c:pt>
                </c:lvl>
              </c:multiLvlStrCache>
            </c:multiLvlStrRef>
          </c:cat>
          <c:val>
            <c:numRef>
              <c:f>Sheet1!$F$18:$F$26</c:f>
              <c:numCache>
                <c:formatCode>General</c:formatCode>
                <c:ptCount val="9"/>
                <c:pt idx="0">
                  <c:v>0</c:v>
                </c:pt>
                <c:pt idx="1">
                  <c:v>0</c:v>
                </c:pt>
                <c:pt idx="2">
                  <c:v>0</c:v>
                </c:pt>
                <c:pt idx="3">
                  <c:v>0</c:v>
                </c:pt>
                <c:pt idx="4">
                  <c:v>0</c:v>
                </c:pt>
                <c:pt idx="5">
                  <c:v>0</c:v>
                </c:pt>
                <c:pt idx="6">
                  <c:v>0</c:v>
                </c:pt>
                <c:pt idx="7">
                  <c:v>0</c:v>
                </c:pt>
                <c:pt idx="8">
                  <c:v>0</c:v>
                </c:pt>
              </c:numCache>
            </c:numRef>
          </c:val>
          <c:extLst>
            <c:ext xmlns:c16="http://schemas.microsoft.com/office/drawing/2014/chart" uri="{C3380CC4-5D6E-409C-BE32-E72D297353CC}">
              <c16:uniqueId val="{0000000D-9084-4A45-91ED-008E34321162}"/>
            </c:ext>
          </c:extLst>
        </c:ser>
        <c:dLbls>
          <c:showLegendKey val="0"/>
          <c:showVal val="0"/>
          <c:showCatName val="0"/>
          <c:showSerName val="0"/>
          <c:showPercent val="0"/>
          <c:showBubbleSize val="0"/>
        </c:dLbls>
        <c:gapWidth val="100"/>
        <c:overlap val="100"/>
        <c:axId val="409304272"/>
        <c:axId val="409305920"/>
      </c:barChart>
      <c:catAx>
        <c:axId val="409304272"/>
        <c:scaling>
          <c:orientation val="minMax"/>
        </c:scaling>
        <c:delete val="0"/>
        <c:axPos val="b"/>
        <c:numFmt formatCode="General" sourceLinked="1"/>
        <c:majorTickMark val="in"/>
        <c:minorTickMark val="none"/>
        <c:tickLblPos val="nextTo"/>
        <c:spPr>
          <a:noFill/>
          <a:ln w="15875" cap="flat" cmpd="sng" algn="ctr">
            <a:solidFill>
              <a:schemeClr val="tx1"/>
            </a:solidFill>
            <a:round/>
          </a:ln>
          <a:effectLst/>
        </c:spPr>
        <c:txPr>
          <a:bodyPr rot="-5400000" spcFirstLastPara="1" vertOverflow="ellipsis" wrap="square" anchor="ctr" anchorCtr="1"/>
          <a:lstStyle/>
          <a:p>
            <a:pPr>
              <a:defRPr sz="1400" b="1" i="0" u="none" strike="noStrike" kern="1200" baseline="0">
                <a:solidFill>
                  <a:schemeClr val="tx1"/>
                </a:solidFill>
                <a:latin typeface="Cambria" panose="02040503050406030204" pitchFamily="18" charset="0"/>
                <a:ea typeface="+mn-ea"/>
                <a:cs typeface="+mn-cs"/>
              </a:defRPr>
            </a:pPr>
            <a:endParaRPr lang="en-CH"/>
          </a:p>
        </c:txPr>
        <c:crossAx val="409305920"/>
        <c:crosses val="autoZero"/>
        <c:auto val="1"/>
        <c:lblAlgn val="ctr"/>
        <c:lblOffset val="100"/>
        <c:noMultiLvlLbl val="0"/>
      </c:catAx>
      <c:valAx>
        <c:axId val="409305920"/>
        <c:scaling>
          <c:orientation val="minMax"/>
          <c:max val="10"/>
        </c:scaling>
        <c:delete val="0"/>
        <c:axPos val="l"/>
        <c:majorGridlines>
          <c:spPr>
            <a:ln w="9525" cap="flat" cmpd="sng" algn="ctr">
              <a:solidFill>
                <a:schemeClr val="tx1">
                  <a:lumMod val="15000"/>
                  <a:lumOff val="85000"/>
                </a:schemeClr>
              </a:solidFill>
              <a:round/>
            </a:ln>
            <a:effectLst/>
          </c:spPr>
        </c:majorGridlines>
        <c:minorGridlines>
          <c:spPr>
            <a:ln w="12700" cap="flat" cmpd="sng" algn="ctr">
              <a:solidFill>
                <a:schemeClr val="bg2">
                  <a:lumMod val="90000"/>
                </a:schemeClr>
              </a:solidFill>
              <a:round/>
            </a:ln>
            <a:effectLst/>
          </c:spPr>
        </c:minorGridlines>
        <c:numFmt formatCode="General" sourceLinked="1"/>
        <c:majorTickMark val="in"/>
        <c:minorTickMark val="in"/>
        <c:tickLblPos val="nextTo"/>
        <c:spPr>
          <a:noFill/>
          <a:ln w="15875">
            <a:solidFill>
              <a:schemeClr val="tx1"/>
            </a:solidFill>
          </a:ln>
          <a:effectLst/>
        </c:spPr>
        <c:txPr>
          <a:bodyPr rot="-60000000" spcFirstLastPara="1" vertOverflow="ellipsis" vert="horz" wrap="square" anchor="ctr" anchorCtr="1"/>
          <a:lstStyle/>
          <a:p>
            <a:pPr>
              <a:defRPr sz="1400" b="1" i="0" u="none" strike="noStrike" kern="1200" baseline="0">
                <a:solidFill>
                  <a:schemeClr val="tx1"/>
                </a:solidFill>
                <a:latin typeface="Cambria" panose="02040503050406030204" pitchFamily="18" charset="0"/>
                <a:ea typeface="+mn-ea"/>
                <a:cs typeface="+mn-cs"/>
              </a:defRPr>
            </a:pPr>
            <a:endParaRPr lang="en-CH"/>
          </a:p>
        </c:txPr>
        <c:crossAx val="409304272"/>
        <c:crosses val="autoZero"/>
        <c:crossBetween val="between"/>
        <c:majorUnit val="5"/>
      </c:valAx>
      <c:spPr>
        <a:noFill/>
        <a:ln w="15875">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042295956894479"/>
          <c:y val="7.4051418294039786E-2"/>
          <c:w val="0.8145753958998555"/>
          <c:h val="0.5190823189351379"/>
        </c:manualLayout>
      </c:layout>
      <c:barChart>
        <c:barDir val="col"/>
        <c:grouping val="clustered"/>
        <c:varyColors val="0"/>
        <c:ser>
          <c:idx val="0"/>
          <c:order val="0"/>
          <c:tx>
            <c:strRef>
              <c:f>Sheet2!$E$7</c:f>
              <c:strCache>
                <c:ptCount val="1"/>
                <c:pt idx="0">
                  <c:v>Time</c:v>
                </c:pt>
              </c:strCache>
            </c:strRef>
          </c:tx>
          <c:spPr>
            <a:solidFill>
              <a:schemeClr val="tx1">
                <a:lumMod val="50000"/>
                <a:lumOff val="50000"/>
              </a:schemeClr>
            </a:solidFill>
            <a:ln w="15875">
              <a:solidFill>
                <a:schemeClr val="tx1"/>
              </a:solidFill>
            </a:ln>
            <a:effectLst/>
          </c:spPr>
          <c:invertIfNegative val="0"/>
          <c:dPt>
            <c:idx val="0"/>
            <c:invertIfNegative val="0"/>
            <c:bubble3D val="0"/>
            <c:spPr>
              <a:solidFill>
                <a:schemeClr val="tx1">
                  <a:lumMod val="65000"/>
                  <a:lumOff val="35000"/>
                </a:schemeClr>
              </a:solidFill>
              <a:ln w="15875">
                <a:solidFill>
                  <a:schemeClr val="tx1"/>
                </a:solidFill>
              </a:ln>
              <a:effectLst/>
            </c:spPr>
            <c:extLst>
              <c:ext xmlns:c16="http://schemas.microsoft.com/office/drawing/2014/chart" uri="{C3380CC4-5D6E-409C-BE32-E72D297353CC}">
                <c16:uniqueId val="{00000001-49E8-C846-83BE-706FBE1B8EAB}"/>
              </c:ext>
            </c:extLst>
          </c:dPt>
          <c:dPt>
            <c:idx val="1"/>
            <c:invertIfNegative val="0"/>
            <c:bubble3D val="0"/>
            <c:spPr>
              <a:solidFill>
                <a:schemeClr val="accent6">
                  <a:lumMod val="20000"/>
                  <a:lumOff val="80000"/>
                </a:schemeClr>
              </a:solidFill>
              <a:ln w="15875">
                <a:solidFill>
                  <a:schemeClr val="tx1"/>
                </a:solidFill>
              </a:ln>
              <a:effectLst/>
            </c:spPr>
            <c:extLst>
              <c:ext xmlns:c16="http://schemas.microsoft.com/office/drawing/2014/chart" uri="{C3380CC4-5D6E-409C-BE32-E72D297353CC}">
                <c16:uniqueId val="{00000003-49E8-C846-83BE-706FBE1B8EAB}"/>
              </c:ext>
            </c:extLst>
          </c:dPt>
          <c:dPt>
            <c:idx val="2"/>
            <c:invertIfNegative val="0"/>
            <c:bubble3D val="0"/>
            <c:spPr>
              <a:solidFill>
                <a:schemeClr val="tx1">
                  <a:lumMod val="65000"/>
                  <a:lumOff val="35000"/>
                </a:schemeClr>
              </a:solidFill>
              <a:ln w="15875">
                <a:solidFill>
                  <a:schemeClr val="tx1"/>
                </a:solidFill>
              </a:ln>
              <a:effectLst/>
            </c:spPr>
            <c:extLst>
              <c:ext xmlns:c16="http://schemas.microsoft.com/office/drawing/2014/chart" uri="{C3380CC4-5D6E-409C-BE32-E72D297353CC}">
                <c16:uniqueId val="{00000005-49E8-C846-83BE-706FBE1B8EAB}"/>
              </c:ext>
            </c:extLst>
          </c:dPt>
          <c:dPt>
            <c:idx val="3"/>
            <c:invertIfNegative val="0"/>
            <c:bubble3D val="0"/>
            <c:spPr>
              <a:solidFill>
                <a:schemeClr val="accent6">
                  <a:lumMod val="20000"/>
                  <a:lumOff val="80000"/>
                </a:schemeClr>
              </a:solidFill>
              <a:ln w="15875">
                <a:solidFill>
                  <a:schemeClr val="tx1"/>
                </a:solidFill>
              </a:ln>
              <a:effectLst/>
            </c:spPr>
            <c:extLst>
              <c:ext xmlns:c16="http://schemas.microsoft.com/office/drawing/2014/chart" uri="{C3380CC4-5D6E-409C-BE32-E72D297353CC}">
                <c16:uniqueId val="{00000007-49E8-C846-83BE-706FBE1B8EAB}"/>
              </c:ext>
            </c:extLst>
          </c:dPt>
          <c:dPt>
            <c:idx val="4"/>
            <c:invertIfNegative val="0"/>
            <c:bubble3D val="0"/>
            <c:spPr>
              <a:solidFill>
                <a:schemeClr val="tx1">
                  <a:lumMod val="65000"/>
                  <a:lumOff val="35000"/>
                </a:schemeClr>
              </a:solidFill>
              <a:ln w="15875">
                <a:solidFill>
                  <a:schemeClr val="tx1"/>
                </a:solidFill>
              </a:ln>
              <a:effectLst/>
            </c:spPr>
            <c:extLst>
              <c:ext xmlns:c16="http://schemas.microsoft.com/office/drawing/2014/chart" uri="{C3380CC4-5D6E-409C-BE32-E72D297353CC}">
                <c16:uniqueId val="{00000009-49E8-C846-83BE-706FBE1B8EAB}"/>
              </c:ext>
            </c:extLst>
          </c:dPt>
          <c:dPt>
            <c:idx val="5"/>
            <c:invertIfNegative val="0"/>
            <c:bubble3D val="0"/>
            <c:spPr>
              <a:solidFill>
                <a:schemeClr val="accent6">
                  <a:lumMod val="20000"/>
                  <a:lumOff val="80000"/>
                </a:schemeClr>
              </a:solidFill>
              <a:ln w="15875">
                <a:solidFill>
                  <a:schemeClr val="tx1"/>
                </a:solidFill>
              </a:ln>
              <a:effectLst/>
            </c:spPr>
            <c:extLst>
              <c:ext xmlns:c16="http://schemas.microsoft.com/office/drawing/2014/chart" uri="{C3380CC4-5D6E-409C-BE32-E72D297353CC}">
                <c16:uniqueId val="{0000000B-49E8-C846-83BE-706FBE1B8EAB}"/>
              </c:ext>
            </c:extLst>
          </c:dPt>
          <c:cat>
            <c:multiLvlStrRef>
              <c:f>Sheet2!$C$8:$D$13</c:f>
              <c:multiLvlStrCache>
                <c:ptCount val="6"/>
                <c:lvl>
                  <c:pt idx="0">
                    <c:v>Base</c:v>
                  </c:pt>
                  <c:pt idx="1">
                    <c:v>GS</c:v>
                  </c:pt>
                  <c:pt idx="2">
                    <c:v>Base</c:v>
                  </c:pt>
                  <c:pt idx="3">
                    <c:v>GS</c:v>
                  </c:pt>
                  <c:pt idx="4">
                    <c:v>Base</c:v>
                  </c:pt>
                  <c:pt idx="5">
                    <c:v>GS</c:v>
                  </c:pt>
                </c:lvl>
                <c:lvl>
                  <c:pt idx="0">
                    <c:v>SSD-L</c:v>
                  </c:pt>
                  <c:pt idx="2">
                    <c:v>SSD-M</c:v>
                  </c:pt>
                  <c:pt idx="4">
                    <c:v>SSD-H</c:v>
                  </c:pt>
                </c:lvl>
              </c:multiLvlStrCache>
            </c:multiLvlStrRef>
          </c:cat>
          <c:val>
            <c:numRef>
              <c:f>Sheet2!$E$8:$E$13</c:f>
              <c:numCache>
                <c:formatCode>General</c:formatCode>
                <c:ptCount val="6"/>
                <c:pt idx="0">
                  <c:v>34.840000000000003</c:v>
                </c:pt>
                <c:pt idx="1">
                  <c:v>1.55375</c:v>
                </c:pt>
                <c:pt idx="2">
                  <c:v>22.55</c:v>
                </c:pt>
                <c:pt idx="3">
                  <c:v>0.77687499999999998</c:v>
                </c:pt>
                <c:pt idx="4">
                  <c:v>21.72</c:v>
                </c:pt>
                <c:pt idx="5">
                  <c:v>0.77687499999999998</c:v>
                </c:pt>
              </c:numCache>
            </c:numRef>
          </c:val>
          <c:extLst>
            <c:ext xmlns:c16="http://schemas.microsoft.com/office/drawing/2014/chart" uri="{C3380CC4-5D6E-409C-BE32-E72D297353CC}">
              <c16:uniqueId val="{0000000C-49E8-C846-83BE-706FBE1B8EAB}"/>
            </c:ext>
          </c:extLst>
        </c:ser>
        <c:dLbls>
          <c:showLegendKey val="0"/>
          <c:showVal val="0"/>
          <c:showCatName val="0"/>
          <c:showSerName val="0"/>
          <c:showPercent val="0"/>
          <c:showBubbleSize val="0"/>
        </c:dLbls>
        <c:gapWidth val="100"/>
        <c:overlap val="-27"/>
        <c:axId val="1390905183"/>
        <c:axId val="1391219183"/>
      </c:barChart>
      <c:catAx>
        <c:axId val="1390905183"/>
        <c:scaling>
          <c:orientation val="minMax"/>
        </c:scaling>
        <c:delete val="0"/>
        <c:axPos val="b"/>
        <c:numFmt formatCode="General" sourceLinked="1"/>
        <c:majorTickMark val="in"/>
        <c:minorTickMark val="none"/>
        <c:tickLblPos val="nextTo"/>
        <c:spPr>
          <a:noFill/>
          <a:ln w="15875" cap="flat" cmpd="sng" algn="ctr">
            <a:solidFill>
              <a:schemeClr val="tx1"/>
            </a:solidFill>
            <a:round/>
          </a:ln>
          <a:effectLst/>
        </c:spPr>
        <c:txPr>
          <a:bodyPr rot="-5400000" spcFirstLastPara="1" vertOverflow="ellipsis" wrap="square" anchor="ctr" anchorCtr="1"/>
          <a:lstStyle/>
          <a:p>
            <a:pPr>
              <a:defRPr sz="1400" b="1" i="0" u="none" strike="noStrike" kern="1200" baseline="0">
                <a:solidFill>
                  <a:schemeClr val="tx1"/>
                </a:solidFill>
                <a:latin typeface="Cambria" panose="02040503050406030204" pitchFamily="18" charset="0"/>
                <a:ea typeface="+mn-ea"/>
                <a:cs typeface="+mn-cs"/>
              </a:defRPr>
            </a:pPr>
            <a:endParaRPr lang="en-CH"/>
          </a:p>
        </c:txPr>
        <c:crossAx val="1391219183"/>
        <c:crossesAt val="0.1"/>
        <c:auto val="1"/>
        <c:lblAlgn val="ctr"/>
        <c:lblOffset val="110"/>
        <c:noMultiLvlLbl val="0"/>
      </c:catAx>
      <c:valAx>
        <c:axId val="1391219183"/>
        <c:scaling>
          <c:logBase val="10"/>
          <c:orientation val="minMax"/>
          <c:max val="100"/>
          <c:min val="0.1"/>
        </c:scaling>
        <c:delete val="0"/>
        <c:axPos val="l"/>
        <c:majorGridlines>
          <c:spPr>
            <a:ln w="1587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in"/>
        <c:minorTickMark val="none"/>
        <c:tickLblPos val="nextTo"/>
        <c:spPr>
          <a:noFill/>
          <a:ln w="15875">
            <a:solidFill>
              <a:schemeClr val="tx1"/>
            </a:solidFill>
          </a:ln>
          <a:effectLst/>
        </c:spPr>
        <c:txPr>
          <a:bodyPr rot="-60000000" spcFirstLastPara="1" vertOverflow="ellipsis" vert="horz" wrap="square" anchor="ctr" anchorCtr="1"/>
          <a:lstStyle/>
          <a:p>
            <a:pPr>
              <a:defRPr sz="1400" b="1" i="0" u="none" strike="noStrike" kern="1200" baseline="0">
                <a:solidFill>
                  <a:schemeClr val="tx1"/>
                </a:solidFill>
                <a:latin typeface="Cambria" panose="02040503050406030204" pitchFamily="18" charset="0"/>
                <a:ea typeface="+mn-ea"/>
                <a:cs typeface="+mn-cs"/>
              </a:defRPr>
            </a:pPr>
            <a:endParaRPr lang="en-CH"/>
          </a:p>
        </c:txPr>
        <c:crossAx val="1390905183"/>
        <c:crosses val="autoZero"/>
        <c:crossBetween val="between"/>
        <c:minorUnit val="5"/>
      </c:valAx>
      <c:spPr>
        <a:noFill/>
        <a:ln w="15875">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66553501366925"/>
          <c:y val="7.3527945460551997E-2"/>
          <c:w val="0.80424800388221529"/>
          <c:h val="0.44485989855759084"/>
        </c:manualLayout>
      </c:layout>
      <c:barChart>
        <c:barDir val="col"/>
        <c:grouping val="clustered"/>
        <c:varyColors val="0"/>
        <c:ser>
          <c:idx val="0"/>
          <c:order val="0"/>
          <c:spPr>
            <a:solidFill>
              <a:schemeClr val="bg2">
                <a:lumMod val="50000"/>
              </a:schemeClr>
            </a:solidFill>
            <a:ln w="15875">
              <a:solidFill>
                <a:schemeClr val="tx1"/>
              </a:solidFill>
            </a:ln>
            <a:effectLst/>
          </c:spPr>
          <c:invertIfNegative val="0"/>
          <c:dPt>
            <c:idx val="0"/>
            <c:invertIfNegative val="0"/>
            <c:bubble3D val="0"/>
            <c:spPr>
              <a:solidFill>
                <a:schemeClr val="tx1">
                  <a:lumMod val="65000"/>
                  <a:lumOff val="35000"/>
                </a:schemeClr>
              </a:solidFill>
              <a:ln w="15875">
                <a:solidFill>
                  <a:schemeClr val="tx1"/>
                </a:solidFill>
              </a:ln>
              <a:effectLst/>
            </c:spPr>
            <c:extLst>
              <c:ext xmlns:c16="http://schemas.microsoft.com/office/drawing/2014/chart" uri="{C3380CC4-5D6E-409C-BE32-E72D297353CC}">
                <c16:uniqueId val="{00000001-995D-D74B-9A3D-B39479C9AFA3}"/>
              </c:ext>
            </c:extLst>
          </c:dPt>
          <c:dPt>
            <c:idx val="1"/>
            <c:invertIfNegative val="0"/>
            <c:bubble3D val="0"/>
            <c:spPr>
              <a:solidFill>
                <a:schemeClr val="accent6">
                  <a:lumMod val="60000"/>
                  <a:lumOff val="40000"/>
                </a:schemeClr>
              </a:solidFill>
              <a:ln w="15875">
                <a:solidFill>
                  <a:schemeClr val="tx1"/>
                </a:solidFill>
              </a:ln>
              <a:effectLst/>
            </c:spPr>
            <c:extLst>
              <c:ext xmlns:c16="http://schemas.microsoft.com/office/drawing/2014/chart" uri="{C3380CC4-5D6E-409C-BE32-E72D297353CC}">
                <c16:uniqueId val="{00000003-995D-D74B-9A3D-B39479C9AFA3}"/>
              </c:ext>
            </c:extLst>
          </c:dPt>
          <c:dPt>
            <c:idx val="2"/>
            <c:invertIfNegative val="0"/>
            <c:bubble3D val="0"/>
            <c:spPr>
              <a:solidFill>
                <a:schemeClr val="accent6">
                  <a:lumMod val="20000"/>
                  <a:lumOff val="80000"/>
                </a:schemeClr>
              </a:solidFill>
              <a:ln w="15875">
                <a:solidFill>
                  <a:schemeClr val="tx1"/>
                </a:solidFill>
              </a:ln>
              <a:effectLst/>
            </c:spPr>
            <c:extLst>
              <c:ext xmlns:c16="http://schemas.microsoft.com/office/drawing/2014/chart" uri="{C3380CC4-5D6E-409C-BE32-E72D297353CC}">
                <c16:uniqueId val="{00000005-995D-D74B-9A3D-B39479C9AFA3}"/>
              </c:ext>
            </c:extLst>
          </c:dPt>
          <c:dPt>
            <c:idx val="3"/>
            <c:invertIfNegative val="0"/>
            <c:bubble3D val="0"/>
            <c:spPr>
              <a:solidFill>
                <a:schemeClr val="tx1">
                  <a:lumMod val="65000"/>
                  <a:lumOff val="35000"/>
                </a:schemeClr>
              </a:solidFill>
              <a:ln w="15875">
                <a:solidFill>
                  <a:schemeClr val="tx1"/>
                </a:solidFill>
              </a:ln>
              <a:effectLst/>
            </c:spPr>
            <c:extLst>
              <c:ext xmlns:c16="http://schemas.microsoft.com/office/drawing/2014/chart" uri="{C3380CC4-5D6E-409C-BE32-E72D297353CC}">
                <c16:uniqueId val="{00000007-995D-D74B-9A3D-B39479C9AFA3}"/>
              </c:ext>
            </c:extLst>
          </c:dPt>
          <c:dPt>
            <c:idx val="4"/>
            <c:invertIfNegative val="0"/>
            <c:bubble3D val="0"/>
            <c:spPr>
              <a:solidFill>
                <a:schemeClr val="accent6">
                  <a:lumMod val="60000"/>
                  <a:lumOff val="40000"/>
                </a:schemeClr>
              </a:solidFill>
              <a:ln w="15875">
                <a:solidFill>
                  <a:schemeClr val="tx1"/>
                </a:solidFill>
              </a:ln>
              <a:effectLst/>
            </c:spPr>
            <c:extLst>
              <c:ext xmlns:c16="http://schemas.microsoft.com/office/drawing/2014/chart" uri="{C3380CC4-5D6E-409C-BE32-E72D297353CC}">
                <c16:uniqueId val="{00000009-995D-D74B-9A3D-B39479C9AFA3}"/>
              </c:ext>
            </c:extLst>
          </c:dPt>
          <c:dPt>
            <c:idx val="5"/>
            <c:invertIfNegative val="0"/>
            <c:bubble3D val="0"/>
            <c:spPr>
              <a:solidFill>
                <a:schemeClr val="accent6">
                  <a:lumMod val="20000"/>
                  <a:lumOff val="80000"/>
                </a:schemeClr>
              </a:solidFill>
              <a:ln w="15875">
                <a:solidFill>
                  <a:schemeClr val="tx1"/>
                </a:solidFill>
              </a:ln>
              <a:effectLst/>
            </c:spPr>
            <c:extLst>
              <c:ext xmlns:c16="http://schemas.microsoft.com/office/drawing/2014/chart" uri="{C3380CC4-5D6E-409C-BE32-E72D297353CC}">
                <c16:uniqueId val="{0000000B-995D-D74B-9A3D-B39479C9AFA3}"/>
              </c:ext>
            </c:extLst>
          </c:dPt>
          <c:dPt>
            <c:idx val="6"/>
            <c:invertIfNegative val="0"/>
            <c:bubble3D val="0"/>
            <c:spPr>
              <a:solidFill>
                <a:schemeClr val="tx1">
                  <a:lumMod val="65000"/>
                  <a:lumOff val="35000"/>
                </a:schemeClr>
              </a:solidFill>
              <a:ln w="15875">
                <a:solidFill>
                  <a:schemeClr val="tx1"/>
                </a:solidFill>
              </a:ln>
              <a:effectLst/>
            </c:spPr>
            <c:extLst>
              <c:ext xmlns:c16="http://schemas.microsoft.com/office/drawing/2014/chart" uri="{C3380CC4-5D6E-409C-BE32-E72D297353CC}">
                <c16:uniqueId val="{0000000D-995D-D74B-9A3D-B39479C9AFA3}"/>
              </c:ext>
            </c:extLst>
          </c:dPt>
          <c:dPt>
            <c:idx val="7"/>
            <c:invertIfNegative val="0"/>
            <c:bubble3D val="0"/>
            <c:spPr>
              <a:solidFill>
                <a:schemeClr val="accent6">
                  <a:lumMod val="60000"/>
                  <a:lumOff val="40000"/>
                </a:schemeClr>
              </a:solidFill>
              <a:ln w="15875">
                <a:solidFill>
                  <a:schemeClr val="tx1"/>
                </a:solidFill>
              </a:ln>
              <a:effectLst/>
            </c:spPr>
            <c:extLst>
              <c:ext xmlns:c16="http://schemas.microsoft.com/office/drawing/2014/chart" uri="{C3380CC4-5D6E-409C-BE32-E72D297353CC}">
                <c16:uniqueId val="{0000000F-995D-D74B-9A3D-B39479C9AFA3}"/>
              </c:ext>
            </c:extLst>
          </c:dPt>
          <c:dPt>
            <c:idx val="8"/>
            <c:invertIfNegative val="0"/>
            <c:bubble3D val="0"/>
            <c:spPr>
              <a:solidFill>
                <a:schemeClr val="accent6">
                  <a:lumMod val="20000"/>
                  <a:lumOff val="80000"/>
                </a:schemeClr>
              </a:solidFill>
              <a:ln w="15875">
                <a:solidFill>
                  <a:schemeClr val="tx1"/>
                </a:solidFill>
              </a:ln>
              <a:effectLst/>
            </c:spPr>
            <c:extLst>
              <c:ext xmlns:c16="http://schemas.microsoft.com/office/drawing/2014/chart" uri="{C3380CC4-5D6E-409C-BE32-E72D297353CC}">
                <c16:uniqueId val="{00000011-995D-D74B-9A3D-B39479C9AFA3}"/>
              </c:ext>
            </c:extLst>
          </c:dPt>
          <c:cat>
            <c:multiLvlStrRef>
              <c:f>Sheet2!$C$14:$D$22</c:f>
              <c:multiLvlStrCache>
                <c:ptCount val="9"/>
                <c:lvl>
                  <c:pt idx="0">
                    <c:v>Base</c:v>
                  </c:pt>
                  <c:pt idx="1">
                    <c:v>GS-Ext</c:v>
                  </c:pt>
                  <c:pt idx="2">
                    <c:v>GS</c:v>
                  </c:pt>
                  <c:pt idx="3">
                    <c:v>Base</c:v>
                  </c:pt>
                  <c:pt idx="4">
                    <c:v>GS-Ext</c:v>
                  </c:pt>
                  <c:pt idx="5">
                    <c:v>GS</c:v>
                  </c:pt>
                  <c:pt idx="6">
                    <c:v>Base</c:v>
                  </c:pt>
                  <c:pt idx="7">
                    <c:v>GS-Ext</c:v>
                  </c:pt>
                  <c:pt idx="8">
                    <c:v>GS</c:v>
                  </c:pt>
                </c:lvl>
                <c:lvl>
                  <c:pt idx="0">
                    <c:v>SSD-L</c:v>
                  </c:pt>
                  <c:pt idx="3">
                    <c:v>SSD-M</c:v>
                  </c:pt>
                  <c:pt idx="6">
                    <c:v>SSD-H</c:v>
                  </c:pt>
                </c:lvl>
              </c:multiLvlStrCache>
            </c:multiLvlStrRef>
          </c:cat>
          <c:val>
            <c:numRef>
              <c:f>Sheet2!$E$14:$E$22</c:f>
              <c:numCache>
                <c:formatCode>General</c:formatCode>
                <c:ptCount val="9"/>
                <c:pt idx="0">
                  <c:v>30.027999999999999</c:v>
                </c:pt>
                <c:pt idx="1">
                  <c:v>30.056000000000001</c:v>
                </c:pt>
                <c:pt idx="2">
                  <c:v>1.563958333</c:v>
                </c:pt>
                <c:pt idx="3">
                  <c:v>5.3620048269999998</c:v>
                </c:pt>
                <c:pt idx="4">
                  <c:v>4.2937142860000002</c:v>
                </c:pt>
                <c:pt idx="5">
                  <c:v>0.78197916670000001</c:v>
                </c:pt>
                <c:pt idx="6">
                  <c:v>5.360004827</c:v>
                </c:pt>
                <c:pt idx="7">
                  <c:v>2.1468571430000001</c:v>
                </c:pt>
                <c:pt idx="8">
                  <c:v>0.78197916670000001</c:v>
                </c:pt>
              </c:numCache>
            </c:numRef>
          </c:val>
          <c:extLst>
            <c:ext xmlns:c16="http://schemas.microsoft.com/office/drawing/2014/chart" uri="{C3380CC4-5D6E-409C-BE32-E72D297353CC}">
              <c16:uniqueId val="{00000012-995D-D74B-9A3D-B39479C9AFA3}"/>
            </c:ext>
          </c:extLst>
        </c:ser>
        <c:dLbls>
          <c:showLegendKey val="0"/>
          <c:showVal val="0"/>
          <c:showCatName val="0"/>
          <c:showSerName val="0"/>
          <c:showPercent val="0"/>
          <c:showBubbleSize val="0"/>
        </c:dLbls>
        <c:gapWidth val="100"/>
        <c:overlap val="-27"/>
        <c:axId val="1876036816"/>
        <c:axId val="1876271296"/>
      </c:barChart>
      <c:catAx>
        <c:axId val="1876036816"/>
        <c:scaling>
          <c:orientation val="minMax"/>
        </c:scaling>
        <c:delete val="0"/>
        <c:axPos val="b"/>
        <c:numFmt formatCode="General" sourceLinked="1"/>
        <c:majorTickMark val="in"/>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350" b="1" i="0" u="none" strike="noStrike" kern="1200" baseline="0">
                <a:solidFill>
                  <a:schemeClr val="tx1"/>
                </a:solidFill>
                <a:latin typeface="Cambria" panose="02040503050406030204" pitchFamily="18" charset="0"/>
                <a:ea typeface="+mn-ea"/>
                <a:cs typeface="+mn-cs"/>
              </a:defRPr>
            </a:pPr>
            <a:endParaRPr lang="en-CH"/>
          </a:p>
        </c:txPr>
        <c:crossAx val="1876271296"/>
        <c:crossesAt val="0.1"/>
        <c:auto val="1"/>
        <c:lblAlgn val="ctr"/>
        <c:lblOffset val="0"/>
        <c:noMultiLvlLbl val="0"/>
      </c:catAx>
      <c:valAx>
        <c:axId val="1876271296"/>
        <c:scaling>
          <c:logBase val="10"/>
          <c:orientation val="minMax"/>
          <c:max val="100"/>
        </c:scaling>
        <c:delete val="0"/>
        <c:axPos val="l"/>
        <c:majorGridlines>
          <c:spPr>
            <a:ln w="9525" cap="flat" cmpd="sng" algn="ctr">
              <a:solidFill>
                <a:schemeClr val="tx1">
                  <a:lumMod val="15000"/>
                  <a:lumOff val="85000"/>
                </a:schemeClr>
              </a:solidFill>
              <a:round/>
            </a:ln>
            <a:effectLst/>
          </c:spPr>
        </c:majorGridlines>
        <c:minorGridlines>
          <c:spPr>
            <a:ln w="15875" cap="flat" cmpd="sng" algn="ctr">
              <a:solidFill>
                <a:schemeClr val="tx1">
                  <a:lumMod val="5000"/>
                  <a:lumOff val="95000"/>
                </a:schemeClr>
              </a:solidFill>
              <a:round/>
            </a:ln>
            <a:effectLst/>
          </c:spPr>
        </c:minorGridlines>
        <c:numFmt formatCode="General" sourceLinked="1"/>
        <c:majorTickMark val="in"/>
        <c:minorTickMark val="none"/>
        <c:tickLblPos val="none"/>
        <c:spPr>
          <a:noFill/>
          <a:ln w="15875">
            <a:solidFill>
              <a:schemeClr val="tx1"/>
            </a:solidFill>
          </a:ln>
          <a:effectLst/>
        </c:spPr>
        <c:txPr>
          <a:bodyPr rot="-60000000" spcFirstLastPara="1" vertOverflow="ellipsis" vert="horz" wrap="square" anchor="ctr" anchorCtr="1"/>
          <a:lstStyle/>
          <a:p>
            <a:pPr>
              <a:defRPr sz="1400" b="1" i="0" u="none" strike="noStrike" kern="1200" baseline="0">
                <a:solidFill>
                  <a:schemeClr val="tx1"/>
                </a:solidFill>
                <a:latin typeface="Cambria" panose="02040503050406030204" pitchFamily="18" charset="0"/>
                <a:ea typeface="+mn-ea"/>
                <a:cs typeface="+mn-cs"/>
              </a:defRPr>
            </a:pPr>
            <a:endParaRPr lang="en-CH"/>
          </a:p>
        </c:txPr>
        <c:crossAx val="1876036816"/>
        <c:crosses val="autoZero"/>
        <c:crossBetween val="between"/>
        <c:minorUnit val="1"/>
      </c:valAx>
      <c:spPr>
        <a:noFill/>
        <a:ln w="15875">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188051616595324"/>
          <c:y val="0.18455267579499435"/>
          <c:w val="0.75474289548247919"/>
          <c:h val="0.42580013004068901"/>
        </c:manualLayout>
      </c:layout>
      <c:barChart>
        <c:barDir val="col"/>
        <c:grouping val="clustered"/>
        <c:varyColors val="0"/>
        <c:ser>
          <c:idx val="0"/>
          <c:order val="0"/>
          <c:tx>
            <c:strRef>
              <c:f>Sheet3!$M$5</c:f>
              <c:strCache>
                <c:ptCount val="1"/>
                <c:pt idx="0">
                  <c:v>Base</c:v>
                </c:pt>
              </c:strCache>
            </c:strRef>
          </c:tx>
          <c:spPr>
            <a:solidFill>
              <a:schemeClr val="tx1">
                <a:lumMod val="65000"/>
                <a:lumOff val="35000"/>
              </a:schemeClr>
            </a:solidFill>
            <a:ln w="15875">
              <a:solidFill>
                <a:schemeClr val="tx1"/>
              </a:solidFill>
            </a:ln>
            <a:effectLst/>
          </c:spPr>
          <c:invertIfNegative val="0"/>
          <c:cat>
            <c:multiLvlStrRef>
              <c:f>Sheet3!$K$6:$L$11</c:f>
              <c:multiLvlStrCache>
                <c:ptCount val="6"/>
                <c:lvl>
                  <c:pt idx="0">
                    <c:v>75%</c:v>
                  </c:pt>
                  <c:pt idx="1">
                    <c:v>85%</c:v>
                  </c:pt>
                  <c:pt idx="2">
                    <c:v>75%</c:v>
                  </c:pt>
                  <c:pt idx="3">
                    <c:v>85%</c:v>
                  </c:pt>
                  <c:pt idx="4">
                    <c:v>75%</c:v>
                  </c:pt>
                  <c:pt idx="5">
                    <c:v>85%</c:v>
                  </c:pt>
                </c:lvl>
                <c:lvl>
                  <c:pt idx="0">
                    <c:v>1x</c:v>
                  </c:pt>
                  <c:pt idx="2">
                    <c:v>10x</c:v>
                  </c:pt>
                  <c:pt idx="4">
                    <c:v>20x</c:v>
                  </c:pt>
                </c:lvl>
              </c:multiLvlStrCache>
            </c:multiLvlStrRef>
          </c:cat>
          <c:val>
            <c:numRef>
              <c:f>Sheet3!$M$6:$M$11</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0-62EA-6941-B3F1-52F523E75631}"/>
            </c:ext>
          </c:extLst>
        </c:ser>
        <c:ser>
          <c:idx val="1"/>
          <c:order val="1"/>
          <c:tx>
            <c:strRef>
              <c:f>Sheet3!$N$5</c:f>
              <c:strCache>
                <c:ptCount val="1"/>
                <c:pt idx="0">
                  <c:v>GS</c:v>
                </c:pt>
              </c:strCache>
            </c:strRef>
          </c:tx>
          <c:spPr>
            <a:solidFill>
              <a:schemeClr val="accent6">
                <a:lumMod val="20000"/>
                <a:lumOff val="80000"/>
              </a:schemeClr>
            </a:solidFill>
            <a:ln w="15875">
              <a:solidFill>
                <a:schemeClr val="tx1"/>
              </a:solidFill>
            </a:ln>
            <a:effectLst/>
          </c:spPr>
          <c:invertIfNegative val="0"/>
          <c:cat>
            <c:multiLvlStrRef>
              <c:f>Sheet3!$K$6:$L$11</c:f>
              <c:multiLvlStrCache>
                <c:ptCount val="6"/>
                <c:lvl>
                  <c:pt idx="0">
                    <c:v>75%</c:v>
                  </c:pt>
                  <c:pt idx="1">
                    <c:v>85%</c:v>
                  </c:pt>
                  <c:pt idx="2">
                    <c:v>75%</c:v>
                  </c:pt>
                  <c:pt idx="3">
                    <c:v>85%</c:v>
                  </c:pt>
                  <c:pt idx="4">
                    <c:v>75%</c:v>
                  </c:pt>
                  <c:pt idx="5">
                    <c:v>85%</c:v>
                  </c:pt>
                </c:lvl>
                <c:lvl>
                  <c:pt idx="0">
                    <c:v>1x</c:v>
                  </c:pt>
                  <c:pt idx="2">
                    <c:v>10x</c:v>
                  </c:pt>
                  <c:pt idx="4">
                    <c:v>20x</c:v>
                  </c:pt>
                </c:lvl>
              </c:multiLvlStrCache>
            </c:multiLvlStrRef>
          </c:cat>
          <c:val>
            <c:numRef>
              <c:f>Sheet3!$N$6:$N$11</c:f>
              <c:numCache>
                <c:formatCode>General</c:formatCode>
                <c:ptCount val="6"/>
                <c:pt idx="0">
                  <c:v>0.50504417570023175</c:v>
                </c:pt>
                <c:pt idx="1">
                  <c:v>0.30762729769702091</c:v>
                </c:pt>
                <c:pt idx="2">
                  <c:v>0.27597940415670463</c:v>
                </c:pt>
                <c:pt idx="3">
                  <c:v>0.19435697712959896</c:v>
                </c:pt>
                <c:pt idx="4">
                  <c:v>0.28937409749539411</c:v>
                </c:pt>
                <c:pt idx="5">
                  <c:v>0.16534373624885759</c:v>
                </c:pt>
              </c:numCache>
            </c:numRef>
          </c:val>
          <c:extLst>
            <c:ext xmlns:c16="http://schemas.microsoft.com/office/drawing/2014/chart" uri="{C3380CC4-5D6E-409C-BE32-E72D297353CC}">
              <c16:uniqueId val="{00000001-62EA-6941-B3F1-52F523E75631}"/>
            </c:ext>
          </c:extLst>
        </c:ser>
        <c:dLbls>
          <c:showLegendKey val="0"/>
          <c:showVal val="0"/>
          <c:showCatName val="0"/>
          <c:showSerName val="0"/>
          <c:showPercent val="0"/>
          <c:showBubbleSize val="0"/>
        </c:dLbls>
        <c:gapWidth val="75"/>
        <c:axId val="688008704"/>
        <c:axId val="688721408"/>
      </c:barChart>
      <c:catAx>
        <c:axId val="688008704"/>
        <c:scaling>
          <c:orientation val="minMax"/>
        </c:scaling>
        <c:delete val="0"/>
        <c:axPos val="b"/>
        <c:numFmt formatCode="General" sourceLinked="1"/>
        <c:majorTickMark val="in"/>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solidFill>
                <a:latin typeface="Cambria" panose="02040503050406030204" pitchFamily="18" charset="0"/>
                <a:ea typeface="+mn-ea"/>
                <a:cs typeface="+mn-cs"/>
              </a:defRPr>
            </a:pPr>
            <a:endParaRPr lang="en-CH"/>
          </a:p>
        </c:txPr>
        <c:crossAx val="688721408"/>
        <c:crossesAt val="1.0000000000000002E-3"/>
        <c:auto val="1"/>
        <c:lblAlgn val="ctr"/>
        <c:lblOffset val="100"/>
        <c:noMultiLvlLbl val="0"/>
      </c:catAx>
      <c:valAx>
        <c:axId val="688721408"/>
        <c:scaling>
          <c:orientation val="minMax"/>
          <c:max val="1"/>
          <c:min val="0"/>
        </c:scaling>
        <c:delete val="0"/>
        <c:axPos val="l"/>
        <c:majorGridlines>
          <c:spPr>
            <a:ln w="15875" cap="flat" cmpd="sng" algn="ctr">
              <a:solidFill>
                <a:schemeClr val="tx1">
                  <a:lumMod val="15000"/>
                  <a:lumOff val="85000"/>
                </a:schemeClr>
              </a:solidFill>
              <a:round/>
            </a:ln>
            <a:effectLst/>
          </c:spPr>
        </c:majorGridlines>
        <c:minorGridlines>
          <c:spPr>
            <a:ln w="15875" cap="flat" cmpd="sng" algn="ctr">
              <a:solidFill>
                <a:schemeClr val="tx1">
                  <a:lumMod val="5000"/>
                  <a:lumOff val="95000"/>
                </a:schemeClr>
              </a:solidFill>
              <a:round/>
            </a:ln>
            <a:effectLst/>
          </c:spPr>
        </c:minorGridlines>
        <c:numFmt formatCode="General" sourceLinked="1"/>
        <c:majorTickMark val="in"/>
        <c:minorTickMark val="none"/>
        <c:tickLblPos val="nextTo"/>
        <c:spPr>
          <a:noFill/>
          <a:ln w="15875">
            <a:solidFill>
              <a:schemeClr val="tx1"/>
            </a:solidFill>
          </a:ln>
          <a:effectLst/>
        </c:spPr>
        <c:txPr>
          <a:bodyPr rot="-60000000" spcFirstLastPara="1" vertOverflow="ellipsis" vert="horz" wrap="square" anchor="ctr" anchorCtr="1"/>
          <a:lstStyle/>
          <a:p>
            <a:pPr>
              <a:defRPr sz="1400" b="1" i="0" u="none" strike="noStrike" kern="1200" baseline="0">
                <a:solidFill>
                  <a:schemeClr val="tx1"/>
                </a:solidFill>
                <a:latin typeface="Cambria" panose="02040503050406030204" pitchFamily="18" charset="0"/>
                <a:ea typeface="+mn-ea"/>
                <a:cs typeface="+mn-cs"/>
              </a:defRPr>
            </a:pPr>
            <a:endParaRPr lang="en-CH"/>
          </a:p>
        </c:txPr>
        <c:crossAx val="688008704"/>
        <c:crosses val="autoZero"/>
        <c:crossBetween val="midCat"/>
        <c:majorUnit val="0.2"/>
      </c:valAx>
      <c:spPr>
        <a:noFill/>
        <a:ln w="15875">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7581902623350819E-2"/>
          <c:y val="0.21868017614418492"/>
          <c:w val="0.63104825677742937"/>
          <c:h val="0.5338865347606313"/>
        </c:manualLayout>
      </c:layout>
      <c:lineChart>
        <c:grouping val="standard"/>
        <c:varyColors val="0"/>
        <c:ser>
          <c:idx val="1"/>
          <c:order val="0"/>
          <c:tx>
            <c:strRef>
              <c:f>hits_align_notalign!$J$1</c:f>
              <c:strCache>
                <c:ptCount val="1"/>
                <c:pt idx="0">
                  <c:v>align</c:v>
                </c:pt>
              </c:strCache>
            </c:strRef>
          </c:tx>
          <c:spPr>
            <a:ln w="31750" cap="flat">
              <a:solidFill>
                <a:schemeClr val="accent1"/>
              </a:solidFill>
              <a:miter lim="800000"/>
            </a:ln>
            <a:effectLst/>
          </c:spPr>
          <c:marker>
            <c:symbol val="none"/>
          </c:marker>
          <c:cat>
            <c:numRef>
              <c:f>hits_align_notalign!$H$2:$H$152</c:f>
              <c:numCache>
                <c:formatCode>General</c:formatCode>
                <c:ptCount val="15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numCache>
            </c:numRef>
          </c:cat>
          <c:val>
            <c:numRef>
              <c:f>hits_align_notalign!$J$2:$J$152</c:f>
              <c:numCache>
                <c:formatCode>General</c:formatCode>
                <c:ptCount val="151"/>
                <c:pt idx="0">
                  <c:v>0</c:v>
                </c:pt>
                <c:pt idx="1">
                  <c:v>0</c:v>
                </c:pt>
                <c:pt idx="2">
                  <c:v>0</c:v>
                </c:pt>
                <c:pt idx="3">
                  <c:v>6.0923191926742698E-2</c:v>
                </c:pt>
                <c:pt idx="4">
                  <c:v>0.10997038499506399</c:v>
                </c:pt>
                <c:pt idx="5">
                  <c:v>0.14640147631740799</c:v>
                </c:pt>
                <c:pt idx="6">
                  <c:v>0.177763819095477</c:v>
                </c:pt>
                <c:pt idx="7">
                  <c:v>0.20472440944881901</c:v>
                </c:pt>
                <c:pt idx="8">
                  <c:v>0.22260347415826701</c:v>
                </c:pt>
                <c:pt idx="9">
                  <c:v>0.230769230769231</c:v>
                </c:pt>
                <c:pt idx="10">
                  <c:v>0.25213100044863201</c:v>
                </c:pt>
                <c:pt idx="11">
                  <c:v>0.27768349596945302</c:v>
                </c:pt>
                <c:pt idx="12">
                  <c:v>0.29504993486756398</c:v>
                </c:pt>
                <c:pt idx="13">
                  <c:v>0.30668103448275902</c:v>
                </c:pt>
                <c:pt idx="14">
                  <c:v>0.32549611734253697</c:v>
                </c:pt>
                <c:pt idx="15">
                  <c:v>0.33998207082026</c:v>
                </c:pt>
                <c:pt idx="16">
                  <c:v>0.36206504434841902</c:v>
                </c:pt>
                <c:pt idx="17">
                  <c:v>0.38671603795417703</c:v>
                </c:pt>
                <c:pt idx="18">
                  <c:v>0.39116795366795398</c:v>
                </c:pt>
                <c:pt idx="19">
                  <c:v>0.41316180108856998</c:v>
                </c:pt>
                <c:pt idx="20">
                  <c:v>0.41837231968810901</c:v>
                </c:pt>
                <c:pt idx="21">
                  <c:v>0.441737820190859</c:v>
                </c:pt>
                <c:pt idx="22">
                  <c:v>0.452631578947368</c:v>
                </c:pt>
                <c:pt idx="23">
                  <c:v>0.447635993899339</c:v>
                </c:pt>
                <c:pt idx="24">
                  <c:v>0.46014206787687401</c:v>
                </c:pt>
                <c:pt idx="25">
                  <c:v>0.47400530503978799</c:v>
                </c:pt>
                <c:pt idx="26">
                  <c:v>0.481572481572482</c:v>
                </c:pt>
                <c:pt idx="27">
                  <c:v>0.48494230227976398</c:v>
                </c:pt>
                <c:pt idx="28">
                  <c:v>0.487449392712551</c:v>
                </c:pt>
                <c:pt idx="29">
                  <c:v>0.49972497249725001</c:v>
                </c:pt>
                <c:pt idx="30">
                  <c:v>0.490529247910864</c:v>
                </c:pt>
                <c:pt idx="31">
                  <c:v>0.498170560090065</c:v>
                </c:pt>
                <c:pt idx="32">
                  <c:v>0.48965324384787501</c:v>
                </c:pt>
                <c:pt idx="33">
                  <c:v>0.50284414106939701</c:v>
                </c:pt>
                <c:pt idx="34">
                  <c:v>0.50804328751096794</c:v>
                </c:pt>
                <c:pt idx="35">
                  <c:v>0.50912610619469001</c:v>
                </c:pt>
                <c:pt idx="36">
                  <c:v>0.48136903118962199</c:v>
                </c:pt>
                <c:pt idx="37">
                  <c:v>0.495536999712065</c:v>
                </c:pt>
                <c:pt idx="38">
                  <c:v>0.49468237999425102</c:v>
                </c:pt>
                <c:pt idx="39">
                  <c:v>0.51311617180743696</c:v>
                </c:pt>
                <c:pt idx="40">
                  <c:v>0.49774011299435</c:v>
                </c:pt>
                <c:pt idx="41">
                  <c:v>0.50669045495093701</c:v>
                </c:pt>
                <c:pt idx="42">
                  <c:v>0.49111178065682398</c:v>
                </c:pt>
                <c:pt idx="43">
                  <c:v>0.51122418437593498</c:v>
                </c:pt>
                <c:pt idx="44">
                  <c:v>0.51655416264866605</c:v>
                </c:pt>
                <c:pt idx="45">
                  <c:v>0.52641690682036502</c:v>
                </c:pt>
                <c:pt idx="46">
                  <c:v>0.53557046979865797</c:v>
                </c:pt>
                <c:pt idx="47">
                  <c:v>0.53745583038869305</c:v>
                </c:pt>
                <c:pt idx="48">
                  <c:v>0.53735024665257203</c:v>
                </c:pt>
                <c:pt idx="49">
                  <c:v>0.56323964497041401</c:v>
                </c:pt>
                <c:pt idx="50">
                  <c:v>0.56062819576333101</c:v>
                </c:pt>
                <c:pt idx="51">
                  <c:v>0.59626093874303898</c:v>
                </c:pt>
                <c:pt idx="52">
                  <c:v>0.62363138686131403</c:v>
                </c:pt>
                <c:pt idx="53">
                  <c:v>0.63263486402140001</c:v>
                </c:pt>
                <c:pt idx="54">
                  <c:v>0.65399610136452202</c:v>
                </c:pt>
                <c:pt idx="55">
                  <c:v>0.67347981604496698</c:v>
                </c:pt>
                <c:pt idx="56">
                  <c:v>0.68534238822863602</c:v>
                </c:pt>
                <c:pt idx="57">
                  <c:v>0.711242603550296</c:v>
                </c:pt>
                <c:pt idx="58">
                  <c:v>0.72435897435897401</c:v>
                </c:pt>
                <c:pt idx="59">
                  <c:v>0.74803149606299202</c:v>
                </c:pt>
                <c:pt idx="60">
                  <c:v>0.78279883381924198</c:v>
                </c:pt>
                <c:pt idx="61">
                  <c:v>0.78406374501992004</c:v>
                </c:pt>
                <c:pt idx="62">
                  <c:v>0.79839357429718905</c:v>
                </c:pt>
                <c:pt idx="63">
                  <c:v>0.84010371650821103</c:v>
                </c:pt>
                <c:pt idx="64">
                  <c:v>0.83890845070422504</c:v>
                </c:pt>
                <c:pt idx="65">
                  <c:v>0.88623326959847004</c:v>
                </c:pt>
                <c:pt idx="66">
                  <c:v>0.894144144144144</c:v>
                </c:pt>
                <c:pt idx="67">
                  <c:v>0.89728096676737201</c:v>
                </c:pt>
                <c:pt idx="68">
                  <c:v>0.92643678160919496</c:v>
                </c:pt>
                <c:pt idx="69">
                  <c:v>0.93621867881549004</c:v>
                </c:pt>
                <c:pt idx="70">
                  <c:v>0.93887530562347199</c:v>
                </c:pt>
                <c:pt idx="71">
                  <c:v>0.96076099881093902</c:v>
                </c:pt>
                <c:pt idx="72">
                  <c:v>0.95822454308093996</c:v>
                </c:pt>
                <c:pt idx="73">
                  <c:v>0.95269382391589996</c:v>
                </c:pt>
                <c:pt idx="74">
                  <c:v>0.96684350132625996</c:v>
                </c:pt>
                <c:pt idx="75">
                  <c:v>0.97150997150997198</c:v>
                </c:pt>
                <c:pt idx="76">
                  <c:v>0.97910447761193997</c:v>
                </c:pt>
                <c:pt idx="77">
                  <c:v>0.97481481481481502</c:v>
                </c:pt>
                <c:pt idx="78">
                  <c:v>0.98724082934609303</c:v>
                </c:pt>
                <c:pt idx="79">
                  <c:v>0.97580645161290303</c:v>
                </c:pt>
                <c:pt idx="80">
                  <c:v>0.98901098901098905</c:v>
                </c:pt>
                <c:pt idx="81">
                  <c:v>0.980530973451327</c:v>
                </c:pt>
                <c:pt idx="82">
                  <c:v>0.98161764705882304</c:v>
                </c:pt>
                <c:pt idx="83">
                  <c:v>0.98909090909090902</c:v>
                </c:pt>
                <c:pt idx="84">
                  <c:v>0.98895027624309395</c:v>
                </c:pt>
                <c:pt idx="85">
                  <c:v>0.98175182481751799</c:v>
                </c:pt>
                <c:pt idx="86">
                  <c:v>0.98188405797101397</c:v>
                </c:pt>
                <c:pt idx="87">
                  <c:v>0.98857142857142799</c:v>
                </c:pt>
                <c:pt idx="88">
                  <c:v>0.98694029850746301</c:v>
                </c:pt>
                <c:pt idx="89">
                  <c:v>0.98023715415019796</c:v>
                </c:pt>
                <c:pt idx="90">
                  <c:v>0.99387755102040798</c:v>
                </c:pt>
                <c:pt idx="91">
                  <c:v>0.98370672097759704</c:v>
                </c:pt>
                <c:pt idx="92">
                  <c:v>0.98060344827586199</c:v>
                </c:pt>
                <c:pt idx="93">
                  <c:v>0.99346405228758194</c:v>
                </c:pt>
                <c:pt idx="94">
                  <c:v>0.98447893569844802</c:v>
                </c:pt>
                <c:pt idx="95">
                  <c:v>0.98241758241758204</c:v>
                </c:pt>
                <c:pt idx="96">
                  <c:v>0.97854077253218896</c:v>
                </c:pt>
                <c:pt idx="97">
                  <c:v>0.98847926267281105</c:v>
                </c:pt>
                <c:pt idx="98">
                  <c:v>0.989247311827957</c:v>
                </c:pt>
                <c:pt idx="99">
                  <c:v>0.98574821852731598</c:v>
                </c:pt>
                <c:pt idx="100">
                  <c:v>0.98503740648379001</c:v>
                </c:pt>
                <c:pt idx="101">
                  <c:v>0.98987341772151904</c:v>
                </c:pt>
                <c:pt idx="102">
                  <c:v>0.9921875</c:v>
                </c:pt>
                <c:pt idx="103">
                  <c:v>0.98971722365038595</c:v>
                </c:pt>
                <c:pt idx="104">
                  <c:v>0.99206349206349198</c:v>
                </c:pt>
                <c:pt idx="105">
                  <c:v>0.98503740648379001</c:v>
                </c:pt>
                <c:pt idx="106">
                  <c:v>0.98369565217391297</c:v>
                </c:pt>
                <c:pt idx="107">
                  <c:v>0.98607242339832901</c:v>
                </c:pt>
                <c:pt idx="108">
                  <c:v>0.98910081743869205</c:v>
                </c:pt>
                <c:pt idx="109">
                  <c:v>0.98314606741572996</c:v>
                </c:pt>
                <c:pt idx="110">
                  <c:v>0.99378881987577605</c:v>
                </c:pt>
                <c:pt idx="111">
                  <c:v>0.99202127659574502</c:v>
                </c:pt>
                <c:pt idx="112">
                  <c:v>1</c:v>
                </c:pt>
                <c:pt idx="113">
                  <c:v>0.98489425981873102</c:v>
                </c:pt>
                <c:pt idx="114">
                  <c:v>0.98776758409785903</c:v>
                </c:pt>
                <c:pt idx="115">
                  <c:v>0.99135446685879003</c:v>
                </c:pt>
                <c:pt idx="116">
                  <c:v>0.99397590361445798</c:v>
                </c:pt>
                <c:pt idx="117">
                  <c:v>0.99022801302931596</c:v>
                </c:pt>
                <c:pt idx="118">
                  <c:v>0.993610223642173</c:v>
                </c:pt>
                <c:pt idx="119">
                  <c:v>0.99342105263157898</c:v>
                </c:pt>
                <c:pt idx="120">
                  <c:v>0.99679487179487203</c:v>
                </c:pt>
                <c:pt idx="121">
                  <c:v>0.99397590361445798</c:v>
                </c:pt>
                <c:pt idx="122">
                  <c:v>0.99275362318840599</c:v>
                </c:pt>
                <c:pt idx="123">
                  <c:v>1</c:v>
                </c:pt>
                <c:pt idx="124">
                  <c:v>1</c:v>
                </c:pt>
                <c:pt idx="125">
                  <c:v>0.99603174603174605</c:v>
                </c:pt>
                <c:pt idx="126">
                  <c:v>0.99270072992700698</c:v>
                </c:pt>
                <c:pt idx="127">
                  <c:v>0.992932862190813</c:v>
                </c:pt>
                <c:pt idx="128">
                  <c:v>0.992932862190813</c:v>
                </c:pt>
                <c:pt idx="129">
                  <c:v>0.98706896551724099</c:v>
                </c:pt>
                <c:pt idx="130">
                  <c:v>0.98513011152416297</c:v>
                </c:pt>
                <c:pt idx="131">
                  <c:v>0.99615384615384595</c:v>
                </c:pt>
                <c:pt idx="132">
                  <c:v>0.99190283400809698</c:v>
                </c:pt>
                <c:pt idx="133">
                  <c:v>0.98373983739837401</c:v>
                </c:pt>
                <c:pt idx="134">
                  <c:v>1</c:v>
                </c:pt>
                <c:pt idx="135">
                  <c:v>0.99193548387096797</c:v>
                </c:pt>
                <c:pt idx="136">
                  <c:v>0.99561403508771895</c:v>
                </c:pt>
                <c:pt idx="137">
                  <c:v>0.99004975124378103</c:v>
                </c:pt>
                <c:pt idx="138">
                  <c:v>0.99532710280373804</c:v>
                </c:pt>
                <c:pt idx="139">
                  <c:v>0.99570815450643801</c:v>
                </c:pt>
                <c:pt idx="140">
                  <c:v>1</c:v>
                </c:pt>
                <c:pt idx="141">
                  <c:v>0.99570815450643801</c:v>
                </c:pt>
                <c:pt idx="142">
                  <c:v>1</c:v>
                </c:pt>
                <c:pt idx="143">
                  <c:v>1</c:v>
                </c:pt>
                <c:pt idx="144">
                  <c:v>0.99033816425120802</c:v>
                </c:pt>
                <c:pt idx="145">
                  <c:v>0.98578199052132698</c:v>
                </c:pt>
                <c:pt idx="146">
                  <c:v>1</c:v>
                </c:pt>
                <c:pt idx="147">
                  <c:v>0.99095022624434403</c:v>
                </c:pt>
                <c:pt idx="148">
                  <c:v>0.995391705069124</c:v>
                </c:pt>
                <c:pt idx="149">
                  <c:v>0.97474747474747503</c:v>
                </c:pt>
                <c:pt idx="150">
                  <c:v>0.98130841121495305</c:v>
                </c:pt>
              </c:numCache>
            </c:numRef>
          </c:val>
          <c:smooth val="1"/>
          <c:extLst>
            <c:ext xmlns:c16="http://schemas.microsoft.com/office/drawing/2014/chart" uri="{C3380CC4-5D6E-409C-BE32-E72D297353CC}">
              <c16:uniqueId val="{00000000-6655-1D48-A4FC-345551EC396B}"/>
            </c:ext>
          </c:extLst>
        </c:ser>
        <c:dLbls>
          <c:showLegendKey val="0"/>
          <c:showVal val="0"/>
          <c:showCatName val="0"/>
          <c:showSerName val="0"/>
          <c:showPercent val="0"/>
          <c:showBubbleSize val="0"/>
        </c:dLbls>
        <c:smooth val="0"/>
        <c:axId val="338054431"/>
        <c:axId val="337185727"/>
      </c:lineChart>
      <c:catAx>
        <c:axId val="338054431"/>
        <c:scaling>
          <c:orientation val="minMax"/>
        </c:scaling>
        <c:delete val="0"/>
        <c:axPos val="b"/>
        <c:numFmt formatCode="General" sourceLinked="1"/>
        <c:majorTickMark val="in"/>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600" b="1" i="0" u="none" strike="noStrike" kern="1200" baseline="0">
                <a:solidFill>
                  <a:schemeClr val="tx1"/>
                </a:solidFill>
                <a:latin typeface="Cambria" panose="02040503050406030204" pitchFamily="18" charset="0"/>
                <a:ea typeface="+mn-ea"/>
                <a:cs typeface="+mn-cs"/>
              </a:defRPr>
            </a:pPr>
            <a:endParaRPr lang="en-CH"/>
          </a:p>
        </c:txPr>
        <c:crossAx val="337185727"/>
        <c:crosses val="autoZero"/>
        <c:auto val="1"/>
        <c:lblAlgn val="ctr"/>
        <c:lblOffset val="0"/>
        <c:tickLblSkip val="16"/>
        <c:tickMarkSkip val="16"/>
        <c:noMultiLvlLbl val="0"/>
      </c:catAx>
      <c:valAx>
        <c:axId val="337185727"/>
        <c:scaling>
          <c:orientation val="minMax"/>
          <c:max val="1"/>
          <c:min val="0"/>
        </c:scaling>
        <c:delete val="0"/>
        <c:axPos val="l"/>
        <c:numFmt formatCode="General" sourceLinked="1"/>
        <c:majorTickMark val="in"/>
        <c:minorTickMark val="in"/>
        <c:tickLblPos val="nextTo"/>
        <c:spPr>
          <a:noFill/>
          <a:ln w="15875">
            <a:solidFill>
              <a:schemeClr val="tx1"/>
            </a:solidFill>
          </a:ln>
          <a:effectLst/>
        </c:spPr>
        <c:txPr>
          <a:bodyPr rot="-60000000" spcFirstLastPara="1" vertOverflow="ellipsis" vert="horz" wrap="square" anchor="ctr" anchorCtr="1"/>
          <a:lstStyle/>
          <a:p>
            <a:pPr>
              <a:defRPr sz="1600" b="1" i="0" u="none" strike="noStrike" kern="1200" baseline="0">
                <a:solidFill>
                  <a:schemeClr val="tx1"/>
                </a:solidFill>
                <a:latin typeface="Cambria" panose="02040503050406030204" pitchFamily="18" charset="0"/>
                <a:ea typeface="+mn-ea"/>
                <a:cs typeface="+mn-cs"/>
              </a:defRPr>
            </a:pPr>
            <a:endParaRPr lang="en-CH"/>
          </a:p>
        </c:txPr>
        <c:crossAx val="338054431"/>
        <c:crosses val="autoZero"/>
        <c:crossBetween val="between"/>
      </c:valAx>
      <c:spPr>
        <a:noFill/>
        <a:ln w="15875">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959958822494363"/>
          <c:y val="0.1851670487786351"/>
          <c:w val="0.7606294369831228"/>
          <c:h val="0.4253864076426852"/>
        </c:manualLayout>
      </c:layout>
      <c:barChart>
        <c:barDir val="col"/>
        <c:grouping val="clustered"/>
        <c:varyColors val="0"/>
        <c:ser>
          <c:idx val="0"/>
          <c:order val="0"/>
          <c:tx>
            <c:strRef>
              <c:f>Sheet3!$S$11</c:f>
              <c:strCache>
                <c:ptCount val="1"/>
                <c:pt idx="0">
                  <c:v>Base</c:v>
                </c:pt>
              </c:strCache>
            </c:strRef>
          </c:tx>
          <c:spPr>
            <a:solidFill>
              <a:schemeClr val="tx1">
                <a:lumMod val="65000"/>
                <a:lumOff val="35000"/>
              </a:schemeClr>
            </a:solidFill>
            <a:ln w="15875">
              <a:solidFill>
                <a:schemeClr val="tx1"/>
              </a:solidFill>
            </a:ln>
            <a:effectLst/>
          </c:spPr>
          <c:invertIfNegative val="0"/>
          <c:cat>
            <c:multiLvlStrRef>
              <c:f>Sheet3!$Q$12:$R$17</c:f>
              <c:multiLvlStrCache>
                <c:ptCount val="6"/>
                <c:lvl>
                  <c:pt idx="0">
                    <c:v>75%</c:v>
                  </c:pt>
                  <c:pt idx="1">
                    <c:v>85%</c:v>
                  </c:pt>
                  <c:pt idx="2">
                    <c:v>75%</c:v>
                  </c:pt>
                  <c:pt idx="3">
                    <c:v>85%</c:v>
                  </c:pt>
                  <c:pt idx="4">
                    <c:v>75%</c:v>
                  </c:pt>
                  <c:pt idx="5">
                    <c:v>85%</c:v>
                  </c:pt>
                </c:lvl>
                <c:lvl>
                  <c:pt idx="0">
                    <c:v>1x</c:v>
                  </c:pt>
                  <c:pt idx="2">
                    <c:v>10x</c:v>
                  </c:pt>
                  <c:pt idx="4">
                    <c:v>20x</c:v>
                  </c:pt>
                </c:lvl>
              </c:multiLvlStrCache>
            </c:multiLvlStrRef>
          </c:cat>
          <c:val>
            <c:numRef>
              <c:f>Sheet3!$S$12:$S$17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0-4D4C-874C-8CEA-20B4DA0A4D39}"/>
            </c:ext>
          </c:extLst>
        </c:ser>
        <c:ser>
          <c:idx val="1"/>
          <c:order val="1"/>
          <c:tx>
            <c:strRef>
              <c:f>Sheet3!$T$11</c:f>
              <c:strCache>
                <c:ptCount val="1"/>
                <c:pt idx="0">
                  <c:v>GS</c:v>
                </c:pt>
              </c:strCache>
            </c:strRef>
          </c:tx>
          <c:spPr>
            <a:solidFill>
              <a:schemeClr val="accent6">
                <a:lumMod val="20000"/>
                <a:lumOff val="80000"/>
              </a:schemeClr>
            </a:solidFill>
            <a:ln w="15875">
              <a:solidFill>
                <a:schemeClr val="tx1"/>
              </a:solidFill>
            </a:ln>
            <a:effectLst/>
          </c:spPr>
          <c:invertIfNegative val="0"/>
          <c:cat>
            <c:multiLvlStrRef>
              <c:f>Sheet3!$Q$12:$R$17</c:f>
              <c:multiLvlStrCache>
                <c:ptCount val="6"/>
                <c:lvl>
                  <c:pt idx="0">
                    <c:v>75%</c:v>
                  </c:pt>
                  <c:pt idx="1">
                    <c:v>85%</c:v>
                  </c:pt>
                  <c:pt idx="2">
                    <c:v>75%</c:v>
                  </c:pt>
                  <c:pt idx="3">
                    <c:v>85%</c:v>
                  </c:pt>
                  <c:pt idx="4">
                    <c:v>75%</c:v>
                  </c:pt>
                  <c:pt idx="5">
                    <c:v>85%</c:v>
                  </c:pt>
                </c:lvl>
                <c:lvl>
                  <c:pt idx="0">
                    <c:v>1x</c:v>
                  </c:pt>
                  <c:pt idx="2">
                    <c:v>10x</c:v>
                  </c:pt>
                  <c:pt idx="4">
                    <c:v>20x</c:v>
                  </c:pt>
                </c:lvl>
              </c:multiLvlStrCache>
            </c:multiLvlStrRef>
          </c:cat>
          <c:val>
            <c:numRef>
              <c:f>Sheet3!$T$12:$T$17</c:f>
              <c:numCache>
                <c:formatCode>General</c:formatCode>
                <c:ptCount val="6"/>
                <c:pt idx="0">
                  <c:v>0.65906262086921485</c:v>
                </c:pt>
                <c:pt idx="1">
                  <c:v>0.65906262086921485</c:v>
                </c:pt>
                <c:pt idx="2">
                  <c:v>0.33838476937938761</c:v>
                </c:pt>
                <c:pt idx="3">
                  <c:v>0.33838476937938761</c:v>
                </c:pt>
                <c:pt idx="4">
                  <c:v>0.31985524718291525</c:v>
                </c:pt>
                <c:pt idx="5">
                  <c:v>0.31985524718291525</c:v>
                </c:pt>
              </c:numCache>
            </c:numRef>
          </c:val>
          <c:extLst>
            <c:ext xmlns:c16="http://schemas.microsoft.com/office/drawing/2014/chart" uri="{C3380CC4-5D6E-409C-BE32-E72D297353CC}">
              <c16:uniqueId val="{00000001-4D4C-874C-8CEA-20B4DA0A4D39}"/>
            </c:ext>
          </c:extLst>
        </c:ser>
        <c:dLbls>
          <c:showLegendKey val="0"/>
          <c:showVal val="0"/>
          <c:showCatName val="0"/>
          <c:showSerName val="0"/>
          <c:showPercent val="0"/>
          <c:showBubbleSize val="0"/>
        </c:dLbls>
        <c:gapWidth val="75"/>
        <c:axId val="152987791"/>
        <c:axId val="1876173808"/>
      </c:barChart>
      <c:catAx>
        <c:axId val="152987791"/>
        <c:scaling>
          <c:orientation val="minMax"/>
        </c:scaling>
        <c:delete val="0"/>
        <c:axPos val="b"/>
        <c:numFmt formatCode="General" sourceLinked="1"/>
        <c:majorTickMark val="in"/>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solidFill>
                <a:latin typeface="Cambria" panose="02040503050406030204" pitchFamily="18" charset="0"/>
                <a:ea typeface="+mn-ea"/>
                <a:cs typeface="+mn-cs"/>
              </a:defRPr>
            </a:pPr>
            <a:endParaRPr lang="en-CH"/>
          </a:p>
        </c:txPr>
        <c:crossAx val="1876173808"/>
        <c:crossesAt val="1.0000000000000002E-3"/>
        <c:auto val="1"/>
        <c:lblAlgn val="ctr"/>
        <c:lblOffset val="100"/>
        <c:noMultiLvlLbl val="0"/>
      </c:catAx>
      <c:valAx>
        <c:axId val="1876173808"/>
        <c:scaling>
          <c:orientation val="minMax"/>
          <c:max val="1"/>
          <c:min val="0"/>
        </c:scaling>
        <c:delete val="0"/>
        <c:axPos val="l"/>
        <c:majorGridlines>
          <c:spPr>
            <a:ln w="15875" cap="flat" cmpd="sng" algn="ctr">
              <a:solidFill>
                <a:schemeClr val="tx1">
                  <a:lumMod val="15000"/>
                  <a:lumOff val="85000"/>
                </a:schemeClr>
              </a:solidFill>
              <a:round/>
            </a:ln>
            <a:effectLst/>
          </c:spPr>
        </c:majorGridlines>
        <c:minorGridlines>
          <c:spPr>
            <a:ln w="15875" cap="flat" cmpd="sng" algn="ctr">
              <a:solidFill>
                <a:schemeClr val="tx1">
                  <a:lumMod val="5000"/>
                  <a:lumOff val="95000"/>
                </a:schemeClr>
              </a:solidFill>
              <a:round/>
            </a:ln>
            <a:effectLst/>
          </c:spPr>
        </c:minorGridlines>
        <c:numFmt formatCode="General" sourceLinked="1"/>
        <c:majorTickMark val="in"/>
        <c:minorTickMark val="none"/>
        <c:tickLblPos val="none"/>
        <c:spPr>
          <a:noFill/>
          <a:ln w="15875">
            <a:solidFill>
              <a:schemeClr val="tx1"/>
            </a:solidFill>
          </a:ln>
          <a:effectLst/>
        </c:spPr>
        <c:txPr>
          <a:bodyPr rot="-60000000" spcFirstLastPara="1" vertOverflow="ellipsis" vert="horz" wrap="square" anchor="ctr" anchorCtr="1"/>
          <a:lstStyle/>
          <a:p>
            <a:pPr>
              <a:defRPr sz="1400" b="1" i="0" u="none" strike="noStrike" kern="1200" baseline="0">
                <a:solidFill>
                  <a:schemeClr val="tx1"/>
                </a:solidFill>
                <a:latin typeface="Cambria" panose="02040503050406030204" pitchFamily="18" charset="0"/>
                <a:ea typeface="+mn-ea"/>
                <a:cs typeface="+mn-cs"/>
              </a:defRPr>
            </a:pPr>
            <a:endParaRPr lang="en-CH"/>
          </a:p>
        </c:txPr>
        <c:crossAx val="152987791"/>
        <c:crosses val="autoZero"/>
        <c:crossBetween val="midCat"/>
        <c:majorUnit val="0.2"/>
      </c:valAx>
      <c:spPr>
        <a:noFill/>
        <a:ln w="15875">
          <a:solidFill>
            <a:schemeClr val="tx1"/>
          </a:solidFill>
        </a:ln>
        <a:effectLst/>
      </c:spPr>
    </c:plotArea>
    <c:legend>
      <c:legendPos val="b"/>
      <c:layout>
        <c:manualLayout>
          <c:xMode val="edge"/>
          <c:yMode val="edge"/>
          <c:x val="0.56870073637943586"/>
          <c:y val="0.32054954490812299"/>
          <c:w val="0.28622951356395099"/>
          <c:h val="9.1331787738279241E-2"/>
        </c:manualLayout>
      </c:layout>
      <c:overlay val="0"/>
      <c:spPr>
        <a:solidFill>
          <a:schemeClr val="bg1"/>
        </a:solidFill>
        <a:ln w="15875">
          <a:solidFill>
            <a:schemeClr val="tx1"/>
          </a:solidFill>
        </a:ln>
        <a:effectLst/>
      </c:spPr>
      <c:txPr>
        <a:bodyPr rot="0" spcFirstLastPara="1" vertOverflow="ellipsis" vert="horz" wrap="square" anchor="ctr" anchorCtr="1"/>
        <a:lstStyle/>
        <a:p>
          <a:pPr>
            <a:defRPr sz="1500" b="1" i="0" u="none" strike="noStrike" kern="1200" baseline="0">
              <a:solidFill>
                <a:schemeClr val="tx1"/>
              </a:solidFill>
              <a:latin typeface="+mn-lt"/>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188051616595324"/>
          <c:y val="0.18455267579499435"/>
          <c:w val="0.75474289548247919"/>
          <c:h val="0.42580013004068901"/>
        </c:manualLayout>
      </c:layout>
      <c:barChart>
        <c:barDir val="col"/>
        <c:grouping val="clustered"/>
        <c:varyColors val="0"/>
        <c:ser>
          <c:idx val="0"/>
          <c:order val="0"/>
          <c:tx>
            <c:strRef>
              <c:f>Sheet3!$M$5</c:f>
              <c:strCache>
                <c:ptCount val="1"/>
                <c:pt idx="0">
                  <c:v>Base</c:v>
                </c:pt>
              </c:strCache>
            </c:strRef>
          </c:tx>
          <c:spPr>
            <a:solidFill>
              <a:schemeClr val="tx1">
                <a:lumMod val="65000"/>
                <a:lumOff val="35000"/>
              </a:schemeClr>
            </a:solidFill>
            <a:ln w="15875">
              <a:solidFill>
                <a:schemeClr val="tx1"/>
              </a:solidFill>
            </a:ln>
            <a:effectLst/>
          </c:spPr>
          <c:invertIfNegative val="0"/>
          <c:cat>
            <c:multiLvlStrRef>
              <c:f>Sheet3!$K$6:$L$11</c:f>
              <c:multiLvlStrCache>
                <c:ptCount val="6"/>
                <c:lvl>
                  <c:pt idx="0">
                    <c:v>0.3%</c:v>
                  </c:pt>
                  <c:pt idx="1">
                    <c:v>37%</c:v>
                  </c:pt>
                  <c:pt idx="2">
                    <c:v>0.3%</c:v>
                  </c:pt>
                  <c:pt idx="3">
                    <c:v>37%</c:v>
                  </c:pt>
                  <c:pt idx="4">
                    <c:v>0.3%</c:v>
                  </c:pt>
                  <c:pt idx="5">
                    <c:v>37%</c:v>
                  </c:pt>
                </c:lvl>
                <c:lvl>
                  <c:pt idx="0">
                    <c:v>1x</c:v>
                  </c:pt>
                  <c:pt idx="2">
                    <c:v>10x</c:v>
                  </c:pt>
                  <c:pt idx="4">
                    <c:v>20x</c:v>
                  </c:pt>
                </c:lvl>
              </c:multiLvlStrCache>
            </c:multiLvlStrRef>
          </c:cat>
          <c:val>
            <c:numRef>
              <c:f>Sheet3!$M$6:$M$11</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0-D860-5C42-A2B5-BFF030C25B46}"/>
            </c:ext>
          </c:extLst>
        </c:ser>
        <c:ser>
          <c:idx val="1"/>
          <c:order val="1"/>
          <c:tx>
            <c:strRef>
              <c:f>Sheet3!$N$5</c:f>
              <c:strCache>
                <c:ptCount val="1"/>
                <c:pt idx="0">
                  <c:v>GS</c:v>
                </c:pt>
              </c:strCache>
            </c:strRef>
          </c:tx>
          <c:spPr>
            <a:solidFill>
              <a:schemeClr val="accent6">
                <a:lumMod val="20000"/>
                <a:lumOff val="80000"/>
              </a:schemeClr>
            </a:solidFill>
            <a:ln w="15875">
              <a:solidFill>
                <a:schemeClr val="tx1"/>
              </a:solidFill>
            </a:ln>
            <a:effectLst/>
          </c:spPr>
          <c:invertIfNegative val="0"/>
          <c:cat>
            <c:multiLvlStrRef>
              <c:f>Sheet3!$K$6:$L$11</c:f>
              <c:multiLvlStrCache>
                <c:ptCount val="6"/>
                <c:lvl>
                  <c:pt idx="0">
                    <c:v>0.3%</c:v>
                  </c:pt>
                  <c:pt idx="1">
                    <c:v>37%</c:v>
                  </c:pt>
                  <c:pt idx="2">
                    <c:v>0.3%</c:v>
                  </c:pt>
                  <c:pt idx="3">
                    <c:v>37%</c:v>
                  </c:pt>
                  <c:pt idx="4">
                    <c:v>0.3%</c:v>
                  </c:pt>
                  <c:pt idx="5">
                    <c:v>37%</c:v>
                  </c:pt>
                </c:lvl>
                <c:lvl>
                  <c:pt idx="0">
                    <c:v>1x</c:v>
                  </c:pt>
                  <c:pt idx="2">
                    <c:v>10x</c:v>
                  </c:pt>
                  <c:pt idx="4">
                    <c:v>20x</c:v>
                  </c:pt>
                </c:lvl>
              </c:multiLvlStrCache>
            </c:multiLvlStrRef>
          </c:cat>
          <c:val>
            <c:numRef>
              <c:f>Sheet3!$N$6:$N$11</c:f>
              <c:numCache>
                <c:formatCode>General</c:formatCode>
                <c:ptCount val="6"/>
                <c:pt idx="0">
                  <c:v>2.9734499691528547E-2</c:v>
                </c:pt>
                <c:pt idx="1">
                  <c:v>0.68810770381451014</c:v>
                </c:pt>
                <c:pt idx="2">
                  <c:v>3.427006687311418E-2</c:v>
                </c:pt>
                <c:pt idx="3">
                  <c:v>0.67399126188640457</c:v>
                </c:pt>
                <c:pt idx="4">
                  <c:v>3.5083500433533844E-2</c:v>
                </c:pt>
                <c:pt idx="5">
                  <c:v>0.66258516216131358</c:v>
                </c:pt>
              </c:numCache>
            </c:numRef>
          </c:val>
          <c:extLst>
            <c:ext xmlns:c16="http://schemas.microsoft.com/office/drawing/2014/chart" uri="{C3380CC4-5D6E-409C-BE32-E72D297353CC}">
              <c16:uniqueId val="{00000001-D860-5C42-A2B5-BFF030C25B46}"/>
            </c:ext>
          </c:extLst>
        </c:ser>
        <c:dLbls>
          <c:showLegendKey val="0"/>
          <c:showVal val="0"/>
          <c:showCatName val="0"/>
          <c:showSerName val="0"/>
          <c:showPercent val="0"/>
          <c:showBubbleSize val="0"/>
        </c:dLbls>
        <c:gapWidth val="75"/>
        <c:axId val="688008704"/>
        <c:axId val="688721408"/>
      </c:barChart>
      <c:catAx>
        <c:axId val="688008704"/>
        <c:scaling>
          <c:orientation val="minMax"/>
        </c:scaling>
        <c:delete val="0"/>
        <c:axPos val="b"/>
        <c:numFmt formatCode="General" sourceLinked="1"/>
        <c:majorTickMark val="in"/>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solidFill>
                <a:latin typeface="Cambria" panose="02040503050406030204" pitchFamily="18" charset="0"/>
                <a:ea typeface="+mn-ea"/>
                <a:cs typeface="+mn-cs"/>
              </a:defRPr>
            </a:pPr>
            <a:endParaRPr lang="en-CH"/>
          </a:p>
        </c:txPr>
        <c:crossAx val="688721408"/>
        <c:crossesAt val="1.0000000000000002E-3"/>
        <c:auto val="1"/>
        <c:lblAlgn val="ctr"/>
        <c:lblOffset val="100"/>
        <c:noMultiLvlLbl val="0"/>
      </c:catAx>
      <c:valAx>
        <c:axId val="688721408"/>
        <c:scaling>
          <c:logBase val="10"/>
          <c:orientation val="minMax"/>
          <c:max val="1"/>
          <c:min val="1.0000000000000002E-3"/>
        </c:scaling>
        <c:delete val="0"/>
        <c:axPos val="l"/>
        <c:majorGridlines>
          <c:spPr>
            <a:ln w="15875" cap="flat" cmpd="sng" algn="ctr">
              <a:solidFill>
                <a:schemeClr val="tx1">
                  <a:lumMod val="15000"/>
                  <a:lumOff val="85000"/>
                </a:schemeClr>
              </a:solidFill>
              <a:round/>
            </a:ln>
            <a:effectLst/>
          </c:spPr>
        </c:majorGridlines>
        <c:minorGridlines>
          <c:spPr>
            <a:ln w="15875" cap="flat" cmpd="sng" algn="ctr">
              <a:solidFill>
                <a:schemeClr val="tx1">
                  <a:lumMod val="5000"/>
                  <a:lumOff val="95000"/>
                </a:schemeClr>
              </a:solidFill>
              <a:round/>
            </a:ln>
            <a:effectLst/>
          </c:spPr>
        </c:minorGridlines>
        <c:numFmt formatCode="General" sourceLinked="1"/>
        <c:majorTickMark val="in"/>
        <c:minorTickMark val="none"/>
        <c:tickLblPos val="nextTo"/>
        <c:spPr>
          <a:noFill/>
          <a:ln w="15875">
            <a:solidFill>
              <a:schemeClr val="tx1"/>
            </a:solidFill>
          </a:ln>
          <a:effectLst/>
        </c:spPr>
        <c:txPr>
          <a:bodyPr rot="-60000000" spcFirstLastPara="1" vertOverflow="ellipsis" vert="horz" wrap="square" anchor="ctr" anchorCtr="1"/>
          <a:lstStyle/>
          <a:p>
            <a:pPr>
              <a:defRPr sz="1400" b="1" i="0" u="none" strike="noStrike" kern="1200" baseline="0">
                <a:solidFill>
                  <a:schemeClr val="tx1"/>
                </a:solidFill>
                <a:latin typeface="Cambria" panose="02040503050406030204" pitchFamily="18" charset="0"/>
                <a:ea typeface="+mn-ea"/>
                <a:cs typeface="+mn-cs"/>
              </a:defRPr>
            </a:pPr>
            <a:endParaRPr lang="en-CH"/>
          </a:p>
        </c:txPr>
        <c:crossAx val="688008704"/>
        <c:crosses val="autoZero"/>
        <c:crossBetween val="midCat"/>
        <c:majorUnit val="0.2"/>
      </c:valAx>
      <c:spPr>
        <a:noFill/>
        <a:ln w="15875">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959958822494363"/>
          <c:y val="0.1851670487786351"/>
          <c:w val="0.7606294369831228"/>
          <c:h val="0.4253864076426852"/>
        </c:manualLayout>
      </c:layout>
      <c:barChart>
        <c:barDir val="col"/>
        <c:grouping val="clustered"/>
        <c:varyColors val="0"/>
        <c:ser>
          <c:idx val="0"/>
          <c:order val="0"/>
          <c:tx>
            <c:strRef>
              <c:f>Sheet3!$S$11</c:f>
              <c:strCache>
                <c:ptCount val="1"/>
                <c:pt idx="0">
                  <c:v>Base</c:v>
                </c:pt>
              </c:strCache>
            </c:strRef>
          </c:tx>
          <c:spPr>
            <a:solidFill>
              <a:schemeClr val="tx1">
                <a:lumMod val="65000"/>
                <a:lumOff val="35000"/>
              </a:schemeClr>
            </a:solidFill>
            <a:ln w="15875">
              <a:solidFill>
                <a:schemeClr val="tx1"/>
              </a:solidFill>
            </a:ln>
            <a:effectLst/>
          </c:spPr>
          <c:invertIfNegative val="0"/>
          <c:cat>
            <c:multiLvlStrRef>
              <c:f>Sheet3!$Q$12:$R$17</c:f>
              <c:multiLvlStrCache>
                <c:ptCount val="6"/>
                <c:lvl>
                  <c:pt idx="0">
                    <c:v>0.3%</c:v>
                  </c:pt>
                  <c:pt idx="1">
                    <c:v>37%</c:v>
                  </c:pt>
                  <c:pt idx="2">
                    <c:v>0.3%</c:v>
                  </c:pt>
                  <c:pt idx="3">
                    <c:v>37%</c:v>
                  </c:pt>
                  <c:pt idx="4">
                    <c:v>0.3%</c:v>
                  </c:pt>
                  <c:pt idx="5">
                    <c:v>37%</c:v>
                  </c:pt>
                </c:lvl>
                <c:lvl>
                  <c:pt idx="0">
                    <c:v>1x</c:v>
                  </c:pt>
                  <c:pt idx="2">
                    <c:v>10x</c:v>
                  </c:pt>
                  <c:pt idx="4">
                    <c:v>20x</c:v>
                  </c:pt>
                </c:lvl>
              </c:multiLvlStrCache>
            </c:multiLvlStrRef>
          </c:cat>
          <c:val>
            <c:numRef>
              <c:f>Sheet3!$S$12:$S$17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0-EE93-2745-B3FB-F953C119A665}"/>
            </c:ext>
          </c:extLst>
        </c:ser>
        <c:ser>
          <c:idx val="1"/>
          <c:order val="1"/>
          <c:tx>
            <c:strRef>
              <c:f>Sheet3!$T$11</c:f>
              <c:strCache>
                <c:ptCount val="1"/>
                <c:pt idx="0">
                  <c:v>GS</c:v>
                </c:pt>
              </c:strCache>
            </c:strRef>
          </c:tx>
          <c:spPr>
            <a:solidFill>
              <a:schemeClr val="accent6">
                <a:lumMod val="20000"/>
                <a:lumOff val="80000"/>
              </a:schemeClr>
            </a:solidFill>
            <a:ln w="15875">
              <a:solidFill>
                <a:schemeClr val="tx1"/>
              </a:solidFill>
            </a:ln>
            <a:effectLst/>
          </c:spPr>
          <c:invertIfNegative val="0"/>
          <c:cat>
            <c:multiLvlStrRef>
              <c:f>Sheet3!$Q$12:$R$17</c:f>
              <c:multiLvlStrCache>
                <c:ptCount val="6"/>
                <c:lvl>
                  <c:pt idx="0">
                    <c:v>0.3%</c:v>
                  </c:pt>
                  <c:pt idx="1">
                    <c:v>37%</c:v>
                  </c:pt>
                  <c:pt idx="2">
                    <c:v>0.3%</c:v>
                  </c:pt>
                  <c:pt idx="3">
                    <c:v>37%</c:v>
                  </c:pt>
                  <c:pt idx="4">
                    <c:v>0.3%</c:v>
                  </c:pt>
                  <c:pt idx="5">
                    <c:v>37%</c:v>
                  </c:pt>
                </c:lvl>
                <c:lvl>
                  <c:pt idx="0">
                    <c:v>1x</c:v>
                  </c:pt>
                  <c:pt idx="2">
                    <c:v>10x</c:v>
                  </c:pt>
                  <c:pt idx="4">
                    <c:v>20x</c:v>
                  </c:pt>
                </c:lvl>
              </c:multiLvlStrCache>
            </c:multiLvlStrRef>
          </c:cat>
          <c:val>
            <c:numRef>
              <c:f>Sheet3!$T$12:$T$17</c:f>
              <c:numCache>
                <c:formatCode>General</c:formatCode>
                <c:ptCount val="6"/>
                <c:pt idx="0">
                  <c:v>0.14589150419434874</c:v>
                </c:pt>
                <c:pt idx="1">
                  <c:v>0.37023507441703279</c:v>
                </c:pt>
                <c:pt idx="2">
                  <c:v>0.14581803830322293</c:v>
                </c:pt>
                <c:pt idx="3">
                  <c:v>0.37002351534031791</c:v>
                </c:pt>
                <c:pt idx="4">
                  <c:v>0.14581395549684864</c:v>
                </c:pt>
                <c:pt idx="5">
                  <c:v>0.37001175802864217</c:v>
                </c:pt>
              </c:numCache>
            </c:numRef>
          </c:val>
          <c:extLst>
            <c:ext xmlns:c16="http://schemas.microsoft.com/office/drawing/2014/chart" uri="{C3380CC4-5D6E-409C-BE32-E72D297353CC}">
              <c16:uniqueId val="{00000001-EE93-2745-B3FB-F953C119A665}"/>
            </c:ext>
          </c:extLst>
        </c:ser>
        <c:dLbls>
          <c:showLegendKey val="0"/>
          <c:showVal val="0"/>
          <c:showCatName val="0"/>
          <c:showSerName val="0"/>
          <c:showPercent val="0"/>
          <c:showBubbleSize val="0"/>
        </c:dLbls>
        <c:gapWidth val="75"/>
        <c:axId val="152987791"/>
        <c:axId val="1876173808"/>
      </c:barChart>
      <c:catAx>
        <c:axId val="152987791"/>
        <c:scaling>
          <c:orientation val="minMax"/>
        </c:scaling>
        <c:delete val="0"/>
        <c:axPos val="b"/>
        <c:numFmt formatCode="General" sourceLinked="1"/>
        <c:majorTickMark val="in"/>
        <c:minorTickMark val="in"/>
        <c:tickLblPos val="nextTo"/>
        <c:spPr>
          <a:noFill/>
          <a:ln w="15875"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solidFill>
                <a:latin typeface="Cambria" panose="02040503050406030204" pitchFamily="18" charset="0"/>
                <a:ea typeface="+mn-ea"/>
                <a:cs typeface="+mn-cs"/>
              </a:defRPr>
            </a:pPr>
            <a:endParaRPr lang="en-CH"/>
          </a:p>
        </c:txPr>
        <c:crossAx val="1876173808"/>
        <c:crossesAt val="1.0000000000000002E-3"/>
        <c:auto val="1"/>
        <c:lblAlgn val="ctr"/>
        <c:lblOffset val="100"/>
        <c:noMultiLvlLbl val="0"/>
      </c:catAx>
      <c:valAx>
        <c:axId val="1876173808"/>
        <c:scaling>
          <c:logBase val="10"/>
          <c:orientation val="minMax"/>
          <c:max val="1"/>
          <c:min val="1.0000000000000002E-3"/>
        </c:scaling>
        <c:delete val="0"/>
        <c:axPos val="l"/>
        <c:majorGridlines>
          <c:spPr>
            <a:ln w="15875" cap="flat" cmpd="sng" algn="ctr">
              <a:solidFill>
                <a:schemeClr val="tx1">
                  <a:lumMod val="15000"/>
                  <a:lumOff val="85000"/>
                </a:schemeClr>
              </a:solidFill>
              <a:round/>
            </a:ln>
            <a:effectLst/>
          </c:spPr>
        </c:majorGridlines>
        <c:minorGridlines>
          <c:spPr>
            <a:ln w="15875" cap="flat" cmpd="sng" algn="ctr">
              <a:solidFill>
                <a:schemeClr val="tx1">
                  <a:lumMod val="5000"/>
                  <a:lumOff val="95000"/>
                </a:schemeClr>
              </a:solidFill>
              <a:round/>
            </a:ln>
            <a:effectLst/>
          </c:spPr>
        </c:minorGridlines>
        <c:numFmt formatCode="General" sourceLinked="1"/>
        <c:majorTickMark val="in"/>
        <c:minorTickMark val="none"/>
        <c:tickLblPos val="none"/>
        <c:spPr>
          <a:noFill/>
          <a:ln w="15875">
            <a:solidFill>
              <a:schemeClr val="tx1"/>
            </a:solidFill>
          </a:ln>
          <a:effectLst/>
        </c:spPr>
        <c:txPr>
          <a:bodyPr rot="-60000000" spcFirstLastPara="1" vertOverflow="ellipsis" vert="horz" wrap="square" anchor="ctr" anchorCtr="1"/>
          <a:lstStyle/>
          <a:p>
            <a:pPr>
              <a:defRPr sz="1400" b="1" i="0" u="none" strike="noStrike" kern="1200" baseline="0">
                <a:solidFill>
                  <a:schemeClr val="tx1"/>
                </a:solidFill>
                <a:latin typeface="Cambria" panose="02040503050406030204" pitchFamily="18" charset="0"/>
                <a:ea typeface="+mn-ea"/>
                <a:cs typeface="+mn-cs"/>
              </a:defRPr>
            </a:pPr>
            <a:endParaRPr lang="en-CH"/>
          </a:p>
        </c:txPr>
        <c:crossAx val="152987791"/>
        <c:crosses val="autoZero"/>
        <c:crossBetween val="midCat"/>
        <c:majorUnit val="0.2"/>
      </c:valAx>
      <c:spPr>
        <a:noFill/>
        <a:ln w="15875">
          <a:solidFill>
            <a:schemeClr val="tx1"/>
          </a:solidFill>
        </a:ln>
        <a:effectLst/>
      </c:spPr>
    </c:plotArea>
    <c:legend>
      <c:legendPos val="t"/>
      <c:layout>
        <c:manualLayout>
          <c:xMode val="edge"/>
          <c:yMode val="edge"/>
          <c:x val="0.52396034424270832"/>
          <c:y val="0.44897957233716362"/>
          <c:w val="0.30711005330939201"/>
          <c:h val="9.7846302606881083E-2"/>
        </c:manualLayout>
      </c:layout>
      <c:overlay val="0"/>
      <c:spPr>
        <a:solidFill>
          <a:schemeClr val="bg1"/>
        </a:solidFill>
        <a:ln w="15875">
          <a:solidFill>
            <a:schemeClr val="tx1"/>
          </a:solidFill>
        </a:ln>
        <a:effectLst/>
      </c:spPr>
      <c:txPr>
        <a:bodyPr rot="0" spcFirstLastPara="1" vertOverflow="ellipsis" vert="horz" wrap="square" anchor="ctr" anchorCtr="1"/>
        <a:lstStyle/>
        <a:p>
          <a:pPr>
            <a:defRPr sz="1500" b="1" i="0" u="none" strike="noStrike" kern="1200" baseline="0">
              <a:solidFill>
                <a:schemeClr val="tx1"/>
              </a:solidFill>
              <a:latin typeface="+mn-lt"/>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930702627688781"/>
          <c:y val="0.11601846551115116"/>
          <c:w val="0.84088454460433826"/>
          <c:h val="0.35680181184952431"/>
        </c:manualLayout>
      </c:layout>
      <c:barChart>
        <c:barDir val="col"/>
        <c:grouping val="stacked"/>
        <c:varyColors val="0"/>
        <c:ser>
          <c:idx val="0"/>
          <c:order val="0"/>
          <c:tx>
            <c:strRef>
              <c:f>Sheet1!$E$5</c:f>
              <c:strCache>
                <c:ptCount val="1"/>
                <c:pt idx="0">
                  <c:v>Other</c:v>
                </c:pt>
              </c:strCache>
            </c:strRef>
          </c:tx>
          <c:spPr>
            <a:solidFill>
              <a:schemeClr val="bg1"/>
            </a:solidFill>
            <a:ln w="15875">
              <a:solidFill>
                <a:schemeClr val="tx1"/>
              </a:solidFill>
            </a:ln>
            <a:effectLst/>
          </c:spPr>
          <c:invertIfNegative val="0"/>
          <c:dPt>
            <c:idx val="0"/>
            <c:invertIfNegative val="0"/>
            <c:bubble3D val="0"/>
            <c:spPr>
              <a:solidFill>
                <a:schemeClr val="tx1">
                  <a:lumMod val="65000"/>
                  <a:lumOff val="35000"/>
                </a:schemeClr>
              </a:solidFill>
              <a:ln w="15875">
                <a:solidFill>
                  <a:schemeClr val="tx1"/>
                </a:solidFill>
              </a:ln>
              <a:effectLst/>
            </c:spPr>
            <c:extLst>
              <c:ext xmlns:c16="http://schemas.microsoft.com/office/drawing/2014/chart" uri="{C3380CC4-5D6E-409C-BE32-E72D297353CC}">
                <c16:uniqueId val="{00000001-3DB1-9E43-920E-3C6195AE9E91}"/>
              </c:ext>
            </c:extLst>
          </c:dPt>
          <c:dPt>
            <c:idx val="1"/>
            <c:invertIfNegative val="0"/>
            <c:bubble3D val="0"/>
            <c:spPr>
              <a:solidFill>
                <a:schemeClr val="accent6">
                  <a:lumMod val="20000"/>
                  <a:lumOff val="80000"/>
                </a:schemeClr>
              </a:solidFill>
              <a:ln w="15875">
                <a:solidFill>
                  <a:schemeClr val="tx1"/>
                </a:solidFill>
              </a:ln>
              <a:effectLst/>
            </c:spPr>
            <c:extLst>
              <c:ext xmlns:c16="http://schemas.microsoft.com/office/drawing/2014/chart" uri="{C3380CC4-5D6E-409C-BE32-E72D297353CC}">
                <c16:uniqueId val="{00000003-3DB1-9E43-920E-3C6195AE9E91}"/>
              </c:ext>
            </c:extLst>
          </c:dPt>
          <c:dPt>
            <c:idx val="2"/>
            <c:invertIfNegative val="0"/>
            <c:bubble3D val="0"/>
            <c:spPr>
              <a:solidFill>
                <a:schemeClr val="tx1">
                  <a:lumMod val="65000"/>
                  <a:lumOff val="35000"/>
                </a:schemeClr>
              </a:solidFill>
              <a:ln w="15875">
                <a:solidFill>
                  <a:schemeClr val="tx1"/>
                </a:solidFill>
              </a:ln>
              <a:effectLst/>
            </c:spPr>
            <c:extLst>
              <c:ext xmlns:c16="http://schemas.microsoft.com/office/drawing/2014/chart" uri="{C3380CC4-5D6E-409C-BE32-E72D297353CC}">
                <c16:uniqueId val="{00000005-3DB1-9E43-920E-3C6195AE9E91}"/>
              </c:ext>
            </c:extLst>
          </c:dPt>
          <c:dPt>
            <c:idx val="3"/>
            <c:invertIfNegative val="0"/>
            <c:bubble3D val="0"/>
            <c:spPr>
              <a:solidFill>
                <a:schemeClr val="accent6">
                  <a:lumMod val="20000"/>
                  <a:lumOff val="80000"/>
                </a:schemeClr>
              </a:solidFill>
              <a:ln w="15875">
                <a:solidFill>
                  <a:schemeClr val="tx1"/>
                </a:solidFill>
              </a:ln>
              <a:effectLst/>
            </c:spPr>
            <c:extLst>
              <c:ext xmlns:c16="http://schemas.microsoft.com/office/drawing/2014/chart" uri="{C3380CC4-5D6E-409C-BE32-E72D297353CC}">
                <c16:uniqueId val="{00000007-3DB1-9E43-920E-3C6195AE9E91}"/>
              </c:ext>
            </c:extLst>
          </c:dPt>
          <c:dPt>
            <c:idx val="4"/>
            <c:invertIfNegative val="0"/>
            <c:bubble3D val="0"/>
            <c:spPr>
              <a:solidFill>
                <a:schemeClr val="tx1">
                  <a:lumMod val="65000"/>
                  <a:lumOff val="35000"/>
                </a:schemeClr>
              </a:solidFill>
              <a:ln w="15875">
                <a:solidFill>
                  <a:schemeClr val="tx1"/>
                </a:solidFill>
              </a:ln>
              <a:effectLst/>
            </c:spPr>
            <c:extLst>
              <c:ext xmlns:c16="http://schemas.microsoft.com/office/drawing/2014/chart" uri="{C3380CC4-5D6E-409C-BE32-E72D297353CC}">
                <c16:uniqueId val="{00000009-3DB1-9E43-920E-3C6195AE9E91}"/>
              </c:ext>
            </c:extLst>
          </c:dPt>
          <c:dPt>
            <c:idx val="5"/>
            <c:invertIfNegative val="0"/>
            <c:bubble3D val="0"/>
            <c:spPr>
              <a:solidFill>
                <a:schemeClr val="accent6">
                  <a:lumMod val="20000"/>
                  <a:lumOff val="80000"/>
                </a:schemeClr>
              </a:solidFill>
              <a:ln w="15875">
                <a:solidFill>
                  <a:schemeClr val="tx1"/>
                </a:solidFill>
              </a:ln>
              <a:effectLst/>
            </c:spPr>
            <c:extLst>
              <c:ext xmlns:c16="http://schemas.microsoft.com/office/drawing/2014/chart" uri="{C3380CC4-5D6E-409C-BE32-E72D297353CC}">
                <c16:uniqueId val="{0000000B-3DB1-9E43-920E-3C6195AE9E91}"/>
              </c:ext>
            </c:extLst>
          </c:dPt>
          <c:cat>
            <c:multiLvlStrRef>
              <c:f>Sheet1!$C$6:$D$11</c:f>
              <c:multiLvlStrCache>
                <c:ptCount val="6"/>
                <c:lvl>
                  <c:pt idx="0">
                    <c:v>Base</c:v>
                  </c:pt>
                  <c:pt idx="1">
                    <c:v>GS</c:v>
                  </c:pt>
                  <c:pt idx="2">
                    <c:v>Base</c:v>
                  </c:pt>
                  <c:pt idx="3">
                    <c:v>GS</c:v>
                  </c:pt>
                  <c:pt idx="4">
                    <c:v>Base</c:v>
                  </c:pt>
                  <c:pt idx="5">
                    <c:v>GS</c:v>
                  </c:pt>
                </c:lvl>
                <c:lvl>
                  <c:pt idx="0">
                    <c:v>SSD-L</c:v>
                  </c:pt>
                  <c:pt idx="2">
                    <c:v>SSD-M</c:v>
                  </c:pt>
                  <c:pt idx="4">
                    <c:v>SSD-H</c:v>
                  </c:pt>
                </c:lvl>
              </c:multiLvlStrCache>
            </c:multiLvlStrRef>
          </c:cat>
          <c:val>
            <c:numRef>
              <c:f>Sheet1!$E$6:$E$11</c:f>
              <c:numCache>
                <c:formatCode>General</c:formatCode>
                <c:ptCount val="6"/>
                <c:pt idx="0">
                  <c:v>170.17</c:v>
                </c:pt>
                <c:pt idx="1">
                  <c:v>69.239999999999995</c:v>
                </c:pt>
                <c:pt idx="2">
                  <c:v>154.65</c:v>
                </c:pt>
                <c:pt idx="3">
                  <c:v>74.709999999999994</c:v>
                </c:pt>
                <c:pt idx="4">
                  <c:v>159.07</c:v>
                </c:pt>
                <c:pt idx="5">
                  <c:v>73.31</c:v>
                </c:pt>
              </c:numCache>
            </c:numRef>
          </c:val>
          <c:extLst>
            <c:ext xmlns:c16="http://schemas.microsoft.com/office/drawing/2014/chart" uri="{C3380CC4-5D6E-409C-BE32-E72D297353CC}">
              <c16:uniqueId val="{00000018-3DB1-9E43-920E-3C6195AE9E91}"/>
            </c:ext>
          </c:extLst>
        </c:ser>
        <c:ser>
          <c:idx val="1"/>
          <c:order val="1"/>
          <c:tx>
            <c:strRef>
              <c:f>Sheet1!$F$5</c:f>
              <c:strCache>
                <c:ptCount val="1"/>
                <c:pt idx="0">
                  <c:v>Alignment</c:v>
                </c:pt>
              </c:strCache>
            </c:strRef>
          </c:tx>
          <c:spPr>
            <a:noFill/>
            <a:ln w="15875">
              <a:solidFill>
                <a:schemeClr val="tx1"/>
              </a:solidFill>
            </a:ln>
            <a:effectLst/>
          </c:spPr>
          <c:invertIfNegative val="0"/>
          <c:dPt>
            <c:idx val="0"/>
            <c:invertIfNegative val="0"/>
            <c:bubble3D val="0"/>
            <c:spPr>
              <a:noFill/>
              <a:ln w="15875">
                <a:solidFill>
                  <a:schemeClr val="tx1"/>
                </a:solidFill>
              </a:ln>
              <a:effectLst/>
            </c:spPr>
            <c:extLst>
              <c:ext xmlns:c16="http://schemas.microsoft.com/office/drawing/2014/chart" uri="{C3380CC4-5D6E-409C-BE32-E72D297353CC}">
                <c16:uniqueId val="{0000001A-3DB1-9E43-920E-3C6195AE9E91}"/>
              </c:ext>
            </c:extLst>
          </c:dPt>
          <c:dPt>
            <c:idx val="1"/>
            <c:invertIfNegative val="0"/>
            <c:bubble3D val="0"/>
            <c:spPr>
              <a:noFill/>
              <a:ln w="15875">
                <a:solidFill>
                  <a:schemeClr val="tx1"/>
                </a:solidFill>
              </a:ln>
              <a:effectLst/>
            </c:spPr>
            <c:extLst>
              <c:ext xmlns:c16="http://schemas.microsoft.com/office/drawing/2014/chart" uri="{C3380CC4-5D6E-409C-BE32-E72D297353CC}">
                <c16:uniqueId val="{0000001C-3DB1-9E43-920E-3C6195AE9E91}"/>
              </c:ext>
            </c:extLst>
          </c:dPt>
          <c:dPt>
            <c:idx val="2"/>
            <c:invertIfNegative val="0"/>
            <c:bubble3D val="0"/>
            <c:spPr>
              <a:noFill/>
              <a:ln w="15875">
                <a:solidFill>
                  <a:schemeClr val="tx1"/>
                </a:solidFill>
              </a:ln>
              <a:effectLst/>
            </c:spPr>
            <c:extLst>
              <c:ext xmlns:c16="http://schemas.microsoft.com/office/drawing/2014/chart" uri="{C3380CC4-5D6E-409C-BE32-E72D297353CC}">
                <c16:uniqueId val="{0000001E-3DB1-9E43-920E-3C6195AE9E91}"/>
              </c:ext>
            </c:extLst>
          </c:dPt>
          <c:dPt>
            <c:idx val="3"/>
            <c:invertIfNegative val="0"/>
            <c:bubble3D val="0"/>
            <c:spPr>
              <a:noFill/>
              <a:ln w="15875">
                <a:solidFill>
                  <a:schemeClr val="tx1"/>
                </a:solidFill>
              </a:ln>
              <a:effectLst/>
            </c:spPr>
            <c:extLst>
              <c:ext xmlns:c16="http://schemas.microsoft.com/office/drawing/2014/chart" uri="{C3380CC4-5D6E-409C-BE32-E72D297353CC}">
                <c16:uniqueId val="{00000020-3DB1-9E43-920E-3C6195AE9E91}"/>
              </c:ext>
            </c:extLst>
          </c:dPt>
          <c:dPt>
            <c:idx val="4"/>
            <c:invertIfNegative val="0"/>
            <c:bubble3D val="0"/>
            <c:spPr>
              <a:noFill/>
              <a:ln w="15875">
                <a:solidFill>
                  <a:schemeClr val="tx1"/>
                </a:solidFill>
              </a:ln>
              <a:effectLst/>
            </c:spPr>
            <c:extLst>
              <c:ext xmlns:c16="http://schemas.microsoft.com/office/drawing/2014/chart" uri="{C3380CC4-5D6E-409C-BE32-E72D297353CC}">
                <c16:uniqueId val="{00000022-3DB1-9E43-920E-3C6195AE9E91}"/>
              </c:ext>
            </c:extLst>
          </c:dPt>
          <c:dPt>
            <c:idx val="5"/>
            <c:invertIfNegative val="0"/>
            <c:bubble3D val="0"/>
            <c:spPr>
              <a:noFill/>
              <a:ln w="15875">
                <a:solidFill>
                  <a:schemeClr val="tx1"/>
                </a:solidFill>
              </a:ln>
              <a:effectLst/>
            </c:spPr>
            <c:extLst>
              <c:ext xmlns:c16="http://schemas.microsoft.com/office/drawing/2014/chart" uri="{C3380CC4-5D6E-409C-BE32-E72D297353CC}">
                <c16:uniqueId val="{00000024-3DB1-9E43-920E-3C6195AE9E91}"/>
              </c:ext>
            </c:extLst>
          </c:dPt>
          <c:cat>
            <c:multiLvlStrRef>
              <c:f>Sheet1!$C$6:$D$11</c:f>
              <c:multiLvlStrCache>
                <c:ptCount val="6"/>
                <c:lvl>
                  <c:pt idx="0">
                    <c:v>Base</c:v>
                  </c:pt>
                  <c:pt idx="1">
                    <c:v>GS</c:v>
                  </c:pt>
                  <c:pt idx="2">
                    <c:v>Base</c:v>
                  </c:pt>
                  <c:pt idx="3">
                    <c:v>GS</c:v>
                  </c:pt>
                  <c:pt idx="4">
                    <c:v>Base</c:v>
                  </c:pt>
                  <c:pt idx="5">
                    <c:v>GS</c:v>
                  </c:pt>
                </c:lvl>
                <c:lvl>
                  <c:pt idx="0">
                    <c:v>SSD-L</c:v>
                  </c:pt>
                  <c:pt idx="2">
                    <c:v>SSD-M</c:v>
                  </c:pt>
                  <c:pt idx="4">
                    <c:v>SSD-H</c:v>
                  </c:pt>
                </c:lvl>
              </c:multiLvlStrCache>
            </c:multiLvlStrRef>
          </c:cat>
          <c:val>
            <c:numRef>
              <c:f>Sheet1!$F$6:$F$11</c:f>
              <c:numCache>
                <c:formatCode>General</c:formatCode>
                <c:ptCount val="6"/>
                <c:pt idx="0">
                  <c:v>0</c:v>
                </c:pt>
                <c:pt idx="1">
                  <c:v>0</c:v>
                </c:pt>
                <c:pt idx="2">
                  <c:v>0</c:v>
                </c:pt>
                <c:pt idx="3">
                  <c:v>0</c:v>
                </c:pt>
                <c:pt idx="4">
                  <c:v>0</c:v>
                </c:pt>
                <c:pt idx="5">
                  <c:v>0</c:v>
                </c:pt>
              </c:numCache>
            </c:numRef>
          </c:val>
          <c:extLst>
            <c:ext xmlns:c16="http://schemas.microsoft.com/office/drawing/2014/chart" uri="{C3380CC4-5D6E-409C-BE32-E72D297353CC}">
              <c16:uniqueId val="{00000031-3DB1-9E43-920E-3C6195AE9E91}"/>
            </c:ext>
          </c:extLst>
        </c:ser>
        <c:dLbls>
          <c:showLegendKey val="0"/>
          <c:showVal val="0"/>
          <c:showCatName val="0"/>
          <c:showSerName val="0"/>
          <c:showPercent val="0"/>
          <c:showBubbleSize val="0"/>
        </c:dLbls>
        <c:gapWidth val="100"/>
        <c:overlap val="100"/>
        <c:axId val="688103712"/>
        <c:axId val="687965488"/>
      </c:barChart>
      <c:catAx>
        <c:axId val="688103712"/>
        <c:scaling>
          <c:orientation val="minMax"/>
        </c:scaling>
        <c:delete val="0"/>
        <c:axPos val="b"/>
        <c:numFmt formatCode="General" sourceLinked="1"/>
        <c:majorTickMark val="in"/>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800" b="1" i="0" u="none" strike="noStrike" kern="1200" baseline="0">
                <a:solidFill>
                  <a:schemeClr val="tx1"/>
                </a:solidFill>
                <a:latin typeface="Corbel" panose="020B0503020204020204" pitchFamily="34" charset="0"/>
                <a:ea typeface="+mn-ea"/>
                <a:cs typeface="+mn-cs"/>
              </a:defRPr>
            </a:pPr>
            <a:endParaRPr lang="en-CH"/>
          </a:p>
        </c:txPr>
        <c:crossAx val="687965488"/>
        <c:crosses val="autoZero"/>
        <c:auto val="1"/>
        <c:lblAlgn val="ctr"/>
        <c:lblOffset val="100"/>
        <c:noMultiLvlLbl val="0"/>
      </c:catAx>
      <c:valAx>
        <c:axId val="687965488"/>
        <c:scaling>
          <c:orientation val="minMax"/>
        </c:scaling>
        <c:delete val="0"/>
        <c:axPos val="l"/>
        <c:majorGridlines>
          <c:spPr>
            <a:ln w="15875" cap="flat" cmpd="sng" algn="ctr">
              <a:solidFill>
                <a:schemeClr val="tx1">
                  <a:lumMod val="15000"/>
                  <a:lumOff val="85000"/>
                </a:schemeClr>
              </a:solidFill>
              <a:round/>
            </a:ln>
            <a:effectLst/>
          </c:spPr>
        </c:majorGridlines>
        <c:numFmt formatCode="General" sourceLinked="1"/>
        <c:majorTickMark val="in"/>
        <c:minorTickMark val="in"/>
        <c:tickLblPos val="nextTo"/>
        <c:spPr>
          <a:noFill/>
          <a:ln w="15875">
            <a:solidFill>
              <a:schemeClr val="tx1"/>
            </a:solidFill>
          </a:ln>
          <a:effectLst/>
        </c:spPr>
        <c:txPr>
          <a:bodyPr rot="-60000000" spcFirstLastPara="1" vertOverflow="ellipsis" vert="horz" wrap="square" anchor="ctr" anchorCtr="1"/>
          <a:lstStyle/>
          <a:p>
            <a:pPr>
              <a:defRPr sz="1800" b="1" i="0" u="none" strike="noStrike" kern="1200" baseline="0">
                <a:solidFill>
                  <a:schemeClr val="tx1"/>
                </a:solidFill>
                <a:latin typeface="Corbel" panose="020B0503020204020204" pitchFamily="34" charset="0"/>
                <a:ea typeface="+mn-ea"/>
                <a:cs typeface="+mn-cs"/>
              </a:defRPr>
            </a:pPr>
            <a:endParaRPr lang="en-CH"/>
          </a:p>
        </c:txPr>
        <c:crossAx val="688103712"/>
        <c:crosses val="autoZero"/>
        <c:crossBetween val="between"/>
      </c:valAx>
      <c:spPr>
        <a:noFill/>
        <a:ln w="15875">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b="1">
          <a:solidFill>
            <a:schemeClr val="tx1"/>
          </a:solidFill>
          <a:latin typeface="Corbel" panose="020B0503020204020204" pitchFamily="34" charset="0"/>
        </a:defRPr>
      </a:pPr>
      <a:endParaRPr lang="en-CH"/>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491447944006999"/>
          <c:y val="8.928514873086979E-2"/>
          <c:w val="0.74619663167104122"/>
          <c:h val="0.48460082133644872"/>
        </c:manualLayout>
      </c:layout>
      <c:barChart>
        <c:barDir val="col"/>
        <c:grouping val="stacked"/>
        <c:varyColors val="0"/>
        <c:ser>
          <c:idx val="0"/>
          <c:order val="0"/>
          <c:spPr>
            <a:solidFill>
              <a:schemeClr val="accent1"/>
            </a:solidFill>
            <a:ln w="15875">
              <a:solidFill>
                <a:schemeClr val="tx1"/>
              </a:solidFill>
            </a:ln>
            <a:effectLst/>
          </c:spPr>
          <c:invertIfNegative val="0"/>
          <c:dPt>
            <c:idx val="0"/>
            <c:invertIfNegative val="0"/>
            <c:bubble3D val="0"/>
            <c:spPr>
              <a:solidFill>
                <a:schemeClr val="tx1">
                  <a:lumMod val="65000"/>
                  <a:lumOff val="35000"/>
                </a:schemeClr>
              </a:solidFill>
              <a:ln w="15875">
                <a:solidFill>
                  <a:schemeClr val="tx1"/>
                </a:solidFill>
              </a:ln>
              <a:effectLst/>
            </c:spPr>
            <c:extLst>
              <c:ext xmlns:c16="http://schemas.microsoft.com/office/drawing/2014/chart" uri="{C3380CC4-5D6E-409C-BE32-E72D297353CC}">
                <c16:uniqueId val="{00000002-C2BE-B648-9698-7ADAADFE1BB8}"/>
              </c:ext>
            </c:extLst>
          </c:dPt>
          <c:dPt>
            <c:idx val="1"/>
            <c:invertIfNegative val="0"/>
            <c:bubble3D val="0"/>
            <c:spPr>
              <a:solidFill>
                <a:schemeClr val="accent6">
                  <a:lumMod val="20000"/>
                  <a:lumOff val="80000"/>
                </a:schemeClr>
              </a:solidFill>
              <a:ln w="15875">
                <a:solidFill>
                  <a:schemeClr val="tx1"/>
                </a:solidFill>
              </a:ln>
              <a:effectLst/>
            </c:spPr>
            <c:extLst>
              <c:ext xmlns:c16="http://schemas.microsoft.com/office/drawing/2014/chart" uri="{C3380CC4-5D6E-409C-BE32-E72D297353CC}">
                <c16:uniqueId val="{00000005-C2BE-B648-9698-7ADAADFE1BB8}"/>
              </c:ext>
            </c:extLst>
          </c:dPt>
          <c:dPt>
            <c:idx val="2"/>
            <c:invertIfNegative val="0"/>
            <c:bubble3D val="0"/>
            <c:spPr>
              <a:solidFill>
                <a:schemeClr val="tx1">
                  <a:lumMod val="65000"/>
                  <a:lumOff val="35000"/>
                </a:schemeClr>
              </a:solidFill>
              <a:ln w="15875">
                <a:solidFill>
                  <a:schemeClr val="tx1"/>
                </a:solidFill>
              </a:ln>
              <a:effectLst/>
            </c:spPr>
            <c:extLst>
              <c:ext xmlns:c16="http://schemas.microsoft.com/office/drawing/2014/chart" uri="{C3380CC4-5D6E-409C-BE32-E72D297353CC}">
                <c16:uniqueId val="{00000003-C2BE-B648-9698-7ADAADFE1BB8}"/>
              </c:ext>
            </c:extLst>
          </c:dPt>
          <c:dPt>
            <c:idx val="3"/>
            <c:invertIfNegative val="0"/>
            <c:bubble3D val="0"/>
            <c:spPr>
              <a:solidFill>
                <a:schemeClr val="accent6">
                  <a:lumMod val="20000"/>
                  <a:lumOff val="80000"/>
                </a:schemeClr>
              </a:solidFill>
              <a:ln w="15875">
                <a:solidFill>
                  <a:schemeClr val="tx1"/>
                </a:solidFill>
              </a:ln>
              <a:effectLst/>
            </c:spPr>
            <c:extLst>
              <c:ext xmlns:c16="http://schemas.microsoft.com/office/drawing/2014/chart" uri="{C3380CC4-5D6E-409C-BE32-E72D297353CC}">
                <c16:uniqueId val="{00000006-C2BE-B648-9698-7ADAADFE1BB8}"/>
              </c:ext>
            </c:extLst>
          </c:dPt>
          <c:dPt>
            <c:idx val="4"/>
            <c:invertIfNegative val="0"/>
            <c:bubble3D val="0"/>
            <c:spPr>
              <a:solidFill>
                <a:schemeClr val="tx1">
                  <a:lumMod val="65000"/>
                  <a:lumOff val="35000"/>
                </a:schemeClr>
              </a:solidFill>
              <a:ln w="15875">
                <a:solidFill>
                  <a:schemeClr val="tx1"/>
                </a:solidFill>
              </a:ln>
              <a:effectLst/>
            </c:spPr>
            <c:extLst>
              <c:ext xmlns:c16="http://schemas.microsoft.com/office/drawing/2014/chart" uri="{C3380CC4-5D6E-409C-BE32-E72D297353CC}">
                <c16:uniqueId val="{00000004-C2BE-B648-9698-7ADAADFE1BB8}"/>
              </c:ext>
            </c:extLst>
          </c:dPt>
          <c:dPt>
            <c:idx val="5"/>
            <c:invertIfNegative val="0"/>
            <c:bubble3D val="0"/>
            <c:spPr>
              <a:solidFill>
                <a:schemeClr val="accent6">
                  <a:lumMod val="20000"/>
                  <a:lumOff val="80000"/>
                </a:schemeClr>
              </a:solidFill>
              <a:ln w="15875">
                <a:solidFill>
                  <a:schemeClr val="tx1"/>
                </a:solidFill>
              </a:ln>
              <a:effectLst/>
            </c:spPr>
            <c:extLst>
              <c:ext xmlns:c16="http://schemas.microsoft.com/office/drawing/2014/chart" uri="{C3380CC4-5D6E-409C-BE32-E72D297353CC}">
                <c16:uniqueId val="{00000007-C2BE-B648-9698-7ADAADFE1BB8}"/>
              </c:ext>
            </c:extLst>
          </c:dPt>
          <c:cat>
            <c:multiLvlStrRef>
              <c:f>Sheet1!$C$12:$D$17</c:f>
              <c:multiLvlStrCache>
                <c:ptCount val="6"/>
                <c:lvl>
                  <c:pt idx="0">
                    <c:v>Base</c:v>
                  </c:pt>
                  <c:pt idx="1">
                    <c:v>GS</c:v>
                  </c:pt>
                  <c:pt idx="2">
                    <c:v>Base</c:v>
                  </c:pt>
                  <c:pt idx="3">
                    <c:v>GS</c:v>
                  </c:pt>
                  <c:pt idx="4">
                    <c:v>Base</c:v>
                  </c:pt>
                  <c:pt idx="5">
                    <c:v>GS</c:v>
                  </c:pt>
                </c:lvl>
                <c:lvl>
                  <c:pt idx="0">
                    <c:v>SSD-L</c:v>
                  </c:pt>
                  <c:pt idx="2">
                    <c:v>SSD-M</c:v>
                  </c:pt>
                  <c:pt idx="4">
                    <c:v>SSD-H</c:v>
                  </c:pt>
                </c:lvl>
              </c:multiLvlStrCache>
            </c:multiLvlStrRef>
          </c:cat>
          <c:val>
            <c:numRef>
              <c:f>Sheet1!$E$12:$E$17</c:f>
              <c:numCache>
                <c:formatCode>General</c:formatCode>
                <c:ptCount val="6"/>
                <c:pt idx="0">
                  <c:v>44</c:v>
                </c:pt>
                <c:pt idx="1">
                  <c:v>8.8000000000000007</c:v>
                </c:pt>
                <c:pt idx="2">
                  <c:v>6.2857142860000002</c:v>
                </c:pt>
                <c:pt idx="3">
                  <c:v>2.8229166669999999</c:v>
                </c:pt>
                <c:pt idx="4">
                  <c:v>4.2832298140000002</c:v>
                </c:pt>
                <c:pt idx="5">
                  <c:v>2.8229166669999999</c:v>
                </c:pt>
              </c:numCache>
            </c:numRef>
          </c:val>
          <c:extLst>
            <c:ext xmlns:c16="http://schemas.microsoft.com/office/drawing/2014/chart" uri="{C3380CC4-5D6E-409C-BE32-E72D297353CC}">
              <c16:uniqueId val="{00000000-C2BE-B648-9698-7ADAADFE1BB8}"/>
            </c:ext>
          </c:extLst>
        </c:ser>
        <c:ser>
          <c:idx val="1"/>
          <c:order val="1"/>
          <c:spPr>
            <a:solidFill>
              <a:schemeClr val="accent2"/>
            </a:solidFill>
            <a:ln>
              <a:noFill/>
            </a:ln>
            <a:effectLst/>
          </c:spPr>
          <c:invertIfNegative val="0"/>
          <c:cat>
            <c:multiLvlStrRef>
              <c:f>Sheet1!$C$12:$D$17</c:f>
              <c:multiLvlStrCache>
                <c:ptCount val="6"/>
                <c:lvl>
                  <c:pt idx="0">
                    <c:v>Base</c:v>
                  </c:pt>
                  <c:pt idx="1">
                    <c:v>GS</c:v>
                  </c:pt>
                  <c:pt idx="2">
                    <c:v>Base</c:v>
                  </c:pt>
                  <c:pt idx="3">
                    <c:v>GS</c:v>
                  </c:pt>
                  <c:pt idx="4">
                    <c:v>Base</c:v>
                  </c:pt>
                  <c:pt idx="5">
                    <c:v>GS</c:v>
                  </c:pt>
                </c:lvl>
                <c:lvl>
                  <c:pt idx="0">
                    <c:v>SSD-L</c:v>
                  </c:pt>
                  <c:pt idx="2">
                    <c:v>SSD-M</c:v>
                  </c:pt>
                  <c:pt idx="4">
                    <c:v>SSD-H</c:v>
                  </c:pt>
                </c:lvl>
              </c:multiLvlStrCache>
            </c:multiLvlStrRef>
          </c:cat>
          <c:val>
            <c:numRef>
              <c:f>Sheet1!$F$12:$F$17</c:f>
              <c:numCache>
                <c:formatCode>General</c:formatCode>
                <c:ptCount val="6"/>
                <c:pt idx="0">
                  <c:v>0</c:v>
                </c:pt>
                <c:pt idx="1">
                  <c:v>0</c:v>
                </c:pt>
                <c:pt idx="2">
                  <c:v>0</c:v>
                </c:pt>
                <c:pt idx="3">
                  <c:v>0</c:v>
                </c:pt>
                <c:pt idx="4">
                  <c:v>0</c:v>
                </c:pt>
                <c:pt idx="5">
                  <c:v>0</c:v>
                </c:pt>
              </c:numCache>
            </c:numRef>
          </c:val>
          <c:extLst>
            <c:ext xmlns:c16="http://schemas.microsoft.com/office/drawing/2014/chart" uri="{C3380CC4-5D6E-409C-BE32-E72D297353CC}">
              <c16:uniqueId val="{00000001-C2BE-B648-9698-7ADAADFE1BB8}"/>
            </c:ext>
          </c:extLst>
        </c:ser>
        <c:dLbls>
          <c:showLegendKey val="0"/>
          <c:showVal val="0"/>
          <c:showCatName val="0"/>
          <c:showSerName val="0"/>
          <c:showPercent val="0"/>
          <c:showBubbleSize val="0"/>
        </c:dLbls>
        <c:gapWidth val="150"/>
        <c:overlap val="100"/>
        <c:axId val="409304272"/>
        <c:axId val="409305920"/>
      </c:barChart>
      <c:catAx>
        <c:axId val="409304272"/>
        <c:scaling>
          <c:orientation val="minMax"/>
        </c:scaling>
        <c:delete val="0"/>
        <c:axPos val="b"/>
        <c:numFmt formatCode="General" sourceLinked="1"/>
        <c:majorTickMark val="cross"/>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800" b="1" i="0" u="none" strike="noStrike" kern="1200" baseline="0">
                <a:solidFill>
                  <a:schemeClr val="tx1"/>
                </a:solidFill>
                <a:latin typeface="Corbel" panose="020B0503020204020204" pitchFamily="34" charset="0"/>
                <a:ea typeface="+mn-ea"/>
                <a:cs typeface="+mn-cs"/>
              </a:defRPr>
            </a:pPr>
            <a:endParaRPr lang="en-CH"/>
          </a:p>
        </c:txPr>
        <c:crossAx val="409305920"/>
        <c:crosses val="autoZero"/>
        <c:auto val="1"/>
        <c:lblAlgn val="ctr"/>
        <c:lblOffset val="100"/>
        <c:noMultiLvlLbl val="0"/>
      </c:catAx>
      <c:valAx>
        <c:axId val="409305920"/>
        <c:scaling>
          <c:orientation val="minMax"/>
          <c:max val="10"/>
        </c:scaling>
        <c:delete val="0"/>
        <c:axPos val="l"/>
        <c:majorGridlines>
          <c:spPr>
            <a:ln w="9525" cap="flat" cmpd="sng" algn="ctr">
              <a:solidFill>
                <a:schemeClr val="tx1">
                  <a:lumMod val="15000"/>
                  <a:lumOff val="85000"/>
                </a:schemeClr>
              </a:solidFill>
              <a:round/>
            </a:ln>
            <a:effectLst/>
          </c:spPr>
        </c:majorGridlines>
        <c:numFmt formatCode="General" sourceLinked="1"/>
        <c:majorTickMark val="in"/>
        <c:minorTickMark val="in"/>
        <c:tickLblPos val="nextTo"/>
        <c:spPr>
          <a:noFill/>
          <a:ln w="15875">
            <a:solidFill>
              <a:schemeClr val="tx1"/>
            </a:solidFill>
          </a:ln>
          <a:effectLst/>
        </c:spPr>
        <c:txPr>
          <a:bodyPr rot="-60000000" spcFirstLastPara="1" vertOverflow="ellipsis" vert="horz" wrap="square" anchor="ctr" anchorCtr="1"/>
          <a:lstStyle/>
          <a:p>
            <a:pPr>
              <a:defRPr sz="1800" b="1" i="0" u="none" strike="noStrike" kern="1200" baseline="0">
                <a:solidFill>
                  <a:schemeClr val="tx1"/>
                </a:solidFill>
                <a:latin typeface="Corbel" panose="020B0503020204020204" pitchFamily="34" charset="0"/>
                <a:ea typeface="+mn-ea"/>
                <a:cs typeface="+mn-cs"/>
              </a:defRPr>
            </a:pPr>
            <a:endParaRPr lang="en-CH"/>
          </a:p>
        </c:txPr>
        <c:crossAx val="409304272"/>
        <c:crosses val="autoZero"/>
        <c:crossBetween val="between"/>
      </c:valAx>
      <c:spPr>
        <a:noFill/>
        <a:ln w="15875">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b="1">
          <a:solidFill>
            <a:schemeClr val="tx1"/>
          </a:solidFill>
          <a:latin typeface="Corbel" panose="020B0503020204020204" pitchFamily="34" charset="0"/>
        </a:defRPr>
      </a:pPr>
      <a:endParaRPr lang="en-CH"/>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66553501366925"/>
          <c:y val="6.4649230003439612E-2"/>
          <c:w val="0.80424800388221529"/>
          <c:h val="0.49344911443154588"/>
        </c:manualLayout>
      </c:layout>
      <c:barChart>
        <c:barDir val="col"/>
        <c:grouping val="clustered"/>
        <c:varyColors val="0"/>
        <c:ser>
          <c:idx val="0"/>
          <c:order val="0"/>
          <c:spPr>
            <a:solidFill>
              <a:schemeClr val="bg2">
                <a:lumMod val="50000"/>
              </a:schemeClr>
            </a:solidFill>
            <a:ln w="15875">
              <a:solidFill>
                <a:schemeClr val="tx1"/>
              </a:solidFill>
            </a:ln>
            <a:effectLst/>
          </c:spPr>
          <c:invertIfNegative val="0"/>
          <c:dPt>
            <c:idx val="0"/>
            <c:invertIfNegative val="0"/>
            <c:bubble3D val="0"/>
            <c:spPr>
              <a:solidFill>
                <a:schemeClr val="tx1">
                  <a:lumMod val="65000"/>
                  <a:lumOff val="35000"/>
                </a:schemeClr>
              </a:solidFill>
              <a:ln w="15875">
                <a:solidFill>
                  <a:schemeClr val="tx1"/>
                </a:solidFill>
              </a:ln>
              <a:effectLst/>
            </c:spPr>
            <c:extLst>
              <c:ext xmlns:c16="http://schemas.microsoft.com/office/drawing/2014/chart" uri="{C3380CC4-5D6E-409C-BE32-E72D297353CC}">
                <c16:uniqueId val="{00000001-87C9-3E4F-B747-9D37129C7828}"/>
              </c:ext>
            </c:extLst>
          </c:dPt>
          <c:dPt>
            <c:idx val="1"/>
            <c:invertIfNegative val="0"/>
            <c:bubble3D val="0"/>
            <c:spPr>
              <a:solidFill>
                <a:schemeClr val="accent6">
                  <a:lumMod val="20000"/>
                  <a:lumOff val="80000"/>
                </a:schemeClr>
              </a:solidFill>
              <a:ln w="15875">
                <a:solidFill>
                  <a:schemeClr val="tx1"/>
                </a:solidFill>
              </a:ln>
              <a:effectLst/>
            </c:spPr>
            <c:extLst>
              <c:ext xmlns:c16="http://schemas.microsoft.com/office/drawing/2014/chart" uri="{C3380CC4-5D6E-409C-BE32-E72D297353CC}">
                <c16:uniqueId val="{00000003-87C9-3E4F-B747-9D37129C7828}"/>
              </c:ext>
            </c:extLst>
          </c:dPt>
          <c:dPt>
            <c:idx val="2"/>
            <c:invertIfNegative val="0"/>
            <c:bubble3D val="0"/>
            <c:spPr>
              <a:solidFill>
                <a:schemeClr val="tx1">
                  <a:lumMod val="65000"/>
                  <a:lumOff val="35000"/>
                </a:schemeClr>
              </a:solidFill>
              <a:ln w="15875">
                <a:solidFill>
                  <a:schemeClr val="tx1"/>
                </a:solidFill>
              </a:ln>
              <a:effectLst/>
            </c:spPr>
            <c:extLst>
              <c:ext xmlns:c16="http://schemas.microsoft.com/office/drawing/2014/chart" uri="{C3380CC4-5D6E-409C-BE32-E72D297353CC}">
                <c16:uniqueId val="{00000005-87C9-3E4F-B747-9D37129C7828}"/>
              </c:ext>
            </c:extLst>
          </c:dPt>
          <c:dPt>
            <c:idx val="3"/>
            <c:invertIfNegative val="0"/>
            <c:bubble3D val="0"/>
            <c:spPr>
              <a:solidFill>
                <a:schemeClr val="accent6">
                  <a:lumMod val="20000"/>
                  <a:lumOff val="80000"/>
                </a:schemeClr>
              </a:solidFill>
              <a:ln w="15875">
                <a:solidFill>
                  <a:schemeClr val="tx1"/>
                </a:solidFill>
              </a:ln>
              <a:effectLst/>
            </c:spPr>
            <c:extLst>
              <c:ext xmlns:c16="http://schemas.microsoft.com/office/drawing/2014/chart" uri="{C3380CC4-5D6E-409C-BE32-E72D297353CC}">
                <c16:uniqueId val="{00000007-87C9-3E4F-B747-9D37129C7828}"/>
              </c:ext>
            </c:extLst>
          </c:dPt>
          <c:dPt>
            <c:idx val="4"/>
            <c:invertIfNegative val="0"/>
            <c:bubble3D val="0"/>
            <c:spPr>
              <a:solidFill>
                <a:schemeClr val="tx1">
                  <a:lumMod val="65000"/>
                  <a:lumOff val="35000"/>
                </a:schemeClr>
              </a:solidFill>
              <a:ln w="15875">
                <a:solidFill>
                  <a:schemeClr val="tx1"/>
                </a:solidFill>
              </a:ln>
              <a:effectLst/>
            </c:spPr>
            <c:extLst>
              <c:ext xmlns:c16="http://schemas.microsoft.com/office/drawing/2014/chart" uri="{C3380CC4-5D6E-409C-BE32-E72D297353CC}">
                <c16:uniqueId val="{00000009-87C9-3E4F-B747-9D37129C7828}"/>
              </c:ext>
            </c:extLst>
          </c:dPt>
          <c:dPt>
            <c:idx val="5"/>
            <c:invertIfNegative val="0"/>
            <c:bubble3D val="0"/>
            <c:spPr>
              <a:solidFill>
                <a:schemeClr val="accent6">
                  <a:lumMod val="20000"/>
                  <a:lumOff val="80000"/>
                </a:schemeClr>
              </a:solidFill>
              <a:ln w="15875">
                <a:solidFill>
                  <a:schemeClr val="tx1"/>
                </a:solidFill>
              </a:ln>
              <a:effectLst/>
            </c:spPr>
            <c:extLst>
              <c:ext xmlns:c16="http://schemas.microsoft.com/office/drawing/2014/chart" uri="{C3380CC4-5D6E-409C-BE32-E72D297353CC}">
                <c16:uniqueId val="{0000000B-87C9-3E4F-B747-9D37129C7828}"/>
              </c:ext>
            </c:extLst>
          </c:dPt>
          <c:cat>
            <c:multiLvlStrRef>
              <c:f>Sheet2!$C$14:$D$19</c:f>
              <c:multiLvlStrCache>
                <c:ptCount val="6"/>
                <c:lvl>
                  <c:pt idx="0">
                    <c:v>Base</c:v>
                  </c:pt>
                  <c:pt idx="1">
                    <c:v>GS</c:v>
                  </c:pt>
                  <c:pt idx="2">
                    <c:v>Base</c:v>
                  </c:pt>
                  <c:pt idx="3">
                    <c:v>GS</c:v>
                  </c:pt>
                  <c:pt idx="4">
                    <c:v>Base</c:v>
                  </c:pt>
                  <c:pt idx="5">
                    <c:v>GS</c:v>
                  </c:pt>
                </c:lvl>
                <c:lvl>
                  <c:pt idx="0">
                    <c:v>SSD-L</c:v>
                  </c:pt>
                  <c:pt idx="2">
                    <c:v>SSD-M</c:v>
                  </c:pt>
                  <c:pt idx="4">
                    <c:v>SSD-H</c:v>
                  </c:pt>
                </c:lvl>
              </c:multiLvlStrCache>
            </c:multiLvlStrRef>
          </c:cat>
          <c:val>
            <c:numRef>
              <c:f>Sheet2!$E$14:$E$19</c:f>
              <c:numCache>
                <c:formatCode>General</c:formatCode>
                <c:ptCount val="6"/>
                <c:pt idx="0">
                  <c:v>30.027999999999999</c:v>
                </c:pt>
                <c:pt idx="1">
                  <c:v>1.563958333</c:v>
                </c:pt>
                <c:pt idx="2">
                  <c:v>5.3620048269999998</c:v>
                </c:pt>
                <c:pt idx="3">
                  <c:v>0.78197916670000001</c:v>
                </c:pt>
                <c:pt idx="4">
                  <c:v>5.360004827</c:v>
                </c:pt>
                <c:pt idx="5">
                  <c:v>0.78197916670000001</c:v>
                </c:pt>
              </c:numCache>
            </c:numRef>
          </c:val>
          <c:extLst>
            <c:ext xmlns:c16="http://schemas.microsoft.com/office/drawing/2014/chart" uri="{C3380CC4-5D6E-409C-BE32-E72D297353CC}">
              <c16:uniqueId val="{00000012-87C9-3E4F-B747-9D37129C7828}"/>
            </c:ext>
          </c:extLst>
        </c:ser>
        <c:dLbls>
          <c:showLegendKey val="0"/>
          <c:showVal val="0"/>
          <c:showCatName val="0"/>
          <c:showSerName val="0"/>
          <c:showPercent val="0"/>
          <c:showBubbleSize val="0"/>
        </c:dLbls>
        <c:gapWidth val="100"/>
        <c:overlap val="-27"/>
        <c:axId val="1876036816"/>
        <c:axId val="1876271296"/>
      </c:barChart>
      <c:catAx>
        <c:axId val="1876036816"/>
        <c:scaling>
          <c:orientation val="minMax"/>
        </c:scaling>
        <c:delete val="0"/>
        <c:axPos val="b"/>
        <c:numFmt formatCode="General" sourceLinked="1"/>
        <c:majorTickMark val="in"/>
        <c:minorTickMark val="none"/>
        <c:tickLblPos val="nextTo"/>
        <c:spPr>
          <a:noFill/>
          <a:ln w="15875" cap="flat" cmpd="sng" algn="ctr">
            <a:solidFill>
              <a:schemeClr val="tx1"/>
            </a:solidFill>
            <a:round/>
          </a:ln>
          <a:effectLst/>
        </c:spPr>
        <c:txPr>
          <a:bodyPr rot="0" spcFirstLastPara="1" vertOverflow="ellipsis" wrap="square" anchor="t" anchorCtr="1"/>
          <a:lstStyle/>
          <a:p>
            <a:pPr>
              <a:defRPr sz="1800" b="1" i="0" u="none" strike="noStrike" kern="1200" baseline="0">
                <a:solidFill>
                  <a:schemeClr val="tx1"/>
                </a:solidFill>
                <a:latin typeface="Corbel" panose="020B0503020204020204" pitchFamily="34" charset="0"/>
                <a:ea typeface="+mn-ea"/>
                <a:cs typeface="+mn-cs"/>
              </a:defRPr>
            </a:pPr>
            <a:endParaRPr lang="en-CH"/>
          </a:p>
        </c:txPr>
        <c:crossAx val="1876271296"/>
        <c:crossesAt val="0.1"/>
        <c:auto val="1"/>
        <c:lblAlgn val="ctr"/>
        <c:lblOffset val="0"/>
        <c:noMultiLvlLbl val="0"/>
      </c:catAx>
      <c:valAx>
        <c:axId val="1876271296"/>
        <c:scaling>
          <c:logBase val="10"/>
          <c:orientation val="minMax"/>
          <c:max val="100"/>
        </c:scaling>
        <c:delete val="0"/>
        <c:axPos val="l"/>
        <c:majorGridlines>
          <c:spPr>
            <a:ln w="9525" cap="flat" cmpd="sng" algn="ctr">
              <a:solidFill>
                <a:schemeClr val="tx1">
                  <a:lumMod val="15000"/>
                  <a:lumOff val="85000"/>
                </a:schemeClr>
              </a:solidFill>
              <a:round/>
            </a:ln>
            <a:effectLst/>
          </c:spPr>
        </c:majorGridlines>
        <c:minorGridlines>
          <c:spPr>
            <a:ln w="15875" cap="flat" cmpd="sng" algn="ctr">
              <a:solidFill>
                <a:schemeClr val="tx1">
                  <a:lumMod val="5000"/>
                  <a:lumOff val="95000"/>
                </a:schemeClr>
              </a:solidFill>
              <a:round/>
            </a:ln>
            <a:effectLst/>
          </c:spPr>
        </c:minorGridlines>
        <c:numFmt formatCode="General" sourceLinked="1"/>
        <c:majorTickMark val="in"/>
        <c:minorTickMark val="none"/>
        <c:tickLblPos val="none"/>
        <c:spPr>
          <a:noFill/>
          <a:ln w="15875">
            <a:solidFill>
              <a:schemeClr val="tx1"/>
            </a:solidFill>
          </a:ln>
          <a:effectLst/>
        </c:spPr>
        <c:txPr>
          <a:bodyPr rot="-60000000" spcFirstLastPara="1" vertOverflow="ellipsis" vert="horz" wrap="square" anchor="ctr" anchorCtr="1"/>
          <a:lstStyle/>
          <a:p>
            <a:pPr>
              <a:defRPr sz="1400" b="1" i="0" u="none" strike="noStrike" kern="1200" baseline="0">
                <a:solidFill>
                  <a:schemeClr val="tx1"/>
                </a:solidFill>
                <a:latin typeface="Corbel" panose="020B0503020204020204" pitchFamily="34" charset="0"/>
                <a:ea typeface="+mn-ea"/>
                <a:cs typeface="+mn-cs"/>
              </a:defRPr>
            </a:pPr>
            <a:endParaRPr lang="en-CH"/>
          </a:p>
        </c:txPr>
        <c:crossAx val="1876036816"/>
        <c:crosses val="autoZero"/>
        <c:crossBetween val="between"/>
        <c:minorUnit val="1"/>
      </c:valAx>
      <c:spPr>
        <a:noFill/>
        <a:ln w="15875">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1">
          <a:solidFill>
            <a:schemeClr val="tx1"/>
          </a:solidFill>
          <a:latin typeface="Corbel" panose="020B0503020204020204" pitchFamily="34" charset="0"/>
        </a:defRPr>
      </a:pPr>
      <a:endParaRPr lang="en-CH"/>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042295956894479"/>
          <c:y val="5.5929350146776954E-2"/>
          <c:w val="0.8145753958998555"/>
          <c:h val="0.47953271249220975"/>
        </c:manualLayout>
      </c:layout>
      <c:barChart>
        <c:barDir val="col"/>
        <c:grouping val="clustered"/>
        <c:varyColors val="0"/>
        <c:ser>
          <c:idx val="0"/>
          <c:order val="0"/>
          <c:tx>
            <c:strRef>
              <c:f>Sheet2!$E$7</c:f>
              <c:strCache>
                <c:ptCount val="1"/>
                <c:pt idx="0">
                  <c:v>Time</c:v>
                </c:pt>
              </c:strCache>
            </c:strRef>
          </c:tx>
          <c:spPr>
            <a:solidFill>
              <a:schemeClr val="tx1">
                <a:lumMod val="50000"/>
                <a:lumOff val="50000"/>
              </a:schemeClr>
            </a:solidFill>
            <a:ln w="15875">
              <a:solidFill>
                <a:schemeClr val="tx1"/>
              </a:solidFill>
            </a:ln>
            <a:effectLst/>
          </c:spPr>
          <c:invertIfNegative val="0"/>
          <c:dPt>
            <c:idx val="0"/>
            <c:invertIfNegative val="0"/>
            <c:bubble3D val="0"/>
            <c:spPr>
              <a:solidFill>
                <a:schemeClr val="tx1">
                  <a:lumMod val="65000"/>
                  <a:lumOff val="35000"/>
                </a:schemeClr>
              </a:solidFill>
              <a:ln w="15875">
                <a:solidFill>
                  <a:schemeClr val="tx1"/>
                </a:solidFill>
              </a:ln>
              <a:effectLst/>
            </c:spPr>
            <c:extLst>
              <c:ext xmlns:c16="http://schemas.microsoft.com/office/drawing/2014/chart" uri="{C3380CC4-5D6E-409C-BE32-E72D297353CC}">
                <c16:uniqueId val="{00000001-7AED-5E46-ABF0-332E1B93EE8A}"/>
              </c:ext>
            </c:extLst>
          </c:dPt>
          <c:dPt>
            <c:idx val="1"/>
            <c:invertIfNegative val="0"/>
            <c:bubble3D val="0"/>
            <c:spPr>
              <a:solidFill>
                <a:schemeClr val="accent6">
                  <a:lumMod val="20000"/>
                  <a:lumOff val="80000"/>
                </a:schemeClr>
              </a:solidFill>
              <a:ln w="15875">
                <a:solidFill>
                  <a:schemeClr val="tx1"/>
                </a:solidFill>
              </a:ln>
              <a:effectLst/>
            </c:spPr>
            <c:extLst>
              <c:ext xmlns:c16="http://schemas.microsoft.com/office/drawing/2014/chart" uri="{C3380CC4-5D6E-409C-BE32-E72D297353CC}">
                <c16:uniqueId val="{00000003-7AED-5E46-ABF0-332E1B93EE8A}"/>
              </c:ext>
            </c:extLst>
          </c:dPt>
          <c:dPt>
            <c:idx val="2"/>
            <c:invertIfNegative val="0"/>
            <c:bubble3D val="0"/>
            <c:spPr>
              <a:solidFill>
                <a:schemeClr val="tx1">
                  <a:lumMod val="65000"/>
                  <a:lumOff val="35000"/>
                </a:schemeClr>
              </a:solidFill>
              <a:ln w="15875">
                <a:solidFill>
                  <a:schemeClr val="tx1"/>
                </a:solidFill>
              </a:ln>
              <a:effectLst/>
            </c:spPr>
            <c:extLst>
              <c:ext xmlns:c16="http://schemas.microsoft.com/office/drawing/2014/chart" uri="{C3380CC4-5D6E-409C-BE32-E72D297353CC}">
                <c16:uniqueId val="{00000005-7AED-5E46-ABF0-332E1B93EE8A}"/>
              </c:ext>
            </c:extLst>
          </c:dPt>
          <c:dPt>
            <c:idx val="3"/>
            <c:invertIfNegative val="0"/>
            <c:bubble3D val="0"/>
            <c:spPr>
              <a:solidFill>
                <a:schemeClr val="accent6">
                  <a:lumMod val="20000"/>
                  <a:lumOff val="80000"/>
                </a:schemeClr>
              </a:solidFill>
              <a:ln w="15875">
                <a:solidFill>
                  <a:schemeClr val="tx1"/>
                </a:solidFill>
              </a:ln>
              <a:effectLst/>
            </c:spPr>
            <c:extLst>
              <c:ext xmlns:c16="http://schemas.microsoft.com/office/drawing/2014/chart" uri="{C3380CC4-5D6E-409C-BE32-E72D297353CC}">
                <c16:uniqueId val="{00000007-7AED-5E46-ABF0-332E1B93EE8A}"/>
              </c:ext>
            </c:extLst>
          </c:dPt>
          <c:dPt>
            <c:idx val="4"/>
            <c:invertIfNegative val="0"/>
            <c:bubble3D val="0"/>
            <c:spPr>
              <a:solidFill>
                <a:schemeClr val="tx1">
                  <a:lumMod val="65000"/>
                  <a:lumOff val="35000"/>
                </a:schemeClr>
              </a:solidFill>
              <a:ln w="15875">
                <a:solidFill>
                  <a:schemeClr val="tx1"/>
                </a:solidFill>
              </a:ln>
              <a:effectLst/>
            </c:spPr>
            <c:extLst>
              <c:ext xmlns:c16="http://schemas.microsoft.com/office/drawing/2014/chart" uri="{C3380CC4-5D6E-409C-BE32-E72D297353CC}">
                <c16:uniqueId val="{00000009-7AED-5E46-ABF0-332E1B93EE8A}"/>
              </c:ext>
            </c:extLst>
          </c:dPt>
          <c:dPt>
            <c:idx val="5"/>
            <c:invertIfNegative val="0"/>
            <c:bubble3D val="0"/>
            <c:spPr>
              <a:solidFill>
                <a:schemeClr val="accent6">
                  <a:lumMod val="20000"/>
                  <a:lumOff val="80000"/>
                </a:schemeClr>
              </a:solidFill>
              <a:ln w="15875">
                <a:solidFill>
                  <a:schemeClr val="tx1"/>
                </a:solidFill>
              </a:ln>
              <a:effectLst/>
            </c:spPr>
            <c:extLst>
              <c:ext xmlns:c16="http://schemas.microsoft.com/office/drawing/2014/chart" uri="{C3380CC4-5D6E-409C-BE32-E72D297353CC}">
                <c16:uniqueId val="{0000000B-7AED-5E46-ABF0-332E1B93EE8A}"/>
              </c:ext>
            </c:extLst>
          </c:dPt>
          <c:cat>
            <c:multiLvlStrRef>
              <c:f>Sheet2!$C$8:$D$13</c:f>
              <c:multiLvlStrCache>
                <c:ptCount val="6"/>
                <c:lvl>
                  <c:pt idx="0">
                    <c:v>Base</c:v>
                  </c:pt>
                  <c:pt idx="1">
                    <c:v>GS</c:v>
                  </c:pt>
                  <c:pt idx="2">
                    <c:v>Base</c:v>
                  </c:pt>
                  <c:pt idx="3">
                    <c:v>GS</c:v>
                  </c:pt>
                  <c:pt idx="4">
                    <c:v>Base</c:v>
                  </c:pt>
                  <c:pt idx="5">
                    <c:v>GS</c:v>
                  </c:pt>
                </c:lvl>
                <c:lvl>
                  <c:pt idx="0">
                    <c:v>SSD-L</c:v>
                  </c:pt>
                  <c:pt idx="2">
                    <c:v>SSD-M</c:v>
                  </c:pt>
                  <c:pt idx="4">
                    <c:v>SSD-H</c:v>
                  </c:pt>
                </c:lvl>
              </c:multiLvlStrCache>
            </c:multiLvlStrRef>
          </c:cat>
          <c:val>
            <c:numRef>
              <c:f>Sheet2!$E$8:$E$13</c:f>
              <c:numCache>
                <c:formatCode>General</c:formatCode>
                <c:ptCount val="6"/>
                <c:pt idx="0">
                  <c:v>34.840000000000003</c:v>
                </c:pt>
                <c:pt idx="1">
                  <c:v>1.55375</c:v>
                </c:pt>
                <c:pt idx="2">
                  <c:v>22.55</c:v>
                </c:pt>
                <c:pt idx="3">
                  <c:v>0.77687499999999998</c:v>
                </c:pt>
                <c:pt idx="4">
                  <c:v>21.72</c:v>
                </c:pt>
                <c:pt idx="5">
                  <c:v>0.77687499999999998</c:v>
                </c:pt>
              </c:numCache>
            </c:numRef>
          </c:val>
          <c:extLst>
            <c:ext xmlns:c16="http://schemas.microsoft.com/office/drawing/2014/chart" uri="{C3380CC4-5D6E-409C-BE32-E72D297353CC}">
              <c16:uniqueId val="{0000000C-7AED-5E46-ABF0-332E1B93EE8A}"/>
            </c:ext>
          </c:extLst>
        </c:ser>
        <c:dLbls>
          <c:showLegendKey val="0"/>
          <c:showVal val="0"/>
          <c:showCatName val="0"/>
          <c:showSerName val="0"/>
          <c:showPercent val="0"/>
          <c:showBubbleSize val="0"/>
        </c:dLbls>
        <c:gapWidth val="100"/>
        <c:overlap val="-27"/>
        <c:axId val="1390905183"/>
        <c:axId val="1391219183"/>
      </c:barChart>
      <c:catAx>
        <c:axId val="1390905183"/>
        <c:scaling>
          <c:orientation val="minMax"/>
        </c:scaling>
        <c:delete val="0"/>
        <c:axPos val="b"/>
        <c:numFmt formatCode="General" sourceLinked="1"/>
        <c:majorTickMark val="in"/>
        <c:minorTickMark val="none"/>
        <c:tickLblPos val="nextTo"/>
        <c:spPr>
          <a:noFill/>
          <a:ln w="15875" cap="flat" cmpd="sng" algn="ctr">
            <a:solidFill>
              <a:schemeClr val="tx1"/>
            </a:solidFill>
            <a:round/>
          </a:ln>
          <a:effectLst/>
        </c:spPr>
        <c:txPr>
          <a:bodyPr rot="0" spcFirstLastPara="1" vertOverflow="ellipsis" wrap="square" anchor="t" anchorCtr="0"/>
          <a:lstStyle/>
          <a:p>
            <a:pPr>
              <a:defRPr sz="1800" b="1" i="0" u="none" strike="noStrike" kern="1200" baseline="0">
                <a:solidFill>
                  <a:schemeClr val="tx1"/>
                </a:solidFill>
                <a:latin typeface="Corbel" panose="020B0503020204020204" pitchFamily="34" charset="0"/>
                <a:ea typeface="+mn-ea"/>
                <a:cs typeface="+mn-cs"/>
              </a:defRPr>
            </a:pPr>
            <a:endParaRPr lang="en-CH"/>
          </a:p>
        </c:txPr>
        <c:crossAx val="1391219183"/>
        <c:crossesAt val="0.1"/>
        <c:auto val="1"/>
        <c:lblAlgn val="ctr"/>
        <c:lblOffset val="110"/>
        <c:noMultiLvlLbl val="0"/>
      </c:catAx>
      <c:valAx>
        <c:axId val="1391219183"/>
        <c:scaling>
          <c:logBase val="10"/>
          <c:orientation val="minMax"/>
          <c:max val="100"/>
          <c:min val="0.1"/>
        </c:scaling>
        <c:delete val="0"/>
        <c:axPos val="l"/>
        <c:majorGridlines>
          <c:spPr>
            <a:ln w="1587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in"/>
        <c:minorTickMark val="none"/>
        <c:tickLblPos val="nextTo"/>
        <c:spPr>
          <a:noFill/>
          <a:ln w="15875">
            <a:solidFill>
              <a:schemeClr val="tx1"/>
            </a:solidFill>
          </a:ln>
          <a:effectLst/>
        </c:spPr>
        <c:txPr>
          <a:bodyPr rot="-60000000" spcFirstLastPara="1" vertOverflow="ellipsis" vert="horz" wrap="square" anchor="ctr" anchorCtr="1"/>
          <a:lstStyle/>
          <a:p>
            <a:pPr>
              <a:defRPr sz="1400" b="1" i="0" u="none" strike="noStrike" kern="1200" baseline="0">
                <a:solidFill>
                  <a:schemeClr val="tx1"/>
                </a:solidFill>
                <a:latin typeface="Cambria" panose="02040503050406030204" pitchFamily="18" charset="0"/>
                <a:ea typeface="+mn-ea"/>
                <a:cs typeface="+mn-cs"/>
              </a:defRPr>
            </a:pPr>
            <a:endParaRPr lang="en-CH"/>
          </a:p>
        </c:txPr>
        <c:crossAx val="1390905183"/>
        <c:crosses val="autoZero"/>
        <c:crossBetween val="between"/>
        <c:minorUnit val="5"/>
      </c:valAx>
      <c:spPr>
        <a:noFill/>
        <a:ln w="15875">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Sheet1!$C$3</c:f>
              <c:strCache>
                <c:ptCount val="1"/>
                <c:pt idx="0">
                  <c:v>SSD-L</c:v>
                </c:pt>
              </c:strCache>
            </c:strRef>
          </c:tx>
          <c:spPr>
            <a:solidFill>
              <a:schemeClr val="accent1">
                <a:lumMod val="75000"/>
              </a:schemeClr>
            </a:solidFill>
            <a:ln w="15875">
              <a:solidFill>
                <a:schemeClr val="tx1"/>
              </a:solidFill>
            </a:ln>
            <a:effectLst/>
          </c:spPr>
          <c:invertIfNegative val="0"/>
          <c:cat>
            <c:strRef>
              <c:f>Sheet1!$B$4:$B$8</c:f>
              <c:strCache>
                <c:ptCount val="5"/>
                <c:pt idx="0">
                  <c:v>Base</c:v>
                </c:pt>
                <c:pt idx="1">
                  <c:v>SW-filtered</c:v>
                </c:pt>
                <c:pt idx="2">
                  <c:v>Ideal-ISF</c:v>
                </c:pt>
                <c:pt idx="3">
                  <c:v>Accelerator</c:v>
                </c:pt>
                <c:pt idx="4">
                  <c:v>Ideal-ISF+ACC</c:v>
                </c:pt>
              </c:strCache>
            </c:strRef>
          </c:cat>
          <c:val>
            <c:numRef>
              <c:f>Sheet1!$C$4:$C$8</c:f>
              <c:numCache>
                <c:formatCode>General</c:formatCode>
                <c:ptCount val="5"/>
                <c:pt idx="0">
                  <c:v>97.56</c:v>
                </c:pt>
                <c:pt idx="1">
                  <c:v>76.621836729999998</c:v>
                </c:pt>
                <c:pt idx="2">
                  <c:v>32.942999999999998</c:v>
                </c:pt>
                <c:pt idx="3">
                  <c:v>24.8</c:v>
                </c:pt>
                <c:pt idx="4">
                  <c:v>10.08</c:v>
                </c:pt>
              </c:numCache>
            </c:numRef>
          </c:val>
          <c:extLst>
            <c:ext xmlns:c16="http://schemas.microsoft.com/office/drawing/2014/chart" uri="{C3380CC4-5D6E-409C-BE32-E72D297353CC}">
              <c16:uniqueId val="{00000000-AB4E-3045-A295-A1FD7E8CE840}"/>
            </c:ext>
          </c:extLst>
        </c:ser>
        <c:ser>
          <c:idx val="1"/>
          <c:order val="1"/>
          <c:tx>
            <c:strRef>
              <c:f>Sheet1!$D$3</c:f>
              <c:strCache>
                <c:ptCount val="1"/>
                <c:pt idx="0">
                  <c:v>SSD-M</c:v>
                </c:pt>
              </c:strCache>
            </c:strRef>
          </c:tx>
          <c:spPr>
            <a:solidFill>
              <a:schemeClr val="accent1">
                <a:lumMod val="60000"/>
                <a:lumOff val="40000"/>
              </a:schemeClr>
            </a:solidFill>
            <a:ln w="15875">
              <a:solidFill>
                <a:schemeClr val="tx1"/>
              </a:solidFill>
            </a:ln>
            <a:effectLst/>
          </c:spPr>
          <c:invertIfNegative val="0"/>
          <c:cat>
            <c:strRef>
              <c:f>Sheet1!$B$4:$B$8</c:f>
              <c:strCache>
                <c:ptCount val="5"/>
                <c:pt idx="0">
                  <c:v>Base</c:v>
                </c:pt>
                <c:pt idx="1">
                  <c:v>SW-filtered</c:v>
                </c:pt>
                <c:pt idx="2">
                  <c:v>Ideal-ISF</c:v>
                </c:pt>
                <c:pt idx="3">
                  <c:v>Accelerator</c:v>
                </c:pt>
                <c:pt idx="4">
                  <c:v>Ideal-ISF+ACC</c:v>
                </c:pt>
              </c:strCache>
            </c:strRef>
          </c:cat>
          <c:val>
            <c:numRef>
              <c:f>Sheet1!$D$4:$D$8</c:f>
              <c:numCache>
                <c:formatCode>General</c:formatCode>
                <c:ptCount val="5"/>
                <c:pt idx="0">
                  <c:v>78.44</c:v>
                </c:pt>
                <c:pt idx="1">
                  <c:v>55.588000000000001</c:v>
                </c:pt>
                <c:pt idx="2">
                  <c:v>25.1038</c:v>
                </c:pt>
                <c:pt idx="3">
                  <c:v>3.5428000000000002</c:v>
                </c:pt>
                <c:pt idx="4">
                  <c:v>1.44</c:v>
                </c:pt>
              </c:numCache>
            </c:numRef>
          </c:val>
          <c:extLst>
            <c:ext xmlns:c16="http://schemas.microsoft.com/office/drawing/2014/chart" uri="{C3380CC4-5D6E-409C-BE32-E72D297353CC}">
              <c16:uniqueId val="{00000001-AB4E-3045-A295-A1FD7E8CE840}"/>
            </c:ext>
          </c:extLst>
        </c:ser>
        <c:ser>
          <c:idx val="2"/>
          <c:order val="2"/>
          <c:tx>
            <c:strRef>
              <c:f>Sheet1!$E$3</c:f>
              <c:strCache>
                <c:ptCount val="1"/>
                <c:pt idx="0">
                  <c:v>SSD-H</c:v>
                </c:pt>
              </c:strCache>
            </c:strRef>
          </c:tx>
          <c:spPr>
            <a:solidFill>
              <a:schemeClr val="accent1">
                <a:lumMod val="20000"/>
                <a:lumOff val="80000"/>
              </a:schemeClr>
            </a:solidFill>
            <a:ln w="15875">
              <a:solidFill>
                <a:schemeClr val="tx1"/>
              </a:solidFill>
            </a:ln>
            <a:effectLst/>
          </c:spPr>
          <c:invertIfNegative val="0"/>
          <c:cat>
            <c:strRef>
              <c:f>Sheet1!$B$4:$B$8</c:f>
              <c:strCache>
                <c:ptCount val="5"/>
                <c:pt idx="0">
                  <c:v>Base</c:v>
                </c:pt>
                <c:pt idx="1">
                  <c:v>SW-filtered</c:v>
                </c:pt>
                <c:pt idx="2">
                  <c:v>Ideal-ISF</c:v>
                </c:pt>
                <c:pt idx="3">
                  <c:v>Accelerator</c:v>
                </c:pt>
                <c:pt idx="4">
                  <c:v>Ideal-ISF+ACC</c:v>
                </c:pt>
              </c:strCache>
            </c:strRef>
          </c:cat>
          <c:val>
            <c:numRef>
              <c:f>Sheet1!$E$4:$E$8</c:f>
              <c:numCache>
                <c:formatCode>General</c:formatCode>
                <c:ptCount val="5"/>
                <c:pt idx="0">
                  <c:v>78.349999999999994</c:v>
                </c:pt>
                <c:pt idx="1">
                  <c:v>55.488999999999997</c:v>
                </c:pt>
                <c:pt idx="2">
                  <c:v>25.0669</c:v>
                </c:pt>
                <c:pt idx="3">
                  <c:v>2.0101</c:v>
                </c:pt>
                <c:pt idx="4">
                  <c:v>0.72203300000000004</c:v>
                </c:pt>
              </c:numCache>
            </c:numRef>
          </c:val>
          <c:extLst>
            <c:ext xmlns:c16="http://schemas.microsoft.com/office/drawing/2014/chart" uri="{C3380CC4-5D6E-409C-BE32-E72D297353CC}">
              <c16:uniqueId val="{00000002-AB4E-3045-A295-A1FD7E8CE840}"/>
            </c:ext>
          </c:extLst>
        </c:ser>
        <c:ser>
          <c:idx val="3"/>
          <c:order val="3"/>
          <c:tx>
            <c:strRef>
              <c:f>Sheet1!$F$3</c:f>
              <c:strCache>
                <c:ptCount val="1"/>
                <c:pt idx="0">
                  <c:v>DRAM</c:v>
                </c:pt>
              </c:strCache>
            </c:strRef>
          </c:tx>
          <c:spPr>
            <a:pattFill prst="wdUpDiag">
              <a:fgClr>
                <a:srgbClr val="C00000"/>
              </a:fgClr>
              <a:bgClr>
                <a:schemeClr val="bg1"/>
              </a:bgClr>
            </a:pattFill>
            <a:ln w="15875">
              <a:solidFill>
                <a:schemeClr val="tx1"/>
              </a:solidFill>
            </a:ln>
            <a:effectLst/>
          </c:spPr>
          <c:invertIfNegative val="0"/>
          <c:cat>
            <c:strRef>
              <c:f>Sheet1!$B$4:$B$8</c:f>
              <c:strCache>
                <c:ptCount val="5"/>
                <c:pt idx="0">
                  <c:v>Base</c:v>
                </c:pt>
                <c:pt idx="1">
                  <c:v>SW-filtered</c:v>
                </c:pt>
                <c:pt idx="2">
                  <c:v>Ideal-ISF</c:v>
                </c:pt>
                <c:pt idx="3">
                  <c:v>Accelerator</c:v>
                </c:pt>
                <c:pt idx="4">
                  <c:v>Ideal-ISF+ACC</c:v>
                </c:pt>
              </c:strCache>
            </c:strRef>
          </c:cat>
          <c:val>
            <c:numRef>
              <c:f>Sheet1!$F$4:$F$8</c:f>
              <c:numCache>
                <c:formatCode>General</c:formatCode>
                <c:ptCount val="5"/>
                <c:pt idx="0">
                  <c:v>75.16</c:v>
                </c:pt>
                <c:pt idx="1">
                  <c:v>51.98</c:v>
                </c:pt>
                <c:pt idx="3">
                  <c:v>1.6421694920000001</c:v>
                </c:pt>
              </c:numCache>
            </c:numRef>
          </c:val>
          <c:extLst>
            <c:ext xmlns:c16="http://schemas.microsoft.com/office/drawing/2014/chart" uri="{C3380CC4-5D6E-409C-BE32-E72D297353CC}">
              <c16:uniqueId val="{00000003-AB4E-3045-A295-A1FD7E8CE840}"/>
            </c:ext>
          </c:extLst>
        </c:ser>
        <c:dLbls>
          <c:showLegendKey val="0"/>
          <c:showVal val="0"/>
          <c:showCatName val="0"/>
          <c:showSerName val="0"/>
          <c:showPercent val="0"/>
          <c:showBubbleSize val="0"/>
        </c:dLbls>
        <c:gapWidth val="100"/>
        <c:axId val="1283110799"/>
        <c:axId val="1282961119"/>
      </c:barChart>
      <c:catAx>
        <c:axId val="1283110799"/>
        <c:scaling>
          <c:orientation val="minMax"/>
        </c:scaling>
        <c:delete val="0"/>
        <c:axPos val="b"/>
        <c:numFmt formatCode="General" sourceLinked="1"/>
        <c:majorTickMark val="cross"/>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CH"/>
          </a:p>
        </c:txPr>
        <c:crossAx val="1282961119"/>
        <c:crosses val="autoZero"/>
        <c:auto val="1"/>
        <c:lblAlgn val="ctr"/>
        <c:lblOffset val="100"/>
        <c:noMultiLvlLbl val="0"/>
      </c:catAx>
      <c:valAx>
        <c:axId val="1282961119"/>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in"/>
        <c:minorTickMark val="in"/>
        <c:tickLblPos val="nextTo"/>
        <c:spPr>
          <a:noFill/>
          <a:ln>
            <a:solidFill>
              <a:schemeClr val="tx1"/>
            </a:solidFill>
          </a:ln>
          <a:effectLst/>
        </c:spPr>
        <c:txPr>
          <a:bodyPr rot="-60000000" spcFirstLastPara="1" vertOverflow="ellipsis" vert="horz" wrap="square" anchor="ctr" anchorCtr="1"/>
          <a:lstStyle/>
          <a:p>
            <a:pPr>
              <a:defRPr sz="1600" b="1" i="0" u="none" strike="noStrike" kern="1200" baseline="0">
                <a:solidFill>
                  <a:schemeClr val="tx1"/>
                </a:solidFill>
                <a:latin typeface="Cambria" panose="02040503050406030204" pitchFamily="18" charset="0"/>
                <a:ea typeface="+mn-ea"/>
                <a:cs typeface="+mn-cs"/>
              </a:defRPr>
            </a:pPr>
            <a:endParaRPr lang="en-CH"/>
          </a:p>
        </c:txPr>
        <c:crossAx val="1283110799"/>
        <c:crosses val="autoZero"/>
        <c:crossBetween val="between"/>
        <c:majorUnit val="25"/>
      </c:valAx>
      <c:spPr>
        <a:solidFill>
          <a:schemeClr val="bg1"/>
        </a:solidFill>
        <a:ln w="15875">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Sheet1!$C$10</c:f>
              <c:strCache>
                <c:ptCount val="1"/>
                <c:pt idx="0">
                  <c:v>SSD-L</c:v>
                </c:pt>
              </c:strCache>
            </c:strRef>
          </c:tx>
          <c:spPr>
            <a:solidFill>
              <a:schemeClr val="accent1">
                <a:lumMod val="75000"/>
              </a:schemeClr>
            </a:solidFill>
            <a:ln w="15875">
              <a:solidFill>
                <a:schemeClr val="tx1"/>
              </a:solidFill>
            </a:ln>
            <a:effectLst/>
          </c:spPr>
          <c:invertIfNegative val="0"/>
          <c:cat>
            <c:strRef>
              <c:f>Sheet1!$B$11:$B$12</c:f>
              <c:strCache>
                <c:ptCount val="2"/>
                <c:pt idx="0">
                  <c:v>Accelerator</c:v>
                </c:pt>
                <c:pt idx="1">
                  <c:v>ACC+Ideal-ISF</c:v>
                </c:pt>
              </c:strCache>
            </c:strRef>
          </c:cat>
          <c:val>
            <c:numRef>
              <c:f>Sheet1!$C$11:$C$12</c:f>
              <c:numCache>
                <c:formatCode>General</c:formatCode>
                <c:ptCount val="2"/>
                <c:pt idx="0">
                  <c:v>24.8</c:v>
                </c:pt>
                <c:pt idx="1">
                  <c:v>10.08</c:v>
                </c:pt>
              </c:numCache>
            </c:numRef>
          </c:val>
          <c:extLst>
            <c:ext xmlns:c16="http://schemas.microsoft.com/office/drawing/2014/chart" uri="{C3380CC4-5D6E-409C-BE32-E72D297353CC}">
              <c16:uniqueId val="{00000000-1177-6B4D-9D00-E12CCB3D52A8}"/>
            </c:ext>
          </c:extLst>
        </c:ser>
        <c:ser>
          <c:idx val="1"/>
          <c:order val="1"/>
          <c:tx>
            <c:strRef>
              <c:f>Sheet1!$D$10</c:f>
              <c:strCache>
                <c:ptCount val="1"/>
                <c:pt idx="0">
                  <c:v>SSD-M</c:v>
                </c:pt>
              </c:strCache>
            </c:strRef>
          </c:tx>
          <c:spPr>
            <a:solidFill>
              <a:schemeClr val="accent1">
                <a:lumMod val="60000"/>
                <a:lumOff val="40000"/>
              </a:schemeClr>
            </a:solidFill>
            <a:ln w="15875">
              <a:solidFill>
                <a:schemeClr val="tx1"/>
              </a:solidFill>
            </a:ln>
            <a:effectLst/>
          </c:spPr>
          <c:invertIfNegative val="0"/>
          <c:cat>
            <c:strRef>
              <c:f>Sheet1!$B$11:$B$12</c:f>
              <c:strCache>
                <c:ptCount val="2"/>
                <c:pt idx="0">
                  <c:v>Accelerator</c:v>
                </c:pt>
                <c:pt idx="1">
                  <c:v>ACC+Ideal-ISF</c:v>
                </c:pt>
              </c:strCache>
            </c:strRef>
          </c:cat>
          <c:val>
            <c:numRef>
              <c:f>Sheet1!$D$11:$D$12</c:f>
              <c:numCache>
                <c:formatCode>General</c:formatCode>
                <c:ptCount val="2"/>
                <c:pt idx="0">
                  <c:v>3.5428000000000002</c:v>
                </c:pt>
                <c:pt idx="1">
                  <c:v>1.44</c:v>
                </c:pt>
              </c:numCache>
            </c:numRef>
          </c:val>
          <c:extLst>
            <c:ext xmlns:c16="http://schemas.microsoft.com/office/drawing/2014/chart" uri="{C3380CC4-5D6E-409C-BE32-E72D297353CC}">
              <c16:uniqueId val="{00000001-1177-6B4D-9D00-E12CCB3D52A8}"/>
            </c:ext>
          </c:extLst>
        </c:ser>
        <c:ser>
          <c:idx val="2"/>
          <c:order val="2"/>
          <c:tx>
            <c:strRef>
              <c:f>Sheet1!$E$10</c:f>
              <c:strCache>
                <c:ptCount val="1"/>
                <c:pt idx="0">
                  <c:v>SSD-H</c:v>
                </c:pt>
              </c:strCache>
            </c:strRef>
          </c:tx>
          <c:spPr>
            <a:solidFill>
              <a:schemeClr val="accent1">
                <a:lumMod val="20000"/>
                <a:lumOff val="80000"/>
              </a:schemeClr>
            </a:solidFill>
            <a:ln w="15875">
              <a:solidFill>
                <a:schemeClr val="tx1"/>
              </a:solidFill>
            </a:ln>
            <a:effectLst/>
          </c:spPr>
          <c:invertIfNegative val="0"/>
          <c:cat>
            <c:strRef>
              <c:f>Sheet1!$B$11:$B$12</c:f>
              <c:strCache>
                <c:ptCount val="2"/>
                <c:pt idx="0">
                  <c:v>Accelerator</c:v>
                </c:pt>
                <c:pt idx="1">
                  <c:v>ACC+Ideal-ISF</c:v>
                </c:pt>
              </c:strCache>
            </c:strRef>
          </c:cat>
          <c:val>
            <c:numRef>
              <c:f>Sheet1!$E$11:$E$12</c:f>
              <c:numCache>
                <c:formatCode>General</c:formatCode>
                <c:ptCount val="2"/>
                <c:pt idx="0">
                  <c:v>2.0101</c:v>
                </c:pt>
                <c:pt idx="1">
                  <c:v>0.72203300000000004</c:v>
                </c:pt>
              </c:numCache>
            </c:numRef>
          </c:val>
          <c:extLst>
            <c:ext xmlns:c16="http://schemas.microsoft.com/office/drawing/2014/chart" uri="{C3380CC4-5D6E-409C-BE32-E72D297353CC}">
              <c16:uniqueId val="{00000002-1177-6B4D-9D00-E12CCB3D52A8}"/>
            </c:ext>
          </c:extLst>
        </c:ser>
        <c:ser>
          <c:idx val="3"/>
          <c:order val="3"/>
          <c:tx>
            <c:strRef>
              <c:f>Sheet1!$F$10</c:f>
              <c:strCache>
                <c:ptCount val="1"/>
                <c:pt idx="0">
                  <c:v>DRAM</c:v>
                </c:pt>
              </c:strCache>
            </c:strRef>
          </c:tx>
          <c:spPr>
            <a:pattFill prst="wdUpDiag">
              <a:fgClr>
                <a:srgbClr val="C00000"/>
              </a:fgClr>
              <a:bgClr>
                <a:schemeClr val="bg1"/>
              </a:bgClr>
            </a:pattFill>
            <a:ln w="15875">
              <a:solidFill>
                <a:schemeClr val="tx1"/>
              </a:solidFill>
            </a:ln>
            <a:effectLst/>
          </c:spPr>
          <c:invertIfNegative val="0"/>
          <c:cat>
            <c:strRef>
              <c:f>Sheet1!$B$11:$B$12</c:f>
              <c:strCache>
                <c:ptCount val="2"/>
                <c:pt idx="0">
                  <c:v>Accelerator</c:v>
                </c:pt>
                <c:pt idx="1">
                  <c:v>ACC+Ideal-ISF</c:v>
                </c:pt>
              </c:strCache>
            </c:strRef>
          </c:cat>
          <c:val>
            <c:numRef>
              <c:f>Sheet1!$F$11:$F$12</c:f>
              <c:numCache>
                <c:formatCode>General</c:formatCode>
                <c:ptCount val="2"/>
                <c:pt idx="0">
                  <c:v>1.6421694920000001</c:v>
                </c:pt>
                <c:pt idx="1">
                  <c:v>1E-8</c:v>
                </c:pt>
              </c:numCache>
            </c:numRef>
          </c:val>
          <c:extLst>
            <c:ext xmlns:c16="http://schemas.microsoft.com/office/drawing/2014/chart" uri="{C3380CC4-5D6E-409C-BE32-E72D297353CC}">
              <c16:uniqueId val="{00000003-1177-6B4D-9D00-E12CCB3D52A8}"/>
            </c:ext>
          </c:extLst>
        </c:ser>
        <c:dLbls>
          <c:showLegendKey val="0"/>
          <c:showVal val="0"/>
          <c:showCatName val="0"/>
          <c:showSerName val="0"/>
          <c:showPercent val="0"/>
          <c:showBubbleSize val="0"/>
        </c:dLbls>
        <c:gapWidth val="100"/>
        <c:axId val="1283110799"/>
        <c:axId val="1282961119"/>
      </c:barChart>
      <c:catAx>
        <c:axId val="1283110799"/>
        <c:scaling>
          <c:orientation val="minMax"/>
        </c:scaling>
        <c:delete val="0"/>
        <c:axPos val="b"/>
        <c:numFmt formatCode="General" sourceLinked="1"/>
        <c:majorTickMark val="cross"/>
        <c:minorTickMark val="none"/>
        <c:tickLblPos val="none"/>
        <c:spPr>
          <a:noFill/>
          <a:ln w="1587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CH"/>
          </a:p>
        </c:txPr>
        <c:crossAx val="1282961119"/>
        <c:crosses val="autoZero"/>
        <c:auto val="1"/>
        <c:lblAlgn val="ctr"/>
        <c:lblOffset val="100"/>
        <c:noMultiLvlLbl val="0"/>
      </c:catAx>
      <c:valAx>
        <c:axId val="1282961119"/>
        <c:scaling>
          <c:orientation val="minMax"/>
          <c:max val="4"/>
        </c:scaling>
        <c:delete val="0"/>
        <c:axPos val="l"/>
        <c:majorGridlines>
          <c:spPr>
            <a:ln w="9525" cap="flat" cmpd="sng" algn="ctr">
              <a:solidFill>
                <a:schemeClr val="tx1">
                  <a:lumMod val="15000"/>
                  <a:lumOff val="85000"/>
                </a:schemeClr>
              </a:solidFill>
              <a:round/>
            </a:ln>
            <a:effectLst/>
          </c:spPr>
        </c:majorGridlines>
        <c:numFmt formatCode="General" sourceLinked="1"/>
        <c:majorTickMark val="in"/>
        <c:minorTickMark val="in"/>
        <c:tickLblPos val="nextTo"/>
        <c:spPr>
          <a:noFill/>
          <a:ln>
            <a:solidFill>
              <a:schemeClr val="tx1"/>
            </a:solidFill>
          </a:ln>
          <a:effectLst/>
        </c:spPr>
        <c:txPr>
          <a:bodyPr rot="-60000000" spcFirstLastPara="1" vertOverflow="ellipsis" vert="horz" wrap="square" anchor="ctr" anchorCtr="1"/>
          <a:lstStyle/>
          <a:p>
            <a:pPr>
              <a:defRPr sz="1400" b="1" i="0" u="none" strike="noStrike" kern="1200" baseline="0">
                <a:solidFill>
                  <a:schemeClr val="tx1"/>
                </a:solidFill>
                <a:latin typeface="Cambria" panose="02040503050406030204" pitchFamily="18" charset="0"/>
                <a:ea typeface="+mn-ea"/>
                <a:cs typeface="+mn-cs"/>
              </a:defRPr>
            </a:pPr>
            <a:endParaRPr lang="en-CH"/>
          </a:p>
        </c:txPr>
        <c:crossAx val="1283110799"/>
        <c:crosses val="autoZero"/>
        <c:crossBetween val="between"/>
        <c:majorUnit val="2"/>
        <c:minorUnit val="0.25"/>
      </c:valAx>
      <c:spPr>
        <a:noFill/>
        <a:ln w="15875">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E7E6E6"/>
    </a:solidFill>
    <a:ln w="19050">
      <a:solidFill>
        <a:schemeClr val="tx1"/>
      </a:solidFill>
      <a:prstDash val="sysDash"/>
    </a:ln>
    <a:effectLst/>
  </c:spPr>
  <c:txPr>
    <a:bodyPr/>
    <a:lstStyle/>
    <a:p>
      <a:pPr>
        <a:defRPr/>
      </a:pPr>
      <a:endParaRPr lang="en-CH"/>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7290578921560923E-2"/>
          <c:y val="0.20488040801969748"/>
          <c:w val="0.89019685039370078"/>
          <c:h val="0.64780839895013131"/>
        </c:manualLayout>
      </c:layout>
      <c:barChart>
        <c:barDir val="col"/>
        <c:grouping val="clustered"/>
        <c:varyColors val="0"/>
        <c:ser>
          <c:idx val="0"/>
          <c:order val="0"/>
          <c:tx>
            <c:strRef>
              <c:f>Sheet2!$C$3</c:f>
              <c:strCache>
                <c:ptCount val="1"/>
                <c:pt idx="0">
                  <c:v>SSD-L</c:v>
                </c:pt>
              </c:strCache>
            </c:strRef>
          </c:tx>
          <c:spPr>
            <a:solidFill>
              <a:srgbClr val="4472C4"/>
            </a:solidFill>
            <a:ln w="15875">
              <a:solidFill>
                <a:schemeClr val="tx1"/>
              </a:solidFill>
            </a:ln>
            <a:effectLst/>
          </c:spPr>
          <c:invertIfNegative val="0"/>
          <c:cat>
            <c:strRef>
              <c:f>Sheet2!$B$4:$B$6</c:f>
              <c:strCache>
                <c:ptCount val="3"/>
                <c:pt idx="0">
                  <c:v>Base</c:v>
                </c:pt>
                <c:pt idx="1">
                  <c:v>SW-filter</c:v>
                </c:pt>
                <c:pt idx="2">
                  <c:v>Ideal-ISF</c:v>
                </c:pt>
              </c:strCache>
            </c:strRef>
          </c:cat>
          <c:val>
            <c:numRef>
              <c:f>Sheet2!$C$4:$C$6</c:f>
              <c:numCache>
                <c:formatCode>General</c:formatCode>
                <c:ptCount val="3"/>
                <c:pt idx="0">
                  <c:v>97.56</c:v>
                </c:pt>
                <c:pt idx="1">
                  <c:v>76.621836729999998</c:v>
                </c:pt>
                <c:pt idx="2">
                  <c:v>32.942999999999998</c:v>
                </c:pt>
              </c:numCache>
            </c:numRef>
          </c:val>
          <c:extLst>
            <c:ext xmlns:c16="http://schemas.microsoft.com/office/drawing/2014/chart" uri="{C3380CC4-5D6E-409C-BE32-E72D297353CC}">
              <c16:uniqueId val="{00000000-BD84-D346-B3A5-B1E56AC5D87B}"/>
            </c:ext>
          </c:extLst>
        </c:ser>
        <c:ser>
          <c:idx val="1"/>
          <c:order val="1"/>
          <c:tx>
            <c:strRef>
              <c:f>Sheet2!$D$3</c:f>
              <c:strCache>
                <c:ptCount val="1"/>
                <c:pt idx="0">
                  <c:v>SSD-H</c:v>
                </c:pt>
              </c:strCache>
            </c:strRef>
          </c:tx>
          <c:spPr>
            <a:solidFill>
              <a:schemeClr val="accent5">
                <a:lumMod val="20000"/>
                <a:lumOff val="80000"/>
              </a:schemeClr>
            </a:solidFill>
            <a:ln w="15875">
              <a:solidFill>
                <a:schemeClr val="tx1"/>
              </a:solidFill>
            </a:ln>
            <a:effectLst/>
          </c:spPr>
          <c:invertIfNegative val="0"/>
          <c:cat>
            <c:strRef>
              <c:f>Sheet2!$B$4:$B$6</c:f>
              <c:strCache>
                <c:ptCount val="3"/>
                <c:pt idx="0">
                  <c:v>Base</c:v>
                </c:pt>
                <c:pt idx="1">
                  <c:v>SW-filter</c:v>
                </c:pt>
                <c:pt idx="2">
                  <c:v>Ideal-ISF</c:v>
                </c:pt>
              </c:strCache>
            </c:strRef>
          </c:cat>
          <c:val>
            <c:numRef>
              <c:f>Sheet2!$D$4:$D$6</c:f>
              <c:numCache>
                <c:formatCode>General</c:formatCode>
                <c:ptCount val="3"/>
                <c:pt idx="0">
                  <c:v>78.349999999999994</c:v>
                </c:pt>
                <c:pt idx="1">
                  <c:v>55.488999999999997</c:v>
                </c:pt>
                <c:pt idx="2">
                  <c:v>25.0669</c:v>
                </c:pt>
              </c:numCache>
            </c:numRef>
          </c:val>
          <c:extLst>
            <c:ext xmlns:c16="http://schemas.microsoft.com/office/drawing/2014/chart" uri="{C3380CC4-5D6E-409C-BE32-E72D297353CC}">
              <c16:uniqueId val="{00000001-BD84-D346-B3A5-B1E56AC5D87B}"/>
            </c:ext>
          </c:extLst>
        </c:ser>
        <c:ser>
          <c:idx val="2"/>
          <c:order val="2"/>
          <c:tx>
            <c:strRef>
              <c:f>Sheet2!$E$3</c:f>
              <c:strCache>
                <c:ptCount val="1"/>
                <c:pt idx="0">
                  <c:v>DRAM</c:v>
                </c:pt>
              </c:strCache>
            </c:strRef>
          </c:tx>
          <c:spPr>
            <a:pattFill prst="wdUpDiag">
              <a:fgClr>
                <a:srgbClr val="C00000"/>
              </a:fgClr>
              <a:bgClr>
                <a:schemeClr val="bg1"/>
              </a:bgClr>
            </a:pattFill>
            <a:ln w="15875">
              <a:solidFill>
                <a:schemeClr val="tx1"/>
              </a:solidFill>
            </a:ln>
            <a:effectLst/>
          </c:spPr>
          <c:invertIfNegative val="0"/>
          <c:cat>
            <c:strRef>
              <c:f>Sheet2!$B$4:$B$6</c:f>
              <c:strCache>
                <c:ptCount val="3"/>
                <c:pt idx="0">
                  <c:v>Base</c:v>
                </c:pt>
                <c:pt idx="1">
                  <c:v>SW-filter</c:v>
                </c:pt>
                <c:pt idx="2">
                  <c:v>Ideal-ISF</c:v>
                </c:pt>
              </c:strCache>
            </c:strRef>
          </c:cat>
          <c:val>
            <c:numRef>
              <c:f>Sheet2!$E$4:$E$6</c:f>
              <c:numCache>
                <c:formatCode>General</c:formatCode>
                <c:ptCount val="3"/>
                <c:pt idx="0">
                  <c:v>75.16</c:v>
                </c:pt>
                <c:pt idx="1">
                  <c:v>51.98</c:v>
                </c:pt>
              </c:numCache>
            </c:numRef>
          </c:val>
          <c:extLst>
            <c:ext xmlns:c16="http://schemas.microsoft.com/office/drawing/2014/chart" uri="{C3380CC4-5D6E-409C-BE32-E72D297353CC}">
              <c16:uniqueId val="{00000002-BD84-D346-B3A5-B1E56AC5D87B}"/>
            </c:ext>
          </c:extLst>
        </c:ser>
        <c:dLbls>
          <c:showLegendKey val="0"/>
          <c:showVal val="0"/>
          <c:showCatName val="0"/>
          <c:showSerName val="0"/>
          <c:showPercent val="0"/>
          <c:showBubbleSize val="0"/>
        </c:dLbls>
        <c:gapWidth val="219"/>
        <c:overlap val="-27"/>
        <c:axId val="461183567"/>
        <c:axId val="460991855"/>
      </c:barChart>
      <c:catAx>
        <c:axId val="461183567"/>
        <c:scaling>
          <c:orientation val="minMax"/>
        </c:scaling>
        <c:delete val="0"/>
        <c:axPos val="b"/>
        <c:numFmt formatCode="General" sourceLinked="1"/>
        <c:majorTickMark val="cross"/>
        <c:minorTickMark val="none"/>
        <c:tickLblPos val="nextTo"/>
        <c:spPr>
          <a:noFill/>
          <a:ln w="15875" cap="flat" cmpd="sng" algn="ctr">
            <a:solidFill>
              <a:schemeClr val="tx1"/>
            </a:solidFill>
            <a:round/>
          </a:ln>
          <a:effectLst/>
        </c:spPr>
        <c:txPr>
          <a:bodyPr rot="-60000000" spcFirstLastPara="1" vertOverflow="ellipsis" vert="horz" wrap="square" anchor="ctr" anchorCtr="1"/>
          <a:lstStyle/>
          <a:p>
            <a:pPr>
              <a:defRPr sz="1800" b="1" i="0" u="none" strike="noStrike" kern="1200" baseline="0">
                <a:solidFill>
                  <a:schemeClr val="tx1"/>
                </a:solidFill>
                <a:latin typeface="Corbel" panose="020B0503020204020204" pitchFamily="34" charset="0"/>
                <a:ea typeface="+mn-ea"/>
                <a:cs typeface="+mn-cs"/>
              </a:defRPr>
            </a:pPr>
            <a:endParaRPr lang="en-CH"/>
          </a:p>
        </c:txPr>
        <c:crossAx val="460991855"/>
        <c:crosses val="autoZero"/>
        <c:auto val="1"/>
        <c:lblAlgn val="ctr"/>
        <c:lblOffset val="100"/>
        <c:noMultiLvlLbl val="0"/>
      </c:catAx>
      <c:valAx>
        <c:axId val="460991855"/>
        <c:scaling>
          <c:orientation val="minMax"/>
          <c:max val="100"/>
        </c:scaling>
        <c:delete val="0"/>
        <c:axPos val="l"/>
        <c:numFmt formatCode="General" sourceLinked="1"/>
        <c:majorTickMark val="in"/>
        <c:minorTickMark val="none"/>
        <c:tickLblPos val="nextTo"/>
        <c:spPr>
          <a:noFill/>
          <a:ln w="15875">
            <a:solidFill>
              <a:schemeClr val="tx1"/>
            </a:solidFill>
          </a:ln>
          <a:effectLst/>
        </c:spPr>
        <c:txPr>
          <a:bodyPr rot="-60000000" spcFirstLastPara="1" vertOverflow="ellipsis" vert="horz" wrap="square" anchor="ctr" anchorCtr="1"/>
          <a:lstStyle/>
          <a:p>
            <a:pPr>
              <a:defRPr sz="1600" b="1" i="0" u="none" strike="noStrike" kern="1200" baseline="0">
                <a:solidFill>
                  <a:schemeClr val="tx1"/>
                </a:solidFill>
                <a:latin typeface="Corbel" panose="020B0503020204020204" pitchFamily="34" charset="0"/>
                <a:ea typeface="+mn-ea"/>
                <a:cs typeface="+mn-cs"/>
              </a:defRPr>
            </a:pPr>
            <a:endParaRPr lang="en-CH"/>
          </a:p>
        </c:txPr>
        <c:crossAx val="461183567"/>
        <c:crosses val="autoZero"/>
        <c:crossBetween val="between"/>
        <c:majorUnit val="20"/>
        <c:minorUnit val="10"/>
      </c:valAx>
      <c:spPr>
        <a:noFill/>
        <a:ln w="15875">
          <a:solidFill>
            <a:schemeClr val="tx1"/>
          </a:solidFill>
        </a:ln>
        <a:effectLst/>
      </c:spPr>
    </c:plotArea>
    <c:legend>
      <c:legendPos val="b"/>
      <c:layout>
        <c:manualLayout>
          <c:xMode val="edge"/>
          <c:yMode val="edge"/>
          <c:x val="0.12839576030975094"/>
          <c:y val="6.7179355993988416E-2"/>
          <c:w val="0.73321255067154734"/>
          <c:h val="8.6097541378756234E-2"/>
        </c:manualLayout>
      </c:layout>
      <c:overlay val="0"/>
      <c:spPr>
        <a:noFill/>
        <a:ln w="15875">
          <a:solidFill>
            <a:schemeClr val="tx1"/>
          </a:solidFill>
        </a:ln>
        <a:effectLst/>
      </c:spPr>
      <c:txPr>
        <a:bodyPr rot="0" spcFirstLastPara="1" vertOverflow="ellipsis" vert="horz" wrap="square" anchor="ctr" anchorCtr="1"/>
        <a:lstStyle/>
        <a:p>
          <a:pPr>
            <a:defRPr sz="1800" b="1" i="0" u="none" strike="noStrike" kern="1200" baseline="0">
              <a:solidFill>
                <a:schemeClr val="tx1"/>
              </a:solidFill>
              <a:latin typeface="Courier New" panose="02070309020205020404" pitchFamily="49" charset="0"/>
              <a:ea typeface="+mn-ea"/>
              <a:cs typeface="Courier New" panose="02070309020205020404" pitchFamily="49"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439BF3-6316-40F5-8F10-980B46B5A86B}" type="datetimeFigureOut">
              <a:rPr lang="en-US" smtClean="0"/>
              <a:t>3/15/22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E676A0-33B1-4B4B-B1AA-B0B917FCAA93}" type="slidenum">
              <a:rPr lang="en-US" smtClean="0"/>
              <a:t>‹#›</a:t>
            </a:fld>
            <a:endParaRPr lang="en-US"/>
          </a:p>
        </p:txBody>
      </p:sp>
    </p:spTree>
    <p:extLst>
      <p:ext uri="{BB962C8B-B14F-4D97-AF65-F5344CB8AC3E}">
        <p14:creationId xmlns:p14="http://schemas.microsoft.com/office/powerpoint/2010/main" val="4151402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I’m Nika, and today I will introduce </a:t>
            </a:r>
            <a:r>
              <a:rPr lang="en-US" dirty="0" err="1"/>
              <a:t>GenStore</a:t>
            </a:r>
            <a:r>
              <a:rPr lang="en-US" dirty="0"/>
              <a:t>: A High-Performance In-Storage Processing System </a:t>
            </a:r>
          </a:p>
          <a:p>
            <a:r>
              <a:rPr lang="en-US" dirty="0"/>
              <a:t>for Genome Sequence Analysis</a:t>
            </a:r>
          </a:p>
        </p:txBody>
      </p:sp>
      <p:sp>
        <p:nvSpPr>
          <p:cNvPr id="4" name="Slide Number Placeholder 3"/>
          <p:cNvSpPr>
            <a:spLocks noGrp="1"/>
          </p:cNvSpPr>
          <p:nvPr>
            <p:ph type="sldNum" sz="quarter" idx="10"/>
          </p:nvPr>
        </p:nvSpPr>
        <p:spPr/>
        <p:txBody>
          <a:bodyPr/>
          <a:lstStyle/>
          <a:p>
            <a:fld id="{EF7F79D3-8C36-4CB5-B03B-F440DA7B71AF}" type="slidenum">
              <a:rPr lang="en-US" smtClean="0"/>
              <a:t>1</a:t>
            </a:fld>
            <a:endParaRPr lang="en-US"/>
          </a:p>
        </p:txBody>
      </p:sp>
    </p:spTree>
    <p:extLst>
      <p:ext uri="{BB962C8B-B14F-4D97-AF65-F5344CB8AC3E}">
        <p14:creationId xmlns:p14="http://schemas.microsoft.com/office/powerpoint/2010/main" val="893266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Mapping reads to reference genome requires expensive computation on large datasets. </a:t>
            </a:r>
          </a:p>
          <a:p>
            <a:r>
              <a:rPr lang="en-GB" b="1" dirty="0"/>
              <a:t>[CLICK]  The search space in the </a:t>
            </a:r>
            <a:r>
              <a:rPr lang="en-GB" dirty="0"/>
              <a:t>Reference genome can be very large (for example  the human reference genome contains more than three billion characters). </a:t>
            </a:r>
          </a:p>
          <a:p>
            <a:endParaRPr lang="en-GB" dirty="0"/>
          </a:p>
          <a:p>
            <a:r>
              <a:rPr lang="en-GB" b="1" dirty="0"/>
              <a:t>[CLICK] </a:t>
            </a:r>
            <a:r>
              <a:rPr lang="en-GB" dirty="0"/>
              <a:t>Therefore, read mappers typically use an index of the reference genome to reduce the search space. This index contains unique 𝑘-length </a:t>
            </a:r>
            <a:r>
              <a:rPr lang="en-GB" dirty="0" err="1"/>
              <a:t>subsequences</a:t>
            </a:r>
            <a:r>
              <a:rPr lang="en-GB" dirty="0"/>
              <a:t> (</a:t>
            </a:r>
            <a:r>
              <a:rPr lang="en-GB" b="1" dirty="0"/>
              <a:t>[CLICK]  </a:t>
            </a:r>
            <a:r>
              <a:rPr lang="en-GB" dirty="0"/>
              <a:t>called 𝑘-</a:t>
            </a:r>
            <a:r>
              <a:rPr lang="en-GB" dirty="0" err="1"/>
              <a:t>mers</a:t>
            </a:r>
            <a:r>
              <a:rPr lang="en-GB" dirty="0"/>
              <a:t>) extracted from the reference genome, </a:t>
            </a:r>
            <a:r>
              <a:rPr lang="en-GB" b="1" dirty="0"/>
              <a:t>[CLICK]  </a:t>
            </a:r>
            <a:r>
              <a:rPr lang="en-GB" dirty="0"/>
              <a:t>and locations of these 𝑘-</a:t>
            </a:r>
            <a:r>
              <a:rPr lang="en-GB" dirty="0" err="1"/>
              <a:t>mers</a:t>
            </a:r>
            <a:r>
              <a:rPr lang="en-GB" dirty="0"/>
              <a:t> in the reference genome.</a:t>
            </a:r>
          </a:p>
          <a:p>
            <a:endParaRPr lang="en-GB" dirty="0"/>
          </a:p>
          <a:p>
            <a:r>
              <a:rPr lang="en-GB" dirty="0"/>
              <a:t>Read mapping is a three step process. State-of-the-art read mappers involve several heuristics to reduce the cost of expensive alignment computation.</a:t>
            </a:r>
          </a:p>
          <a:p>
            <a:r>
              <a:rPr lang="en-GB" b="1" dirty="0"/>
              <a:t>[CLICK] </a:t>
            </a:r>
            <a:r>
              <a:rPr lang="en-GB" dirty="0"/>
              <a:t>In the first step (seeding), the mapper determines the  potential matching locations (seeds) in the large reference genome where the read could map. </a:t>
            </a:r>
          </a:p>
          <a:p>
            <a:r>
              <a:rPr lang="en-GB" b="1" dirty="0"/>
              <a:t>[CLICK] </a:t>
            </a:r>
            <a:r>
              <a:rPr lang="en-GB" dirty="0"/>
              <a:t>To do so, the read mapper extracts k-</a:t>
            </a:r>
            <a:r>
              <a:rPr lang="en-GB" dirty="0" err="1"/>
              <a:t>mers</a:t>
            </a:r>
            <a:r>
              <a:rPr lang="en-GB" dirty="0"/>
              <a:t> from the read </a:t>
            </a:r>
            <a:r>
              <a:rPr lang="en-GB" b="1" dirty="0"/>
              <a:t>[CLICK]  </a:t>
            </a:r>
            <a:r>
              <a:rPr lang="en-GB" dirty="0"/>
              <a:t>and looks up the k-</a:t>
            </a:r>
            <a:r>
              <a:rPr lang="en-GB" dirty="0" err="1"/>
              <a:t>mer</a:t>
            </a:r>
            <a:r>
              <a:rPr lang="en-GB" dirty="0"/>
              <a:t> fetched from a read in the reference index. </a:t>
            </a:r>
            <a:r>
              <a:rPr lang="en-GB" b="1" dirty="0"/>
              <a:t>[CLICK] </a:t>
            </a:r>
            <a:r>
              <a:rPr lang="en-GB" dirty="0"/>
              <a:t>For all the k-</a:t>
            </a:r>
            <a:r>
              <a:rPr lang="en-GB" dirty="0" err="1"/>
              <a:t>mers</a:t>
            </a:r>
            <a:r>
              <a:rPr lang="en-GB" dirty="0"/>
              <a:t> that hit in the index, the read mapper marks the locations of them in the reference genome as the read’s potential matching locations (or seeds).</a:t>
            </a:r>
          </a:p>
          <a:p>
            <a:endParaRPr lang="en-GB" dirty="0"/>
          </a:p>
          <a:p>
            <a:r>
              <a:rPr lang="en-GB" dirty="0"/>
              <a:t>To further reduce the cost of the computationally-expensive alignment, the read mapper performs a second step </a:t>
            </a:r>
            <a:r>
              <a:rPr lang="en-GB" b="1" dirty="0"/>
              <a:t>[CLICK] </a:t>
            </a:r>
            <a:r>
              <a:rPr lang="en-GB" dirty="0"/>
              <a:t>, called chaining or seed filtering, in which the mapper </a:t>
            </a:r>
            <a:r>
              <a:rPr lang="en-GB" b="1" dirty="0"/>
              <a:t>[CLICK] </a:t>
            </a:r>
            <a:r>
              <a:rPr lang="en-GB" dirty="0"/>
              <a:t>prunes the seeds in the reference to which the read  would not align using a simple approximation of the alignment score. </a:t>
            </a:r>
          </a:p>
          <a:p>
            <a:r>
              <a:rPr lang="en-GB" dirty="0"/>
              <a:t>At the end of this step, the reads that have all their locations filtered, skip the third step.</a:t>
            </a:r>
          </a:p>
          <a:p>
            <a:endParaRPr lang="en-GB" dirty="0"/>
          </a:p>
          <a:p>
            <a:r>
              <a:rPr lang="en-GB" b="1" dirty="0"/>
              <a:t>[CLICK] For the remaining reads, </a:t>
            </a:r>
            <a:r>
              <a:rPr lang="en-GB" b="0" dirty="0"/>
              <a:t>the </a:t>
            </a:r>
            <a:r>
              <a:rPr lang="en-GB" b="0" dirty="0" err="1"/>
              <a:t>thitd</a:t>
            </a:r>
            <a:r>
              <a:rPr lang="en-GB" b="0" dirty="0"/>
              <a:t> step, which is the costly alignment</a:t>
            </a:r>
            <a:r>
              <a:rPr lang="en-GB" dirty="0"/>
              <a:t>, determines the exact differences between a read and the reference genome </a:t>
            </a:r>
            <a:r>
              <a:rPr lang="en-GB" b="1" dirty="0"/>
              <a:t>[CLICK] via approximate string matching</a:t>
            </a:r>
            <a:r>
              <a:rPr lang="en-GB" dirty="0"/>
              <a:t>. </a:t>
            </a:r>
          </a:p>
        </p:txBody>
      </p:sp>
      <p:sp>
        <p:nvSpPr>
          <p:cNvPr id="4" name="Slide Number Placeholder 3"/>
          <p:cNvSpPr>
            <a:spLocks noGrp="1"/>
          </p:cNvSpPr>
          <p:nvPr>
            <p:ph type="sldNum" sz="quarter" idx="5"/>
          </p:nvPr>
        </p:nvSpPr>
        <p:spPr/>
        <p:txBody>
          <a:bodyPr/>
          <a:lstStyle/>
          <a:p>
            <a:fld id="{35E676A0-33B1-4B4B-B1AA-B0B917FCAA93}" type="slidenum">
              <a:rPr lang="en-US" smtClean="0"/>
              <a:t>10</a:t>
            </a:fld>
            <a:endParaRPr lang="en-US"/>
          </a:p>
        </p:txBody>
      </p:sp>
    </p:spTree>
    <p:extLst>
      <p:ext uri="{BB962C8B-B14F-4D97-AF65-F5344CB8AC3E}">
        <p14:creationId xmlns:p14="http://schemas.microsoft.com/office/powerpoint/2010/main" val="3591483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i="0" kern="1200" dirty="0">
                <a:solidFill>
                  <a:schemeClr val="tx1"/>
                </a:solidFill>
                <a:effectLst/>
                <a:latin typeface="+mn-lt"/>
                <a:ea typeface="+mn-ea"/>
                <a:cs typeface="+mn-cs"/>
              </a:rPr>
              <a:t>We  perform experimental studies to understand the potential of efficient in-storage filters for improving </a:t>
            </a:r>
            <a:r>
              <a:rPr lang="en-US" sz="1200" i="0" kern="1200" dirty="0">
                <a:solidFill>
                  <a:schemeClr val="tx1"/>
                </a:solidFill>
                <a:effectLst/>
                <a:latin typeface="+mn-lt"/>
                <a:ea typeface="+mn-ea"/>
                <a:cs typeface="+mn-cs"/>
              </a:rPr>
              <a:t>read mapping performance.</a:t>
            </a:r>
          </a:p>
          <a:p>
            <a:endParaRPr lang="en-US" sz="1200" i="0" kern="1200" dirty="0">
              <a:solidFill>
                <a:schemeClr val="tx1"/>
              </a:solidFill>
              <a:effectLst/>
              <a:latin typeface="+mn-lt"/>
              <a:ea typeface="+mn-ea"/>
              <a:cs typeface="+mn-cs"/>
            </a:endParaRP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35E676A0-33B1-4B4B-B1AA-B0B917FCAA93}" type="slidenum">
              <a:rPr lang="en-US" smtClean="0"/>
              <a:t>11</a:t>
            </a:fld>
            <a:endParaRPr lang="en-US"/>
          </a:p>
        </p:txBody>
      </p:sp>
    </p:spTree>
    <p:extLst>
      <p:ext uri="{BB962C8B-B14F-4D97-AF65-F5344CB8AC3E}">
        <p14:creationId xmlns:p14="http://schemas.microsoft.com/office/powerpoint/2010/main" val="38054369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We perform a case study on a real world genomic read dataset, on various read mapping systems and state-of-the-art SSD configirations. </a:t>
            </a:r>
          </a:p>
          <a:p>
            <a:endParaRPr lang="en-CH" dirty="0"/>
          </a:p>
        </p:txBody>
      </p:sp>
      <p:sp>
        <p:nvSpPr>
          <p:cNvPr id="4" name="Slide Number Placeholder 3"/>
          <p:cNvSpPr>
            <a:spLocks noGrp="1"/>
          </p:cNvSpPr>
          <p:nvPr>
            <p:ph type="sldNum" sz="quarter" idx="5"/>
          </p:nvPr>
        </p:nvSpPr>
        <p:spPr/>
        <p:txBody>
          <a:bodyPr/>
          <a:lstStyle/>
          <a:p>
            <a:fld id="{35E676A0-33B1-4B4B-B1AA-B0B917FCAA93}" type="slidenum">
              <a:rPr lang="en-US" smtClean="0"/>
              <a:t>12</a:t>
            </a:fld>
            <a:endParaRPr lang="en-US"/>
          </a:p>
        </p:txBody>
      </p:sp>
    </p:spTree>
    <p:extLst>
      <p:ext uri="{BB962C8B-B14F-4D97-AF65-F5344CB8AC3E}">
        <p14:creationId xmlns:p14="http://schemas.microsoft.com/office/powerpoint/2010/main" val="1444197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We perform a case study on a real world genomic read dataset, on various read mapping systems and state-of-the-art SSD configirations. </a:t>
            </a:r>
          </a:p>
          <a:p>
            <a:endParaRPr lang="en-CH" dirty="0"/>
          </a:p>
        </p:txBody>
      </p:sp>
      <p:sp>
        <p:nvSpPr>
          <p:cNvPr id="4" name="Slide Number Placeholder 3"/>
          <p:cNvSpPr>
            <a:spLocks noGrp="1"/>
          </p:cNvSpPr>
          <p:nvPr>
            <p:ph type="sldNum" sz="quarter" idx="5"/>
          </p:nvPr>
        </p:nvSpPr>
        <p:spPr/>
        <p:txBody>
          <a:bodyPr/>
          <a:lstStyle/>
          <a:p>
            <a:fld id="{35E676A0-33B1-4B4B-B1AA-B0B917FCAA93}" type="slidenum">
              <a:rPr lang="en-US" smtClean="0"/>
              <a:t>13</a:t>
            </a:fld>
            <a:endParaRPr lang="en-US"/>
          </a:p>
        </p:txBody>
      </p:sp>
    </p:spTree>
    <p:extLst>
      <p:ext uri="{BB962C8B-B14F-4D97-AF65-F5344CB8AC3E}">
        <p14:creationId xmlns:p14="http://schemas.microsoft.com/office/powerpoint/2010/main" val="32370543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Motivated by these observations, Our goal is to design an in-storage filter for genome sequence analysis in a cost-effective manner. [CLICK]</a:t>
            </a:r>
          </a:p>
          <a:p>
            <a:endParaRPr lang="en-GB" dirty="0"/>
          </a:p>
          <a:p>
            <a:r>
              <a:rPr lang="en-GB" dirty="0"/>
              <a:t>We have three key objectives in designing our new system. [CLICK]</a:t>
            </a:r>
          </a:p>
          <a:p>
            <a:endParaRPr lang="en-GB" dirty="0"/>
          </a:p>
          <a:p>
            <a:r>
              <a:rPr lang="en-GB" dirty="0"/>
              <a:t>First, the system should Provide high in-storage filtering performance to overlap the filtering with the read mapping of unfiltered data</a:t>
            </a:r>
          </a:p>
          <a:p>
            <a:endParaRPr lang="en-GB" dirty="0"/>
          </a:p>
          <a:p>
            <a:r>
              <a:rPr lang="en-GB" dirty="0"/>
              <a:t>Second, the design should Support reads with 1) different properties and 2) different degrees of genetic variation</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Third, </a:t>
            </a:r>
            <a:r>
              <a:rPr lang="en-US" sz="1200" dirty="0">
                <a:solidFill>
                  <a:prstClr val="black"/>
                </a:solidFill>
                <a:latin typeface="Corbel" panose="020B0503020204020204" pitchFamily="34" charset="0"/>
              </a:rPr>
              <a:t>it should not require significant additional hardware </a:t>
            </a:r>
            <a:r>
              <a:rPr lang="en-US" sz="1200" dirty="0">
                <a:solidFill>
                  <a:srgbClr val="1982C3"/>
                </a:solidFill>
                <a:latin typeface="Corbel" panose="020B0503020204020204" pitchFamily="34" charset="0"/>
              </a:rPr>
              <a:t>overhead</a:t>
            </a:r>
          </a:p>
          <a:p>
            <a:endParaRPr lang="en-CH" dirty="0"/>
          </a:p>
        </p:txBody>
      </p:sp>
      <p:sp>
        <p:nvSpPr>
          <p:cNvPr id="4" name="Slide Number Placeholder 3"/>
          <p:cNvSpPr>
            <a:spLocks noGrp="1"/>
          </p:cNvSpPr>
          <p:nvPr>
            <p:ph type="sldNum" sz="quarter" idx="5"/>
          </p:nvPr>
        </p:nvSpPr>
        <p:spPr/>
        <p:txBody>
          <a:bodyPr/>
          <a:lstStyle/>
          <a:p>
            <a:fld id="{35E676A0-33B1-4B4B-B1AA-B0B917FCAA93}" type="slidenum">
              <a:rPr lang="en-US" smtClean="0"/>
              <a:t>14</a:t>
            </a:fld>
            <a:endParaRPr lang="en-US"/>
          </a:p>
        </p:txBody>
      </p:sp>
    </p:spTree>
    <p:extLst>
      <p:ext uri="{BB962C8B-B14F-4D97-AF65-F5344CB8AC3E}">
        <p14:creationId xmlns:p14="http://schemas.microsoft.com/office/powerpoint/2010/main" val="19553060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this end, we propose </a:t>
            </a:r>
            <a:r>
              <a:rPr lang="en-US" dirty="0" err="1"/>
              <a:t>GenStore</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35E676A0-33B1-4B4B-B1AA-B0B917FCAA93}" type="slidenum">
              <a:rPr lang="en-US" smtClean="0"/>
              <a:t>15</a:t>
            </a:fld>
            <a:endParaRPr lang="en-US"/>
          </a:p>
        </p:txBody>
      </p:sp>
    </p:spTree>
    <p:extLst>
      <p:ext uri="{BB962C8B-B14F-4D97-AF65-F5344CB8AC3E}">
        <p14:creationId xmlns:p14="http://schemas.microsoft.com/office/powerpoint/2010/main" val="3835590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Which is the first in-storage processing system designed for genome sequence analysis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Our key idea is to </a:t>
            </a:r>
            <a:r>
              <a:rPr lang="en-GB" sz="1200" dirty="0"/>
              <a:t>Filter reads that do not require alignment </a:t>
            </a:r>
            <a:r>
              <a:rPr lang="en-GB" sz="1200" dirty="0">
                <a:solidFill>
                  <a:srgbClr val="1982C3"/>
                </a:solidFill>
              </a:rPr>
              <a:t>inside the storage</a:t>
            </a:r>
            <a:r>
              <a:rPr lang="en-GB" sz="1200" dirty="0"/>
              <a:t> system </a:t>
            </a:r>
            <a:r>
              <a:rPr lang="en-GB" dirty="0"/>
              <a:t>and send the unfiltered data to the host system for further processing</a:t>
            </a:r>
          </a:p>
          <a:p>
            <a:endParaRPr lang="en-GB" dirty="0"/>
          </a:p>
          <a:p>
            <a:endParaRPr lang="en-GB" dirty="0"/>
          </a:p>
          <a:p>
            <a:r>
              <a:rPr lang="en-CH" dirty="0"/>
              <a:t>However, filtering reads in a modern SSD can be challenging [CLICK]</a:t>
            </a:r>
          </a:p>
          <a:p>
            <a:r>
              <a:rPr lang="en-GB" dirty="0"/>
              <a:t>Due to different </a:t>
            </a:r>
            <a:r>
              <a:rPr lang="en-GB" dirty="0" err="1"/>
              <a:t>behavior</a:t>
            </a:r>
            <a:r>
              <a:rPr lang="en-GB" dirty="0"/>
              <a:t> across read mapping workloads. [CLICK]</a:t>
            </a:r>
          </a:p>
          <a:p>
            <a:r>
              <a:rPr lang="en-GB" dirty="0"/>
              <a:t>And the limited hardware resources in the SSD. </a:t>
            </a:r>
            <a:endParaRPr lang="en-GB" b="1" dirty="0"/>
          </a:p>
          <a:p>
            <a:endParaRPr lang="en-GB" dirty="0"/>
          </a:p>
        </p:txBody>
      </p:sp>
      <p:sp>
        <p:nvSpPr>
          <p:cNvPr id="4" name="Slide Number Placeholder 3"/>
          <p:cNvSpPr>
            <a:spLocks noGrp="1"/>
          </p:cNvSpPr>
          <p:nvPr>
            <p:ph type="sldNum" sz="quarter" idx="5"/>
          </p:nvPr>
        </p:nvSpPr>
        <p:spPr/>
        <p:txBody>
          <a:bodyPr/>
          <a:lstStyle/>
          <a:p>
            <a:fld id="{35E676A0-33B1-4B4B-B1AA-B0B917FCAA93}" type="slidenum">
              <a:rPr lang="en-US" smtClean="0"/>
              <a:t>16</a:t>
            </a:fld>
            <a:endParaRPr lang="en-US"/>
          </a:p>
        </p:txBody>
      </p:sp>
    </p:spTree>
    <p:extLst>
      <p:ext uri="{BB962C8B-B14F-4D97-AF65-F5344CB8AC3E}">
        <p14:creationId xmlns:p14="http://schemas.microsoft.com/office/powerpoint/2010/main" val="39235579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Let’s take a look at filtering opportunities based on the input reads.</a:t>
            </a:r>
          </a:p>
          <a:p>
            <a:pPr>
              <a:spcAft>
                <a:spcPts val="800"/>
              </a:spcAft>
            </a:pPr>
            <a:r>
              <a:rPr lang="en-GB" dirty="0"/>
              <a:t>Sequencing machines produce one of two kinds of reads </a:t>
            </a:r>
          </a:p>
          <a:p>
            <a:pPr lvl="1">
              <a:spcAft>
                <a:spcPts val="800"/>
              </a:spcAft>
            </a:pPr>
            <a:r>
              <a:rPr lang="en-GB" sz="2200" b="1" dirty="0"/>
              <a:t>Short reads: </a:t>
            </a:r>
            <a:r>
              <a:rPr lang="en-GB" sz="2200" dirty="0">
                <a:solidFill>
                  <a:srgbClr val="629B3C"/>
                </a:solidFill>
              </a:rPr>
              <a:t>highly accurate </a:t>
            </a:r>
            <a:r>
              <a:rPr lang="en-GB" sz="2200" dirty="0"/>
              <a:t>(99.9%)  and </a:t>
            </a:r>
            <a:r>
              <a:rPr lang="en-GB" sz="2200" dirty="0">
                <a:solidFill>
                  <a:srgbClr val="C00000"/>
                </a:solidFill>
              </a:rPr>
              <a:t>short </a:t>
            </a:r>
            <a:r>
              <a:rPr lang="en-GB" sz="2200" dirty="0"/>
              <a:t>(e.g., up to a few hundreds of DNA characters)</a:t>
            </a:r>
          </a:p>
          <a:p>
            <a:pPr lvl="1">
              <a:spcAft>
                <a:spcPts val="800"/>
              </a:spcAft>
            </a:pPr>
            <a:r>
              <a:rPr lang="en-GB" sz="2200" b="1" dirty="0"/>
              <a:t>Long reads: </a:t>
            </a:r>
            <a:r>
              <a:rPr lang="en-GB" sz="2200" dirty="0">
                <a:solidFill>
                  <a:srgbClr val="C00000"/>
                </a:solidFill>
              </a:rPr>
              <a:t>less accurate </a:t>
            </a:r>
            <a:r>
              <a:rPr lang="en-GB" sz="2200" dirty="0"/>
              <a:t>(85-90%)  and </a:t>
            </a:r>
            <a:r>
              <a:rPr lang="en-GB" sz="2200" dirty="0">
                <a:solidFill>
                  <a:srgbClr val="629B3C"/>
                </a:solidFill>
              </a:rPr>
              <a:t>long</a:t>
            </a:r>
            <a:r>
              <a:rPr lang="en-GB" sz="2200" dirty="0">
                <a:solidFill>
                  <a:srgbClr val="22AE9B"/>
                </a:solidFill>
              </a:rPr>
              <a:t> </a:t>
            </a:r>
            <a:r>
              <a:rPr lang="en-GB" sz="2200" dirty="0"/>
              <a:t>(e.g., from hundreds to millions of DNA characters)</a:t>
            </a:r>
          </a:p>
          <a:p>
            <a:endParaRPr lang="en-CH" dirty="0"/>
          </a:p>
          <a:p>
            <a:r>
              <a:rPr lang="en-CH" dirty="0"/>
              <a:t>Based on these, We leverage two filtering opportunities</a:t>
            </a:r>
          </a:p>
          <a:p>
            <a:endParaRPr lang="en-CH" dirty="0"/>
          </a:p>
          <a:p>
            <a:r>
              <a:rPr lang="en-CH" dirty="0"/>
              <a:t>First, we can filter exactly matching reads, which are reads that match exactly to one or more subsequences of the reference genome and do not require </a:t>
            </a:r>
            <a:r>
              <a:rPr lang="en-US" sz="1200" dirty="0">
                <a:solidFill>
                  <a:srgbClr val="1982C3"/>
                </a:solidFill>
                <a:latin typeface="Corbel" panose="020B0503020204020204" pitchFamily="34" charset="0"/>
              </a:rPr>
              <a:t>approximate string matching during alignment</a:t>
            </a:r>
            <a:r>
              <a:rPr lang="en-CH" dirty="0"/>
              <a:t>. Exact matches can frequently occur in short read sets with low sequencing errors and low genetic variations</a:t>
            </a:r>
          </a:p>
          <a:p>
            <a:endParaRPr lang="en-CH" dirty="0"/>
          </a:p>
          <a:p>
            <a:pPr marL="0" marR="0" lvl="0" indent="0" algn="l" defTabSz="914400" rtl="0" eaLnBrk="1" fontAlgn="auto" latinLnBrk="0" hangingPunct="1">
              <a:lnSpc>
                <a:spcPct val="100000"/>
              </a:lnSpc>
              <a:spcBef>
                <a:spcPts val="0"/>
              </a:spcBef>
              <a:spcAft>
                <a:spcPts val="0"/>
              </a:spcAft>
              <a:buClrTx/>
              <a:buSzTx/>
              <a:buFontTx/>
              <a:buNone/>
              <a:tabLst/>
              <a:defRPr/>
            </a:pPr>
            <a:r>
              <a:rPr lang="en-CH" dirty="0"/>
              <a:t>Second, we can filter non-matching reads. Such reads do not have any </a:t>
            </a:r>
            <a:r>
              <a:rPr lang="en-GB" dirty="0"/>
              <a:t>potential matching locations in the reference genome</a:t>
            </a:r>
            <a:r>
              <a:rPr lang="en-CH" dirty="0"/>
              <a:t> can skip the expensive alignment step. Non-matching reads can frequently occur in long read sets with high sequencing errors and short or long read sets with high genetic variations</a:t>
            </a:r>
          </a:p>
          <a:p>
            <a:endParaRPr lang="en-CH" dirty="0"/>
          </a:p>
        </p:txBody>
      </p:sp>
      <p:sp>
        <p:nvSpPr>
          <p:cNvPr id="4" name="Slide Number Placeholder 3"/>
          <p:cNvSpPr>
            <a:spLocks noGrp="1"/>
          </p:cNvSpPr>
          <p:nvPr>
            <p:ph type="sldNum" sz="quarter" idx="5"/>
          </p:nvPr>
        </p:nvSpPr>
        <p:spPr/>
        <p:txBody>
          <a:bodyPr/>
          <a:lstStyle/>
          <a:p>
            <a:fld id="{35E676A0-33B1-4B4B-B1AA-B0B917FCAA93}" type="slidenum">
              <a:rPr lang="en-US" smtClean="0"/>
              <a:t>17</a:t>
            </a:fld>
            <a:endParaRPr lang="en-US"/>
          </a:p>
        </p:txBody>
      </p:sp>
    </p:spTree>
    <p:extLst>
      <p:ext uri="{BB962C8B-B14F-4D97-AF65-F5344CB8AC3E}">
        <p14:creationId xmlns:p14="http://schemas.microsoft.com/office/powerpoint/2010/main" val="38890179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i="1" kern="1200" dirty="0">
                <a:solidFill>
                  <a:schemeClr val="tx1"/>
                </a:solidFill>
                <a:effectLst/>
                <a:latin typeface="+mn-lt"/>
                <a:ea typeface="+mn-ea"/>
                <a:cs typeface="+mn-cs"/>
              </a:rPr>
              <a:t>by thorough analysis</a:t>
            </a:r>
            <a:r>
              <a:rPr lang="en-GB" sz="1200" i="0" kern="1200" dirty="0">
                <a:solidFill>
                  <a:schemeClr val="tx1"/>
                </a:solidFill>
                <a:effectLst/>
                <a:latin typeface="+mn-lt"/>
                <a:ea typeface="+mn-ea"/>
                <a:cs typeface="+mn-cs"/>
              </a:rPr>
              <a:t> </a:t>
            </a:r>
            <a:r>
              <a:rPr lang="en-GB" sz="1200" i="1" kern="1200" dirty="0">
                <a:solidFill>
                  <a:schemeClr val="tx1"/>
                </a:solidFill>
                <a:effectLst/>
                <a:latin typeface="+mn-lt"/>
                <a:ea typeface="+mn-ea"/>
                <a:cs typeface="+mn-cs"/>
              </a:rPr>
              <a:t>of mapping processes of reads with different properties and</a:t>
            </a:r>
            <a:r>
              <a:rPr lang="en-GB" sz="1200" i="0" kern="1200" dirty="0">
                <a:solidFill>
                  <a:schemeClr val="tx1"/>
                </a:solidFill>
                <a:effectLst/>
                <a:latin typeface="+mn-lt"/>
                <a:ea typeface="+mn-ea"/>
                <a:cs typeface="+mn-cs"/>
              </a:rPr>
              <a:t> different </a:t>
            </a:r>
            <a:r>
              <a:rPr lang="en-GB" sz="1200" i="1" kern="1200" dirty="0">
                <a:solidFill>
                  <a:schemeClr val="tx1"/>
                </a:solidFill>
                <a:effectLst/>
                <a:latin typeface="+mn-lt"/>
                <a:ea typeface="+mn-ea"/>
                <a:cs typeface="+mn-cs"/>
              </a:rPr>
              <a:t>degrees of genetic variation, we design two  low-cost in-storage filters</a:t>
            </a:r>
            <a:endParaRPr lang="en-GB" sz="1200" kern="1200" dirty="0">
              <a:solidFill>
                <a:schemeClr val="tx1"/>
              </a:solidFill>
              <a:effectLst/>
              <a:latin typeface="+mn-lt"/>
              <a:ea typeface="+mn-ea"/>
              <a:cs typeface="+mn-cs"/>
            </a:endParaRPr>
          </a:p>
          <a:p>
            <a:endParaRPr lang="en-GB" dirty="0"/>
          </a:p>
          <a:p>
            <a:r>
              <a:rPr lang="en-GB" b="1" dirty="0"/>
              <a:t>[CLICK]  </a:t>
            </a:r>
            <a:r>
              <a:rPr lang="en-GB" dirty="0"/>
              <a:t>1) </a:t>
            </a:r>
            <a:r>
              <a:rPr lang="en-GB" dirty="0" err="1"/>
              <a:t>GenStore</a:t>
            </a:r>
            <a:r>
              <a:rPr lang="en-GB" dirty="0"/>
              <a:t>-EM for filtering exactly-matching reads</a:t>
            </a:r>
          </a:p>
          <a:p>
            <a:endParaRPr lang="en-GB" dirty="0"/>
          </a:p>
          <a:p>
            <a:r>
              <a:rPr lang="en-GB" b="1" dirty="0"/>
              <a:t>[CLICK]  </a:t>
            </a:r>
            <a:r>
              <a:rPr lang="en-GB" dirty="0"/>
              <a:t>and 2) </a:t>
            </a:r>
            <a:r>
              <a:rPr lang="en-GB" dirty="0" err="1"/>
              <a:t>GenStore</a:t>
            </a:r>
            <a:r>
              <a:rPr lang="en-GB" dirty="0"/>
              <a:t>-NM for filtering most of the non-matching reads</a:t>
            </a:r>
            <a:endParaRPr lang="en-CH" dirty="0"/>
          </a:p>
        </p:txBody>
      </p:sp>
      <p:sp>
        <p:nvSpPr>
          <p:cNvPr id="4" name="Slide Number Placeholder 3"/>
          <p:cNvSpPr>
            <a:spLocks noGrp="1"/>
          </p:cNvSpPr>
          <p:nvPr>
            <p:ph type="sldNum" sz="quarter" idx="5"/>
          </p:nvPr>
        </p:nvSpPr>
        <p:spPr/>
        <p:txBody>
          <a:bodyPr/>
          <a:lstStyle/>
          <a:p>
            <a:fld id="{35E676A0-33B1-4B4B-B1AA-B0B917FCAA93}" type="slidenum">
              <a:rPr lang="en-US" smtClean="0"/>
              <a:t>18</a:t>
            </a:fld>
            <a:endParaRPr lang="en-US"/>
          </a:p>
        </p:txBody>
      </p:sp>
    </p:spTree>
    <p:extLst>
      <p:ext uri="{BB962C8B-B14F-4D97-AF65-F5344CB8AC3E}">
        <p14:creationId xmlns:p14="http://schemas.microsoft.com/office/powerpoint/2010/main" val="1554669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i="1" kern="1200" dirty="0">
                <a:solidFill>
                  <a:schemeClr val="tx1"/>
                </a:solidFill>
                <a:effectLst/>
                <a:latin typeface="+mn-lt"/>
                <a:ea typeface="+mn-ea"/>
                <a:cs typeface="+mn-cs"/>
              </a:rPr>
              <a:t>Let's take a closer look at </a:t>
            </a:r>
            <a:r>
              <a:rPr lang="en-GB" sz="1200" i="1" kern="1200" dirty="0" err="1">
                <a:solidFill>
                  <a:schemeClr val="tx1"/>
                </a:solidFill>
                <a:effectLst/>
                <a:latin typeface="+mn-lt"/>
                <a:ea typeface="+mn-ea"/>
                <a:cs typeface="+mn-cs"/>
              </a:rPr>
              <a:t>GenStore</a:t>
            </a:r>
            <a:r>
              <a:rPr lang="en-GB" sz="1200" i="1" kern="1200" dirty="0">
                <a:solidFill>
                  <a:schemeClr val="tx1"/>
                </a:solidFill>
                <a:effectLst/>
                <a:latin typeface="+mn-lt"/>
                <a:ea typeface="+mn-ea"/>
                <a:cs typeface="+mn-cs"/>
              </a:rPr>
              <a:t>-EM</a:t>
            </a:r>
            <a:endParaRPr lang="en-CH" dirty="0"/>
          </a:p>
        </p:txBody>
      </p:sp>
      <p:sp>
        <p:nvSpPr>
          <p:cNvPr id="4" name="Slide Number Placeholder 3"/>
          <p:cNvSpPr>
            <a:spLocks noGrp="1"/>
          </p:cNvSpPr>
          <p:nvPr>
            <p:ph type="sldNum" sz="quarter" idx="5"/>
          </p:nvPr>
        </p:nvSpPr>
        <p:spPr/>
        <p:txBody>
          <a:bodyPr/>
          <a:lstStyle/>
          <a:p>
            <a:fld id="{35E676A0-33B1-4B4B-B1AA-B0B917FCAA93}" type="slidenum">
              <a:rPr lang="en-US" smtClean="0"/>
              <a:t>19</a:t>
            </a:fld>
            <a:endParaRPr lang="en-US"/>
          </a:p>
        </p:txBody>
      </p:sp>
    </p:spTree>
    <p:extLst>
      <p:ext uri="{BB962C8B-B14F-4D97-AF65-F5344CB8AC3E}">
        <p14:creationId xmlns:p14="http://schemas.microsoft.com/office/powerpoint/2010/main" val="3695209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rgbClr val="00B050"/>
                </a:solidFill>
                <a:ea typeface="Segoe UI Symbol" panose="020B0502040204020203" pitchFamily="34" charset="0"/>
                <a:cs typeface="Segoe UI Historic" panose="020B0502040204020203" pitchFamily="34" charset="0"/>
              </a:rPr>
              <a:t>Genome sequence analysis (GSA)</a:t>
            </a:r>
            <a:r>
              <a:rPr lang="en-US" sz="1200" b="0" dirty="0">
                <a:ea typeface="Segoe UI Symbol" panose="020B0502040204020203" pitchFamily="34" charset="0"/>
                <a:cs typeface="Segoe UI Historic" panose="020B0502040204020203" pitchFamily="34" charset="0"/>
              </a:rPr>
              <a:t> </a:t>
            </a:r>
            <a:r>
              <a:rPr lang="en-US" sz="1200" dirty="0">
                <a:ea typeface="Segoe UI Symbol" panose="020B0502040204020203" pitchFamily="34" charset="0"/>
                <a:cs typeface="Segoe UI Historic" panose="020B0502040204020203" pitchFamily="34" charset="0"/>
              </a:rPr>
              <a:t>is critical for many applications [CLICK]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Segoe UI Symbol" panose="020B0502040204020203" pitchFamily="34" charset="0"/>
                <a:cs typeface="Segoe UI Historic" panose="020B0502040204020203" pitchFamily="34" charset="0"/>
              </a:rPr>
              <a:t>Genome sequencing machines extract smaller fragments of the original DNA sequence, known as reads. [CLICK]</a:t>
            </a:r>
          </a:p>
        </p:txBody>
      </p:sp>
      <p:sp>
        <p:nvSpPr>
          <p:cNvPr id="4" name="Slide Number Placeholder 3"/>
          <p:cNvSpPr>
            <a:spLocks noGrp="1"/>
          </p:cNvSpPr>
          <p:nvPr>
            <p:ph type="sldNum" sz="quarter" idx="10"/>
          </p:nvPr>
        </p:nvSpPr>
        <p:spPr/>
        <p:txBody>
          <a:bodyPr/>
          <a:lstStyle/>
          <a:p>
            <a:fld id="{35E676A0-33B1-4B4B-B1AA-B0B917FCAA93}" type="slidenum">
              <a:rPr lang="en-US" smtClean="0"/>
              <a:t>2</a:t>
            </a:fld>
            <a:endParaRPr lang="en-US"/>
          </a:p>
        </p:txBody>
      </p:sp>
    </p:spTree>
    <p:extLst>
      <p:ext uri="{BB962C8B-B14F-4D97-AF65-F5344CB8AC3E}">
        <p14:creationId xmlns:p14="http://schemas.microsoft.com/office/powerpoint/2010/main" val="37182398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[CLICK] </a:t>
            </a:r>
            <a:r>
              <a:rPr lang="en-GB" dirty="0" err="1"/>
              <a:t>GenStore</a:t>
            </a:r>
            <a:r>
              <a:rPr lang="en-GB" dirty="0"/>
              <a:t>-EM accelerates read mapping by using an efficient in-storage filter to filter reads that have at least one exactly matching location in the reference genome </a:t>
            </a:r>
          </a:p>
          <a:p>
            <a:endParaRPr lang="en-GB" dirty="0"/>
          </a:p>
          <a:p>
            <a:r>
              <a:rPr lang="en-GB" dirty="0"/>
              <a:t>[CLICK] via simple operations, without requiring alignment. </a:t>
            </a:r>
          </a:p>
          <a:p>
            <a:endParaRPr lang="en-GB" dirty="0"/>
          </a:p>
          <a:p>
            <a:endParaRPr lang="en-GB" dirty="0"/>
          </a:p>
          <a:p>
            <a:r>
              <a:rPr lang="en-GB" dirty="0"/>
              <a:t>The key challenge in designing </a:t>
            </a:r>
            <a:r>
              <a:rPr lang="en-GB" dirty="0" err="1"/>
              <a:t>GenStore</a:t>
            </a:r>
            <a:r>
              <a:rPr lang="en-GB" dirty="0"/>
              <a:t>-EM is the large number of random accesses to large data structures inside the SSD.</a:t>
            </a:r>
          </a:p>
          <a:p>
            <a:endParaRPr lang="en-GB" dirty="0"/>
          </a:p>
          <a:p>
            <a:r>
              <a:rPr lang="en-GB" dirty="0"/>
              <a:t>This is challenging because. [CLICK]</a:t>
            </a:r>
          </a:p>
          <a:p>
            <a:endParaRPr lang="en-GB" dirty="0"/>
          </a:p>
          <a:p>
            <a:r>
              <a:rPr lang="en-GB" dirty="0"/>
              <a:t>NAND flash memory exhibits poor performance for random access reads. [CLICK]</a:t>
            </a:r>
          </a:p>
          <a:p>
            <a:endParaRPr lang="en-GB" dirty="0"/>
          </a:p>
          <a:p>
            <a:r>
              <a:rPr lang="en-GB" dirty="0"/>
              <a:t>there is limited DRAM capacity available in SSD which is relatively small compared to the size of the data structures that need to be accessed.</a:t>
            </a:r>
            <a:endParaRPr lang="en-CH" dirty="0"/>
          </a:p>
        </p:txBody>
      </p:sp>
      <p:sp>
        <p:nvSpPr>
          <p:cNvPr id="4" name="Slide Number Placeholder 3"/>
          <p:cNvSpPr>
            <a:spLocks noGrp="1"/>
          </p:cNvSpPr>
          <p:nvPr>
            <p:ph type="sldNum" sz="quarter" idx="5"/>
          </p:nvPr>
        </p:nvSpPr>
        <p:spPr/>
        <p:txBody>
          <a:bodyPr/>
          <a:lstStyle/>
          <a:p>
            <a:fld id="{35E676A0-33B1-4B4B-B1AA-B0B917FCAA93}" type="slidenum">
              <a:rPr lang="en-US" smtClean="0"/>
              <a:t>20</a:t>
            </a:fld>
            <a:endParaRPr lang="en-US"/>
          </a:p>
        </p:txBody>
      </p:sp>
    </p:spTree>
    <p:extLst>
      <p:ext uri="{BB962C8B-B14F-4D97-AF65-F5344CB8AC3E}">
        <p14:creationId xmlns:p14="http://schemas.microsoft.com/office/powerpoint/2010/main" val="13431338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reduce the **</a:t>
            </a:r>
            <a:r>
              <a:rPr lang="en-GB" dirty="0">
                <a:solidFill>
                  <a:srgbClr val="1982C3"/>
                </a:solidFill>
              </a:rPr>
              <a:t>number** of accesses </a:t>
            </a:r>
            <a:r>
              <a:rPr lang="en-GB" dirty="0"/>
              <a:t>per each read, we introduce </a:t>
            </a:r>
            <a:r>
              <a:rPr lang="en-GB" dirty="0">
                <a:solidFill>
                  <a:srgbClr val="1982C3"/>
                </a:solidFill>
              </a:rPr>
              <a:t>read-sized k-</a:t>
            </a:r>
            <a:r>
              <a:rPr lang="en-GB" dirty="0" err="1">
                <a:solidFill>
                  <a:srgbClr val="1982C3"/>
                </a:solidFill>
              </a:rPr>
              <a:t>mers</a:t>
            </a:r>
            <a:r>
              <a:rPr lang="en-GB" dirty="0"/>
              <a:t>.</a:t>
            </a:r>
          </a:p>
          <a:p>
            <a:r>
              <a:rPr lang="en-CH" dirty="0"/>
              <a:t>Therefore, instead of extracting several k-mers per read and performing index lookup for each of them, [CLICK] we can use the whole read as one k-mer </a:t>
            </a:r>
          </a:p>
          <a:p>
            <a:r>
              <a:rPr lang="en-GB" dirty="0"/>
              <a:t>[CLICK] A</a:t>
            </a:r>
            <a:r>
              <a:rPr lang="en-CH" dirty="0"/>
              <a:t>nd have only one index lookup per read</a:t>
            </a:r>
          </a:p>
          <a:p>
            <a:endParaRPr lang="en-CH" dirty="0"/>
          </a:p>
          <a:p>
            <a:pPr marL="0" marR="0" lvl="0" indent="0" algn="l" defTabSz="914400" rtl="0" eaLnBrk="1" fontAlgn="auto" latinLnBrk="0" hangingPunct="1">
              <a:lnSpc>
                <a:spcPct val="100000"/>
              </a:lnSpc>
              <a:spcBef>
                <a:spcPts val="0"/>
              </a:spcBef>
              <a:spcAft>
                <a:spcPts val="0"/>
              </a:spcAft>
              <a:buClrTx/>
              <a:buSzTx/>
              <a:buFontTx/>
              <a:buNone/>
              <a:tabLst/>
              <a:defRPr/>
            </a:pPr>
            <a:r>
              <a:rPr lang="en-CH" dirty="0"/>
              <a:t>[CLICK] </a:t>
            </a:r>
            <a:r>
              <a:rPr lang="en-GB" dirty="0"/>
              <a:t>To avoid **</a:t>
            </a:r>
            <a:r>
              <a:rPr lang="en-GB" dirty="0">
                <a:solidFill>
                  <a:srgbClr val="1982C3"/>
                </a:solidFill>
              </a:rPr>
              <a:t>random** accesses </a:t>
            </a:r>
            <a:r>
              <a:rPr lang="en-GB" dirty="0"/>
              <a:t>to the index, we introduce the  **</a:t>
            </a:r>
            <a:r>
              <a:rPr lang="en-GB" dirty="0">
                <a:solidFill>
                  <a:srgbClr val="1982C3"/>
                </a:solidFill>
              </a:rPr>
              <a:t>sorted** </a:t>
            </a:r>
            <a:r>
              <a:rPr lang="en-GB" dirty="0"/>
              <a:t>index of read-sized k-</a:t>
            </a:r>
            <a:r>
              <a:rPr lang="en-GB" dirty="0" err="1"/>
              <a:t>mers</a:t>
            </a: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CH" dirty="0"/>
              <a:t>[CLICK] </a:t>
            </a:r>
            <a:r>
              <a:rPr lang="en-GB" dirty="0"/>
              <a:t>This sorted index allows finding exact matches via sequential scanning of the read sets and the index</a:t>
            </a:r>
          </a:p>
          <a:p>
            <a:endParaRPr lang="en-CH" dirty="0"/>
          </a:p>
        </p:txBody>
      </p:sp>
      <p:sp>
        <p:nvSpPr>
          <p:cNvPr id="4" name="Slide Number Placeholder 3"/>
          <p:cNvSpPr>
            <a:spLocks noGrp="1"/>
          </p:cNvSpPr>
          <p:nvPr>
            <p:ph type="sldNum" sz="quarter" idx="5"/>
          </p:nvPr>
        </p:nvSpPr>
        <p:spPr/>
        <p:txBody>
          <a:bodyPr/>
          <a:lstStyle/>
          <a:p>
            <a:fld id="{35E676A0-33B1-4B4B-B1AA-B0B917FCAA93}" type="slidenum">
              <a:rPr lang="en-US" smtClean="0"/>
              <a:t>21</a:t>
            </a:fld>
            <a:endParaRPr lang="en-US"/>
          </a:p>
        </p:txBody>
      </p:sp>
    </p:spTree>
    <p:extLst>
      <p:ext uri="{BB962C8B-B14F-4D97-AF65-F5344CB8AC3E}">
        <p14:creationId xmlns:p14="http://schemas.microsoft.com/office/powerpoint/2010/main" val="8978709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show the key idea of </a:t>
            </a:r>
            <a:r>
              <a:rPr lang="en-GB" dirty="0" err="1"/>
              <a:t>GenStore</a:t>
            </a:r>
            <a:r>
              <a:rPr lang="en-GB" dirty="0"/>
              <a:t>-EM with a simplified example</a:t>
            </a:r>
            <a:r>
              <a:rPr lang="en-GB" b="1" dirty="0"/>
              <a:t> </a:t>
            </a:r>
            <a:r>
              <a:rPr lang="en-GB" dirty="0"/>
              <a:t>in which each short read consists of 10 characters. </a:t>
            </a:r>
          </a:p>
          <a:p>
            <a:r>
              <a:rPr lang="en-GB" dirty="0"/>
              <a:t>Suppose that we have two data structures: </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 1) a sorted read table, each entry of which stores a read [CLICK] and its unique ID, and</a:t>
            </a:r>
          </a:p>
          <a:p>
            <a:pPr marL="228600" indent="-228600">
              <a:buAutoNum type="arabicParen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 2) a sorted k-</a:t>
            </a:r>
            <a:r>
              <a:rPr lang="en-GB" dirty="0" err="1"/>
              <a:t>mer</a:t>
            </a:r>
            <a:r>
              <a:rPr lang="en-GB" dirty="0"/>
              <a:t> index, which contains all unique read sized k-</a:t>
            </a:r>
            <a:r>
              <a:rPr lang="en-GB" dirty="0" err="1"/>
              <a:t>mers</a:t>
            </a:r>
            <a:r>
              <a:rPr lang="en-GB" dirty="0"/>
              <a:t> of the reference genome,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 along with each k-</a:t>
            </a:r>
            <a:r>
              <a:rPr lang="en-GB" dirty="0" err="1"/>
              <a:t>mer’s</a:t>
            </a:r>
            <a:r>
              <a:rPr lang="en-GB" dirty="0"/>
              <a:t> corresponding locations in the reference genome.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dirty="0"/>
              <a:t>[CLICK] Each data structure is sorted by read/k-</a:t>
            </a:r>
            <a:r>
              <a:rPr lang="en-GB" dirty="0" err="1"/>
              <a:t>mer</a:t>
            </a:r>
            <a:r>
              <a:rPr lang="en-GB" dirty="0"/>
              <a:t> in alphabetical order.</a:t>
            </a:r>
          </a:p>
          <a:p>
            <a:endParaRPr lang="en-GB" dirty="0"/>
          </a:p>
          <a:p>
            <a:endParaRPr lang="en-GB" dirty="0"/>
          </a:p>
          <a:p>
            <a:endParaRPr lang="en-GB" dirty="0"/>
          </a:p>
          <a:p>
            <a:endParaRPr lang="en-CH" dirty="0"/>
          </a:p>
        </p:txBody>
      </p:sp>
      <p:sp>
        <p:nvSpPr>
          <p:cNvPr id="4" name="Slide Number Placeholder 3"/>
          <p:cNvSpPr>
            <a:spLocks noGrp="1"/>
          </p:cNvSpPr>
          <p:nvPr>
            <p:ph type="sldNum" sz="quarter" idx="5"/>
          </p:nvPr>
        </p:nvSpPr>
        <p:spPr/>
        <p:txBody>
          <a:bodyPr/>
          <a:lstStyle/>
          <a:p>
            <a:fld id="{35E676A0-33B1-4B4B-B1AA-B0B917FCAA93}" type="slidenum">
              <a:rPr lang="en-US" smtClean="0"/>
              <a:t>22</a:t>
            </a:fld>
            <a:endParaRPr lang="en-US"/>
          </a:p>
        </p:txBody>
      </p:sp>
    </p:spTree>
    <p:extLst>
      <p:ext uri="{BB962C8B-B14F-4D97-AF65-F5344CB8AC3E}">
        <p14:creationId xmlns:p14="http://schemas.microsoft.com/office/powerpoint/2010/main" val="457591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sequentially scan through these data structures in three different ways based on the </a:t>
            </a:r>
            <a:r>
              <a:rPr lang="en-GB" b="1" dirty="0"/>
              <a:t>[CLICK] </a:t>
            </a:r>
            <a:r>
              <a:rPr lang="en-GB" dirty="0"/>
              <a:t>comparison result of the current read and k-mer.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 First, when the current read and k-</a:t>
            </a:r>
            <a:r>
              <a:rPr lang="en-GB" dirty="0" err="1"/>
              <a:t>mer</a:t>
            </a:r>
            <a:r>
              <a:rPr lang="en-GB" dirty="0"/>
              <a:t> are identical,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 we record the read as an exactly-matching read that can be filtered from further read mapping process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 Then, we  move to the next element in both arrays. [CLICK]</a:t>
            </a:r>
          </a:p>
        </p:txBody>
      </p:sp>
      <p:sp>
        <p:nvSpPr>
          <p:cNvPr id="4" name="Slide Number Placeholder 3"/>
          <p:cNvSpPr>
            <a:spLocks noGrp="1"/>
          </p:cNvSpPr>
          <p:nvPr>
            <p:ph type="sldNum" sz="quarter" idx="5"/>
          </p:nvPr>
        </p:nvSpPr>
        <p:spPr/>
        <p:txBody>
          <a:bodyPr/>
          <a:lstStyle/>
          <a:p>
            <a:fld id="{35E676A0-33B1-4B4B-B1AA-B0B917FCAA93}" type="slidenum">
              <a:rPr lang="en-US" smtClean="0"/>
              <a:t>23</a:t>
            </a:fld>
            <a:endParaRPr lang="en-US"/>
          </a:p>
        </p:txBody>
      </p:sp>
    </p:spTree>
    <p:extLst>
      <p:ext uri="{BB962C8B-B14F-4D97-AF65-F5344CB8AC3E}">
        <p14:creationId xmlns:p14="http://schemas.microsoft.com/office/powerpoint/2010/main" val="14397106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the read is alphabetically larger than the k-</a:t>
            </a:r>
            <a:r>
              <a:rPr lang="en-GB" dirty="0" err="1"/>
              <a:t>mer</a:t>
            </a:r>
            <a:r>
              <a:rPr lang="en-GB" dirty="0"/>
              <a:t>, </a:t>
            </a:r>
          </a:p>
          <a:p>
            <a:endParaRPr lang="en-GB" dirty="0"/>
          </a:p>
          <a:p>
            <a:r>
              <a:rPr lang="en-GB" dirty="0"/>
              <a:t>we conclude that the k-</a:t>
            </a:r>
            <a:r>
              <a:rPr lang="en-GB" dirty="0" err="1"/>
              <a:t>mer</a:t>
            </a:r>
            <a:r>
              <a:rPr lang="en-GB" dirty="0"/>
              <a:t> does not match any read</a:t>
            </a:r>
          </a:p>
          <a:p>
            <a:endParaRPr lang="en-GB" dirty="0"/>
          </a:p>
          <a:p>
            <a:r>
              <a:rPr lang="en-GB" dirty="0"/>
              <a:t>and go to the next element in the index (so that we can examine if the next k-</a:t>
            </a:r>
            <a:r>
              <a:rPr lang="en-GB" dirty="0" err="1"/>
              <a:t>mer</a:t>
            </a:r>
            <a:r>
              <a:rPr lang="en-GB" dirty="0"/>
              <a:t>).</a:t>
            </a:r>
            <a:endParaRPr lang="en-CH" dirty="0"/>
          </a:p>
        </p:txBody>
      </p:sp>
      <p:sp>
        <p:nvSpPr>
          <p:cNvPr id="4" name="Slide Number Placeholder 3"/>
          <p:cNvSpPr>
            <a:spLocks noGrp="1"/>
          </p:cNvSpPr>
          <p:nvPr>
            <p:ph type="sldNum" sz="quarter" idx="5"/>
          </p:nvPr>
        </p:nvSpPr>
        <p:spPr/>
        <p:txBody>
          <a:bodyPr/>
          <a:lstStyle/>
          <a:p>
            <a:fld id="{35E676A0-33B1-4B4B-B1AA-B0B917FCAA93}" type="slidenum">
              <a:rPr lang="en-US" smtClean="0"/>
              <a:t>24</a:t>
            </a:fld>
            <a:endParaRPr lang="en-US"/>
          </a:p>
        </p:txBody>
      </p:sp>
    </p:spTree>
    <p:extLst>
      <p:ext uri="{BB962C8B-B14F-4D97-AF65-F5344CB8AC3E}">
        <p14:creationId xmlns:p14="http://schemas.microsoft.com/office/powerpoint/2010/main" val="2999449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the k-</a:t>
            </a:r>
            <a:r>
              <a:rPr lang="en-GB" dirty="0" err="1"/>
              <a:t>mer</a:t>
            </a:r>
            <a:r>
              <a:rPr lang="en-GB" dirty="0"/>
              <a:t> is </a:t>
            </a:r>
            <a:r>
              <a:rPr lang="en-GB" dirty="0" err="1"/>
              <a:t>alphabeticall</a:t>
            </a:r>
            <a:r>
              <a:rPr lang="en-GB" dirty="0"/>
              <a:t> larger than the read, </a:t>
            </a:r>
          </a:p>
          <a:p>
            <a:endParaRPr lang="en-GB" dirty="0"/>
          </a:p>
          <a:p>
            <a:r>
              <a:rPr lang="en-GB" dirty="0"/>
              <a:t>we conclude that the read does not match any k-</a:t>
            </a:r>
            <a:r>
              <a:rPr lang="en-GB" dirty="0" err="1"/>
              <a:t>mer</a:t>
            </a:r>
            <a:r>
              <a:rPr lang="en-GB" dirty="0"/>
              <a:t> in index, and needs to be sent for the full read mapping process</a:t>
            </a:r>
          </a:p>
          <a:p>
            <a:endParaRPr lang="en-GB" dirty="0"/>
          </a:p>
          <a:p>
            <a:r>
              <a:rPr lang="en-GB" dirty="0"/>
              <a:t>Then, we  go to the next element in the sorted read table (so that we can examine the next read).</a:t>
            </a:r>
          </a:p>
          <a:p>
            <a:endParaRPr lang="en-GB" dirty="0"/>
          </a:p>
          <a:p>
            <a:r>
              <a:rPr lang="en-GB" dirty="0"/>
              <a:t>Using this technique, </a:t>
            </a:r>
            <a:r>
              <a:rPr lang="en-GB" dirty="0" err="1"/>
              <a:t>GenStore</a:t>
            </a:r>
            <a:r>
              <a:rPr lang="en-GB" dirty="0"/>
              <a:t>-EM avoids random accesses and performs filtering using only simple low-cost logic</a:t>
            </a:r>
            <a:endParaRPr lang="en-CH" dirty="0"/>
          </a:p>
        </p:txBody>
      </p:sp>
      <p:sp>
        <p:nvSpPr>
          <p:cNvPr id="4" name="Slide Number Placeholder 3"/>
          <p:cNvSpPr>
            <a:spLocks noGrp="1"/>
          </p:cNvSpPr>
          <p:nvPr>
            <p:ph type="sldNum" sz="quarter" idx="5"/>
          </p:nvPr>
        </p:nvSpPr>
        <p:spPr/>
        <p:txBody>
          <a:bodyPr/>
          <a:lstStyle/>
          <a:p>
            <a:fld id="{35E676A0-33B1-4B4B-B1AA-B0B917FCAA93}" type="slidenum">
              <a:rPr lang="en-US" smtClean="0"/>
              <a:t>25</a:t>
            </a:fld>
            <a:endParaRPr lang="en-US"/>
          </a:p>
        </p:txBody>
      </p:sp>
    </p:spTree>
    <p:extLst>
      <p:ext uri="{BB962C8B-B14F-4D97-AF65-F5344CB8AC3E}">
        <p14:creationId xmlns:p14="http://schemas.microsoft.com/office/powerpoint/2010/main" val="34217499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the k-</a:t>
            </a:r>
            <a:r>
              <a:rPr lang="en-GB" dirty="0" err="1"/>
              <a:t>mer</a:t>
            </a:r>
            <a:r>
              <a:rPr lang="en-GB" dirty="0"/>
              <a:t> is </a:t>
            </a:r>
            <a:r>
              <a:rPr lang="en-GB" dirty="0" err="1"/>
              <a:t>alphabeticall</a:t>
            </a:r>
            <a:r>
              <a:rPr lang="en-GB" dirty="0"/>
              <a:t> larger than the read, </a:t>
            </a:r>
          </a:p>
          <a:p>
            <a:endParaRPr lang="en-GB" dirty="0"/>
          </a:p>
          <a:p>
            <a:r>
              <a:rPr lang="en-GB" dirty="0"/>
              <a:t>we conclude that the read does not match any k-</a:t>
            </a:r>
            <a:r>
              <a:rPr lang="en-GB" dirty="0" err="1"/>
              <a:t>mer</a:t>
            </a:r>
            <a:r>
              <a:rPr lang="en-GB" dirty="0"/>
              <a:t> in index, and needs to be sent for the full read mapping process</a:t>
            </a:r>
          </a:p>
          <a:p>
            <a:endParaRPr lang="en-GB" dirty="0"/>
          </a:p>
          <a:p>
            <a:r>
              <a:rPr lang="en-GB" dirty="0"/>
              <a:t>Then, we  go to the next element in the sorted read table (so that we can examine the next read).</a:t>
            </a:r>
          </a:p>
          <a:p>
            <a:endParaRPr lang="en-GB" dirty="0"/>
          </a:p>
          <a:p>
            <a:r>
              <a:rPr lang="en-GB" dirty="0"/>
              <a:t>Using this technique, </a:t>
            </a:r>
            <a:r>
              <a:rPr lang="en-GB" dirty="0" err="1"/>
              <a:t>GenStore</a:t>
            </a:r>
            <a:r>
              <a:rPr lang="en-GB" dirty="0"/>
              <a:t>-EM avoids random accesses and performs filtering using only simple low-cost logic</a:t>
            </a:r>
            <a:endParaRPr lang="en-CH" dirty="0"/>
          </a:p>
        </p:txBody>
      </p:sp>
      <p:sp>
        <p:nvSpPr>
          <p:cNvPr id="4" name="Slide Number Placeholder 3"/>
          <p:cNvSpPr>
            <a:spLocks noGrp="1"/>
          </p:cNvSpPr>
          <p:nvPr>
            <p:ph type="sldNum" sz="quarter" idx="5"/>
          </p:nvPr>
        </p:nvSpPr>
        <p:spPr/>
        <p:txBody>
          <a:bodyPr/>
          <a:lstStyle/>
          <a:p>
            <a:fld id="{35E676A0-33B1-4B4B-B1AA-B0B917FCAA93}" type="slidenum">
              <a:rPr lang="en-US" smtClean="0"/>
              <a:t>26</a:t>
            </a:fld>
            <a:endParaRPr lang="en-US"/>
          </a:p>
        </p:txBody>
      </p:sp>
    </p:spTree>
    <p:extLst>
      <p:ext uri="{BB962C8B-B14F-4D97-AF65-F5344CB8AC3E}">
        <p14:creationId xmlns:p14="http://schemas.microsoft.com/office/powerpoint/2010/main" val="2248590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700"/>
              </a:spcAft>
            </a:pPr>
            <a:r>
              <a:rPr lang="en-CH" dirty="0"/>
              <a:t>Despite the key benefits of the sorted read-sized k-mer index, this index takes up a </a:t>
            </a:r>
            <a:r>
              <a:rPr lang="en-CH" dirty="0">
                <a:solidFill>
                  <a:srgbClr val="C00000"/>
                </a:solidFill>
              </a:rPr>
              <a:t>large space </a:t>
            </a:r>
            <a:r>
              <a:rPr lang="en-CH" dirty="0"/>
              <a:t>(126 GB for human index) due to the large number of unique read-sized k-mers.</a:t>
            </a:r>
          </a:p>
          <a:p>
            <a:endParaRPr lang="en-GB" dirty="0"/>
          </a:p>
          <a:p>
            <a:r>
              <a:rPr lang="en-GB" dirty="0"/>
              <a:t>We further reduce the overheads of </a:t>
            </a:r>
            <a:r>
              <a:rPr lang="en-GB" dirty="0" err="1"/>
              <a:t>GenStore</a:t>
            </a:r>
            <a:r>
              <a:rPr lang="en-GB" dirty="0"/>
              <a:t>-EM, by replacing read-sized k-</a:t>
            </a:r>
            <a:r>
              <a:rPr lang="en-GB" dirty="0" err="1"/>
              <a:t>mers</a:t>
            </a:r>
            <a:r>
              <a:rPr lang="en-GB" dirty="0"/>
              <a:t> with a strong hash of each read that act as</a:t>
            </a:r>
          </a:p>
          <a:p>
            <a:r>
              <a:rPr lang="en-GB" dirty="0"/>
              <a:t>Sorting criterion</a:t>
            </a:r>
          </a:p>
          <a:p>
            <a:r>
              <a:rPr lang="en-GB" dirty="0"/>
              <a:t>Fingerprint of each entry</a:t>
            </a:r>
          </a:p>
          <a:p>
            <a:endParaRPr lang="en-GB" dirty="0"/>
          </a:p>
          <a:p>
            <a:r>
              <a:rPr lang="en-GB" dirty="0"/>
              <a:t>Using strong hash values instead of read-sized k-</a:t>
            </a:r>
            <a:r>
              <a:rPr lang="en-GB" dirty="0" err="1"/>
              <a:t>mers</a:t>
            </a:r>
            <a:r>
              <a:rPr lang="en-GB" dirty="0"/>
              <a:t> reduces the size of the index by 3.9x </a:t>
            </a:r>
          </a:p>
          <a:p>
            <a:endParaRPr lang="en-GB" dirty="0"/>
          </a:p>
          <a:p>
            <a:r>
              <a:rPr lang="en-GB" dirty="0"/>
              <a:t>W</a:t>
            </a:r>
            <a:r>
              <a:rPr lang="en-CH" dirty="0"/>
              <a:t>hile this index is still larger than the baseline k-mer index used in the conventional read mappers, our proposal is </a:t>
            </a:r>
            <a:r>
              <a:rPr lang="en-GB" dirty="0"/>
              <a:t>feasible for in-storage processing due to the large capacity and high internal bandwidth of modern NAND flash-based SSDs.</a:t>
            </a:r>
            <a:endParaRPr lang="en-CH" dirty="0"/>
          </a:p>
        </p:txBody>
      </p:sp>
      <p:sp>
        <p:nvSpPr>
          <p:cNvPr id="4" name="Slide Number Placeholder 3"/>
          <p:cNvSpPr>
            <a:spLocks noGrp="1"/>
          </p:cNvSpPr>
          <p:nvPr>
            <p:ph type="sldNum" sz="quarter" idx="5"/>
          </p:nvPr>
        </p:nvSpPr>
        <p:spPr/>
        <p:txBody>
          <a:bodyPr/>
          <a:lstStyle/>
          <a:p>
            <a:fld id="{35E676A0-33B1-4B4B-B1AA-B0B917FCAA93}" type="slidenum">
              <a:rPr lang="en-US" smtClean="0"/>
              <a:t>27</a:t>
            </a:fld>
            <a:endParaRPr lang="en-US"/>
          </a:p>
        </p:txBody>
      </p:sp>
    </p:spTree>
    <p:extLst>
      <p:ext uri="{BB962C8B-B14F-4D97-AF65-F5344CB8AC3E}">
        <p14:creationId xmlns:p14="http://schemas.microsoft.com/office/powerpoint/2010/main" val="373811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Now I show the overall operational flow of </a:t>
            </a:r>
            <a:r>
              <a:rPr lang="en-GB" dirty="0" err="1"/>
              <a:t>GenStore</a:t>
            </a:r>
            <a:r>
              <a:rPr lang="en-GB" dirty="0"/>
              <a:t>-EM, [CLICK]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with </a:t>
            </a:r>
            <a:r>
              <a:rPr lang="en-GB" dirty="0" err="1"/>
              <a:t>SRTable</a:t>
            </a:r>
            <a:r>
              <a:rPr lang="en-GB" dirty="0"/>
              <a:t> and </a:t>
            </a:r>
            <a:r>
              <a:rPr lang="en-GB" dirty="0" err="1"/>
              <a:t>SKIndex</a:t>
            </a:r>
            <a:r>
              <a:rPr lang="en-GB" dirty="0"/>
              <a:t> in the NAND flash memory, [CLICK]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distributed across all channels and dies. [CLICK]</a:t>
            </a:r>
          </a:p>
          <a:p>
            <a:endParaRPr lang="en-GB" dirty="0"/>
          </a:p>
          <a:p>
            <a:r>
              <a:rPr lang="en-GB" dirty="0"/>
              <a:t>And the comparator logic located on the SSD controller.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GenStore</a:t>
            </a:r>
            <a:r>
              <a:rPr lang="en-GB" dirty="0"/>
              <a:t>-EM consists of two steps: [CLICK]</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Step 1 reads the two data structures from NAND flash chips to the SSD’s internal DRAM </a:t>
            </a:r>
            <a:r>
              <a:rPr lang="en-GB" b="1" dirty="0"/>
              <a:t>[CLICK] </a:t>
            </a:r>
            <a:r>
              <a:rPr lang="en-GB" dirty="0"/>
              <a:t>in a batched manner</a:t>
            </a:r>
          </a:p>
          <a:p>
            <a:endParaRPr lang="en-GB" dirty="0"/>
          </a:p>
          <a:p>
            <a:r>
              <a:rPr lang="en-GB" dirty="0"/>
              <a:t>Step 2 performs exact-match filtering within each read batch, using simple comparator logic.</a:t>
            </a:r>
          </a:p>
          <a:p>
            <a:endParaRPr lang="en-GB" dirty="0"/>
          </a:p>
          <a:p>
            <a:r>
              <a:rPr lang="en-GB" dirty="0"/>
              <a:t>Steps 1 and 2 are performed in a pipelined manner. During filtering, </a:t>
            </a:r>
            <a:r>
              <a:rPr lang="en-GB" dirty="0" err="1"/>
              <a:t>GenStore</a:t>
            </a:r>
            <a:r>
              <a:rPr lang="en-GB" dirty="0"/>
              <a:t>-EM sends the unfiltered reads to the host system for full read mapping.</a:t>
            </a:r>
          </a:p>
        </p:txBody>
      </p:sp>
      <p:sp>
        <p:nvSpPr>
          <p:cNvPr id="4" name="Slide Number Placeholder 3"/>
          <p:cNvSpPr>
            <a:spLocks noGrp="1"/>
          </p:cNvSpPr>
          <p:nvPr>
            <p:ph type="sldNum" sz="quarter" idx="5"/>
          </p:nvPr>
        </p:nvSpPr>
        <p:spPr/>
        <p:txBody>
          <a:bodyPr/>
          <a:lstStyle/>
          <a:p>
            <a:fld id="{35E676A0-33B1-4B4B-B1AA-B0B917FCAA93}" type="slidenum">
              <a:rPr lang="en-US" smtClean="0"/>
              <a:t>28</a:t>
            </a:fld>
            <a:endParaRPr lang="en-US"/>
          </a:p>
        </p:txBody>
      </p:sp>
    </p:spTree>
    <p:extLst>
      <p:ext uri="{BB962C8B-B14F-4D97-AF65-F5344CB8AC3E}">
        <p14:creationId xmlns:p14="http://schemas.microsoft.com/office/powerpoint/2010/main" val="30997455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i="1" kern="1200" dirty="0">
                <a:solidFill>
                  <a:schemeClr val="tx1"/>
                </a:solidFill>
                <a:effectLst/>
                <a:latin typeface="+mn-lt"/>
                <a:ea typeface="+mn-ea"/>
                <a:cs typeface="+mn-cs"/>
              </a:rPr>
              <a:t>Now, let’s take a closer look at </a:t>
            </a:r>
            <a:r>
              <a:rPr lang="en-GB" sz="1200" i="1" kern="1200" dirty="0" err="1">
                <a:solidFill>
                  <a:schemeClr val="tx1"/>
                </a:solidFill>
                <a:effectLst/>
                <a:latin typeface="+mn-lt"/>
                <a:ea typeface="+mn-ea"/>
                <a:cs typeface="+mn-cs"/>
              </a:rPr>
              <a:t>GenStore</a:t>
            </a:r>
            <a:r>
              <a:rPr lang="en-GB" sz="1200" i="1" kern="1200" dirty="0">
                <a:solidFill>
                  <a:schemeClr val="tx1"/>
                </a:solidFill>
                <a:effectLst/>
                <a:latin typeface="+mn-lt"/>
                <a:ea typeface="+mn-ea"/>
                <a:cs typeface="+mn-cs"/>
              </a:rPr>
              <a:t>-NM</a:t>
            </a:r>
            <a:endParaRPr lang="en-CH" dirty="0"/>
          </a:p>
        </p:txBody>
      </p:sp>
      <p:sp>
        <p:nvSpPr>
          <p:cNvPr id="4" name="Slide Number Placeholder 3"/>
          <p:cNvSpPr>
            <a:spLocks noGrp="1"/>
          </p:cNvSpPr>
          <p:nvPr>
            <p:ph type="sldNum" sz="quarter" idx="5"/>
          </p:nvPr>
        </p:nvSpPr>
        <p:spPr/>
        <p:txBody>
          <a:bodyPr/>
          <a:lstStyle/>
          <a:p>
            <a:fld id="{35E676A0-33B1-4B4B-B1AA-B0B917FCAA93}" type="slidenum">
              <a:rPr lang="en-US" smtClean="0"/>
              <a:t>29</a:t>
            </a:fld>
            <a:endParaRPr lang="en-US"/>
          </a:p>
        </p:txBody>
      </p:sp>
    </p:spTree>
    <p:extLst>
      <p:ext uri="{BB962C8B-B14F-4D97-AF65-F5344CB8AC3E}">
        <p14:creationId xmlns:p14="http://schemas.microsoft.com/office/powerpoint/2010/main" val="2735980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rgbClr val="F49415"/>
                </a:solidFill>
                <a:ea typeface="Segoe UI Symbol" panose="020B0502040204020203" pitchFamily="34" charset="0"/>
                <a:cs typeface="Segoe UI Historic" panose="020B0502040204020203" pitchFamily="34" charset="0"/>
              </a:rPr>
              <a:t>Read mapping is the f</a:t>
            </a:r>
            <a:r>
              <a:rPr lang="en-US" sz="1200" b="0" dirty="0">
                <a:ea typeface="Segoe UI Symbol" panose="020B0502040204020203" pitchFamily="34" charset="0"/>
                <a:cs typeface="Segoe UI Historic" panose="020B0502040204020203" pitchFamily="34" charset="0"/>
              </a:rPr>
              <a:t>irst key step in genome sequence analysis [CLICK]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ea typeface="Segoe UI Symbol" panose="020B0502040204020203" pitchFamily="34" charset="0"/>
                <a:cs typeface="Segoe UI Historic" panose="020B0502040204020203" pitchFamily="34" charset="0"/>
              </a:rPr>
              <a:t>That </a:t>
            </a:r>
            <a:r>
              <a:rPr lang="en-US" sz="1200" dirty="0">
                <a:ea typeface="Segoe UI Symbol" panose="020B0502040204020203" pitchFamily="34" charset="0"/>
                <a:cs typeface="Segoe UI Historic" panose="020B0502040204020203" pitchFamily="34" charset="0"/>
              </a:rPr>
              <a:t>Aligns </a:t>
            </a:r>
            <a:r>
              <a:rPr lang="en-US" sz="1200" dirty="0">
                <a:solidFill>
                  <a:srgbClr val="00B050"/>
                </a:solidFill>
                <a:ea typeface="Segoe UI Symbol" panose="020B0502040204020203" pitchFamily="34" charset="0"/>
                <a:cs typeface="Segoe UI Historic" panose="020B0502040204020203" pitchFamily="34" charset="0"/>
              </a:rPr>
              <a:t>reads</a:t>
            </a:r>
            <a:r>
              <a:rPr lang="en-US" sz="1200" dirty="0">
                <a:ea typeface="Segoe UI Symbol" panose="020B0502040204020203" pitchFamily="34" charset="0"/>
                <a:cs typeface="Segoe UI Historic" panose="020B0502040204020203" pitchFamily="34" charset="0"/>
              </a:rPr>
              <a:t> to potential </a:t>
            </a:r>
            <a:r>
              <a:rPr lang="en-US" sz="1200" dirty="0">
                <a:solidFill>
                  <a:srgbClr val="00B050"/>
                </a:solidFill>
                <a:ea typeface="Segoe UI Symbol" panose="020B0502040204020203" pitchFamily="34" charset="0"/>
                <a:cs typeface="Segoe UI Historic" panose="020B0502040204020203" pitchFamily="34" charset="0"/>
              </a:rPr>
              <a:t>matching</a:t>
            </a:r>
            <a:r>
              <a:rPr lang="en-US" sz="1200" dirty="0">
                <a:ea typeface="Segoe UI Symbol" panose="020B0502040204020203" pitchFamily="34" charset="0"/>
                <a:cs typeface="Segoe UI Historic" panose="020B0502040204020203" pitchFamily="34" charset="0"/>
              </a:rPr>
              <a:t> </a:t>
            </a:r>
            <a:r>
              <a:rPr lang="en-US" sz="1200" dirty="0">
                <a:solidFill>
                  <a:srgbClr val="00B050"/>
                </a:solidFill>
                <a:ea typeface="Segoe UI Symbol" panose="020B0502040204020203" pitchFamily="34" charset="0"/>
                <a:cs typeface="Segoe UI Historic" panose="020B0502040204020203" pitchFamily="34" charset="0"/>
              </a:rPr>
              <a:t>locations</a:t>
            </a:r>
            <a:r>
              <a:rPr lang="en-US" sz="1200" dirty="0">
                <a:ea typeface="Segoe UI Symbol" panose="020B0502040204020203" pitchFamily="34" charset="0"/>
                <a:cs typeface="Segoe UI Historic" panose="020B0502040204020203" pitchFamily="34" charset="0"/>
              </a:rPr>
              <a:t> within the </a:t>
            </a:r>
            <a:r>
              <a:rPr lang="en-US" sz="1200" dirty="0">
                <a:solidFill>
                  <a:srgbClr val="00B050"/>
                </a:solidFill>
                <a:ea typeface="Segoe UI Symbol" panose="020B0502040204020203" pitchFamily="34" charset="0"/>
                <a:cs typeface="Segoe UI Historic" panose="020B0502040204020203" pitchFamily="34" charset="0"/>
              </a:rPr>
              <a:t>reference genome [CLICK]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ea typeface="Segoe UI Symbol" panose="020B0502040204020203" pitchFamily="34" charset="0"/>
                <a:cs typeface="Segoe UI Historic" panose="020B0502040204020203" pitchFamily="34" charset="0"/>
              </a:rPr>
              <a:t>For each matching location, the </a:t>
            </a:r>
            <a:r>
              <a:rPr lang="en-US" sz="2200" dirty="0">
                <a:solidFill>
                  <a:srgbClr val="00B050"/>
                </a:solidFill>
                <a:ea typeface="Segoe UI Symbol" panose="020B0502040204020203" pitchFamily="34" charset="0"/>
                <a:cs typeface="Segoe UI Historic" panose="020B0502040204020203" pitchFamily="34" charset="0"/>
              </a:rPr>
              <a:t>alignment step</a:t>
            </a:r>
            <a:r>
              <a:rPr lang="en-US" sz="2200" dirty="0">
                <a:ea typeface="Segoe UI Symbol" panose="020B0502040204020203" pitchFamily="34" charset="0"/>
                <a:cs typeface="Segoe UI Historic" panose="020B0502040204020203" pitchFamily="34" charset="0"/>
              </a:rPr>
              <a:t> finds the degree of </a:t>
            </a:r>
            <a:r>
              <a:rPr lang="en-US" sz="2200" dirty="0">
                <a:solidFill>
                  <a:srgbClr val="00B050"/>
                </a:solidFill>
                <a:ea typeface="Segoe UI Symbol" panose="020B0502040204020203" pitchFamily="34" charset="0"/>
                <a:cs typeface="Segoe UI Historic" panose="020B0502040204020203" pitchFamily="34" charset="0"/>
              </a:rPr>
              <a:t>similarity between read and reference by calculating the alignment score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orbel" panose="020B0503020204020204" pitchFamily="34" charset="0"/>
              </a:rPr>
              <a:t>Calculating the alignment score requires </a:t>
            </a:r>
            <a:r>
              <a:rPr lang="en-GB" sz="1200" dirty="0">
                <a:solidFill>
                  <a:srgbClr val="E90404"/>
                </a:solidFill>
                <a:effectLst/>
                <a:latin typeface="Corbel" panose="020B0503020204020204" pitchFamily="34" charset="0"/>
              </a:rPr>
              <a:t>computationally-expensive</a:t>
            </a:r>
            <a:r>
              <a:rPr lang="en-GB" sz="1200" dirty="0">
                <a:effectLst/>
                <a:latin typeface="Corbel" panose="020B0503020204020204" pitchFamily="34" charset="0"/>
              </a:rPr>
              <a:t> </a:t>
            </a:r>
            <a:r>
              <a:rPr lang="en-GB" sz="1200" b="1" i="1" dirty="0">
                <a:solidFill>
                  <a:srgbClr val="00B0F0"/>
                </a:solidFill>
                <a:effectLst/>
                <a:latin typeface="Corbel" panose="020B0503020204020204" pitchFamily="34" charset="0"/>
              </a:rPr>
              <a:t>approximate string matching (ASM) </a:t>
            </a:r>
            <a:r>
              <a:rPr lang="en-GB" sz="1200" dirty="0">
                <a:effectLst/>
                <a:latin typeface="Corbel" panose="020B0503020204020204" pitchFamily="34" charset="0"/>
              </a:rPr>
              <a:t>to account for differences between reads and the reference genome.  [CLICK] </a:t>
            </a:r>
            <a:endParaRPr lang="en-GB" sz="12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Segoe UI Symbol" panose="020B0502040204020203" pitchFamily="34" charset="0"/>
              <a:cs typeface="Segoe UI Historic"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ea typeface="Segoe UI Symbol" panose="020B0502040204020203" pitchFamily="34" charset="0"/>
              <a:cs typeface="Segoe UI Historic" panose="020B0502040204020203" pitchFamily="34" charset="0"/>
            </a:endParaRPr>
          </a:p>
          <a:p>
            <a:endParaRPr lang="en-US" b="0" baseline="0" dirty="0"/>
          </a:p>
        </p:txBody>
      </p:sp>
      <p:sp>
        <p:nvSpPr>
          <p:cNvPr id="4" name="Slide Number Placeholder 3"/>
          <p:cNvSpPr>
            <a:spLocks noGrp="1"/>
          </p:cNvSpPr>
          <p:nvPr>
            <p:ph type="sldNum" sz="quarter" idx="10"/>
          </p:nvPr>
        </p:nvSpPr>
        <p:spPr/>
        <p:txBody>
          <a:bodyPr/>
          <a:lstStyle/>
          <a:p>
            <a:fld id="{35E676A0-33B1-4B4B-B1AA-B0B917FCAA93}" type="slidenum">
              <a:rPr lang="en-US" smtClean="0"/>
              <a:t>3</a:t>
            </a:fld>
            <a:endParaRPr lang="en-US"/>
          </a:p>
        </p:txBody>
      </p:sp>
    </p:spTree>
    <p:extLst>
      <p:ext uri="{BB962C8B-B14F-4D97-AF65-F5344CB8AC3E}">
        <p14:creationId xmlns:p14="http://schemas.microsoft.com/office/powerpoint/2010/main" val="14638257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Using </a:t>
            </a:r>
            <a:r>
              <a:rPr lang="en-GB" dirty="0" err="1"/>
              <a:t>chaing</a:t>
            </a:r>
            <a:r>
              <a:rPr lang="en-GB" dirty="0"/>
              <a:t>, </a:t>
            </a:r>
            <a:r>
              <a:rPr lang="en-GB" dirty="0" err="1"/>
              <a:t>GenStore</a:t>
            </a:r>
            <a:r>
              <a:rPr lang="en-GB" dirty="0"/>
              <a:t>-NM filters most of the nonmatching reads, i.e., reads that would not align to any subsequence in the reference genome. Recall that chaining filter calculates a similarity score for each read (called chaining score) and filters read with no high-scoring potential matching locations.</a:t>
            </a:r>
          </a:p>
          <a:p>
            <a:endParaRPr lang="en-GB" dirty="0"/>
          </a:p>
          <a:p>
            <a:r>
              <a:rPr lang="en-GB" dirty="0"/>
              <a:t>Calculating a chaining score in the SSD is challenging</a:t>
            </a:r>
          </a:p>
          <a:p>
            <a:endParaRPr lang="en-GB" dirty="0"/>
          </a:p>
          <a:p>
            <a:r>
              <a:rPr lang="en-GB" dirty="0"/>
              <a:t>because finding the best chaining score requires performing </a:t>
            </a:r>
            <a:r>
              <a:rPr lang="en-GB" b="1" dirty="0"/>
              <a:t>[CLICK] </a:t>
            </a:r>
            <a:r>
              <a:rPr lang="en-GB" dirty="0"/>
              <a:t>many iterations of a dynamic programming algorithm for all seeds within a read,</a:t>
            </a:r>
          </a:p>
          <a:p>
            <a:endParaRPr lang="en-GB" dirty="0"/>
          </a:p>
          <a:p>
            <a:r>
              <a:rPr lang="en-GB" dirty="0"/>
              <a:t>This is particularly challenging for </a:t>
            </a:r>
            <a:r>
              <a:rPr lang="en-GB" dirty="0">
                <a:solidFill>
                  <a:schemeClr val="accent2"/>
                </a:solidFill>
              </a:rPr>
              <a:t>long reads</a:t>
            </a:r>
            <a:r>
              <a:rPr lang="en-GB" dirty="0"/>
              <a:t> since they have a </a:t>
            </a:r>
            <a:r>
              <a:rPr lang="en-GB" dirty="0">
                <a:solidFill>
                  <a:schemeClr val="accent2"/>
                </a:solidFill>
              </a:rPr>
              <a:t>large number of k-</a:t>
            </a:r>
            <a:r>
              <a:rPr lang="en-GB" dirty="0" err="1">
                <a:solidFill>
                  <a:schemeClr val="accent2"/>
                </a:solidFill>
              </a:rPr>
              <a:t>mers</a:t>
            </a:r>
            <a:r>
              <a:rPr lang="en-GB" dirty="0">
                <a:solidFill>
                  <a:schemeClr val="accent2"/>
                </a:solidFill>
              </a:rPr>
              <a:t> </a:t>
            </a:r>
            <a:r>
              <a:rPr lang="en-GB" dirty="0"/>
              <a:t>per read</a:t>
            </a:r>
            <a:endParaRPr lang="en-CH" dirty="0"/>
          </a:p>
        </p:txBody>
      </p:sp>
      <p:sp>
        <p:nvSpPr>
          <p:cNvPr id="4" name="Slide Number Placeholder 3"/>
          <p:cNvSpPr>
            <a:spLocks noGrp="1"/>
          </p:cNvSpPr>
          <p:nvPr>
            <p:ph type="sldNum" sz="quarter" idx="5"/>
          </p:nvPr>
        </p:nvSpPr>
        <p:spPr/>
        <p:txBody>
          <a:bodyPr/>
          <a:lstStyle/>
          <a:p>
            <a:fld id="{35E676A0-33B1-4B4B-B1AA-B0B917FCAA93}" type="slidenum">
              <a:rPr lang="en-US" smtClean="0"/>
              <a:t>30</a:t>
            </a:fld>
            <a:endParaRPr lang="en-US"/>
          </a:p>
        </p:txBody>
      </p:sp>
    </p:spTree>
    <p:extLst>
      <p:ext uri="{BB962C8B-B14F-4D97-AF65-F5344CB8AC3E}">
        <p14:creationId xmlns:p14="http://schemas.microsoft.com/office/powerpoint/2010/main" val="21802731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[CLICK] </a:t>
            </a:r>
            <a:r>
              <a:rPr lang="en-GB" dirty="0"/>
              <a:t>To reduce the cost of chaining, </a:t>
            </a:r>
            <a:r>
              <a:rPr lang="en-GB" dirty="0" err="1"/>
              <a:t>GenStore</a:t>
            </a:r>
            <a:r>
              <a:rPr lang="en-GB" dirty="0"/>
              <a:t>-NM </a:t>
            </a:r>
            <a:r>
              <a:rPr lang="en-CH" sz="1200" dirty="0"/>
              <a:t>GenStore-NM uses a </a:t>
            </a:r>
            <a:r>
              <a:rPr lang="en-CH" sz="1200" dirty="0">
                <a:solidFill>
                  <a:srgbClr val="1982C3"/>
                </a:solidFill>
              </a:rPr>
              <a:t>light-weight chaining </a:t>
            </a:r>
            <a:r>
              <a:rPr lang="en-CH" sz="1200" dirty="0"/>
              <a:t>filter</a:t>
            </a:r>
          </a:p>
          <a:p>
            <a:r>
              <a:rPr lang="en-GB" b="1" dirty="0"/>
              <a:t>[CLICK] </a:t>
            </a:r>
            <a:r>
              <a:rPr lang="en-GB" sz="1200" dirty="0">
                <a:solidFill>
                  <a:srgbClr val="1982C3"/>
                </a:solidFill>
              </a:rPr>
              <a:t>Selectively</a:t>
            </a:r>
            <a:r>
              <a:rPr lang="en-GB" sz="1200" dirty="0"/>
              <a:t> performs chaining only on reads with a </a:t>
            </a:r>
            <a:r>
              <a:rPr lang="en-GB" sz="1200" dirty="0">
                <a:solidFill>
                  <a:srgbClr val="1982C3"/>
                </a:solidFill>
              </a:rPr>
              <a:t>small number of seeds</a:t>
            </a:r>
            <a:endParaRPr lang="en-GB" dirty="0"/>
          </a:p>
          <a:p>
            <a:r>
              <a:rPr lang="en-GB" b="1" dirty="0"/>
              <a:t>[CLICK] </a:t>
            </a:r>
            <a:r>
              <a:rPr lang="en-GB" dirty="0"/>
              <a:t>And Directly send reads that require more complex chaining to the host system</a:t>
            </a:r>
          </a:p>
          <a:p>
            <a:endParaRPr lang="en-GB" dirty="0"/>
          </a:p>
          <a:p>
            <a:r>
              <a:rPr lang="en-GB" dirty="0"/>
              <a:t>This idea is based on our observation from </a:t>
            </a:r>
            <a:r>
              <a:rPr lang="en-GB" dirty="0" err="1"/>
              <a:t>analyzing</a:t>
            </a:r>
            <a:r>
              <a:rPr lang="en-GB" dirty="0"/>
              <a:t> a wide range of real world genomic read sets.</a:t>
            </a:r>
          </a:p>
          <a:p>
            <a:endParaRPr lang="en-GB" dirty="0"/>
          </a:p>
          <a:p>
            <a:r>
              <a:rPr lang="en-GB" b="1" dirty="0"/>
              <a:t>[CLICK] </a:t>
            </a:r>
            <a:r>
              <a:rPr lang="en-GB" dirty="0"/>
              <a:t>This figure shows alignment probability of a read in a long read dataset to </a:t>
            </a:r>
            <a:r>
              <a:rPr lang="en-GB" dirty="0" err="1"/>
              <a:t>subsequences</a:t>
            </a:r>
            <a:r>
              <a:rPr lang="en-GB" dirty="0"/>
              <a:t> in the reference genome, as a function of the number of seeds per read.</a:t>
            </a:r>
          </a:p>
          <a:p>
            <a:endParaRPr lang="en-GB" dirty="0"/>
          </a:p>
          <a:p>
            <a:r>
              <a:rPr lang="en-GB" b="1" dirty="0"/>
              <a:t>[CLICK]  </a:t>
            </a:r>
            <a:r>
              <a:rPr lang="en-GB" dirty="0"/>
              <a:t>We observe that reads with a sufficiently large number of seeds are very likely to align to </a:t>
            </a:r>
            <a:r>
              <a:rPr lang="en-GB" dirty="0" err="1"/>
              <a:t>subsequences</a:t>
            </a:r>
            <a:r>
              <a:rPr lang="en-GB" dirty="0"/>
              <a:t> in the reference</a:t>
            </a:r>
          </a:p>
          <a:p>
            <a:r>
              <a:rPr lang="en-GB" dirty="0"/>
              <a:t>genome. Such reads can be directly sent to the CPU for full read mapping (bypassing the in-storage filter).</a:t>
            </a:r>
          </a:p>
          <a:p>
            <a:endParaRPr lang="en-GB" dirty="0"/>
          </a:p>
          <a:p>
            <a:r>
              <a:rPr lang="en-GB" b="1" dirty="0"/>
              <a:t>[CLICK]  </a:t>
            </a:r>
            <a:r>
              <a:rPr lang="en-GB" dirty="0"/>
              <a:t>We conclude that the selective light-weight chaining approach can filter many non-aligning reads without costly hardware resources in the SSD</a:t>
            </a:r>
          </a:p>
          <a:p>
            <a:endParaRPr lang="en-GB" dirty="0"/>
          </a:p>
          <a:p>
            <a:endParaRPr lang="en-GB" dirty="0"/>
          </a:p>
        </p:txBody>
      </p:sp>
      <p:sp>
        <p:nvSpPr>
          <p:cNvPr id="4" name="Slide Number Placeholder 3"/>
          <p:cNvSpPr>
            <a:spLocks noGrp="1"/>
          </p:cNvSpPr>
          <p:nvPr>
            <p:ph type="sldNum" sz="quarter" idx="5"/>
          </p:nvPr>
        </p:nvSpPr>
        <p:spPr/>
        <p:txBody>
          <a:bodyPr/>
          <a:lstStyle/>
          <a:p>
            <a:fld id="{35E676A0-33B1-4B4B-B1AA-B0B917FCAA93}" type="slidenum">
              <a:rPr lang="en-US" smtClean="0"/>
              <a:t>31</a:t>
            </a:fld>
            <a:endParaRPr lang="en-US"/>
          </a:p>
        </p:txBody>
      </p:sp>
    </p:spTree>
    <p:extLst>
      <p:ext uri="{BB962C8B-B14F-4D97-AF65-F5344CB8AC3E}">
        <p14:creationId xmlns:p14="http://schemas.microsoft.com/office/powerpoint/2010/main" val="20927876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[CLICK] </a:t>
            </a:r>
            <a:r>
              <a:rPr lang="en-GB" dirty="0"/>
              <a:t>To reduce the cost of chaining, </a:t>
            </a:r>
            <a:r>
              <a:rPr lang="en-GB" dirty="0" err="1"/>
              <a:t>GenStore</a:t>
            </a:r>
            <a:r>
              <a:rPr lang="en-GB" dirty="0"/>
              <a:t>-NM </a:t>
            </a:r>
            <a:r>
              <a:rPr lang="en-CH" sz="1200" dirty="0"/>
              <a:t>GenStore-NM uses a </a:t>
            </a:r>
            <a:r>
              <a:rPr lang="en-CH" sz="1200" dirty="0">
                <a:solidFill>
                  <a:srgbClr val="1982C3"/>
                </a:solidFill>
              </a:rPr>
              <a:t>light-weight chaining </a:t>
            </a:r>
            <a:r>
              <a:rPr lang="en-CH" sz="1200" dirty="0"/>
              <a:t>filter</a:t>
            </a:r>
          </a:p>
          <a:p>
            <a:r>
              <a:rPr lang="en-GB" b="1" dirty="0"/>
              <a:t>[CLICK] </a:t>
            </a:r>
            <a:r>
              <a:rPr lang="en-GB" sz="1200" dirty="0">
                <a:solidFill>
                  <a:srgbClr val="1982C3"/>
                </a:solidFill>
              </a:rPr>
              <a:t>Selectively</a:t>
            </a:r>
            <a:r>
              <a:rPr lang="en-GB" sz="1200" dirty="0"/>
              <a:t> performs chaining only on reads with a </a:t>
            </a:r>
            <a:r>
              <a:rPr lang="en-GB" sz="1200" dirty="0">
                <a:solidFill>
                  <a:srgbClr val="1982C3"/>
                </a:solidFill>
              </a:rPr>
              <a:t>small number of seeds</a:t>
            </a:r>
            <a:endParaRPr lang="en-GB" dirty="0"/>
          </a:p>
          <a:p>
            <a:r>
              <a:rPr lang="en-GB" b="1" dirty="0"/>
              <a:t>[CLICK] </a:t>
            </a:r>
            <a:r>
              <a:rPr lang="en-GB" dirty="0"/>
              <a:t>And Directly send reads that require more complex chaining to the host system</a:t>
            </a:r>
          </a:p>
          <a:p>
            <a:endParaRPr lang="en-GB" dirty="0"/>
          </a:p>
          <a:p>
            <a:r>
              <a:rPr lang="en-GB" dirty="0"/>
              <a:t>This idea is based on our observation from </a:t>
            </a:r>
            <a:r>
              <a:rPr lang="en-GB" dirty="0" err="1"/>
              <a:t>analyzing</a:t>
            </a:r>
            <a:r>
              <a:rPr lang="en-GB" dirty="0"/>
              <a:t> a wide range of real world genomic read sets.</a:t>
            </a:r>
          </a:p>
          <a:p>
            <a:endParaRPr lang="en-GB" dirty="0"/>
          </a:p>
          <a:p>
            <a:r>
              <a:rPr lang="en-GB" b="1" dirty="0"/>
              <a:t>[CLICK] </a:t>
            </a:r>
            <a:r>
              <a:rPr lang="en-GB" dirty="0"/>
              <a:t>This figure shows alignment probability of a read in a long read dataset to </a:t>
            </a:r>
            <a:r>
              <a:rPr lang="en-GB" dirty="0" err="1"/>
              <a:t>subsequences</a:t>
            </a:r>
            <a:r>
              <a:rPr lang="en-GB" dirty="0"/>
              <a:t> in the reference genome, as a function of the number of seeds per read.</a:t>
            </a:r>
          </a:p>
          <a:p>
            <a:endParaRPr lang="en-GB" dirty="0"/>
          </a:p>
          <a:p>
            <a:r>
              <a:rPr lang="en-GB" b="1" dirty="0"/>
              <a:t>[CLICK]  </a:t>
            </a:r>
            <a:r>
              <a:rPr lang="en-GB" dirty="0"/>
              <a:t>We observe that reads with a sufficiently large number of seeds are very likely to align to </a:t>
            </a:r>
            <a:r>
              <a:rPr lang="en-GB" dirty="0" err="1"/>
              <a:t>subsequences</a:t>
            </a:r>
            <a:r>
              <a:rPr lang="en-GB" dirty="0"/>
              <a:t> in the reference</a:t>
            </a:r>
          </a:p>
          <a:p>
            <a:r>
              <a:rPr lang="en-GB" dirty="0"/>
              <a:t>genome. Such reads can be directly sent to the CPU for full read mapping (bypassing the in-storage filter).</a:t>
            </a:r>
          </a:p>
          <a:p>
            <a:endParaRPr lang="en-GB" dirty="0"/>
          </a:p>
          <a:p>
            <a:r>
              <a:rPr lang="en-GB" b="1" dirty="0"/>
              <a:t>[CLICK]  </a:t>
            </a:r>
            <a:r>
              <a:rPr lang="en-GB" dirty="0"/>
              <a:t>We conclude that the selective light-weight chaining approach can filter many non-aligning reads without costly hardware resources in the SSD</a:t>
            </a:r>
          </a:p>
          <a:p>
            <a:endParaRPr lang="en-GB" dirty="0"/>
          </a:p>
          <a:p>
            <a:endParaRPr lang="en-GB" dirty="0"/>
          </a:p>
        </p:txBody>
      </p:sp>
      <p:sp>
        <p:nvSpPr>
          <p:cNvPr id="4" name="Slide Number Placeholder 3"/>
          <p:cNvSpPr>
            <a:spLocks noGrp="1"/>
          </p:cNvSpPr>
          <p:nvPr>
            <p:ph type="sldNum" sz="quarter" idx="5"/>
          </p:nvPr>
        </p:nvSpPr>
        <p:spPr/>
        <p:txBody>
          <a:bodyPr/>
          <a:lstStyle/>
          <a:p>
            <a:fld id="{35E676A0-33B1-4B4B-B1AA-B0B917FCAA93}" type="slidenum">
              <a:rPr lang="en-US" smtClean="0"/>
              <a:t>32</a:t>
            </a:fld>
            <a:endParaRPr lang="en-US"/>
          </a:p>
        </p:txBody>
      </p:sp>
    </p:spTree>
    <p:extLst>
      <p:ext uri="{BB962C8B-B14F-4D97-AF65-F5344CB8AC3E}">
        <p14:creationId xmlns:p14="http://schemas.microsoft.com/office/powerpoint/2010/main" val="34661405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will now go into our results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35E676A0-33B1-4B4B-B1AA-B0B917FCAA93}" type="slidenum">
              <a:rPr lang="en-US" smtClean="0"/>
              <a:t>33</a:t>
            </a:fld>
            <a:endParaRPr lang="en-US"/>
          </a:p>
        </p:txBody>
      </p:sp>
    </p:spTree>
    <p:extLst>
      <p:ext uri="{BB962C8B-B14F-4D97-AF65-F5344CB8AC3E}">
        <p14:creationId xmlns:p14="http://schemas.microsoft.com/office/powerpoint/2010/main" val="37974338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valuate the following systems:</a:t>
            </a:r>
          </a:p>
          <a:p>
            <a:endParaRPr lang="en-GB" dirty="0"/>
          </a:p>
          <a:p>
            <a:r>
              <a:rPr lang="en-GB" dirty="0"/>
              <a:t>[CLICK]  Base: state-of-the-art software or hardware read mappers for both short and long reads</a:t>
            </a:r>
          </a:p>
          <a:p>
            <a:endParaRPr lang="en-GB" dirty="0"/>
          </a:p>
          <a:p>
            <a:r>
              <a:rPr lang="en-GB" dirty="0"/>
              <a:t>[CLICK] GS: Base integrated with the </a:t>
            </a:r>
            <a:r>
              <a:rPr lang="en-GB" dirty="0" err="1"/>
              <a:t>GenStore</a:t>
            </a:r>
            <a:r>
              <a:rPr lang="en-GB" dirty="0"/>
              <a:t> inside the SSD </a:t>
            </a:r>
          </a:p>
          <a:p>
            <a:endParaRPr lang="en-GB" dirty="0"/>
          </a:p>
          <a:p>
            <a:r>
              <a:rPr lang="en-GB" dirty="0"/>
              <a:t>We evaluate these mappers on systems with various SSD configurations, a low-end, medium-end, and high-end SSD</a:t>
            </a:r>
          </a:p>
          <a:p>
            <a:endParaRPr lang="en-GB" dirty="0"/>
          </a:p>
          <a:p>
            <a:r>
              <a:rPr lang="en-GB" dirty="0"/>
              <a:t>For other details about our methodology, please refer to the paper.</a:t>
            </a:r>
          </a:p>
          <a:p>
            <a:endParaRPr lang="en-GB" dirty="0"/>
          </a:p>
          <a:p>
            <a:endParaRPr lang="en-GB" dirty="0"/>
          </a:p>
          <a:p>
            <a:endParaRPr lang="en-GB" dirty="0"/>
          </a:p>
          <a:p>
            <a:endParaRPr lang="en-CH" dirty="0"/>
          </a:p>
        </p:txBody>
      </p:sp>
      <p:sp>
        <p:nvSpPr>
          <p:cNvPr id="4" name="Slide Number Placeholder 3"/>
          <p:cNvSpPr>
            <a:spLocks noGrp="1"/>
          </p:cNvSpPr>
          <p:nvPr>
            <p:ph type="sldNum" sz="quarter" idx="5"/>
          </p:nvPr>
        </p:nvSpPr>
        <p:spPr/>
        <p:txBody>
          <a:bodyPr/>
          <a:lstStyle/>
          <a:p>
            <a:fld id="{35E676A0-33B1-4B4B-B1AA-B0B917FCAA93}" type="slidenum">
              <a:rPr lang="en-US" smtClean="0"/>
              <a:t>34</a:t>
            </a:fld>
            <a:endParaRPr lang="en-US"/>
          </a:p>
        </p:txBody>
      </p:sp>
    </p:spTree>
    <p:extLst>
      <p:ext uri="{BB962C8B-B14F-4D97-AF65-F5344CB8AC3E}">
        <p14:creationId xmlns:p14="http://schemas.microsoft.com/office/powerpoint/2010/main" val="35980198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a:t>
            </a:r>
            <a:r>
              <a:rPr lang="en-GB" dirty="0" err="1"/>
              <a:t>analyze</a:t>
            </a:r>
            <a:r>
              <a:rPr lang="en-GB" dirty="0"/>
              <a:t> the benefits of </a:t>
            </a:r>
            <a:r>
              <a:rPr lang="en-GB" dirty="0" err="1"/>
              <a:t>GenStore</a:t>
            </a:r>
            <a:r>
              <a:rPr lang="en-GB" dirty="0"/>
              <a:t>-EM for a 22-GB short read set where 80% of reads exactly match some subsequence in the reference genome and can be filtered. </a:t>
            </a:r>
          </a:p>
          <a:p>
            <a:endParaRPr lang="en-GB" dirty="0"/>
          </a:p>
          <a:p>
            <a:r>
              <a:rPr lang="en-GB" dirty="0"/>
              <a:t>We show the benefit of GS on software and hardware read mappers.</a:t>
            </a:r>
          </a:p>
          <a:p>
            <a:endParaRPr lang="en-GB"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dirty="0">
                <a:solidFill>
                  <a:schemeClr val="tx1"/>
                </a:solidFill>
                <a:latin typeface="Corbel" panose="020B0503020204020204" pitchFamily="34" charset="0"/>
              </a:rPr>
              <a:t>GS provides </a:t>
            </a:r>
            <a:r>
              <a:rPr lang="en-GB" sz="1200" b="0" dirty="0">
                <a:solidFill>
                  <a:srgbClr val="629B3C"/>
                </a:solidFill>
              </a:rPr>
              <a:t>2.1× - 2.5× </a:t>
            </a:r>
            <a:r>
              <a:rPr lang="en-GB" sz="1200" b="0" dirty="0">
                <a:solidFill>
                  <a:srgbClr val="629B3C"/>
                </a:solidFill>
                <a:latin typeface="Corbel" panose="020B0503020204020204" pitchFamily="34" charset="0"/>
              </a:rPr>
              <a:t>speedup </a:t>
            </a:r>
            <a:r>
              <a:rPr lang="en-GB" sz="1200" b="0" dirty="0">
                <a:solidFill>
                  <a:schemeClr val="tx1"/>
                </a:solidFill>
                <a:latin typeface="Corbel" panose="020B0503020204020204" pitchFamily="34" charset="0"/>
              </a:rPr>
              <a:t>compared to the software Base </a:t>
            </a:r>
          </a:p>
          <a:p>
            <a:endParaRPr lang="en-GB"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dirty="0">
                <a:solidFill>
                  <a:schemeClr val="tx1"/>
                </a:solidFill>
                <a:latin typeface="Corbel" panose="020B0503020204020204" pitchFamily="34" charset="0"/>
              </a:rPr>
              <a:t>GS provides </a:t>
            </a:r>
            <a:r>
              <a:rPr lang="en-GB" sz="1200" b="0" dirty="0">
                <a:solidFill>
                  <a:srgbClr val="629B3C"/>
                </a:solidFill>
              </a:rPr>
              <a:t>1.5× – 3.3× </a:t>
            </a:r>
            <a:r>
              <a:rPr lang="en-GB" sz="1200" b="0" dirty="0">
                <a:solidFill>
                  <a:srgbClr val="629B3C"/>
                </a:solidFill>
                <a:latin typeface="Corbel" panose="020B0503020204020204" pitchFamily="34" charset="0"/>
              </a:rPr>
              <a:t>speedup </a:t>
            </a:r>
            <a:r>
              <a:rPr lang="en-GB" sz="1200" b="0" dirty="0">
                <a:solidFill>
                  <a:schemeClr val="tx1"/>
                </a:solidFill>
                <a:latin typeface="Corbel" panose="020B0503020204020204" pitchFamily="34" charset="0"/>
              </a:rPr>
              <a:t>compared to the hardware Base 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dirty="0">
              <a:solidFill>
                <a:schemeClr val="tx1"/>
              </a:solidFill>
              <a:latin typeface="Corbel" panose="020B05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dirty="0">
                <a:solidFill>
                  <a:schemeClr val="tx1"/>
                </a:solidFill>
                <a:latin typeface="Corbel" panose="020B0503020204020204" pitchFamily="34" charset="0"/>
              </a:rPr>
              <a:t>GS provides </a:t>
            </a:r>
            <a:r>
              <a:rPr lang="en-GB" sz="1200" b="0" dirty="0">
                <a:solidFill>
                  <a:schemeClr val="tx1"/>
                </a:solidFill>
              </a:rPr>
              <a:t>on average </a:t>
            </a:r>
            <a:r>
              <a:rPr lang="en-GB" sz="1200" b="0" dirty="0">
                <a:solidFill>
                  <a:srgbClr val="629B3C"/>
                </a:solidFill>
              </a:rPr>
              <a:t>3.92× energy reduction</a:t>
            </a:r>
            <a:endParaRPr lang="en-GB" sz="1200" b="0" dirty="0">
              <a:solidFill>
                <a:schemeClr val="tx1"/>
              </a:solidFill>
              <a:latin typeface="Corbel" panose="020B0503020204020204" pitchFamily="34" charset="0"/>
            </a:endParaRPr>
          </a:p>
          <a:p>
            <a:endParaRPr lang="en-GB" dirty="0"/>
          </a:p>
        </p:txBody>
      </p:sp>
      <p:sp>
        <p:nvSpPr>
          <p:cNvPr id="4" name="Slide Number Placeholder 3"/>
          <p:cNvSpPr>
            <a:spLocks noGrp="1"/>
          </p:cNvSpPr>
          <p:nvPr>
            <p:ph type="sldNum" sz="quarter" idx="5"/>
          </p:nvPr>
        </p:nvSpPr>
        <p:spPr/>
        <p:txBody>
          <a:bodyPr/>
          <a:lstStyle/>
          <a:p>
            <a:fld id="{35E676A0-33B1-4B4B-B1AA-B0B917FCAA93}" type="slidenum">
              <a:rPr lang="en-US" smtClean="0"/>
              <a:t>35</a:t>
            </a:fld>
            <a:endParaRPr lang="en-US"/>
          </a:p>
        </p:txBody>
      </p:sp>
    </p:spTree>
    <p:extLst>
      <p:ext uri="{BB962C8B-B14F-4D97-AF65-F5344CB8AC3E}">
        <p14:creationId xmlns:p14="http://schemas.microsoft.com/office/powerpoint/2010/main" val="19713703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a:t>
            </a:r>
            <a:r>
              <a:rPr lang="en-GB" dirty="0" err="1"/>
              <a:t>analyze</a:t>
            </a:r>
            <a:r>
              <a:rPr lang="en-GB" dirty="0"/>
              <a:t> the benefits of </a:t>
            </a:r>
            <a:r>
              <a:rPr lang="en-GB" dirty="0" err="1"/>
              <a:t>GenStore</a:t>
            </a:r>
            <a:r>
              <a:rPr lang="en-GB" dirty="0"/>
              <a:t>-NM for a 12-GB long read set with very high genetic variation compared the the reference genome where 99.7% of reads do not match any subsequence in the reference genome. </a:t>
            </a:r>
          </a:p>
          <a:p>
            <a:endParaRPr lang="en-GB" dirty="0"/>
          </a:p>
          <a:p>
            <a:r>
              <a:rPr lang="en-GB" dirty="0"/>
              <a:t>We show the benefit of GS on software and hardware read mappers.</a:t>
            </a:r>
          </a:p>
          <a:p>
            <a:endParaRPr lang="en-GB"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dirty="0">
                <a:solidFill>
                  <a:schemeClr val="tx1"/>
                </a:solidFill>
                <a:latin typeface="Corbel" panose="020B0503020204020204" pitchFamily="34" charset="0"/>
              </a:rPr>
              <a:t>GS provides 22.4× – 27.9× speedup compared to the software Base 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dirty="0">
                <a:solidFill>
                  <a:schemeClr val="tx1"/>
                </a:solidFill>
                <a:latin typeface="Corbel" panose="020B0503020204020204" pitchFamily="34" charset="0"/>
              </a:rPr>
              <a:t>GS provides 6.8× – 19.2× speedup compared to the hardware Base 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dirty="0">
                <a:solidFill>
                  <a:schemeClr val="tx1"/>
                </a:solidFill>
                <a:latin typeface="Corbel" panose="020B0503020204020204" pitchFamily="34" charset="0"/>
              </a:rPr>
              <a:t>GS provides on average 27.2× energy reduction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dirty="0">
              <a:solidFill>
                <a:schemeClr val="tx1"/>
              </a:solidFill>
              <a:latin typeface="Corbel" panose="020B05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dirty="0">
              <a:solidFill>
                <a:schemeClr val="tx1"/>
              </a:solidFill>
              <a:latin typeface="Corbel" panose="020B0503020204020204" pitchFamily="34" charset="0"/>
            </a:endParaRPr>
          </a:p>
        </p:txBody>
      </p:sp>
      <p:sp>
        <p:nvSpPr>
          <p:cNvPr id="4" name="Slide Number Placeholder 3"/>
          <p:cNvSpPr>
            <a:spLocks noGrp="1"/>
          </p:cNvSpPr>
          <p:nvPr>
            <p:ph type="sldNum" sz="quarter" idx="5"/>
          </p:nvPr>
        </p:nvSpPr>
        <p:spPr/>
        <p:txBody>
          <a:bodyPr/>
          <a:lstStyle/>
          <a:p>
            <a:fld id="{35E676A0-33B1-4B4B-B1AA-B0B917FCAA93}" type="slidenum">
              <a:rPr lang="en-US" smtClean="0"/>
              <a:t>36</a:t>
            </a:fld>
            <a:endParaRPr lang="en-US"/>
          </a:p>
        </p:txBody>
      </p:sp>
    </p:spTree>
    <p:extLst>
      <p:ext uri="{BB962C8B-B14F-4D97-AF65-F5344CB8AC3E}">
        <p14:creationId xmlns:p14="http://schemas.microsoft.com/office/powerpoint/2010/main" val="1161485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We find area and power values of GenStore by synthesizing GenStore-EM and NM using 65nm technology node, </a:t>
            </a:r>
          </a:p>
          <a:p>
            <a:r>
              <a:rPr lang="en-GB" dirty="0"/>
              <a:t>A</a:t>
            </a:r>
            <a:r>
              <a:rPr lang="en-CH" dirty="0"/>
              <a:t>nd find that for an 8-channel SSD, the area of GS is 0.2 mm square and the power is 26.6 watts</a:t>
            </a:r>
          </a:p>
          <a:p>
            <a:r>
              <a:rPr lang="en-CH" dirty="0"/>
              <a:t>BY scaling the area to lower technology nodes, we observe that the area overhead of GS </a:t>
            </a:r>
            <a:r>
              <a:rPr lang="en-GB" dirty="0"/>
              <a:t>is 0.006% </a:t>
            </a:r>
            <a:r>
              <a:rPr lang="en-CH" dirty="0"/>
              <a:t> of an Intel processor and less than 9.5% of the </a:t>
            </a:r>
            <a:r>
              <a:rPr lang="en-GB" dirty="0"/>
              <a:t>of the three ARM processors in a SATA SSD controller.</a:t>
            </a:r>
            <a:endParaRPr lang="en-CH" dirty="0"/>
          </a:p>
        </p:txBody>
      </p:sp>
      <p:sp>
        <p:nvSpPr>
          <p:cNvPr id="4" name="Slide Number Placeholder 3"/>
          <p:cNvSpPr>
            <a:spLocks noGrp="1"/>
          </p:cNvSpPr>
          <p:nvPr>
            <p:ph type="sldNum" sz="quarter" idx="5"/>
          </p:nvPr>
        </p:nvSpPr>
        <p:spPr/>
        <p:txBody>
          <a:bodyPr/>
          <a:lstStyle/>
          <a:p>
            <a:fld id="{35E676A0-33B1-4B4B-B1AA-B0B917FCAA93}" type="slidenum">
              <a:rPr lang="en-US" smtClean="0"/>
              <a:t>37</a:t>
            </a:fld>
            <a:endParaRPr lang="en-US"/>
          </a:p>
        </p:txBody>
      </p:sp>
    </p:spTree>
    <p:extLst>
      <p:ext uri="{BB962C8B-B14F-4D97-AF65-F5344CB8AC3E}">
        <p14:creationId xmlns:p14="http://schemas.microsoft.com/office/powerpoint/2010/main" val="6756935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a:t>Let me briefly talk about other results that are included in the paper before concluding this talk. These include the following: </a:t>
            </a:r>
          </a:p>
        </p:txBody>
      </p:sp>
      <p:sp>
        <p:nvSpPr>
          <p:cNvPr id="4" name="Slide Number Placeholder 3"/>
          <p:cNvSpPr>
            <a:spLocks noGrp="1"/>
          </p:cNvSpPr>
          <p:nvPr>
            <p:ph type="sldNum" sz="quarter" idx="5"/>
          </p:nvPr>
        </p:nvSpPr>
        <p:spPr/>
        <p:txBody>
          <a:bodyPr/>
          <a:lstStyle/>
          <a:p>
            <a:fld id="{35E676A0-33B1-4B4B-B1AA-B0B917FCAA93}" type="slidenum">
              <a:rPr lang="en-US" smtClean="0"/>
              <a:t>38</a:t>
            </a:fld>
            <a:endParaRPr lang="en-US"/>
          </a:p>
        </p:txBody>
      </p:sp>
    </p:spTree>
    <p:extLst>
      <p:ext uri="{BB962C8B-B14F-4D97-AF65-F5344CB8AC3E}">
        <p14:creationId xmlns:p14="http://schemas.microsoft.com/office/powerpoint/2010/main" val="32930574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dirty="0"/>
              <a:t>Now, let me conclude by giving the summary.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5E676A0-33B1-4B4B-B1AA-B0B917FCAA93}" type="slidenum">
              <a:rPr lang="en-US" smtClean="0"/>
              <a:t>39</a:t>
            </a:fld>
            <a:endParaRPr lang="en-US"/>
          </a:p>
        </p:txBody>
      </p:sp>
    </p:spTree>
    <p:extLst>
      <p:ext uri="{BB962C8B-B14F-4D97-AF65-F5344CB8AC3E}">
        <p14:creationId xmlns:p14="http://schemas.microsoft.com/office/powerpoint/2010/main" val="3613041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Read mapping performs alignment on large genomic datasets, containing millions of reads. [CLICK]</a:t>
            </a:r>
          </a:p>
          <a:p>
            <a:r>
              <a:rPr lang="en-CH" dirty="0"/>
              <a:t>Therefore, read mapping is both computationally expensive [CLICK]</a:t>
            </a:r>
          </a:p>
          <a:p>
            <a:r>
              <a:rPr lang="en-CH" dirty="0"/>
              <a:t>And incurs high data movement overhead [CLICK]</a:t>
            </a:r>
          </a:p>
          <a:p>
            <a:endParaRPr lang="en-CH" dirty="0"/>
          </a:p>
          <a:p>
            <a:endParaRPr lang="en-CH" dirty="0"/>
          </a:p>
        </p:txBody>
      </p:sp>
      <p:sp>
        <p:nvSpPr>
          <p:cNvPr id="4" name="Slide Number Placeholder 3"/>
          <p:cNvSpPr>
            <a:spLocks noGrp="1"/>
          </p:cNvSpPr>
          <p:nvPr>
            <p:ph type="sldNum" sz="quarter" idx="5"/>
          </p:nvPr>
        </p:nvSpPr>
        <p:spPr/>
        <p:txBody>
          <a:bodyPr/>
          <a:lstStyle/>
          <a:p>
            <a:fld id="{35E676A0-33B1-4B4B-B1AA-B0B917FCAA93}" type="slidenum">
              <a:rPr lang="en-US" smtClean="0"/>
              <a:t>4</a:t>
            </a:fld>
            <a:endParaRPr lang="en-US"/>
          </a:p>
        </p:txBody>
      </p:sp>
    </p:spTree>
    <p:extLst>
      <p:ext uri="{BB962C8B-B14F-4D97-AF65-F5344CB8AC3E}">
        <p14:creationId xmlns:p14="http://schemas.microsoft.com/office/powerpoint/2010/main" val="15255900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a:solidFill>
                  <a:schemeClr val="tx1"/>
                </a:solidFill>
                <a:effectLst/>
                <a:latin typeface="+mn-lt"/>
                <a:ea typeface="+mn-ea"/>
                <a:cs typeface="+mn-cs"/>
              </a:rPr>
              <a:t>[CLICK] </a:t>
            </a:r>
            <a:r>
              <a:rPr lang="en-GB" sz="1200" kern="1200" dirty="0">
                <a:solidFill>
                  <a:schemeClr val="tx1"/>
                </a:solidFill>
                <a:effectLst/>
                <a:latin typeface="+mn-lt"/>
                <a:ea typeface="+mn-ea"/>
                <a:cs typeface="+mn-cs"/>
              </a:rPr>
              <a:t>There has been significant effort into improving read mapping performance through efficient heuristics, hardware accelerators, and various filters that prune reads that do not require expensive computation.</a:t>
            </a:r>
          </a:p>
          <a:p>
            <a:endParaRPr lang="en-GB" sz="1200" kern="1200" dirty="0">
              <a:solidFill>
                <a:schemeClr val="tx1"/>
              </a:solidFill>
              <a:effectLst/>
              <a:latin typeface="+mn-lt"/>
              <a:ea typeface="+mn-ea"/>
              <a:cs typeface="+mn-cs"/>
            </a:endParaRPr>
          </a:p>
          <a:p>
            <a:r>
              <a:rPr lang="en-GB" sz="1200" b="1" kern="1200" dirty="0">
                <a:solidFill>
                  <a:schemeClr val="tx1"/>
                </a:solidFill>
                <a:effectLst/>
                <a:latin typeface="+mn-lt"/>
                <a:ea typeface="+mn-ea"/>
                <a:cs typeface="+mn-cs"/>
              </a:rPr>
              <a:t>[CLICK]  </a:t>
            </a:r>
            <a:r>
              <a:rPr lang="en-GB" sz="1200" kern="1200" dirty="0">
                <a:solidFill>
                  <a:schemeClr val="tx1"/>
                </a:solidFill>
                <a:effectLst/>
                <a:latin typeface="+mn-lt"/>
                <a:ea typeface="+mn-ea"/>
                <a:cs typeface="+mn-cs"/>
              </a:rPr>
              <a:t>While these approaches address the computation overhead in read mapping, None of them alleviate the data movement overhead from storage, whose impact becomes even larger when the computation overhead gets alleviated</a:t>
            </a:r>
          </a:p>
          <a:p>
            <a:endParaRPr lang="en-GB" sz="1200" kern="1200" dirty="0">
              <a:solidFill>
                <a:schemeClr val="tx1"/>
              </a:solidFill>
              <a:effectLst/>
              <a:latin typeface="+mn-lt"/>
              <a:ea typeface="+mn-ea"/>
              <a:cs typeface="+mn-cs"/>
            </a:endParaRPr>
          </a:p>
          <a:p>
            <a:r>
              <a:rPr lang="en-GB" sz="1200" b="1" kern="1200" dirty="0">
                <a:solidFill>
                  <a:schemeClr val="tx1"/>
                </a:solidFill>
                <a:effectLst/>
                <a:latin typeface="+mn-lt"/>
                <a:ea typeface="+mn-ea"/>
                <a:cs typeface="+mn-cs"/>
              </a:rPr>
              <a:t>[CLICK]  Our goal is to </a:t>
            </a:r>
            <a:r>
              <a:rPr lang="en-US" sz="1200" dirty="0">
                <a:solidFill>
                  <a:schemeClr val="accent4">
                    <a:lumMod val="50000"/>
                  </a:schemeClr>
                </a:solidFill>
                <a:ea typeface="Segoe UI Symbol" panose="020B0502040204020203" pitchFamily="34" charset="0"/>
                <a:cs typeface="Segoe UI Historic" panose="020B0502040204020203" pitchFamily="34" charset="0"/>
              </a:rPr>
              <a:t>Improve the performance of genome sequence analysis by effectively reducing unnecessary data movement from the storage system</a:t>
            </a:r>
          </a:p>
          <a:p>
            <a:endParaRPr lang="en-US" sz="1200" kern="1200" dirty="0">
              <a:solidFill>
                <a:schemeClr val="accent4">
                  <a:lumMod val="50000"/>
                </a:schemeClr>
              </a:solidFill>
              <a:effectLst/>
              <a:latin typeface="+mn-lt"/>
              <a:ea typeface="Segoe UI Symbol" panose="020B0502040204020203" pitchFamily="34" charset="0"/>
              <a:cs typeface="Segoe UI Historic" panose="020B0502040204020203" pitchFamily="34" charset="0"/>
            </a:endParaRPr>
          </a:p>
          <a:p>
            <a:r>
              <a:rPr lang="en-GB" sz="1200" b="1" kern="1200" dirty="0">
                <a:solidFill>
                  <a:schemeClr val="tx1"/>
                </a:solidFill>
                <a:effectLst/>
                <a:latin typeface="+mn-lt"/>
                <a:ea typeface="+mn-ea"/>
                <a:cs typeface="+mn-cs"/>
              </a:rPr>
              <a:t>[CLICK]  The key idea is to </a:t>
            </a:r>
            <a:r>
              <a:rPr lang="en-US" sz="1200" dirty="0">
                <a:solidFill>
                  <a:schemeClr val="accent6">
                    <a:lumMod val="75000"/>
                  </a:schemeClr>
                </a:solidFill>
                <a:ea typeface="Segoe UI Symbol" panose="020B0502040204020203" pitchFamily="34" charset="0"/>
                <a:cs typeface="Segoe UI Historic" panose="020B0502040204020203" pitchFamily="34" charset="0"/>
              </a:rPr>
              <a:t>Filter reads that </a:t>
            </a:r>
            <a:r>
              <a:rPr lang="en-US" sz="1200" b="1" dirty="0">
                <a:solidFill>
                  <a:schemeClr val="accent6">
                    <a:lumMod val="75000"/>
                  </a:schemeClr>
                </a:solidFill>
                <a:ea typeface="Segoe UI Symbol" panose="020B0502040204020203" pitchFamily="34" charset="0"/>
                <a:cs typeface="Segoe UI Historic" panose="020B0502040204020203" pitchFamily="34" charset="0"/>
              </a:rPr>
              <a:t>do not require the expensive ASM </a:t>
            </a:r>
            <a:r>
              <a:rPr lang="en-US" sz="1200" dirty="0">
                <a:solidFill>
                  <a:schemeClr val="accent6">
                    <a:lumMod val="75000"/>
                  </a:schemeClr>
                </a:solidFill>
                <a:ea typeface="Segoe UI Symbol" panose="020B0502040204020203" pitchFamily="34" charset="0"/>
                <a:cs typeface="Segoe UI Historic" panose="020B0502040204020203" pitchFamily="34" charset="0"/>
              </a:rPr>
              <a:t>computation </a:t>
            </a:r>
            <a:r>
              <a:rPr lang="en-US" sz="1200" b="1" dirty="0">
                <a:solidFill>
                  <a:schemeClr val="accent6">
                    <a:lumMod val="75000"/>
                  </a:schemeClr>
                </a:solidFill>
                <a:ea typeface="Segoe UI Symbol" panose="020B0502040204020203" pitchFamily="34" charset="0"/>
                <a:cs typeface="Segoe UI Historic" panose="020B0502040204020203" pitchFamily="34" charset="0"/>
              </a:rPr>
              <a:t>in the storage system</a:t>
            </a:r>
            <a:r>
              <a:rPr lang="en-US" sz="1200" dirty="0">
                <a:solidFill>
                  <a:schemeClr val="accent6">
                    <a:lumMod val="75000"/>
                  </a:schemeClr>
                </a:solidFill>
                <a:ea typeface="Segoe UI Symbol" panose="020B0502040204020203" pitchFamily="34" charset="0"/>
                <a:cs typeface="Segoe UI Historic" panose="020B0502040204020203" pitchFamily="34" charset="0"/>
              </a:rPr>
              <a:t> to fundamentally reduce the data movement overhead</a:t>
            </a:r>
          </a:p>
          <a:p>
            <a:endParaRPr lang="en-US" sz="1200" kern="1200" dirty="0">
              <a:solidFill>
                <a:schemeClr val="accent6">
                  <a:lumMod val="75000"/>
                </a:schemeClr>
              </a:solidFill>
              <a:effectLst/>
              <a:latin typeface="+mn-lt"/>
              <a:ea typeface="Segoe UI Symbol" panose="020B0502040204020203" pitchFamily="34" charset="0"/>
              <a:cs typeface="Segoe UI Historic"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CLICK] however, filtering reads inside SSD is </a:t>
            </a:r>
            <a:r>
              <a:rPr lang="en-GB" sz="1200" b="1" kern="1200" dirty="0" err="1">
                <a:solidFill>
                  <a:schemeClr val="tx1"/>
                </a:solidFill>
                <a:effectLst/>
                <a:latin typeface="+mn-lt"/>
                <a:ea typeface="+mn-ea"/>
                <a:cs typeface="+mn-cs"/>
              </a:rPr>
              <a:t>challebging</a:t>
            </a:r>
            <a:r>
              <a:rPr lang="en-GB" sz="1200" b="1" kern="1200" dirty="0">
                <a:solidFill>
                  <a:schemeClr val="tx1"/>
                </a:solidFill>
                <a:effectLst/>
                <a:latin typeface="+mn-lt"/>
                <a:ea typeface="+mn-ea"/>
                <a:cs typeface="+mn-cs"/>
              </a:rPr>
              <a:t> </a:t>
            </a:r>
            <a:r>
              <a:rPr lang="en-US" sz="1200" dirty="0">
                <a:solidFill>
                  <a:srgbClr val="F49415"/>
                </a:solidFill>
                <a:ea typeface="Segoe UI Symbol" panose="020B0502040204020203" pitchFamily="34" charset="0"/>
                <a:cs typeface="Segoe UI Historic" panose="020B0502040204020203" pitchFamily="34" charset="0"/>
              </a:rPr>
              <a:t>1) Read mapping workloads can exhibit </a:t>
            </a:r>
            <a:r>
              <a:rPr lang="en-US" sz="1200" b="1" dirty="0">
                <a:solidFill>
                  <a:srgbClr val="F49415"/>
                </a:solidFill>
                <a:ea typeface="Segoe UI Symbol" panose="020B0502040204020203" pitchFamily="34" charset="0"/>
                <a:cs typeface="Segoe UI Historic" panose="020B0502040204020203" pitchFamily="34" charset="0"/>
              </a:rPr>
              <a:t>different behavior</a:t>
            </a:r>
            <a:r>
              <a:rPr lang="en-US" sz="1200" dirty="0">
                <a:solidFill>
                  <a:srgbClr val="F49415"/>
                </a:solidFill>
                <a:ea typeface="Segoe UI Symbol" panose="020B0502040204020203" pitchFamily="34" charset="0"/>
                <a:cs typeface="Segoe UI Historic" panose="020B0502040204020203" pitchFamily="34" charset="0"/>
              </a:rPr>
              <a:t>, and 2) There are </a:t>
            </a:r>
            <a:r>
              <a:rPr lang="en-US" sz="1200" b="1" dirty="0">
                <a:solidFill>
                  <a:srgbClr val="F49415"/>
                </a:solidFill>
                <a:ea typeface="Segoe UI Symbol" panose="020B0502040204020203" pitchFamily="34" charset="0"/>
                <a:cs typeface="Segoe UI Historic" panose="020B0502040204020203" pitchFamily="34" charset="0"/>
              </a:rPr>
              <a:t>limited available hardware resources </a:t>
            </a:r>
            <a:r>
              <a:rPr lang="en-US" sz="1200" dirty="0">
                <a:solidFill>
                  <a:srgbClr val="F49415"/>
                </a:solidFill>
                <a:ea typeface="Segoe UI Symbol" panose="020B0502040204020203" pitchFamily="34" charset="0"/>
                <a:cs typeface="Segoe UI Historic" panose="020B0502040204020203" pitchFamily="34" charset="0"/>
              </a:rPr>
              <a:t>in the storage system</a:t>
            </a:r>
          </a:p>
          <a:p>
            <a:endParaRPr lang="en-US" sz="1200" kern="1200" dirty="0">
              <a:solidFill>
                <a:schemeClr val="accent6">
                  <a:lumMod val="75000"/>
                </a:schemeClr>
              </a:solidFill>
              <a:effectLst/>
              <a:latin typeface="+mn-lt"/>
              <a:ea typeface="Segoe UI Symbol" panose="020B0502040204020203" pitchFamily="34" charset="0"/>
              <a:cs typeface="Segoe UI Historic" panose="020B0502040204020203" pitchFamily="34" charset="0"/>
            </a:endParaRPr>
          </a:p>
          <a:p>
            <a:r>
              <a:rPr lang="en-GB" sz="1200" b="1" kern="1200" dirty="0">
                <a:solidFill>
                  <a:schemeClr val="tx1"/>
                </a:solidFill>
                <a:effectLst/>
                <a:latin typeface="+mn-lt"/>
                <a:ea typeface="+mn-ea"/>
                <a:cs typeface="+mn-cs"/>
              </a:rPr>
              <a:t>[CLICK]  To this end, we propose </a:t>
            </a:r>
            <a:r>
              <a:rPr lang="en-GB" sz="1200" b="1" kern="1200" dirty="0" err="1">
                <a:solidFill>
                  <a:schemeClr val="tx1"/>
                </a:solidFill>
                <a:effectLst/>
                <a:latin typeface="+mn-lt"/>
                <a:ea typeface="+mn-ea"/>
                <a:cs typeface="+mn-cs"/>
              </a:rPr>
              <a:t>GenStore</a:t>
            </a:r>
            <a:r>
              <a:rPr lang="en-GB" sz="1200" b="1" kern="1200" dirty="0">
                <a:solidFill>
                  <a:schemeClr val="tx1"/>
                </a:solidFill>
                <a:effectLst/>
                <a:latin typeface="+mn-lt"/>
                <a:ea typeface="+mn-ea"/>
                <a:cs typeface="+mn-cs"/>
              </a:rPr>
              <a:t>, </a:t>
            </a:r>
            <a:r>
              <a:rPr lang="en-US" sz="1200" dirty="0">
                <a:solidFill>
                  <a:srgbClr val="009FFF"/>
                </a:solidFill>
                <a:ea typeface="Segoe UI Symbol" panose="020B0502040204020203" pitchFamily="34" charset="0"/>
                <a:cs typeface="Segoe UI Historic" panose="020B0502040204020203" pitchFamily="34" charset="0"/>
              </a:rPr>
              <a:t>The </a:t>
            </a:r>
            <a:r>
              <a:rPr lang="en-US" sz="1200" i="1" dirty="0">
                <a:solidFill>
                  <a:srgbClr val="009FFF"/>
                </a:solidFill>
                <a:ea typeface="Segoe UI Symbol" panose="020B0502040204020203" pitchFamily="34" charset="0"/>
                <a:cs typeface="Segoe UI Historic" panose="020B0502040204020203" pitchFamily="34" charset="0"/>
              </a:rPr>
              <a:t>first</a:t>
            </a:r>
            <a:r>
              <a:rPr lang="en-US" sz="1200" dirty="0">
                <a:solidFill>
                  <a:srgbClr val="009FFF"/>
                </a:solidFill>
                <a:ea typeface="Segoe UI Symbol" panose="020B0502040204020203" pitchFamily="34" charset="0"/>
                <a:cs typeface="Segoe UI Historic" panose="020B0502040204020203" pitchFamily="34" charset="0"/>
              </a:rPr>
              <a:t> in-storage processing system designed for genome sequence analysis to reduce both the computation/data movement overhead</a:t>
            </a:r>
            <a:endParaRPr lang="en-GB" sz="1200" kern="1200" dirty="0">
              <a:solidFill>
                <a:schemeClr val="tx1"/>
              </a:solidFill>
              <a:effectLst/>
              <a:latin typeface="+mn-lt"/>
              <a:ea typeface="+mn-ea"/>
              <a:cs typeface="+mn-cs"/>
            </a:endParaRPr>
          </a:p>
          <a:p>
            <a:endParaRPr lang="en-US"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[CLICK]  </a:t>
            </a:r>
            <a:r>
              <a:rPr lang="en-GB" sz="1200" b="0" i="0" u="none" strike="noStrike" kern="1200" dirty="0" err="1">
                <a:solidFill>
                  <a:schemeClr val="tx1"/>
                </a:solidFill>
                <a:effectLst/>
                <a:latin typeface="+mn-lt"/>
                <a:ea typeface="+mn-ea"/>
                <a:cs typeface="+mn-cs"/>
              </a:rPr>
              <a:t>GenStore</a:t>
            </a:r>
            <a:r>
              <a:rPr lang="en-GB" sz="1200" b="0" i="0" u="none" strike="noStrike" kern="1200" dirty="0">
                <a:solidFill>
                  <a:schemeClr val="tx1"/>
                </a:solidFill>
                <a:effectLst/>
                <a:latin typeface="+mn-lt"/>
                <a:ea typeface="+mn-ea"/>
                <a:cs typeface="+mn-cs"/>
              </a:rPr>
              <a:t> provides high-performance and energy benefits compared to state-of-the-art HW and SW baselines</a:t>
            </a:r>
            <a:endParaRPr lang="en-GB" dirty="0"/>
          </a:p>
          <a:p>
            <a:endParaRPr lang="en-US" b="0" baseline="0" dirty="0"/>
          </a:p>
        </p:txBody>
      </p:sp>
      <p:sp>
        <p:nvSpPr>
          <p:cNvPr id="4" name="Slide Number Placeholder 3"/>
          <p:cNvSpPr>
            <a:spLocks noGrp="1"/>
          </p:cNvSpPr>
          <p:nvPr>
            <p:ph type="sldNum" sz="quarter" idx="10"/>
          </p:nvPr>
        </p:nvSpPr>
        <p:spPr/>
        <p:txBody>
          <a:bodyPr/>
          <a:lstStyle/>
          <a:p>
            <a:fld id="{35E676A0-33B1-4B4B-B1AA-B0B917FCAA93}" type="slidenum">
              <a:rPr lang="en-US" smtClean="0"/>
              <a:t>40</a:t>
            </a:fld>
            <a:endParaRPr lang="en-US"/>
          </a:p>
        </p:txBody>
      </p:sp>
    </p:spTree>
    <p:extLst>
      <p:ext uri="{BB962C8B-B14F-4D97-AF65-F5344CB8AC3E}">
        <p14:creationId xmlns:p14="http://schemas.microsoft.com/office/powerpoint/2010/main" val="641927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That concludes my talk. Thank you very much for listening.</a:t>
            </a:r>
          </a:p>
        </p:txBody>
      </p:sp>
      <p:sp>
        <p:nvSpPr>
          <p:cNvPr id="4" name="Slide Number Placeholder 3"/>
          <p:cNvSpPr>
            <a:spLocks noGrp="1"/>
          </p:cNvSpPr>
          <p:nvPr>
            <p:ph type="sldNum" sz="quarter" idx="10"/>
          </p:nvPr>
        </p:nvSpPr>
        <p:spPr/>
        <p:txBody>
          <a:bodyPr/>
          <a:lstStyle/>
          <a:p>
            <a:fld id="{EF7F79D3-8C36-4CB5-B03B-F440DA7B71AF}" type="slidenum">
              <a:rPr lang="en-US" smtClean="0"/>
              <a:t>41</a:t>
            </a:fld>
            <a:endParaRPr lang="en-US"/>
          </a:p>
        </p:txBody>
      </p:sp>
    </p:spTree>
    <p:extLst>
      <p:ext uri="{BB962C8B-B14F-4D97-AF65-F5344CB8AC3E}">
        <p14:creationId xmlns:p14="http://schemas.microsoft.com/office/powerpoint/2010/main" val="30524512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This plot shows the execution time of three read mapping systems.</a:t>
            </a:r>
          </a:p>
          <a:p>
            <a:r>
              <a:rPr lang="en-GB" dirty="0"/>
              <a:t>Base refers to a State-of-the-art software read mapper, Minimap2</a:t>
            </a:r>
          </a:p>
          <a:p>
            <a:r>
              <a:rPr lang="en-GB" dirty="0"/>
              <a:t>SW-filter refers to Base integrated with a software filter that prunes 80% of exactly-matching reads</a:t>
            </a:r>
          </a:p>
          <a:p>
            <a:r>
              <a:rPr lang="en-GB" dirty="0"/>
              <a:t>Ideal-ISF refers to base integrated with an ideal in-storage filter than prunes 80% exactly matching reads inside the SSD</a:t>
            </a:r>
          </a:p>
          <a:p>
            <a:endParaRPr lang="en-GB" dirty="0"/>
          </a:p>
          <a:p>
            <a:endParaRPr lang="en-GB" dirty="0"/>
          </a:p>
          <a:p>
            <a:endParaRPr lang="en-GB" dirty="0"/>
          </a:p>
          <a:p>
            <a:endParaRPr lang="en-GB" dirty="0"/>
          </a:p>
          <a:p>
            <a:endParaRPr lang="en-CH" dirty="0"/>
          </a:p>
          <a:p>
            <a:endParaRPr lang="en-CH" dirty="0"/>
          </a:p>
        </p:txBody>
      </p:sp>
      <p:sp>
        <p:nvSpPr>
          <p:cNvPr id="4" name="Slide Number Placeholder 3"/>
          <p:cNvSpPr>
            <a:spLocks noGrp="1"/>
          </p:cNvSpPr>
          <p:nvPr>
            <p:ph type="sldNum" sz="quarter" idx="5"/>
          </p:nvPr>
        </p:nvSpPr>
        <p:spPr/>
        <p:txBody>
          <a:bodyPr/>
          <a:lstStyle/>
          <a:p>
            <a:fld id="{35E676A0-33B1-4B4B-B1AA-B0B917FCAA93}" type="slidenum">
              <a:rPr lang="en-US" smtClean="0"/>
              <a:t>45</a:t>
            </a:fld>
            <a:endParaRPr lang="en-US"/>
          </a:p>
        </p:txBody>
      </p:sp>
    </p:spTree>
    <p:extLst>
      <p:ext uri="{BB962C8B-B14F-4D97-AF65-F5344CB8AC3E}">
        <p14:creationId xmlns:p14="http://schemas.microsoft.com/office/powerpoint/2010/main" val="129191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assess the </a:t>
            </a:r>
            <a:r>
              <a:rPr lang="en-GB" dirty="0">
                <a:solidFill>
                  <a:srgbClr val="7030A0"/>
                </a:solidFill>
              </a:rPr>
              <a:t>impact of the storage subsystem</a:t>
            </a:r>
            <a:r>
              <a:rPr lang="en-GB" dirty="0"/>
              <a:t>, we evaluate each of the three mappers with different configurations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low-end SSD, a high-end SSD, and DRAM which refers to an idealized scenario where all needed data is preloaded in DRAM with no I/O overhead</a:t>
            </a:r>
            <a:endParaRPr lang="en-CH" dirty="0"/>
          </a:p>
          <a:p>
            <a:endParaRPr lang="en-CH" dirty="0"/>
          </a:p>
        </p:txBody>
      </p:sp>
      <p:sp>
        <p:nvSpPr>
          <p:cNvPr id="4" name="Slide Number Placeholder 3"/>
          <p:cNvSpPr>
            <a:spLocks noGrp="1"/>
          </p:cNvSpPr>
          <p:nvPr>
            <p:ph type="sldNum" sz="quarter" idx="5"/>
          </p:nvPr>
        </p:nvSpPr>
        <p:spPr/>
        <p:txBody>
          <a:bodyPr/>
          <a:lstStyle/>
          <a:p>
            <a:fld id="{35E676A0-33B1-4B4B-B1AA-B0B917FCAA93}" type="slidenum">
              <a:rPr lang="en-US" smtClean="0"/>
              <a:t>46</a:t>
            </a:fld>
            <a:endParaRPr lang="en-US"/>
          </a:p>
        </p:txBody>
      </p:sp>
    </p:spTree>
    <p:extLst>
      <p:ext uri="{BB962C8B-B14F-4D97-AF65-F5344CB8AC3E}">
        <p14:creationId xmlns:p14="http://schemas.microsoft.com/office/powerpoint/2010/main" val="35377182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Based on this plot, we make several observations, First…</a:t>
            </a:r>
          </a:p>
        </p:txBody>
      </p:sp>
      <p:sp>
        <p:nvSpPr>
          <p:cNvPr id="4" name="Slide Number Placeholder 3"/>
          <p:cNvSpPr>
            <a:spLocks noGrp="1"/>
          </p:cNvSpPr>
          <p:nvPr>
            <p:ph type="sldNum" sz="quarter" idx="5"/>
          </p:nvPr>
        </p:nvSpPr>
        <p:spPr/>
        <p:txBody>
          <a:bodyPr/>
          <a:lstStyle/>
          <a:p>
            <a:fld id="{35E676A0-33B1-4B4B-B1AA-B0B917FCAA93}" type="slidenum">
              <a:rPr lang="en-US" smtClean="0"/>
              <a:t>47</a:t>
            </a:fld>
            <a:endParaRPr lang="en-US"/>
          </a:p>
        </p:txBody>
      </p:sp>
    </p:spTree>
    <p:extLst>
      <p:ext uri="{BB962C8B-B14F-4D97-AF65-F5344CB8AC3E}">
        <p14:creationId xmlns:p14="http://schemas.microsoft.com/office/powerpoint/2010/main" val="29953849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By comparing the high-end SSD, low-end SSD, and DRAM with no I/O overhead, we observe that</a:t>
            </a:r>
          </a:p>
          <a:p>
            <a:endParaRPr lang="en-CH" dirty="0"/>
          </a:p>
          <a:p>
            <a:r>
              <a:rPr lang="en-CH" b="1" dirty="0"/>
              <a:t>[CLICK] </a:t>
            </a:r>
            <a:r>
              <a:rPr lang="en-GB" dirty="0"/>
              <a:t>I/O has a significant impact on application performance</a:t>
            </a:r>
          </a:p>
          <a:p>
            <a:r>
              <a:rPr lang="en-CH" b="1" dirty="0"/>
              <a:t>[CLICK] </a:t>
            </a:r>
            <a:r>
              <a:rPr lang="en-GB" dirty="0"/>
              <a:t>which can be alleviated at the cost of expensive storage devices and interfaces </a:t>
            </a:r>
            <a:endParaRPr lang="en-CH" dirty="0"/>
          </a:p>
          <a:p>
            <a:endParaRPr lang="en-CH" dirty="0"/>
          </a:p>
          <a:p>
            <a:r>
              <a:rPr lang="en-GB" dirty="0"/>
              <a:t>However, it is challenging to scale a storage system’s capacity using only the high-end SSDs due to</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CH" b="1" dirty="0"/>
              <a:t>[CLICK] </a:t>
            </a:r>
            <a:r>
              <a:rPr lang="en-GB" dirty="0"/>
              <a:t>the relatively smaller number of the PCIe slots in a server</a:t>
            </a:r>
            <a:endParaRPr lang="en-CH" dirty="0"/>
          </a:p>
          <a:p>
            <a:pPr marL="0" marR="0" lvl="0" indent="0" algn="l" defTabSz="914400" rtl="0" eaLnBrk="1" fontAlgn="auto" latinLnBrk="0" hangingPunct="1">
              <a:lnSpc>
                <a:spcPct val="100000"/>
              </a:lnSpc>
              <a:spcBef>
                <a:spcPts val="0"/>
              </a:spcBef>
              <a:spcAft>
                <a:spcPts val="0"/>
              </a:spcAft>
              <a:buClrTx/>
              <a:buSzTx/>
              <a:buFontTx/>
              <a:buNone/>
              <a:tabLst/>
              <a:defRPr/>
            </a:pPr>
            <a:r>
              <a:rPr lang="en-CH" b="1" dirty="0"/>
              <a:t>[CLICK] </a:t>
            </a:r>
            <a:r>
              <a:rPr lang="en-GB" dirty="0"/>
              <a:t>And their significantly-higher prices</a:t>
            </a:r>
          </a:p>
        </p:txBody>
      </p:sp>
      <p:sp>
        <p:nvSpPr>
          <p:cNvPr id="4" name="Slide Number Placeholder 3"/>
          <p:cNvSpPr>
            <a:spLocks noGrp="1"/>
          </p:cNvSpPr>
          <p:nvPr>
            <p:ph type="sldNum" sz="quarter" idx="5"/>
          </p:nvPr>
        </p:nvSpPr>
        <p:spPr/>
        <p:txBody>
          <a:bodyPr/>
          <a:lstStyle/>
          <a:p>
            <a:fld id="{35E676A0-33B1-4B4B-B1AA-B0B917FCAA93}" type="slidenum">
              <a:rPr lang="en-US" smtClean="0"/>
              <a:t>48</a:t>
            </a:fld>
            <a:endParaRPr lang="en-US"/>
          </a:p>
        </p:txBody>
      </p:sp>
    </p:spTree>
    <p:extLst>
      <p:ext uri="{BB962C8B-B14F-4D97-AF65-F5344CB8AC3E}">
        <p14:creationId xmlns:p14="http://schemas.microsoft.com/office/powerpoint/2010/main" val="9778102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Third, by comparing Base and SW-filter, we observe that despite a large number of needs that can be filtered, SW-filter does not provide significant benefits compared to base. </a:t>
            </a:r>
          </a:p>
          <a:p>
            <a:r>
              <a:rPr lang="en-GB" dirty="0"/>
              <a:t>The limited speedup is mainly due to large number of accesses to the index structure for several k-</a:t>
            </a:r>
            <a:r>
              <a:rPr lang="en-GB" dirty="0" err="1"/>
              <a:t>mers</a:t>
            </a:r>
            <a:r>
              <a:rPr lang="en-GB" dirty="0"/>
              <a:t> per each read. </a:t>
            </a:r>
          </a:p>
          <a:p>
            <a:endParaRPr lang="en-GB" dirty="0"/>
          </a:p>
          <a:p>
            <a:r>
              <a:rPr lang="en-CH" b="1" dirty="0"/>
              <a:t>[CLICK]  This shows that as opposed to the instorage filter, </a:t>
            </a:r>
            <a:r>
              <a:rPr lang="en-GB" dirty="0"/>
              <a:t>the filtering process outside the SSD must compete with the read mapping process for the resources in the system</a:t>
            </a:r>
          </a:p>
          <a:p>
            <a:endParaRPr lang="en-CH" dirty="0"/>
          </a:p>
        </p:txBody>
      </p:sp>
      <p:sp>
        <p:nvSpPr>
          <p:cNvPr id="4" name="Slide Number Placeholder 3"/>
          <p:cNvSpPr>
            <a:spLocks noGrp="1"/>
          </p:cNvSpPr>
          <p:nvPr>
            <p:ph type="sldNum" sz="quarter" idx="5"/>
          </p:nvPr>
        </p:nvSpPr>
        <p:spPr/>
        <p:txBody>
          <a:bodyPr/>
          <a:lstStyle/>
          <a:p>
            <a:fld id="{35E676A0-33B1-4B4B-B1AA-B0B917FCAA93}" type="slidenum">
              <a:rPr lang="en-US" smtClean="0"/>
              <a:t>49</a:t>
            </a:fld>
            <a:endParaRPr lang="en-US"/>
          </a:p>
        </p:txBody>
      </p:sp>
    </p:spTree>
    <p:extLst>
      <p:ext uri="{BB962C8B-B14F-4D97-AF65-F5344CB8AC3E}">
        <p14:creationId xmlns:p14="http://schemas.microsoft.com/office/powerpoint/2010/main" val="12527543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This figures shows similar analysis but with a state-of-the-art hardware read mapper, gencache, and its integration with the ideal in-storage filter.</a:t>
            </a:r>
          </a:p>
          <a:p>
            <a:endParaRPr lang="en-CH" dirty="0"/>
          </a:p>
          <a:p>
            <a:r>
              <a:rPr lang="en-CH" dirty="0"/>
              <a:t>We observe that </a:t>
            </a:r>
            <a:r>
              <a:rPr lang="en-GB" dirty="0"/>
              <a:t>Even the high-end SSD does not fully alleviate the storage bottleneck in this case</a:t>
            </a:r>
          </a:p>
          <a:p>
            <a:endParaRPr lang="en-CH"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is because by addressing computation overhead using the accelerator, I/O turns into a more serious bottleneck.</a:t>
            </a:r>
          </a:p>
          <a:p>
            <a:endParaRPr lang="en-CH" dirty="0"/>
          </a:p>
          <a:p>
            <a:r>
              <a:rPr lang="en-CH" dirty="0"/>
              <a:t>However, we observe that the ideal n-storage filter </a:t>
            </a:r>
            <a:r>
              <a:rPr lang="en-GB" dirty="0"/>
              <a:t>significantly improves performance since it addresses both the computation and data movement overheads.</a:t>
            </a:r>
            <a:endParaRPr lang="en-CH" dirty="0"/>
          </a:p>
        </p:txBody>
      </p:sp>
      <p:sp>
        <p:nvSpPr>
          <p:cNvPr id="4" name="Slide Number Placeholder 3"/>
          <p:cNvSpPr>
            <a:spLocks noGrp="1"/>
          </p:cNvSpPr>
          <p:nvPr>
            <p:ph type="sldNum" sz="quarter" idx="5"/>
          </p:nvPr>
        </p:nvSpPr>
        <p:spPr/>
        <p:txBody>
          <a:bodyPr/>
          <a:lstStyle/>
          <a:p>
            <a:fld id="{35E676A0-33B1-4B4B-B1AA-B0B917FCAA93}" type="slidenum">
              <a:rPr lang="en-US" smtClean="0"/>
              <a:t>50</a:t>
            </a:fld>
            <a:endParaRPr lang="en-US"/>
          </a:p>
        </p:txBody>
      </p:sp>
    </p:spTree>
    <p:extLst>
      <p:ext uri="{BB962C8B-B14F-4D97-AF65-F5344CB8AC3E}">
        <p14:creationId xmlns:p14="http://schemas.microsoft.com/office/powerpoint/2010/main" val="1784414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I won’t go into details, but you can refer to our paper for more details about our evaluation methdology. </a:t>
            </a:r>
          </a:p>
        </p:txBody>
      </p:sp>
      <p:sp>
        <p:nvSpPr>
          <p:cNvPr id="4" name="Slide Number Placeholder 3"/>
          <p:cNvSpPr>
            <a:spLocks noGrp="1"/>
          </p:cNvSpPr>
          <p:nvPr>
            <p:ph type="sldNum" sz="quarter" idx="5"/>
          </p:nvPr>
        </p:nvSpPr>
        <p:spPr/>
        <p:txBody>
          <a:bodyPr/>
          <a:lstStyle/>
          <a:p>
            <a:fld id="{35E676A0-33B1-4B4B-B1AA-B0B917FCAA93}" type="slidenum">
              <a:rPr lang="en-US" smtClean="0"/>
              <a:t>60</a:t>
            </a:fld>
            <a:endParaRPr lang="en-US"/>
          </a:p>
        </p:txBody>
      </p:sp>
    </p:spTree>
    <p:extLst>
      <p:ext uri="{BB962C8B-B14F-4D97-AF65-F5344CB8AC3E}">
        <p14:creationId xmlns:p14="http://schemas.microsoft.com/office/powerpoint/2010/main" val="295736943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GS-Ext provides significant performance</a:t>
            </a:r>
          </a:p>
          <a:p>
            <a:r>
              <a:rPr lang="en-GB" dirty="0"/>
              <a:t>improvements over both Base and SIMD in SSD-M and SSD-H. However,</a:t>
            </a:r>
          </a:p>
          <a:p>
            <a:r>
              <a:rPr lang="en-GB" dirty="0"/>
              <a:t>GS-Ext provides limited benefits over SIMD in SSD-L since</a:t>
            </a:r>
          </a:p>
          <a:p>
            <a:r>
              <a:rPr lang="en-GB" dirty="0"/>
              <a:t>its performance is bottlenecked by the low external I/O bandwidth.</a:t>
            </a:r>
            <a:endParaRPr lang="en-CH" dirty="0"/>
          </a:p>
          <a:p>
            <a:endParaRPr lang="en-CH" dirty="0"/>
          </a:p>
        </p:txBody>
      </p:sp>
      <p:sp>
        <p:nvSpPr>
          <p:cNvPr id="4" name="Slide Number Placeholder 3"/>
          <p:cNvSpPr>
            <a:spLocks noGrp="1"/>
          </p:cNvSpPr>
          <p:nvPr>
            <p:ph type="sldNum" sz="quarter" idx="5"/>
          </p:nvPr>
        </p:nvSpPr>
        <p:spPr/>
        <p:txBody>
          <a:bodyPr/>
          <a:lstStyle/>
          <a:p>
            <a:fld id="{35E676A0-33B1-4B4B-B1AA-B0B917FCAA93}" type="slidenum">
              <a:rPr lang="en-US" smtClean="0"/>
              <a:t>63</a:t>
            </a:fld>
            <a:endParaRPr lang="en-US"/>
          </a:p>
        </p:txBody>
      </p:sp>
    </p:spTree>
    <p:extLst>
      <p:ext uri="{BB962C8B-B14F-4D97-AF65-F5344CB8AC3E}">
        <p14:creationId xmlns:p14="http://schemas.microsoft.com/office/powerpoint/2010/main" val="698862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There has been significant effort into improving read mapping performance [CLICK]</a:t>
            </a:r>
          </a:p>
          <a:p>
            <a:r>
              <a:rPr lang="en-GB" sz="1200" kern="1200" dirty="0">
                <a:solidFill>
                  <a:schemeClr val="tx1"/>
                </a:solidFill>
                <a:effectLst/>
                <a:latin typeface="+mn-lt"/>
                <a:ea typeface="+mn-ea"/>
                <a:cs typeface="+mn-cs"/>
              </a:rPr>
              <a:t>Through efficient heuristics [CLICK]</a:t>
            </a:r>
          </a:p>
          <a:p>
            <a:r>
              <a:rPr lang="en-GB" sz="1200" kern="1200" dirty="0">
                <a:solidFill>
                  <a:schemeClr val="tx1"/>
                </a:solidFill>
                <a:effectLst/>
                <a:latin typeface="+mn-lt"/>
                <a:ea typeface="+mn-ea"/>
                <a:cs typeface="+mn-cs"/>
              </a:rPr>
              <a:t>hardware accelerators [CLICK]</a:t>
            </a:r>
          </a:p>
          <a:p>
            <a:r>
              <a:rPr lang="en-GB" sz="1200" kern="1200" dirty="0">
                <a:solidFill>
                  <a:schemeClr val="tx1"/>
                </a:solidFill>
                <a:effectLst/>
                <a:latin typeface="+mn-lt"/>
                <a:ea typeface="+mn-ea"/>
                <a:cs typeface="+mn-cs"/>
              </a:rPr>
              <a:t> and various filters that prune reads that do not require expensive computation [CLICK]. </a:t>
            </a:r>
          </a:p>
          <a:p>
            <a:r>
              <a:rPr lang="en-GB" sz="1200" kern="1200" dirty="0">
                <a:solidFill>
                  <a:schemeClr val="tx1"/>
                </a:solidFill>
                <a:effectLst/>
                <a:latin typeface="+mn-lt"/>
                <a:ea typeface="+mn-ea"/>
                <a:cs typeface="+mn-cs"/>
              </a:rPr>
              <a:t>While these approaches address the computation overhead in read mapping [CLICK]</a:t>
            </a:r>
          </a:p>
          <a:p>
            <a:r>
              <a:rPr lang="en-GB" sz="1200" b="1" kern="1200" dirty="0">
                <a:solidFill>
                  <a:schemeClr val="tx1"/>
                </a:solidFill>
                <a:effectLst/>
                <a:latin typeface="+mn-lt"/>
                <a:ea typeface="+mn-ea"/>
                <a:cs typeface="+mn-cs"/>
              </a:rPr>
              <a:t>[While Reads Move] </a:t>
            </a:r>
            <a:r>
              <a:rPr lang="en-GB" sz="1200" kern="1200" dirty="0">
                <a:solidFill>
                  <a:schemeClr val="tx1"/>
                </a:solidFill>
                <a:effectLst/>
                <a:latin typeface="+mn-lt"/>
                <a:ea typeface="+mn-ea"/>
                <a:cs typeface="+mn-cs"/>
              </a:rPr>
              <a:t>None of them alleviate the data movement overhead from storage, whose impact becomes even larger when the computation overhead gets alleviated [CLICK]</a:t>
            </a:r>
          </a:p>
        </p:txBody>
      </p:sp>
      <p:sp>
        <p:nvSpPr>
          <p:cNvPr id="4" name="Slide Number Placeholder 3"/>
          <p:cNvSpPr>
            <a:spLocks noGrp="1"/>
          </p:cNvSpPr>
          <p:nvPr>
            <p:ph type="sldNum" sz="quarter" idx="5"/>
          </p:nvPr>
        </p:nvSpPr>
        <p:spPr/>
        <p:txBody>
          <a:bodyPr/>
          <a:lstStyle/>
          <a:p>
            <a:fld id="{35E676A0-33B1-4B4B-B1AA-B0B917FCAA93}" type="slidenum">
              <a:rPr lang="en-US" smtClean="0"/>
              <a:t>5</a:t>
            </a:fld>
            <a:endParaRPr lang="en-US"/>
          </a:p>
        </p:txBody>
      </p:sp>
    </p:spTree>
    <p:extLst>
      <p:ext uri="{BB962C8B-B14F-4D97-AF65-F5344CB8AC3E}">
        <p14:creationId xmlns:p14="http://schemas.microsoft.com/office/powerpoint/2010/main" val="23856833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i="1" kern="1200" dirty="0">
                <a:solidFill>
                  <a:schemeClr val="tx1"/>
                </a:solidFill>
                <a:effectLst/>
                <a:latin typeface="+mn-lt"/>
                <a:ea typeface="+mn-ea"/>
                <a:cs typeface="+mn-cs"/>
              </a:rPr>
              <a:t>GS-Ext performs</a:t>
            </a:r>
            <a:r>
              <a:rPr lang="en-GB" sz="1200" i="0" kern="1200" dirty="0">
                <a:solidFill>
                  <a:schemeClr val="tx1"/>
                </a:solidFill>
                <a:effectLst/>
                <a:latin typeface="+mn-lt"/>
                <a:ea typeface="+mn-ea"/>
                <a:cs typeface="+mn-cs"/>
              </a:rPr>
              <a:t> </a:t>
            </a:r>
            <a:r>
              <a:rPr lang="en-GB" sz="1200" i="1" kern="1200" dirty="0">
                <a:solidFill>
                  <a:schemeClr val="tx1"/>
                </a:solidFill>
                <a:effectLst/>
                <a:latin typeface="+mn-lt"/>
                <a:ea typeface="+mn-ea"/>
                <a:cs typeface="+mn-cs"/>
              </a:rPr>
              <a:t>significantly slower than Base (2.28x - 1.91x) on all systems</a:t>
            </a:r>
            <a:r>
              <a:rPr lang="en-CH" sz="1200" i="1" kern="1200" dirty="0">
                <a:solidFill>
                  <a:schemeClr val="tx1"/>
                </a:solidFill>
                <a:effectLst/>
                <a:latin typeface="+mn-lt"/>
                <a:ea typeface="+mn-ea"/>
                <a:cs typeface="+mn-cs"/>
              </a:rPr>
              <a:t>.</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5E676A0-33B1-4B4B-B1AA-B0B917FCAA93}" type="slidenum">
              <a:rPr lang="en-US" smtClean="0"/>
              <a:t>64</a:t>
            </a:fld>
            <a:endParaRPr lang="en-US"/>
          </a:p>
        </p:txBody>
      </p:sp>
    </p:spTree>
    <p:extLst>
      <p:ext uri="{BB962C8B-B14F-4D97-AF65-F5344CB8AC3E}">
        <p14:creationId xmlns:p14="http://schemas.microsoft.com/office/powerpoint/2010/main" val="40504057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35E676A0-33B1-4B4B-B1AA-B0B917FCAA93}" type="slidenum">
              <a:rPr lang="en-US" smtClean="0"/>
              <a:t>66</a:t>
            </a:fld>
            <a:endParaRPr lang="en-US"/>
          </a:p>
        </p:txBody>
      </p:sp>
    </p:spTree>
    <p:extLst>
      <p:ext uri="{BB962C8B-B14F-4D97-AF65-F5344CB8AC3E}">
        <p14:creationId xmlns:p14="http://schemas.microsoft.com/office/powerpoint/2010/main" val="1751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Our key idea is to filter reads that do not require the expensive alignment computation in the storage system [CLICK] …</a:t>
            </a:r>
          </a:p>
          <a:p>
            <a:r>
              <a:rPr lang="en-GB" b="1" dirty="0"/>
              <a:t>[While Reads Move] T</a:t>
            </a:r>
            <a:r>
              <a:rPr lang="en-CH" b="1" dirty="0"/>
              <a:t>o fundamentally reduce </a:t>
            </a:r>
            <a:r>
              <a:rPr lang="en-CH" dirty="0"/>
              <a:t>the data movement overhead of read mapping</a:t>
            </a:r>
          </a:p>
          <a:p>
            <a:endParaRPr lang="en-GB" b="1" dirty="0"/>
          </a:p>
          <a:p>
            <a:r>
              <a:rPr lang="en-GB" dirty="0"/>
              <a:t>E</a:t>
            </a:r>
            <a:r>
              <a:rPr lang="en-CH" dirty="0"/>
              <a:t>xamples of the reads that not require the costlt alignment step</a:t>
            </a:r>
          </a:p>
          <a:p>
            <a:endParaRPr lang="en-CH" dirty="0"/>
          </a:p>
          <a:p>
            <a:r>
              <a:rPr lang="en-GB" dirty="0"/>
              <a:t>Exactly-matching reads to the reference genome that do not need approximate string matching performed during alignment</a:t>
            </a:r>
          </a:p>
          <a:p>
            <a:endParaRPr lang="en-GB" dirty="0"/>
          </a:p>
          <a:p>
            <a:r>
              <a:rPr lang="en-GB" dirty="0"/>
              <a:t>Non-matching reads that have no potential matching locations in the reference genome hence skip the </a:t>
            </a:r>
            <a:r>
              <a:rPr lang="en-GB" dirty="0" err="1"/>
              <a:t>alignemt</a:t>
            </a:r>
            <a:r>
              <a:rPr lang="en-GB" dirty="0"/>
              <a:t> step</a:t>
            </a:r>
          </a:p>
          <a:p>
            <a:endParaRPr lang="en-GB" dirty="0"/>
          </a:p>
          <a:p>
            <a:endParaRPr lang="en-GB" dirty="0"/>
          </a:p>
          <a:p>
            <a:endParaRPr lang="en-GB" dirty="0"/>
          </a:p>
          <a:p>
            <a:endParaRPr lang="en-CH" dirty="0"/>
          </a:p>
        </p:txBody>
      </p:sp>
      <p:sp>
        <p:nvSpPr>
          <p:cNvPr id="4" name="Slide Number Placeholder 3"/>
          <p:cNvSpPr>
            <a:spLocks noGrp="1"/>
          </p:cNvSpPr>
          <p:nvPr>
            <p:ph type="sldNum" sz="quarter" idx="5"/>
          </p:nvPr>
        </p:nvSpPr>
        <p:spPr/>
        <p:txBody>
          <a:bodyPr/>
          <a:lstStyle/>
          <a:p>
            <a:fld id="{35E676A0-33B1-4B4B-B1AA-B0B917FCAA93}" type="slidenum">
              <a:rPr lang="en-US" smtClean="0"/>
              <a:t>6</a:t>
            </a:fld>
            <a:endParaRPr lang="en-US"/>
          </a:p>
        </p:txBody>
      </p:sp>
    </p:spTree>
    <p:extLst>
      <p:ext uri="{BB962C8B-B14F-4D97-AF65-F5344CB8AC3E}">
        <p14:creationId xmlns:p14="http://schemas.microsoft.com/office/powerpoint/2010/main" val="3100021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However, filtering reads in a modern SSD can be challenging [CLICK]</a:t>
            </a:r>
          </a:p>
          <a:p>
            <a:r>
              <a:rPr lang="en-GB" dirty="0"/>
              <a:t>Due to different </a:t>
            </a:r>
            <a:r>
              <a:rPr lang="en-GB" dirty="0" err="1"/>
              <a:t>behavior</a:t>
            </a:r>
            <a:r>
              <a:rPr lang="en-GB" dirty="0"/>
              <a:t> across read mapping workloads. [CLICK]</a:t>
            </a:r>
          </a:p>
          <a:p>
            <a:r>
              <a:rPr lang="en-GB" dirty="0"/>
              <a:t>And the limited hardware resources in the SSD. </a:t>
            </a:r>
            <a:r>
              <a:rPr lang="en-GB" b="1" dirty="0"/>
              <a:t>By addressing these challenges [CLICK]</a:t>
            </a:r>
          </a:p>
          <a:p>
            <a:endParaRPr lang="en-GB" b="1" dirty="0"/>
          </a:p>
          <a:p>
            <a:endParaRPr lang="en-CH" dirty="0"/>
          </a:p>
        </p:txBody>
      </p:sp>
      <p:sp>
        <p:nvSpPr>
          <p:cNvPr id="4" name="Slide Number Placeholder 3"/>
          <p:cNvSpPr>
            <a:spLocks noGrp="1"/>
          </p:cNvSpPr>
          <p:nvPr>
            <p:ph type="sldNum" sz="quarter" idx="5"/>
          </p:nvPr>
        </p:nvSpPr>
        <p:spPr/>
        <p:txBody>
          <a:bodyPr/>
          <a:lstStyle/>
          <a:p>
            <a:fld id="{35E676A0-33B1-4B4B-B1AA-B0B917FCAA93}" type="slidenum">
              <a:rPr lang="en-US" smtClean="0"/>
              <a:t>7</a:t>
            </a:fld>
            <a:endParaRPr lang="en-US"/>
          </a:p>
        </p:txBody>
      </p:sp>
    </p:spTree>
    <p:extLst>
      <p:ext uri="{BB962C8B-B14F-4D97-AF65-F5344CB8AC3E}">
        <p14:creationId xmlns:p14="http://schemas.microsoft.com/office/powerpoint/2010/main" val="3974372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propose </a:t>
            </a:r>
            <a:r>
              <a:rPr lang="en-GB" dirty="0" err="1"/>
              <a:t>GenStore</a:t>
            </a:r>
            <a:r>
              <a:rPr lang="en-GB" dirty="0"/>
              <a:t>, the first in-storage processing system designed for genome sequence analysis. [CLICK]</a:t>
            </a:r>
          </a:p>
          <a:p>
            <a:r>
              <a:rPr lang="en-GB" dirty="0"/>
              <a:t>To reduce both the computation [CLICK]</a:t>
            </a:r>
          </a:p>
          <a:p>
            <a:r>
              <a:rPr lang="en-GB" dirty="0"/>
              <a:t>And the data movement overhead [CLICK]</a:t>
            </a:r>
          </a:p>
          <a:p>
            <a:r>
              <a:rPr lang="en-GB" sz="1200" b="0" i="0" u="none" strike="noStrike" kern="1200" dirty="0" err="1">
                <a:solidFill>
                  <a:schemeClr val="tx1"/>
                </a:solidFill>
                <a:effectLst/>
                <a:latin typeface="+mn-lt"/>
                <a:ea typeface="+mn-ea"/>
                <a:cs typeface="+mn-cs"/>
              </a:rPr>
              <a:t>GenStore</a:t>
            </a:r>
            <a:r>
              <a:rPr lang="en-GB" sz="1200" b="0" i="0" u="none" strike="noStrike" kern="1200" dirty="0">
                <a:solidFill>
                  <a:schemeClr val="tx1"/>
                </a:solidFill>
                <a:effectLst/>
                <a:latin typeface="+mn-lt"/>
                <a:ea typeface="+mn-ea"/>
                <a:cs typeface="+mn-cs"/>
              </a:rPr>
              <a:t> provides high-performance and energy benefits compared to state-of-the-art HW and SW baselines </a:t>
            </a:r>
            <a:r>
              <a:rPr lang="en-GB" dirty="0"/>
              <a:t>[CLICK]</a:t>
            </a:r>
          </a:p>
          <a:p>
            <a:endParaRPr lang="en-GB" dirty="0"/>
          </a:p>
          <a:p>
            <a:endParaRPr lang="en-CH" dirty="0"/>
          </a:p>
        </p:txBody>
      </p:sp>
      <p:sp>
        <p:nvSpPr>
          <p:cNvPr id="4" name="Slide Number Placeholder 3"/>
          <p:cNvSpPr>
            <a:spLocks noGrp="1"/>
          </p:cNvSpPr>
          <p:nvPr>
            <p:ph type="sldNum" sz="quarter" idx="5"/>
          </p:nvPr>
        </p:nvSpPr>
        <p:spPr/>
        <p:txBody>
          <a:bodyPr/>
          <a:lstStyle/>
          <a:p>
            <a:fld id="{35E676A0-33B1-4B4B-B1AA-B0B917FCAA93}" type="slidenum">
              <a:rPr lang="en-US" smtClean="0"/>
              <a:t>8</a:t>
            </a:fld>
            <a:endParaRPr lang="en-US"/>
          </a:p>
        </p:txBody>
      </p:sp>
    </p:spTree>
    <p:extLst>
      <p:ext uri="{BB962C8B-B14F-4D97-AF65-F5344CB8AC3E}">
        <p14:creationId xmlns:p14="http://schemas.microsoft.com/office/powerpoint/2010/main" val="644343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That was a summary of my talk. So let’s start with the background on read mapping so we can dive into the talk in more detail.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35E676A0-33B1-4B4B-B1AA-B0B917FCAA93}" type="slidenum">
              <a:rPr lang="en-US" smtClean="0"/>
              <a:t>9</a:t>
            </a:fld>
            <a:endParaRPr lang="en-US"/>
          </a:p>
        </p:txBody>
      </p:sp>
    </p:spTree>
    <p:extLst>
      <p:ext uri="{BB962C8B-B14F-4D97-AF65-F5344CB8AC3E}">
        <p14:creationId xmlns:p14="http://schemas.microsoft.com/office/powerpoint/2010/main" val="4272246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92601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9560" y="95697"/>
            <a:ext cx="8798061" cy="770467"/>
          </a:xfrm>
          <a:prstGeom prst="rect">
            <a:avLst/>
          </a:prstGeom>
        </p:spPr>
        <p:txBody>
          <a:bodyPr anchor="ctr"/>
          <a:lstStyle>
            <a:lvl1pPr>
              <a:lnSpc>
                <a:spcPct val="100000"/>
              </a:lnSpc>
              <a:spcAft>
                <a:spcPts val="600"/>
              </a:spcAft>
              <a:defRPr sz="3600" b="1">
                <a:solidFill>
                  <a:srgbClr val="0062A0"/>
                </a:solidFill>
                <a:latin typeface="Corbel" panose="020B0503020204020204" pitchFamily="34" charset="0"/>
              </a:defRPr>
            </a:lvl1pPr>
          </a:lstStyle>
          <a:p>
            <a:r>
              <a:rPr lang="en-US" dirty="0"/>
              <a:t>Click to edit Master title style</a:t>
            </a:r>
          </a:p>
        </p:txBody>
      </p:sp>
      <p:sp>
        <p:nvSpPr>
          <p:cNvPr id="3" name="Content Placeholder 2"/>
          <p:cNvSpPr>
            <a:spLocks noGrp="1"/>
          </p:cNvSpPr>
          <p:nvPr>
            <p:ph idx="1"/>
          </p:nvPr>
        </p:nvSpPr>
        <p:spPr>
          <a:xfrm>
            <a:off x="189560" y="978194"/>
            <a:ext cx="8798061" cy="5377521"/>
          </a:xfrm>
          <a:prstGeom prst="rect">
            <a:avLst/>
          </a:prstGeom>
        </p:spPr>
        <p:txBody>
          <a:bodyPr/>
          <a:lstStyle>
            <a:lvl1pPr marL="187200" indent="-187200">
              <a:buClr>
                <a:schemeClr val="tx1"/>
              </a:buClr>
              <a:tabLst/>
              <a:defRPr sz="2800">
                <a:latin typeface="Corbel" panose="020B0503020204020204" pitchFamily="34" charset="0"/>
              </a:defRPr>
            </a:lvl1pPr>
            <a:lvl2pPr marL="311150" indent="-187200">
              <a:buFont typeface="Cambria" panose="02040503050406030204" pitchFamily="18" charset="0"/>
              <a:buChar char="-"/>
              <a:tabLst/>
              <a:defRPr sz="2400">
                <a:latin typeface="Corbel" panose="020B0503020204020204" pitchFamily="34" charset="0"/>
              </a:defRPr>
            </a:lvl2pPr>
            <a:lvl3pPr marL="533400" indent="-187200">
              <a:buClr>
                <a:schemeClr val="tx1"/>
              </a:buClr>
              <a:tabLst/>
              <a:defRPr sz="2400">
                <a:latin typeface="Corbel" panose="020B0503020204020204" pitchFamily="34" charset="0"/>
              </a:defRPr>
            </a:lvl3pPr>
            <a:lvl4pPr indent="-187200">
              <a:defRPr sz="2400">
                <a:latin typeface="Corbel" panose="020B0503020204020204" pitchFamily="34" charset="0"/>
              </a:defRPr>
            </a:lvl4pPr>
            <a:lvl5pPr indent="-187200">
              <a:defRPr sz="2400">
                <a:latin typeface="Corbel" panose="020B0503020204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p:cNvSpPr txBox="1">
            <a:spLocks/>
          </p:cNvSpPr>
          <p:nvPr userDrawn="1"/>
        </p:nvSpPr>
        <p:spPr>
          <a:xfrm>
            <a:off x="7924800" y="6355715"/>
            <a:ext cx="9906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chemeClr val="tx1">
                    <a:tint val="75000"/>
                  </a:schemeClr>
                </a:solidFill>
                <a:latin typeface="Cambria Math" panose="02040503050406030204" pitchFamily="18" charset="0"/>
                <a:ea typeface="Cambria Math" panose="02040503050406030204" pitchFamily="18"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D2B188-1D62-4FCA-8363-938AD4629BBB}" type="slidenum">
              <a:rPr lang="en-US" smtClean="0">
                <a:latin typeface="+mn-lt"/>
              </a:rPr>
              <a:pPr/>
              <a:t>‹#›</a:t>
            </a:fld>
            <a:endParaRPr lang="en-US" dirty="0">
              <a:latin typeface="+mn-lt"/>
            </a:endParaRPr>
          </a:p>
        </p:txBody>
      </p:sp>
      <p:pic>
        <p:nvPicPr>
          <p:cNvPr id="9" name="Picture 8" descr="safari.png"/>
          <p:cNvPicPr>
            <a:picLocks noChangeAspect="1"/>
          </p:cNvPicPr>
          <p:nvPr userDrawn="1"/>
        </p:nvPicPr>
        <p:blipFill>
          <a:blip r:embed="rId2" cstate="print"/>
          <a:stretch>
            <a:fillRect/>
          </a:stretch>
        </p:blipFill>
        <p:spPr>
          <a:xfrm>
            <a:off x="189560" y="6413144"/>
            <a:ext cx="1080120" cy="312522"/>
          </a:xfrm>
          <a:prstGeom prst="rect">
            <a:avLst/>
          </a:prstGeom>
        </p:spPr>
      </p:pic>
    </p:spTree>
    <p:extLst>
      <p:ext uri="{BB962C8B-B14F-4D97-AF65-F5344CB8AC3E}">
        <p14:creationId xmlns:p14="http://schemas.microsoft.com/office/powerpoint/2010/main" val="23047637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8709790"/>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1.sv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3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10.svg"/><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image" Target="../media/image3.sv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5.xml"/><Relationship Id="rId7" Type="http://schemas.openxmlformats.org/officeDocument/2006/relationships/image" Target="../media/image14.sv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3.png"/><Relationship Id="rId11" Type="http://schemas.openxmlformats.org/officeDocument/2006/relationships/image" Target="../media/image10.svg"/><Relationship Id="rId5" Type="http://schemas.openxmlformats.org/officeDocument/2006/relationships/image" Target="../media/image12.svg"/><Relationship Id="rId10" Type="http://schemas.openxmlformats.org/officeDocument/2006/relationships/image" Target="../media/image9.png"/><Relationship Id="rId4" Type="http://schemas.openxmlformats.org/officeDocument/2006/relationships/image" Target="../media/image11.png"/><Relationship Id="rId9" Type="http://schemas.openxmlformats.org/officeDocument/2006/relationships/image" Target="../media/image16.svg"/></Relationships>
</file>

<file path=ppt/slides/_rels/slide50.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18.svg"/><Relationship Id="rId4" Type="http://schemas.openxmlformats.org/officeDocument/2006/relationships/image" Target="../media/image17.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chart" Target="../charts/chart16.xml"/></Relationships>
</file>

<file path=ppt/slides/_rels/slide64.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chart" Target="../charts/chart18.xml"/></Relationships>
</file>

<file path=ppt/slides/_rels/slide65.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chart" Target="../charts/chart20.xml"/></Relationships>
</file>

<file path=ppt/slides/_rels/slide66.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chart" Target="../charts/chart2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18.sv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18.sv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itle 1"/>
          <p:cNvSpPr txBox="1">
            <a:spLocks/>
          </p:cNvSpPr>
          <p:nvPr/>
        </p:nvSpPr>
        <p:spPr>
          <a:xfrm>
            <a:off x="0" y="927"/>
            <a:ext cx="9144000" cy="2316615"/>
          </a:xfrm>
          <a:prstGeom prst="rect">
            <a:avLst/>
          </a:prstGeom>
          <a:solidFill>
            <a:srgbClr val="06436E"/>
          </a:solidFill>
          <a:ln>
            <a:no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6600" b="1">
              <a:solidFill>
                <a:srgbClr val="70AD47"/>
              </a:solidFill>
            </a:endParaRPr>
          </a:p>
        </p:txBody>
      </p:sp>
      <p:sp>
        <p:nvSpPr>
          <p:cNvPr id="102" name="Title 1"/>
          <p:cNvSpPr>
            <a:spLocks noGrp="1"/>
          </p:cNvSpPr>
          <p:nvPr>
            <p:ph type="ctrTitle" idx="4294967295"/>
          </p:nvPr>
        </p:nvSpPr>
        <p:spPr>
          <a:xfrm>
            <a:off x="0" y="36220"/>
            <a:ext cx="9144000" cy="2151395"/>
          </a:xfrm>
          <a:prstGeom prst="rect">
            <a:avLst/>
          </a:prstGeom>
          <a:solidFill>
            <a:srgbClr val="06436E"/>
          </a:solidFill>
        </p:spPr>
        <p:txBody>
          <a:bodyPr anchor="ctr">
            <a:noAutofit/>
          </a:bodyPr>
          <a:lstStyle/>
          <a:p>
            <a:pPr algn="ctr">
              <a:lnSpc>
                <a:spcPct val="100000"/>
              </a:lnSpc>
              <a:spcAft>
                <a:spcPts val="400"/>
              </a:spcAft>
            </a:pPr>
            <a:r>
              <a:rPr lang="en-US" sz="3600" b="1" dirty="0" err="1">
                <a:solidFill>
                  <a:srgbClr val="F5D8B0"/>
                </a:solidFill>
                <a:latin typeface="Corbel" panose="020B0503020204020204" pitchFamily="34" charset="0"/>
                <a:ea typeface="Verdana" panose="020B0604030504040204" pitchFamily="34" charset="0"/>
                <a:cs typeface="Verdana" panose="020B0604030504040204" pitchFamily="34" charset="0"/>
              </a:rPr>
              <a:t>GenStore</a:t>
            </a:r>
            <a:r>
              <a:rPr lang="en-US" sz="3600" b="1" dirty="0">
                <a:solidFill>
                  <a:srgbClr val="F5D8B0"/>
                </a:solidFill>
                <a:latin typeface="Corbel" panose="020B0503020204020204" pitchFamily="34" charset="0"/>
                <a:ea typeface="Verdana" panose="020B0604030504040204" pitchFamily="34" charset="0"/>
                <a:cs typeface="Verdana" panose="020B0604030504040204" pitchFamily="34" charset="0"/>
              </a:rPr>
              <a:t>:</a:t>
            </a:r>
            <a:r>
              <a:rPr lang="en-US" sz="3600" b="1" dirty="0">
                <a:solidFill>
                  <a:srgbClr val="FFFFFF"/>
                </a:solidFill>
                <a:latin typeface="Corbel" panose="020B0503020204020204" pitchFamily="34" charset="0"/>
                <a:ea typeface="Verdana" panose="020B0604030504040204" pitchFamily="34" charset="0"/>
                <a:cs typeface="Verdana" panose="020B0604030504040204" pitchFamily="34" charset="0"/>
              </a:rPr>
              <a:t> </a:t>
            </a:r>
            <a:br>
              <a:rPr lang="en-US" sz="3100" b="1" dirty="0">
                <a:solidFill>
                  <a:srgbClr val="FFFFFF"/>
                </a:solidFill>
                <a:latin typeface="Corbel" panose="020B0503020204020204" pitchFamily="34" charset="0"/>
                <a:ea typeface="Verdana" panose="020B0604030504040204" pitchFamily="34" charset="0"/>
                <a:cs typeface="Verdana" panose="020B0604030504040204" pitchFamily="34" charset="0"/>
              </a:rPr>
            </a:br>
            <a:r>
              <a:rPr lang="en-US" sz="3100" b="1" dirty="0">
                <a:solidFill>
                  <a:srgbClr val="FFFFFF"/>
                </a:solidFill>
                <a:latin typeface="Corbel" panose="020B0503020204020204" pitchFamily="34" charset="0"/>
                <a:ea typeface="Verdana" panose="020B0604030504040204" pitchFamily="34" charset="0"/>
                <a:cs typeface="Verdana" panose="020B0604030504040204" pitchFamily="34" charset="0"/>
              </a:rPr>
              <a:t>A High-Performance In-Storage Processing System</a:t>
            </a:r>
            <a:br>
              <a:rPr lang="en-US" sz="3100" b="1" dirty="0">
                <a:solidFill>
                  <a:srgbClr val="FFFFFF"/>
                </a:solidFill>
                <a:latin typeface="Corbel" panose="020B0503020204020204" pitchFamily="34" charset="0"/>
                <a:ea typeface="Verdana" panose="020B0604030504040204" pitchFamily="34" charset="0"/>
                <a:cs typeface="Verdana" panose="020B0604030504040204" pitchFamily="34" charset="0"/>
              </a:rPr>
            </a:br>
            <a:r>
              <a:rPr lang="en-US" sz="3100" b="1" dirty="0">
                <a:solidFill>
                  <a:srgbClr val="FFFFFF"/>
                </a:solidFill>
                <a:latin typeface="Corbel" panose="020B0503020204020204" pitchFamily="34" charset="0"/>
                <a:ea typeface="Verdana" panose="020B0604030504040204" pitchFamily="34" charset="0"/>
                <a:cs typeface="Verdana" panose="020B0604030504040204" pitchFamily="34" charset="0"/>
              </a:rPr>
              <a:t>for Genome Sequence Analysis</a:t>
            </a:r>
            <a:endParaRPr lang="en-US" sz="3100" dirty="0">
              <a:solidFill>
                <a:schemeClr val="accent4">
                  <a:lumMod val="20000"/>
                  <a:lumOff val="80000"/>
                </a:schemeClr>
              </a:solidFill>
              <a:latin typeface="Corbel" panose="020B0503020204020204" pitchFamily="34" charset="0"/>
              <a:ea typeface="Verdana" panose="020B0604030504040204" pitchFamily="34" charset="0"/>
              <a:cs typeface="Verdana" panose="020B0604030504040204" pitchFamily="34" charset="0"/>
            </a:endParaRPr>
          </a:p>
        </p:txBody>
      </p:sp>
      <p:sp>
        <p:nvSpPr>
          <p:cNvPr id="103" name="Subtitle 2"/>
          <p:cNvSpPr>
            <a:spLocks noGrp="1"/>
          </p:cNvSpPr>
          <p:nvPr>
            <p:ph type="subTitle" idx="4294967295"/>
          </p:nvPr>
        </p:nvSpPr>
        <p:spPr>
          <a:xfrm>
            <a:off x="0" y="3170386"/>
            <a:ext cx="9144000" cy="1705872"/>
          </a:xfrm>
          <a:prstGeom prst="rect">
            <a:avLst/>
          </a:prstGeom>
        </p:spPr>
        <p:txBody>
          <a:bodyPr anchor="ctr">
            <a:noAutofit/>
          </a:bodyPr>
          <a:lstStyle/>
          <a:p>
            <a:pPr marL="0" indent="0" algn="ctr">
              <a:lnSpc>
                <a:spcPct val="100000"/>
              </a:lnSpc>
              <a:spcBef>
                <a:spcPts val="500"/>
              </a:spcBef>
              <a:buNone/>
            </a:pPr>
            <a:r>
              <a:rPr lang="en-GB" sz="2000" b="1" u="sng" dirty="0">
                <a:latin typeface="Corbel" panose="020B0503020204020204" pitchFamily="34" charset="0"/>
                <a:ea typeface="Verdana" panose="020B0604030504040204" pitchFamily="34" charset="0"/>
                <a:cs typeface="Verdana" panose="020B0604030504040204" pitchFamily="34" charset="0"/>
              </a:rPr>
              <a:t>Nika Mansouri </a:t>
            </a:r>
            <a:r>
              <a:rPr lang="en-GB" sz="2000" b="1" u="sng" dirty="0" err="1">
                <a:latin typeface="Corbel" panose="020B0503020204020204" pitchFamily="34" charset="0"/>
                <a:ea typeface="Verdana" panose="020B0604030504040204" pitchFamily="34" charset="0"/>
                <a:cs typeface="Verdana" panose="020B0604030504040204" pitchFamily="34" charset="0"/>
              </a:rPr>
              <a:t>Ghiasi</a:t>
            </a:r>
            <a:r>
              <a:rPr lang="en-GB" sz="2000" b="1" dirty="0">
                <a:latin typeface="Corbel" panose="020B0503020204020204" pitchFamily="34" charset="0"/>
                <a:ea typeface="Verdana" panose="020B0604030504040204" pitchFamily="34" charset="0"/>
                <a:cs typeface="Verdana" panose="020B0604030504040204" pitchFamily="34" charset="0"/>
              </a:rPr>
              <a:t>, </a:t>
            </a:r>
            <a:r>
              <a:rPr lang="en-GB" sz="2000" dirty="0" err="1">
                <a:latin typeface="Corbel" panose="020B0503020204020204" pitchFamily="34" charset="0"/>
                <a:ea typeface="Verdana" panose="020B0604030504040204" pitchFamily="34" charset="0"/>
                <a:cs typeface="Verdana" panose="020B0604030504040204" pitchFamily="34" charset="0"/>
              </a:rPr>
              <a:t>Jisung</a:t>
            </a:r>
            <a:r>
              <a:rPr lang="en-GB" sz="2000" dirty="0">
                <a:latin typeface="Corbel" panose="020B0503020204020204" pitchFamily="34" charset="0"/>
                <a:ea typeface="Verdana" panose="020B0604030504040204" pitchFamily="34" charset="0"/>
                <a:cs typeface="Verdana" panose="020B0604030504040204" pitchFamily="34" charset="0"/>
              </a:rPr>
              <a:t> Park, Harun Mustafa, </a:t>
            </a:r>
            <a:r>
              <a:rPr lang="en-GB" sz="2000" dirty="0" err="1">
                <a:latin typeface="Corbel" panose="020B0503020204020204" pitchFamily="34" charset="0"/>
                <a:ea typeface="Verdana" panose="020B0604030504040204" pitchFamily="34" charset="0"/>
                <a:cs typeface="Verdana" panose="020B0604030504040204" pitchFamily="34" charset="0"/>
              </a:rPr>
              <a:t>Jeremie</a:t>
            </a:r>
            <a:r>
              <a:rPr lang="en-GB" sz="2000" dirty="0">
                <a:latin typeface="Corbel" panose="020B0503020204020204" pitchFamily="34" charset="0"/>
                <a:ea typeface="Verdana" panose="020B0604030504040204" pitchFamily="34" charset="0"/>
                <a:cs typeface="Verdana" panose="020B0604030504040204" pitchFamily="34" charset="0"/>
              </a:rPr>
              <a:t> Kim, </a:t>
            </a:r>
            <a:r>
              <a:rPr lang="en-GB" sz="2000" dirty="0" err="1">
                <a:latin typeface="Corbel" panose="020B0503020204020204" pitchFamily="34" charset="0"/>
                <a:ea typeface="Verdana" panose="020B0604030504040204" pitchFamily="34" charset="0"/>
                <a:cs typeface="Verdana" panose="020B0604030504040204" pitchFamily="34" charset="0"/>
              </a:rPr>
              <a:t>Ataberk</a:t>
            </a:r>
            <a:r>
              <a:rPr lang="en-GB" sz="2000" dirty="0">
                <a:latin typeface="Corbel" panose="020B0503020204020204" pitchFamily="34" charset="0"/>
                <a:ea typeface="Verdana" panose="020B0604030504040204" pitchFamily="34" charset="0"/>
                <a:cs typeface="Verdana" panose="020B0604030504040204" pitchFamily="34" charset="0"/>
              </a:rPr>
              <a:t> </a:t>
            </a:r>
            <a:r>
              <a:rPr lang="en-GB" sz="2000" dirty="0" err="1">
                <a:latin typeface="Corbel" panose="020B0503020204020204" pitchFamily="34" charset="0"/>
                <a:ea typeface="Verdana" panose="020B0604030504040204" pitchFamily="34" charset="0"/>
                <a:cs typeface="Verdana" panose="020B0604030504040204" pitchFamily="34" charset="0"/>
              </a:rPr>
              <a:t>Olgun</a:t>
            </a:r>
            <a:r>
              <a:rPr lang="en-GB" sz="2000" dirty="0">
                <a:latin typeface="Corbel" panose="020B0503020204020204" pitchFamily="34" charset="0"/>
                <a:ea typeface="Verdana" panose="020B0604030504040204" pitchFamily="34" charset="0"/>
                <a:cs typeface="Verdana" panose="020B0604030504040204" pitchFamily="34" charset="0"/>
              </a:rPr>
              <a:t>, </a:t>
            </a:r>
          </a:p>
          <a:p>
            <a:pPr marL="0" indent="0" algn="ctr">
              <a:lnSpc>
                <a:spcPct val="100000"/>
              </a:lnSpc>
              <a:spcBef>
                <a:spcPts val="500"/>
              </a:spcBef>
              <a:buNone/>
            </a:pPr>
            <a:r>
              <a:rPr lang="en-GB" sz="2000" dirty="0" err="1">
                <a:latin typeface="Corbel" panose="020B0503020204020204" pitchFamily="34" charset="0"/>
                <a:ea typeface="Verdana" panose="020B0604030504040204" pitchFamily="34" charset="0"/>
                <a:cs typeface="Verdana" panose="020B0604030504040204" pitchFamily="34" charset="0"/>
              </a:rPr>
              <a:t>Arvid</a:t>
            </a:r>
            <a:r>
              <a:rPr lang="en-GB" sz="2000" dirty="0">
                <a:latin typeface="Corbel" panose="020B0503020204020204" pitchFamily="34" charset="0"/>
                <a:ea typeface="Verdana" panose="020B0604030504040204" pitchFamily="34" charset="0"/>
                <a:cs typeface="Verdana" panose="020B0604030504040204" pitchFamily="34" charset="0"/>
              </a:rPr>
              <a:t> Gollwitzer, </a:t>
            </a:r>
            <a:r>
              <a:rPr lang="en-GB" sz="2000" dirty="0" err="1">
                <a:latin typeface="Corbel" panose="020B0503020204020204" pitchFamily="34" charset="0"/>
                <a:ea typeface="Verdana" panose="020B0604030504040204" pitchFamily="34" charset="0"/>
                <a:cs typeface="Verdana" panose="020B0604030504040204" pitchFamily="34" charset="0"/>
              </a:rPr>
              <a:t>Damla</a:t>
            </a:r>
            <a:r>
              <a:rPr lang="en-GB" sz="2000" dirty="0">
                <a:latin typeface="Corbel" panose="020B0503020204020204" pitchFamily="34" charset="0"/>
                <a:ea typeface="Verdana" panose="020B0604030504040204" pitchFamily="34" charset="0"/>
                <a:cs typeface="Verdana" panose="020B0604030504040204" pitchFamily="34" charset="0"/>
              </a:rPr>
              <a:t> </a:t>
            </a:r>
            <a:r>
              <a:rPr lang="en-GB" sz="2000" dirty="0" err="1">
                <a:latin typeface="Corbel" panose="020B0503020204020204" pitchFamily="34" charset="0"/>
                <a:ea typeface="Verdana" panose="020B0604030504040204" pitchFamily="34" charset="0"/>
                <a:cs typeface="Verdana" panose="020B0604030504040204" pitchFamily="34" charset="0"/>
              </a:rPr>
              <a:t>Senol</a:t>
            </a:r>
            <a:r>
              <a:rPr lang="en-GB" sz="2000" dirty="0">
                <a:latin typeface="Corbel" panose="020B0503020204020204" pitchFamily="34" charset="0"/>
                <a:ea typeface="Verdana" panose="020B0604030504040204" pitchFamily="34" charset="0"/>
                <a:cs typeface="Verdana" panose="020B0604030504040204" pitchFamily="34" charset="0"/>
              </a:rPr>
              <a:t> Cali, Can </a:t>
            </a:r>
            <a:r>
              <a:rPr lang="en-GB" sz="2000" dirty="0" err="1">
                <a:latin typeface="Corbel" panose="020B0503020204020204" pitchFamily="34" charset="0"/>
                <a:ea typeface="Verdana" panose="020B0604030504040204" pitchFamily="34" charset="0"/>
                <a:cs typeface="Verdana" panose="020B0604030504040204" pitchFamily="34" charset="0"/>
              </a:rPr>
              <a:t>Firtina</a:t>
            </a:r>
            <a:r>
              <a:rPr lang="en-GB" sz="2000" dirty="0">
                <a:latin typeface="Corbel" panose="020B0503020204020204" pitchFamily="34" charset="0"/>
                <a:ea typeface="Verdana" panose="020B0604030504040204" pitchFamily="34" charset="0"/>
                <a:cs typeface="Verdana" panose="020B0604030504040204" pitchFamily="34" charset="0"/>
              </a:rPr>
              <a:t>, </a:t>
            </a:r>
            <a:r>
              <a:rPr lang="en-GB" sz="2000" dirty="0" err="1">
                <a:latin typeface="Corbel" panose="020B0503020204020204" pitchFamily="34" charset="0"/>
                <a:ea typeface="Verdana" panose="020B0604030504040204" pitchFamily="34" charset="0"/>
                <a:cs typeface="Verdana" panose="020B0604030504040204" pitchFamily="34" charset="0"/>
              </a:rPr>
              <a:t>Haiyu</a:t>
            </a:r>
            <a:r>
              <a:rPr lang="en-GB" sz="2000" dirty="0">
                <a:latin typeface="Corbel" panose="020B0503020204020204" pitchFamily="34" charset="0"/>
                <a:ea typeface="Verdana" panose="020B0604030504040204" pitchFamily="34" charset="0"/>
                <a:cs typeface="Verdana" panose="020B0604030504040204" pitchFamily="34" charset="0"/>
              </a:rPr>
              <a:t> Mao, Nour </a:t>
            </a:r>
            <a:r>
              <a:rPr lang="en-GB" sz="2000" dirty="0" err="1">
                <a:latin typeface="Corbel" panose="020B0503020204020204" pitchFamily="34" charset="0"/>
                <a:ea typeface="Verdana" panose="020B0604030504040204" pitchFamily="34" charset="0"/>
                <a:cs typeface="Verdana" panose="020B0604030504040204" pitchFamily="34" charset="0"/>
              </a:rPr>
              <a:t>Almadhoun</a:t>
            </a:r>
            <a:r>
              <a:rPr lang="en-GB" sz="2000" dirty="0">
                <a:latin typeface="Corbel" panose="020B0503020204020204" pitchFamily="34" charset="0"/>
                <a:ea typeface="Verdana" panose="020B0604030504040204" pitchFamily="34" charset="0"/>
                <a:cs typeface="Verdana" panose="020B0604030504040204" pitchFamily="34" charset="0"/>
              </a:rPr>
              <a:t> </a:t>
            </a:r>
            <a:r>
              <a:rPr lang="en-GB" sz="2000" dirty="0" err="1">
                <a:latin typeface="Corbel" panose="020B0503020204020204" pitchFamily="34" charset="0"/>
                <a:ea typeface="Verdana" panose="020B0604030504040204" pitchFamily="34" charset="0"/>
                <a:cs typeface="Verdana" panose="020B0604030504040204" pitchFamily="34" charset="0"/>
              </a:rPr>
              <a:t>Alserr</a:t>
            </a:r>
            <a:r>
              <a:rPr lang="en-GB" sz="2000" dirty="0">
                <a:latin typeface="Corbel" panose="020B0503020204020204" pitchFamily="34" charset="0"/>
                <a:ea typeface="Verdana" panose="020B0604030504040204" pitchFamily="34" charset="0"/>
                <a:cs typeface="Verdana" panose="020B0604030504040204" pitchFamily="34" charset="0"/>
              </a:rPr>
              <a:t>, </a:t>
            </a:r>
          </a:p>
          <a:p>
            <a:pPr marL="0" indent="0" algn="ctr">
              <a:lnSpc>
                <a:spcPct val="100000"/>
              </a:lnSpc>
              <a:spcBef>
                <a:spcPts val="500"/>
              </a:spcBef>
              <a:buNone/>
            </a:pPr>
            <a:r>
              <a:rPr lang="en-GB" sz="2000" dirty="0" err="1">
                <a:latin typeface="Corbel" panose="020B0503020204020204" pitchFamily="34" charset="0"/>
                <a:ea typeface="Verdana" panose="020B0604030504040204" pitchFamily="34" charset="0"/>
                <a:cs typeface="Verdana" panose="020B0604030504040204" pitchFamily="34" charset="0"/>
              </a:rPr>
              <a:t>Rachata</a:t>
            </a:r>
            <a:r>
              <a:rPr lang="en-GB" sz="2000" dirty="0">
                <a:latin typeface="Corbel" panose="020B0503020204020204" pitchFamily="34" charset="0"/>
                <a:ea typeface="Verdana" panose="020B0604030504040204" pitchFamily="34" charset="0"/>
                <a:cs typeface="Verdana" panose="020B0604030504040204" pitchFamily="34" charset="0"/>
              </a:rPr>
              <a:t> </a:t>
            </a:r>
            <a:r>
              <a:rPr lang="en-GB" sz="2000" dirty="0" err="1">
                <a:latin typeface="Corbel" panose="020B0503020204020204" pitchFamily="34" charset="0"/>
                <a:ea typeface="Verdana" panose="020B0604030504040204" pitchFamily="34" charset="0"/>
                <a:cs typeface="Verdana" panose="020B0604030504040204" pitchFamily="34" charset="0"/>
              </a:rPr>
              <a:t>Ausavarungnirun</a:t>
            </a:r>
            <a:r>
              <a:rPr lang="en-GB" sz="2000" dirty="0">
                <a:latin typeface="Corbel" panose="020B0503020204020204" pitchFamily="34" charset="0"/>
                <a:ea typeface="Verdana" panose="020B0604030504040204" pitchFamily="34" charset="0"/>
                <a:cs typeface="Verdana" panose="020B0604030504040204" pitchFamily="34" charset="0"/>
              </a:rPr>
              <a:t>, Nandita Vijaykumar, Mohammed </a:t>
            </a:r>
            <a:r>
              <a:rPr lang="en-GB" sz="2000" dirty="0" err="1">
                <a:latin typeface="Corbel" panose="020B0503020204020204" pitchFamily="34" charset="0"/>
                <a:ea typeface="Verdana" panose="020B0604030504040204" pitchFamily="34" charset="0"/>
                <a:cs typeface="Verdana" panose="020B0604030504040204" pitchFamily="34" charset="0"/>
              </a:rPr>
              <a:t>Alser</a:t>
            </a:r>
            <a:r>
              <a:rPr lang="en-GB" sz="2000" dirty="0">
                <a:latin typeface="Corbel" panose="020B0503020204020204" pitchFamily="34" charset="0"/>
                <a:ea typeface="Verdana" panose="020B0604030504040204" pitchFamily="34" charset="0"/>
                <a:cs typeface="Verdana" panose="020B0604030504040204" pitchFamily="34" charset="0"/>
              </a:rPr>
              <a:t>, and </a:t>
            </a:r>
            <a:r>
              <a:rPr lang="en-GB" sz="2000" dirty="0" err="1">
                <a:latin typeface="Corbel" panose="020B0503020204020204" pitchFamily="34" charset="0"/>
                <a:ea typeface="Verdana" panose="020B0604030504040204" pitchFamily="34" charset="0"/>
                <a:cs typeface="Verdana" panose="020B0604030504040204" pitchFamily="34" charset="0"/>
              </a:rPr>
              <a:t>Onur</a:t>
            </a:r>
            <a:r>
              <a:rPr lang="en-GB" sz="2000" dirty="0">
                <a:latin typeface="Corbel" panose="020B0503020204020204" pitchFamily="34" charset="0"/>
                <a:ea typeface="Verdana" panose="020B0604030504040204" pitchFamily="34" charset="0"/>
                <a:cs typeface="Verdana" panose="020B0604030504040204" pitchFamily="34" charset="0"/>
              </a:rPr>
              <a:t> </a:t>
            </a:r>
            <a:r>
              <a:rPr lang="en-GB" sz="2000" dirty="0" err="1">
                <a:latin typeface="Corbel" panose="020B0503020204020204" pitchFamily="34" charset="0"/>
                <a:ea typeface="Verdana" panose="020B0604030504040204" pitchFamily="34" charset="0"/>
                <a:cs typeface="Verdana" panose="020B0604030504040204" pitchFamily="34" charset="0"/>
              </a:rPr>
              <a:t>Mutlu</a:t>
            </a:r>
            <a:endParaRPr lang="en-US" sz="2000" dirty="0">
              <a:latin typeface="Corbel" panose="020B0503020204020204" pitchFamily="34" charset="0"/>
              <a:ea typeface="Verdana" panose="020B0604030504040204" pitchFamily="34" charset="0"/>
              <a:cs typeface="Verdana" panose="020B0604030504040204" pitchFamily="34" charset="0"/>
            </a:endParaRPr>
          </a:p>
        </p:txBody>
      </p:sp>
      <p:pic>
        <p:nvPicPr>
          <p:cNvPr id="3" name="Graphic 2">
            <a:extLst>
              <a:ext uri="{FF2B5EF4-FFF2-40B4-BE49-F238E27FC236}">
                <a16:creationId xmlns:a16="http://schemas.microsoft.com/office/drawing/2014/main" id="{B7C26073-8D20-48E5-9751-3761552F8C0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34853" y="5127220"/>
            <a:ext cx="1901305" cy="365775"/>
          </a:xfrm>
          <a:prstGeom prst="rect">
            <a:avLst/>
          </a:prstGeom>
        </p:spPr>
      </p:pic>
      <p:pic>
        <p:nvPicPr>
          <p:cNvPr id="10" name="Picture 9">
            <a:extLst>
              <a:ext uri="{FF2B5EF4-FFF2-40B4-BE49-F238E27FC236}">
                <a16:creationId xmlns:a16="http://schemas.microsoft.com/office/drawing/2014/main" id="{3F493808-1C51-9F45-A6ED-874599368E75}"/>
              </a:ext>
            </a:extLst>
          </p:cNvPr>
          <p:cNvPicPr>
            <a:picLocks noChangeAspect="1"/>
          </p:cNvPicPr>
          <p:nvPr userDrawn="1"/>
        </p:nvPicPr>
        <p:blipFill rotWithShape="1">
          <a:blip r:embed="rId5"/>
          <a:srcRect l="11820" t="33599" r="12247" b="30996"/>
          <a:stretch/>
        </p:blipFill>
        <p:spPr>
          <a:xfrm>
            <a:off x="228600" y="5963832"/>
            <a:ext cx="2350827" cy="404445"/>
          </a:xfrm>
          <a:prstGeom prst="rect">
            <a:avLst/>
          </a:prstGeom>
        </p:spPr>
      </p:pic>
      <p:pic>
        <p:nvPicPr>
          <p:cNvPr id="5" name="Picture 4">
            <a:extLst>
              <a:ext uri="{FF2B5EF4-FFF2-40B4-BE49-F238E27FC236}">
                <a16:creationId xmlns:a16="http://schemas.microsoft.com/office/drawing/2014/main" id="{41BBFCF3-2247-D74B-9369-235951C491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94583" y="5963832"/>
            <a:ext cx="2001528" cy="580153"/>
          </a:xfrm>
          <a:prstGeom prst="rect">
            <a:avLst/>
          </a:prstGeom>
        </p:spPr>
      </p:pic>
      <p:pic>
        <p:nvPicPr>
          <p:cNvPr id="8" name="Picture 7">
            <a:extLst>
              <a:ext uri="{FF2B5EF4-FFF2-40B4-BE49-F238E27FC236}">
                <a16:creationId xmlns:a16="http://schemas.microsoft.com/office/drawing/2014/main" id="{0B3C9907-610A-3A45-9508-0B963A79C0E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11267" y="5761453"/>
            <a:ext cx="937146" cy="937146"/>
          </a:xfrm>
          <a:prstGeom prst="rect">
            <a:avLst/>
          </a:prstGeom>
        </p:spPr>
      </p:pic>
      <p:pic>
        <p:nvPicPr>
          <p:cNvPr id="11" name="Picture 10">
            <a:extLst>
              <a:ext uri="{FF2B5EF4-FFF2-40B4-BE49-F238E27FC236}">
                <a16:creationId xmlns:a16="http://schemas.microsoft.com/office/drawing/2014/main" id="{A9EEC7B1-8381-EF40-8DC2-D84639E89C1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63569" y="5759178"/>
            <a:ext cx="2292824" cy="939421"/>
          </a:xfrm>
          <a:prstGeom prst="rect">
            <a:avLst/>
          </a:prstGeom>
        </p:spPr>
      </p:pic>
      <p:sp>
        <p:nvSpPr>
          <p:cNvPr id="2" name="Rectangle 1">
            <a:extLst>
              <a:ext uri="{FF2B5EF4-FFF2-40B4-BE49-F238E27FC236}">
                <a16:creationId xmlns:a16="http://schemas.microsoft.com/office/drawing/2014/main" id="{B4E67210-D575-9845-8915-113011F389D0}"/>
              </a:ext>
            </a:extLst>
          </p:cNvPr>
          <p:cNvSpPr/>
          <p:nvPr/>
        </p:nvSpPr>
        <p:spPr>
          <a:xfrm>
            <a:off x="0" y="2317542"/>
            <a:ext cx="9144000" cy="653515"/>
          </a:xfrm>
          <a:prstGeom prst="rect">
            <a:avLst/>
          </a:prstGeom>
          <a:solidFill>
            <a:srgbClr val="FFE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rgbClr val="FF0000"/>
                </a:solidFill>
                <a:latin typeface="Corbel" panose="020B0503020204020204" pitchFamily="34" charset="0"/>
              </a:rPr>
              <a:t>Session 6A: Thursday 3 March, 3:00 PM CEST </a:t>
            </a:r>
            <a:endParaRPr lang="en-GB" sz="2400" b="1" dirty="0">
              <a:solidFill>
                <a:srgbClr val="FF0000"/>
              </a:solidFill>
              <a:effectLst/>
              <a:latin typeface="Corbel" panose="020B0503020204020204" pitchFamily="34" charset="0"/>
            </a:endParaRPr>
          </a:p>
        </p:txBody>
      </p:sp>
    </p:spTree>
    <p:extLst>
      <p:ext uri="{BB962C8B-B14F-4D97-AF65-F5344CB8AC3E}">
        <p14:creationId xmlns:p14="http://schemas.microsoft.com/office/powerpoint/2010/main" val="996510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39DD96BE-0B07-BB4A-979A-88DC493DE65D}"/>
              </a:ext>
            </a:extLst>
          </p:cNvPr>
          <p:cNvGraphicFramePr>
            <a:graphicFrameLocks noGrp="1"/>
          </p:cNvGraphicFramePr>
          <p:nvPr>
            <p:extLst>
              <p:ext uri="{D42A27DB-BD31-4B8C-83A1-F6EECF244321}">
                <p14:modId xmlns:p14="http://schemas.microsoft.com/office/powerpoint/2010/main" val="972935763"/>
              </p:ext>
            </p:extLst>
          </p:nvPr>
        </p:nvGraphicFramePr>
        <p:xfrm>
          <a:off x="4183864" y="1962408"/>
          <a:ext cx="2424776" cy="1463040"/>
        </p:xfrm>
        <a:graphic>
          <a:graphicData uri="http://schemas.openxmlformats.org/drawingml/2006/table">
            <a:tbl>
              <a:tblPr firstRow="1" bandRow="1">
                <a:tableStyleId>{5940675A-B579-460E-94D1-54222C63F5DA}</a:tableStyleId>
              </a:tblPr>
              <a:tblGrid>
                <a:gridCol w="606194">
                  <a:extLst>
                    <a:ext uri="{9D8B030D-6E8A-4147-A177-3AD203B41FA5}">
                      <a16:colId xmlns:a16="http://schemas.microsoft.com/office/drawing/2014/main" val="1702563712"/>
                    </a:ext>
                  </a:extLst>
                </a:gridCol>
                <a:gridCol w="606194">
                  <a:extLst>
                    <a:ext uri="{9D8B030D-6E8A-4147-A177-3AD203B41FA5}">
                      <a16:colId xmlns:a16="http://schemas.microsoft.com/office/drawing/2014/main" val="3579326249"/>
                    </a:ext>
                  </a:extLst>
                </a:gridCol>
                <a:gridCol w="606194">
                  <a:extLst>
                    <a:ext uri="{9D8B030D-6E8A-4147-A177-3AD203B41FA5}">
                      <a16:colId xmlns:a16="http://schemas.microsoft.com/office/drawing/2014/main" val="2838019027"/>
                    </a:ext>
                  </a:extLst>
                </a:gridCol>
                <a:gridCol w="606194">
                  <a:extLst>
                    <a:ext uri="{9D8B030D-6E8A-4147-A177-3AD203B41FA5}">
                      <a16:colId xmlns:a16="http://schemas.microsoft.com/office/drawing/2014/main" val="4255235251"/>
                    </a:ext>
                  </a:extLst>
                </a:gridCol>
              </a:tblGrid>
              <a:tr h="197636">
                <a:tc>
                  <a:txBody>
                    <a:bodyPr/>
                    <a:lstStyle/>
                    <a:p>
                      <a:pPr algn="ctr"/>
                      <a:r>
                        <a:rPr lang="en-CH" sz="1600" b="1" dirty="0">
                          <a:solidFill>
                            <a:schemeClr val="accent1"/>
                          </a:solidFill>
                          <a:latin typeface="Corbel" panose="020B0503020204020204" pitchFamily="34" charset="0"/>
                        </a:rPr>
                        <a:t>G</a:t>
                      </a:r>
                      <a:r>
                        <a:rPr lang="en-CH" sz="1600" b="1" dirty="0">
                          <a:solidFill>
                            <a:schemeClr val="accent2"/>
                          </a:solidFill>
                          <a:latin typeface="Corbel" panose="020B0503020204020204" pitchFamily="34" charset="0"/>
                        </a:rPr>
                        <a:t>CC</a:t>
                      </a:r>
                      <a:endParaRPr lang="en-CH" sz="1600" dirty="0">
                        <a:latin typeface="Corbel" panose="020B0503020204020204" pitchFamily="34" charset="0"/>
                      </a:endParaRPr>
                    </a:p>
                  </a:txBody>
                  <a:tcPr marL="0" marR="0" marT="0" marB="0">
                    <a:solidFill>
                      <a:schemeClr val="bg1"/>
                    </a:solidFill>
                  </a:tcPr>
                </a:tc>
                <a:tc>
                  <a:txBody>
                    <a:bodyPr/>
                    <a:lstStyle/>
                    <a:p>
                      <a:pPr algn="ctr"/>
                      <a:r>
                        <a:rPr lang="en-CH" sz="1600" dirty="0">
                          <a:latin typeface="Corbel" panose="020B0503020204020204" pitchFamily="34" charset="0"/>
                        </a:rPr>
                        <a:t>7</a:t>
                      </a:r>
                    </a:p>
                  </a:txBody>
                  <a:tcPr marL="0" marR="0" marT="0" marB="0">
                    <a:solidFill>
                      <a:schemeClr val="bg1"/>
                    </a:solidFill>
                  </a:tcPr>
                </a:tc>
                <a:tc rowSpan="2" gridSpan="2">
                  <a:txBody>
                    <a:bodyPr/>
                    <a:lstStyle/>
                    <a:p>
                      <a:pPr algn="ctr"/>
                      <a:endParaRPr lang="en-CH" sz="1600" dirty="0">
                        <a:latin typeface="Corbel" panose="020B0503020204020204" pitchFamily="34" charset="0"/>
                      </a:endParaRPr>
                    </a:p>
                  </a:txBody>
                  <a:tcPr marL="0" marR="0" marT="0" marB="0">
                    <a:lnT w="12700" cmpd="sng">
                      <a:noFill/>
                    </a:lnT>
                    <a:lnB w="12700" cmpd="sng">
                      <a:noFill/>
                    </a:lnB>
                    <a:solidFill>
                      <a:schemeClr val="bg1"/>
                    </a:solidFill>
                  </a:tcPr>
                </a:tc>
                <a:tc rowSpan="2" hMerge="1">
                  <a:txBody>
                    <a:bodyPr/>
                    <a:lstStyle/>
                    <a:p>
                      <a:pPr algn="ctr"/>
                      <a:endParaRPr lang="en-CH" dirty="0"/>
                    </a:p>
                  </a:txBody>
                  <a:tcPr marL="0" marR="0" marT="0" marB="0"/>
                </a:tc>
                <a:extLst>
                  <a:ext uri="{0D108BD9-81ED-4DB2-BD59-A6C34878D82A}">
                    <a16:rowId xmlns:a16="http://schemas.microsoft.com/office/drawing/2014/main" val="998391519"/>
                  </a:ext>
                </a:extLst>
              </a:tr>
              <a:tr h="197636">
                <a:tc>
                  <a:txBody>
                    <a:bodyPr/>
                    <a:lstStyle/>
                    <a:p>
                      <a:pPr algn="ctr"/>
                      <a:r>
                        <a:rPr lang="en-CH" sz="1600" b="1" dirty="0">
                          <a:solidFill>
                            <a:schemeClr val="accent2"/>
                          </a:solidFill>
                          <a:latin typeface="Corbel" panose="020B0503020204020204" pitchFamily="34" charset="0"/>
                        </a:rPr>
                        <a:t>CCC</a:t>
                      </a:r>
                      <a:endParaRPr lang="en-CH" sz="1600" dirty="0">
                        <a:latin typeface="Corbel" panose="020B0503020204020204" pitchFamily="34" charset="0"/>
                      </a:endParaRPr>
                    </a:p>
                  </a:txBody>
                  <a:tcPr marL="0" marR="0" marT="0" marB="0">
                    <a:solidFill>
                      <a:schemeClr val="bg1"/>
                    </a:solidFill>
                  </a:tcPr>
                </a:tc>
                <a:tc>
                  <a:txBody>
                    <a:bodyPr/>
                    <a:lstStyle/>
                    <a:p>
                      <a:pPr algn="ctr"/>
                      <a:r>
                        <a:rPr lang="en-CH" sz="1600" dirty="0">
                          <a:latin typeface="Corbel" panose="020B0503020204020204" pitchFamily="34" charset="0"/>
                        </a:rPr>
                        <a:t>8</a:t>
                      </a:r>
                    </a:p>
                  </a:txBody>
                  <a:tcPr marL="0" marR="0" marT="0" marB="0">
                    <a:solidFill>
                      <a:schemeClr val="bg1"/>
                    </a:solidFill>
                  </a:tcPr>
                </a:tc>
                <a:tc gridSpan="2" vMerge="1">
                  <a:txBody>
                    <a:bodyPr/>
                    <a:lstStyle/>
                    <a:p>
                      <a:pPr algn="ctr"/>
                      <a:endParaRPr lang="en-CH"/>
                    </a:p>
                  </a:txBody>
                  <a:tcPr marL="0" marR="0" marT="0" marB="0">
                    <a:lnT w="12700" cmpd="sng">
                      <a:noFill/>
                    </a:lnT>
                  </a:tcPr>
                </a:tc>
                <a:tc hMerge="1" vMerge="1">
                  <a:txBody>
                    <a:bodyPr/>
                    <a:lstStyle/>
                    <a:p>
                      <a:pPr algn="ctr"/>
                      <a:endParaRPr lang="en-CH"/>
                    </a:p>
                  </a:txBody>
                  <a:tcPr marL="0" marR="0" marT="0" marB="0"/>
                </a:tc>
                <a:extLst>
                  <a:ext uri="{0D108BD9-81ED-4DB2-BD59-A6C34878D82A}">
                    <a16:rowId xmlns:a16="http://schemas.microsoft.com/office/drawing/2014/main" val="814032990"/>
                  </a:ext>
                </a:extLst>
              </a:tr>
              <a:tr h="197636">
                <a:tc>
                  <a:txBody>
                    <a:bodyPr/>
                    <a:lstStyle/>
                    <a:p>
                      <a:pPr algn="ctr"/>
                      <a:r>
                        <a:rPr lang="en-CH" sz="1600" b="1" dirty="0">
                          <a:solidFill>
                            <a:schemeClr val="accent2"/>
                          </a:solidFill>
                          <a:latin typeface="Corbel" panose="020B0503020204020204" pitchFamily="34" charset="0"/>
                        </a:rPr>
                        <a:t>C</a:t>
                      </a:r>
                      <a:r>
                        <a:rPr lang="en-CH" sz="1600" b="1" dirty="0">
                          <a:solidFill>
                            <a:srgbClr val="863DBE"/>
                          </a:solidFill>
                          <a:latin typeface="Corbel" panose="020B0503020204020204" pitchFamily="34" charset="0"/>
                        </a:rPr>
                        <a:t>AA</a:t>
                      </a:r>
                      <a:endParaRPr lang="en-CH" sz="1600" dirty="0">
                        <a:latin typeface="Corbel" panose="020B0503020204020204" pitchFamily="34" charset="0"/>
                      </a:endParaRPr>
                    </a:p>
                  </a:txBody>
                  <a:tcPr marL="0" marR="0" marT="0" marB="0">
                    <a:solidFill>
                      <a:schemeClr val="bg1"/>
                    </a:solidFill>
                  </a:tcPr>
                </a:tc>
                <a:tc>
                  <a:txBody>
                    <a:bodyPr/>
                    <a:lstStyle/>
                    <a:p>
                      <a:pPr algn="ctr"/>
                      <a:r>
                        <a:rPr lang="en-CH" sz="1600" dirty="0">
                          <a:latin typeface="Corbel" panose="020B0503020204020204" pitchFamily="34" charset="0"/>
                        </a:rPr>
                        <a:t>1</a:t>
                      </a:r>
                    </a:p>
                  </a:txBody>
                  <a:tcPr marL="0" marR="0" marT="0" marB="0">
                    <a:solidFill>
                      <a:schemeClr val="bg1"/>
                    </a:solidFill>
                  </a:tcPr>
                </a:tc>
                <a:tc gridSpan="2">
                  <a:txBody>
                    <a:bodyPr/>
                    <a:lstStyle/>
                    <a:p>
                      <a:pPr algn="ctr"/>
                      <a:endParaRPr lang="en-CH" sz="1600" dirty="0">
                        <a:latin typeface="Corbel" panose="020B0503020204020204" pitchFamily="34" charset="0"/>
                      </a:endParaRPr>
                    </a:p>
                  </a:txBody>
                  <a:tcPr marL="0" marR="0" marT="0" marB="0">
                    <a:lnT w="12700" cmpd="sng">
                      <a:noFill/>
                    </a:lnT>
                    <a:solidFill>
                      <a:schemeClr val="bg1"/>
                    </a:solidFill>
                  </a:tcPr>
                </a:tc>
                <a:tc hMerge="1">
                  <a:txBody>
                    <a:bodyPr/>
                    <a:lstStyle/>
                    <a:p>
                      <a:pPr algn="ctr"/>
                      <a:endParaRPr lang="en-CH" dirty="0"/>
                    </a:p>
                  </a:txBody>
                  <a:tcPr marL="0" marR="0" marT="0" marB="0"/>
                </a:tc>
                <a:extLst>
                  <a:ext uri="{0D108BD9-81ED-4DB2-BD59-A6C34878D82A}">
                    <a16:rowId xmlns:a16="http://schemas.microsoft.com/office/drawing/2014/main" val="2578426224"/>
                  </a:ext>
                </a:extLst>
              </a:tr>
              <a:tr h="197636">
                <a:tc>
                  <a:txBody>
                    <a:bodyPr/>
                    <a:lstStyle/>
                    <a:p>
                      <a:pPr algn="ctr"/>
                      <a:r>
                        <a:rPr lang="en-CH" sz="1600" b="1" dirty="0">
                          <a:solidFill>
                            <a:srgbClr val="863DBE"/>
                          </a:solidFill>
                          <a:latin typeface="Corbel" panose="020B0503020204020204" pitchFamily="34" charset="0"/>
                        </a:rPr>
                        <a:t>AAA</a:t>
                      </a:r>
                      <a:endParaRPr lang="en-CH" sz="1600" dirty="0">
                        <a:latin typeface="Corbel" panose="020B0503020204020204" pitchFamily="34" charset="0"/>
                      </a:endParaRPr>
                    </a:p>
                  </a:txBody>
                  <a:tcPr marL="0" marR="0" marT="0" marB="0">
                    <a:solidFill>
                      <a:schemeClr val="bg1"/>
                    </a:solidFill>
                  </a:tcPr>
                </a:tc>
                <a:tc>
                  <a:txBody>
                    <a:bodyPr/>
                    <a:lstStyle/>
                    <a:p>
                      <a:pPr algn="ctr"/>
                      <a:r>
                        <a:rPr lang="en-CH" sz="1600" dirty="0">
                          <a:latin typeface="Corbel" panose="020B0503020204020204" pitchFamily="34" charset="0"/>
                        </a:rPr>
                        <a:t>31</a:t>
                      </a:r>
                    </a:p>
                  </a:txBody>
                  <a:tcPr marL="0" marR="0" marT="0" marB="0">
                    <a:solidFill>
                      <a:schemeClr val="bg1"/>
                    </a:solidFill>
                  </a:tcPr>
                </a:tc>
                <a:tc>
                  <a:txBody>
                    <a:bodyPr/>
                    <a:lstStyle/>
                    <a:p>
                      <a:pPr algn="ctr"/>
                      <a:r>
                        <a:rPr lang="en-CH" sz="1600" dirty="0">
                          <a:latin typeface="Corbel" panose="020B0503020204020204" pitchFamily="34" charset="0"/>
                        </a:rPr>
                        <a:t>101</a:t>
                      </a:r>
                    </a:p>
                  </a:txBody>
                  <a:tcPr marL="0" marR="0" marT="0" marB="0">
                    <a:solidFill>
                      <a:schemeClr val="bg1"/>
                    </a:solidFill>
                  </a:tcPr>
                </a:tc>
                <a:tc>
                  <a:txBody>
                    <a:bodyPr/>
                    <a:lstStyle/>
                    <a:p>
                      <a:pPr algn="ctr"/>
                      <a:endParaRPr lang="en-CH" sz="1600" dirty="0">
                        <a:latin typeface="Corbel" panose="020B0503020204020204" pitchFamily="34" charset="0"/>
                      </a:endParaRPr>
                    </a:p>
                  </a:txBody>
                  <a:tcPr marL="0" marR="0" marT="0" marB="0">
                    <a:lnT w="12700" cmpd="sng">
                      <a:noFill/>
                    </a:lnT>
                    <a:solidFill>
                      <a:schemeClr val="bg1"/>
                    </a:solidFill>
                  </a:tcPr>
                </a:tc>
                <a:extLst>
                  <a:ext uri="{0D108BD9-81ED-4DB2-BD59-A6C34878D82A}">
                    <a16:rowId xmlns:a16="http://schemas.microsoft.com/office/drawing/2014/main" val="794836401"/>
                  </a:ext>
                </a:extLst>
              </a:tr>
              <a:tr h="1976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1600" b="1" dirty="0">
                          <a:solidFill>
                            <a:schemeClr val="accent2"/>
                          </a:solidFill>
                          <a:latin typeface="Corbel" panose="020B0503020204020204" pitchFamily="34" charset="0"/>
                        </a:rPr>
                        <a:t>CC</a:t>
                      </a:r>
                      <a:r>
                        <a:rPr lang="en-CH" sz="1600" b="1" dirty="0">
                          <a:solidFill>
                            <a:srgbClr val="863DBE"/>
                          </a:solidFill>
                          <a:latin typeface="Corbel" panose="020B0503020204020204" pitchFamily="34" charset="0"/>
                        </a:rPr>
                        <a:t>A</a:t>
                      </a:r>
                      <a:endParaRPr lang="en-CH" sz="1600" dirty="0">
                        <a:latin typeface="Corbel" panose="020B0503020204020204" pitchFamily="34" charset="0"/>
                      </a:endParaRPr>
                    </a:p>
                  </a:txBody>
                  <a:tcPr marL="0" marR="0" marT="0" marB="0">
                    <a:solidFill>
                      <a:schemeClr val="bg1"/>
                    </a:solidFill>
                  </a:tcPr>
                </a:tc>
                <a:tc>
                  <a:txBody>
                    <a:bodyPr/>
                    <a:lstStyle/>
                    <a:p>
                      <a:pPr algn="ctr"/>
                      <a:r>
                        <a:rPr lang="en-CH" sz="1600" dirty="0">
                          <a:latin typeface="Corbel" panose="020B0503020204020204" pitchFamily="34" charset="0"/>
                        </a:rPr>
                        <a:t>25</a:t>
                      </a:r>
                    </a:p>
                  </a:txBody>
                  <a:tcPr marL="0" marR="0" marT="0" marB="0">
                    <a:solidFill>
                      <a:schemeClr val="bg1"/>
                    </a:solidFill>
                  </a:tcPr>
                </a:tc>
                <a:tc>
                  <a:txBody>
                    <a:bodyPr/>
                    <a:lstStyle/>
                    <a:p>
                      <a:pPr algn="ctr"/>
                      <a:r>
                        <a:rPr lang="en-CH" sz="1600" dirty="0">
                          <a:latin typeface="Corbel" panose="020B0503020204020204" pitchFamily="34" charset="0"/>
                        </a:rPr>
                        <a:t>230</a:t>
                      </a:r>
                    </a:p>
                  </a:txBody>
                  <a:tcPr marL="0" marR="0" marT="0" marB="0">
                    <a:solidFill>
                      <a:schemeClr val="bg1"/>
                    </a:solidFill>
                  </a:tcPr>
                </a:tc>
                <a:tc>
                  <a:txBody>
                    <a:bodyPr/>
                    <a:lstStyle/>
                    <a:p>
                      <a:pPr algn="ctr"/>
                      <a:r>
                        <a:rPr lang="en-CH" sz="1600" dirty="0">
                          <a:latin typeface="Corbel" panose="020B0503020204020204" pitchFamily="34" charset="0"/>
                        </a:rPr>
                        <a:t>400</a:t>
                      </a:r>
                    </a:p>
                  </a:txBody>
                  <a:tcPr marL="0" marR="0" marT="0" marB="0">
                    <a:solidFill>
                      <a:schemeClr val="bg1"/>
                    </a:solidFill>
                  </a:tcPr>
                </a:tc>
                <a:extLst>
                  <a:ext uri="{0D108BD9-81ED-4DB2-BD59-A6C34878D82A}">
                    <a16:rowId xmlns:a16="http://schemas.microsoft.com/office/drawing/2014/main" val="3153623914"/>
                  </a:ext>
                </a:extLst>
              </a:tr>
              <a:tr h="1976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1600" dirty="0">
                          <a:latin typeface="Corbel" panose="020B0503020204020204" pitchFamily="34" charset="0"/>
                        </a:rPr>
                        <a:t>…</a:t>
                      </a:r>
                    </a:p>
                  </a:txBody>
                  <a:tcPr marL="0" marR="0" marT="0" marB="0">
                    <a:solidFill>
                      <a:schemeClr val="bg1"/>
                    </a:solidFill>
                  </a:tcPr>
                </a:tc>
                <a:tc>
                  <a:txBody>
                    <a:bodyPr/>
                    <a:lstStyle/>
                    <a:p>
                      <a:pPr algn="ctr"/>
                      <a:r>
                        <a:rPr lang="en-CH" sz="1600" dirty="0">
                          <a:latin typeface="Corbel" panose="020B0503020204020204" pitchFamily="34" charset="0"/>
                        </a:rPr>
                        <a:t>…</a:t>
                      </a:r>
                    </a:p>
                  </a:txBody>
                  <a:tcPr marL="0" marR="0" marT="0" marB="0">
                    <a:solidFill>
                      <a:schemeClr val="bg1"/>
                    </a:solidFill>
                  </a:tcPr>
                </a:tc>
                <a:tc>
                  <a:txBody>
                    <a:bodyPr/>
                    <a:lstStyle/>
                    <a:p>
                      <a:pPr algn="ctr"/>
                      <a:r>
                        <a:rPr lang="en-CH" sz="1600" dirty="0">
                          <a:latin typeface="Corbel" panose="020B0503020204020204" pitchFamily="34" charset="0"/>
                        </a:rPr>
                        <a:t>…</a:t>
                      </a:r>
                    </a:p>
                  </a:txBody>
                  <a:tcPr marL="0" marR="0" marT="0" marB="0">
                    <a:solidFill>
                      <a:schemeClr val="bg1"/>
                    </a:solidFill>
                  </a:tcPr>
                </a:tc>
                <a:tc>
                  <a:txBody>
                    <a:bodyPr/>
                    <a:lstStyle/>
                    <a:p>
                      <a:pPr algn="ctr"/>
                      <a:r>
                        <a:rPr lang="en-CH" sz="1600" dirty="0">
                          <a:latin typeface="Corbel" panose="020B0503020204020204" pitchFamily="34" charset="0"/>
                        </a:rPr>
                        <a:t>…</a:t>
                      </a:r>
                    </a:p>
                  </a:txBody>
                  <a:tcPr marL="0" marR="0" marT="0" marB="0">
                    <a:solidFill>
                      <a:schemeClr val="bg1"/>
                    </a:solidFill>
                  </a:tcPr>
                </a:tc>
                <a:extLst>
                  <a:ext uri="{0D108BD9-81ED-4DB2-BD59-A6C34878D82A}">
                    <a16:rowId xmlns:a16="http://schemas.microsoft.com/office/drawing/2014/main" val="3538254811"/>
                  </a:ext>
                </a:extLst>
              </a:tr>
            </a:tbl>
          </a:graphicData>
        </a:graphic>
      </p:graphicFrame>
      <p:sp>
        <p:nvSpPr>
          <p:cNvPr id="2" name="Title 1">
            <a:extLst>
              <a:ext uri="{FF2B5EF4-FFF2-40B4-BE49-F238E27FC236}">
                <a16:creationId xmlns:a16="http://schemas.microsoft.com/office/drawing/2014/main" id="{DF2A7DFE-127E-8540-A655-7E27FE1CD04A}"/>
              </a:ext>
            </a:extLst>
          </p:cNvPr>
          <p:cNvSpPr>
            <a:spLocks noGrp="1"/>
          </p:cNvSpPr>
          <p:nvPr>
            <p:ph type="title"/>
          </p:nvPr>
        </p:nvSpPr>
        <p:spPr/>
        <p:txBody>
          <a:bodyPr/>
          <a:lstStyle/>
          <a:p>
            <a:r>
              <a:rPr lang="en-CH" dirty="0"/>
              <a:t>Read Mapping Process</a:t>
            </a:r>
          </a:p>
        </p:txBody>
      </p:sp>
      <p:sp>
        <p:nvSpPr>
          <p:cNvPr id="5" name="Rectangle 4">
            <a:extLst>
              <a:ext uri="{FF2B5EF4-FFF2-40B4-BE49-F238E27FC236}">
                <a16:creationId xmlns:a16="http://schemas.microsoft.com/office/drawing/2014/main" id="{6ACCD888-39C6-FD4F-BF2D-300957D79C86}"/>
              </a:ext>
            </a:extLst>
          </p:cNvPr>
          <p:cNvSpPr/>
          <p:nvPr/>
        </p:nvSpPr>
        <p:spPr>
          <a:xfrm>
            <a:off x="1675735" y="1075332"/>
            <a:ext cx="6277060" cy="208345"/>
          </a:xfrm>
          <a:prstGeom prst="rect">
            <a:avLst/>
          </a:prstGeom>
          <a:solidFill>
            <a:schemeClr val="accent6">
              <a:lumMod val="20000"/>
              <a:lumOff val="8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CH" sz="1600" b="1" dirty="0">
                <a:solidFill>
                  <a:schemeClr val="tx1"/>
                </a:solidFill>
                <a:latin typeface="Corbel" panose="020B0503020204020204" pitchFamily="34" charset="0"/>
              </a:rPr>
              <a:t>…</a:t>
            </a:r>
            <a:r>
              <a:rPr lang="en-CH" sz="1600" b="1" dirty="0">
                <a:solidFill>
                  <a:schemeClr val="accent2"/>
                </a:solidFill>
                <a:latin typeface="Corbel" panose="020B0503020204020204" pitchFamily="34" charset="0"/>
              </a:rPr>
              <a:t>C</a:t>
            </a:r>
            <a:r>
              <a:rPr lang="en-CH" sz="1600" b="1" dirty="0">
                <a:solidFill>
                  <a:srgbClr val="7030A0"/>
                </a:solidFill>
                <a:latin typeface="Corbel" panose="020B0503020204020204" pitchFamily="34" charset="0"/>
              </a:rPr>
              <a:t>AA</a:t>
            </a:r>
            <a:r>
              <a:rPr lang="en-CH" sz="1600" b="1" dirty="0">
                <a:solidFill>
                  <a:schemeClr val="accent6"/>
                </a:solidFill>
                <a:latin typeface="Corbel" panose="020B0503020204020204" pitchFamily="34" charset="0"/>
              </a:rPr>
              <a:t>TTT</a:t>
            </a:r>
            <a:r>
              <a:rPr lang="en-CH" sz="1600" b="1" dirty="0">
                <a:solidFill>
                  <a:schemeClr val="accent1"/>
                </a:solidFill>
                <a:latin typeface="Corbel" panose="020B0503020204020204" pitchFamily="34" charset="0"/>
              </a:rPr>
              <a:t>G</a:t>
            </a:r>
            <a:r>
              <a:rPr lang="en-CH" sz="1600" b="1" dirty="0">
                <a:solidFill>
                  <a:schemeClr val="accent2"/>
                </a:solidFill>
                <a:latin typeface="Corbel" panose="020B0503020204020204" pitchFamily="34" charset="0"/>
              </a:rPr>
              <a:t>CCC</a:t>
            </a:r>
            <a:r>
              <a:rPr lang="en-CH" sz="1600" b="1" dirty="0">
                <a:solidFill>
                  <a:srgbClr val="863DBE"/>
                </a:solidFill>
                <a:latin typeface="Corbel" panose="020B0503020204020204" pitchFamily="34" charset="0"/>
              </a:rPr>
              <a:t>A</a:t>
            </a:r>
            <a:r>
              <a:rPr lang="en-CH" sz="1600" b="1" dirty="0">
                <a:solidFill>
                  <a:srgbClr val="67A042"/>
                </a:solidFill>
                <a:latin typeface="Corbel" panose="020B0503020204020204" pitchFamily="34" charset="0"/>
              </a:rPr>
              <a:t>T</a:t>
            </a:r>
            <a:r>
              <a:rPr lang="en-CH" sz="1600" b="1" dirty="0">
                <a:solidFill>
                  <a:srgbClr val="863DBE"/>
                </a:solidFill>
                <a:latin typeface="Corbel" panose="020B0503020204020204" pitchFamily="34" charset="0"/>
              </a:rPr>
              <a:t>A</a:t>
            </a:r>
            <a:r>
              <a:rPr lang="en-CH" sz="1600" b="1" dirty="0">
                <a:solidFill>
                  <a:srgbClr val="67A042"/>
                </a:solidFill>
                <a:latin typeface="Corbel" panose="020B0503020204020204" pitchFamily="34" charset="0"/>
              </a:rPr>
              <a:t>T</a:t>
            </a:r>
            <a:r>
              <a:rPr lang="en-CH" sz="1600" b="1" dirty="0">
                <a:solidFill>
                  <a:schemeClr val="accent1"/>
                </a:solidFill>
                <a:latin typeface="Corbel" panose="020B0503020204020204" pitchFamily="34" charset="0"/>
              </a:rPr>
              <a:t>GG</a:t>
            </a:r>
            <a:r>
              <a:rPr lang="en-CH" sz="1600" b="1" dirty="0">
                <a:solidFill>
                  <a:srgbClr val="67A042"/>
                </a:solidFill>
                <a:latin typeface="Corbel" panose="020B0503020204020204" pitchFamily="34" charset="0"/>
              </a:rPr>
              <a:t>TT</a:t>
            </a:r>
            <a:r>
              <a:rPr lang="en-CH" sz="1600" b="1" dirty="0">
                <a:solidFill>
                  <a:srgbClr val="863DBE"/>
                </a:solidFill>
                <a:latin typeface="Corbel" panose="020B0503020204020204" pitchFamily="34" charset="0"/>
              </a:rPr>
              <a:t>AA</a:t>
            </a:r>
            <a:r>
              <a:rPr lang="en-CH" sz="1600" b="1" dirty="0">
                <a:solidFill>
                  <a:schemeClr val="accent1"/>
                </a:solidFill>
                <a:latin typeface="Corbel" panose="020B0503020204020204" pitchFamily="34" charset="0"/>
              </a:rPr>
              <a:t>G</a:t>
            </a:r>
            <a:r>
              <a:rPr lang="en-CH" sz="1600" b="1" dirty="0">
                <a:solidFill>
                  <a:schemeClr val="accent2"/>
                </a:solidFill>
                <a:latin typeface="Corbel" panose="020B0503020204020204" pitchFamily="34" charset="0"/>
              </a:rPr>
              <a:t>C</a:t>
            </a:r>
            <a:r>
              <a:rPr lang="en-CH" sz="1600" b="1" dirty="0">
                <a:solidFill>
                  <a:srgbClr val="67A042"/>
                </a:solidFill>
                <a:latin typeface="Corbel" panose="020B0503020204020204" pitchFamily="34" charset="0"/>
              </a:rPr>
              <a:t>TT</a:t>
            </a:r>
            <a:r>
              <a:rPr lang="en-CH" sz="1600" b="1" dirty="0">
                <a:solidFill>
                  <a:schemeClr val="accent2"/>
                </a:solidFill>
                <a:latin typeface="Corbel" panose="020B0503020204020204" pitchFamily="34" charset="0"/>
              </a:rPr>
              <a:t>CC</a:t>
            </a:r>
            <a:r>
              <a:rPr lang="en-CH" sz="1600" b="1" dirty="0">
                <a:solidFill>
                  <a:srgbClr val="863DBE"/>
                </a:solidFill>
                <a:latin typeface="Corbel" panose="020B0503020204020204" pitchFamily="34" charset="0"/>
              </a:rPr>
              <a:t>A</a:t>
            </a:r>
            <a:r>
              <a:rPr lang="en-CH" sz="1600" b="1" dirty="0">
                <a:solidFill>
                  <a:srgbClr val="67A042"/>
                </a:solidFill>
                <a:latin typeface="Corbel" panose="020B0503020204020204" pitchFamily="34" charset="0"/>
              </a:rPr>
              <a:t>T</a:t>
            </a:r>
            <a:r>
              <a:rPr lang="en-CH" sz="1600" b="1" dirty="0">
                <a:solidFill>
                  <a:schemeClr val="accent1"/>
                </a:solidFill>
                <a:latin typeface="Corbel" panose="020B0503020204020204" pitchFamily="34" charset="0"/>
              </a:rPr>
              <a:t>GG</a:t>
            </a:r>
            <a:r>
              <a:rPr lang="en-CH" sz="1600" b="1" dirty="0">
                <a:solidFill>
                  <a:srgbClr val="863DBE"/>
                </a:solidFill>
                <a:latin typeface="Corbel" panose="020B0503020204020204" pitchFamily="34" charset="0"/>
              </a:rPr>
              <a:t>AAA</a:t>
            </a:r>
            <a:r>
              <a:rPr lang="en-CH" sz="1600" b="1" dirty="0">
                <a:solidFill>
                  <a:srgbClr val="67A042"/>
                </a:solidFill>
                <a:latin typeface="Corbel" panose="020B0503020204020204" pitchFamily="34" charset="0"/>
              </a:rPr>
              <a:t>T</a:t>
            </a:r>
            <a:r>
              <a:rPr lang="en-CH" sz="1600" b="1" dirty="0">
                <a:solidFill>
                  <a:schemeClr val="accent1"/>
                </a:solidFill>
                <a:latin typeface="Corbel" panose="020B0503020204020204" pitchFamily="34" charset="0"/>
              </a:rPr>
              <a:t>GGG</a:t>
            </a:r>
            <a:r>
              <a:rPr lang="en-CH" sz="1600" b="1" dirty="0">
                <a:solidFill>
                  <a:schemeClr val="accent2"/>
                </a:solidFill>
                <a:latin typeface="Corbel" panose="020B0503020204020204" pitchFamily="34" charset="0"/>
              </a:rPr>
              <a:t>C</a:t>
            </a:r>
            <a:r>
              <a:rPr lang="en-CH" sz="1600" b="1" dirty="0">
                <a:solidFill>
                  <a:srgbClr val="67A042"/>
                </a:solidFill>
                <a:latin typeface="Corbel" panose="020B0503020204020204" pitchFamily="34" charset="0"/>
              </a:rPr>
              <a:t>TTT</a:t>
            </a:r>
            <a:r>
              <a:rPr lang="en-CH" sz="1600" b="1" dirty="0">
                <a:solidFill>
                  <a:schemeClr val="accent2"/>
                </a:solidFill>
                <a:latin typeface="Corbel" panose="020B0503020204020204" pitchFamily="34" charset="0"/>
              </a:rPr>
              <a:t>C</a:t>
            </a:r>
            <a:r>
              <a:rPr lang="en-CH" sz="1600" b="1" dirty="0">
                <a:solidFill>
                  <a:schemeClr val="accent1"/>
                </a:solidFill>
                <a:latin typeface="Corbel" panose="020B0503020204020204" pitchFamily="34" charset="0"/>
              </a:rPr>
              <a:t>G</a:t>
            </a:r>
            <a:r>
              <a:rPr lang="en-CH" sz="1600" b="1" dirty="0">
                <a:solidFill>
                  <a:schemeClr val="accent2"/>
                </a:solidFill>
                <a:latin typeface="Corbel" panose="020B0503020204020204" pitchFamily="34" charset="0"/>
              </a:rPr>
              <a:t>C</a:t>
            </a:r>
            <a:r>
              <a:rPr lang="en-CH" sz="1600" b="1" dirty="0">
                <a:solidFill>
                  <a:srgbClr val="67A042"/>
                </a:solidFill>
                <a:latin typeface="Corbel" panose="020B0503020204020204" pitchFamily="34" charset="0"/>
              </a:rPr>
              <a:t>TTT</a:t>
            </a:r>
            <a:r>
              <a:rPr lang="en-CH" sz="1600" b="1" dirty="0">
                <a:solidFill>
                  <a:schemeClr val="accent1"/>
                </a:solidFill>
                <a:latin typeface="Corbel" panose="020B0503020204020204" pitchFamily="34" charset="0"/>
              </a:rPr>
              <a:t>G</a:t>
            </a:r>
            <a:r>
              <a:rPr lang="en-CH" sz="1600" b="1" dirty="0">
                <a:solidFill>
                  <a:schemeClr val="tx1"/>
                </a:solidFill>
                <a:latin typeface="Corbel" panose="020B0503020204020204" pitchFamily="34" charset="0"/>
              </a:rPr>
              <a:t>…</a:t>
            </a:r>
          </a:p>
        </p:txBody>
      </p:sp>
      <p:sp>
        <p:nvSpPr>
          <p:cNvPr id="6" name="TextBox 5">
            <a:extLst>
              <a:ext uri="{FF2B5EF4-FFF2-40B4-BE49-F238E27FC236}">
                <a16:creationId xmlns:a16="http://schemas.microsoft.com/office/drawing/2014/main" id="{1C5F1F2C-44F8-A047-83C5-9F01BAE30569}"/>
              </a:ext>
            </a:extLst>
          </p:cNvPr>
          <p:cNvSpPr txBox="1"/>
          <p:nvPr/>
        </p:nvSpPr>
        <p:spPr>
          <a:xfrm>
            <a:off x="67753" y="922571"/>
            <a:ext cx="2364899" cy="461665"/>
          </a:xfrm>
          <a:prstGeom prst="rect">
            <a:avLst/>
          </a:prstGeom>
          <a:noFill/>
        </p:spPr>
        <p:txBody>
          <a:bodyPr wrap="square" rtlCol="0">
            <a:spAutoFit/>
          </a:bodyPr>
          <a:lstStyle/>
          <a:p>
            <a:r>
              <a:rPr lang="en-CH" sz="2400" b="1" dirty="0">
                <a:solidFill>
                  <a:schemeClr val="accent4">
                    <a:lumMod val="50000"/>
                  </a:schemeClr>
                </a:solidFill>
                <a:latin typeface="Corbel" panose="020B0503020204020204" pitchFamily="34" charset="0"/>
              </a:rPr>
              <a:t>Reference</a:t>
            </a:r>
          </a:p>
        </p:txBody>
      </p:sp>
      <p:sp>
        <p:nvSpPr>
          <p:cNvPr id="11" name="Rectangle 10">
            <a:extLst>
              <a:ext uri="{FF2B5EF4-FFF2-40B4-BE49-F238E27FC236}">
                <a16:creationId xmlns:a16="http://schemas.microsoft.com/office/drawing/2014/main" id="{B3849A51-DE1B-434A-89C2-497599B8208D}"/>
              </a:ext>
            </a:extLst>
          </p:cNvPr>
          <p:cNvSpPr/>
          <p:nvPr/>
        </p:nvSpPr>
        <p:spPr>
          <a:xfrm>
            <a:off x="5417748" y="1892008"/>
            <a:ext cx="1331090" cy="779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2" name="Rectangle 11">
            <a:extLst>
              <a:ext uri="{FF2B5EF4-FFF2-40B4-BE49-F238E27FC236}">
                <a16:creationId xmlns:a16="http://schemas.microsoft.com/office/drawing/2014/main" id="{0FC9294A-9728-8A41-880A-03EF9CB36856}"/>
              </a:ext>
            </a:extLst>
          </p:cNvPr>
          <p:cNvSpPr/>
          <p:nvPr/>
        </p:nvSpPr>
        <p:spPr>
          <a:xfrm>
            <a:off x="6021180" y="1887060"/>
            <a:ext cx="843406" cy="10372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3" name="TextBox 2">
            <a:extLst>
              <a:ext uri="{FF2B5EF4-FFF2-40B4-BE49-F238E27FC236}">
                <a16:creationId xmlns:a16="http://schemas.microsoft.com/office/drawing/2014/main" id="{81A0E623-28E6-2148-8A8D-1E1AE6550DA5}"/>
              </a:ext>
            </a:extLst>
          </p:cNvPr>
          <p:cNvSpPr txBox="1"/>
          <p:nvPr/>
        </p:nvSpPr>
        <p:spPr>
          <a:xfrm>
            <a:off x="4875709" y="281888"/>
            <a:ext cx="3170053" cy="461665"/>
          </a:xfrm>
          <a:prstGeom prst="rect">
            <a:avLst/>
          </a:prstGeom>
          <a:noFill/>
        </p:spPr>
        <p:txBody>
          <a:bodyPr wrap="square" rtlCol="0">
            <a:spAutoFit/>
          </a:bodyPr>
          <a:lstStyle/>
          <a:p>
            <a:r>
              <a:rPr lang="en-CH" sz="2400" dirty="0">
                <a:solidFill>
                  <a:srgbClr val="C00000"/>
                </a:solidFill>
                <a:latin typeface="Corbel" panose="020B0503020204020204" pitchFamily="34" charset="0"/>
              </a:rPr>
              <a:t>&gt; 3 billion characters</a:t>
            </a:r>
          </a:p>
        </p:txBody>
      </p:sp>
      <p:sp>
        <p:nvSpPr>
          <p:cNvPr id="30" name="TextBox 29">
            <a:extLst>
              <a:ext uri="{FF2B5EF4-FFF2-40B4-BE49-F238E27FC236}">
                <a16:creationId xmlns:a16="http://schemas.microsoft.com/office/drawing/2014/main" id="{EB662D66-1749-0640-BF2C-B690261A3428}"/>
              </a:ext>
            </a:extLst>
          </p:cNvPr>
          <p:cNvSpPr txBox="1"/>
          <p:nvPr/>
        </p:nvSpPr>
        <p:spPr>
          <a:xfrm>
            <a:off x="4068784" y="3367934"/>
            <a:ext cx="2364899" cy="461665"/>
          </a:xfrm>
          <a:prstGeom prst="rect">
            <a:avLst/>
          </a:prstGeom>
          <a:noFill/>
        </p:spPr>
        <p:txBody>
          <a:bodyPr wrap="square" rtlCol="0">
            <a:spAutoFit/>
          </a:bodyPr>
          <a:lstStyle/>
          <a:p>
            <a:pPr algn="ctr"/>
            <a:r>
              <a:rPr lang="en-CH" sz="2400" b="1" dirty="0">
                <a:solidFill>
                  <a:schemeClr val="accent4">
                    <a:lumMod val="50000"/>
                  </a:schemeClr>
                </a:solidFill>
                <a:latin typeface="Corbel" panose="020B0503020204020204" pitchFamily="34" charset="0"/>
              </a:rPr>
              <a:t>Index</a:t>
            </a:r>
          </a:p>
        </p:txBody>
      </p:sp>
      <p:sp>
        <p:nvSpPr>
          <p:cNvPr id="9" name="TextBox 8">
            <a:extLst>
              <a:ext uri="{FF2B5EF4-FFF2-40B4-BE49-F238E27FC236}">
                <a16:creationId xmlns:a16="http://schemas.microsoft.com/office/drawing/2014/main" id="{9BDF776C-43D9-2545-98D5-F688DF0413A3}"/>
              </a:ext>
            </a:extLst>
          </p:cNvPr>
          <p:cNvSpPr txBox="1"/>
          <p:nvPr/>
        </p:nvSpPr>
        <p:spPr>
          <a:xfrm>
            <a:off x="3952044" y="1410278"/>
            <a:ext cx="1057842" cy="461665"/>
          </a:xfrm>
          <a:prstGeom prst="rect">
            <a:avLst/>
          </a:prstGeom>
          <a:noFill/>
        </p:spPr>
        <p:txBody>
          <a:bodyPr wrap="square" rtlCol="0">
            <a:spAutoFit/>
          </a:bodyPr>
          <a:lstStyle/>
          <a:p>
            <a:r>
              <a:rPr lang="en-CH" sz="2400" b="1" dirty="0">
                <a:solidFill>
                  <a:schemeClr val="accent4">
                    <a:lumMod val="50000"/>
                  </a:schemeClr>
                </a:solidFill>
              </a:rPr>
              <a:t>K-mer</a:t>
            </a:r>
            <a:endParaRPr lang="en-CH" b="1" dirty="0">
              <a:solidFill>
                <a:schemeClr val="accent4">
                  <a:lumMod val="50000"/>
                </a:schemeClr>
              </a:solidFill>
            </a:endParaRPr>
          </a:p>
        </p:txBody>
      </p:sp>
      <p:sp>
        <p:nvSpPr>
          <p:cNvPr id="31" name="TextBox 30">
            <a:extLst>
              <a:ext uri="{FF2B5EF4-FFF2-40B4-BE49-F238E27FC236}">
                <a16:creationId xmlns:a16="http://schemas.microsoft.com/office/drawing/2014/main" id="{5EC4BAF4-E589-304E-92BF-CBACDBA5C9FD}"/>
              </a:ext>
            </a:extLst>
          </p:cNvPr>
          <p:cNvSpPr txBox="1"/>
          <p:nvPr/>
        </p:nvSpPr>
        <p:spPr>
          <a:xfrm>
            <a:off x="4791945" y="1412516"/>
            <a:ext cx="1816694" cy="461665"/>
          </a:xfrm>
          <a:prstGeom prst="rect">
            <a:avLst/>
          </a:prstGeom>
          <a:noFill/>
        </p:spPr>
        <p:txBody>
          <a:bodyPr wrap="square" rtlCol="0">
            <a:spAutoFit/>
          </a:bodyPr>
          <a:lstStyle/>
          <a:p>
            <a:pPr algn="ctr"/>
            <a:r>
              <a:rPr lang="en-CH" sz="2400" b="1" dirty="0">
                <a:solidFill>
                  <a:schemeClr val="accent4">
                    <a:lumMod val="50000"/>
                  </a:schemeClr>
                </a:solidFill>
              </a:rPr>
              <a:t>Locations</a:t>
            </a:r>
            <a:endParaRPr lang="en-CH" b="1" dirty="0">
              <a:solidFill>
                <a:schemeClr val="accent4">
                  <a:lumMod val="50000"/>
                </a:schemeClr>
              </a:solidFill>
            </a:endParaRPr>
          </a:p>
        </p:txBody>
      </p:sp>
      <p:sp>
        <p:nvSpPr>
          <p:cNvPr id="10" name="Left Brace 9">
            <a:extLst>
              <a:ext uri="{FF2B5EF4-FFF2-40B4-BE49-F238E27FC236}">
                <a16:creationId xmlns:a16="http://schemas.microsoft.com/office/drawing/2014/main" id="{D613E846-C617-374C-971A-C214279B6264}"/>
              </a:ext>
            </a:extLst>
          </p:cNvPr>
          <p:cNvSpPr/>
          <p:nvPr/>
        </p:nvSpPr>
        <p:spPr>
          <a:xfrm rot="5400000">
            <a:off x="5675221" y="868727"/>
            <a:ext cx="192164" cy="1955068"/>
          </a:xfrm>
          <a:prstGeom prst="leftBrace">
            <a:avLst/>
          </a:prstGeom>
          <a:ln w="285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solidFill>
                <a:schemeClr val="accent4">
                  <a:lumMod val="50000"/>
                </a:schemeClr>
              </a:solidFill>
            </a:endParaRPr>
          </a:p>
        </p:txBody>
      </p:sp>
      <p:sp>
        <p:nvSpPr>
          <p:cNvPr id="32" name="Rectangle 31">
            <a:extLst>
              <a:ext uri="{FF2B5EF4-FFF2-40B4-BE49-F238E27FC236}">
                <a16:creationId xmlns:a16="http://schemas.microsoft.com/office/drawing/2014/main" id="{5048CB44-3598-AD4C-B489-5DD912AFCC30}"/>
              </a:ext>
            </a:extLst>
          </p:cNvPr>
          <p:cNvSpPr/>
          <p:nvPr/>
        </p:nvSpPr>
        <p:spPr>
          <a:xfrm>
            <a:off x="1678724" y="2023347"/>
            <a:ext cx="1514650" cy="208345"/>
          </a:xfrm>
          <a:prstGeom prst="rect">
            <a:avLst/>
          </a:prstGeom>
          <a:solidFill>
            <a:srgbClr val="F8F3E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46800" rtlCol="0" anchor="ctr"/>
          <a:lstStyle/>
          <a:p>
            <a:pPr algn="ctr"/>
            <a:r>
              <a:rPr lang="en-CH" sz="1600" b="1" dirty="0">
                <a:solidFill>
                  <a:schemeClr val="accent1"/>
                </a:solidFill>
                <a:latin typeface="Corbel" panose="020B0503020204020204" pitchFamily="34" charset="0"/>
              </a:rPr>
              <a:t>G</a:t>
            </a:r>
            <a:r>
              <a:rPr lang="en-CH" sz="1600" b="1" dirty="0">
                <a:solidFill>
                  <a:schemeClr val="accent2"/>
                </a:solidFill>
                <a:latin typeface="Corbel" panose="020B0503020204020204" pitchFamily="34" charset="0"/>
              </a:rPr>
              <a:t>CCC</a:t>
            </a:r>
            <a:r>
              <a:rPr lang="en-CH" sz="1600" b="1" dirty="0">
                <a:solidFill>
                  <a:srgbClr val="863DBE"/>
                </a:solidFill>
                <a:latin typeface="Corbel" panose="020B0503020204020204" pitchFamily="34" charset="0"/>
              </a:rPr>
              <a:t>AAA</a:t>
            </a:r>
            <a:r>
              <a:rPr lang="en-CH" sz="1600" b="1" dirty="0">
                <a:solidFill>
                  <a:srgbClr val="67A042"/>
                </a:solidFill>
                <a:latin typeface="Corbel" panose="020B0503020204020204" pitchFamily="34" charset="0"/>
              </a:rPr>
              <a:t>T</a:t>
            </a:r>
            <a:r>
              <a:rPr lang="en-CH" sz="1600" b="1" dirty="0">
                <a:solidFill>
                  <a:schemeClr val="accent1"/>
                </a:solidFill>
                <a:latin typeface="Corbel" panose="020B0503020204020204" pitchFamily="34" charset="0"/>
              </a:rPr>
              <a:t>GG</a:t>
            </a:r>
            <a:r>
              <a:rPr lang="en-CH" sz="1600" b="1" dirty="0">
                <a:solidFill>
                  <a:srgbClr val="67A042"/>
                </a:solidFill>
                <a:latin typeface="Corbel" panose="020B0503020204020204" pitchFamily="34" charset="0"/>
              </a:rPr>
              <a:t>TT</a:t>
            </a:r>
            <a:endParaRPr lang="en-CH" sz="1600" b="1" dirty="0">
              <a:solidFill>
                <a:schemeClr val="accent1"/>
              </a:solidFill>
              <a:latin typeface="Corbel" panose="020B0503020204020204" pitchFamily="34" charset="0"/>
            </a:endParaRPr>
          </a:p>
        </p:txBody>
      </p:sp>
      <p:sp>
        <p:nvSpPr>
          <p:cNvPr id="33" name="TextBox 32">
            <a:extLst>
              <a:ext uri="{FF2B5EF4-FFF2-40B4-BE49-F238E27FC236}">
                <a16:creationId xmlns:a16="http://schemas.microsoft.com/office/drawing/2014/main" id="{B7014F65-9580-DB4E-80CC-455B283D6696}"/>
              </a:ext>
            </a:extLst>
          </p:cNvPr>
          <p:cNvSpPr txBox="1"/>
          <p:nvPr/>
        </p:nvSpPr>
        <p:spPr>
          <a:xfrm>
            <a:off x="67753" y="1904000"/>
            <a:ext cx="891335" cy="461665"/>
          </a:xfrm>
          <a:prstGeom prst="rect">
            <a:avLst/>
          </a:prstGeom>
          <a:noFill/>
        </p:spPr>
        <p:txBody>
          <a:bodyPr wrap="square" rtlCol="0">
            <a:spAutoFit/>
          </a:bodyPr>
          <a:lstStyle/>
          <a:p>
            <a:pPr algn="ctr"/>
            <a:r>
              <a:rPr lang="en-CH" sz="2400" b="1" dirty="0">
                <a:solidFill>
                  <a:schemeClr val="accent4">
                    <a:lumMod val="50000"/>
                  </a:schemeClr>
                </a:solidFill>
                <a:latin typeface="Corbel" panose="020B0503020204020204" pitchFamily="34" charset="0"/>
              </a:rPr>
              <a:t>Read</a:t>
            </a:r>
          </a:p>
        </p:txBody>
      </p:sp>
      <p:sp>
        <p:nvSpPr>
          <p:cNvPr id="34" name="Rectangle 33">
            <a:extLst>
              <a:ext uri="{FF2B5EF4-FFF2-40B4-BE49-F238E27FC236}">
                <a16:creationId xmlns:a16="http://schemas.microsoft.com/office/drawing/2014/main" id="{AC3BA169-04FA-134F-AA9C-5C06ECF02A8E}"/>
              </a:ext>
            </a:extLst>
          </p:cNvPr>
          <p:cNvSpPr/>
          <p:nvPr/>
        </p:nvSpPr>
        <p:spPr>
          <a:xfrm>
            <a:off x="1672221" y="2392641"/>
            <a:ext cx="479533" cy="208345"/>
          </a:xfrm>
          <a:prstGeom prst="rect">
            <a:avLst/>
          </a:prstGeom>
          <a:solidFill>
            <a:srgbClr val="F8F3E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46800" rtlCol="0" anchor="ctr"/>
          <a:lstStyle/>
          <a:p>
            <a:pPr algn="ctr"/>
            <a:r>
              <a:rPr lang="en-CH" sz="1600" b="1" dirty="0">
                <a:solidFill>
                  <a:schemeClr val="accent1"/>
                </a:solidFill>
                <a:latin typeface="Corbel" panose="020B0503020204020204" pitchFamily="34" charset="0"/>
              </a:rPr>
              <a:t>G</a:t>
            </a:r>
            <a:r>
              <a:rPr lang="en-CH" sz="1600" b="1" dirty="0">
                <a:solidFill>
                  <a:schemeClr val="accent2"/>
                </a:solidFill>
                <a:latin typeface="Corbel" panose="020B0503020204020204" pitchFamily="34" charset="0"/>
              </a:rPr>
              <a:t>CC</a:t>
            </a:r>
            <a:endParaRPr lang="en-CH" sz="1600" b="1" dirty="0">
              <a:solidFill>
                <a:schemeClr val="accent1"/>
              </a:solidFill>
              <a:latin typeface="Corbel" panose="020B0503020204020204" pitchFamily="34" charset="0"/>
            </a:endParaRPr>
          </a:p>
        </p:txBody>
      </p:sp>
      <p:sp>
        <p:nvSpPr>
          <p:cNvPr id="35" name="Rectangle 34">
            <a:extLst>
              <a:ext uri="{FF2B5EF4-FFF2-40B4-BE49-F238E27FC236}">
                <a16:creationId xmlns:a16="http://schemas.microsoft.com/office/drawing/2014/main" id="{77C5BF41-1E91-EF42-9C41-0FD261D54108}"/>
              </a:ext>
            </a:extLst>
          </p:cNvPr>
          <p:cNvSpPr/>
          <p:nvPr/>
        </p:nvSpPr>
        <p:spPr>
          <a:xfrm>
            <a:off x="1802842" y="2658858"/>
            <a:ext cx="479533" cy="208345"/>
          </a:xfrm>
          <a:prstGeom prst="rect">
            <a:avLst/>
          </a:prstGeom>
          <a:solidFill>
            <a:srgbClr val="F8F3E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46800" rtlCol="0" anchor="ctr"/>
          <a:lstStyle/>
          <a:p>
            <a:pPr algn="ctr"/>
            <a:r>
              <a:rPr lang="en-CH" sz="1600" b="1" dirty="0">
                <a:solidFill>
                  <a:schemeClr val="accent2"/>
                </a:solidFill>
                <a:latin typeface="Corbel" panose="020B0503020204020204" pitchFamily="34" charset="0"/>
              </a:rPr>
              <a:t>CCC</a:t>
            </a:r>
            <a:endParaRPr lang="en-CH" sz="1600" b="1" dirty="0">
              <a:solidFill>
                <a:schemeClr val="accent1"/>
              </a:solidFill>
              <a:latin typeface="Corbel" panose="020B0503020204020204" pitchFamily="34" charset="0"/>
            </a:endParaRPr>
          </a:p>
        </p:txBody>
      </p:sp>
      <p:sp>
        <p:nvSpPr>
          <p:cNvPr id="36" name="TextBox 35">
            <a:extLst>
              <a:ext uri="{FF2B5EF4-FFF2-40B4-BE49-F238E27FC236}">
                <a16:creationId xmlns:a16="http://schemas.microsoft.com/office/drawing/2014/main" id="{24677794-397D-A741-BE16-45CC657602DC}"/>
              </a:ext>
            </a:extLst>
          </p:cNvPr>
          <p:cNvSpPr txBox="1"/>
          <p:nvPr/>
        </p:nvSpPr>
        <p:spPr>
          <a:xfrm>
            <a:off x="2189779" y="2744532"/>
            <a:ext cx="479534" cy="369332"/>
          </a:xfrm>
          <a:prstGeom prst="rect">
            <a:avLst/>
          </a:prstGeom>
          <a:noFill/>
        </p:spPr>
        <p:txBody>
          <a:bodyPr wrap="square" rtlCol="0">
            <a:spAutoFit/>
          </a:bodyPr>
          <a:lstStyle/>
          <a:p>
            <a:pPr algn="ctr"/>
            <a:r>
              <a:rPr lang="en-CH" b="1" dirty="0">
                <a:latin typeface="Corbel" panose="020B0503020204020204" pitchFamily="34" charset="0"/>
              </a:rPr>
              <a:t>…</a:t>
            </a:r>
          </a:p>
        </p:txBody>
      </p:sp>
      <p:sp>
        <p:nvSpPr>
          <p:cNvPr id="37" name="Left Brace 36">
            <a:extLst>
              <a:ext uri="{FF2B5EF4-FFF2-40B4-BE49-F238E27FC236}">
                <a16:creationId xmlns:a16="http://schemas.microsoft.com/office/drawing/2014/main" id="{A844DEFC-FCFA-444E-B545-322E79142A80}"/>
              </a:ext>
            </a:extLst>
          </p:cNvPr>
          <p:cNvSpPr/>
          <p:nvPr/>
        </p:nvSpPr>
        <p:spPr>
          <a:xfrm>
            <a:off x="1319073" y="2392641"/>
            <a:ext cx="254643" cy="721223"/>
          </a:xfrm>
          <a:prstGeom prst="leftBrace">
            <a:avLst/>
          </a:prstGeom>
          <a:ln w="285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38" name="TextBox 37">
            <a:extLst>
              <a:ext uri="{FF2B5EF4-FFF2-40B4-BE49-F238E27FC236}">
                <a16:creationId xmlns:a16="http://schemas.microsoft.com/office/drawing/2014/main" id="{2E22F7E8-6179-404C-8718-CC895A6DBE30}"/>
              </a:ext>
            </a:extLst>
          </p:cNvPr>
          <p:cNvSpPr txBox="1"/>
          <p:nvPr/>
        </p:nvSpPr>
        <p:spPr>
          <a:xfrm>
            <a:off x="72256" y="2513699"/>
            <a:ext cx="1145327" cy="461665"/>
          </a:xfrm>
          <a:prstGeom prst="rect">
            <a:avLst/>
          </a:prstGeom>
          <a:noFill/>
        </p:spPr>
        <p:txBody>
          <a:bodyPr wrap="square" rtlCol="0">
            <a:spAutoFit/>
          </a:bodyPr>
          <a:lstStyle/>
          <a:p>
            <a:pPr algn="ctr"/>
            <a:r>
              <a:rPr lang="en-CH" sz="2400" b="1" dirty="0">
                <a:solidFill>
                  <a:schemeClr val="accent4">
                    <a:lumMod val="50000"/>
                  </a:schemeClr>
                </a:solidFill>
                <a:latin typeface="Corbel" panose="020B0503020204020204" pitchFamily="34" charset="0"/>
              </a:rPr>
              <a:t>K-mers</a:t>
            </a:r>
          </a:p>
        </p:txBody>
      </p:sp>
      <p:sp>
        <p:nvSpPr>
          <p:cNvPr id="41" name="Rectangle 40">
            <a:extLst>
              <a:ext uri="{FF2B5EF4-FFF2-40B4-BE49-F238E27FC236}">
                <a16:creationId xmlns:a16="http://schemas.microsoft.com/office/drawing/2014/main" id="{91E193BA-E2ED-B841-A40D-E3CC08536D90}"/>
              </a:ext>
            </a:extLst>
          </p:cNvPr>
          <p:cNvSpPr/>
          <p:nvPr/>
        </p:nvSpPr>
        <p:spPr>
          <a:xfrm>
            <a:off x="2120542" y="3827094"/>
            <a:ext cx="7023458" cy="698905"/>
          </a:xfrm>
          <a:prstGeom prst="rect">
            <a:avLst/>
          </a:prstGeom>
          <a:solidFill>
            <a:srgbClr val="DEEBF7">
              <a:alpha val="78824"/>
            </a:srgbClr>
          </a:solidFill>
          <a:ln w="28575">
            <a:solidFill>
              <a:srgbClr val="1982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latin typeface="Corbel" panose="020B0503020204020204" pitchFamily="34" charset="0"/>
              </a:rPr>
              <a:t>Determine </a:t>
            </a:r>
            <a:r>
              <a:rPr lang="en-GB" sz="2400" dirty="0">
                <a:solidFill>
                  <a:srgbClr val="1982C3"/>
                </a:solidFill>
                <a:latin typeface="Corbel" panose="020B0503020204020204" pitchFamily="34" charset="0"/>
              </a:rPr>
              <a:t>potential matching locations (seeds) </a:t>
            </a:r>
            <a:r>
              <a:rPr lang="en-GB" sz="2400" dirty="0">
                <a:solidFill>
                  <a:schemeClr val="tx1"/>
                </a:solidFill>
                <a:latin typeface="Corbel" panose="020B0503020204020204" pitchFamily="34" charset="0"/>
              </a:rPr>
              <a:t>in the reference genome </a:t>
            </a:r>
            <a:endParaRPr lang="en-CH" sz="2400" dirty="0">
              <a:solidFill>
                <a:schemeClr val="tx1"/>
              </a:solidFill>
              <a:latin typeface="Corbel" panose="020B0503020204020204" pitchFamily="34" charset="0"/>
            </a:endParaRPr>
          </a:p>
        </p:txBody>
      </p:sp>
      <p:sp>
        <p:nvSpPr>
          <p:cNvPr id="44" name="Rectangle 43">
            <a:extLst>
              <a:ext uri="{FF2B5EF4-FFF2-40B4-BE49-F238E27FC236}">
                <a16:creationId xmlns:a16="http://schemas.microsoft.com/office/drawing/2014/main" id="{3D00029F-B882-0048-ACDE-CBFFA87A26F7}"/>
              </a:ext>
            </a:extLst>
          </p:cNvPr>
          <p:cNvSpPr/>
          <p:nvPr/>
        </p:nvSpPr>
        <p:spPr>
          <a:xfrm>
            <a:off x="2586247" y="953101"/>
            <a:ext cx="1454387" cy="369332"/>
          </a:xfrm>
          <a:prstGeom prst="rect">
            <a:avLst/>
          </a:prstGeom>
          <a:noFill/>
          <a:ln w="3175">
            <a:solidFill>
              <a:srgbClr val="1982C3"/>
            </a:solidFill>
          </a:ln>
          <a:effectLst>
            <a:glow rad="63500">
              <a:srgbClr val="1982C3">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5" name="Rectangle 44">
            <a:extLst>
              <a:ext uri="{FF2B5EF4-FFF2-40B4-BE49-F238E27FC236}">
                <a16:creationId xmlns:a16="http://schemas.microsoft.com/office/drawing/2014/main" id="{B66FCDF7-3F7A-B24E-B0E6-B15D51502C6A}"/>
              </a:ext>
            </a:extLst>
          </p:cNvPr>
          <p:cNvSpPr/>
          <p:nvPr/>
        </p:nvSpPr>
        <p:spPr>
          <a:xfrm>
            <a:off x="4764422" y="949730"/>
            <a:ext cx="413961" cy="369332"/>
          </a:xfrm>
          <a:prstGeom prst="rect">
            <a:avLst/>
          </a:prstGeom>
          <a:noFill/>
          <a:ln w="3175">
            <a:solidFill>
              <a:srgbClr val="1982C3"/>
            </a:solidFill>
          </a:ln>
          <a:effectLst>
            <a:glow rad="63500">
              <a:srgbClr val="1982C3">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6" name="Rectangle 45">
            <a:extLst>
              <a:ext uri="{FF2B5EF4-FFF2-40B4-BE49-F238E27FC236}">
                <a16:creationId xmlns:a16="http://schemas.microsoft.com/office/drawing/2014/main" id="{85D3E0F8-84FA-B744-A307-FC9F2779DF43}"/>
              </a:ext>
            </a:extLst>
          </p:cNvPr>
          <p:cNvSpPr/>
          <p:nvPr/>
        </p:nvSpPr>
        <p:spPr>
          <a:xfrm>
            <a:off x="5512709" y="949730"/>
            <a:ext cx="413961" cy="369332"/>
          </a:xfrm>
          <a:prstGeom prst="rect">
            <a:avLst/>
          </a:prstGeom>
          <a:noFill/>
          <a:ln w="3175">
            <a:solidFill>
              <a:srgbClr val="1982C3"/>
            </a:solidFill>
          </a:ln>
          <a:effectLst>
            <a:glow rad="63500">
              <a:srgbClr val="1982C3">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7" name="Rectangle 46">
            <a:extLst>
              <a:ext uri="{FF2B5EF4-FFF2-40B4-BE49-F238E27FC236}">
                <a16:creationId xmlns:a16="http://schemas.microsoft.com/office/drawing/2014/main" id="{90E556D5-F6C4-6C40-A318-29B28A3205C4}"/>
              </a:ext>
            </a:extLst>
          </p:cNvPr>
          <p:cNvSpPr/>
          <p:nvPr/>
        </p:nvSpPr>
        <p:spPr>
          <a:xfrm>
            <a:off x="1849667" y="961286"/>
            <a:ext cx="413961" cy="369332"/>
          </a:xfrm>
          <a:prstGeom prst="rect">
            <a:avLst/>
          </a:prstGeom>
          <a:noFill/>
          <a:ln w="3175">
            <a:solidFill>
              <a:srgbClr val="1982C3"/>
            </a:solidFill>
          </a:ln>
          <a:effectLst>
            <a:glow rad="63500">
              <a:srgbClr val="1982C3">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8" name="Rectangle 47">
            <a:extLst>
              <a:ext uri="{FF2B5EF4-FFF2-40B4-BE49-F238E27FC236}">
                <a16:creationId xmlns:a16="http://schemas.microsoft.com/office/drawing/2014/main" id="{016CE3D1-13FA-6242-804C-7AC83775A455}"/>
              </a:ext>
            </a:extLst>
          </p:cNvPr>
          <p:cNvSpPr/>
          <p:nvPr/>
        </p:nvSpPr>
        <p:spPr>
          <a:xfrm>
            <a:off x="2120542" y="4623086"/>
            <a:ext cx="7023458" cy="757513"/>
          </a:xfrm>
          <a:prstGeom prst="rect">
            <a:avLst/>
          </a:prstGeom>
          <a:solidFill>
            <a:srgbClr val="DEEBF7">
              <a:alpha val="78824"/>
            </a:srgbClr>
          </a:solidFill>
          <a:ln w="28575">
            <a:solidFill>
              <a:srgbClr val="1982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rgbClr val="1982C3"/>
                </a:solidFill>
                <a:latin typeface="Corbel" panose="020B0503020204020204" pitchFamily="34" charset="0"/>
              </a:rPr>
              <a:t>Prune </a:t>
            </a:r>
            <a:r>
              <a:rPr lang="en-GB" sz="2400" dirty="0">
                <a:solidFill>
                  <a:schemeClr val="tx1"/>
                </a:solidFill>
                <a:latin typeface="Corbel" panose="020B0503020204020204" pitchFamily="34" charset="0"/>
              </a:rPr>
              <a:t>some seeds in the reference genome</a:t>
            </a:r>
            <a:endParaRPr lang="en-CH" sz="2400" dirty="0">
              <a:solidFill>
                <a:srgbClr val="1982C3"/>
              </a:solidFill>
              <a:latin typeface="Corbel" panose="020B0503020204020204" pitchFamily="34" charset="0"/>
            </a:endParaRPr>
          </a:p>
        </p:txBody>
      </p:sp>
      <p:sp>
        <p:nvSpPr>
          <p:cNvPr id="51" name="Cross 50">
            <a:extLst>
              <a:ext uri="{FF2B5EF4-FFF2-40B4-BE49-F238E27FC236}">
                <a16:creationId xmlns:a16="http://schemas.microsoft.com/office/drawing/2014/main" id="{F77A09C1-E949-5C4C-AFBD-0A00BD9D9A82}"/>
              </a:ext>
            </a:extLst>
          </p:cNvPr>
          <p:cNvSpPr/>
          <p:nvPr/>
        </p:nvSpPr>
        <p:spPr>
          <a:xfrm rot="2683010">
            <a:off x="4615642" y="745639"/>
            <a:ext cx="712659" cy="725996"/>
          </a:xfrm>
          <a:prstGeom prst="plus">
            <a:avLst>
              <a:gd name="adj" fmla="val 43665"/>
            </a:avLst>
          </a:prstGeom>
          <a:solidFill>
            <a:srgbClr val="E904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solidFill>
                <a:srgbClr val="C00000"/>
              </a:solidFill>
            </a:endParaRPr>
          </a:p>
        </p:txBody>
      </p:sp>
      <p:sp>
        <p:nvSpPr>
          <p:cNvPr id="54" name="Cross 53">
            <a:extLst>
              <a:ext uri="{FF2B5EF4-FFF2-40B4-BE49-F238E27FC236}">
                <a16:creationId xmlns:a16="http://schemas.microsoft.com/office/drawing/2014/main" id="{8C42D252-071D-F04F-AB43-EB377CB0F03E}"/>
              </a:ext>
            </a:extLst>
          </p:cNvPr>
          <p:cNvSpPr/>
          <p:nvPr/>
        </p:nvSpPr>
        <p:spPr>
          <a:xfrm rot="2683010">
            <a:off x="5380386" y="747901"/>
            <a:ext cx="712659" cy="725996"/>
          </a:xfrm>
          <a:prstGeom prst="plus">
            <a:avLst>
              <a:gd name="adj" fmla="val 43665"/>
            </a:avLst>
          </a:prstGeom>
          <a:solidFill>
            <a:srgbClr val="E904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solidFill>
                <a:srgbClr val="C00000"/>
              </a:solidFill>
            </a:endParaRPr>
          </a:p>
        </p:txBody>
      </p:sp>
      <p:sp>
        <p:nvSpPr>
          <p:cNvPr id="55" name="Cross 54">
            <a:extLst>
              <a:ext uri="{FF2B5EF4-FFF2-40B4-BE49-F238E27FC236}">
                <a16:creationId xmlns:a16="http://schemas.microsoft.com/office/drawing/2014/main" id="{E5FE27F8-58EF-3F4E-A02F-AB79F6429862}"/>
              </a:ext>
            </a:extLst>
          </p:cNvPr>
          <p:cNvSpPr/>
          <p:nvPr/>
        </p:nvSpPr>
        <p:spPr>
          <a:xfrm rot="2683010">
            <a:off x="1692179" y="714253"/>
            <a:ext cx="712659" cy="725996"/>
          </a:xfrm>
          <a:prstGeom prst="plus">
            <a:avLst>
              <a:gd name="adj" fmla="val 43665"/>
            </a:avLst>
          </a:prstGeom>
          <a:solidFill>
            <a:srgbClr val="E904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solidFill>
                <a:srgbClr val="C00000"/>
              </a:solidFill>
            </a:endParaRPr>
          </a:p>
        </p:txBody>
      </p:sp>
      <p:sp>
        <p:nvSpPr>
          <p:cNvPr id="56" name="Rectangle 55">
            <a:extLst>
              <a:ext uri="{FF2B5EF4-FFF2-40B4-BE49-F238E27FC236}">
                <a16:creationId xmlns:a16="http://schemas.microsoft.com/office/drawing/2014/main" id="{2FE90D29-43AC-9F46-BF45-115ECE177293}"/>
              </a:ext>
            </a:extLst>
          </p:cNvPr>
          <p:cNvSpPr/>
          <p:nvPr/>
        </p:nvSpPr>
        <p:spPr>
          <a:xfrm>
            <a:off x="2120542" y="5485890"/>
            <a:ext cx="7023458" cy="757513"/>
          </a:xfrm>
          <a:prstGeom prst="rect">
            <a:avLst/>
          </a:prstGeom>
          <a:solidFill>
            <a:srgbClr val="DEEBF7">
              <a:alpha val="78824"/>
            </a:srgbClr>
          </a:solidFill>
          <a:ln w="28575">
            <a:solidFill>
              <a:srgbClr val="1982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latin typeface="Corbel" panose="020B0503020204020204" pitchFamily="34" charset="0"/>
              </a:rPr>
              <a:t>Determine the </a:t>
            </a:r>
            <a:r>
              <a:rPr lang="en-GB" sz="2400" dirty="0">
                <a:solidFill>
                  <a:srgbClr val="1982C3"/>
                </a:solidFill>
                <a:latin typeface="Corbel" panose="020B0503020204020204" pitchFamily="34" charset="0"/>
              </a:rPr>
              <a:t>exact differences </a:t>
            </a:r>
            <a:r>
              <a:rPr lang="en-GB" sz="2400" dirty="0">
                <a:solidFill>
                  <a:schemeClr val="tx1"/>
                </a:solidFill>
                <a:latin typeface="Corbel" panose="020B0503020204020204" pitchFamily="34" charset="0"/>
              </a:rPr>
              <a:t>between the read and the reference genome</a:t>
            </a:r>
            <a:endParaRPr lang="en-CH" sz="2400" dirty="0">
              <a:solidFill>
                <a:schemeClr val="accent6">
                  <a:lumMod val="75000"/>
                </a:schemeClr>
              </a:solidFill>
              <a:latin typeface="Corbel" panose="020B0503020204020204" pitchFamily="34" charset="0"/>
            </a:endParaRPr>
          </a:p>
        </p:txBody>
      </p:sp>
      <p:sp>
        <p:nvSpPr>
          <p:cNvPr id="57" name="Rectangle 56">
            <a:extLst>
              <a:ext uri="{FF2B5EF4-FFF2-40B4-BE49-F238E27FC236}">
                <a16:creationId xmlns:a16="http://schemas.microsoft.com/office/drawing/2014/main" id="{88C9B647-ED06-8E49-B366-33969DCC874A}"/>
              </a:ext>
            </a:extLst>
          </p:cNvPr>
          <p:cNvSpPr/>
          <p:nvPr/>
        </p:nvSpPr>
        <p:spPr>
          <a:xfrm>
            <a:off x="0" y="3827094"/>
            <a:ext cx="2120544" cy="698905"/>
          </a:xfrm>
          <a:prstGeom prst="rect">
            <a:avLst/>
          </a:prstGeom>
          <a:solidFill>
            <a:srgbClr val="1982C3"/>
          </a:solidFill>
          <a:ln w="28575">
            <a:solidFill>
              <a:srgbClr val="1982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H" sz="2400" b="1" dirty="0">
                <a:solidFill>
                  <a:schemeClr val="bg1"/>
                </a:solidFill>
                <a:latin typeface="Corbel" panose="020B0503020204020204" pitchFamily="34" charset="0"/>
              </a:rPr>
              <a:t>Seeding</a:t>
            </a:r>
          </a:p>
        </p:txBody>
      </p:sp>
      <p:sp>
        <p:nvSpPr>
          <p:cNvPr id="58" name="Rectangle 57">
            <a:extLst>
              <a:ext uri="{FF2B5EF4-FFF2-40B4-BE49-F238E27FC236}">
                <a16:creationId xmlns:a16="http://schemas.microsoft.com/office/drawing/2014/main" id="{E28C7649-5040-2A45-8361-F4AA83EB954C}"/>
              </a:ext>
            </a:extLst>
          </p:cNvPr>
          <p:cNvSpPr/>
          <p:nvPr/>
        </p:nvSpPr>
        <p:spPr>
          <a:xfrm>
            <a:off x="-1" y="4623087"/>
            <a:ext cx="2120544" cy="754642"/>
          </a:xfrm>
          <a:prstGeom prst="rect">
            <a:avLst/>
          </a:prstGeom>
          <a:solidFill>
            <a:srgbClr val="1982C3"/>
          </a:solidFill>
          <a:ln w="28575">
            <a:solidFill>
              <a:srgbClr val="1982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H" sz="2400" b="1" dirty="0">
                <a:solidFill>
                  <a:schemeClr val="bg1"/>
                </a:solidFill>
                <a:latin typeface="Corbel" panose="020B0503020204020204" pitchFamily="34" charset="0"/>
              </a:rPr>
              <a:t>Seed Filtering</a:t>
            </a:r>
          </a:p>
          <a:p>
            <a:r>
              <a:rPr lang="en-GB" sz="2300" b="1" dirty="0">
                <a:solidFill>
                  <a:schemeClr val="bg1"/>
                </a:solidFill>
                <a:latin typeface="Corbel" panose="020B0503020204020204" pitchFamily="34" charset="0"/>
              </a:rPr>
              <a:t>(e.g., Chaining)</a:t>
            </a:r>
            <a:endParaRPr lang="en-CH" sz="2300" b="1" dirty="0">
              <a:solidFill>
                <a:schemeClr val="bg1"/>
              </a:solidFill>
              <a:latin typeface="Corbel" panose="020B0503020204020204" pitchFamily="34" charset="0"/>
            </a:endParaRPr>
          </a:p>
        </p:txBody>
      </p:sp>
      <p:sp>
        <p:nvSpPr>
          <p:cNvPr id="59" name="Rectangle 58">
            <a:extLst>
              <a:ext uri="{FF2B5EF4-FFF2-40B4-BE49-F238E27FC236}">
                <a16:creationId xmlns:a16="http://schemas.microsoft.com/office/drawing/2014/main" id="{1CD9E493-46FB-784E-A1BE-BCC44EED962A}"/>
              </a:ext>
            </a:extLst>
          </p:cNvPr>
          <p:cNvSpPr/>
          <p:nvPr/>
        </p:nvSpPr>
        <p:spPr>
          <a:xfrm>
            <a:off x="-2" y="5485890"/>
            <a:ext cx="2120544" cy="754642"/>
          </a:xfrm>
          <a:prstGeom prst="rect">
            <a:avLst/>
          </a:prstGeom>
          <a:solidFill>
            <a:srgbClr val="1982C3"/>
          </a:solidFill>
          <a:ln w="28575">
            <a:solidFill>
              <a:srgbClr val="1982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H" sz="2400" b="1" dirty="0">
                <a:solidFill>
                  <a:schemeClr val="bg1"/>
                </a:solidFill>
                <a:latin typeface="Corbel" panose="020B0503020204020204" pitchFamily="34" charset="0"/>
              </a:rPr>
              <a:t>Alignment</a:t>
            </a:r>
          </a:p>
        </p:txBody>
      </p:sp>
      <p:cxnSp>
        <p:nvCxnSpPr>
          <p:cNvPr id="80" name="Straight Arrow Connector 79">
            <a:extLst>
              <a:ext uri="{FF2B5EF4-FFF2-40B4-BE49-F238E27FC236}">
                <a16:creationId xmlns:a16="http://schemas.microsoft.com/office/drawing/2014/main" id="{C4E65266-4F83-474A-A8F1-F10F807A6670}"/>
              </a:ext>
            </a:extLst>
          </p:cNvPr>
          <p:cNvCxnSpPr>
            <a:cxnSpLocks/>
          </p:cNvCxnSpPr>
          <p:nvPr/>
        </p:nvCxnSpPr>
        <p:spPr>
          <a:xfrm flipV="1">
            <a:off x="1778000" y="1283677"/>
            <a:ext cx="891313" cy="739670"/>
          </a:xfrm>
          <a:prstGeom prst="straightConnector1">
            <a:avLst/>
          </a:prstGeom>
          <a:ln w="12700">
            <a:solidFill>
              <a:srgbClr val="22AE9B"/>
            </a:solidFill>
            <a:tailEnd type="triangle"/>
          </a:ln>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2EC14728-0600-8546-B963-9A33BED06EA4}"/>
              </a:ext>
            </a:extLst>
          </p:cNvPr>
          <p:cNvCxnSpPr>
            <a:cxnSpLocks/>
          </p:cNvCxnSpPr>
          <p:nvPr/>
        </p:nvCxnSpPr>
        <p:spPr>
          <a:xfrm flipV="1">
            <a:off x="1892770" y="1286583"/>
            <a:ext cx="891313" cy="739670"/>
          </a:xfrm>
          <a:prstGeom prst="straightConnector1">
            <a:avLst/>
          </a:prstGeom>
          <a:ln w="12700">
            <a:solidFill>
              <a:srgbClr val="22AE9B"/>
            </a:solidFill>
            <a:tailEnd type="triangle"/>
          </a:ln>
        </p:spPr>
        <p:style>
          <a:lnRef idx="1">
            <a:schemeClr val="dk1"/>
          </a:lnRef>
          <a:fillRef idx="0">
            <a:schemeClr val="dk1"/>
          </a:fillRef>
          <a:effectRef idx="0">
            <a:schemeClr val="dk1"/>
          </a:effectRef>
          <a:fontRef idx="minor">
            <a:schemeClr val="tx1"/>
          </a:fontRef>
        </p:style>
      </p:cxnSp>
      <p:cxnSp>
        <p:nvCxnSpPr>
          <p:cNvPr id="84" name="Straight Arrow Connector 83">
            <a:extLst>
              <a:ext uri="{FF2B5EF4-FFF2-40B4-BE49-F238E27FC236}">
                <a16:creationId xmlns:a16="http://schemas.microsoft.com/office/drawing/2014/main" id="{521228F6-E976-4F4D-9796-76302B6F785B}"/>
              </a:ext>
            </a:extLst>
          </p:cNvPr>
          <p:cNvCxnSpPr>
            <a:cxnSpLocks/>
          </p:cNvCxnSpPr>
          <p:nvPr/>
        </p:nvCxnSpPr>
        <p:spPr>
          <a:xfrm flipV="1">
            <a:off x="2005774" y="1287574"/>
            <a:ext cx="891313" cy="739670"/>
          </a:xfrm>
          <a:prstGeom prst="straightConnector1">
            <a:avLst/>
          </a:prstGeom>
          <a:ln w="12700">
            <a:solidFill>
              <a:srgbClr val="22AE9B"/>
            </a:solidFill>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id="{70CBDD92-A6E6-4448-831D-8628D257B1EB}"/>
              </a:ext>
            </a:extLst>
          </p:cNvPr>
          <p:cNvCxnSpPr>
            <a:cxnSpLocks/>
          </p:cNvCxnSpPr>
          <p:nvPr/>
        </p:nvCxnSpPr>
        <p:spPr>
          <a:xfrm flipV="1">
            <a:off x="2120544" y="1290480"/>
            <a:ext cx="891313" cy="739670"/>
          </a:xfrm>
          <a:prstGeom prst="straightConnector1">
            <a:avLst/>
          </a:prstGeom>
          <a:ln w="12700">
            <a:solidFill>
              <a:srgbClr val="22AE9B"/>
            </a:solidFill>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E8596E05-19DF-AB46-AF0B-21B650EFA339}"/>
              </a:ext>
            </a:extLst>
          </p:cNvPr>
          <p:cNvCxnSpPr>
            <a:cxnSpLocks/>
          </p:cNvCxnSpPr>
          <p:nvPr/>
        </p:nvCxnSpPr>
        <p:spPr>
          <a:xfrm flipV="1">
            <a:off x="2247749" y="1273968"/>
            <a:ext cx="891313" cy="739670"/>
          </a:xfrm>
          <a:prstGeom prst="straightConnector1">
            <a:avLst/>
          </a:prstGeom>
          <a:ln w="12700">
            <a:solidFill>
              <a:srgbClr val="22AE9B"/>
            </a:solidFill>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E333FA82-66B8-A048-9D44-B8FD08654345}"/>
              </a:ext>
            </a:extLst>
          </p:cNvPr>
          <p:cNvCxnSpPr>
            <a:cxnSpLocks/>
          </p:cNvCxnSpPr>
          <p:nvPr/>
        </p:nvCxnSpPr>
        <p:spPr>
          <a:xfrm flipV="1">
            <a:off x="2362519" y="1276874"/>
            <a:ext cx="891313" cy="739670"/>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88" name="Straight Arrow Connector 87">
            <a:extLst>
              <a:ext uri="{FF2B5EF4-FFF2-40B4-BE49-F238E27FC236}">
                <a16:creationId xmlns:a16="http://schemas.microsoft.com/office/drawing/2014/main" id="{02EDE266-705F-5E4A-A2F8-18536F22D0B6}"/>
              </a:ext>
            </a:extLst>
          </p:cNvPr>
          <p:cNvCxnSpPr>
            <a:cxnSpLocks/>
          </p:cNvCxnSpPr>
          <p:nvPr/>
        </p:nvCxnSpPr>
        <p:spPr>
          <a:xfrm flipV="1">
            <a:off x="2475523" y="1277865"/>
            <a:ext cx="891313" cy="739670"/>
          </a:xfrm>
          <a:prstGeom prst="straightConnector1">
            <a:avLst/>
          </a:prstGeom>
          <a:ln w="12700">
            <a:solidFill>
              <a:srgbClr val="22AE9B"/>
            </a:solidFill>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2B4A7872-DF0F-F147-ABF8-2F931AD9B9C4}"/>
              </a:ext>
            </a:extLst>
          </p:cNvPr>
          <p:cNvCxnSpPr>
            <a:cxnSpLocks/>
          </p:cNvCxnSpPr>
          <p:nvPr/>
        </p:nvCxnSpPr>
        <p:spPr>
          <a:xfrm flipV="1">
            <a:off x="2590293" y="1280771"/>
            <a:ext cx="891313" cy="739670"/>
          </a:xfrm>
          <a:prstGeom prst="straightConnector1">
            <a:avLst/>
          </a:prstGeom>
          <a:ln w="12700">
            <a:solidFill>
              <a:srgbClr val="22AE9B"/>
            </a:solidFill>
            <a:tailEnd type="triangle"/>
          </a:ln>
        </p:spPr>
        <p:style>
          <a:lnRef idx="1">
            <a:schemeClr val="dk1"/>
          </a:lnRef>
          <a:fillRef idx="0">
            <a:schemeClr val="dk1"/>
          </a:fillRef>
          <a:effectRef idx="0">
            <a:schemeClr val="dk1"/>
          </a:effectRef>
          <a:fontRef idx="minor">
            <a:schemeClr val="tx1"/>
          </a:fontRef>
        </p:style>
      </p:cxnSp>
      <p:cxnSp>
        <p:nvCxnSpPr>
          <p:cNvPr id="90" name="Straight Arrow Connector 89">
            <a:extLst>
              <a:ext uri="{FF2B5EF4-FFF2-40B4-BE49-F238E27FC236}">
                <a16:creationId xmlns:a16="http://schemas.microsoft.com/office/drawing/2014/main" id="{D8002641-8075-0E4E-A38F-1697EE4D937C}"/>
              </a:ext>
            </a:extLst>
          </p:cNvPr>
          <p:cNvCxnSpPr>
            <a:cxnSpLocks/>
          </p:cNvCxnSpPr>
          <p:nvPr/>
        </p:nvCxnSpPr>
        <p:spPr>
          <a:xfrm flipV="1">
            <a:off x="2751310" y="1276874"/>
            <a:ext cx="891313" cy="739670"/>
          </a:xfrm>
          <a:prstGeom prst="straightConnector1">
            <a:avLst/>
          </a:prstGeom>
          <a:ln w="12700">
            <a:solidFill>
              <a:srgbClr val="22AE9B"/>
            </a:solidFill>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C4F1C6F2-C82A-1746-8906-61D055E56F36}"/>
              </a:ext>
            </a:extLst>
          </p:cNvPr>
          <p:cNvCxnSpPr>
            <a:cxnSpLocks/>
          </p:cNvCxnSpPr>
          <p:nvPr/>
        </p:nvCxnSpPr>
        <p:spPr>
          <a:xfrm flipV="1">
            <a:off x="2866080" y="1279780"/>
            <a:ext cx="891313" cy="739670"/>
          </a:xfrm>
          <a:prstGeom prst="straightConnector1">
            <a:avLst/>
          </a:prstGeom>
          <a:ln w="12700">
            <a:solidFill>
              <a:srgbClr val="22AE9B"/>
            </a:solidFill>
            <a:tailEnd type="triangle"/>
          </a:ln>
        </p:spPr>
        <p:style>
          <a:lnRef idx="1">
            <a:schemeClr val="dk1"/>
          </a:lnRef>
          <a:fillRef idx="0">
            <a:schemeClr val="dk1"/>
          </a:fillRef>
          <a:effectRef idx="0">
            <a:schemeClr val="dk1"/>
          </a:effectRef>
          <a:fontRef idx="minor">
            <a:schemeClr val="tx1"/>
          </a:fontRef>
        </p:style>
      </p:cxnSp>
      <p:cxnSp>
        <p:nvCxnSpPr>
          <p:cNvPr id="92" name="Straight Arrow Connector 91">
            <a:extLst>
              <a:ext uri="{FF2B5EF4-FFF2-40B4-BE49-F238E27FC236}">
                <a16:creationId xmlns:a16="http://schemas.microsoft.com/office/drawing/2014/main" id="{799F3633-F2CF-4C42-A061-7688FEF51952}"/>
              </a:ext>
            </a:extLst>
          </p:cNvPr>
          <p:cNvCxnSpPr>
            <a:cxnSpLocks/>
          </p:cNvCxnSpPr>
          <p:nvPr/>
        </p:nvCxnSpPr>
        <p:spPr>
          <a:xfrm flipV="1">
            <a:off x="2979084" y="1280771"/>
            <a:ext cx="891313" cy="739670"/>
          </a:xfrm>
          <a:prstGeom prst="straightConnector1">
            <a:avLst/>
          </a:prstGeom>
          <a:ln w="12700">
            <a:solidFill>
              <a:srgbClr val="22AE9B"/>
            </a:solidFill>
            <a:tailEnd type="triangle"/>
          </a:ln>
        </p:spPr>
        <p:style>
          <a:lnRef idx="1">
            <a:schemeClr val="dk1"/>
          </a:lnRef>
          <a:fillRef idx="0">
            <a:schemeClr val="dk1"/>
          </a:fillRef>
          <a:effectRef idx="0">
            <a:schemeClr val="dk1"/>
          </a:effectRef>
          <a:fontRef idx="minor">
            <a:schemeClr val="tx1"/>
          </a:fontRef>
        </p:style>
      </p:cxnSp>
      <p:cxnSp>
        <p:nvCxnSpPr>
          <p:cNvPr id="93" name="Straight Arrow Connector 92">
            <a:extLst>
              <a:ext uri="{FF2B5EF4-FFF2-40B4-BE49-F238E27FC236}">
                <a16:creationId xmlns:a16="http://schemas.microsoft.com/office/drawing/2014/main" id="{53FDA9C3-BBC2-5344-A350-A1D19D62FEF3}"/>
              </a:ext>
            </a:extLst>
          </p:cNvPr>
          <p:cNvCxnSpPr>
            <a:cxnSpLocks/>
          </p:cNvCxnSpPr>
          <p:nvPr/>
        </p:nvCxnSpPr>
        <p:spPr>
          <a:xfrm flipV="1">
            <a:off x="3093854" y="1283677"/>
            <a:ext cx="891313" cy="739670"/>
          </a:xfrm>
          <a:prstGeom prst="straightConnector1">
            <a:avLst/>
          </a:prstGeom>
          <a:ln w="12700">
            <a:solidFill>
              <a:srgbClr val="22AE9B"/>
            </a:solidFill>
            <a:tailEnd type="triangle"/>
          </a:ln>
        </p:spPr>
        <p:style>
          <a:lnRef idx="1">
            <a:schemeClr val="dk1"/>
          </a:lnRef>
          <a:fillRef idx="0">
            <a:schemeClr val="dk1"/>
          </a:fillRef>
          <a:effectRef idx="0">
            <a:schemeClr val="dk1"/>
          </a:effectRef>
          <a:fontRef idx="minor">
            <a:schemeClr val="tx1"/>
          </a:fontRef>
        </p:style>
      </p:cxnSp>
      <p:grpSp>
        <p:nvGrpSpPr>
          <p:cNvPr id="114" name="Group 113">
            <a:extLst>
              <a:ext uri="{FF2B5EF4-FFF2-40B4-BE49-F238E27FC236}">
                <a16:creationId xmlns:a16="http://schemas.microsoft.com/office/drawing/2014/main" id="{A7F1855D-0EFA-8940-9D7C-19E3D1AC059D}"/>
              </a:ext>
            </a:extLst>
          </p:cNvPr>
          <p:cNvGrpSpPr/>
          <p:nvPr/>
        </p:nvGrpSpPr>
        <p:grpSpPr>
          <a:xfrm>
            <a:off x="2005774" y="305776"/>
            <a:ext cx="6769799" cy="647325"/>
            <a:chOff x="2005774" y="305776"/>
            <a:chExt cx="6769799" cy="647325"/>
          </a:xfrm>
        </p:grpSpPr>
        <p:cxnSp>
          <p:nvCxnSpPr>
            <p:cNvPr id="95" name="Straight Connector 94">
              <a:extLst>
                <a:ext uri="{FF2B5EF4-FFF2-40B4-BE49-F238E27FC236}">
                  <a16:creationId xmlns:a16="http://schemas.microsoft.com/office/drawing/2014/main" id="{9C4219AC-3C47-4646-9B1B-5916AE26B3AE}"/>
                </a:ext>
              </a:extLst>
            </p:cNvPr>
            <p:cNvCxnSpPr>
              <a:cxnSpLocks/>
            </p:cNvCxnSpPr>
            <p:nvPr/>
          </p:nvCxnSpPr>
          <p:spPr>
            <a:xfrm flipV="1">
              <a:off x="2005774" y="568592"/>
              <a:ext cx="5283668" cy="353979"/>
            </a:xfrm>
            <a:prstGeom prst="line">
              <a:avLst/>
            </a:prstGeom>
            <a:ln w="19050">
              <a:solidFill>
                <a:srgbClr val="1982C3"/>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9B3113B-A7C1-F542-998C-7DBA398201D3}"/>
                </a:ext>
              </a:extLst>
            </p:cNvPr>
            <p:cNvCxnSpPr>
              <a:cxnSpLocks/>
              <a:stCxn id="44" idx="0"/>
            </p:cNvCxnSpPr>
            <p:nvPr/>
          </p:nvCxnSpPr>
          <p:spPr>
            <a:xfrm flipV="1">
              <a:off x="3313441" y="568592"/>
              <a:ext cx="3976001" cy="384509"/>
            </a:xfrm>
            <a:prstGeom prst="line">
              <a:avLst/>
            </a:prstGeom>
            <a:ln w="19050">
              <a:solidFill>
                <a:srgbClr val="1982C3"/>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9BFC0E0-A6D1-C945-B173-7437A9AF95E3}"/>
                </a:ext>
              </a:extLst>
            </p:cNvPr>
            <p:cNvCxnSpPr>
              <a:cxnSpLocks/>
              <a:stCxn id="45" idx="0"/>
            </p:cNvCxnSpPr>
            <p:nvPr/>
          </p:nvCxnSpPr>
          <p:spPr>
            <a:xfrm flipV="1">
              <a:off x="4971403" y="568592"/>
              <a:ext cx="2318039" cy="381138"/>
            </a:xfrm>
            <a:prstGeom prst="line">
              <a:avLst/>
            </a:prstGeom>
            <a:ln w="19050">
              <a:solidFill>
                <a:srgbClr val="1982C3"/>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6BF416-E78A-6F43-A1A9-187AE0254C1D}"/>
                </a:ext>
              </a:extLst>
            </p:cNvPr>
            <p:cNvCxnSpPr>
              <a:cxnSpLocks/>
              <a:stCxn id="46" idx="0"/>
            </p:cNvCxnSpPr>
            <p:nvPr/>
          </p:nvCxnSpPr>
          <p:spPr>
            <a:xfrm flipV="1">
              <a:off x="5719690" y="568592"/>
              <a:ext cx="1569752" cy="381138"/>
            </a:xfrm>
            <a:prstGeom prst="line">
              <a:avLst/>
            </a:prstGeom>
            <a:ln w="19050">
              <a:solidFill>
                <a:srgbClr val="1982C3"/>
              </a:solidFill>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21736A26-6310-4041-9834-0F35DFD07F07}"/>
                </a:ext>
              </a:extLst>
            </p:cNvPr>
            <p:cNvSpPr txBox="1"/>
            <p:nvPr/>
          </p:nvSpPr>
          <p:spPr>
            <a:xfrm>
              <a:off x="7257698" y="305776"/>
              <a:ext cx="1517875" cy="461665"/>
            </a:xfrm>
            <a:prstGeom prst="rect">
              <a:avLst/>
            </a:prstGeom>
            <a:noFill/>
          </p:spPr>
          <p:txBody>
            <a:bodyPr wrap="square" rtlCol="0">
              <a:spAutoFit/>
            </a:bodyPr>
            <a:lstStyle/>
            <a:p>
              <a:r>
                <a:rPr lang="en-CH" sz="2400" b="1" dirty="0">
                  <a:solidFill>
                    <a:srgbClr val="1982C3"/>
                  </a:solidFill>
                  <a:latin typeface="Corbel" panose="020B0503020204020204" pitchFamily="34" charset="0"/>
                </a:rPr>
                <a:t>Seeds</a:t>
              </a:r>
            </a:p>
          </p:txBody>
        </p:sp>
      </p:grpSp>
      <p:cxnSp>
        <p:nvCxnSpPr>
          <p:cNvPr id="52" name="Straight Arrow Connector 51">
            <a:extLst>
              <a:ext uri="{FF2B5EF4-FFF2-40B4-BE49-F238E27FC236}">
                <a16:creationId xmlns:a16="http://schemas.microsoft.com/office/drawing/2014/main" id="{F24D2D85-9CDC-2A49-8321-1EF03CBC6D63}"/>
              </a:ext>
            </a:extLst>
          </p:cNvPr>
          <p:cNvCxnSpPr>
            <a:cxnSpLocks/>
          </p:cNvCxnSpPr>
          <p:nvPr/>
        </p:nvCxnSpPr>
        <p:spPr>
          <a:xfrm>
            <a:off x="2005774" y="1410278"/>
            <a:ext cx="3004112" cy="1190708"/>
          </a:xfrm>
          <a:prstGeom prst="straightConnector1">
            <a:avLst/>
          </a:prstGeom>
          <a:ln w="38100">
            <a:solidFill>
              <a:schemeClr val="accent4">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3" name="Rounded Rectangle 52">
            <a:extLst>
              <a:ext uri="{FF2B5EF4-FFF2-40B4-BE49-F238E27FC236}">
                <a16:creationId xmlns:a16="http://schemas.microsoft.com/office/drawing/2014/main" id="{7870DD51-64F9-2249-AD6A-A5C87712F3F6}"/>
              </a:ext>
            </a:extLst>
          </p:cNvPr>
          <p:cNvSpPr/>
          <p:nvPr/>
        </p:nvSpPr>
        <p:spPr>
          <a:xfrm>
            <a:off x="1849469" y="949730"/>
            <a:ext cx="398280" cy="460548"/>
          </a:xfrm>
          <a:prstGeom prst="roundRect">
            <a:avLst/>
          </a:prstGeom>
          <a:noFill/>
          <a:ln w="28575">
            <a:solidFill>
              <a:schemeClr val="accent4">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60" name="Rounded Rectangle 59">
            <a:extLst>
              <a:ext uri="{FF2B5EF4-FFF2-40B4-BE49-F238E27FC236}">
                <a16:creationId xmlns:a16="http://schemas.microsoft.com/office/drawing/2014/main" id="{37A1BB6B-9ADF-0E4C-AB78-12136DAE2D77}"/>
              </a:ext>
            </a:extLst>
          </p:cNvPr>
          <p:cNvSpPr/>
          <p:nvPr/>
        </p:nvSpPr>
        <p:spPr>
          <a:xfrm>
            <a:off x="2572129" y="957380"/>
            <a:ext cx="413961" cy="460548"/>
          </a:xfrm>
          <a:prstGeom prst="roundRect">
            <a:avLst/>
          </a:prstGeom>
          <a:noFill/>
          <a:ln w="28575">
            <a:solidFill>
              <a:schemeClr val="accent4">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61" name="Straight Arrow Connector 60">
            <a:extLst>
              <a:ext uri="{FF2B5EF4-FFF2-40B4-BE49-F238E27FC236}">
                <a16:creationId xmlns:a16="http://schemas.microsoft.com/office/drawing/2014/main" id="{BE748F91-7C89-4347-BAF6-07A29CD02944}"/>
              </a:ext>
            </a:extLst>
          </p:cNvPr>
          <p:cNvCxnSpPr>
            <a:cxnSpLocks/>
            <a:stCxn id="60" idx="2"/>
          </p:cNvCxnSpPr>
          <p:nvPr/>
        </p:nvCxnSpPr>
        <p:spPr>
          <a:xfrm>
            <a:off x="2779110" y="1417928"/>
            <a:ext cx="2222668" cy="721223"/>
          </a:xfrm>
          <a:prstGeom prst="straightConnector1">
            <a:avLst/>
          </a:prstGeom>
          <a:ln w="38100">
            <a:solidFill>
              <a:schemeClr val="accent4">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FE90931-72BA-454E-8E21-19710B8B9596}"/>
              </a:ext>
            </a:extLst>
          </p:cNvPr>
          <p:cNvCxnSpPr/>
          <p:nvPr/>
        </p:nvCxnSpPr>
        <p:spPr>
          <a:xfrm>
            <a:off x="7908925" y="1075332"/>
            <a:ext cx="742950" cy="0"/>
          </a:xfrm>
          <a:prstGeom prst="line">
            <a:avLst/>
          </a:prstGeom>
          <a:ln w="19050">
            <a:gradFill flip="none" rotWithShape="1">
              <a:gsLst>
                <a:gs pos="0">
                  <a:schemeClr val="tx1"/>
                </a:gs>
                <a:gs pos="0">
                  <a:schemeClr val="tx1"/>
                </a:gs>
                <a:gs pos="0">
                  <a:schemeClr val="tx1"/>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172A0AB-B533-6042-A89F-F4480868B31A}"/>
              </a:ext>
            </a:extLst>
          </p:cNvPr>
          <p:cNvCxnSpPr/>
          <p:nvPr/>
        </p:nvCxnSpPr>
        <p:spPr>
          <a:xfrm>
            <a:off x="7938463" y="1282953"/>
            <a:ext cx="742950" cy="0"/>
          </a:xfrm>
          <a:prstGeom prst="line">
            <a:avLst/>
          </a:prstGeom>
          <a:ln w="19050">
            <a:gradFill flip="none" rotWithShape="1">
              <a:gsLst>
                <a:gs pos="0">
                  <a:schemeClr val="tx1"/>
                </a:gs>
                <a:gs pos="0">
                  <a:schemeClr val="tx1"/>
                </a:gs>
                <a:gs pos="0">
                  <a:schemeClr val="tx1"/>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1807D9CC-1656-EC49-94BD-5FD85468E1FB}"/>
              </a:ext>
            </a:extLst>
          </p:cNvPr>
          <p:cNvSpPr/>
          <p:nvPr/>
        </p:nvSpPr>
        <p:spPr>
          <a:xfrm>
            <a:off x="7762783" y="1084856"/>
            <a:ext cx="934505" cy="192475"/>
          </a:xfrm>
          <a:prstGeom prst="rect">
            <a:avLst/>
          </a:prstGeom>
          <a:gradFill flip="none" rotWithShape="1">
            <a:gsLst>
              <a:gs pos="0">
                <a:schemeClr val="bg1"/>
              </a:gs>
              <a:gs pos="100000">
                <a:schemeClr val="accent6">
                  <a:lumMod val="20000"/>
                  <a:lumOff val="80000"/>
                </a:schemeClr>
              </a:gs>
              <a:gs pos="98000">
                <a:schemeClr val="accent6">
                  <a:lumMod val="20000"/>
                  <a:lumOff val="80000"/>
                </a:schemeClr>
              </a:gs>
              <a:gs pos="100000">
                <a:schemeClr val="accent6">
                  <a:lumMod val="20000"/>
                  <a:lumOff val="8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H" dirty="0">
                <a:solidFill>
                  <a:schemeClr val="tx1"/>
                </a:solidFill>
              </a:rPr>
              <a:t>…</a:t>
            </a:r>
          </a:p>
        </p:txBody>
      </p:sp>
      <p:sp>
        <p:nvSpPr>
          <p:cNvPr id="23" name="Left Brace 22">
            <a:extLst>
              <a:ext uri="{FF2B5EF4-FFF2-40B4-BE49-F238E27FC236}">
                <a16:creationId xmlns:a16="http://schemas.microsoft.com/office/drawing/2014/main" id="{1FF2677B-6EAB-024E-BDAC-A54D9013A310}"/>
              </a:ext>
            </a:extLst>
          </p:cNvPr>
          <p:cNvSpPr/>
          <p:nvPr/>
        </p:nvSpPr>
        <p:spPr>
          <a:xfrm rot="5400000">
            <a:off x="5162245" y="-2751637"/>
            <a:ext cx="303299" cy="7281093"/>
          </a:xfrm>
          <a:prstGeom prst="leftBrace">
            <a:avLst>
              <a:gd name="adj1" fmla="val 80462"/>
              <a:gd name="adj2" fmla="val 50000"/>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Tree>
    <p:extLst>
      <p:ext uri="{BB962C8B-B14F-4D97-AF65-F5344CB8AC3E}">
        <p14:creationId xmlns:p14="http://schemas.microsoft.com/office/powerpoint/2010/main" val="244484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23"/>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22" presetClass="entr" presetSubtype="1" fill="hold" nodeType="with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wipe(up)">
                                      <p:cBhvr>
                                        <p:cTn id="39" dur="500"/>
                                        <p:tgtEl>
                                          <p:spTgt spid="52"/>
                                        </p:tgtEl>
                                      </p:cBhvr>
                                    </p:animEffect>
                                  </p:childTnLst>
                                </p:cTn>
                              </p:par>
                              <p:par>
                                <p:cTn id="40" presetID="22" presetClass="entr" presetSubtype="1" fill="hold" nodeType="withEffect">
                                  <p:stCondLst>
                                    <p:cond delay="0"/>
                                  </p:stCondLst>
                                  <p:childTnLst>
                                    <p:set>
                                      <p:cBhvr>
                                        <p:cTn id="41" dur="1" fill="hold">
                                          <p:stCondLst>
                                            <p:cond delay="0"/>
                                          </p:stCondLst>
                                        </p:cTn>
                                        <p:tgtEl>
                                          <p:spTgt spid="61"/>
                                        </p:tgtEl>
                                        <p:attrNameLst>
                                          <p:attrName>style.visibility</p:attrName>
                                        </p:attrNameLst>
                                      </p:cBhvr>
                                      <p:to>
                                        <p:strVal val="visible"/>
                                      </p:to>
                                    </p:set>
                                    <p:animEffect transition="in" filter="wipe(up)">
                                      <p:cBhvr>
                                        <p:cTn id="42" dur="500"/>
                                        <p:tgtEl>
                                          <p:spTgt spid="61"/>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60"/>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53"/>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52"/>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61"/>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grpId="1" nodeType="clickEffect">
                                  <p:stCondLst>
                                    <p:cond delay="0"/>
                                  </p:stCondLst>
                                  <p:childTnLst>
                                    <p:animMotion origin="layout" path="M -0.00434 -0.00324 L 0.20191 -0.06158 " pathEditMode="relative" rAng="0" ptsTypes="AA">
                                      <p:cBhvr>
                                        <p:cTn id="74" dur="500" fill="hold"/>
                                        <p:tgtEl>
                                          <p:spTgt spid="34"/>
                                        </p:tgtEl>
                                        <p:attrNameLst>
                                          <p:attrName>ppt_x</p:attrName>
                                          <p:attrName>ppt_y</p:attrName>
                                        </p:attrNameLst>
                                      </p:cBhvr>
                                      <p:rCtr x="10312" y="-2917"/>
                                    </p:animMotion>
                                  </p:childTnLst>
                                </p:cTn>
                              </p:par>
                            </p:childTnLst>
                          </p:cTn>
                        </p:par>
                      </p:childTnLst>
                    </p:cTn>
                  </p:par>
                  <p:par>
                    <p:cTn id="75" fill="hold">
                      <p:stCondLst>
                        <p:cond delay="indefinite"/>
                      </p:stCondLst>
                      <p:childTnLst>
                        <p:par>
                          <p:cTn id="76" fill="hold">
                            <p:stCondLst>
                              <p:cond delay="0"/>
                            </p:stCondLst>
                            <p:childTnLst>
                              <p:par>
                                <p:cTn id="77" presetID="0" presetClass="path" presetSubtype="0" accel="50000" decel="50000" fill="hold" grpId="1" nodeType="clickEffect">
                                  <p:stCondLst>
                                    <p:cond delay="0"/>
                                  </p:stCondLst>
                                  <p:childTnLst>
                                    <p:animMotion origin="layout" path="M -2.77778E-7 -3.33333E-6 L 0.1875 -0.06319 " pathEditMode="relative" rAng="0" ptsTypes="AA">
                                      <p:cBhvr>
                                        <p:cTn id="78" dur="500" fill="hold"/>
                                        <p:tgtEl>
                                          <p:spTgt spid="35"/>
                                        </p:tgtEl>
                                        <p:attrNameLst>
                                          <p:attrName>ppt_x</p:attrName>
                                          <p:attrName>ppt_y</p:attrName>
                                        </p:attrNameLst>
                                      </p:cBhvr>
                                      <p:rCtr x="9375" y="-3171"/>
                                    </p:animMotion>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1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8"/>
                                        </p:tgtEl>
                                        <p:attrNameLst>
                                          <p:attrName>style.visibility</p:attrName>
                                        </p:attrNameLst>
                                      </p:cBhvr>
                                      <p:to>
                                        <p:strVal val="visible"/>
                                      </p:to>
                                    </p:set>
                                  </p:childTnLst>
                                </p:cTn>
                              </p:par>
                              <p:par>
                                <p:cTn id="97" presetID="1" presetClass="exit" presetSubtype="0" fill="hold" nodeType="withEffect">
                                  <p:stCondLst>
                                    <p:cond delay="0"/>
                                  </p:stCondLst>
                                  <p:childTnLst>
                                    <p:set>
                                      <p:cBhvr>
                                        <p:cTn id="98" dur="1" fill="hold">
                                          <p:stCondLst>
                                            <p:cond delay="0"/>
                                          </p:stCondLst>
                                        </p:cTn>
                                        <p:tgtEl>
                                          <p:spTgt spid="114"/>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53" presetClass="entr" presetSubtype="16" fill="hold" grpId="0" nodeType="clickEffect">
                                  <p:stCondLst>
                                    <p:cond delay="0"/>
                                  </p:stCondLst>
                                  <p:childTnLst>
                                    <p:set>
                                      <p:cBhvr>
                                        <p:cTn id="102" dur="1" fill="hold">
                                          <p:stCondLst>
                                            <p:cond delay="0"/>
                                          </p:stCondLst>
                                        </p:cTn>
                                        <p:tgtEl>
                                          <p:spTgt spid="55"/>
                                        </p:tgtEl>
                                        <p:attrNameLst>
                                          <p:attrName>style.visibility</p:attrName>
                                        </p:attrNameLst>
                                      </p:cBhvr>
                                      <p:to>
                                        <p:strVal val="visible"/>
                                      </p:to>
                                    </p:set>
                                    <p:anim calcmode="lin" valueType="num">
                                      <p:cBhvr>
                                        <p:cTn id="103" dur="500" fill="hold"/>
                                        <p:tgtEl>
                                          <p:spTgt spid="55"/>
                                        </p:tgtEl>
                                        <p:attrNameLst>
                                          <p:attrName>ppt_w</p:attrName>
                                        </p:attrNameLst>
                                      </p:cBhvr>
                                      <p:tavLst>
                                        <p:tav tm="0">
                                          <p:val>
                                            <p:fltVal val="0"/>
                                          </p:val>
                                        </p:tav>
                                        <p:tav tm="100000">
                                          <p:val>
                                            <p:strVal val="#ppt_w"/>
                                          </p:val>
                                        </p:tav>
                                      </p:tavLst>
                                    </p:anim>
                                    <p:anim calcmode="lin" valueType="num">
                                      <p:cBhvr>
                                        <p:cTn id="104" dur="500" fill="hold"/>
                                        <p:tgtEl>
                                          <p:spTgt spid="55"/>
                                        </p:tgtEl>
                                        <p:attrNameLst>
                                          <p:attrName>ppt_h</p:attrName>
                                        </p:attrNameLst>
                                      </p:cBhvr>
                                      <p:tavLst>
                                        <p:tav tm="0">
                                          <p:val>
                                            <p:fltVal val="0"/>
                                          </p:val>
                                        </p:tav>
                                        <p:tav tm="100000">
                                          <p:val>
                                            <p:strVal val="#ppt_h"/>
                                          </p:val>
                                        </p:tav>
                                      </p:tavLst>
                                    </p:anim>
                                    <p:animEffect transition="in" filter="fade">
                                      <p:cBhvr>
                                        <p:cTn id="105" dur="500"/>
                                        <p:tgtEl>
                                          <p:spTgt spid="55"/>
                                        </p:tgtEl>
                                      </p:cBhvr>
                                    </p:animEffect>
                                  </p:childTnLst>
                                </p:cTn>
                              </p:par>
                              <p:par>
                                <p:cTn id="106" presetID="53" presetClass="entr" presetSubtype="16" fill="hold" grpId="0" nodeType="withEffect">
                                  <p:stCondLst>
                                    <p:cond delay="0"/>
                                  </p:stCondLst>
                                  <p:childTnLst>
                                    <p:set>
                                      <p:cBhvr>
                                        <p:cTn id="107" dur="1" fill="hold">
                                          <p:stCondLst>
                                            <p:cond delay="0"/>
                                          </p:stCondLst>
                                        </p:cTn>
                                        <p:tgtEl>
                                          <p:spTgt spid="51"/>
                                        </p:tgtEl>
                                        <p:attrNameLst>
                                          <p:attrName>style.visibility</p:attrName>
                                        </p:attrNameLst>
                                      </p:cBhvr>
                                      <p:to>
                                        <p:strVal val="visible"/>
                                      </p:to>
                                    </p:set>
                                    <p:anim calcmode="lin" valueType="num">
                                      <p:cBhvr>
                                        <p:cTn id="108" dur="500" fill="hold"/>
                                        <p:tgtEl>
                                          <p:spTgt spid="51"/>
                                        </p:tgtEl>
                                        <p:attrNameLst>
                                          <p:attrName>ppt_w</p:attrName>
                                        </p:attrNameLst>
                                      </p:cBhvr>
                                      <p:tavLst>
                                        <p:tav tm="0">
                                          <p:val>
                                            <p:fltVal val="0"/>
                                          </p:val>
                                        </p:tav>
                                        <p:tav tm="100000">
                                          <p:val>
                                            <p:strVal val="#ppt_w"/>
                                          </p:val>
                                        </p:tav>
                                      </p:tavLst>
                                    </p:anim>
                                    <p:anim calcmode="lin" valueType="num">
                                      <p:cBhvr>
                                        <p:cTn id="109" dur="500" fill="hold"/>
                                        <p:tgtEl>
                                          <p:spTgt spid="51"/>
                                        </p:tgtEl>
                                        <p:attrNameLst>
                                          <p:attrName>ppt_h</p:attrName>
                                        </p:attrNameLst>
                                      </p:cBhvr>
                                      <p:tavLst>
                                        <p:tav tm="0">
                                          <p:val>
                                            <p:fltVal val="0"/>
                                          </p:val>
                                        </p:tav>
                                        <p:tav tm="100000">
                                          <p:val>
                                            <p:strVal val="#ppt_h"/>
                                          </p:val>
                                        </p:tav>
                                      </p:tavLst>
                                    </p:anim>
                                    <p:animEffect transition="in" filter="fade">
                                      <p:cBhvr>
                                        <p:cTn id="110" dur="500"/>
                                        <p:tgtEl>
                                          <p:spTgt spid="51"/>
                                        </p:tgtEl>
                                      </p:cBhvr>
                                    </p:animEffect>
                                  </p:childTnLst>
                                </p:cTn>
                              </p:par>
                              <p:par>
                                <p:cTn id="111" presetID="53" presetClass="entr" presetSubtype="16" fill="hold" grpId="0" nodeType="withEffect">
                                  <p:stCondLst>
                                    <p:cond delay="0"/>
                                  </p:stCondLst>
                                  <p:childTnLst>
                                    <p:set>
                                      <p:cBhvr>
                                        <p:cTn id="112" dur="1" fill="hold">
                                          <p:stCondLst>
                                            <p:cond delay="0"/>
                                          </p:stCondLst>
                                        </p:cTn>
                                        <p:tgtEl>
                                          <p:spTgt spid="54"/>
                                        </p:tgtEl>
                                        <p:attrNameLst>
                                          <p:attrName>style.visibility</p:attrName>
                                        </p:attrNameLst>
                                      </p:cBhvr>
                                      <p:to>
                                        <p:strVal val="visible"/>
                                      </p:to>
                                    </p:set>
                                    <p:anim calcmode="lin" valueType="num">
                                      <p:cBhvr>
                                        <p:cTn id="113" dur="500" fill="hold"/>
                                        <p:tgtEl>
                                          <p:spTgt spid="54"/>
                                        </p:tgtEl>
                                        <p:attrNameLst>
                                          <p:attrName>ppt_w</p:attrName>
                                        </p:attrNameLst>
                                      </p:cBhvr>
                                      <p:tavLst>
                                        <p:tav tm="0">
                                          <p:val>
                                            <p:fltVal val="0"/>
                                          </p:val>
                                        </p:tav>
                                        <p:tav tm="100000">
                                          <p:val>
                                            <p:strVal val="#ppt_w"/>
                                          </p:val>
                                        </p:tav>
                                      </p:tavLst>
                                    </p:anim>
                                    <p:anim calcmode="lin" valueType="num">
                                      <p:cBhvr>
                                        <p:cTn id="114" dur="500" fill="hold"/>
                                        <p:tgtEl>
                                          <p:spTgt spid="54"/>
                                        </p:tgtEl>
                                        <p:attrNameLst>
                                          <p:attrName>ppt_h</p:attrName>
                                        </p:attrNameLst>
                                      </p:cBhvr>
                                      <p:tavLst>
                                        <p:tav tm="0">
                                          <p:val>
                                            <p:fltVal val="0"/>
                                          </p:val>
                                        </p:tav>
                                        <p:tav tm="100000">
                                          <p:val>
                                            <p:strVal val="#ppt_h"/>
                                          </p:val>
                                        </p:tav>
                                      </p:tavLst>
                                    </p:anim>
                                    <p:animEffect transition="in" filter="fade">
                                      <p:cBhvr>
                                        <p:cTn id="115" dur="500"/>
                                        <p:tgtEl>
                                          <p:spTgt spid="54"/>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56"/>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59"/>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8" presetClass="entr" presetSubtype="9" fill="hold" nodeType="clickEffect">
                                  <p:stCondLst>
                                    <p:cond delay="0"/>
                                  </p:stCondLst>
                                  <p:childTnLst>
                                    <p:set>
                                      <p:cBhvr>
                                        <p:cTn id="125" dur="1" fill="hold">
                                          <p:stCondLst>
                                            <p:cond delay="0"/>
                                          </p:stCondLst>
                                        </p:cTn>
                                        <p:tgtEl>
                                          <p:spTgt spid="80"/>
                                        </p:tgtEl>
                                        <p:attrNameLst>
                                          <p:attrName>style.visibility</p:attrName>
                                        </p:attrNameLst>
                                      </p:cBhvr>
                                      <p:to>
                                        <p:strVal val="visible"/>
                                      </p:to>
                                    </p:set>
                                    <p:animEffect transition="in" filter="strips(upLeft)">
                                      <p:cBhvr>
                                        <p:cTn id="126" dur="2000"/>
                                        <p:tgtEl>
                                          <p:spTgt spid="80"/>
                                        </p:tgtEl>
                                      </p:cBhvr>
                                    </p:animEffect>
                                  </p:childTnLst>
                                </p:cTn>
                              </p:par>
                              <p:par>
                                <p:cTn id="127" presetID="18" presetClass="entr" presetSubtype="9" fill="hold" nodeType="withEffect">
                                  <p:stCondLst>
                                    <p:cond delay="0"/>
                                  </p:stCondLst>
                                  <p:childTnLst>
                                    <p:set>
                                      <p:cBhvr>
                                        <p:cTn id="128" dur="1" fill="hold">
                                          <p:stCondLst>
                                            <p:cond delay="0"/>
                                          </p:stCondLst>
                                        </p:cTn>
                                        <p:tgtEl>
                                          <p:spTgt spid="83"/>
                                        </p:tgtEl>
                                        <p:attrNameLst>
                                          <p:attrName>style.visibility</p:attrName>
                                        </p:attrNameLst>
                                      </p:cBhvr>
                                      <p:to>
                                        <p:strVal val="visible"/>
                                      </p:to>
                                    </p:set>
                                    <p:animEffect transition="in" filter="strips(upLeft)">
                                      <p:cBhvr>
                                        <p:cTn id="129" dur="2000"/>
                                        <p:tgtEl>
                                          <p:spTgt spid="83"/>
                                        </p:tgtEl>
                                      </p:cBhvr>
                                    </p:animEffect>
                                  </p:childTnLst>
                                </p:cTn>
                              </p:par>
                              <p:par>
                                <p:cTn id="130" presetID="18" presetClass="entr" presetSubtype="9" fill="hold" nodeType="withEffect">
                                  <p:stCondLst>
                                    <p:cond delay="0"/>
                                  </p:stCondLst>
                                  <p:childTnLst>
                                    <p:set>
                                      <p:cBhvr>
                                        <p:cTn id="131" dur="1" fill="hold">
                                          <p:stCondLst>
                                            <p:cond delay="0"/>
                                          </p:stCondLst>
                                        </p:cTn>
                                        <p:tgtEl>
                                          <p:spTgt spid="84"/>
                                        </p:tgtEl>
                                        <p:attrNameLst>
                                          <p:attrName>style.visibility</p:attrName>
                                        </p:attrNameLst>
                                      </p:cBhvr>
                                      <p:to>
                                        <p:strVal val="visible"/>
                                      </p:to>
                                    </p:set>
                                    <p:animEffect transition="in" filter="strips(upLeft)">
                                      <p:cBhvr>
                                        <p:cTn id="132" dur="2000"/>
                                        <p:tgtEl>
                                          <p:spTgt spid="84"/>
                                        </p:tgtEl>
                                      </p:cBhvr>
                                    </p:animEffect>
                                  </p:childTnLst>
                                </p:cTn>
                              </p:par>
                              <p:par>
                                <p:cTn id="133" presetID="18" presetClass="entr" presetSubtype="9" fill="hold" nodeType="withEffect">
                                  <p:stCondLst>
                                    <p:cond delay="0"/>
                                  </p:stCondLst>
                                  <p:childTnLst>
                                    <p:set>
                                      <p:cBhvr>
                                        <p:cTn id="134" dur="1" fill="hold">
                                          <p:stCondLst>
                                            <p:cond delay="0"/>
                                          </p:stCondLst>
                                        </p:cTn>
                                        <p:tgtEl>
                                          <p:spTgt spid="85"/>
                                        </p:tgtEl>
                                        <p:attrNameLst>
                                          <p:attrName>style.visibility</p:attrName>
                                        </p:attrNameLst>
                                      </p:cBhvr>
                                      <p:to>
                                        <p:strVal val="visible"/>
                                      </p:to>
                                    </p:set>
                                    <p:animEffect transition="in" filter="strips(upLeft)">
                                      <p:cBhvr>
                                        <p:cTn id="135" dur="2000"/>
                                        <p:tgtEl>
                                          <p:spTgt spid="85"/>
                                        </p:tgtEl>
                                      </p:cBhvr>
                                    </p:animEffect>
                                  </p:childTnLst>
                                </p:cTn>
                              </p:par>
                              <p:par>
                                <p:cTn id="136" presetID="18" presetClass="entr" presetSubtype="9" fill="hold" nodeType="withEffect">
                                  <p:stCondLst>
                                    <p:cond delay="0"/>
                                  </p:stCondLst>
                                  <p:childTnLst>
                                    <p:set>
                                      <p:cBhvr>
                                        <p:cTn id="137" dur="1" fill="hold">
                                          <p:stCondLst>
                                            <p:cond delay="0"/>
                                          </p:stCondLst>
                                        </p:cTn>
                                        <p:tgtEl>
                                          <p:spTgt spid="86"/>
                                        </p:tgtEl>
                                        <p:attrNameLst>
                                          <p:attrName>style.visibility</p:attrName>
                                        </p:attrNameLst>
                                      </p:cBhvr>
                                      <p:to>
                                        <p:strVal val="visible"/>
                                      </p:to>
                                    </p:set>
                                    <p:animEffect transition="in" filter="strips(upLeft)">
                                      <p:cBhvr>
                                        <p:cTn id="138" dur="2000"/>
                                        <p:tgtEl>
                                          <p:spTgt spid="86"/>
                                        </p:tgtEl>
                                      </p:cBhvr>
                                    </p:animEffect>
                                  </p:childTnLst>
                                </p:cTn>
                              </p:par>
                              <p:par>
                                <p:cTn id="139" presetID="18" presetClass="entr" presetSubtype="9" fill="hold" nodeType="withEffect">
                                  <p:stCondLst>
                                    <p:cond delay="0"/>
                                  </p:stCondLst>
                                  <p:childTnLst>
                                    <p:set>
                                      <p:cBhvr>
                                        <p:cTn id="140" dur="1" fill="hold">
                                          <p:stCondLst>
                                            <p:cond delay="0"/>
                                          </p:stCondLst>
                                        </p:cTn>
                                        <p:tgtEl>
                                          <p:spTgt spid="87"/>
                                        </p:tgtEl>
                                        <p:attrNameLst>
                                          <p:attrName>style.visibility</p:attrName>
                                        </p:attrNameLst>
                                      </p:cBhvr>
                                      <p:to>
                                        <p:strVal val="visible"/>
                                      </p:to>
                                    </p:set>
                                    <p:animEffect transition="in" filter="strips(upLeft)">
                                      <p:cBhvr>
                                        <p:cTn id="141" dur="2000"/>
                                        <p:tgtEl>
                                          <p:spTgt spid="87"/>
                                        </p:tgtEl>
                                      </p:cBhvr>
                                    </p:animEffect>
                                  </p:childTnLst>
                                </p:cTn>
                              </p:par>
                              <p:par>
                                <p:cTn id="142" presetID="18" presetClass="entr" presetSubtype="9" fill="hold" nodeType="withEffect">
                                  <p:stCondLst>
                                    <p:cond delay="0"/>
                                  </p:stCondLst>
                                  <p:childTnLst>
                                    <p:set>
                                      <p:cBhvr>
                                        <p:cTn id="143" dur="1" fill="hold">
                                          <p:stCondLst>
                                            <p:cond delay="0"/>
                                          </p:stCondLst>
                                        </p:cTn>
                                        <p:tgtEl>
                                          <p:spTgt spid="88"/>
                                        </p:tgtEl>
                                        <p:attrNameLst>
                                          <p:attrName>style.visibility</p:attrName>
                                        </p:attrNameLst>
                                      </p:cBhvr>
                                      <p:to>
                                        <p:strVal val="visible"/>
                                      </p:to>
                                    </p:set>
                                    <p:animEffect transition="in" filter="strips(upLeft)">
                                      <p:cBhvr>
                                        <p:cTn id="144" dur="2000"/>
                                        <p:tgtEl>
                                          <p:spTgt spid="88"/>
                                        </p:tgtEl>
                                      </p:cBhvr>
                                    </p:animEffect>
                                  </p:childTnLst>
                                </p:cTn>
                              </p:par>
                              <p:par>
                                <p:cTn id="145" presetID="18" presetClass="entr" presetSubtype="9" fill="hold" nodeType="withEffect">
                                  <p:stCondLst>
                                    <p:cond delay="0"/>
                                  </p:stCondLst>
                                  <p:childTnLst>
                                    <p:set>
                                      <p:cBhvr>
                                        <p:cTn id="146" dur="1" fill="hold">
                                          <p:stCondLst>
                                            <p:cond delay="0"/>
                                          </p:stCondLst>
                                        </p:cTn>
                                        <p:tgtEl>
                                          <p:spTgt spid="89"/>
                                        </p:tgtEl>
                                        <p:attrNameLst>
                                          <p:attrName>style.visibility</p:attrName>
                                        </p:attrNameLst>
                                      </p:cBhvr>
                                      <p:to>
                                        <p:strVal val="visible"/>
                                      </p:to>
                                    </p:set>
                                    <p:animEffect transition="in" filter="strips(upLeft)">
                                      <p:cBhvr>
                                        <p:cTn id="147" dur="2000"/>
                                        <p:tgtEl>
                                          <p:spTgt spid="89"/>
                                        </p:tgtEl>
                                      </p:cBhvr>
                                    </p:animEffect>
                                  </p:childTnLst>
                                </p:cTn>
                              </p:par>
                              <p:par>
                                <p:cTn id="148" presetID="18" presetClass="entr" presetSubtype="9" fill="hold" nodeType="withEffect">
                                  <p:stCondLst>
                                    <p:cond delay="0"/>
                                  </p:stCondLst>
                                  <p:childTnLst>
                                    <p:set>
                                      <p:cBhvr>
                                        <p:cTn id="149" dur="1" fill="hold">
                                          <p:stCondLst>
                                            <p:cond delay="0"/>
                                          </p:stCondLst>
                                        </p:cTn>
                                        <p:tgtEl>
                                          <p:spTgt spid="90"/>
                                        </p:tgtEl>
                                        <p:attrNameLst>
                                          <p:attrName>style.visibility</p:attrName>
                                        </p:attrNameLst>
                                      </p:cBhvr>
                                      <p:to>
                                        <p:strVal val="visible"/>
                                      </p:to>
                                    </p:set>
                                    <p:animEffect transition="in" filter="strips(upLeft)">
                                      <p:cBhvr>
                                        <p:cTn id="150" dur="2000"/>
                                        <p:tgtEl>
                                          <p:spTgt spid="90"/>
                                        </p:tgtEl>
                                      </p:cBhvr>
                                    </p:animEffect>
                                  </p:childTnLst>
                                </p:cTn>
                              </p:par>
                              <p:par>
                                <p:cTn id="151" presetID="18" presetClass="entr" presetSubtype="9" fill="hold" nodeType="withEffect">
                                  <p:stCondLst>
                                    <p:cond delay="0"/>
                                  </p:stCondLst>
                                  <p:childTnLst>
                                    <p:set>
                                      <p:cBhvr>
                                        <p:cTn id="152" dur="1" fill="hold">
                                          <p:stCondLst>
                                            <p:cond delay="0"/>
                                          </p:stCondLst>
                                        </p:cTn>
                                        <p:tgtEl>
                                          <p:spTgt spid="91"/>
                                        </p:tgtEl>
                                        <p:attrNameLst>
                                          <p:attrName>style.visibility</p:attrName>
                                        </p:attrNameLst>
                                      </p:cBhvr>
                                      <p:to>
                                        <p:strVal val="visible"/>
                                      </p:to>
                                    </p:set>
                                    <p:animEffect transition="in" filter="strips(upLeft)">
                                      <p:cBhvr>
                                        <p:cTn id="153" dur="2000"/>
                                        <p:tgtEl>
                                          <p:spTgt spid="91"/>
                                        </p:tgtEl>
                                      </p:cBhvr>
                                    </p:animEffect>
                                  </p:childTnLst>
                                </p:cTn>
                              </p:par>
                              <p:par>
                                <p:cTn id="154" presetID="18" presetClass="entr" presetSubtype="9" fill="hold" nodeType="withEffect">
                                  <p:stCondLst>
                                    <p:cond delay="0"/>
                                  </p:stCondLst>
                                  <p:childTnLst>
                                    <p:set>
                                      <p:cBhvr>
                                        <p:cTn id="155" dur="1" fill="hold">
                                          <p:stCondLst>
                                            <p:cond delay="0"/>
                                          </p:stCondLst>
                                        </p:cTn>
                                        <p:tgtEl>
                                          <p:spTgt spid="92"/>
                                        </p:tgtEl>
                                        <p:attrNameLst>
                                          <p:attrName>style.visibility</p:attrName>
                                        </p:attrNameLst>
                                      </p:cBhvr>
                                      <p:to>
                                        <p:strVal val="visible"/>
                                      </p:to>
                                    </p:set>
                                    <p:animEffect transition="in" filter="strips(upLeft)">
                                      <p:cBhvr>
                                        <p:cTn id="156" dur="2000"/>
                                        <p:tgtEl>
                                          <p:spTgt spid="92"/>
                                        </p:tgtEl>
                                      </p:cBhvr>
                                    </p:animEffect>
                                  </p:childTnLst>
                                </p:cTn>
                              </p:par>
                              <p:par>
                                <p:cTn id="157" presetID="18" presetClass="entr" presetSubtype="9" fill="hold" nodeType="withEffect">
                                  <p:stCondLst>
                                    <p:cond delay="0"/>
                                  </p:stCondLst>
                                  <p:childTnLst>
                                    <p:set>
                                      <p:cBhvr>
                                        <p:cTn id="158" dur="1" fill="hold">
                                          <p:stCondLst>
                                            <p:cond delay="0"/>
                                          </p:stCondLst>
                                        </p:cTn>
                                        <p:tgtEl>
                                          <p:spTgt spid="93"/>
                                        </p:tgtEl>
                                        <p:attrNameLst>
                                          <p:attrName>style.visibility</p:attrName>
                                        </p:attrNameLst>
                                      </p:cBhvr>
                                      <p:to>
                                        <p:strVal val="visible"/>
                                      </p:to>
                                    </p:set>
                                    <p:animEffect transition="in" filter="strips(upLeft)">
                                      <p:cBhvr>
                                        <p:cTn id="159" dur="20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3" grpId="0"/>
      <p:bldP spid="3" grpId="1"/>
      <p:bldP spid="30" grpId="0"/>
      <p:bldP spid="9" grpId="0"/>
      <p:bldP spid="31" grpId="0"/>
      <p:bldP spid="10" grpId="0" animBg="1"/>
      <p:bldP spid="34" grpId="0" animBg="1"/>
      <p:bldP spid="34" grpId="1" animBg="1"/>
      <p:bldP spid="35" grpId="0" animBg="1"/>
      <p:bldP spid="35" grpId="1" animBg="1"/>
      <p:bldP spid="36" grpId="0"/>
      <p:bldP spid="37" grpId="0" animBg="1"/>
      <p:bldP spid="38" grpId="0"/>
      <p:bldP spid="41" grpId="0" animBg="1"/>
      <p:bldP spid="44" grpId="0" animBg="1"/>
      <p:bldP spid="45" grpId="0" animBg="1"/>
      <p:bldP spid="46" grpId="0" animBg="1"/>
      <p:bldP spid="47" grpId="0" animBg="1"/>
      <p:bldP spid="48" grpId="0" animBg="1"/>
      <p:bldP spid="51" grpId="0" animBg="1"/>
      <p:bldP spid="54" grpId="0" animBg="1"/>
      <p:bldP spid="55" grpId="0" animBg="1"/>
      <p:bldP spid="56" grpId="0" animBg="1"/>
      <p:bldP spid="57" grpId="0" animBg="1"/>
      <p:bldP spid="58" grpId="0" animBg="1"/>
      <p:bldP spid="59" grpId="0" animBg="1"/>
      <p:bldP spid="53" grpId="0" animBg="1"/>
      <p:bldP spid="53" grpId="1" animBg="1"/>
      <p:bldP spid="60" grpId="0" animBg="1"/>
      <p:bldP spid="60" grpId="1" animBg="1"/>
      <p:bldP spid="23" grpId="0" animBg="1"/>
      <p:bldP spid="23"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591AAD8-8B9E-F441-B3D7-A9A6729D3F61}"/>
              </a:ext>
            </a:extLst>
          </p:cNvPr>
          <p:cNvSpPr/>
          <p:nvPr/>
        </p:nvSpPr>
        <p:spPr>
          <a:xfrm>
            <a:off x="235868" y="5243582"/>
            <a:ext cx="8672264" cy="87633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a:latin typeface="Corbel" panose="020B0503020204020204" pitchFamily="34" charset="0"/>
              </a:rPr>
              <a:t>Conclusions</a:t>
            </a:r>
          </a:p>
        </p:txBody>
      </p:sp>
      <p:sp>
        <p:nvSpPr>
          <p:cNvPr id="16" name="Rectangle 15">
            <a:extLst>
              <a:ext uri="{FF2B5EF4-FFF2-40B4-BE49-F238E27FC236}">
                <a16:creationId xmlns:a16="http://schemas.microsoft.com/office/drawing/2014/main" id="{C4F7C2E8-FACF-A344-B41E-7283F0886952}"/>
              </a:ext>
            </a:extLst>
          </p:cNvPr>
          <p:cNvSpPr/>
          <p:nvPr/>
        </p:nvSpPr>
        <p:spPr>
          <a:xfrm>
            <a:off x="265586" y="866164"/>
            <a:ext cx="8672264" cy="87633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latin typeface="Corbel" panose="020B0503020204020204" pitchFamily="34" charset="0"/>
              </a:rPr>
              <a:t>Background</a:t>
            </a:r>
          </a:p>
        </p:txBody>
      </p:sp>
      <p:sp>
        <p:nvSpPr>
          <p:cNvPr id="6" name="Content Placeholder 5" hidden="1">
            <a:extLst>
              <a:ext uri="{FF2B5EF4-FFF2-40B4-BE49-F238E27FC236}">
                <a16:creationId xmlns:a16="http://schemas.microsoft.com/office/drawing/2014/main" id="{8E8EDEFF-E6DD-CC47-AE02-196B3AC1525F}"/>
              </a:ext>
            </a:extLst>
          </p:cNvPr>
          <p:cNvSpPr>
            <a:spLocks noGrp="1"/>
          </p:cNvSpPr>
          <p:nvPr>
            <p:ph idx="1"/>
          </p:nvPr>
        </p:nvSpPr>
        <p:spPr>
          <a:xfrm>
            <a:off x="216313" y="1038366"/>
            <a:ext cx="8592679" cy="5148882"/>
          </a:xfrm>
        </p:spPr>
        <p:txBody>
          <a:bodyPr>
            <a:normAutofit fontScale="77500" lnSpcReduction="20000"/>
          </a:bodyPr>
          <a:lstStyle/>
          <a:p>
            <a:pPr marL="0" indent="0">
              <a:lnSpc>
                <a:spcPct val="200000"/>
              </a:lnSpc>
              <a:spcBef>
                <a:spcPts val="700"/>
              </a:spcBef>
              <a:buNone/>
            </a:pPr>
            <a:r>
              <a:rPr lang="en-US">
                <a:solidFill>
                  <a:srgbClr val="BFBFBF"/>
                </a:solidFill>
              </a:rPr>
              <a:t>Motivation and Goal</a:t>
            </a:r>
          </a:p>
          <a:p>
            <a:pPr marL="0" indent="0">
              <a:lnSpc>
                <a:spcPct val="200000"/>
              </a:lnSpc>
              <a:spcBef>
                <a:spcPts val="700"/>
              </a:spcBef>
              <a:buNone/>
            </a:pPr>
            <a:r>
              <a:rPr lang="en-US">
                <a:solidFill>
                  <a:srgbClr val="BFBFBF"/>
                </a:solidFill>
              </a:rPr>
              <a:t>Experimental Methodology</a:t>
            </a:r>
          </a:p>
          <a:p>
            <a:pPr marL="0" indent="0">
              <a:lnSpc>
                <a:spcPct val="200000"/>
              </a:lnSpc>
              <a:spcBef>
                <a:spcPts val="700"/>
              </a:spcBef>
              <a:buNone/>
            </a:pPr>
            <a:r>
              <a:rPr lang="en-US">
                <a:solidFill>
                  <a:srgbClr val="BFBFBF"/>
                </a:solidFill>
              </a:rPr>
              <a:t>Temperature Analysis</a:t>
            </a:r>
          </a:p>
          <a:p>
            <a:pPr marL="0" indent="0">
              <a:lnSpc>
                <a:spcPct val="200000"/>
              </a:lnSpc>
              <a:spcBef>
                <a:spcPts val="700"/>
              </a:spcBef>
              <a:buNone/>
            </a:pPr>
            <a:r>
              <a:rPr lang="en-US">
                <a:solidFill>
                  <a:srgbClr val="BFBFBF"/>
                </a:solidFill>
              </a:rPr>
              <a:t>Aggressor Row Active Time Analysis</a:t>
            </a:r>
          </a:p>
          <a:p>
            <a:pPr marL="0" indent="0">
              <a:lnSpc>
                <a:spcPct val="200000"/>
              </a:lnSpc>
              <a:spcBef>
                <a:spcPts val="700"/>
              </a:spcBef>
              <a:buNone/>
            </a:pPr>
            <a:r>
              <a:rPr lang="en-US">
                <a:solidFill>
                  <a:srgbClr val="BFBFBF"/>
                </a:solidFill>
              </a:rPr>
              <a:t>Spatial Variation Analysis</a:t>
            </a:r>
          </a:p>
          <a:p>
            <a:pPr marL="0" indent="0">
              <a:lnSpc>
                <a:spcPct val="200000"/>
              </a:lnSpc>
              <a:spcBef>
                <a:spcPts val="700"/>
              </a:spcBef>
              <a:buNone/>
            </a:pPr>
            <a:r>
              <a:rPr lang="en-US">
                <a:solidFill>
                  <a:srgbClr val="BFBFBF"/>
                </a:solidFill>
              </a:rPr>
              <a:t>Implications on Attacks and Defenses</a:t>
            </a:r>
          </a:p>
          <a:p>
            <a:pPr marL="0" indent="0">
              <a:lnSpc>
                <a:spcPct val="200000"/>
              </a:lnSpc>
              <a:spcBef>
                <a:spcPts val="700"/>
              </a:spcBef>
              <a:buNone/>
            </a:pPr>
            <a:r>
              <a:rPr lang="en-US">
                <a:solidFill>
                  <a:srgbClr val="BFBFBF"/>
                </a:solidFill>
              </a:rPr>
              <a:t>Conclusions</a:t>
            </a:r>
          </a:p>
          <a:p>
            <a:pPr marL="0" indent="0">
              <a:lnSpc>
                <a:spcPct val="200000"/>
              </a:lnSpc>
              <a:buNone/>
            </a:pPr>
            <a:endParaRPr lang="en-US">
              <a:solidFill>
                <a:srgbClr val="BFBFBF"/>
              </a:solidFill>
            </a:endParaRPr>
          </a:p>
        </p:txBody>
      </p:sp>
      <p:sp>
        <p:nvSpPr>
          <p:cNvPr id="26" name="Rectangle 25">
            <a:extLst>
              <a:ext uri="{FF2B5EF4-FFF2-40B4-BE49-F238E27FC236}">
                <a16:creationId xmlns:a16="http://schemas.microsoft.com/office/drawing/2014/main" id="{B42F442F-3A35-1441-816F-E719C1E2BEDF}"/>
              </a:ext>
            </a:extLst>
          </p:cNvPr>
          <p:cNvSpPr/>
          <p:nvPr/>
        </p:nvSpPr>
        <p:spPr>
          <a:xfrm>
            <a:off x="265586" y="1960519"/>
            <a:ext cx="8672264" cy="876337"/>
          </a:xfrm>
          <a:prstGeom prst="rect">
            <a:avLst/>
          </a:prstGeom>
          <a:solidFill>
            <a:srgbClr val="064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latin typeface="Corbel" panose="020B0503020204020204" pitchFamily="34" charset="0"/>
              </a:rPr>
              <a:t>Motivation and Goal</a:t>
            </a:r>
          </a:p>
        </p:txBody>
      </p:sp>
      <p:sp>
        <p:nvSpPr>
          <p:cNvPr id="28" name="Rectangle 27">
            <a:extLst>
              <a:ext uri="{FF2B5EF4-FFF2-40B4-BE49-F238E27FC236}">
                <a16:creationId xmlns:a16="http://schemas.microsoft.com/office/drawing/2014/main" id="{66163B4B-BB3A-4F49-B060-4F2F9E78B480}"/>
              </a:ext>
            </a:extLst>
          </p:cNvPr>
          <p:cNvSpPr/>
          <p:nvPr/>
        </p:nvSpPr>
        <p:spPr>
          <a:xfrm>
            <a:off x="235868" y="3054874"/>
            <a:ext cx="8672264" cy="87633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err="1">
                <a:latin typeface="Corbel" panose="020B0503020204020204" pitchFamily="34" charset="0"/>
              </a:rPr>
              <a:t>GenStore</a:t>
            </a:r>
            <a:endParaRPr lang="en-US" sz="3200" dirty="0">
              <a:latin typeface="Corbel" panose="020B0503020204020204" pitchFamily="34" charset="0"/>
            </a:endParaRPr>
          </a:p>
        </p:txBody>
      </p:sp>
      <p:sp>
        <p:nvSpPr>
          <p:cNvPr id="34" name="Rectangle 33">
            <a:extLst>
              <a:ext uri="{FF2B5EF4-FFF2-40B4-BE49-F238E27FC236}">
                <a16:creationId xmlns:a16="http://schemas.microsoft.com/office/drawing/2014/main" id="{8C4C16E8-8CAC-EE46-8433-92ACFE20B5B5}"/>
              </a:ext>
            </a:extLst>
          </p:cNvPr>
          <p:cNvSpPr/>
          <p:nvPr/>
        </p:nvSpPr>
        <p:spPr>
          <a:xfrm>
            <a:off x="282176" y="4149229"/>
            <a:ext cx="8672264" cy="87633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latin typeface="Corbel" panose="020B0503020204020204" pitchFamily="34" charset="0"/>
              </a:rPr>
              <a:t>Evaluation</a:t>
            </a:r>
          </a:p>
        </p:txBody>
      </p:sp>
      <p:sp>
        <p:nvSpPr>
          <p:cNvPr id="14" name="Title 1">
            <a:extLst>
              <a:ext uri="{FF2B5EF4-FFF2-40B4-BE49-F238E27FC236}">
                <a16:creationId xmlns:a16="http://schemas.microsoft.com/office/drawing/2014/main" id="{4213E2A9-4038-194A-AF39-FFE08078F4BA}"/>
              </a:ext>
            </a:extLst>
          </p:cNvPr>
          <p:cNvSpPr>
            <a:spLocks noGrp="1"/>
          </p:cNvSpPr>
          <p:nvPr>
            <p:ph type="title"/>
          </p:nvPr>
        </p:nvSpPr>
        <p:spPr>
          <a:xfrm>
            <a:off x="189560" y="95697"/>
            <a:ext cx="8798061" cy="770467"/>
          </a:xfrm>
        </p:spPr>
        <p:txBody>
          <a:bodyPr/>
          <a:lstStyle/>
          <a:p>
            <a:r>
              <a:rPr lang="en-US" dirty="0">
                <a:latin typeface="Corbel" panose="020B0503020204020204" pitchFamily="34" charset="0"/>
              </a:rPr>
              <a:t>Outline</a:t>
            </a:r>
            <a:endParaRPr lang="en-US" b="1" dirty="0">
              <a:latin typeface="Corbel" panose="020B0503020204020204" pitchFamily="34" charset="0"/>
            </a:endParaRPr>
          </a:p>
        </p:txBody>
      </p:sp>
    </p:spTree>
    <p:extLst>
      <p:ext uri="{BB962C8B-B14F-4D97-AF65-F5344CB8AC3E}">
        <p14:creationId xmlns:p14="http://schemas.microsoft.com/office/powerpoint/2010/main" val="51861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C506E-5483-E645-8E06-B3AE6F995316}"/>
              </a:ext>
            </a:extLst>
          </p:cNvPr>
          <p:cNvSpPr>
            <a:spLocks noGrp="1"/>
          </p:cNvSpPr>
          <p:nvPr>
            <p:ph type="title"/>
          </p:nvPr>
        </p:nvSpPr>
        <p:spPr/>
        <p:txBody>
          <a:bodyPr/>
          <a:lstStyle/>
          <a:p>
            <a:r>
              <a:rPr lang="en-CH" dirty="0"/>
              <a:t>Motivation</a:t>
            </a:r>
          </a:p>
        </p:txBody>
      </p:sp>
      <p:sp>
        <p:nvSpPr>
          <p:cNvPr id="3" name="Content Placeholder 2">
            <a:extLst>
              <a:ext uri="{FF2B5EF4-FFF2-40B4-BE49-F238E27FC236}">
                <a16:creationId xmlns:a16="http://schemas.microsoft.com/office/drawing/2014/main" id="{470A7BEB-67FC-8543-AD0D-41045DBBDBC1}"/>
              </a:ext>
            </a:extLst>
          </p:cNvPr>
          <p:cNvSpPr>
            <a:spLocks noGrp="1"/>
          </p:cNvSpPr>
          <p:nvPr>
            <p:ph idx="1"/>
          </p:nvPr>
        </p:nvSpPr>
        <p:spPr/>
        <p:txBody>
          <a:bodyPr/>
          <a:lstStyle/>
          <a:p>
            <a:r>
              <a:rPr lang="en-CH" dirty="0"/>
              <a:t>Case study on a real-world genomic read dataset </a:t>
            </a:r>
          </a:p>
          <a:p>
            <a:pPr lvl="1"/>
            <a:r>
              <a:rPr lang="en-CH" dirty="0"/>
              <a:t>Various read mapping systems</a:t>
            </a:r>
          </a:p>
          <a:p>
            <a:pPr lvl="1"/>
            <a:r>
              <a:rPr lang="en-CH" dirty="0"/>
              <a:t>Various state-of-the-art SSD configurations</a:t>
            </a:r>
          </a:p>
        </p:txBody>
      </p:sp>
      <p:sp>
        <p:nvSpPr>
          <p:cNvPr id="4" name="Rectangle 3">
            <a:extLst>
              <a:ext uri="{FF2B5EF4-FFF2-40B4-BE49-F238E27FC236}">
                <a16:creationId xmlns:a16="http://schemas.microsoft.com/office/drawing/2014/main" id="{18E81D5D-D184-8743-A3AC-8A9DCAC04300}"/>
              </a:ext>
            </a:extLst>
          </p:cNvPr>
          <p:cNvSpPr/>
          <p:nvPr/>
        </p:nvSpPr>
        <p:spPr>
          <a:xfrm>
            <a:off x="0" y="2934929"/>
            <a:ext cx="9144000" cy="197628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Aft>
                <a:spcPts val="1000"/>
              </a:spcAft>
            </a:pPr>
            <a:r>
              <a:rPr lang="en-GB" sz="2400" b="1" dirty="0">
                <a:solidFill>
                  <a:schemeClr val="tx1"/>
                </a:solidFill>
                <a:latin typeface="Corbel" panose="020B0503020204020204" pitchFamily="34" charset="0"/>
              </a:rPr>
              <a:t>The ideal in-storage filter significantly improves performance by</a:t>
            </a:r>
          </a:p>
          <a:p>
            <a:pPr marL="457200" indent="-457200" algn="ctr">
              <a:lnSpc>
                <a:spcPct val="150000"/>
              </a:lnSpc>
              <a:spcAft>
                <a:spcPts val="500"/>
              </a:spcAft>
              <a:buAutoNum type="arabicParenR"/>
            </a:pPr>
            <a:r>
              <a:rPr lang="en-GB" sz="2200" b="1" dirty="0">
                <a:solidFill>
                  <a:srgbClr val="629B3C"/>
                </a:solidFill>
                <a:latin typeface="Corbel" panose="020B0503020204020204" pitchFamily="34" charset="0"/>
              </a:rPr>
              <a:t>reducing the computation overhead</a:t>
            </a:r>
          </a:p>
          <a:p>
            <a:pPr marL="457200" indent="-457200" algn="ctr">
              <a:lnSpc>
                <a:spcPct val="150000"/>
              </a:lnSpc>
              <a:spcAft>
                <a:spcPts val="500"/>
              </a:spcAft>
              <a:buAutoNum type="arabicParenR"/>
            </a:pPr>
            <a:r>
              <a:rPr lang="en-GB" sz="2200" b="1" dirty="0">
                <a:solidFill>
                  <a:srgbClr val="629B3C"/>
                </a:solidFill>
                <a:latin typeface="Corbel" panose="020B0503020204020204" pitchFamily="34" charset="0"/>
              </a:rPr>
              <a:t>reducing the data movement overhead</a:t>
            </a:r>
            <a:endParaRPr lang="en-CH" sz="2200" b="1" dirty="0">
              <a:solidFill>
                <a:srgbClr val="629B3C"/>
              </a:solidFill>
              <a:latin typeface="Corbel" panose="020B0503020204020204" pitchFamily="34" charset="0"/>
            </a:endParaRPr>
          </a:p>
        </p:txBody>
      </p:sp>
    </p:spTree>
    <p:extLst>
      <p:ext uri="{BB962C8B-B14F-4D97-AF65-F5344CB8AC3E}">
        <p14:creationId xmlns:p14="http://schemas.microsoft.com/office/powerpoint/2010/main" val="316280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C506E-5483-E645-8E06-B3AE6F995316}"/>
              </a:ext>
            </a:extLst>
          </p:cNvPr>
          <p:cNvSpPr>
            <a:spLocks noGrp="1"/>
          </p:cNvSpPr>
          <p:nvPr>
            <p:ph type="title"/>
          </p:nvPr>
        </p:nvSpPr>
        <p:spPr/>
        <p:txBody>
          <a:bodyPr/>
          <a:lstStyle/>
          <a:p>
            <a:r>
              <a:rPr lang="en-CH" dirty="0"/>
              <a:t>Motivation</a:t>
            </a:r>
          </a:p>
        </p:txBody>
      </p:sp>
      <p:sp>
        <p:nvSpPr>
          <p:cNvPr id="3" name="Content Placeholder 2">
            <a:extLst>
              <a:ext uri="{FF2B5EF4-FFF2-40B4-BE49-F238E27FC236}">
                <a16:creationId xmlns:a16="http://schemas.microsoft.com/office/drawing/2014/main" id="{470A7BEB-67FC-8543-AD0D-41045DBBDBC1}"/>
              </a:ext>
            </a:extLst>
          </p:cNvPr>
          <p:cNvSpPr>
            <a:spLocks noGrp="1"/>
          </p:cNvSpPr>
          <p:nvPr>
            <p:ph idx="1"/>
          </p:nvPr>
        </p:nvSpPr>
        <p:spPr/>
        <p:txBody>
          <a:bodyPr/>
          <a:lstStyle/>
          <a:p>
            <a:r>
              <a:rPr lang="en-CH" dirty="0"/>
              <a:t>Case study on a real-world genomic read dataset </a:t>
            </a:r>
          </a:p>
          <a:p>
            <a:pPr lvl="1"/>
            <a:r>
              <a:rPr lang="en-CH" dirty="0"/>
              <a:t>Various read mapping systems</a:t>
            </a:r>
          </a:p>
          <a:p>
            <a:pPr lvl="1"/>
            <a:r>
              <a:rPr lang="en-CH" dirty="0"/>
              <a:t>Various state-of-the-art SSD configurations</a:t>
            </a:r>
          </a:p>
        </p:txBody>
      </p:sp>
      <p:sp>
        <p:nvSpPr>
          <p:cNvPr id="5" name="Rectangle 4">
            <a:extLst>
              <a:ext uri="{FF2B5EF4-FFF2-40B4-BE49-F238E27FC236}">
                <a16:creationId xmlns:a16="http://schemas.microsoft.com/office/drawing/2014/main" id="{D0DEE0E0-0E39-2B4A-B797-26F8EB737195}"/>
              </a:ext>
            </a:extLst>
          </p:cNvPr>
          <p:cNvSpPr/>
          <p:nvPr/>
        </p:nvSpPr>
        <p:spPr>
          <a:xfrm>
            <a:off x="0" y="2440280"/>
            <a:ext cx="9144000" cy="19774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Aft>
                <a:spcPts val="1000"/>
              </a:spcAft>
            </a:pPr>
            <a:r>
              <a:rPr lang="en-GB" sz="2400" b="1" dirty="0">
                <a:solidFill>
                  <a:schemeClr val="tx1"/>
                </a:solidFill>
                <a:latin typeface="Corbel" panose="020B0503020204020204" pitchFamily="34" charset="0"/>
              </a:rPr>
              <a:t>Filtering outside SSD provides lower performance benefit since it </a:t>
            </a:r>
          </a:p>
          <a:p>
            <a:pPr marL="457200" indent="-457200" algn="ctr">
              <a:lnSpc>
                <a:spcPct val="150000"/>
              </a:lnSpc>
              <a:spcAft>
                <a:spcPts val="500"/>
              </a:spcAft>
              <a:buAutoNum type="arabicParenR"/>
            </a:pPr>
            <a:r>
              <a:rPr lang="en-GB" sz="2200" b="1" dirty="0">
                <a:solidFill>
                  <a:srgbClr val="C00000"/>
                </a:solidFill>
                <a:latin typeface="Corbel" panose="020B0503020204020204" pitchFamily="34" charset="0"/>
              </a:rPr>
              <a:t>does not reduce the data movement overhead</a:t>
            </a:r>
          </a:p>
          <a:p>
            <a:pPr algn="ctr">
              <a:lnSpc>
                <a:spcPct val="150000"/>
              </a:lnSpc>
              <a:spcAft>
                <a:spcPts val="500"/>
              </a:spcAft>
            </a:pPr>
            <a:r>
              <a:rPr lang="en-GB" sz="2200" b="1" dirty="0">
                <a:solidFill>
                  <a:srgbClr val="C00000"/>
                </a:solidFill>
                <a:latin typeface="Corbel" panose="020B0503020204020204" pitchFamily="34" charset="0"/>
              </a:rPr>
              <a:t>2) must compete with read mapping for system resources</a:t>
            </a:r>
          </a:p>
        </p:txBody>
      </p:sp>
      <p:sp>
        <p:nvSpPr>
          <p:cNvPr id="6" name="Rectangle 5">
            <a:extLst>
              <a:ext uri="{FF2B5EF4-FFF2-40B4-BE49-F238E27FC236}">
                <a16:creationId xmlns:a16="http://schemas.microsoft.com/office/drawing/2014/main" id="{8FCE3123-DBB8-D044-B8D2-0DADB91CC094}"/>
              </a:ext>
            </a:extLst>
          </p:cNvPr>
          <p:cNvSpPr/>
          <p:nvPr/>
        </p:nvSpPr>
        <p:spPr>
          <a:xfrm>
            <a:off x="0" y="4737550"/>
            <a:ext cx="9144000" cy="114225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Aft>
                <a:spcPts val="1000"/>
              </a:spcAft>
            </a:pPr>
            <a:r>
              <a:rPr lang="en-GB" sz="2400" b="1" dirty="0">
                <a:solidFill>
                  <a:schemeClr val="tx1"/>
                </a:solidFill>
                <a:latin typeface="Corbel" panose="020B0503020204020204" pitchFamily="34" charset="0"/>
              </a:rPr>
              <a:t>A HW accelerator reduces the computation bottleneck,</a:t>
            </a:r>
          </a:p>
          <a:p>
            <a:pPr algn="ctr">
              <a:lnSpc>
                <a:spcPct val="90000"/>
              </a:lnSpc>
              <a:spcAft>
                <a:spcPts val="1000"/>
              </a:spcAft>
            </a:pPr>
            <a:r>
              <a:rPr lang="en-GB" sz="2400" b="1" dirty="0">
                <a:solidFill>
                  <a:srgbClr val="C00000"/>
                </a:solidFill>
                <a:latin typeface="Corbel" panose="020B0503020204020204" pitchFamily="34" charset="0"/>
              </a:rPr>
              <a:t>which makes I/O a larger bottleneck in the system</a:t>
            </a:r>
            <a:endParaRPr lang="en-GB" sz="2200" b="1" dirty="0">
              <a:solidFill>
                <a:srgbClr val="C00000"/>
              </a:solidFill>
              <a:latin typeface="Corbel" panose="020B0503020204020204" pitchFamily="34" charset="0"/>
            </a:endParaRPr>
          </a:p>
        </p:txBody>
      </p:sp>
    </p:spTree>
    <p:extLst>
      <p:ext uri="{BB962C8B-B14F-4D97-AF65-F5344CB8AC3E}">
        <p14:creationId xmlns:p14="http://schemas.microsoft.com/office/powerpoint/2010/main" val="2846891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6" grpId="0" uiExpand="1" bldLvl="2"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7C3EE-5993-A644-AF23-74B2FA298629}"/>
              </a:ext>
            </a:extLst>
          </p:cNvPr>
          <p:cNvSpPr>
            <a:spLocks noGrp="1"/>
          </p:cNvSpPr>
          <p:nvPr>
            <p:ph type="title"/>
          </p:nvPr>
        </p:nvSpPr>
        <p:spPr/>
        <p:txBody>
          <a:bodyPr/>
          <a:lstStyle/>
          <a:p>
            <a:r>
              <a:rPr lang="en-CH" dirty="0"/>
              <a:t>Our Goal</a:t>
            </a:r>
          </a:p>
        </p:txBody>
      </p:sp>
      <p:sp>
        <p:nvSpPr>
          <p:cNvPr id="3" name="Content Placeholder 2">
            <a:extLst>
              <a:ext uri="{FF2B5EF4-FFF2-40B4-BE49-F238E27FC236}">
                <a16:creationId xmlns:a16="http://schemas.microsoft.com/office/drawing/2014/main" id="{9D648FEE-0E94-5446-8E5D-F7DDEEAE3B22}"/>
              </a:ext>
            </a:extLst>
          </p:cNvPr>
          <p:cNvSpPr>
            <a:spLocks noGrp="1"/>
          </p:cNvSpPr>
          <p:nvPr>
            <p:ph idx="1"/>
          </p:nvPr>
        </p:nvSpPr>
        <p:spPr>
          <a:xfrm>
            <a:off x="189560" y="2169525"/>
            <a:ext cx="8987622" cy="564618"/>
          </a:xfrm>
        </p:spPr>
        <p:txBody>
          <a:bodyPr/>
          <a:lstStyle/>
          <a:p>
            <a:pPr marL="0" indent="0">
              <a:spcAft>
                <a:spcPts val="1000"/>
              </a:spcAft>
              <a:buNone/>
            </a:pPr>
            <a:r>
              <a:rPr lang="en-GB" b="1" dirty="0">
                <a:solidFill>
                  <a:schemeClr val="accent6">
                    <a:lumMod val="75000"/>
                  </a:schemeClr>
                </a:solidFill>
              </a:rPr>
              <a:t>Design Objectives:</a:t>
            </a:r>
          </a:p>
        </p:txBody>
      </p:sp>
      <p:sp>
        <p:nvSpPr>
          <p:cNvPr id="4" name="TextBox 3">
            <a:extLst>
              <a:ext uri="{FF2B5EF4-FFF2-40B4-BE49-F238E27FC236}">
                <a16:creationId xmlns:a16="http://schemas.microsoft.com/office/drawing/2014/main" id="{0E8A11E9-FEE2-8D47-8228-4D4CCFE34A7C}"/>
              </a:ext>
            </a:extLst>
          </p:cNvPr>
          <p:cNvSpPr txBox="1"/>
          <p:nvPr/>
        </p:nvSpPr>
        <p:spPr>
          <a:xfrm>
            <a:off x="366963" y="808196"/>
            <a:ext cx="8410073" cy="1026423"/>
          </a:xfrm>
          <a:prstGeom prst="roundRect">
            <a:avLst>
              <a:gd name="adj" fmla="val 4777"/>
            </a:avLst>
          </a:prstGeom>
          <a:solidFill>
            <a:schemeClr val="accent6">
              <a:lumMod val="20000"/>
              <a:lumOff val="80000"/>
            </a:schemeClr>
          </a:solidFill>
          <a:ln>
            <a:noFill/>
          </a:ln>
        </p:spPr>
        <p:txBody>
          <a:bodyPr wrap="square" rtlCol="0" anchor="ctr" anchorCtr="0">
            <a:noAutofit/>
          </a:bodyPr>
          <a:lstStyle/>
          <a:p>
            <a:pPr marL="0" marR="0" lvl="0" indent="0" algn="ctr" defTabSz="457200" rtl="0" eaLnBrk="1" fontAlgn="auto" latinLnBrk="0" hangingPunct="1">
              <a:lnSpc>
                <a:spcPct val="110000"/>
              </a:lnSpc>
              <a:spcAft>
                <a:spcPts val="300"/>
              </a:spcAft>
              <a:buClrTx/>
              <a:buSzTx/>
              <a:buFontTx/>
              <a:buNone/>
              <a:tabLst/>
              <a:defRPr/>
            </a:pPr>
            <a:r>
              <a:rPr lang="en-GB" sz="2800" i="1" dirty="0"/>
              <a:t>Design an in-storage filter for genome sequence analysis in a cost-effective manner</a:t>
            </a:r>
            <a:endParaRPr kumimoji="0" lang="en-US" sz="2800" b="0" i="1" u="none" strike="noStrike" kern="1200" cap="none" spc="0" normalizeH="0" baseline="0" noProof="0" dirty="0">
              <a:ln>
                <a:noFill/>
              </a:ln>
              <a:solidFill>
                <a:srgbClr val="0070C0"/>
              </a:solidFill>
              <a:effectLst/>
              <a:uLnTx/>
              <a:uFillTx/>
              <a:latin typeface="Corbel" panose="020B0503020204020204" pitchFamily="34" charset="0"/>
              <a:cs typeface="Calibri" panose="020F0502020204030204" pitchFamily="34" charset="0"/>
            </a:endParaRPr>
          </a:p>
        </p:txBody>
      </p:sp>
      <p:grpSp>
        <p:nvGrpSpPr>
          <p:cNvPr id="7" name="Group 6">
            <a:extLst>
              <a:ext uri="{FF2B5EF4-FFF2-40B4-BE49-F238E27FC236}">
                <a16:creationId xmlns:a16="http://schemas.microsoft.com/office/drawing/2014/main" id="{71CBB022-B9A6-A04B-8C65-6771E22B4491}"/>
              </a:ext>
            </a:extLst>
          </p:cNvPr>
          <p:cNvGrpSpPr/>
          <p:nvPr/>
        </p:nvGrpSpPr>
        <p:grpSpPr>
          <a:xfrm>
            <a:off x="189560" y="2674473"/>
            <a:ext cx="8587476" cy="1158663"/>
            <a:chOff x="-85727" y="1376565"/>
            <a:chExt cx="7880466" cy="1158663"/>
          </a:xfrm>
        </p:grpSpPr>
        <p:sp>
          <p:nvSpPr>
            <p:cNvPr id="8" name="Rectangle 7">
              <a:extLst>
                <a:ext uri="{FF2B5EF4-FFF2-40B4-BE49-F238E27FC236}">
                  <a16:creationId xmlns:a16="http://schemas.microsoft.com/office/drawing/2014/main" id="{2CFC1EE5-FA8E-9341-B502-4644E06BF605}"/>
                </a:ext>
              </a:extLst>
            </p:cNvPr>
            <p:cNvSpPr/>
            <p:nvPr/>
          </p:nvSpPr>
          <p:spPr>
            <a:xfrm>
              <a:off x="85723" y="1562020"/>
              <a:ext cx="7709016" cy="973208"/>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2400" dirty="0">
                  <a:solidFill>
                    <a:prstClr val="black"/>
                  </a:solidFill>
                  <a:latin typeface="Corbel" panose="020B0503020204020204" pitchFamily="34" charset="0"/>
                </a:rPr>
                <a:t>Provide high in-storage filtering performance to </a:t>
              </a:r>
              <a:r>
                <a:rPr lang="en-US" sz="2400" dirty="0">
                  <a:solidFill>
                    <a:srgbClr val="1982C3"/>
                  </a:solidFill>
                  <a:latin typeface="Corbel" panose="020B0503020204020204" pitchFamily="34" charset="0"/>
                </a:rPr>
                <a:t>overlap the filtering with the read mapping</a:t>
              </a:r>
              <a:r>
                <a:rPr lang="en-US" sz="2400" dirty="0">
                  <a:solidFill>
                    <a:srgbClr val="009FFF"/>
                  </a:solidFill>
                  <a:latin typeface="Corbel" panose="020B0503020204020204" pitchFamily="34" charset="0"/>
                </a:rPr>
                <a:t> </a:t>
              </a:r>
              <a:r>
                <a:rPr lang="en-US" sz="2400" dirty="0">
                  <a:solidFill>
                    <a:prstClr val="black"/>
                  </a:solidFill>
                  <a:latin typeface="Corbel" panose="020B0503020204020204" pitchFamily="34" charset="0"/>
                </a:rPr>
                <a:t>of unfiltered data</a:t>
              </a:r>
            </a:p>
          </p:txBody>
        </p:sp>
        <p:sp>
          <p:nvSpPr>
            <p:cNvPr id="9" name="Rectangle: Rounded Corners 8">
              <a:extLst>
                <a:ext uri="{FF2B5EF4-FFF2-40B4-BE49-F238E27FC236}">
                  <a16:creationId xmlns:a16="http://schemas.microsoft.com/office/drawing/2014/main" id="{1F9D59A2-40D7-C447-BC25-0A460FB0805B}"/>
                </a:ext>
              </a:extLst>
            </p:cNvPr>
            <p:cNvSpPr/>
            <p:nvPr/>
          </p:nvSpPr>
          <p:spPr>
            <a:xfrm>
              <a:off x="-85727" y="1376565"/>
              <a:ext cx="7709018" cy="420774"/>
            </a:xfrm>
            <a:prstGeom prst="roundRect">
              <a:avLst/>
            </a:prstGeom>
            <a:solidFill>
              <a:schemeClr val="accent1">
                <a:lumMod val="20000"/>
                <a:lumOff val="80000"/>
              </a:schemeClr>
            </a:solidFill>
            <a:ln w="38100">
              <a:solidFill>
                <a:srgbClr val="1982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rgbClr val="1982C3"/>
                  </a:solidFill>
                  <a:latin typeface="Corbel" panose="020B0503020204020204" pitchFamily="34" charset="0"/>
                </a:rPr>
                <a:t>Performance</a:t>
              </a:r>
              <a:endParaRPr lang="en-US" sz="2800" dirty="0">
                <a:solidFill>
                  <a:srgbClr val="1982C3"/>
                </a:solidFill>
                <a:latin typeface="Corbel" panose="020B0503020204020204" pitchFamily="34" charset="0"/>
              </a:endParaRPr>
            </a:p>
          </p:txBody>
        </p:sp>
      </p:grpSp>
      <p:grpSp>
        <p:nvGrpSpPr>
          <p:cNvPr id="10" name="Group 9">
            <a:extLst>
              <a:ext uri="{FF2B5EF4-FFF2-40B4-BE49-F238E27FC236}">
                <a16:creationId xmlns:a16="http://schemas.microsoft.com/office/drawing/2014/main" id="{5AFD98D0-7CD2-7D48-A3C6-C72824CF7F95}"/>
              </a:ext>
            </a:extLst>
          </p:cNvPr>
          <p:cNvGrpSpPr/>
          <p:nvPr/>
        </p:nvGrpSpPr>
        <p:grpSpPr>
          <a:xfrm>
            <a:off x="189560" y="4094359"/>
            <a:ext cx="8587476" cy="1150790"/>
            <a:chOff x="-85727" y="1312470"/>
            <a:chExt cx="7880466" cy="1150790"/>
          </a:xfrm>
        </p:grpSpPr>
        <p:sp>
          <p:nvSpPr>
            <p:cNvPr id="11" name="Rectangle 10">
              <a:extLst>
                <a:ext uri="{FF2B5EF4-FFF2-40B4-BE49-F238E27FC236}">
                  <a16:creationId xmlns:a16="http://schemas.microsoft.com/office/drawing/2014/main" id="{CC7DE7AB-922E-CF48-B932-40701021ED4B}"/>
                </a:ext>
              </a:extLst>
            </p:cNvPr>
            <p:cNvSpPr/>
            <p:nvPr/>
          </p:nvSpPr>
          <p:spPr>
            <a:xfrm>
              <a:off x="85723" y="1495520"/>
              <a:ext cx="7709016" cy="967740"/>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2400" dirty="0">
                  <a:solidFill>
                    <a:prstClr val="black"/>
                  </a:solidFill>
                  <a:latin typeface="Corbel" panose="020B0503020204020204" pitchFamily="34" charset="0"/>
                </a:rPr>
                <a:t>Support reads with 1) different </a:t>
              </a:r>
              <a:r>
                <a:rPr lang="en-US" sz="2400" dirty="0">
                  <a:solidFill>
                    <a:srgbClr val="1982C3"/>
                  </a:solidFill>
                  <a:latin typeface="Corbel" panose="020B0503020204020204" pitchFamily="34" charset="0"/>
                </a:rPr>
                <a:t>properties</a:t>
              </a:r>
              <a:r>
                <a:rPr lang="en-US" sz="2400" dirty="0">
                  <a:solidFill>
                    <a:prstClr val="black"/>
                  </a:solidFill>
                  <a:latin typeface="Corbel" panose="020B0503020204020204" pitchFamily="34" charset="0"/>
                </a:rPr>
                <a:t> and 2) different degrees of </a:t>
              </a:r>
              <a:r>
                <a:rPr lang="en-US" sz="2400" dirty="0">
                  <a:solidFill>
                    <a:srgbClr val="1982C3"/>
                  </a:solidFill>
                  <a:latin typeface="Corbel" panose="020B0503020204020204" pitchFamily="34" charset="0"/>
                </a:rPr>
                <a:t>genetic variation </a:t>
              </a:r>
              <a:r>
                <a:rPr lang="en-US" sz="2400" dirty="0">
                  <a:solidFill>
                    <a:prstClr val="black"/>
                  </a:solidFill>
                  <a:latin typeface="Corbel" panose="020B0503020204020204" pitchFamily="34" charset="0"/>
                </a:rPr>
                <a:t>in the compared genomes</a:t>
              </a:r>
            </a:p>
          </p:txBody>
        </p:sp>
        <p:sp>
          <p:nvSpPr>
            <p:cNvPr id="12" name="Rectangle: Rounded Corners 8">
              <a:extLst>
                <a:ext uri="{FF2B5EF4-FFF2-40B4-BE49-F238E27FC236}">
                  <a16:creationId xmlns:a16="http://schemas.microsoft.com/office/drawing/2014/main" id="{4025E8AE-01C6-4A42-8BB8-0B6DADC43140}"/>
                </a:ext>
              </a:extLst>
            </p:cNvPr>
            <p:cNvSpPr/>
            <p:nvPr/>
          </p:nvSpPr>
          <p:spPr>
            <a:xfrm>
              <a:off x="-85727" y="1312470"/>
              <a:ext cx="7709018" cy="420774"/>
            </a:xfrm>
            <a:prstGeom prst="roundRect">
              <a:avLst/>
            </a:prstGeom>
            <a:solidFill>
              <a:schemeClr val="accent1">
                <a:lumMod val="20000"/>
                <a:lumOff val="80000"/>
              </a:schemeClr>
            </a:solidFill>
            <a:ln w="38100">
              <a:solidFill>
                <a:srgbClr val="1982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rgbClr val="1982C3"/>
                  </a:solidFill>
                  <a:latin typeface="Corbel" panose="020B0503020204020204" pitchFamily="34" charset="0"/>
                </a:rPr>
                <a:t>Applicability</a:t>
              </a:r>
              <a:endParaRPr lang="en-US" sz="2800" dirty="0">
                <a:solidFill>
                  <a:srgbClr val="1982C3"/>
                </a:solidFill>
                <a:latin typeface="Corbel" panose="020B0503020204020204" pitchFamily="34" charset="0"/>
              </a:endParaRPr>
            </a:p>
          </p:txBody>
        </p:sp>
      </p:grpSp>
      <p:grpSp>
        <p:nvGrpSpPr>
          <p:cNvPr id="13" name="Group 12">
            <a:extLst>
              <a:ext uri="{FF2B5EF4-FFF2-40B4-BE49-F238E27FC236}">
                <a16:creationId xmlns:a16="http://schemas.microsoft.com/office/drawing/2014/main" id="{7625437D-17DA-5B4B-AF12-6B182A97ED90}"/>
              </a:ext>
            </a:extLst>
          </p:cNvPr>
          <p:cNvGrpSpPr/>
          <p:nvPr/>
        </p:nvGrpSpPr>
        <p:grpSpPr>
          <a:xfrm>
            <a:off x="189560" y="5506372"/>
            <a:ext cx="8587476" cy="822775"/>
            <a:chOff x="-85727" y="1257621"/>
            <a:chExt cx="7880466" cy="822775"/>
          </a:xfrm>
        </p:grpSpPr>
        <p:sp>
          <p:nvSpPr>
            <p:cNvPr id="14" name="Rectangle 13">
              <a:extLst>
                <a:ext uri="{FF2B5EF4-FFF2-40B4-BE49-F238E27FC236}">
                  <a16:creationId xmlns:a16="http://schemas.microsoft.com/office/drawing/2014/main" id="{3A109C0C-7DBA-7E4B-B19E-BAAFE98E52F4}"/>
                </a:ext>
              </a:extLst>
            </p:cNvPr>
            <p:cNvSpPr/>
            <p:nvPr/>
          </p:nvSpPr>
          <p:spPr>
            <a:xfrm>
              <a:off x="85723" y="1345893"/>
              <a:ext cx="7709016" cy="734503"/>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spcAft>
                  <a:spcPts val="2000"/>
                </a:spcAft>
              </a:pPr>
              <a:r>
                <a:rPr lang="en-US" sz="2400" dirty="0">
                  <a:solidFill>
                    <a:prstClr val="black"/>
                  </a:solidFill>
                  <a:latin typeface="Corbel" panose="020B0503020204020204" pitchFamily="34" charset="0"/>
                </a:rPr>
                <a:t>Do not require significant hardware </a:t>
              </a:r>
              <a:r>
                <a:rPr lang="en-US" sz="2400" dirty="0">
                  <a:solidFill>
                    <a:srgbClr val="1982C3"/>
                  </a:solidFill>
                  <a:latin typeface="Corbel" panose="020B0503020204020204" pitchFamily="34" charset="0"/>
                </a:rPr>
                <a:t>overhead</a:t>
              </a:r>
            </a:p>
          </p:txBody>
        </p:sp>
        <p:sp>
          <p:nvSpPr>
            <p:cNvPr id="15" name="Rectangle: Rounded Corners 8">
              <a:extLst>
                <a:ext uri="{FF2B5EF4-FFF2-40B4-BE49-F238E27FC236}">
                  <a16:creationId xmlns:a16="http://schemas.microsoft.com/office/drawing/2014/main" id="{352F7DAE-7493-F348-86F1-DF7E07C48484}"/>
                </a:ext>
              </a:extLst>
            </p:cNvPr>
            <p:cNvSpPr/>
            <p:nvPr/>
          </p:nvSpPr>
          <p:spPr>
            <a:xfrm>
              <a:off x="-85727" y="1257621"/>
              <a:ext cx="7709018" cy="420774"/>
            </a:xfrm>
            <a:prstGeom prst="roundRect">
              <a:avLst/>
            </a:prstGeom>
            <a:solidFill>
              <a:schemeClr val="accent1">
                <a:lumMod val="20000"/>
                <a:lumOff val="80000"/>
              </a:schemeClr>
            </a:solidFill>
            <a:ln w="38100">
              <a:solidFill>
                <a:srgbClr val="1982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rgbClr val="1982C3"/>
                  </a:solidFill>
                  <a:latin typeface="Corbel" panose="020B0503020204020204" pitchFamily="34" charset="0"/>
                </a:rPr>
                <a:t>Low-cost</a:t>
              </a:r>
              <a:endParaRPr lang="en-US" sz="2800" dirty="0">
                <a:solidFill>
                  <a:srgbClr val="1982C3"/>
                </a:solidFill>
                <a:latin typeface="Corbel" panose="020B0503020204020204" pitchFamily="34" charset="0"/>
              </a:endParaRPr>
            </a:p>
          </p:txBody>
        </p:sp>
      </p:grpSp>
    </p:spTree>
    <p:extLst>
      <p:ext uri="{BB962C8B-B14F-4D97-AF65-F5344CB8AC3E}">
        <p14:creationId xmlns:p14="http://schemas.microsoft.com/office/powerpoint/2010/main" val="3155362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591AAD8-8B9E-F441-B3D7-A9A6729D3F61}"/>
              </a:ext>
            </a:extLst>
          </p:cNvPr>
          <p:cNvSpPr/>
          <p:nvPr/>
        </p:nvSpPr>
        <p:spPr>
          <a:xfrm>
            <a:off x="235868" y="5243582"/>
            <a:ext cx="8672264" cy="87633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a:latin typeface="Corbel" panose="020B0503020204020204" pitchFamily="34" charset="0"/>
              </a:rPr>
              <a:t>Conclusions</a:t>
            </a:r>
          </a:p>
        </p:txBody>
      </p:sp>
      <p:sp>
        <p:nvSpPr>
          <p:cNvPr id="16" name="Rectangle 15">
            <a:extLst>
              <a:ext uri="{FF2B5EF4-FFF2-40B4-BE49-F238E27FC236}">
                <a16:creationId xmlns:a16="http://schemas.microsoft.com/office/drawing/2014/main" id="{C4F7C2E8-FACF-A344-B41E-7283F0886952}"/>
              </a:ext>
            </a:extLst>
          </p:cNvPr>
          <p:cNvSpPr/>
          <p:nvPr/>
        </p:nvSpPr>
        <p:spPr>
          <a:xfrm>
            <a:off x="265586" y="866164"/>
            <a:ext cx="8672264" cy="87633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latin typeface="Corbel" panose="020B0503020204020204" pitchFamily="34" charset="0"/>
              </a:rPr>
              <a:t>Background</a:t>
            </a:r>
          </a:p>
        </p:txBody>
      </p:sp>
      <p:sp>
        <p:nvSpPr>
          <p:cNvPr id="6" name="Content Placeholder 5" hidden="1">
            <a:extLst>
              <a:ext uri="{FF2B5EF4-FFF2-40B4-BE49-F238E27FC236}">
                <a16:creationId xmlns:a16="http://schemas.microsoft.com/office/drawing/2014/main" id="{8E8EDEFF-E6DD-CC47-AE02-196B3AC1525F}"/>
              </a:ext>
            </a:extLst>
          </p:cNvPr>
          <p:cNvSpPr>
            <a:spLocks noGrp="1"/>
          </p:cNvSpPr>
          <p:nvPr>
            <p:ph idx="1"/>
          </p:nvPr>
        </p:nvSpPr>
        <p:spPr>
          <a:xfrm>
            <a:off x="216313" y="1038366"/>
            <a:ext cx="8592679" cy="5148882"/>
          </a:xfrm>
        </p:spPr>
        <p:txBody>
          <a:bodyPr>
            <a:normAutofit fontScale="77500" lnSpcReduction="20000"/>
          </a:bodyPr>
          <a:lstStyle/>
          <a:p>
            <a:pPr marL="0" indent="0">
              <a:lnSpc>
                <a:spcPct val="200000"/>
              </a:lnSpc>
              <a:spcBef>
                <a:spcPts val="700"/>
              </a:spcBef>
              <a:buNone/>
            </a:pPr>
            <a:r>
              <a:rPr lang="en-US">
                <a:solidFill>
                  <a:srgbClr val="BFBFBF"/>
                </a:solidFill>
              </a:rPr>
              <a:t>Motivation and Goal</a:t>
            </a:r>
          </a:p>
          <a:p>
            <a:pPr marL="0" indent="0">
              <a:lnSpc>
                <a:spcPct val="200000"/>
              </a:lnSpc>
              <a:spcBef>
                <a:spcPts val="700"/>
              </a:spcBef>
              <a:buNone/>
            </a:pPr>
            <a:r>
              <a:rPr lang="en-US">
                <a:solidFill>
                  <a:srgbClr val="BFBFBF"/>
                </a:solidFill>
              </a:rPr>
              <a:t>Experimental Methodology</a:t>
            </a:r>
          </a:p>
          <a:p>
            <a:pPr marL="0" indent="0">
              <a:lnSpc>
                <a:spcPct val="200000"/>
              </a:lnSpc>
              <a:spcBef>
                <a:spcPts val="700"/>
              </a:spcBef>
              <a:buNone/>
            </a:pPr>
            <a:r>
              <a:rPr lang="en-US">
                <a:solidFill>
                  <a:srgbClr val="BFBFBF"/>
                </a:solidFill>
              </a:rPr>
              <a:t>Temperature Analysis</a:t>
            </a:r>
          </a:p>
          <a:p>
            <a:pPr marL="0" indent="0">
              <a:lnSpc>
                <a:spcPct val="200000"/>
              </a:lnSpc>
              <a:spcBef>
                <a:spcPts val="700"/>
              </a:spcBef>
              <a:buNone/>
            </a:pPr>
            <a:r>
              <a:rPr lang="en-US">
                <a:solidFill>
                  <a:srgbClr val="BFBFBF"/>
                </a:solidFill>
              </a:rPr>
              <a:t>Aggressor Row Active Time Analysis</a:t>
            </a:r>
          </a:p>
          <a:p>
            <a:pPr marL="0" indent="0">
              <a:lnSpc>
                <a:spcPct val="200000"/>
              </a:lnSpc>
              <a:spcBef>
                <a:spcPts val="700"/>
              </a:spcBef>
              <a:buNone/>
            </a:pPr>
            <a:r>
              <a:rPr lang="en-US">
                <a:solidFill>
                  <a:srgbClr val="BFBFBF"/>
                </a:solidFill>
              </a:rPr>
              <a:t>Spatial Variation Analysis</a:t>
            </a:r>
          </a:p>
          <a:p>
            <a:pPr marL="0" indent="0">
              <a:lnSpc>
                <a:spcPct val="200000"/>
              </a:lnSpc>
              <a:spcBef>
                <a:spcPts val="700"/>
              </a:spcBef>
              <a:buNone/>
            </a:pPr>
            <a:r>
              <a:rPr lang="en-US">
                <a:solidFill>
                  <a:srgbClr val="BFBFBF"/>
                </a:solidFill>
              </a:rPr>
              <a:t>Implications on Attacks and Defenses</a:t>
            </a:r>
          </a:p>
          <a:p>
            <a:pPr marL="0" indent="0">
              <a:lnSpc>
                <a:spcPct val="200000"/>
              </a:lnSpc>
              <a:spcBef>
                <a:spcPts val="700"/>
              </a:spcBef>
              <a:buNone/>
            </a:pPr>
            <a:r>
              <a:rPr lang="en-US">
                <a:solidFill>
                  <a:srgbClr val="BFBFBF"/>
                </a:solidFill>
              </a:rPr>
              <a:t>Conclusions</a:t>
            </a:r>
          </a:p>
          <a:p>
            <a:pPr marL="0" indent="0">
              <a:lnSpc>
                <a:spcPct val="200000"/>
              </a:lnSpc>
              <a:buNone/>
            </a:pPr>
            <a:endParaRPr lang="en-US">
              <a:solidFill>
                <a:srgbClr val="BFBFBF"/>
              </a:solidFill>
            </a:endParaRPr>
          </a:p>
        </p:txBody>
      </p:sp>
      <p:sp>
        <p:nvSpPr>
          <p:cNvPr id="26" name="Rectangle 25">
            <a:extLst>
              <a:ext uri="{FF2B5EF4-FFF2-40B4-BE49-F238E27FC236}">
                <a16:creationId xmlns:a16="http://schemas.microsoft.com/office/drawing/2014/main" id="{B42F442F-3A35-1441-816F-E719C1E2BEDF}"/>
              </a:ext>
            </a:extLst>
          </p:cNvPr>
          <p:cNvSpPr/>
          <p:nvPr/>
        </p:nvSpPr>
        <p:spPr>
          <a:xfrm>
            <a:off x="265586" y="1960519"/>
            <a:ext cx="8672264" cy="87633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latin typeface="Corbel" panose="020B0503020204020204" pitchFamily="34" charset="0"/>
              </a:rPr>
              <a:t>Motivation and Goal</a:t>
            </a:r>
          </a:p>
        </p:txBody>
      </p:sp>
      <p:sp>
        <p:nvSpPr>
          <p:cNvPr id="28" name="Rectangle 27">
            <a:extLst>
              <a:ext uri="{FF2B5EF4-FFF2-40B4-BE49-F238E27FC236}">
                <a16:creationId xmlns:a16="http://schemas.microsoft.com/office/drawing/2014/main" id="{66163B4B-BB3A-4F49-B060-4F2F9E78B480}"/>
              </a:ext>
            </a:extLst>
          </p:cNvPr>
          <p:cNvSpPr/>
          <p:nvPr/>
        </p:nvSpPr>
        <p:spPr>
          <a:xfrm>
            <a:off x="235868" y="3054874"/>
            <a:ext cx="8672264" cy="876337"/>
          </a:xfrm>
          <a:prstGeom prst="rect">
            <a:avLst/>
          </a:prstGeom>
          <a:solidFill>
            <a:srgbClr val="064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err="1">
                <a:latin typeface="Corbel" panose="020B0503020204020204" pitchFamily="34" charset="0"/>
              </a:rPr>
              <a:t>GenStore</a:t>
            </a:r>
            <a:endParaRPr lang="en-US" sz="3200" dirty="0">
              <a:latin typeface="Corbel" panose="020B0503020204020204" pitchFamily="34" charset="0"/>
            </a:endParaRPr>
          </a:p>
        </p:txBody>
      </p:sp>
      <p:sp>
        <p:nvSpPr>
          <p:cNvPr id="34" name="Rectangle 33">
            <a:extLst>
              <a:ext uri="{FF2B5EF4-FFF2-40B4-BE49-F238E27FC236}">
                <a16:creationId xmlns:a16="http://schemas.microsoft.com/office/drawing/2014/main" id="{8C4C16E8-8CAC-EE46-8433-92ACFE20B5B5}"/>
              </a:ext>
            </a:extLst>
          </p:cNvPr>
          <p:cNvSpPr/>
          <p:nvPr/>
        </p:nvSpPr>
        <p:spPr>
          <a:xfrm>
            <a:off x="282176" y="4149229"/>
            <a:ext cx="8672264" cy="87633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latin typeface="Corbel" panose="020B0503020204020204" pitchFamily="34" charset="0"/>
              </a:rPr>
              <a:t>Evaluation</a:t>
            </a:r>
          </a:p>
        </p:txBody>
      </p:sp>
      <p:sp>
        <p:nvSpPr>
          <p:cNvPr id="14" name="Title 1">
            <a:extLst>
              <a:ext uri="{FF2B5EF4-FFF2-40B4-BE49-F238E27FC236}">
                <a16:creationId xmlns:a16="http://schemas.microsoft.com/office/drawing/2014/main" id="{4213E2A9-4038-194A-AF39-FFE08078F4BA}"/>
              </a:ext>
            </a:extLst>
          </p:cNvPr>
          <p:cNvSpPr>
            <a:spLocks noGrp="1"/>
          </p:cNvSpPr>
          <p:nvPr>
            <p:ph type="title"/>
          </p:nvPr>
        </p:nvSpPr>
        <p:spPr>
          <a:xfrm>
            <a:off x="189560" y="95697"/>
            <a:ext cx="8798061" cy="770467"/>
          </a:xfrm>
        </p:spPr>
        <p:txBody>
          <a:bodyPr/>
          <a:lstStyle/>
          <a:p>
            <a:r>
              <a:rPr lang="en-US" dirty="0">
                <a:latin typeface="Corbel" panose="020B0503020204020204" pitchFamily="34" charset="0"/>
              </a:rPr>
              <a:t>Outline</a:t>
            </a:r>
            <a:endParaRPr lang="en-US" b="1" dirty="0">
              <a:latin typeface="Corbel" panose="020B0503020204020204" pitchFamily="34" charset="0"/>
            </a:endParaRPr>
          </a:p>
        </p:txBody>
      </p:sp>
    </p:spTree>
    <p:extLst>
      <p:ext uri="{BB962C8B-B14F-4D97-AF65-F5344CB8AC3E}">
        <p14:creationId xmlns:p14="http://schemas.microsoft.com/office/powerpoint/2010/main" val="458280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7A55D90-A30F-6843-AF17-DF532F64C21E}"/>
              </a:ext>
            </a:extLst>
          </p:cNvPr>
          <p:cNvSpPr/>
          <p:nvPr/>
        </p:nvSpPr>
        <p:spPr>
          <a:xfrm>
            <a:off x="4544265" y="3720326"/>
            <a:ext cx="45719" cy="60126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 name="Title 1">
            <a:extLst>
              <a:ext uri="{FF2B5EF4-FFF2-40B4-BE49-F238E27FC236}">
                <a16:creationId xmlns:a16="http://schemas.microsoft.com/office/drawing/2014/main" id="{EBE98A31-6773-DA4E-BF09-CC8C70AC928B}"/>
              </a:ext>
            </a:extLst>
          </p:cNvPr>
          <p:cNvSpPr>
            <a:spLocks noGrp="1"/>
          </p:cNvSpPr>
          <p:nvPr>
            <p:ph type="title"/>
          </p:nvPr>
        </p:nvSpPr>
        <p:spPr/>
        <p:txBody>
          <a:bodyPr/>
          <a:lstStyle/>
          <a:p>
            <a:r>
              <a:rPr lang="en-CH" dirty="0"/>
              <a:t>GenStore</a:t>
            </a:r>
          </a:p>
        </p:txBody>
      </p:sp>
      <p:sp>
        <p:nvSpPr>
          <p:cNvPr id="130" name="Rounded Rectangle 129">
            <a:extLst>
              <a:ext uri="{FF2B5EF4-FFF2-40B4-BE49-F238E27FC236}">
                <a16:creationId xmlns:a16="http://schemas.microsoft.com/office/drawing/2014/main" id="{BA716545-6B7B-674E-88BE-9F37A528D99A}"/>
              </a:ext>
            </a:extLst>
          </p:cNvPr>
          <p:cNvSpPr/>
          <p:nvPr/>
        </p:nvSpPr>
        <p:spPr>
          <a:xfrm>
            <a:off x="1047136" y="4291768"/>
            <a:ext cx="6916994" cy="2101506"/>
          </a:xfrm>
          <a:prstGeom prst="roundRect">
            <a:avLst>
              <a:gd name="adj" fmla="val 6954"/>
            </a:avLst>
          </a:prstGeom>
          <a:solidFill>
            <a:schemeClr val="bg1">
              <a:lumMod val="9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endParaRPr lang="en-CH" b="1" dirty="0">
              <a:solidFill>
                <a:schemeClr val="tx1"/>
              </a:solidFill>
              <a:latin typeface="Cambria" panose="02040503050406030204" pitchFamily="18" charset="0"/>
            </a:endParaRPr>
          </a:p>
        </p:txBody>
      </p:sp>
      <p:cxnSp>
        <p:nvCxnSpPr>
          <p:cNvPr id="131" name="Straight Connector 130">
            <a:extLst>
              <a:ext uri="{FF2B5EF4-FFF2-40B4-BE49-F238E27FC236}">
                <a16:creationId xmlns:a16="http://schemas.microsoft.com/office/drawing/2014/main" id="{D83E48F5-E0FE-2D46-BA63-2B647FB8E7E9}"/>
              </a:ext>
            </a:extLst>
          </p:cNvPr>
          <p:cNvCxnSpPr>
            <a:cxnSpLocks/>
          </p:cNvCxnSpPr>
          <p:nvPr/>
        </p:nvCxnSpPr>
        <p:spPr>
          <a:xfrm flipH="1">
            <a:off x="5982739" y="4708624"/>
            <a:ext cx="236703"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32" name="Rounded Rectangle 131">
            <a:extLst>
              <a:ext uri="{FF2B5EF4-FFF2-40B4-BE49-F238E27FC236}">
                <a16:creationId xmlns:a16="http://schemas.microsoft.com/office/drawing/2014/main" id="{3FAB5062-72EF-ED4D-B329-14B3A1057736}"/>
              </a:ext>
            </a:extLst>
          </p:cNvPr>
          <p:cNvSpPr/>
          <p:nvPr/>
        </p:nvSpPr>
        <p:spPr bwMode="auto">
          <a:xfrm>
            <a:off x="3066681" y="4375211"/>
            <a:ext cx="2932802" cy="1929574"/>
          </a:xfrm>
          <a:prstGeom prst="roundRect">
            <a:avLst>
              <a:gd name="adj" fmla="val 0"/>
            </a:avLst>
          </a:prstGeom>
          <a:solidFill>
            <a:srgbClr val="E9F9E4"/>
          </a:solidFill>
          <a:ln w="15875" cap="flat" cmpd="sng" algn="ctr">
            <a:solidFill>
              <a:schemeClr val="tx1"/>
            </a:solidFill>
            <a:prstDash val="solid"/>
            <a:round/>
            <a:headEnd type="none" w="med" len="med"/>
            <a:tailEnd type="none" w="med" len="med"/>
          </a:ln>
          <a:effectLst/>
        </p:spPr>
        <p:txBody>
          <a:bodyPr vert="horz" wrap="square" lIns="91440" tIns="36000" rIns="91440" bIns="36000" numCol="1" rtlCol="0" anchor="b" anchorCtr="0" compatLnSpc="1">
            <a:prstTxWarp prst="textNoShape">
              <a:avLst/>
            </a:prstTxWarp>
          </a:bodyPr>
          <a:lstStyle/>
          <a:p>
            <a:pPr algn="ctr" defTabSz="914400" fontAlgn="base">
              <a:spcBef>
                <a:spcPct val="0"/>
              </a:spcBef>
              <a:spcAft>
                <a:spcPct val="0"/>
              </a:spcAft>
            </a:pPr>
            <a:r>
              <a:rPr kumimoji="0" lang="en-CH" sz="2000" b="1" i="0" u="none" strike="noStrike" cap="none" normalizeH="0" baseline="0" dirty="0">
                <a:ln>
                  <a:noFill/>
                </a:ln>
                <a:solidFill>
                  <a:schemeClr val="tx1"/>
                </a:solidFill>
                <a:effectLst/>
                <a:latin typeface="Cambria" panose="02040503050406030204" pitchFamily="18" charset="0"/>
                <a:cs typeface="Arial" panose="020B0604020202020204" pitchFamily="34" charset="0"/>
              </a:rPr>
              <a:t>SSD Controller</a:t>
            </a:r>
          </a:p>
        </p:txBody>
      </p:sp>
      <p:grpSp>
        <p:nvGrpSpPr>
          <p:cNvPr id="133" name="Group 132">
            <a:extLst>
              <a:ext uri="{FF2B5EF4-FFF2-40B4-BE49-F238E27FC236}">
                <a16:creationId xmlns:a16="http://schemas.microsoft.com/office/drawing/2014/main" id="{9C22FFB0-21B2-FD4C-AA38-17DF3AF62EA2}"/>
              </a:ext>
            </a:extLst>
          </p:cNvPr>
          <p:cNvGrpSpPr/>
          <p:nvPr/>
        </p:nvGrpSpPr>
        <p:grpSpPr>
          <a:xfrm>
            <a:off x="5108013" y="4653955"/>
            <a:ext cx="757152" cy="682568"/>
            <a:chOff x="10752096" y="4076481"/>
            <a:chExt cx="757152" cy="682568"/>
          </a:xfrm>
        </p:grpSpPr>
        <p:sp>
          <p:nvSpPr>
            <p:cNvPr id="134" name="Rectangle 133">
              <a:extLst>
                <a:ext uri="{FF2B5EF4-FFF2-40B4-BE49-F238E27FC236}">
                  <a16:creationId xmlns:a16="http://schemas.microsoft.com/office/drawing/2014/main" id="{30B01296-2EE5-F34E-9054-A75C185A5219}"/>
                </a:ext>
              </a:extLst>
            </p:cNvPr>
            <p:cNvSpPr/>
            <p:nvPr/>
          </p:nvSpPr>
          <p:spPr bwMode="auto">
            <a:xfrm>
              <a:off x="10752096" y="4076481"/>
              <a:ext cx="651966" cy="559346"/>
            </a:xfrm>
            <a:prstGeom prst="rect">
              <a:avLst/>
            </a:prstGeom>
            <a:solidFill>
              <a:schemeClr val="accent6">
                <a:lumMod val="40000"/>
                <a:lumOff val="60000"/>
              </a:schemeClr>
            </a:solidFill>
            <a:ln w="15875" cap="flat" cmpd="sng" algn="ctr">
              <a:solidFill>
                <a:schemeClr val="tx1"/>
              </a:solidFill>
              <a:prstDash val="solid"/>
              <a:round/>
              <a:headEnd type="none" w="med" len="med"/>
              <a:tailEnd type="none" w="med" len="med"/>
            </a:ln>
            <a:effectLst/>
          </p:spPr>
          <p:txBody>
            <a:bodyPr vert="horz" wrap="square" lIns="0" tIns="45720" rIns="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CH" sz="1600" b="1" i="0" u="none" strike="noStrike" cap="none" normalizeH="0" baseline="0" dirty="0">
                  <a:ln>
                    <a:noFill/>
                  </a:ln>
                  <a:solidFill>
                    <a:schemeClr val="tx1"/>
                  </a:solidFill>
                  <a:effectLst/>
                  <a:latin typeface="Cambria" panose="02040503050406030204" pitchFamily="18" charset="0"/>
                  <a:cs typeface="Arial" panose="020B0604020202020204" pitchFamily="34" charset="0"/>
                </a:rPr>
                <a:t>Core</a:t>
              </a:r>
            </a:p>
          </p:txBody>
        </p:sp>
        <p:sp>
          <p:nvSpPr>
            <p:cNvPr id="135" name="Rectangle 134">
              <a:extLst>
                <a:ext uri="{FF2B5EF4-FFF2-40B4-BE49-F238E27FC236}">
                  <a16:creationId xmlns:a16="http://schemas.microsoft.com/office/drawing/2014/main" id="{9C922A28-6D6B-C744-BD7B-314054C2CA17}"/>
                </a:ext>
              </a:extLst>
            </p:cNvPr>
            <p:cNvSpPr/>
            <p:nvPr/>
          </p:nvSpPr>
          <p:spPr bwMode="auto">
            <a:xfrm>
              <a:off x="10804689" y="4138092"/>
              <a:ext cx="651966" cy="559346"/>
            </a:xfrm>
            <a:prstGeom prst="rect">
              <a:avLst/>
            </a:prstGeom>
            <a:solidFill>
              <a:schemeClr val="accent6">
                <a:lumMod val="40000"/>
                <a:lumOff val="60000"/>
              </a:schemeClr>
            </a:solidFill>
            <a:ln w="15875" cap="flat" cmpd="sng" algn="ctr">
              <a:solidFill>
                <a:schemeClr val="tx1"/>
              </a:solidFill>
              <a:prstDash val="solid"/>
              <a:round/>
              <a:headEnd type="none" w="med" len="med"/>
              <a:tailEnd type="none" w="med" len="med"/>
            </a:ln>
            <a:effectLst/>
          </p:spPr>
          <p:txBody>
            <a:bodyPr vert="horz" wrap="square" lIns="0" tIns="45720" rIns="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CH" sz="1600" b="1" i="0" u="none" strike="noStrike" cap="none" normalizeH="0" baseline="0" dirty="0">
                  <a:ln>
                    <a:noFill/>
                  </a:ln>
                  <a:solidFill>
                    <a:schemeClr val="tx1"/>
                  </a:solidFill>
                  <a:effectLst/>
                  <a:latin typeface="Cambria" panose="02040503050406030204" pitchFamily="18" charset="0"/>
                  <a:cs typeface="Arial" panose="020B0604020202020204" pitchFamily="34" charset="0"/>
                </a:rPr>
                <a:t>Core</a:t>
              </a:r>
            </a:p>
          </p:txBody>
        </p:sp>
        <p:sp>
          <p:nvSpPr>
            <p:cNvPr id="136" name="Rectangle 135">
              <a:extLst>
                <a:ext uri="{FF2B5EF4-FFF2-40B4-BE49-F238E27FC236}">
                  <a16:creationId xmlns:a16="http://schemas.microsoft.com/office/drawing/2014/main" id="{A72AD538-7314-9941-AF9B-590AFBADC79D}"/>
                </a:ext>
              </a:extLst>
            </p:cNvPr>
            <p:cNvSpPr/>
            <p:nvPr/>
          </p:nvSpPr>
          <p:spPr bwMode="auto">
            <a:xfrm>
              <a:off x="10857282" y="4199703"/>
              <a:ext cx="651966" cy="559346"/>
            </a:xfrm>
            <a:prstGeom prst="rect">
              <a:avLst/>
            </a:prstGeom>
            <a:solidFill>
              <a:schemeClr val="accent6">
                <a:lumMod val="40000"/>
                <a:lumOff val="60000"/>
              </a:schemeClr>
            </a:solidFill>
            <a:ln w="15875" cap="flat" cmpd="sng" algn="ctr">
              <a:solidFill>
                <a:schemeClr val="tx1"/>
              </a:solidFill>
              <a:prstDash val="solid"/>
              <a:round/>
              <a:headEnd type="none" w="med" len="med"/>
              <a:tailEnd type="none" w="med" len="med"/>
            </a:ln>
            <a:effectLst/>
          </p:spPr>
          <p:txBody>
            <a:bodyPr vert="horz" wrap="square" lIns="0" tIns="45720" rIns="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CH" sz="1600" b="1" i="0" u="none" strike="noStrike" cap="none" normalizeH="0" baseline="0" dirty="0">
                  <a:ln>
                    <a:noFill/>
                  </a:ln>
                  <a:solidFill>
                    <a:schemeClr val="tx1"/>
                  </a:solidFill>
                  <a:effectLst/>
                  <a:latin typeface="Cambria" panose="02040503050406030204" pitchFamily="18" charset="0"/>
                  <a:cs typeface="Arial" panose="020B0604020202020204" pitchFamily="34" charset="0"/>
                </a:rPr>
                <a:t>Core</a:t>
              </a:r>
            </a:p>
          </p:txBody>
        </p:sp>
      </p:grpSp>
      <p:sp>
        <p:nvSpPr>
          <p:cNvPr id="139" name="Rectangle 138">
            <a:extLst>
              <a:ext uri="{FF2B5EF4-FFF2-40B4-BE49-F238E27FC236}">
                <a16:creationId xmlns:a16="http://schemas.microsoft.com/office/drawing/2014/main" id="{550CAAA1-8F7A-3C41-9680-FB7461FD7914}"/>
              </a:ext>
            </a:extLst>
          </p:cNvPr>
          <p:cNvSpPr/>
          <p:nvPr/>
        </p:nvSpPr>
        <p:spPr bwMode="auto">
          <a:xfrm>
            <a:off x="6193266" y="4388458"/>
            <a:ext cx="1374442" cy="1916327"/>
          </a:xfrm>
          <a:prstGeom prst="rect">
            <a:avLst/>
          </a:prstGeom>
          <a:solidFill>
            <a:schemeClr val="accent2">
              <a:lumMod val="20000"/>
              <a:lumOff val="80000"/>
            </a:schemeClr>
          </a:solidFill>
          <a:ln w="15875" cap="flat" cmpd="sng" algn="ctr">
            <a:solidFill>
              <a:schemeClr val="tx1"/>
            </a:solidFill>
            <a:prstDash val="solid"/>
            <a:round/>
            <a:headEnd type="none" w="med" len="med"/>
            <a:tailEnd type="none" w="med" len="med"/>
          </a:ln>
          <a:effectLst/>
        </p:spPr>
        <p:txBody>
          <a:bodyPr vert="horz" wrap="square" lIns="0" tIns="36000" rIns="0" bIns="36000" numCol="1" rtlCol="0" anchor="t" anchorCtr="0" compatLnSpc="1">
            <a:prstTxWarp prst="textNoShape">
              <a:avLst/>
            </a:prstTxWarp>
          </a:bodyPr>
          <a:lstStyle/>
          <a:p>
            <a:pPr algn="ctr" defTabSz="914400" fontAlgn="base">
              <a:spcBef>
                <a:spcPct val="0"/>
              </a:spcBef>
              <a:spcAft>
                <a:spcPct val="0"/>
              </a:spcAft>
            </a:pPr>
            <a:r>
              <a:rPr lang="en-GB" sz="1600" b="1" dirty="0">
                <a:latin typeface="Cambria" panose="02040503050406030204" pitchFamily="18" charset="0"/>
                <a:cs typeface="Arial" panose="020B0604020202020204" pitchFamily="34" charset="0"/>
              </a:rPr>
              <a:t>I</a:t>
            </a:r>
            <a:r>
              <a:rPr lang="en-CH" sz="1600" b="1" dirty="0">
                <a:latin typeface="Cambria" panose="02040503050406030204" pitchFamily="18" charset="0"/>
                <a:cs typeface="Arial" panose="020B0604020202020204" pitchFamily="34" charset="0"/>
              </a:rPr>
              <a:t>n-SSD DRAM</a:t>
            </a:r>
          </a:p>
        </p:txBody>
      </p:sp>
      <p:sp>
        <p:nvSpPr>
          <p:cNvPr id="140" name="Rounded Rectangle 139">
            <a:extLst>
              <a:ext uri="{FF2B5EF4-FFF2-40B4-BE49-F238E27FC236}">
                <a16:creationId xmlns:a16="http://schemas.microsoft.com/office/drawing/2014/main" id="{6B8CE80D-C246-8E46-B35E-C62A766DE30E}"/>
              </a:ext>
            </a:extLst>
          </p:cNvPr>
          <p:cNvSpPr/>
          <p:nvPr/>
        </p:nvSpPr>
        <p:spPr>
          <a:xfrm>
            <a:off x="6248740" y="4656831"/>
            <a:ext cx="1274619" cy="638034"/>
          </a:xfrm>
          <a:prstGeom prst="roundRect">
            <a:avLst>
              <a:gd name="adj" fmla="val 9944"/>
            </a:avLst>
          </a:prstGeom>
          <a:solidFill>
            <a:schemeClr val="accent4">
              <a:lumMod val="20000"/>
              <a:lumOff val="8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1600" i="1" dirty="0">
                <a:solidFill>
                  <a:schemeClr val="tx1"/>
                </a:solidFill>
                <a:latin typeface="Cambria" panose="02040503050406030204" pitchFamily="18" charset="0"/>
                <a:cs typeface="Arial" panose="020B0604020202020204" pitchFamily="34" charset="0"/>
              </a:rPr>
              <a:t>L2P</a:t>
            </a:r>
          </a:p>
          <a:p>
            <a:pPr algn="ctr"/>
            <a:r>
              <a:rPr lang="en-CH" sz="1600" i="1" dirty="0">
                <a:solidFill>
                  <a:schemeClr val="tx1"/>
                </a:solidFill>
                <a:latin typeface="Cambria" panose="02040503050406030204" pitchFamily="18" charset="0"/>
                <a:cs typeface="Arial" panose="020B0604020202020204" pitchFamily="34" charset="0"/>
              </a:rPr>
              <a:t>Mappings</a:t>
            </a:r>
          </a:p>
        </p:txBody>
      </p:sp>
      <p:cxnSp>
        <p:nvCxnSpPr>
          <p:cNvPr id="141" name="Elbow Connector 140">
            <a:extLst>
              <a:ext uri="{FF2B5EF4-FFF2-40B4-BE49-F238E27FC236}">
                <a16:creationId xmlns:a16="http://schemas.microsoft.com/office/drawing/2014/main" id="{07D06B4C-49E7-9A47-954A-B533AD05B48E}"/>
              </a:ext>
            </a:extLst>
          </p:cNvPr>
          <p:cNvCxnSpPr>
            <a:cxnSpLocks/>
            <a:stCxn id="161" idx="0"/>
          </p:cNvCxnSpPr>
          <p:nvPr/>
        </p:nvCxnSpPr>
        <p:spPr>
          <a:xfrm rot="5400000" flipH="1" flipV="1">
            <a:off x="2667797" y="3546156"/>
            <a:ext cx="110660" cy="2031254"/>
          </a:xfrm>
          <a:prstGeom prst="bentConnector2">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Elbow Connector 141">
            <a:extLst>
              <a:ext uri="{FF2B5EF4-FFF2-40B4-BE49-F238E27FC236}">
                <a16:creationId xmlns:a16="http://schemas.microsoft.com/office/drawing/2014/main" id="{1F23783C-1E6F-2148-949B-28DCD639617A}"/>
              </a:ext>
            </a:extLst>
          </p:cNvPr>
          <p:cNvCxnSpPr>
            <a:cxnSpLocks/>
            <a:stCxn id="160" idx="0"/>
          </p:cNvCxnSpPr>
          <p:nvPr/>
        </p:nvCxnSpPr>
        <p:spPr>
          <a:xfrm rot="5400000" flipH="1" flipV="1">
            <a:off x="2841652" y="4345780"/>
            <a:ext cx="110660" cy="432006"/>
          </a:xfrm>
          <a:prstGeom prst="bentConnector2">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Rectangle 142">
            <a:extLst>
              <a:ext uri="{FF2B5EF4-FFF2-40B4-BE49-F238E27FC236}">
                <a16:creationId xmlns:a16="http://schemas.microsoft.com/office/drawing/2014/main" id="{E12AEC04-78C9-424B-9A2B-51F97DF95BF6}"/>
              </a:ext>
            </a:extLst>
          </p:cNvPr>
          <p:cNvSpPr/>
          <p:nvPr/>
        </p:nvSpPr>
        <p:spPr bwMode="auto">
          <a:xfrm>
            <a:off x="3120724" y="4436527"/>
            <a:ext cx="723180" cy="540967"/>
          </a:xfrm>
          <a:prstGeom prst="rect">
            <a:avLst/>
          </a:prstGeom>
          <a:solidFill>
            <a:schemeClr val="accent6">
              <a:lumMod val="40000"/>
              <a:lumOff val="60000"/>
            </a:schemeClr>
          </a:solidFill>
          <a:ln w="1587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CH" sz="1600" b="1" i="0" u="none" strike="noStrike" cap="none" normalizeH="0" baseline="0" dirty="0">
                <a:ln>
                  <a:noFill/>
                </a:ln>
                <a:solidFill>
                  <a:schemeClr val="tx1"/>
                </a:solidFill>
                <a:effectLst/>
                <a:latin typeface="Cambria" panose="02040503050406030204" pitchFamily="18" charset="0"/>
                <a:cs typeface="Arial" panose="020B0604020202020204" pitchFamily="34" charset="0"/>
              </a:rPr>
              <a:t>Flash</a:t>
            </a:r>
          </a:p>
          <a:p>
            <a:pPr marL="0" marR="0" indent="0" algn="ctr" defTabSz="914400" rtl="0" eaLnBrk="1" fontAlgn="base" latinLnBrk="0" hangingPunct="1">
              <a:lnSpc>
                <a:spcPct val="100000"/>
              </a:lnSpc>
              <a:spcBef>
                <a:spcPct val="0"/>
              </a:spcBef>
              <a:spcAft>
                <a:spcPct val="0"/>
              </a:spcAft>
              <a:buClrTx/>
              <a:buSzTx/>
              <a:buFontTx/>
              <a:buNone/>
              <a:tabLst/>
            </a:pPr>
            <a:r>
              <a:rPr lang="en-CH" sz="1600" b="1" dirty="0">
                <a:latin typeface="Cambria" panose="02040503050406030204" pitchFamily="18" charset="0"/>
                <a:cs typeface="Arial" panose="020B0604020202020204" pitchFamily="34" charset="0"/>
              </a:rPr>
              <a:t>Ctrl.#1</a:t>
            </a:r>
            <a:endParaRPr kumimoji="0" lang="en-CH" sz="1600" b="1" i="0" u="none" strike="noStrike" cap="none" normalizeH="0" baseline="0" dirty="0">
              <a:ln>
                <a:noFill/>
              </a:ln>
              <a:solidFill>
                <a:schemeClr val="tx1"/>
              </a:solidFill>
              <a:effectLst/>
              <a:latin typeface="Cambria" panose="02040503050406030204" pitchFamily="18" charset="0"/>
              <a:cs typeface="Arial" panose="020B0604020202020204" pitchFamily="34" charset="0"/>
            </a:endParaRPr>
          </a:p>
        </p:txBody>
      </p:sp>
      <p:cxnSp>
        <p:nvCxnSpPr>
          <p:cNvPr id="144" name="Elbow Connector 143">
            <a:extLst>
              <a:ext uri="{FF2B5EF4-FFF2-40B4-BE49-F238E27FC236}">
                <a16:creationId xmlns:a16="http://schemas.microsoft.com/office/drawing/2014/main" id="{A080DD9F-FBE9-2842-A168-BE1F0FB731C0}"/>
              </a:ext>
            </a:extLst>
          </p:cNvPr>
          <p:cNvCxnSpPr>
            <a:cxnSpLocks/>
            <a:stCxn id="166" idx="0"/>
          </p:cNvCxnSpPr>
          <p:nvPr/>
        </p:nvCxnSpPr>
        <p:spPr>
          <a:xfrm rot="5400000" flipH="1" flipV="1">
            <a:off x="2659633" y="4535342"/>
            <a:ext cx="110660" cy="2031254"/>
          </a:xfrm>
          <a:prstGeom prst="bentConnector2">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Elbow Connector 144">
            <a:extLst>
              <a:ext uri="{FF2B5EF4-FFF2-40B4-BE49-F238E27FC236}">
                <a16:creationId xmlns:a16="http://schemas.microsoft.com/office/drawing/2014/main" id="{EB641D23-33DF-DD45-98CF-4B2D7999D77D}"/>
              </a:ext>
            </a:extLst>
          </p:cNvPr>
          <p:cNvCxnSpPr>
            <a:cxnSpLocks/>
            <a:stCxn id="165" idx="0"/>
          </p:cNvCxnSpPr>
          <p:nvPr/>
        </p:nvCxnSpPr>
        <p:spPr>
          <a:xfrm rot="5400000" flipH="1" flipV="1">
            <a:off x="2841652" y="5334966"/>
            <a:ext cx="110660" cy="432006"/>
          </a:xfrm>
          <a:prstGeom prst="bentConnector2">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Rectangle 145">
            <a:extLst>
              <a:ext uri="{FF2B5EF4-FFF2-40B4-BE49-F238E27FC236}">
                <a16:creationId xmlns:a16="http://schemas.microsoft.com/office/drawing/2014/main" id="{302F4DA2-BCF8-9A48-BCD9-0BA70DF15A64}"/>
              </a:ext>
            </a:extLst>
          </p:cNvPr>
          <p:cNvSpPr/>
          <p:nvPr/>
        </p:nvSpPr>
        <p:spPr bwMode="auto">
          <a:xfrm>
            <a:off x="3120724" y="5400545"/>
            <a:ext cx="723180" cy="540967"/>
          </a:xfrm>
          <a:prstGeom prst="rect">
            <a:avLst/>
          </a:prstGeom>
          <a:solidFill>
            <a:schemeClr val="accent6">
              <a:lumMod val="40000"/>
              <a:lumOff val="60000"/>
            </a:schemeClr>
          </a:solidFill>
          <a:ln w="1587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CH" sz="1600" b="1" i="0" u="none" strike="noStrike" cap="none" normalizeH="0" baseline="0" dirty="0">
                <a:ln>
                  <a:noFill/>
                </a:ln>
                <a:solidFill>
                  <a:schemeClr val="tx1"/>
                </a:solidFill>
                <a:effectLst/>
                <a:latin typeface="Cambria" panose="02040503050406030204" pitchFamily="18" charset="0"/>
                <a:cs typeface="Arial" panose="020B0604020202020204" pitchFamily="34" charset="0"/>
              </a:rPr>
              <a:t>Flash</a:t>
            </a:r>
          </a:p>
          <a:p>
            <a:pPr marL="0" marR="0" indent="0" algn="ctr" defTabSz="914400" rtl="0" eaLnBrk="1" fontAlgn="base" latinLnBrk="0" hangingPunct="1">
              <a:lnSpc>
                <a:spcPct val="100000"/>
              </a:lnSpc>
              <a:spcBef>
                <a:spcPct val="0"/>
              </a:spcBef>
              <a:spcAft>
                <a:spcPct val="0"/>
              </a:spcAft>
              <a:buClrTx/>
              <a:buSzTx/>
              <a:buFontTx/>
              <a:buNone/>
              <a:tabLst/>
            </a:pPr>
            <a:r>
              <a:rPr lang="en-CH" sz="1600" b="1" dirty="0">
                <a:latin typeface="Cambria" panose="02040503050406030204" pitchFamily="18" charset="0"/>
                <a:cs typeface="Arial" panose="020B0604020202020204" pitchFamily="34" charset="0"/>
              </a:rPr>
              <a:t>Ctrl.#N</a:t>
            </a:r>
            <a:endParaRPr kumimoji="0" lang="en-CH" sz="1600" b="1" i="0" u="none" strike="noStrike" cap="none" normalizeH="0" baseline="0" dirty="0">
              <a:ln>
                <a:noFill/>
              </a:ln>
              <a:solidFill>
                <a:schemeClr val="tx1"/>
              </a:solidFill>
              <a:effectLst/>
              <a:latin typeface="Cambria" panose="02040503050406030204" pitchFamily="18" charset="0"/>
              <a:cs typeface="Arial" panose="020B0604020202020204" pitchFamily="34" charset="0"/>
            </a:endParaRPr>
          </a:p>
        </p:txBody>
      </p:sp>
      <p:sp>
        <p:nvSpPr>
          <p:cNvPr id="148" name="직사각형 363">
            <a:extLst>
              <a:ext uri="{FF2B5EF4-FFF2-40B4-BE49-F238E27FC236}">
                <a16:creationId xmlns:a16="http://schemas.microsoft.com/office/drawing/2014/main" id="{B4BDF15D-8D25-104F-AE63-C4DBE8928063}"/>
              </a:ext>
            </a:extLst>
          </p:cNvPr>
          <p:cNvSpPr/>
          <p:nvPr/>
        </p:nvSpPr>
        <p:spPr>
          <a:xfrm rot="5400000">
            <a:off x="3252980" y="5033631"/>
            <a:ext cx="305537" cy="2169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1"/>
                </a:solidFill>
                <a:latin typeface="Arial" panose="020B0604020202020204" pitchFamily="34" charset="0"/>
                <a:cs typeface="Arial" panose="020B0604020202020204" pitchFamily="34" charset="0"/>
              </a:rPr>
              <a:t>⋯</a:t>
            </a:r>
            <a:endParaRPr lang="ko-KR" altLang="en-US" sz="1600" b="1" dirty="0">
              <a:solidFill>
                <a:schemeClr val="tx1"/>
              </a:solidFill>
              <a:latin typeface="Arial" panose="020B0604020202020204" pitchFamily="34" charset="0"/>
              <a:cs typeface="Arial" panose="020B0604020202020204" pitchFamily="34" charset="0"/>
            </a:endParaRPr>
          </a:p>
        </p:txBody>
      </p:sp>
      <p:sp>
        <p:nvSpPr>
          <p:cNvPr id="160" name="Rectangle 159">
            <a:extLst>
              <a:ext uri="{FF2B5EF4-FFF2-40B4-BE49-F238E27FC236}">
                <a16:creationId xmlns:a16="http://schemas.microsoft.com/office/drawing/2014/main" id="{CE64289B-EB9B-6D47-B64C-9E0580EB2FAE}"/>
              </a:ext>
            </a:extLst>
          </p:cNvPr>
          <p:cNvSpPr/>
          <p:nvPr/>
        </p:nvSpPr>
        <p:spPr bwMode="auto">
          <a:xfrm>
            <a:off x="2347056" y="4617113"/>
            <a:ext cx="667845" cy="551841"/>
          </a:xfrm>
          <a:prstGeom prst="rect">
            <a:avLst/>
          </a:prstGeom>
          <a:solidFill>
            <a:schemeClr val="bg1">
              <a:lumMod val="85000"/>
            </a:schemeClr>
          </a:solidFill>
          <a:ln w="1587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CH" sz="1600" b="1" i="0" u="none" strike="noStrike" cap="none" normalizeH="0" baseline="0" dirty="0">
                <a:ln>
                  <a:noFill/>
                </a:ln>
                <a:solidFill>
                  <a:schemeClr val="tx1"/>
                </a:solidFill>
                <a:effectLst/>
                <a:latin typeface="Cambria" panose="02040503050406030204" pitchFamily="18" charset="0"/>
                <a:cs typeface="Arial" panose="020B0604020202020204" pitchFamily="34" charset="0"/>
              </a:rPr>
              <a:t>NAND</a:t>
            </a:r>
          </a:p>
          <a:p>
            <a:pPr marL="0" marR="0" indent="0" algn="ctr" defTabSz="914400" rtl="0" eaLnBrk="1" fontAlgn="base" latinLnBrk="0" hangingPunct="1">
              <a:lnSpc>
                <a:spcPct val="100000"/>
              </a:lnSpc>
              <a:spcBef>
                <a:spcPct val="0"/>
              </a:spcBef>
              <a:spcAft>
                <a:spcPct val="0"/>
              </a:spcAft>
              <a:buClrTx/>
              <a:buSzTx/>
              <a:buFontTx/>
              <a:buNone/>
              <a:tabLst/>
            </a:pPr>
            <a:r>
              <a:rPr lang="en-CH" sz="1600" b="1" dirty="0">
                <a:latin typeface="Cambria" panose="02040503050406030204" pitchFamily="18" charset="0"/>
                <a:cs typeface="Arial" panose="020B0604020202020204" pitchFamily="34" charset="0"/>
              </a:rPr>
              <a:t>Die#4</a:t>
            </a:r>
            <a:endParaRPr kumimoji="0" lang="en-CH" sz="1600" b="1" i="0" u="none" strike="noStrike" cap="none" normalizeH="0" baseline="0" dirty="0">
              <a:ln>
                <a:noFill/>
              </a:ln>
              <a:solidFill>
                <a:schemeClr val="tx1"/>
              </a:solidFill>
              <a:effectLst/>
              <a:latin typeface="Cambria" panose="02040503050406030204" pitchFamily="18" charset="0"/>
              <a:cs typeface="Arial" panose="020B0604020202020204" pitchFamily="34" charset="0"/>
            </a:endParaRPr>
          </a:p>
        </p:txBody>
      </p:sp>
      <p:sp>
        <p:nvSpPr>
          <p:cNvPr id="161" name="Rectangle 160">
            <a:extLst>
              <a:ext uri="{FF2B5EF4-FFF2-40B4-BE49-F238E27FC236}">
                <a16:creationId xmlns:a16="http://schemas.microsoft.com/office/drawing/2014/main" id="{0DBB906D-E4D7-1C41-AE6B-C1481B80D262}"/>
              </a:ext>
            </a:extLst>
          </p:cNvPr>
          <p:cNvSpPr/>
          <p:nvPr/>
        </p:nvSpPr>
        <p:spPr bwMode="auto">
          <a:xfrm>
            <a:off x="1373577" y="4617113"/>
            <a:ext cx="667845" cy="551841"/>
          </a:xfrm>
          <a:prstGeom prst="rect">
            <a:avLst/>
          </a:prstGeom>
          <a:solidFill>
            <a:schemeClr val="bg1">
              <a:lumMod val="85000"/>
            </a:schemeClr>
          </a:solidFill>
          <a:ln w="1587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CH" sz="1600" b="1" i="0" u="none" strike="noStrike" cap="none" normalizeH="0" baseline="0" dirty="0">
                <a:ln>
                  <a:noFill/>
                </a:ln>
                <a:solidFill>
                  <a:schemeClr val="tx1"/>
                </a:solidFill>
                <a:effectLst/>
                <a:latin typeface="Cambria" panose="02040503050406030204" pitchFamily="18" charset="0"/>
                <a:cs typeface="Arial" panose="020B0604020202020204" pitchFamily="34" charset="0"/>
              </a:rPr>
              <a:t>NAND</a:t>
            </a:r>
          </a:p>
          <a:p>
            <a:pPr marL="0" marR="0" indent="0" algn="ctr" defTabSz="914400" rtl="0" eaLnBrk="1" fontAlgn="base" latinLnBrk="0" hangingPunct="1">
              <a:lnSpc>
                <a:spcPct val="100000"/>
              </a:lnSpc>
              <a:spcBef>
                <a:spcPct val="0"/>
              </a:spcBef>
              <a:spcAft>
                <a:spcPct val="0"/>
              </a:spcAft>
              <a:buClrTx/>
              <a:buSzTx/>
              <a:buFontTx/>
              <a:buNone/>
              <a:tabLst/>
            </a:pPr>
            <a:r>
              <a:rPr lang="en-CH" sz="1600" b="1" dirty="0">
                <a:latin typeface="Cambria" panose="02040503050406030204" pitchFamily="18" charset="0"/>
                <a:cs typeface="Arial" panose="020B0604020202020204" pitchFamily="34" charset="0"/>
              </a:rPr>
              <a:t>Die#1</a:t>
            </a:r>
            <a:endParaRPr kumimoji="0" lang="en-CH" sz="1600" b="1" i="0" u="none" strike="noStrike" cap="none" normalizeH="0" baseline="0" dirty="0">
              <a:ln>
                <a:noFill/>
              </a:ln>
              <a:solidFill>
                <a:schemeClr val="tx1"/>
              </a:solidFill>
              <a:effectLst/>
              <a:latin typeface="Cambria" panose="02040503050406030204" pitchFamily="18" charset="0"/>
              <a:cs typeface="Arial" panose="020B0604020202020204" pitchFamily="34" charset="0"/>
            </a:endParaRPr>
          </a:p>
        </p:txBody>
      </p:sp>
      <p:sp>
        <p:nvSpPr>
          <p:cNvPr id="162" name="직사각형 363">
            <a:extLst>
              <a:ext uri="{FF2B5EF4-FFF2-40B4-BE49-F238E27FC236}">
                <a16:creationId xmlns:a16="http://schemas.microsoft.com/office/drawing/2014/main" id="{308A9F7D-E526-FA48-9420-6DB86474B9A3}"/>
              </a:ext>
            </a:extLst>
          </p:cNvPr>
          <p:cNvSpPr/>
          <p:nvPr/>
        </p:nvSpPr>
        <p:spPr>
          <a:xfrm>
            <a:off x="2040997" y="4809233"/>
            <a:ext cx="305537" cy="2169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1"/>
                </a:solidFill>
                <a:latin typeface="Arial" panose="020B0604020202020204" pitchFamily="34" charset="0"/>
                <a:cs typeface="Arial" panose="020B0604020202020204" pitchFamily="34" charset="0"/>
              </a:rPr>
              <a:t>⋯</a:t>
            </a:r>
            <a:endParaRPr lang="ko-KR" altLang="en-US" sz="1600" b="1" dirty="0">
              <a:solidFill>
                <a:schemeClr val="tx1"/>
              </a:solidFill>
              <a:latin typeface="Arial" panose="020B0604020202020204" pitchFamily="34" charset="0"/>
              <a:cs typeface="Arial" panose="020B0604020202020204" pitchFamily="34" charset="0"/>
            </a:endParaRPr>
          </a:p>
        </p:txBody>
      </p:sp>
      <p:sp>
        <p:nvSpPr>
          <p:cNvPr id="165" name="Rectangle 164">
            <a:extLst>
              <a:ext uri="{FF2B5EF4-FFF2-40B4-BE49-F238E27FC236}">
                <a16:creationId xmlns:a16="http://schemas.microsoft.com/office/drawing/2014/main" id="{9A6C7469-4034-2047-8AE1-A134E59CF669}"/>
              </a:ext>
            </a:extLst>
          </p:cNvPr>
          <p:cNvSpPr/>
          <p:nvPr/>
        </p:nvSpPr>
        <p:spPr bwMode="auto">
          <a:xfrm>
            <a:off x="2347056" y="5606299"/>
            <a:ext cx="667845" cy="551841"/>
          </a:xfrm>
          <a:prstGeom prst="rect">
            <a:avLst/>
          </a:prstGeom>
          <a:solidFill>
            <a:schemeClr val="bg1">
              <a:lumMod val="85000"/>
            </a:schemeClr>
          </a:solidFill>
          <a:ln w="1587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CH" sz="1600" b="1" i="0" u="none" strike="noStrike" cap="none" normalizeH="0" baseline="0" dirty="0">
                <a:ln>
                  <a:noFill/>
                </a:ln>
                <a:solidFill>
                  <a:schemeClr val="tx1"/>
                </a:solidFill>
                <a:effectLst/>
                <a:latin typeface="Cambria" panose="02040503050406030204" pitchFamily="18" charset="0"/>
                <a:cs typeface="Arial" panose="020B0604020202020204" pitchFamily="34" charset="0"/>
              </a:rPr>
              <a:t>NAND</a:t>
            </a:r>
          </a:p>
          <a:p>
            <a:pPr marL="0" marR="0" indent="0" algn="ctr" defTabSz="914400" rtl="0" eaLnBrk="1" fontAlgn="base" latinLnBrk="0" hangingPunct="1">
              <a:lnSpc>
                <a:spcPct val="100000"/>
              </a:lnSpc>
              <a:spcBef>
                <a:spcPct val="0"/>
              </a:spcBef>
              <a:spcAft>
                <a:spcPct val="0"/>
              </a:spcAft>
              <a:buClrTx/>
              <a:buSzTx/>
              <a:buFontTx/>
              <a:buNone/>
              <a:tabLst/>
            </a:pPr>
            <a:r>
              <a:rPr lang="en-CH" sz="1600" b="1" dirty="0">
                <a:latin typeface="Cambria" panose="02040503050406030204" pitchFamily="18" charset="0"/>
                <a:cs typeface="Arial" panose="020B0604020202020204" pitchFamily="34" charset="0"/>
              </a:rPr>
              <a:t>Die#4</a:t>
            </a:r>
            <a:endParaRPr kumimoji="0" lang="en-CH" sz="1600" b="1" i="0" u="none" strike="noStrike" cap="none" normalizeH="0" baseline="0" dirty="0">
              <a:ln>
                <a:noFill/>
              </a:ln>
              <a:solidFill>
                <a:schemeClr val="tx1"/>
              </a:solidFill>
              <a:effectLst/>
              <a:latin typeface="Cambria" panose="02040503050406030204" pitchFamily="18" charset="0"/>
              <a:cs typeface="Arial" panose="020B0604020202020204" pitchFamily="34" charset="0"/>
            </a:endParaRPr>
          </a:p>
        </p:txBody>
      </p:sp>
      <p:sp>
        <p:nvSpPr>
          <p:cNvPr id="166" name="Rectangle 165">
            <a:extLst>
              <a:ext uri="{FF2B5EF4-FFF2-40B4-BE49-F238E27FC236}">
                <a16:creationId xmlns:a16="http://schemas.microsoft.com/office/drawing/2014/main" id="{372BC88E-4037-C64C-8988-CCAADD3A7F9C}"/>
              </a:ext>
            </a:extLst>
          </p:cNvPr>
          <p:cNvSpPr/>
          <p:nvPr/>
        </p:nvSpPr>
        <p:spPr bwMode="auto">
          <a:xfrm>
            <a:off x="1365413" y="5606299"/>
            <a:ext cx="667845" cy="551841"/>
          </a:xfrm>
          <a:prstGeom prst="rect">
            <a:avLst/>
          </a:prstGeom>
          <a:solidFill>
            <a:schemeClr val="bg1">
              <a:lumMod val="85000"/>
            </a:schemeClr>
          </a:solidFill>
          <a:ln w="1587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CH" sz="1600" b="1" i="0" u="none" strike="noStrike" cap="none" normalizeH="0" baseline="0" dirty="0">
                <a:ln>
                  <a:noFill/>
                </a:ln>
                <a:solidFill>
                  <a:schemeClr val="tx1"/>
                </a:solidFill>
                <a:effectLst/>
                <a:latin typeface="Cambria" panose="02040503050406030204" pitchFamily="18" charset="0"/>
                <a:cs typeface="Arial" panose="020B0604020202020204" pitchFamily="34" charset="0"/>
              </a:rPr>
              <a:t>NAND</a:t>
            </a:r>
          </a:p>
          <a:p>
            <a:pPr marL="0" marR="0" indent="0" algn="ctr" defTabSz="914400" rtl="0" eaLnBrk="1" fontAlgn="base" latinLnBrk="0" hangingPunct="1">
              <a:lnSpc>
                <a:spcPct val="100000"/>
              </a:lnSpc>
              <a:spcBef>
                <a:spcPct val="0"/>
              </a:spcBef>
              <a:spcAft>
                <a:spcPct val="0"/>
              </a:spcAft>
              <a:buClrTx/>
              <a:buSzTx/>
              <a:buFontTx/>
              <a:buNone/>
              <a:tabLst/>
            </a:pPr>
            <a:r>
              <a:rPr lang="en-CH" sz="1600" b="1" dirty="0">
                <a:latin typeface="Cambria" panose="02040503050406030204" pitchFamily="18" charset="0"/>
                <a:cs typeface="Arial" panose="020B0604020202020204" pitchFamily="34" charset="0"/>
              </a:rPr>
              <a:t>Die#1</a:t>
            </a:r>
            <a:endParaRPr kumimoji="0" lang="en-CH" sz="1600" b="1" i="0" u="none" strike="noStrike" cap="none" normalizeH="0" baseline="0" dirty="0">
              <a:ln>
                <a:noFill/>
              </a:ln>
              <a:solidFill>
                <a:schemeClr val="tx1"/>
              </a:solidFill>
              <a:effectLst/>
              <a:latin typeface="Cambria" panose="02040503050406030204" pitchFamily="18" charset="0"/>
              <a:cs typeface="Arial" panose="020B0604020202020204" pitchFamily="34" charset="0"/>
            </a:endParaRPr>
          </a:p>
        </p:txBody>
      </p:sp>
      <p:sp>
        <p:nvSpPr>
          <p:cNvPr id="167" name="직사각형 363">
            <a:extLst>
              <a:ext uri="{FF2B5EF4-FFF2-40B4-BE49-F238E27FC236}">
                <a16:creationId xmlns:a16="http://schemas.microsoft.com/office/drawing/2014/main" id="{08986F32-0494-5C4F-81F7-43D29601CACA}"/>
              </a:ext>
            </a:extLst>
          </p:cNvPr>
          <p:cNvSpPr/>
          <p:nvPr/>
        </p:nvSpPr>
        <p:spPr>
          <a:xfrm>
            <a:off x="2040997" y="5777347"/>
            <a:ext cx="305537" cy="2169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1"/>
                </a:solidFill>
                <a:latin typeface="Arial" panose="020B0604020202020204" pitchFamily="34" charset="0"/>
                <a:cs typeface="Arial" panose="020B0604020202020204" pitchFamily="34" charset="0"/>
              </a:rPr>
              <a:t>⋯</a:t>
            </a:r>
            <a:endParaRPr lang="ko-KR" altLang="en-US" sz="1600" b="1" dirty="0">
              <a:solidFill>
                <a:schemeClr val="tx1"/>
              </a:solidFill>
              <a:latin typeface="Arial" panose="020B0604020202020204" pitchFamily="34" charset="0"/>
              <a:cs typeface="Arial" panose="020B0604020202020204" pitchFamily="34" charset="0"/>
            </a:endParaRPr>
          </a:p>
        </p:txBody>
      </p:sp>
      <p:sp>
        <p:nvSpPr>
          <p:cNvPr id="178" name="Rounded Rectangle 177">
            <a:extLst>
              <a:ext uri="{FF2B5EF4-FFF2-40B4-BE49-F238E27FC236}">
                <a16:creationId xmlns:a16="http://schemas.microsoft.com/office/drawing/2014/main" id="{823B947D-A2DA-7E4F-A040-C4231925158A}"/>
              </a:ext>
            </a:extLst>
          </p:cNvPr>
          <p:cNvSpPr/>
          <p:nvPr/>
        </p:nvSpPr>
        <p:spPr>
          <a:xfrm>
            <a:off x="2752302" y="3418989"/>
            <a:ext cx="3534327" cy="302571"/>
          </a:xfrm>
          <a:prstGeom prst="roundRect">
            <a:avLst>
              <a:gd name="adj" fmla="val 30799"/>
            </a:avLst>
          </a:prstGeom>
          <a:solidFill>
            <a:schemeClr val="bg2">
              <a:lumMod val="9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CH" b="1" dirty="0">
                <a:solidFill>
                  <a:schemeClr val="tx1"/>
                </a:solidFill>
                <a:latin typeface="Cambria" panose="02040503050406030204" pitchFamily="18" charset="0"/>
              </a:rPr>
              <a:t>Host System</a:t>
            </a:r>
          </a:p>
        </p:txBody>
      </p:sp>
      <p:sp>
        <p:nvSpPr>
          <p:cNvPr id="52" name="Rounded Rectangle 51">
            <a:extLst>
              <a:ext uri="{FF2B5EF4-FFF2-40B4-BE49-F238E27FC236}">
                <a16:creationId xmlns:a16="http://schemas.microsoft.com/office/drawing/2014/main" id="{F1E5A34E-4ED5-AB4D-822F-84C411E61671}"/>
              </a:ext>
            </a:extLst>
          </p:cNvPr>
          <p:cNvSpPr/>
          <p:nvPr/>
        </p:nvSpPr>
        <p:spPr>
          <a:xfrm>
            <a:off x="4981322" y="4464238"/>
            <a:ext cx="948293" cy="453460"/>
          </a:xfrm>
          <a:prstGeom prst="roundRect">
            <a:avLst>
              <a:gd name="adj" fmla="val 9944"/>
            </a:avLst>
          </a:prstGeom>
          <a:solidFill>
            <a:schemeClr val="accent4">
              <a:lumMod val="20000"/>
              <a:lumOff val="8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1600" i="1" dirty="0">
                <a:solidFill>
                  <a:schemeClr val="tx1"/>
                </a:solidFill>
                <a:latin typeface="Cambria" panose="02040503050406030204" pitchFamily="18" charset="0"/>
                <a:cs typeface="Arial" panose="020B0604020202020204" pitchFamily="34" charset="0"/>
              </a:rPr>
              <a:t>FTL</a:t>
            </a:r>
          </a:p>
        </p:txBody>
      </p:sp>
      <p:sp>
        <p:nvSpPr>
          <p:cNvPr id="53" name="Rectangle 52">
            <a:extLst>
              <a:ext uri="{FF2B5EF4-FFF2-40B4-BE49-F238E27FC236}">
                <a16:creationId xmlns:a16="http://schemas.microsoft.com/office/drawing/2014/main" id="{C256931D-8BFC-EC4E-8D51-8BAF0560FBA8}"/>
              </a:ext>
            </a:extLst>
          </p:cNvPr>
          <p:cNvSpPr/>
          <p:nvPr/>
        </p:nvSpPr>
        <p:spPr bwMode="auto">
          <a:xfrm>
            <a:off x="5089771" y="5400543"/>
            <a:ext cx="812503" cy="540967"/>
          </a:xfrm>
          <a:prstGeom prst="rect">
            <a:avLst/>
          </a:prstGeom>
          <a:solidFill>
            <a:srgbClr val="BAE5F5"/>
          </a:solidFill>
          <a:ln w="19050" cap="flat" cmpd="sng" algn="ctr">
            <a:solidFill>
              <a:srgbClr val="1982C3"/>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CH" sz="1600" b="1" i="0" u="none" strike="noStrike" cap="none" normalizeH="0" baseline="0" dirty="0">
                <a:ln>
                  <a:noFill/>
                </a:ln>
                <a:solidFill>
                  <a:schemeClr val="tx1"/>
                </a:solidFill>
                <a:effectLst/>
                <a:latin typeface="Cambria" panose="02040503050406030204" pitchFamily="18" charset="0"/>
                <a:cs typeface="Arial" panose="020B0604020202020204" pitchFamily="34" charset="0"/>
              </a:rPr>
              <a:t>ACC</a:t>
            </a:r>
          </a:p>
        </p:txBody>
      </p:sp>
      <p:sp>
        <p:nvSpPr>
          <p:cNvPr id="54" name="Rectangle 53">
            <a:extLst>
              <a:ext uri="{FF2B5EF4-FFF2-40B4-BE49-F238E27FC236}">
                <a16:creationId xmlns:a16="http://schemas.microsoft.com/office/drawing/2014/main" id="{229DF49F-887A-924C-A0EF-CA98B8F10E91}"/>
              </a:ext>
            </a:extLst>
          </p:cNvPr>
          <p:cNvSpPr/>
          <p:nvPr/>
        </p:nvSpPr>
        <p:spPr bwMode="auto">
          <a:xfrm>
            <a:off x="3920709" y="4436527"/>
            <a:ext cx="752544" cy="540967"/>
          </a:xfrm>
          <a:prstGeom prst="rect">
            <a:avLst/>
          </a:prstGeom>
          <a:solidFill>
            <a:srgbClr val="BAE5F5"/>
          </a:solidFill>
          <a:ln w="19050" cap="flat" cmpd="sng" algn="ctr">
            <a:solidFill>
              <a:srgbClr val="1982C3"/>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CH" sz="1600" b="1" i="0" u="none" strike="noStrike" cap="none" normalizeH="0" baseline="0" dirty="0">
                <a:ln>
                  <a:noFill/>
                </a:ln>
                <a:solidFill>
                  <a:schemeClr val="tx1"/>
                </a:solidFill>
                <a:effectLst/>
                <a:latin typeface="Cambria" panose="02040503050406030204" pitchFamily="18" charset="0"/>
                <a:cs typeface="Arial" panose="020B0604020202020204" pitchFamily="34" charset="0"/>
              </a:rPr>
              <a:t>ACC</a:t>
            </a:r>
          </a:p>
        </p:txBody>
      </p:sp>
      <p:sp>
        <p:nvSpPr>
          <p:cNvPr id="55" name="Rectangle 54">
            <a:extLst>
              <a:ext uri="{FF2B5EF4-FFF2-40B4-BE49-F238E27FC236}">
                <a16:creationId xmlns:a16="http://schemas.microsoft.com/office/drawing/2014/main" id="{EE366EB1-3ED8-174F-9545-5F5FC586E043}"/>
              </a:ext>
            </a:extLst>
          </p:cNvPr>
          <p:cNvSpPr/>
          <p:nvPr/>
        </p:nvSpPr>
        <p:spPr bwMode="auto">
          <a:xfrm>
            <a:off x="3920709" y="5400544"/>
            <a:ext cx="752544" cy="540967"/>
          </a:xfrm>
          <a:prstGeom prst="rect">
            <a:avLst/>
          </a:prstGeom>
          <a:solidFill>
            <a:srgbClr val="BAE5F5"/>
          </a:solidFill>
          <a:ln w="19050" cap="flat" cmpd="sng" algn="ctr">
            <a:solidFill>
              <a:srgbClr val="1982C3"/>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CH" sz="1600" b="1" i="0" u="none" strike="noStrike" cap="none" normalizeH="0" baseline="0" dirty="0">
                <a:ln>
                  <a:noFill/>
                </a:ln>
                <a:solidFill>
                  <a:schemeClr val="tx1"/>
                </a:solidFill>
                <a:effectLst/>
                <a:latin typeface="Cambria" panose="02040503050406030204" pitchFamily="18" charset="0"/>
                <a:cs typeface="Arial" panose="020B0604020202020204" pitchFamily="34" charset="0"/>
              </a:rPr>
              <a:t>ACC</a:t>
            </a:r>
          </a:p>
        </p:txBody>
      </p:sp>
      <p:sp>
        <p:nvSpPr>
          <p:cNvPr id="56" name="Rounded Rectangle 55">
            <a:extLst>
              <a:ext uri="{FF2B5EF4-FFF2-40B4-BE49-F238E27FC236}">
                <a16:creationId xmlns:a16="http://schemas.microsoft.com/office/drawing/2014/main" id="{7135A139-ED18-1640-A5D8-F41D6940FCC8}"/>
              </a:ext>
            </a:extLst>
          </p:cNvPr>
          <p:cNvSpPr/>
          <p:nvPr/>
        </p:nvSpPr>
        <p:spPr>
          <a:xfrm>
            <a:off x="6248740" y="5388400"/>
            <a:ext cx="1274619" cy="638034"/>
          </a:xfrm>
          <a:prstGeom prst="roundRect">
            <a:avLst>
              <a:gd name="adj" fmla="val 9944"/>
            </a:avLst>
          </a:prstGeom>
          <a:solidFill>
            <a:srgbClr val="BAE5F5"/>
          </a:solidFill>
          <a:ln w="19050">
            <a:solidFill>
              <a:srgbClr val="1982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1600" i="1" dirty="0">
                <a:solidFill>
                  <a:schemeClr val="tx1"/>
                </a:solidFill>
                <a:latin typeface="Cambria" panose="02040503050406030204" pitchFamily="18" charset="0"/>
                <a:cs typeface="Arial" panose="020B0604020202020204" pitchFamily="34" charset="0"/>
              </a:rPr>
              <a:t>GenStore</a:t>
            </a:r>
          </a:p>
          <a:p>
            <a:pPr algn="ctr"/>
            <a:r>
              <a:rPr lang="en-CH" sz="1600" i="1" dirty="0">
                <a:solidFill>
                  <a:schemeClr val="tx1"/>
                </a:solidFill>
                <a:latin typeface="Cambria" panose="02040503050406030204" pitchFamily="18" charset="0"/>
                <a:cs typeface="Arial" panose="020B0604020202020204" pitchFamily="34" charset="0"/>
              </a:rPr>
              <a:t>Metadata  </a:t>
            </a:r>
          </a:p>
        </p:txBody>
      </p:sp>
      <p:sp>
        <p:nvSpPr>
          <p:cNvPr id="57" name="Rounded Rectangle 56">
            <a:extLst>
              <a:ext uri="{FF2B5EF4-FFF2-40B4-BE49-F238E27FC236}">
                <a16:creationId xmlns:a16="http://schemas.microsoft.com/office/drawing/2014/main" id="{746E2371-B898-2D4D-B665-832A7DA710CB}"/>
              </a:ext>
            </a:extLst>
          </p:cNvPr>
          <p:cNvSpPr/>
          <p:nvPr/>
        </p:nvSpPr>
        <p:spPr>
          <a:xfrm>
            <a:off x="4960001" y="4419455"/>
            <a:ext cx="977645" cy="583858"/>
          </a:xfrm>
          <a:prstGeom prst="roundRect">
            <a:avLst>
              <a:gd name="adj" fmla="val 16632"/>
            </a:avLst>
          </a:prstGeom>
          <a:solidFill>
            <a:srgbClr val="BAE5F5"/>
          </a:solidFill>
          <a:ln w="19050">
            <a:solidFill>
              <a:srgbClr val="1982C3"/>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CH" sz="1600" i="1" dirty="0">
                <a:solidFill>
                  <a:schemeClr val="tx1"/>
                </a:solidFill>
                <a:latin typeface="Cambria" panose="02040503050406030204" pitchFamily="18" charset="0"/>
                <a:cs typeface="Arial" panose="020B0604020202020204" pitchFamily="34" charset="0"/>
              </a:rPr>
              <a:t>GenStore</a:t>
            </a:r>
          </a:p>
          <a:p>
            <a:pPr algn="ctr"/>
            <a:r>
              <a:rPr lang="en-CH" sz="1600" i="1" dirty="0">
                <a:solidFill>
                  <a:schemeClr val="tx1"/>
                </a:solidFill>
                <a:latin typeface="Cambria" panose="02040503050406030204" pitchFamily="18" charset="0"/>
                <a:cs typeface="Arial" panose="020B0604020202020204" pitchFamily="34" charset="0"/>
              </a:rPr>
              <a:t>FTL</a:t>
            </a:r>
          </a:p>
        </p:txBody>
      </p:sp>
      <p:sp>
        <p:nvSpPr>
          <p:cNvPr id="12" name="Right Arrow 11">
            <a:extLst>
              <a:ext uri="{FF2B5EF4-FFF2-40B4-BE49-F238E27FC236}">
                <a16:creationId xmlns:a16="http://schemas.microsoft.com/office/drawing/2014/main" id="{30D84DD8-85AF-8549-A50C-B4F3B2A078F1}"/>
              </a:ext>
            </a:extLst>
          </p:cNvPr>
          <p:cNvSpPr/>
          <p:nvPr/>
        </p:nvSpPr>
        <p:spPr>
          <a:xfrm rot="16200000">
            <a:off x="4279490" y="3776632"/>
            <a:ext cx="580099" cy="467486"/>
          </a:xfrm>
          <a:prstGeom prst="rightArrow">
            <a:avLst/>
          </a:prstGeom>
          <a:solidFill>
            <a:srgbClr val="1982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b="1">
              <a:ln w="22225">
                <a:solidFill>
                  <a:schemeClr val="accent2"/>
                </a:solidFill>
                <a:prstDash val="solid"/>
              </a:ln>
              <a:solidFill>
                <a:schemeClr val="accent2">
                  <a:lumMod val="40000"/>
                  <a:lumOff val="60000"/>
                </a:schemeClr>
              </a:solidFill>
            </a:endParaRPr>
          </a:p>
        </p:txBody>
      </p:sp>
      <p:sp>
        <p:nvSpPr>
          <p:cNvPr id="61" name="Rectangle 60">
            <a:extLst>
              <a:ext uri="{FF2B5EF4-FFF2-40B4-BE49-F238E27FC236}">
                <a16:creationId xmlns:a16="http://schemas.microsoft.com/office/drawing/2014/main" id="{5DB76091-15B2-984C-9D40-41624FFF2AD8}"/>
              </a:ext>
            </a:extLst>
          </p:cNvPr>
          <p:cNvSpPr/>
          <p:nvPr/>
        </p:nvSpPr>
        <p:spPr bwMode="auto">
          <a:xfrm>
            <a:off x="4885532" y="3802009"/>
            <a:ext cx="3078598" cy="385960"/>
          </a:xfrm>
          <a:prstGeom prst="rect">
            <a:avLst/>
          </a:prstGeom>
          <a:no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base">
              <a:spcBef>
                <a:spcPct val="0"/>
              </a:spcBef>
              <a:spcAft>
                <a:spcPct val="0"/>
              </a:spcAft>
            </a:pPr>
            <a:r>
              <a:rPr lang="en-CH" sz="2000" dirty="0">
                <a:solidFill>
                  <a:srgbClr val="1982C3"/>
                </a:solidFill>
                <a:latin typeface="Cambria" panose="02040503050406030204" pitchFamily="18" charset="0"/>
                <a:cs typeface="Arial" panose="020B0604020202020204" pitchFamily="34" charset="0"/>
              </a:rPr>
              <a:t>Reads that need </a:t>
            </a:r>
          </a:p>
          <a:p>
            <a:pPr algn="ctr" fontAlgn="base">
              <a:spcBef>
                <a:spcPct val="0"/>
              </a:spcBef>
              <a:spcAft>
                <a:spcPct val="0"/>
              </a:spcAft>
            </a:pPr>
            <a:r>
              <a:rPr lang="en-CH" sz="2000" dirty="0">
                <a:solidFill>
                  <a:srgbClr val="1982C3"/>
                </a:solidFill>
                <a:latin typeface="Cambria" panose="02040503050406030204" pitchFamily="18" charset="0"/>
                <a:cs typeface="Arial" panose="020B0604020202020204" pitchFamily="34" charset="0"/>
              </a:rPr>
              <a:t>substantial processing</a:t>
            </a:r>
            <a:endParaRPr kumimoji="0" lang="en-CH" sz="2000" u="none" strike="noStrike" cap="none" normalizeH="0" baseline="0" dirty="0">
              <a:ln>
                <a:noFill/>
              </a:ln>
              <a:solidFill>
                <a:srgbClr val="1982C3"/>
              </a:solidFill>
              <a:effectLst/>
              <a:latin typeface="Cambria" panose="02040503050406030204" pitchFamily="18" charset="0"/>
              <a:cs typeface="Arial" panose="020B0604020202020204" pitchFamily="34" charset="0"/>
            </a:endParaRPr>
          </a:p>
        </p:txBody>
      </p:sp>
      <p:sp>
        <p:nvSpPr>
          <p:cNvPr id="65" name="Content Placeholder 2">
            <a:extLst>
              <a:ext uri="{FF2B5EF4-FFF2-40B4-BE49-F238E27FC236}">
                <a16:creationId xmlns:a16="http://schemas.microsoft.com/office/drawing/2014/main" id="{CF8748EF-DAA0-A047-9A60-18BE750087F3}"/>
              </a:ext>
            </a:extLst>
          </p:cNvPr>
          <p:cNvSpPr txBox="1">
            <a:spLocks/>
          </p:cNvSpPr>
          <p:nvPr/>
        </p:nvSpPr>
        <p:spPr>
          <a:xfrm>
            <a:off x="189560" y="955166"/>
            <a:ext cx="8764880" cy="2585763"/>
          </a:xfrm>
          <a:prstGeom prst="rect">
            <a:avLst/>
          </a:prstGeom>
        </p:spPr>
        <p:txBody>
          <a:bodyPr/>
          <a:lstStyle>
            <a:lvl1pPr marL="187200" indent="-187200" algn="l" defTabSz="914400" rtl="0" eaLnBrk="1" latinLnBrk="0" hangingPunct="1">
              <a:lnSpc>
                <a:spcPct val="90000"/>
              </a:lnSpc>
              <a:spcBef>
                <a:spcPts val="1000"/>
              </a:spcBef>
              <a:buClr>
                <a:schemeClr val="tx1"/>
              </a:buClr>
              <a:buFont typeface="Arial" panose="020B0604020202020204" pitchFamily="34" charset="0"/>
              <a:buChar char="•"/>
              <a:tabLst/>
              <a:defRPr sz="2800" kern="1200">
                <a:solidFill>
                  <a:schemeClr val="tx1"/>
                </a:solidFill>
                <a:latin typeface="Corbel" panose="020B0503020204020204" pitchFamily="34" charset="0"/>
                <a:ea typeface="+mn-ea"/>
                <a:cs typeface="+mn-cs"/>
              </a:defRPr>
            </a:lvl1pPr>
            <a:lvl2pPr marL="311150" indent="-187200" algn="l" defTabSz="914400" rtl="0" eaLnBrk="1" latinLnBrk="0" hangingPunct="1">
              <a:lnSpc>
                <a:spcPct val="90000"/>
              </a:lnSpc>
              <a:spcBef>
                <a:spcPts val="500"/>
              </a:spcBef>
              <a:buFont typeface="Cambria" panose="02040503050406030204" pitchFamily="18" charset="0"/>
              <a:buChar char="-"/>
              <a:tabLst/>
              <a:defRPr sz="2400" kern="1200">
                <a:solidFill>
                  <a:schemeClr val="tx1"/>
                </a:solidFill>
                <a:latin typeface="Corbel" panose="020B0503020204020204" pitchFamily="34" charset="0"/>
                <a:ea typeface="+mn-ea"/>
                <a:cs typeface="+mn-cs"/>
              </a:defRPr>
            </a:lvl2pPr>
            <a:lvl3pPr marL="533400" indent="-187200" algn="l" defTabSz="914400" rtl="0" eaLnBrk="1" latinLnBrk="0" hangingPunct="1">
              <a:lnSpc>
                <a:spcPct val="90000"/>
              </a:lnSpc>
              <a:spcBef>
                <a:spcPts val="500"/>
              </a:spcBef>
              <a:buClr>
                <a:schemeClr val="tx1"/>
              </a:buClr>
              <a:buFont typeface="Arial" panose="020B0604020202020204" pitchFamily="34" charset="0"/>
              <a:buChar char="•"/>
              <a:tabLst/>
              <a:defRPr sz="2400" kern="1200">
                <a:solidFill>
                  <a:schemeClr val="tx1"/>
                </a:solidFill>
                <a:latin typeface="Corbel" panose="020B0503020204020204" pitchFamily="34" charset="0"/>
                <a:ea typeface="+mn-ea"/>
                <a:cs typeface="+mn-cs"/>
              </a:defRPr>
            </a:lvl3pPr>
            <a:lvl4pPr marL="1600200" indent="-1872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rbel" panose="020B0503020204020204" pitchFamily="34" charset="0"/>
                <a:ea typeface="+mn-ea"/>
                <a:cs typeface="+mn-cs"/>
              </a:defRPr>
            </a:lvl4pPr>
            <a:lvl5pPr marL="2057400" indent="-1872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2000"/>
              </a:spcAft>
              <a:buClr>
                <a:schemeClr val="tx1"/>
              </a:buClr>
            </a:pPr>
            <a:r>
              <a:rPr lang="en-GB" sz="2400" b="1" dirty="0">
                <a:solidFill>
                  <a:srgbClr val="1982C3"/>
                </a:solidFill>
              </a:rPr>
              <a:t>Key idea: </a:t>
            </a:r>
            <a:r>
              <a:rPr lang="en-GB" sz="2400" dirty="0"/>
              <a:t>Filter reads that do not require alignment </a:t>
            </a:r>
            <a:r>
              <a:rPr lang="en-GB" sz="2400" dirty="0">
                <a:solidFill>
                  <a:srgbClr val="1982C3"/>
                </a:solidFill>
              </a:rPr>
              <a:t>inside the storage</a:t>
            </a:r>
            <a:r>
              <a:rPr lang="en-GB" sz="2400" dirty="0"/>
              <a:t> system</a:t>
            </a:r>
            <a:endParaRPr lang="en-GB" sz="2400" dirty="0">
              <a:solidFill>
                <a:srgbClr val="1982C3"/>
              </a:solidFill>
            </a:endParaRPr>
          </a:p>
          <a:p>
            <a:pPr>
              <a:lnSpc>
                <a:spcPct val="100000"/>
              </a:lnSpc>
              <a:spcBef>
                <a:spcPts val="0"/>
              </a:spcBef>
              <a:buClr>
                <a:schemeClr val="tx1"/>
              </a:buClr>
            </a:pPr>
            <a:r>
              <a:rPr lang="en-GB" sz="2400" b="1" dirty="0">
                <a:solidFill>
                  <a:srgbClr val="C00000"/>
                </a:solidFill>
              </a:rPr>
              <a:t>Challenges</a:t>
            </a:r>
          </a:p>
          <a:p>
            <a:pPr lvl="1">
              <a:lnSpc>
                <a:spcPct val="100000"/>
              </a:lnSpc>
              <a:spcBef>
                <a:spcPts val="0"/>
              </a:spcBef>
              <a:buClr>
                <a:schemeClr val="tx1"/>
              </a:buClr>
            </a:pPr>
            <a:r>
              <a:rPr lang="en-GB" dirty="0">
                <a:solidFill>
                  <a:srgbClr val="C00000"/>
                </a:solidFill>
              </a:rPr>
              <a:t>Different </a:t>
            </a:r>
            <a:r>
              <a:rPr lang="en-GB" dirty="0" err="1">
                <a:solidFill>
                  <a:srgbClr val="C00000"/>
                </a:solidFill>
              </a:rPr>
              <a:t>behavior</a:t>
            </a:r>
            <a:r>
              <a:rPr lang="en-GB" dirty="0">
                <a:solidFill>
                  <a:srgbClr val="C00000"/>
                </a:solidFill>
              </a:rPr>
              <a:t> </a:t>
            </a:r>
            <a:r>
              <a:rPr lang="en-GB" dirty="0"/>
              <a:t>across read mapping workloads</a:t>
            </a:r>
          </a:p>
          <a:p>
            <a:pPr lvl="1">
              <a:lnSpc>
                <a:spcPct val="100000"/>
              </a:lnSpc>
              <a:spcBef>
                <a:spcPts val="0"/>
              </a:spcBef>
              <a:buClr>
                <a:schemeClr val="tx1"/>
              </a:buClr>
            </a:pPr>
            <a:r>
              <a:rPr lang="en-GB" dirty="0">
                <a:solidFill>
                  <a:srgbClr val="C00000"/>
                </a:solidFill>
              </a:rPr>
              <a:t>Limited </a:t>
            </a:r>
            <a:r>
              <a:rPr lang="en-GB" dirty="0"/>
              <a:t>hardware resources in the SSD</a:t>
            </a:r>
          </a:p>
        </p:txBody>
      </p:sp>
    </p:spTree>
    <p:extLst>
      <p:ext uri="{BB962C8B-B14F-4D97-AF65-F5344CB8AC3E}">
        <p14:creationId xmlns:p14="http://schemas.microsoft.com/office/powerpoint/2010/main" val="820523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5">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5">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56" grpId="0" animBg="1"/>
      <p:bldP spid="57" grpId="0" animBg="1"/>
      <p:bldP spid="12" grpId="0" animBg="1"/>
      <p:bldP spid="61" grpId="0"/>
      <p:bldP spid="65" grpId="0" uiExpand="1" build="p" bldLvl="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C25B7-DEF6-5F4A-B988-8E68367812C2}"/>
              </a:ext>
            </a:extLst>
          </p:cNvPr>
          <p:cNvSpPr>
            <a:spLocks noGrp="1"/>
          </p:cNvSpPr>
          <p:nvPr>
            <p:ph type="title"/>
          </p:nvPr>
        </p:nvSpPr>
        <p:spPr/>
        <p:txBody>
          <a:bodyPr/>
          <a:lstStyle/>
          <a:p>
            <a:r>
              <a:rPr lang="en-CH" sz="3200" dirty="0"/>
              <a:t>Filtering Opportunities</a:t>
            </a:r>
          </a:p>
        </p:txBody>
      </p:sp>
      <p:sp>
        <p:nvSpPr>
          <p:cNvPr id="4" name="Content Placeholder 2">
            <a:extLst>
              <a:ext uri="{FF2B5EF4-FFF2-40B4-BE49-F238E27FC236}">
                <a16:creationId xmlns:a16="http://schemas.microsoft.com/office/drawing/2014/main" id="{4B0BFFBE-1EC2-3C4A-A597-09FB446C42A9}"/>
              </a:ext>
            </a:extLst>
          </p:cNvPr>
          <p:cNvSpPr>
            <a:spLocks noGrp="1"/>
          </p:cNvSpPr>
          <p:nvPr>
            <p:ph idx="1"/>
          </p:nvPr>
        </p:nvSpPr>
        <p:spPr>
          <a:xfrm>
            <a:off x="189559" y="978194"/>
            <a:ext cx="8874053" cy="5377521"/>
          </a:xfrm>
        </p:spPr>
        <p:txBody>
          <a:bodyPr/>
          <a:lstStyle/>
          <a:p>
            <a:pPr>
              <a:spcAft>
                <a:spcPts val="800"/>
              </a:spcAft>
            </a:pPr>
            <a:r>
              <a:rPr lang="en-GB" dirty="0"/>
              <a:t>Sequencing machines produce one of two kinds of reads </a:t>
            </a:r>
          </a:p>
          <a:p>
            <a:pPr lvl="1">
              <a:spcAft>
                <a:spcPts val="800"/>
              </a:spcAft>
            </a:pPr>
            <a:r>
              <a:rPr lang="en-GB" sz="2200" b="1" dirty="0"/>
              <a:t>Short reads: </a:t>
            </a:r>
            <a:r>
              <a:rPr lang="en-GB" sz="2200" dirty="0">
                <a:solidFill>
                  <a:srgbClr val="629B3C"/>
                </a:solidFill>
              </a:rPr>
              <a:t>highly accurate </a:t>
            </a:r>
            <a:r>
              <a:rPr lang="en-GB" sz="2200" dirty="0"/>
              <a:t>and short</a:t>
            </a:r>
          </a:p>
          <a:p>
            <a:pPr lvl="1">
              <a:spcAft>
                <a:spcPts val="800"/>
              </a:spcAft>
            </a:pPr>
            <a:r>
              <a:rPr lang="en-GB" sz="2200" b="1" dirty="0"/>
              <a:t>Long reads: </a:t>
            </a:r>
            <a:r>
              <a:rPr lang="en-GB" sz="2200" dirty="0">
                <a:solidFill>
                  <a:srgbClr val="C00000"/>
                </a:solidFill>
              </a:rPr>
              <a:t>less accurate </a:t>
            </a:r>
            <a:r>
              <a:rPr lang="en-GB" sz="2200" dirty="0"/>
              <a:t>and long</a:t>
            </a:r>
            <a:endParaRPr lang="en-GB" dirty="0"/>
          </a:p>
          <a:p>
            <a:pPr marL="0" indent="0">
              <a:buNone/>
            </a:pPr>
            <a:endParaRPr lang="en-CH" dirty="0"/>
          </a:p>
        </p:txBody>
      </p:sp>
      <p:sp>
        <p:nvSpPr>
          <p:cNvPr id="7" name="Rectangle 6">
            <a:extLst>
              <a:ext uri="{FF2B5EF4-FFF2-40B4-BE49-F238E27FC236}">
                <a16:creationId xmlns:a16="http://schemas.microsoft.com/office/drawing/2014/main" id="{3A9F7777-01A8-8344-94F4-F86EC7C6EDAB}"/>
              </a:ext>
            </a:extLst>
          </p:cNvPr>
          <p:cNvSpPr/>
          <p:nvPr/>
        </p:nvSpPr>
        <p:spPr>
          <a:xfrm>
            <a:off x="481684" y="5225849"/>
            <a:ext cx="8400644" cy="973208"/>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342900" indent="-342900">
              <a:buClr>
                <a:schemeClr val="tx1"/>
              </a:buClr>
              <a:buFont typeface="Arial" panose="020B0604020202020204" pitchFamily="34" charset="0"/>
              <a:buChar char="•"/>
            </a:pPr>
            <a:r>
              <a:rPr lang="en-US" sz="2400" dirty="0">
                <a:solidFill>
                  <a:srgbClr val="1982C3"/>
                </a:solidFill>
                <a:latin typeface="Corbel" panose="020B0503020204020204" pitchFamily="34" charset="0"/>
              </a:rPr>
              <a:t>High</a:t>
            </a:r>
            <a:r>
              <a:rPr lang="en-US" sz="2400" dirty="0">
                <a:solidFill>
                  <a:prstClr val="black"/>
                </a:solidFill>
                <a:latin typeface="Corbel" panose="020B0503020204020204" pitchFamily="34" charset="0"/>
              </a:rPr>
              <a:t> sequencing error rates </a:t>
            </a:r>
            <a:r>
              <a:rPr lang="en-US" sz="2400" dirty="0">
                <a:solidFill>
                  <a:srgbClr val="1982C3"/>
                </a:solidFill>
                <a:latin typeface="Corbel" panose="020B0503020204020204" pitchFamily="34" charset="0"/>
              </a:rPr>
              <a:t>(long reads) </a:t>
            </a:r>
            <a:r>
              <a:rPr lang="en-US" sz="2400" dirty="0">
                <a:solidFill>
                  <a:prstClr val="black"/>
                </a:solidFill>
                <a:latin typeface="Corbel" panose="020B0503020204020204" pitchFamily="34" charset="0"/>
              </a:rPr>
              <a:t>or</a:t>
            </a:r>
          </a:p>
          <a:p>
            <a:pPr marL="342900" indent="-342900">
              <a:buClr>
                <a:schemeClr val="tx1"/>
              </a:buClr>
              <a:buFont typeface="Arial" panose="020B0604020202020204" pitchFamily="34" charset="0"/>
              <a:buChar char="•"/>
            </a:pPr>
            <a:r>
              <a:rPr lang="en-US" sz="2400" dirty="0">
                <a:solidFill>
                  <a:srgbClr val="1982C3"/>
                </a:solidFill>
                <a:latin typeface="Corbel" panose="020B0503020204020204" pitchFamily="34" charset="0"/>
              </a:rPr>
              <a:t>High</a:t>
            </a:r>
            <a:r>
              <a:rPr lang="en-US" sz="2400" dirty="0">
                <a:solidFill>
                  <a:prstClr val="black"/>
                </a:solidFill>
                <a:latin typeface="Corbel" panose="020B0503020204020204" pitchFamily="34" charset="0"/>
              </a:rPr>
              <a:t> genetic variation </a:t>
            </a:r>
            <a:r>
              <a:rPr lang="en-US" sz="2400" dirty="0">
                <a:solidFill>
                  <a:srgbClr val="1982C3"/>
                </a:solidFill>
                <a:latin typeface="Corbel" panose="020B0503020204020204" pitchFamily="34" charset="0"/>
              </a:rPr>
              <a:t>(short or long reads)</a:t>
            </a:r>
          </a:p>
        </p:txBody>
      </p:sp>
      <p:sp>
        <p:nvSpPr>
          <p:cNvPr id="8" name="Rectangle: Rounded Corners 8">
            <a:extLst>
              <a:ext uri="{FF2B5EF4-FFF2-40B4-BE49-F238E27FC236}">
                <a16:creationId xmlns:a16="http://schemas.microsoft.com/office/drawing/2014/main" id="{5326CE5E-62C4-314D-908A-4A31F336E2CC}"/>
              </a:ext>
            </a:extLst>
          </p:cNvPr>
          <p:cNvSpPr/>
          <p:nvPr/>
        </p:nvSpPr>
        <p:spPr>
          <a:xfrm>
            <a:off x="189558" y="4634434"/>
            <a:ext cx="8505940" cy="736581"/>
          </a:xfrm>
          <a:prstGeom prst="roundRect">
            <a:avLst/>
          </a:prstGeom>
          <a:solidFill>
            <a:schemeClr val="accent1">
              <a:lumMod val="20000"/>
              <a:lumOff val="80000"/>
            </a:schemeClr>
          </a:solidFill>
          <a:ln w="38100">
            <a:solidFill>
              <a:srgbClr val="1982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rgbClr val="1982C3"/>
                </a:solidFill>
                <a:latin typeface="Corbel" panose="020B0503020204020204" pitchFamily="34" charset="0"/>
              </a:rPr>
              <a:t>Non-matching reads</a:t>
            </a:r>
          </a:p>
          <a:p>
            <a:r>
              <a:rPr lang="en-US" sz="2200" dirty="0">
                <a:solidFill>
                  <a:srgbClr val="1982C3"/>
                </a:solidFill>
                <a:latin typeface="Corbel" panose="020B0503020204020204" pitchFamily="34" charset="0"/>
              </a:rPr>
              <a:t>Do not have potential matching locations, so they skip alignment</a:t>
            </a:r>
          </a:p>
        </p:txBody>
      </p:sp>
      <p:sp>
        <p:nvSpPr>
          <p:cNvPr id="10" name="Rectangle 9">
            <a:extLst>
              <a:ext uri="{FF2B5EF4-FFF2-40B4-BE49-F238E27FC236}">
                <a16:creationId xmlns:a16="http://schemas.microsoft.com/office/drawing/2014/main" id="{18010D33-781C-AF49-A244-03E794B46FDE}"/>
              </a:ext>
            </a:extLst>
          </p:cNvPr>
          <p:cNvSpPr/>
          <p:nvPr/>
        </p:nvSpPr>
        <p:spPr>
          <a:xfrm>
            <a:off x="481684" y="3196627"/>
            <a:ext cx="8400644" cy="1315108"/>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342900" indent="-342900">
              <a:buClr>
                <a:schemeClr val="tx1"/>
              </a:buClr>
              <a:buFont typeface="Arial" panose="020B0604020202020204" pitchFamily="34" charset="0"/>
              <a:buChar char="•"/>
            </a:pPr>
            <a:r>
              <a:rPr lang="en-US" sz="2400" dirty="0">
                <a:solidFill>
                  <a:srgbClr val="1982C3"/>
                </a:solidFill>
                <a:latin typeface="Corbel" panose="020B0503020204020204" pitchFamily="34" charset="0"/>
              </a:rPr>
              <a:t>Low</a:t>
            </a:r>
            <a:r>
              <a:rPr lang="en-US" sz="2400" dirty="0">
                <a:solidFill>
                  <a:prstClr val="black"/>
                </a:solidFill>
                <a:latin typeface="Corbel" panose="020B0503020204020204" pitchFamily="34" charset="0"/>
              </a:rPr>
              <a:t> sequencing error rates </a:t>
            </a:r>
            <a:r>
              <a:rPr lang="en-US" sz="2400" dirty="0">
                <a:solidFill>
                  <a:srgbClr val="1982C3"/>
                </a:solidFill>
                <a:latin typeface="Corbel" panose="020B0503020204020204" pitchFamily="34" charset="0"/>
              </a:rPr>
              <a:t>(short reads) </a:t>
            </a:r>
            <a:r>
              <a:rPr lang="en-US" sz="2400" dirty="0">
                <a:solidFill>
                  <a:prstClr val="black"/>
                </a:solidFill>
                <a:latin typeface="Corbel" panose="020B0503020204020204" pitchFamily="34" charset="0"/>
              </a:rPr>
              <a:t>combined with</a:t>
            </a:r>
          </a:p>
          <a:p>
            <a:pPr marL="342900" indent="-342900">
              <a:buClr>
                <a:schemeClr val="tx1"/>
              </a:buClr>
              <a:buFont typeface="Arial" panose="020B0604020202020204" pitchFamily="34" charset="0"/>
              <a:buChar char="•"/>
            </a:pPr>
            <a:r>
              <a:rPr lang="en-US" sz="2400" dirty="0">
                <a:solidFill>
                  <a:srgbClr val="1982C3"/>
                </a:solidFill>
                <a:latin typeface="Corbel" panose="020B0503020204020204" pitchFamily="34" charset="0"/>
              </a:rPr>
              <a:t>Low</a:t>
            </a:r>
            <a:r>
              <a:rPr lang="en-US" sz="2400" dirty="0">
                <a:solidFill>
                  <a:prstClr val="black"/>
                </a:solidFill>
                <a:latin typeface="Corbel" panose="020B0503020204020204" pitchFamily="34" charset="0"/>
              </a:rPr>
              <a:t> genetic variation</a:t>
            </a:r>
          </a:p>
        </p:txBody>
      </p:sp>
      <p:sp>
        <p:nvSpPr>
          <p:cNvPr id="11" name="Rectangle: Rounded Corners 8">
            <a:extLst>
              <a:ext uri="{FF2B5EF4-FFF2-40B4-BE49-F238E27FC236}">
                <a16:creationId xmlns:a16="http://schemas.microsoft.com/office/drawing/2014/main" id="{84B784F0-7BDE-204A-BF08-2F32008075E0}"/>
              </a:ext>
            </a:extLst>
          </p:cNvPr>
          <p:cNvSpPr/>
          <p:nvPr/>
        </p:nvSpPr>
        <p:spPr>
          <a:xfrm>
            <a:off x="189558" y="2921018"/>
            <a:ext cx="8505940" cy="736581"/>
          </a:xfrm>
          <a:prstGeom prst="roundRect">
            <a:avLst/>
          </a:prstGeom>
          <a:solidFill>
            <a:schemeClr val="accent1">
              <a:lumMod val="20000"/>
              <a:lumOff val="80000"/>
            </a:schemeClr>
          </a:solidFill>
          <a:ln w="38100">
            <a:solidFill>
              <a:srgbClr val="1982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rgbClr val="1982C3"/>
                </a:solidFill>
                <a:latin typeface="Corbel" panose="020B0503020204020204" pitchFamily="34" charset="0"/>
              </a:rPr>
              <a:t>Exactly-matching reads</a:t>
            </a:r>
          </a:p>
          <a:p>
            <a:r>
              <a:rPr lang="en-US" sz="2200" dirty="0">
                <a:solidFill>
                  <a:srgbClr val="1982C3"/>
                </a:solidFill>
                <a:latin typeface="Corbel" panose="020B0503020204020204" pitchFamily="34" charset="0"/>
              </a:rPr>
              <a:t>Do not need expensive approximate string matching during alignment</a:t>
            </a:r>
          </a:p>
        </p:txBody>
      </p:sp>
      <p:sp>
        <p:nvSpPr>
          <p:cNvPr id="12" name="Content Placeholder 2">
            <a:extLst>
              <a:ext uri="{FF2B5EF4-FFF2-40B4-BE49-F238E27FC236}">
                <a16:creationId xmlns:a16="http://schemas.microsoft.com/office/drawing/2014/main" id="{B37B142F-6429-E54A-8CD8-652E6474BDF5}"/>
              </a:ext>
            </a:extLst>
          </p:cNvPr>
          <p:cNvSpPr txBox="1">
            <a:spLocks/>
          </p:cNvSpPr>
          <p:nvPr/>
        </p:nvSpPr>
        <p:spPr>
          <a:xfrm>
            <a:off x="189560" y="2378349"/>
            <a:ext cx="8987622" cy="564618"/>
          </a:xfrm>
          <a:prstGeom prst="rect">
            <a:avLst/>
          </a:prstGeom>
        </p:spPr>
        <p:txBody>
          <a:bodyPr/>
          <a:lstStyle>
            <a:lvl1pPr marL="187200" indent="-187200" algn="l" defTabSz="914400" rtl="0" eaLnBrk="1" latinLnBrk="0" hangingPunct="1">
              <a:lnSpc>
                <a:spcPct val="90000"/>
              </a:lnSpc>
              <a:spcBef>
                <a:spcPts val="1000"/>
              </a:spcBef>
              <a:buClr>
                <a:schemeClr val="tx1"/>
              </a:buClr>
              <a:buFont typeface="Arial" panose="020B0604020202020204" pitchFamily="34" charset="0"/>
              <a:buChar char="•"/>
              <a:tabLst/>
              <a:defRPr sz="2800" kern="1200">
                <a:solidFill>
                  <a:schemeClr val="tx1"/>
                </a:solidFill>
                <a:latin typeface="Corbel" panose="020B0503020204020204" pitchFamily="34" charset="0"/>
                <a:ea typeface="+mn-ea"/>
                <a:cs typeface="+mn-cs"/>
              </a:defRPr>
            </a:lvl1pPr>
            <a:lvl2pPr marL="311150" indent="-187200" algn="l" defTabSz="914400" rtl="0" eaLnBrk="1" latinLnBrk="0" hangingPunct="1">
              <a:lnSpc>
                <a:spcPct val="90000"/>
              </a:lnSpc>
              <a:spcBef>
                <a:spcPts val="500"/>
              </a:spcBef>
              <a:buFont typeface="Cambria" panose="02040503050406030204" pitchFamily="18" charset="0"/>
              <a:buChar char="-"/>
              <a:tabLst/>
              <a:defRPr sz="2400" kern="1200">
                <a:solidFill>
                  <a:schemeClr val="tx1"/>
                </a:solidFill>
                <a:latin typeface="Corbel" panose="020B0503020204020204" pitchFamily="34" charset="0"/>
                <a:ea typeface="+mn-ea"/>
                <a:cs typeface="+mn-cs"/>
              </a:defRPr>
            </a:lvl2pPr>
            <a:lvl3pPr marL="533400" indent="-187200" algn="l" defTabSz="914400" rtl="0" eaLnBrk="1" latinLnBrk="0" hangingPunct="1">
              <a:lnSpc>
                <a:spcPct val="90000"/>
              </a:lnSpc>
              <a:spcBef>
                <a:spcPts val="500"/>
              </a:spcBef>
              <a:buClr>
                <a:schemeClr val="tx1"/>
              </a:buClr>
              <a:buFont typeface="Arial" panose="020B0604020202020204" pitchFamily="34" charset="0"/>
              <a:buChar char="•"/>
              <a:tabLst/>
              <a:defRPr sz="2400" kern="1200">
                <a:solidFill>
                  <a:schemeClr val="tx1"/>
                </a:solidFill>
                <a:latin typeface="Corbel" panose="020B0503020204020204" pitchFamily="34" charset="0"/>
                <a:ea typeface="+mn-ea"/>
                <a:cs typeface="+mn-cs"/>
              </a:defRPr>
            </a:lvl3pPr>
            <a:lvl4pPr marL="1600200" indent="-1872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rbel" panose="020B0503020204020204" pitchFamily="34" charset="0"/>
                <a:ea typeface="+mn-ea"/>
                <a:cs typeface="+mn-cs"/>
              </a:defRPr>
            </a:lvl4pPr>
            <a:lvl5pPr marL="2057400" indent="-1872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000"/>
              </a:spcAft>
              <a:buFont typeface="Arial" panose="020B0604020202020204" pitchFamily="34" charset="0"/>
              <a:buNone/>
            </a:pPr>
            <a:r>
              <a:rPr lang="en-GB" b="1" dirty="0">
                <a:solidFill>
                  <a:schemeClr val="accent6">
                    <a:lumMod val="75000"/>
                  </a:schemeClr>
                </a:solidFill>
              </a:rPr>
              <a:t>Reads that do not require the expensive alignment step:</a:t>
            </a:r>
          </a:p>
        </p:txBody>
      </p:sp>
    </p:spTree>
    <p:extLst>
      <p:ext uri="{BB962C8B-B14F-4D97-AF65-F5344CB8AC3E}">
        <p14:creationId xmlns:p14="http://schemas.microsoft.com/office/powerpoint/2010/main" val="1444796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bg/>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bg/>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2"/>
      <p:bldP spid="7" grpId="0" build="p" animBg="1"/>
      <p:bldP spid="8" grpId="0" animBg="1"/>
      <p:bldP spid="10" grpId="0" build="p" animBg="1"/>
      <p:bldP spid="11" grpId="0" animBg="1"/>
      <p:bldP spid="1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B70EC-E641-4549-A00B-2879D9110069}"/>
              </a:ext>
            </a:extLst>
          </p:cNvPr>
          <p:cNvSpPr>
            <a:spLocks noGrp="1"/>
          </p:cNvSpPr>
          <p:nvPr>
            <p:ph type="title"/>
          </p:nvPr>
        </p:nvSpPr>
        <p:spPr/>
        <p:txBody>
          <a:bodyPr/>
          <a:lstStyle/>
          <a:p>
            <a:r>
              <a:rPr lang="en-CH" dirty="0"/>
              <a:t>GenStore</a:t>
            </a:r>
          </a:p>
        </p:txBody>
      </p:sp>
      <p:sp>
        <p:nvSpPr>
          <p:cNvPr id="3" name="Content Placeholder 2">
            <a:extLst>
              <a:ext uri="{FF2B5EF4-FFF2-40B4-BE49-F238E27FC236}">
                <a16:creationId xmlns:a16="http://schemas.microsoft.com/office/drawing/2014/main" id="{BF4A6C8E-3BC8-BB46-8783-21D3D816B591}"/>
              </a:ext>
            </a:extLst>
          </p:cNvPr>
          <p:cNvSpPr>
            <a:spLocks noGrp="1"/>
          </p:cNvSpPr>
          <p:nvPr>
            <p:ph idx="1"/>
          </p:nvPr>
        </p:nvSpPr>
        <p:spPr/>
        <p:txBody>
          <a:bodyPr/>
          <a:lstStyle/>
          <a:p>
            <a:endParaRPr lang="en-CH"/>
          </a:p>
        </p:txBody>
      </p:sp>
      <p:sp>
        <p:nvSpPr>
          <p:cNvPr id="4" name="TextBox 3">
            <a:extLst>
              <a:ext uri="{FF2B5EF4-FFF2-40B4-BE49-F238E27FC236}">
                <a16:creationId xmlns:a16="http://schemas.microsoft.com/office/drawing/2014/main" id="{FE69A509-2940-AF40-9D93-40CDBCF4F9D6}"/>
              </a:ext>
            </a:extLst>
          </p:cNvPr>
          <p:cNvSpPr txBox="1"/>
          <p:nvPr/>
        </p:nvSpPr>
        <p:spPr>
          <a:xfrm>
            <a:off x="364765" y="1611241"/>
            <a:ext cx="8410073" cy="1539923"/>
          </a:xfrm>
          <a:prstGeom prst="roundRect">
            <a:avLst>
              <a:gd name="adj" fmla="val 4777"/>
            </a:avLst>
          </a:prstGeom>
          <a:solidFill>
            <a:srgbClr val="FFF2CC"/>
          </a:solidFill>
          <a:ln w="57150">
            <a:solidFill>
              <a:srgbClr val="1982C3"/>
            </a:solidFill>
          </a:ln>
        </p:spPr>
        <p:txBody>
          <a:bodyPr wrap="square" rtlCol="0" anchor="ctr" anchorCtr="0">
            <a:noAutofit/>
          </a:bodyPr>
          <a:lstStyle/>
          <a:p>
            <a:pPr lvl="0" algn="ctr" defTabSz="457200">
              <a:lnSpc>
                <a:spcPct val="110000"/>
              </a:lnSpc>
              <a:spcAft>
                <a:spcPts val="300"/>
              </a:spcAft>
              <a:defRPr/>
            </a:pPr>
            <a:r>
              <a:rPr kumimoji="0" lang="en-US" sz="2800" b="1" i="0" u="none" strike="noStrike" kern="1200" cap="none" spc="0" normalizeH="0" baseline="0" noProof="0" dirty="0" err="1">
                <a:ln>
                  <a:noFill/>
                </a:ln>
                <a:effectLst/>
                <a:uLnTx/>
                <a:uFillTx/>
                <a:latin typeface="Corbel" panose="020B0503020204020204" pitchFamily="34" charset="0"/>
                <a:cs typeface="Calibri" panose="020F0502020204030204" pitchFamily="34" charset="0"/>
              </a:rPr>
              <a:t>GenStore</a:t>
            </a:r>
            <a:r>
              <a:rPr kumimoji="0" lang="en-US" sz="2800" b="1" i="0" u="none" strike="noStrike" kern="1200" cap="none" spc="0" normalizeH="0" baseline="0" noProof="0" dirty="0">
                <a:ln>
                  <a:noFill/>
                </a:ln>
                <a:effectLst/>
                <a:uLnTx/>
                <a:uFillTx/>
                <a:latin typeface="Corbel" panose="020B0503020204020204" pitchFamily="34" charset="0"/>
                <a:cs typeface="Calibri" panose="020F0502020204030204" pitchFamily="34" charset="0"/>
              </a:rPr>
              <a:t>-</a:t>
            </a:r>
            <a:r>
              <a:rPr kumimoji="0" lang="en-US" sz="2800" b="1" i="0" u="none" strike="noStrike" kern="1200" cap="none" spc="0" normalizeH="0" baseline="0" noProof="0" dirty="0">
                <a:ln>
                  <a:noFill/>
                </a:ln>
                <a:solidFill>
                  <a:srgbClr val="1982C3"/>
                </a:solidFill>
                <a:effectLst/>
                <a:uLnTx/>
                <a:uFillTx/>
                <a:latin typeface="Corbel" panose="020B0503020204020204" pitchFamily="34" charset="0"/>
                <a:cs typeface="Calibri" panose="020F0502020204030204" pitchFamily="34" charset="0"/>
              </a:rPr>
              <a:t>EM</a:t>
            </a:r>
            <a:r>
              <a:rPr kumimoji="0" lang="en-US" sz="2800" b="1" i="0" u="none" strike="noStrike" kern="1200" cap="none" spc="0" normalizeH="0" noProof="0" dirty="0">
                <a:ln>
                  <a:noFill/>
                </a:ln>
                <a:effectLst/>
                <a:uLnTx/>
                <a:uFillTx/>
                <a:latin typeface="Corbel" panose="020B0503020204020204" pitchFamily="34" charset="0"/>
                <a:cs typeface="Calibri" panose="020F0502020204030204" pitchFamily="34" charset="0"/>
              </a:rPr>
              <a:t> </a:t>
            </a:r>
            <a:r>
              <a:rPr kumimoji="0" lang="en-US" sz="2800" b="1" i="0" u="none" strike="noStrike" kern="1200" cap="none" spc="0" normalizeH="0" noProof="0" dirty="0" err="1">
                <a:ln>
                  <a:noFill/>
                </a:ln>
                <a:effectLst/>
                <a:uLnTx/>
                <a:uFillTx/>
                <a:latin typeface="Corbel" panose="020B0503020204020204" pitchFamily="34" charset="0"/>
                <a:cs typeface="Calibri" panose="020F0502020204030204" pitchFamily="34" charset="0"/>
              </a:rPr>
              <a:t>fo</a:t>
            </a:r>
            <a:r>
              <a:rPr lang="en-US" sz="2800" b="1" dirty="0">
                <a:latin typeface="Corbel" panose="020B0503020204020204" pitchFamily="34" charset="0"/>
                <a:cs typeface="Calibri" panose="020F0502020204030204" pitchFamily="34" charset="0"/>
              </a:rPr>
              <a:t>r </a:t>
            </a:r>
            <a:r>
              <a:rPr lang="en-US" sz="2800" b="1" u="sng" dirty="0">
                <a:solidFill>
                  <a:srgbClr val="1982C3"/>
                </a:solidFill>
                <a:latin typeface="Corbel" panose="020B0503020204020204" pitchFamily="34" charset="0"/>
                <a:cs typeface="Calibri" panose="020F0502020204030204" pitchFamily="34" charset="0"/>
              </a:rPr>
              <a:t>E</a:t>
            </a:r>
            <a:r>
              <a:rPr lang="en-US" sz="2800" b="1" dirty="0">
                <a:latin typeface="Corbel" panose="020B0503020204020204" pitchFamily="34" charset="0"/>
                <a:cs typeface="Calibri" panose="020F0502020204030204" pitchFamily="34" charset="0"/>
              </a:rPr>
              <a:t>xactly-</a:t>
            </a:r>
            <a:r>
              <a:rPr lang="en-US" sz="2800" b="1" u="sng" dirty="0">
                <a:solidFill>
                  <a:srgbClr val="1982C3"/>
                </a:solidFill>
                <a:latin typeface="Corbel" panose="020B0503020204020204" pitchFamily="34" charset="0"/>
                <a:cs typeface="Calibri" panose="020F0502020204030204" pitchFamily="34" charset="0"/>
              </a:rPr>
              <a:t>M</a:t>
            </a:r>
            <a:r>
              <a:rPr lang="en-US" sz="2800" b="1" dirty="0">
                <a:latin typeface="Corbel" panose="020B0503020204020204" pitchFamily="34" charset="0"/>
                <a:cs typeface="Calibri" panose="020F0502020204030204" pitchFamily="34" charset="0"/>
              </a:rPr>
              <a:t>atching Reads</a:t>
            </a:r>
            <a:endParaRPr kumimoji="0" lang="en-US" sz="2800" b="1" i="0" u="none" strike="noStrike" kern="1200" cap="none" spc="0" normalizeH="0" baseline="0" noProof="0" dirty="0">
              <a:ln>
                <a:noFill/>
              </a:ln>
              <a:effectLst/>
              <a:uLnTx/>
              <a:uFillTx/>
              <a:latin typeface="Corbel" panose="020B050302020402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E7A91EC6-06D7-EA40-9695-C5559CDEFE9C}"/>
              </a:ext>
            </a:extLst>
          </p:cNvPr>
          <p:cNvSpPr txBox="1"/>
          <p:nvPr/>
        </p:nvSpPr>
        <p:spPr>
          <a:xfrm>
            <a:off x="364764" y="3706836"/>
            <a:ext cx="8410073" cy="1539923"/>
          </a:xfrm>
          <a:prstGeom prst="roundRect">
            <a:avLst>
              <a:gd name="adj" fmla="val 4777"/>
            </a:avLst>
          </a:prstGeom>
          <a:solidFill>
            <a:srgbClr val="FFF2CC"/>
          </a:solidFill>
          <a:ln w="57150">
            <a:solidFill>
              <a:srgbClr val="1982C3"/>
            </a:solidFill>
          </a:ln>
        </p:spPr>
        <p:txBody>
          <a:bodyPr wrap="square" rtlCol="0" anchor="ctr" anchorCtr="0">
            <a:noAutofit/>
          </a:bodyPr>
          <a:lstStyle/>
          <a:p>
            <a:pPr lvl="0" algn="ctr" defTabSz="457200">
              <a:lnSpc>
                <a:spcPct val="110000"/>
              </a:lnSpc>
              <a:spcAft>
                <a:spcPts val="300"/>
              </a:spcAft>
              <a:defRPr/>
            </a:pPr>
            <a:r>
              <a:rPr kumimoji="0" lang="en-US" sz="2800" b="1" i="0" u="none" strike="noStrike" kern="1200" cap="none" spc="0" normalizeH="0" baseline="0" noProof="0" dirty="0" err="1">
                <a:ln>
                  <a:noFill/>
                </a:ln>
                <a:effectLst/>
                <a:uLnTx/>
                <a:uFillTx/>
                <a:latin typeface="Corbel" panose="020B0503020204020204" pitchFamily="34" charset="0"/>
                <a:cs typeface="Calibri" panose="020F0502020204030204" pitchFamily="34" charset="0"/>
              </a:rPr>
              <a:t>GenStore</a:t>
            </a:r>
            <a:r>
              <a:rPr kumimoji="0" lang="en-US" sz="2800" b="1" i="0" u="none" strike="noStrike" kern="1200" cap="none" spc="0" normalizeH="0" baseline="0" noProof="0" dirty="0">
                <a:ln>
                  <a:noFill/>
                </a:ln>
                <a:effectLst/>
                <a:uLnTx/>
                <a:uFillTx/>
                <a:latin typeface="Corbel" panose="020B0503020204020204" pitchFamily="34" charset="0"/>
                <a:cs typeface="Calibri" panose="020F0502020204030204" pitchFamily="34" charset="0"/>
              </a:rPr>
              <a:t>-</a:t>
            </a:r>
            <a:r>
              <a:rPr kumimoji="0" lang="en-US" sz="2800" b="1" i="0" u="none" strike="noStrike" kern="1200" cap="none" spc="0" normalizeH="0" baseline="0" noProof="0" dirty="0">
                <a:ln>
                  <a:noFill/>
                </a:ln>
                <a:solidFill>
                  <a:srgbClr val="1982C3"/>
                </a:solidFill>
                <a:effectLst/>
                <a:uLnTx/>
                <a:uFillTx/>
                <a:latin typeface="Corbel" panose="020B0503020204020204" pitchFamily="34" charset="0"/>
                <a:cs typeface="Calibri" panose="020F0502020204030204" pitchFamily="34" charset="0"/>
              </a:rPr>
              <a:t>NM</a:t>
            </a:r>
            <a:r>
              <a:rPr kumimoji="0" lang="en-US" sz="2800" b="1" i="0" u="none" strike="noStrike" kern="1200" cap="none" spc="0" normalizeH="0" noProof="0" dirty="0">
                <a:ln>
                  <a:noFill/>
                </a:ln>
                <a:effectLst/>
                <a:uLnTx/>
                <a:uFillTx/>
                <a:latin typeface="Corbel" panose="020B0503020204020204" pitchFamily="34" charset="0"/>
                <a:cs typeface="Calibri" panose="020F0502020204030204" pitchFamily="34" charset="0"/>
              </a:rPr>
              <a:t> </a:t>
            </a:r>
            <a:r>
              <a:rPr kumimoji="0" lang="en-US" sz="2800" b="1" i="0" u="none" strike="noStrike" kern="1200" cap="none" spc="0" normalizeH="0" noProof="0" dirty="0" err="1">
                <a:ln>
                  <a:noFill/>
                </a:ln>
                <a:effectLst/>
                <a:uLnTx/>
                <a:uFillTx/>
                <a:latin typeface="Corbel" panose="020B0503020204020204" pitchFamily="34" charset="0"/>
                <a:cs typeface="Calibri" panose="020F0502020204030204" pitchFamily="34" charset="0"/>
              </a:rPr>
              <a:t>fo</a:t>
            </a:r>
            <a:r>
              <a:rPr lang="en-US" sz="2800" b="1" dirty="0">
                <a:latin typeface="Corbel" panose="020B0503020204020204" pitchFamily="34" charset="0"/>
                <a:cs typeface="Calibri" panose="020F0502020204030204" pitchFamily="34" charset="0"/>
              </a:rPr>
              <a:t>r </a:t>
            </a:r>
            <a:r>
              <a:rPr lang="en-US" sz="2800" b="1" u="sng" dirty="0">
                <a:solidFill>
                  <a:srgbClr val="1982C3"/>
                </a:solidFill>
                <a:latin typeface="Corbel" panose="020B0503020204020204" pitchFamily="34" charset="0"/>
                <a:cs typeface="Calibri" panose="020F0502020204030204" pitchFamily="34" charset="0"/>
              </a:rPr>
              <a:t>N</a:t>
            </a:r>
            <a:r>
              <a:rPr lang="en-US" sz="2800" b="1" dirty="0">
                <a:latin typeface="Corbel" panose="020B0503020204020204" pitchFamily="34" charset="0"/>
                <a:cs typeface="Calibri" panose="020F0502020204030204" pitchFamily="34" charset="0"/>
              </a:rPr>
              <a:t>on-</a:t>
            </a:r>
            <a:r>
              <a:rPr lang="en-US" sz="2800" b="1" u="sng" dirty="0">
                <a:solidFill>
                  <a:srgbClr val="1982C3"/>
                </a:solidFill>
                <a:latin typeface="Corbel" panose="020B0503020204020204" pitchFamily="34" charset="0"/>
                <a:cs typeface="Calibri" panose="020F0502020204030204" pitchFamily="34" charset="0"/>
              </a:rPr>
              <a:t>M</a:t>
            </a:r>
            <a:r>
              <a:rPr lang="en-US" sz="2800" b="1" dirty="0">
                <a:latin typeface="Corbel" panose="020B0503020204020204" pitchFamily="34" charset="0"/>
                <a:cs typeface="Calibri" panose="020F0502020204030204" pitchFamily="34" charset="0"/>
              </a:rPr>
              <a:t>atching Reads</a:t>
            </a:r>
            <a:endParaRPr kumimoji="0" lang="en-US" sz="2800" b="1" i="0" u="none" strike="noStrike" kern="1200" cap="none" spc="0" normalizeH="0" baseline="0" noProof="0" dirty="0">
              <a:ln>
                <a:noFill/>
              </a:ln>
              <a:effectLst/>
              <a:uLnTx/>
              <a:uFillTx/>
              <a:latin typeface="Corbel" panose="020B0503020204020204" pitchFamily="34" charset="0"/>
              <a:cs typeface="Calibri" panose="020F0502020204030204" pitchFamily="34" charset="0"/>
            </a:endParaRPr>
          </a:p>
        </p:txBody>
      </p:sp>
    </p:spTree>
    <p:extLst>
      <p:ext uri="{BB962C8B-B14F-4D97-AF65-F5344CB8AC3E}">
        <p14:creationId xmlns:p14="http://schemas.microsoft.com/office/powerpoint/2010/main" val="1353905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B70EC-E641-4549-A00B-2879D9110069}"/>
              </a:ext>
            </a:extLst>
          </p:cNvPr>
          <p:cNvSpPr>
            <a:spLocks noGrp="1"/>
          </p:cNvSpPr>
          <p:nvPr>
            <p:ph type="title"/>
          </p:nvPr>
        </p:nvSpPr>
        <p:spPr/>
        <p:txBody>
          <a:bodyPr/>
          <a:lstStyle/>
          <a:p>
            <a:r>
              <a:rPr lang="en-CH" dirty="0"/>
              <a:t>GenStore</a:t>
            </a:r>
          </a:p>
        </p:txBody>
      </p:sp>
      <p:sp>
        <p:nvSpPr>
          <p:cNvPr id="3" name="Content Placeholder 2">
            <a:extLst>
              <a:ext uri="{FF2B5EF4-FFF2-40B4-BE49-F238E27FC236}">
                <a16:creationId xmlns:a16="http://schemas.microsoft.com/office/drawing/2014/main" id="{BF4A6C8E-3BC8-BB46-8783-21D3D816B591}"/>
              </a:ext>
            </a:extLst>
          </p:cNvPr>
          <p:cNvSpPr>
            <a:spLocks noGrp="1"/>
          </p:cNvSpPr>
          <p:nvPr>
            <p:ph idx="1"/>
          </p:nvPr>
        </p:nvSpPr>
        <p:spPr/>
        <p:txBody>
          <a:bodyPr/>
          <a:lstStyle/>
          <a:p>
            <a:endParaRPr lang="en-CH"/>
          </a:p>
        </p:txBody>
      </p:sp>
      <p:sp>
        <p:nvSpPr>
          <p:cNvPr id="4" name="TextBox 3">
            <a:extLst>
              <a:ext uri="{FF2B5EF4-FFF2-40B4-BE49-F238E27FC236}">
                <a16:creationId xmlns:a16="http://schemas.microsoft.com/office/drawing/2014/main" id="{FE69A509-2940-AF40-9D93-40CDBCF4F9D6}"/>
              </a:ext>
            </a:extLst>
          </p:cNvPr>
          <p:cNvSpPr txBox="1"/>
          <p:nvPr/>
        </p:nvSpPr>
        <p:spPr>
          <a:xfrm>
            <a:off x="364765" y="1611241"/>
            <a:ext cx="8410073" cy="1539923"/>
          </a:xfrm>
          <a:prstGeom prst="roundRect">
            <a:avLst>
              <a:gd name="adj" fmla="val 4777"/>
            </a:avLst>
          </a:prstGeom>
          <a:solidFill>
            <a:srgbClr val="FFF2CC"/>
          </a:solidFill>
          <a:ln w="57150">
            <a:solidFill>
              <a:srgbClr val="1982C3"/>
            </a:solidFill>
          </a:ln>
        </p:spPr>
        <p:txBody>
          <a:bodyPr wrap="square" rtlCol="0" anchor="ctr" anchorCtr="0">
            <a:noAutofit/>
          </a:bodyPr>
          <a:lstStyle/>
          <a:p>
            <a:pPr lvl="0" algn="ctr" defTabSz="457200">
              <a:lnSpc>
                <a:spcPct val="110000"/>
              </a:lnSpc>
              <a:spcAft>
                <a:spcPts val="300"/>
              </a:spcAft>
              <a:defRPr/>
            </a:pPr>
            <a:r>
              <a:rPr kumimoji="0" lang="en-US" sz="2800" b="1" i="0" u="none" strike="noStrike" kern="1200" cap="none" spc="0" normalizeH="0" baseline="0" noProof="0" dirty="0" err="1">
                <a:ln>
                  <a:noFill/>
                </a:ln>
                <a:effectLst/>
                <a:uLnTx/>
                <a:uFillTx/>
                <a:latin typeface="Corbel" panose="020B0503020204020204" pitchFamily="34" charset="0"/>
                <a:cs typeface="Calibri" panose="020F0502020204030204" pitchFamily="34" charset="0"/>
              </a:rPr>
              <a:t>GenStore</a:t>
            </a:r>
            <a:r>
              <a:rPr kumimoji="0" lang="en-US" sz="2800" b="1" i="0" u="none" strike="noStrike" kern="1200" cap="none" spc="0" normalizeH="0" baseline="0" noProof="0" dirty="0">
                <a:ln>
                  <a:noFill/>
                </a:ln>
                <a:effectLst/>
                <a:uLnTx/>
                <a:uFillTx/>
                <a:latin typeface="Corbel" panose="020B0503020204020204" pitchFamily="34" charset="0"/>
                <a:cs typeface="Calibri" panose="020F0502020204030204" pitchFamily="34" charset="0"/>
              </a:rPr>
              <a:t>-</a:t>
            </a:r>
            <a:r>
              <a:rPr kumimoji="0" lang="en-US" sz="2800" b="1" i="0" u="none" strike="noStrike" kern="1200" cap="none" spc="0" normalizeH="0" baseline="0" noProof="0" dirty="0">
                <a:ln>
                  <a:noFill/>
                </a:ln>
                <a:solidFill>
                  <a:srgbClr val="1982C3"/>
                </a:solidFill>
                <a:effectLst/>
                <a:uLnTx/>
                <a:uFillTx/>
                <a:latin typeface="Corbel" panose="020B0503020204020204" pitchFamily="34" charset="0"/>
                <a:cs typeface="Calibri" panose="020F0502020204030204" pitchFamily="34" charset="0"/>
              </a:rPr>
              <a:t>EM</a:t>
            </a:r>
            <a:r>
              <a:rPr kumimoji="0" lang="en-US" sz="2800" b="1" i="0" u="none" strike="noStrike" kern="1200" cap="none" spc="0" normalizeH="0" noProof="0" dirty="0">
                <a:ln>
                  <a:noFill/>
                </a:ln>
                <a:effectLst/>
                <a:uLnTx/>
                <a:uFillTx/>
                <a:latin typeface="Corbel" panose="020B0503020204020204" pitchFamily="34" charset="0"/>
                <a:cs typeface="Calibri" panose="020F0502020204030204" pitchFamily="34" charset="0"/>
              </a:rPr>
              <a:t> </a:t>
            </a:r>
            <a:r>
              <a:rPr kumimoji="0" lang="en-US" sz="2800" b="1" i="0" u="none" strike="noStrike" kern="1200" cap="none" spc="0" normalizeH="0" noProof="0" dirty="0" err="1">
                <a:ln>
                  <a:noFill/>
                </a:ln>
                <a:effectLst/>
                <a:uLnTx/>
                <a:uFillTx/>
                <a:latin typeface="Corbel" panose="020B0503020204020204" pitchFamily="34" charset="0"/>
                <a:cs typeface="Calibri" panose="020F0502020204030204" pitchFamily="34" charset="0"/>
              </a:rPr>
              <a:t>fo</a:t>
            </a:r>
            <a:r>
              <a:rPr lang="en-US" sz="2800" b="1" dirty="0">
                <a:latin typeface="Corbel" panose="020B0503020204020204" pitchFamily="34" charset="0"/>
                <a:cs typeface="Calibri" panose="020F0502020204030204" pitchFamily="34" charset="0"/>
              </a:rPr>
              <a:t>r </a:t>
            </a:r>
            <a:r>
              <a:rPr lang="en-US" sz="2800" b="1" u="sng" dirty="0">
                <a:solidFill>
                  <a:srgbClr val="1982C3"/>
                </a:solidFill>
                <a:latin typeface="Corbel" panose="020B0503020204020204" pitchFamily="34" charset="0"/>
                <a:cs typeface="Calibri" panose="020F0502020204030204" pitchFamily="34" charset="0"/>
              </a:rPr>
              <a:t>E</a:t>
            </a:r>
            <a:r>
              <a:rPr lang="en-US" sz="2800" b="1" dirty="0">
                <a:latin typeface="Corbel" panose="020B0503020204020204" pitchFamily="34" charset="0"/>
                <a:cs typeface="Calibri" panose="020F0502020204030204" pitchFamily="34" charset="0"/>
              </a:rPr>
              <a:t>xactly-</a:t>
            </a:r>
            <a:r>
              <a:rPr lang="en-US" sz="2800" b="1" u="sng" dirty="0">
                <a:solidFill>
                  <a:srgbClr val="1982C3"/>
                </a:solidFill>
                <a:latin typeface="Corbel" panose="020B0503020204020204" pitchFamily="34" charset="0"/>
                <a:cs typeface="Calibri" panose="020F0502020204030204" pitchFamily="34" charset="0"/>
              </a:rPr>
              <a:t>M</a:t>
            </a:r>
            <a:r>
              <a:rPr lang="en-US" sz="2800" b="1" dirty="0">
                <a:latin typeface="Corbel" panose="020B0503020204020204" pitchFamily="34" charset="0"/>
                <a:cs typeface="Calibri" panose="020F0502020204030204" pitchFamily="34" charset="0"/>
              </a:rPr>
              <a:t>atching Reads</a:t>
            </a:r>
            <a:endParaRPr kumimoji="0" lang="en-US" sz="2800" b="1" i="0" u="none" strike="noStrike" kern="1200" cap="none" spc="0" normalizeH="0" baseline="0" noProof="0" dirty="0">
              <a:ln>
                <a:noFill/>
              </a:ln>
              <a:effectLst/>
              <a:uLnTx/>
              <a:uFillTx/>
              <a:latin typeface="Corbel" panose="020B050302020402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E7A91EC6-06D7-EA40-9695-C5559CDEFE9C}"/>
              </a:ext>
            </a:extLst>
          </p:cNvPr>
          <p:cNvSpPr txBox="1"/>
          <p:nvPr/>
        </p:nvSpPr>
        <p:spPr>
          <a:xfrm>
            <a:off x="364764" y="3706836"/>
            <a:ext cx="8410073" cy="1539923"/>
          </a:xfrm>
          <a:prstGeom prst="roundRect">
            <a:avLst>
              <a:gd name="adj" fmla="val 4777"/>
            </a:avLst>
          </a:prstGeom>
          <a:solidFill>
            <a:srgbClr val="FFF2CC"/>
          </a:solidFill>
          <a:ln w="57150">
            <a:solidFill>
              <a:srgbClr val="1982C3"/>
            </a:solidFill>
          </a:ln>
        </p:spPr>
        <p:txBody>
          <a:bodyPr wrap="square" rtlCol="0" anchor="ctr" anchorCtr="0">
            <a:noAutofit/>
          </a:bodyPr>
          <a:lstStyle/>
          <a:p>
            <a:pPr lvl="0" algn="ctr" defTabSz="457200">
              <a:lnSpc>
                <a:spcPct val="110000"/>
              </a:lnSpc>
              <a:spcAft>
                <a:spcPts val="300"/>
              </a:spcAft>
              <a:defRPr/>
            </a:pPr>
            <a:r>
              <a:rPr kumimoji="0" lang="en-US" sz="2800" b="1" i="0" u="none" strike="noStrike" kern="1200" cap="none" spc="0" normalizeH="0" baseline="0" noProof="0" dirty="0" err="1">
                <a:ln>
                  <a:noFill/>
                </a:ln>
                <a:effectLst/>
                <a:uLnTx/>
                <a:uFillTx/>
                <a:latin typeface="Corbel" panose="020B0503020204020204" pitchFamily="34" charset="0"/>
                <a:cs typeface="Calibri" panose="020F0502020204030204" pitchFamily="34" charset="0"/>
              </a:rPr>
              <a:t>GenStore</a:t>
            </a:r>
            <a:r>
              <a:rPr kumimoji="0" lang="en-US" sz="2800" b="1" i="0" u="none" strike="noStrike" kern="1200" cap="none" spc="0" normalizeH="0" baseline="0" noProof="0" dirty="0">
                <a:ln>
                  <a:noFill/>
                </a:ln>
                <a:effectLst/>
                <a:uLnTx/>
                <a:uFillTx/>
                <a:latin typeface="Corbel" panose="020B0503020204020204" pitchFamily="34" charset="0"/>
                <a:cs typeface="Calibri" panose="020F0502020204030204" pitchFamily="34" charset="0"/>
              </a:rPr>
              <a:t>-</a:t>
            </a:r>
            <a:r>
              <a:rPr kumimoji="0" lang="en-US" sz="2800" b="1" i="0" u="none" strike="noStrike" kern="1200" cap="none" spc="0" normalizeH="0" baseline="0" noProof="0" dirty="0">
                <a:ln>
                  <a:noFill/>
                </a:ln>
                <a:solidFill>
                  <a:srgbClr val="1982C3"/>
                </a:solidFill>
                <a:effectLst/>
                <a:uLnTx/>
                <a:uFillTx/>
                <a:latin typeface="Corbel" panose="020B0503020204020204" pitchFamily="34" charset="0"/>
                <a:cs typeface="Calibri" panose="020F0502020204030204" pitchFamily="34" charset="0"/>
              </a:rPr>
              <a:t>NM</a:t>
            </a:r>
            <a:r>
              <a:rPr kumimoji="0" lang="en-US" sz="2800" b="1" i="0" u="none" strike="noStrike" kern="1200" cap="none" spc="0" normalizeH="0" noProof="0" dirty="0">
                <a:ln>
                  <a:noFill/>
                </a:ln>
                <a:effectLst/>
                <a:uLnTx/>
                <a:uFillTx/>
                <a:latin typeface="Corbel" panose="020B0503020204020204" pitchFamily="34" charset="0"/>
                <a:cs typeface="Calibri" panose="020F0502020204030204" pitchFamily="34" charset="0"/>
              </a:rPr>
              <a:t> </a:t>
            </a:r>
            <a:r>
              <a:rPr kumimoji="0" lang="en-US" sz="2800" b="1" i="0" u="none" strike="noStrike" kern="1200" cap="none" spc="0" normalizeH="0" noProof="0" dirty="0" err="1">
                <a:ln>
                  <a:noFill/>
                </a:ln>
                <a:effectLst/>
                <a:uLnTx/>
                <a:uFillTx/>
                <a:latin typeface="Corbel" panose="020B0503020204020204" pitchFamily="34" charset="0"/>
                <a:cs typeface="Calibri" panose="020F0502020204030204" pitchFamily="34" charset="0"/>
              </a:rPr>
              <a:t>fo</a:t>
            </a:r>
            <a:r>
              <a:rPr lang="en-US" sz="2800" b="1" dirty="0">
                <a:latin typeface="Corbel" panose="020B0503020204020204" pitchFamily="34" charset="0"/>
                <a:cs typeface="Calibri" panose="020F0502020204030204" pitchFamily="34" charset="0"/>
              </a:rPr>
              <a:t>r </a:t>
            </a:r>
            <a:r>
              <a:rPr lang="en-US" sz="2800" b="1" u="sng" dirty="0">
                <a:solidFill>
                  <a:srgbClr val="1982C3"/>
                </a:solidFill>
                <a:latin typeface="Corbel" panose="020B0503020204020204" pitchFamily="34" charset="0"/>
                <a:cs typeface="Calibri" panose="020F0502020204030204" pitchFamily="34" charset="0"/>
              </a:rPr>
              <a:t>N</a:t>
            </a:r>
            <a:r>
              <a:rPr lang="en-US" sz="2800" b="1" dirty="0">
                <a:latin typeface="Corbel" panose="020B0503020204020204" pitchFamily="34" charset="0"/>
                <a:cs typeface="Calibri" panose="020F0502020204030204" pitchFamily="34" charset="0"/>
              </a:rPr>
              <a:t>on-</a:t>
            </a:r>
            <a:r>
              <a:rPr lang="en-US" sz="2800" b="1" u="sng" dirty="0">
                <a:solidFill>
                  <a:srgbClr val="1982C3"/>
                </a:solidFill>
                <a:latin typeface="Corbel" panose="020B0503020204020204" pitchFamily="34" charset="0"/>
                <a:cs typeface="Calibri" panose="020F0502020204030204" pitchFamily="34" charset="0"/>
              </a:rPr>
              <a:t>M</a:t>
            </a:r>
            <a:r>
              <a:rPr lang="en-US" sz="2800" b="1" dirty="0">
                <a:latin typeface="Corbel" panose="020B0503020204020204" pitchFamily="34" charset="0"/>
                <a:cs typeface="Calibri" panose="020F0502020204030204" pitchFamily="34" charset="0"/>
              </a:rPr>
              <a:t>atching Reads</a:t>
            </a:r>
            <a:endParaRPr kumimoji="0" lang="en-US" sz="2800" b="1" i="0" u="none" strike="noStrike" kern="1200" cap="none" spc="0" normalizeH="0" baseline="0" noProof="0" dirty="0">
              <a:ln>
                <a:noFill/>
              </a:ln>
              <a:effectLst/>
              <a:uLnTx/>
              <a:uFillTx/>
              <a:latin typeface="Corbel" panose="020B050302020402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9DA41287-7F16-9440-81D5-BD6E65D16F12}"/>
              </a:ext>
            </a:extLst>
          </p:cNvPr>
          <p:cNvSpPr txBox="1"/>
          <p:nvPr/>
        </p:nvSpPr>
        <p:spPr>
          <a:xfrm>
            <a:off x="364763" y="3706835"/>
            <a:ext cx="8410073" cy="1539923"/>
          </a:xfrm>
          <a:prstGeom prst="roundRect">
            <a:avLst>
              <a:gd name="adj" fmla="val 4777"/>
            </a:avLst>
          </a:prstGeom>
          <a:solidFill>
            <a:srgbClr val="FFFFFF">
              <a:alpha val="80392"/>
            </a:srgbClr>
          </a:solidFill>
          <a:ln w="57150">
            <a:solidFill>
              <a:srgbClr val="FFFFFF">
                <a:alpha val="76863"/>
              </a:srgbClr>
            </a:solidFill>
          </a:ln>
        </p:spPr>
        <p:txBody>
          <a:bodyPr wrap="square" rtlCol="0" anchor="ctr" anchorCtr="0">
            <a:noAutofit/>
          </a:bodyPr>
          <a:lstStyle/>
          <a:p>
            <a:pPr lvl="0" algn="ctr" defTabSz="457200">
              <a:lnSpc>
                <a:spcPct val="110000"/>
              </a:lnSpc>
              <a:spcAft>
                <a:spcPts val="300"/>
              </a:spcAft>
              <a:defRPr/>
            </a:pPr>
            <a:endParaRPr kumimoji="0" lang="en-US" sz="2800" b="1" i="0" u="none" strike="noStrike" kern="1200" cap="none" spc="0" normalizeH="0" baseline="0" noProof="0" dirty="0">
              <a:ln>
                <a:noFill/>
              </a:ln>
              <a:solidFill>
                <a:schemeClr val="accent6">
                  <a:lumMod val="75000"/>
                </a:schemeClr>
              </a:solidFill>
              <a:effectLst/>
              <a:uLnTx/>
              <a:uFillTx/>
              <a:latin typeface="Corbel" panose="020B0503020204020204" pitchFamily="34" charset="0"/>
              <a:cs typeface="Calibri" panose="020F0502020204030204" pitchFamily="34" charset="0"/>
            </a:endParaRPr>
          </a:p>
        </p:txBody>
      </p:sp>
    </p:spTree>
    <p:extLst>
      <p:ext uri="{BB962C8B-B14F-4D97-AF65-F5344CB8AC3E}">
        <p14:creationId xmlns:p14="http://schemas.microsoft.com/office/powerpoint/2010/main" val="2144777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rbel" panose="020B0503020204020204" pitchFamily="34" charset="0"/>
              </a:rPr>
              <a:t>Genome Sequence Analysis</a:t>
            </a:r>
            <a:endParaRPr lang="en-US" b="1" dirty="0">
              <a:latin typeface="Corbel" panose="020B0503020204020204" pitchFamily="34" charset="0"/>
            </a:endParaRPr>
          </a:p>
        </p:txBody>
      </p:sp>
      <p:sp>
        <p:nvSpPr>
          <p:cNvPr id="3" name="Content Placeholder 2"/>
          <p:cNvSpPr>
            <a:spLocks noGrp="1"/>
          </p:cNvSpPr>
          <p:nvPr>
            <p:ph idx="1"/>
          </p:nvPr>
        </p:nvSpPr>
        <p:spPr>
          <a:xfrm>
            <a:off x="189559" y="863068"/>
            <a:ext cx="8874053" cy="2017090"/>
          </a:xfrm>
        </p:spPr>
        <p:txBody>
          <a:bodyPr lIns="91440" tIns="45720" rIns="91440" bIns="45720" anchor="t">
            <a:noAutofit/>
          </a:bodyPr>
          <a:lstStyle/>
          <a:p>
            <a:pPr>
              <a:lnSpc>
                <a:spcPct val="100000"/>
              </a:lnSpc>
              <a:spcBef>
                <a:spcPts val="400"/>
              </a:spcBef>
              <a:buClr>
                <a:schemeClr val="tx1"/>
              </a:buClr>
            </a:pPr>
            <a:r>
              <a:rPr lang="en-US" sz="2200" dirty="0">
                <a:solidFill>
                  <a:srgbClr val="00B050"/>
                </a:solidFill>
                <a:ea typeface="Segoe UI Symbol" panose="020B0502040204020203" pitchFamily="34" charset="0"/>
                <a:cs typeface="Segoe UI Historic" panose="020B0502040204020203" pitchFamily="34" charset="0"/>
              </a:rPr>
              <a:t>Genome sequence analysis</a:t>
            </a:r>
            <a:r>
              <a:rPr lang="en-US" sz="2200" dirty="0">
                <a:ea typeface="Segoe UI Symbol" panose="020B0502040204020203" pitchFamily="34" charset="0"/>
                <a:cs typeface="Segoe UI Historic" panose="020B0502040204020203" pitchFamily="34" charset="0"/>
              </a:rPr>
              <a:t> is critical for many applications</a:t>
            </a:r>
          </a:p>
          <a:p>
            <a:pPr marL="363538" lvl="1" indent="-185738">
              <a:lnSpc>
                <a:spcPct val="100000"/>
              </a:lnSpc>
              <a:spcBef>
                <a:spcPts val="400"/>
              </a:spcBef>
            </a:pPr>
            <a:r>
              <a:rPr lang="en-US" sz="2200" dirty="0">
                <a:ea typeface="Segoe UI Symbol" panose="020B0502040204020203" pitchFamily="34" charset="0"/>
                <a:cs typeface="Segoe UI Historic" panose="020B0502040204020203" pitchFamily="34" charset="0"/>
              </a:rPr>
              <a:t>Personalized medicine</a:t>
            </a:r>
          </a:p>
          <a:p>
            <a:pPr marL="363538" lvl="1" indent="-185738">
              <a:lnSpc>
                <a:spcPct val="100000"/>
              </a:lnSpc>
              <a:spcBef>
                <a:spcPts val="400"/>
              </a:spcBef>
            </a:pPr>
            <a:r>
              <a:rPr lang="en-US" sz="2200" dirty="0">
                <a:ea typeface="Segoe UI Symbol" panose="020B0502040204020203" pitchFamily="34" charset="0"/>
                <a:cs typeface="Segoe UI Historic" panose="020B0502040204020203" pitchFamily="34" charset="0"/>
              </a:rPr>
              <a:t>Outbreak tracing</a:t>
            </a:r>
          </a:p>
          <a:p>
            <a:pPr marL="363538" lvl="1" indent="-185738">
              <a:lnSpc>
                <a:spcPct val="100000"/>
              </a:lnSpc>
              <a:spcBef>
                <a:spcPts val="400"/>
              </a:spcBef>
            </a:pPr>
            <a:r>
              <a:rPr lang="en-US" sz="2200" dirty="0">
                <a:ea typeface="Segoe UI Symbol" panose="020B0502040204020203" pitchFamily="34" charset="0"/>
                <a:cs typeface="Segoe UI Historic" panose="020B0502040204020203" pitchFamily="34" charset="0"/>
              </a:rPr>
              <a:t>Evolutionary studies</a:t>
            </a:r>
          </a:p>
          <a:p>
            <a:pPr marL="363538" lvl="1" indent="-185738">
              <a:lnSpc>
                <a:spcPct val="100000"/>
              </a:lnSpc>
              <a:spcBef>
                <a:spcPts val="400"/>
              </a:spcBef>
            </a:pPr>
            <a:endParaRPr lang="en-US" sz="2200" dirty="0">
              <a:ea typeface="Segoe UI Symbol" panose="020B0502040204020203" pitchFamily="34" charset="0"/>
              <a:cs typeface="Segoe UI Historic" panose="020B0502040204020203" pitchFamily="34" charset="0"/>
            </a:endParaRPr>
          </a:p>
          <a:p>
            <a:pPr marL="0" indent="0">
              <a:lnSpc>
                <a:spcPct val="100000"/>
              </a:lnSpc>
              <a:spcBef>
                <a:spcPts val="400"/>
              </a:spcBef>
              <a:buNone/>
            </a:pPr>
            <a:endParaRPr lang="en-US" sz="2200" dirty="0">
              <a:ea typeface="Segoe UI Symbol" panose="020B0502040204020203" pitchFamily="34" charset="0"/>
              <a:cs typeface="Segoe UI Historic" panose="020B0502040204020203" pitchFamily="34" charset="0"/>
            </a:endParaRPr>
          </a:p>
        </p:txBody>
      </p:sp>
      <p:sp>
        <p:nvSpPr>
          <p:cNvPr id="10" name="Content Placeholder 2">
            <a:extLst>
              <a:ext uri="{FF2B5EF4-FFF2-40B4-BE49-F238E27FC236}">
                <a16:creationId xmlns:a16="http://schemas.microsoft.com/office/drawing/2014/main" id="{F815FE1A-BB38-2142-8A4D-60A48A5EF603}"/>
              </a:ext>
            </a:extLst>
          </p:cNvPr>
          <p:cNvSpPr txBox="1">
            <a:spLocks/>
          </p:cNvSpPr>
          <p:nvPr/>
        </p:nvSpPr>
        <p:spPr>
          <a:xfrm>
            <a:off x="189559" y="2760516"/>
            <a:ext cx="8874054" cy="595121"/>
          </a:xfrm>
          <a:prstGeom prst="rect">
            <a:avLst/>
          </a:prstGeom>
        </p:spPr>
        <p:txBody>
          <a:bodyPr lIns="91440" tIns="45720" rIns="91440" bIns="45720" anchor="t">
            <a:noAutofit/>
          </a:bodyPr>
          <a:lstStyle>
            <a:lvl1pPr marL="133350" indent="-133350" algn="l" defTabSz="914400" rtl="0" eaLnBrk="1" latinLnBrk="0" hangingPunct="1">
              <a:lnSpc>
                <a:spcPct val="90000"/>
              </a:lnSpc>
              <a:spcBef>
                <a:spcPts val="1000"/>
              </a:spcBef>
              <a:buFont typeface="Arial" panose="020B0604020202020204" pitchFamily="34" charset="0"/>
              <a:buChar char="•"/>
              <a:tabLst/>
              <a:defRPr sz="2800" kern="1200">
                <a:solidFill>
                  <a:schemeClr val="tx1"/>
                </a:solidFill>
                <a:latin typeface="Corbel" panose="020B0503020204020204" pitchFamily="34" charset="0"/>
                <a:ea typeface="+mn-ea"/>
                <a:cs typeface="+mn-cs"/>
              </a:defRPr>
            </a:lvl1pPr>
            <a:lvl2pPr marL="311150" indent="-133350" algn="l" defTabSz="914400" rtl="0" eaLnBrk="1" latinLnBrk="0" hangingPunct="1">
              <a:lnSpc>
                <a:spcPct val="90000"/>
              </a:lnSpc>
              <a:spcBef>
                <a:spcPts val="500"/>
              </a:spcBef>
              <a:buFont typeface="Cambria" panose="02040503050406030204" pitchFamily="18" charset="0"/>
              <a:buChar char="-"/>
              <a:tabLst/>
              <a:defRPr sz="2400" kern="1200">
                <a:solidFill>
                  <a:schemeClr val="tx1"/>
                </a:solidFill>
                <a:latin typeface="Corbel" panose="020B0503020204020204" pitchFamily="34" charset="0"/>
                <a:ea typeface="+mn-ea"/>
                <a:cs typeface="+mn-cs"/>
              </a:defRPr>
            </a:lvl2pPr>
            <a:lvl3pPr marL="533400" indent="-177800" algn="l" defTabSz="914400" rtl="0" eaLnBrk="1" latinLnBrk="0" hangingPunct="1">
              <a:lnSpc>
                <a:spcPct val="90000"/>
              </a:lnSpc>
              <a:spcBef>
                <a:spcPts val="500"/>
              </a:spcBef>
              <a:buFont typeface="Arial" panose="020B0604020202020204" pitchFamily="34" charset="0"/>
              <a:buChar char="•"/>
              <a:tabLst/>
              <a:defRPr sz="2400" kern="1200">
                <a:solidFill>
                  <a:schemeClr val="tx1"/>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400"/>
              </a:spcBef>
            </a:pPr>
            <a:r>
              <a:rPr lang="en-US" sz="2200" dirty="0">
                <a:ea typeface="Segoe UI Symbol" panose="020B0502040204020203" pitchFamily="34" charset="0"/>
                <a:cs typeface="Segoe UI Historic" panose="020B0502040204020203" pitchFamily="34" charset="0"/>
              </a:rPr>
              <a:t> Genome sequencing machines extract smaller fragments of the original DNA sequence, known as </a:t>
            </a:r>
            <a:r>
              <a:rPr lang="en-US" sz="2200" dirty="0">
                <a:solidFill>
                  <a:srgbClr val="1982C3"/>
                </a:solidFill>
                <a:ea typeface="Segoe UI Symbol" panose="020B0502040204020203" pitchFamily="34" charset="0"/>
                <a:cs typeface="Segoe UI Historic" panose="020B0502040204020203" pitchFamily="34" charset="0"/>
              </a:rPr>
              <a:t>reads</a:t>
            </a:r>
            <a:endParaRPr lang="en-US" sz="2200" dirty="0">
              <a:ea typeface="Segoe UI Symbol" panose="020B0502040204020203" pitchFamily="34" charset="0"/>
              <a:cs typeface="Segoe UI Historic" panose="020B0502040204020203" pitchFamily="34" charset="0"/>
            </a:endParaRPr>
          </a:p>
        </p:txBody>
      </p:sp>
      <p:sp>
        <p:nvSpPr>
          <p:cNvPr id="11" name="Rectangle 10">
            <a:extLst>
              <a:ext uri="{FF2B5EF4-FFF2-40B4-BE49-F238E27FC236}">
                <a16:creationId xmlns:a16="http://schemas.microsoft.com/office/drawing/2014/main" id="{44FB9218-7DD0-5845-B052-E2FFA1804358}"/>
              </a:ext>
            </a:extLst>
          </p:cNvPr>
          <p:cNvSpPr/>
          <p:nvPr/>
        </p:nvSpPr>
        <p:spPr>
          <a:xfrm>
            <a:off x="570224" y="4809030"/>
            <a:ext cx="1503176" cy="196772"/>
          </a:xfrm>
          <a:prstGeom prst="rect">
            <a:avLst/>
          </a:prstGeom>
          <a:solidFill>
            <a:srgbClr val="F8F3E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CH" sz="1600" b="1" dirty="0">
                <a:solidFill>
                  <a:srgbClr val="863DBE"/>
                </a:solidFill>
                <a:latin typeface="Corbel" panose="020B0503020204020204" pitchFamily="34" charset="0"/>
              </a:rPr>
              <a:t>AA</a:t>
            </a:r>
            <a:r>
              <a:rPr lang="en-CH" sz="1600" b="1" dirty="0">
                <a:solidFill>
                  <a:schemeClr val="accent1"/>
                </a:solidFill>
                <a:latin typeface="Corbel" panose="020B0503020204020204" pitchFamily="34" charset="0"/>
              </a:rPr>
              <a:t>G</a:t>
            </a:r>
            <a:r>
              <a:rPr lang="en-CH" sz="1600" b="1" dirty="0">
                <a:solidFill>
                  <a:schemeClr val="accent2"/>
                </a:solidFill>
                <a:latin typeface="Corbel" panose="020B0503020204020204" pitchFamily="34" charset="0"/>
              </a:rPr>
              <a:t>C</a:t>
            </a:r>
            <a:r>
              <a:rPr lang="en-CH" sz="1600" b="1" dirty="0">
                <a:solidFill>
                  <a:srgbClr val="67A042"/>
                </a:solidFill>
                <a:latin typeface="Corbel" panose="020B0503020204020204" pitchFamily="34" charset="0"/>
              </a:rPr>
              <a:t>TT</a:t>
            </a:r>
            <a:r>
              <a:rPr lang="en-CH" sz="1600" b="1" dirty="0">
                <a:solidFill>
                  <a:schemeClr val="accent2"/>
                </a:solidFill>
                <a:latin typeface="Corbel" panose="020B0503020204020204" pitchFamily="34" charset="0"/>
              </a:rPr>
              <a:t>CC</a:t>
            </a:r>
            <a:r>
              <a:rPr lang="en-CH" sz="1600" b="1" dirty="0">
                <a:solidFill>
                  <a:srgbClr val="863DBE"/>
                </a:solidFill>
                <a:latin typeface="Corbel" panose="020B0503020204020204" pitchFamily="34" charset="0"/>
              </a:rPr>
              <a:t>A</a:t>
            </a:r>
            <a:r>
              <a:rPr lang="en-CH" sz="1600" b="1" dirty="0">
                <a:solidFill>
                  <a:srgbClr val="67A042"/>
                </a:solidFill>
                <a:latin typeface="Corbel" panose="020B0503020204020204" pitchFamily="34" charset="0"/>
              </a:rPr>
              <a:t>T</a:t>
            </a:r>
            <a:r>
              <a:rPr lang="en-CH" sz="1600" b="1" dirty="0">
                <a:solidFill>
                  <a:schemeClr val="accent1"/>
                </a:solidFill>
                <a:latin typeface="Corbel" panose="020B0503020204020204" pitchFamily="34" charset="0"/>
              </a:rPr>
              <a:t>GG</a:t>
            </a:r>
          </a:p>
        </p:txBody>
      </p:sp>
      <p:sp>
        <p:nvSpPr>
          <p:cNvPr id="12" name="Rectangle 11">
            <a:extLst>
              <a:ext uri="{FF2B5EF4-FFF2-40B4-BE49-F238E27FC236}">
                <a16:creationId xmlns:a16="http://schemas.microsoft.com/office/drawing/2014/main" id="{06B736E1-D666-6747-9664-54E019AB94D5}"/>
              </a:ext>
            </a:extLst>
          </p:cNvPr>
          <p:cNvSpPr/>
          <p:nvPr/>
        </p:nvSpPr>
        <p:spPr>
          <a:xfrm>
            <a:off x="570224" y="5063423"/>
            <a:ext cx="1503176" cy="196772"/>
          </a:xfrm>
          <a:prstGeom prst="rect">
            <a:avLst/>
          </a:prstGeom>
          <a:solidFill>
            <a:srgbClr val="F8F3E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CH" sz="1600" b="1" dirty="0">
                <a:solidFill>
                  <a:srgbClr val="863DBE"/>
                </a:solidFill>
                <a:latin typeface="Corbel" panose="020B0503020204020204" pitchFamily="34" charset="0"/>
              </a:rPr>
              <a:t>AAA</a:t>
            </a:r>
            <a:r>
              <a:rPr lang="en-CH" sz="1600" b="1" dirty="0">
                <a:solidFill>
                  <a:srgbClr val="67A042"/>
                </a:solidFill>
                <a:latin typeface="Corbel" panose="020B0503020204020204" pitchFamily="34" charset="0"/>
              </a:rPr>
              <a:t>T</a:t>
            </a:r>
            <a:r>
              <a:rPr lang="en-CH" sz="1600" b="1" dirty="0">
                <a:solidFill>
                  <a:schemeClr val="accent1"/>
                </a:solidFill>
                <a:latin typeface="Corbel" panose="020B0503020204020204" pitchFamily="34" charset="0"/>
              </a:rPr>
              <a:t>GGG</a:t>
            </a:r>
            <a:r>
              <a:rPr lang="en-CH" sz="1600" b="1" dirty="0">
                <a:solidFill>
                  <a:schemeClr val="accent2"/>
                </a:solidFill>
                <a:latin typeface="Corbel" panose="020B0503020204020204" pitchFamily="34" charset="0"/>
              </a:rPr>
              <a:t>C</a:t>
            </a:r>
            <a:r>
              <a:rPr lang="en-CH" sz="1600" b="1" dirty="0">
                <a:solidFill>
                  <a:srgbClr val="67A042"/>
                </a:solidFill>
                <a:latin typeface="Corbel" panose="020B0503020204020204" pitchFamily="34" charset="0"/>
              </a:rPr>
              <a:t>TTT</a:t>
            </a:r>
            <a:r>
              <a:rPr lang="en-CH" sz="1600" b="1" dirty="0">
                <a:solidFill>
                  <a:schemeClr val="accent2"/>
                </a:solidFill>
                <a:latin typeface="Corbel" panose="020B0503020204020204" pitchFamily="34" charset="0"/>
              </a:rPr>
              <a:t>C</a:t>
            </a:r>
            <a:endParaRPr lang="en-CH" sz="1600" b="1" dirty="0">
              <a:solidFill>
                <a:schemeClr val="accent1"/>
              </a:solidFill>
              <a:latin typeface="Corbel" panose="020B0503020204020204" pitchFamily="34" charset="0"/>
            </a:endParaRPr>
          </a:p>
        </p:txBody>
      </p:sp>
      <p:sp>
        <p:nvSpPr>
          <p:cNvPr id="13" name="Rectangle 12">
            <a:extLst>
              <a:ext uri="{FF2B5EF4-FFF2-40B4-BE49-F238E27FC236}">
                <a16:creationId xmlns:a16="http://schemas.microsoft.com/office/drawing/2014/main" id="{4242A33C-4BB8-3E43-A6CE-61C369794D9E}"/>
              </a:ext>
            </a:extLst>
          </p:cNvPr>
          <p:cNvSpPr/>
          <p:nvPr/>
        </p:nvSpPr>
        <p:spPr>
          <a:xfrm>
            <a:off x="570224" y="5572209"/>
            <a:ext cx="1503176" cy="196772"/>
          </a:xfrm>
          <a:prstGeom prst="rect">
            <a:avLst/>
          </a:prstGeom>
          <a:solidFill>
            <a:srgbClr val="F8F3E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CH" sz="1600" b="1" dirty="0">
                <a:solidFill>
                  <a:schemeClr val="accent1"/>
                </a:solidFill>
                <a:latin typeface="Corbel" panose="020B0503020204020204" pitchFamily="34" charset="0"/>
              </a:rPr>
              <a:t>G</a:t>
            </a:r>
            <a:r>
              <a:rPr lang="en-CH" sz="1600" b="1" dirty="0">
                <a:solidFill>
                  <a:schemeClr val="accent2"/>
                </a:solidFill>
                <a:latin typeface="Corbel" panose="020B0503020204020204" pitchFamily="34" charset="0"/>
              </a:rPr>
              <a:t>CCC</a:t>
            </a:r>
            <a:r>
              <a:rPr lang="en-CH" sz="1600" b="1" dirty="0">
                <a:solidFill>
                  <a:srgbClr val="863DBE"/>
                </a:solidFill>
                <a:latin typeface="Corbel" panose="020B0503020204020204" pitchFamily="34" charset="0"/>
              </a:rPr>
              <a:t>AAA</a:t>
            </a:r>
            <a:r>
              <a:rPr lang="en-CH" sz="1600" b="1" dirty="0">
                <a:solidFill>
                  <a:srgbClr val="67A042"/>
                </a:solidFill>
                <a:latin typeface="Corbel" panose="020B0503020204020204" pitchFamily="34" charset="0"/>
              </a:rPr>
              <a:t>T</a:t>
            </a:r>
            <a:r>
              <a:rPr lang="en-CH" sz="1600" b="1" dirty="0">
                <a:solidFill>
                  <a:schemeClr val="accent1"/>
                </a:solidFill>
                <a:latin typeface="Corbel" panose="020B0503020204020204" pitchFamily="34" charset="0"/>
              </a:rPr>
              <a:t>GG</a:t>
            </a:r>
            <a:r>
              <a:rPr lang="en-CH" sz="1600" b="1" dirty="0">
                <a:solidFill>
                  <a:srgbClr val="67A042"/>
                </a:solidFill>
                <a:latin typeface="Corbel" panose="020B0503020204020204" pitchFamily="34" charset="0"/>
              </a:rPr>
              <a:t>TT</a:t>
            </a:r>
            <a:endParaRPr lang="en-CH" sz="1600" b="1" dirty="0">
              <a:solidFill>
                <a:schemeClr val="accent1"/>
              </a:solidFill>
              <a:latin typeface="Corbel" panose="020B0503020204020204" pitchFamily="34" charset="0"/>
            </a:endParaRPr>
          </a:p>
        </p:txBody>
      </p:sp>
      <p:sp>
        <p:nvSpPr>
          <p:cNvPr id="14" name="Rectangle 13">
            <a:extLst>
              <a:ext uri="{FF2B5EF4-FFF2-40B4-BE49-F238E27FC236}">
                <a16:creationId xmlns:a16="http://schemas.microsoft.com/office/drawing/2014/main" id="{CFE13979-6503-E049-9F12-5FE9B5A36DD3}"/>
              </a:ext>
            </a:extLst>
          </p:cNvPr>
          <p:cNvSpPr/>
          <p:nvPr/>
        </p:nvSpPr>
        <p:spPr>
          <a:xfrm>
            <a:off x="570224" y="5317816"/>
            <a:ext cx="1503176" cy="196772"/>
          </a:xfrm>
          <a:prstGeom prst="rect">
            <a:avLst/>
          </a:prstGeom>
          <a:solidFill>
            <a:srgbClr val="F8F3E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CH" sz="1600" b="1" dirty="0">
                <a:solidFill>
                  <a:schemeClr val="accent1"/>
                </a:solidFill>
                <a:latin typeface="Corbel" panose="020B0503020204020204" pitchFamily="34" charset="0"/>
              </a:rPr>
              <a:t>G</a:t>
            </a:r>
            <a:r>
              <a:rPr lang="en-CH" sz="1600" b="1" dirty="0">
                <a:solidFill>
                  <a:schemeClr val="accent2"/>
                </a:solidFill>
                <a:latin typeface="Corbel" panose="020B0503020204020204" pitchFamily="34" charset="0"/>
              </a:rPr>
              <a:t>C</a:t>
            </a:r>
            <a:r>
              <a:rPr lang="en-CH" sz="1600" b="1" dirty="0">
                <a:solidFill>
                  <a:srgbClr val="67A042"/>
                </a:solidFill>
                <a:latin typeface="Corbel" panose="020B0503020204020204" pitchFamily="34" charset="0"/>
              </a:rPr>
              <a:t>TT</a:t>
            </a:r>
            <a:r>
              <a:rPr lang="en-CH" sz="1600" b="1" dirty="0">
                <a:solidFill>
                  <a:schemeClr val="accent2"/>
                </a:solidFill>
                <a:latin typeface="Corbel" panose="020B0503020204020204" pitchFamily="34" charset="0"/>
              </a:rPr>
              <a:t>CC</a:t>
            </a:r>
            <a:r>
              <a:rPr lang="en-CH" sz="1600" b="1" dirty="0">
                <a:solidFill>
                  <a:srgbClr val="863DBE"/>
                </a:solidFill>
                <a:latin typeface="Corbel" panose="020B0503020204020204" pitchFamily="34" charset="0"/>
              </a:rPr>
              <a:t>A</a:t>
            </a:r>
            <a:r>
              <a:rPr lang="en-CH" sz="1600" b="1" dirty="0">
                <a:solidFill>
                  <a:schemeClr val="accent1"/>
                </a:solidFill>
                <a:latin typeface="Corbel" panose="020B0503020204020204" pitchFamily="34" charset="0"/>
              </a:rPr>
              <a:t>G</a:t>
            </a:r>
            <a:r>
              <a:rPr lang="en-CH" sz="1600" b="1" dirty="0">
                <a:solidFill>
                  <a:srgbClr val="863DBE"/>
                </a:solidFill>
                <a:latin typeface="Corbel" panose="020B0503020204020204" pitchFamily="34" charset="0"/>
              </a:rPr>
              <a:t>AA</a:t>
            </a:r>
            <a:r>
              <a:rPr lang="en-CH" sz="1600" b="1" dirty="0">
                <a:solidFill>
                  <a:srgbClr val="67A042"/>
                </a:solidFill>
                <a:latin typeface="Corbel" panose="020B0503020204020204" pitchFamily="34" charset="0"/>
              </a:rPr>
              <a:t>T</a:t>
            </a:r>
            <a:r>
              <a:rPr lang="en-CH" sz="1600" b="1" dirty="0">
                <a:solidFill>
                  <a:schemeClr val="accent1"/>
                </a:solidFill>
                <a:latin typeface="Corbel" panose="020B0503020204020204" pitchFamily="34" charset="0"/>
              </a:rPr>
              <a:t>G</a:t>
            </a:r>
          </a:p>
        </p:txBody>
      </p:sp>
      <p:sp>
        <p:nvSpPr>
          <p:cNvPr id="15" name="Rectangle 14">
            <a:extLst>
              <a:ext uri="{FF2B5EF4-FFF2-40B4-BE49-F238E27FC236}">
                <a16:creationId xmlns:a16="http://schemas.microsoft.com/office/drawing/2014/main" id="{2044BF05-2BAB-A648-B788-3BA86E3F8C8C}"/>
              </a:ext>
            </a:extLst>
          </p:cNvPr>
          <p:cNvSpPr/>
          <p:nvPr/>
        </p:nvSpPr>
        <p:spPr>
          <a:xfrm>
            <a:off x="451412" y="4676167"/>
            <a:ext cx="1740799" cy="12153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pic>
        <p:nvPicPr>
          <p:cNvPr id="5" name="Content Placeholder 4">
            <a:extLst>
              <a:ext uri="{FF2B5EF4-FFF2-40B4-BE49-F238E27FC236}">
                <a16:creationId xmlns:a16="http://schemas.microsoft.com/office/drawing/2014/main" id="{174E182B-DF51-EA4D-9F3F-0E7845682A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045" y="3605258"/>
            <a:ext cx="904357" cy="2141818"/>
          </a:xfrm>
          <a:prstGeom prst="rect">
            <a:avLst/>
          </a:prstGeom>
        </p:spPr>
      </p:pic>
      <p:sp>
        <p:nvSpPr>
          <p:cNvPr id="17" name="Rectangle 16">
            <a:extLst>
              <a:ext uri="{FF2B5EF4-FFF2-40B4-BE49-F238E27FC236}">
                <a16:creationId xmlns:a16="http://schemas.microsoft.com/office/drawing/2014/main" id="{E5524454-8CB9-E644-9409-4448FEB49E0C}"/>
              </a:ext>
            </a:extLst>
          </p:cNvPr>
          <p:cNvSpPr/>
          <p:nvPr/>
        </p:nvSpPr>
        <p:spPr>
          <a:xfrm>
            <a:off x="1151525" y="4228818"/>
            <a:ext cx="717518" cy="434916"/>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36" name="Rectangle 35">
            <a:extLst>
              <a:ext uri="{FF2B5EF4-FFF2-40B4-BE49-F238E27FC236}">
                <a16:creationId xmlns:a16="http://schemas.microsoft.com/office/drawing/2014/main" id="{D3D92D60-0D12-1A41-8197-821B2A9ABC80}"/>
              </a:ext>
            </a:extLst>
          </p:cNvPr>
          <p:cNvSpPr/>
          <p:nvPr/>
        </p:nvSpPr>
        <p:spPr>
          <a:xfrm>
            <a:off x="1196264" y="4984763"/>
            <a:ext cx="177666" cy="97517"/>
          </a:xfrm>
          <a:prstGeom prst="rect">
            <a:avLst/>
          </a:prstGeom>
          <a:solidFill>
            <a:schemeClr val="accent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37" name="Rectangle 36">
            <a:extLst>
              <a:ext uri="{FF2B5EF4-FFF2-40B4-BE49-F238E27FC236}">
                <a16:creationId xmlns:a16="http://schemas.microsoft.com/office/drawing/2014/main" id="{0A3B4989-5B4B-584A-93F5-ABDDBE3BBB01}"/>
              </a:ext>
            </a:extLst>
          </p:cNvPr>
          <p:cNvSpPr/>
          <p:nvPr/>
        </p:nvSpPr>
        <p:spPr>
          <a:xfrm>
            <a:off x="2448325" y="4984763"/>
            <a:ext cx="177666" cy="97517"/>
          </a:xfrm>
          <a:prstGeom prst="rect">
            <a:avLst/>
          </a:prstGeom>
          <a:solidFill>
            <a:schemeClr val="accent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6" name="Rectangle 15">
            <a:extLst>
              <a:ext uri="{FF2B5EF4-FFF2-40B4-BE49-F238E27FC236}">
                <a16:creationId xmlns:a16="http://schemas.microsoft.com/office/drawing/2014/main" id="{7AD306F1-20ED-E849-8967-E6CDB4C006FA}"/>
              </a:ext>
            </a:extLst>
          </p:cNvPr>
          <p:cNvSpPr/>
          <p:nvPr/>
        </p:nvSpPr>
        <p:spPr>
          <a:xfrm>
            <a:off x="1071764" y="4423877"/>
            <a:ext cx="825221" cy="580816"/>
          </a:xfrm>
          <a:prstGeom prst="rect">
            <a:avLst/>
          </a:prstGeom>
          <a:solidFill>
            <a:schemeClr val="accent1">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 name="Rectangle 3">
            <a:extLst>
              <a:ext uri="{FF2B5EF4-FFF2-40B4-BE49-F238E27FC236}">
                <a16:creationId xmlns:a16="http://schemas.microsoft.com/office/drawing/2014/main" id="{66FE3A6F-9729-8843-A18F-62E730626D30}"/>
              </a:ext>
            </a:extLst>
          </p:cNvPr>
          <p:cNvSpPr/>
          <p:nvPr/>
        </p:nvSpPr>
        <p:spPr>
          <a:xfrm>
            <a:off x="1821422" y="4005331"/>
            <a:ext cx="904357" cy="1000471"/>
          </a:xfrm>
          <a:prstGeom prst="rect">
            <a:avLst/>
          </a:prstGeom>
          <a:solidFill>
            <a:schemeClr val="accent1">
              <a:lumMod val="60000"/>
              <a:lumOff val="4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8" name="Rectangle 17">
            <a:extLst>
              <a:ext uri="{FF2B5EF4-FFF2-40B4-BE49-F238E27FC236}">
                <a16:creationId xmlns:a16="http://schemas.microsoft.com/office/drawing/2014/main" id="{9E937FC2-94C2-124F-BDB7-3DB51B150DA9}"/>
              </a:ext>
            </a:extLst>
          </p:cNvPr>
          <p:cNvSpPr/>
          <p:nvPr/>
        </p:nvSpPr>
        <p:spPr>
          <a:xfrm>
            <a:off x="1917974" y="4089227"/>
            <a:ext cx="717518" cy="355629"/>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7" name="Straight Connector 6">
            <a:extLst>
              <a:ext uri="{FF2B5EF4-FFF2-40B4-BE49-F238E27FC236}">
                <a16:creationId xmlns:a16="http://schemas.microsoft.com/office/drawing/2014/main" id="{3D70E1AB-5CC3-EB41-B2D3-B7A38BC5A709}"/>
              </a:ext>
            </a:extLst>
          </p:cNvPr>
          <p:cNvCxnSpPr>
            <a:cxnSpLocks/>
            <a:stCxn id="18" idx="1"/>
            <a:endCxn id="18" idx="0"/>
          </p:cNvCxnSpPr>
          <p:nvPr/>
        </p:nvCxnSpPr>
        <p:spPr>
          <a:xfrm flipV="1">
            <a:off x="1917974" y="4089227"/>
            <a:ext cx="358759" cy="17781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D713C11-9BF9-F749-AC9F-C450F1124070}"/>
              </a:ext>
            </a:extLst>
          </p:cNvPr>
          <p:cNvCxnSpPr>
            <a:cxnSpLocks/>
          </p:cNvCxnSpPr>
          <p:nvPr/>
        </p:nvCxnSpPr>
        <p:spPr>
          <a:xfrm flipV="1">
            <a:off x="1896985" y="4109760"/>
            <a:ext cx="522122" cy="25439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039AAC5-B67B-064E-B4D8-190599F6AB21}"/>
              </a:ext>
            </a:extLst>
          </p:cNvPr>
          <p:cNvCxnSpPr>
            <a:cxnSpLocks/>
          </p:cNvCxnSpPr>
          <p:nvPr/>
        </p:nvCxnSpPr>
        <p:spPr>
          <a:xfrm>
            <a:off x="1821422" y="4540292"/>
            <a:ext cx="904357"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F4556F1-DA3B-9547-962C-8D39B7B5A173}"/>
              </a:ext>
            </a:extLst>
          </p:cNvPr>
          <p:cNvCxnSpPr>
            <a:cxnSpLocks/>
          </p:cNvCxnSpPr>
          <p:nvPr/>
        </p:nvCxnSpPr>
        <p:spPr>
          <a:xfrm>
            <a:off x="2419107" y="4663734"/>
            <a:ext cx="0" cy="340959"/>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B5F906E-E108-6A47-8529-16104D4FF92B}"/>
              </a:ext>
            </a:extLst>
          </p:cNvPr>
          <p:cNvCxnSpPr>
            <a:cxnSpLocks/>
          </p:cNvCxnSpPr>
          <p:nvPr/>
        </p:nvCxnSpPr>
        <p:spPr>
          <a:xfrm>
            <a:off x="1821422" y="4676167"/>
            <a:ext cx="904357"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30F551C3-8A96-B248-8672-E65E34BFAAB0}"/>
              </a:ext>
            </a:extLst>
          </p:cNvPr>
          <p:cNvSpPr/>
          <p:nvPr/>
        </p:nvSpPr>
        <p:spPr>
          <a:xfrm flipV="1">
            <a:off x="1906398" y="4596872"/>
            <a:ext cx="4629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custDataLst>
      <p:tags r:id="rId1"/>
    </p:custDataLst>
    <p:extLst>
      <p:ext uri="{BB962C8B-B14F-4D97-AF65-F5344CB8AC3E}">
        <p14:creationId xmlns:p14="http://schemas.microsoft.com/office/powerpoint/2010/main" val="1973255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Tn>
                        </p:par>
                      </p:childTnLst>
                    </p:cTn>
                  </p:par>
                  <p:par>
                    <p:cTn id="15" fill="hold">
                      <p:stCondLst>
                        <p:cond delay="indefinite"/>
                      </p:stCondLst>
                      <p:childTnLst>
                        <p:par>
                          <p:cTn id="16" fill="hold">
                            <p:stCondLst>
                              <p:cond delay="0"/>
                            </p:stCondLst>
                          </p:cTn>
                        </p:par>
                      </p:childTnLst>
                    </p:cTn>
                  </p:par>
                  <p:par>
                    <p:cTn id="17" fill="hold">
                      <p:stCondLst>
                        <p:cond delay="indefinite"/>
                      </p:stCondLst>
                      <p:childTnLst>
                        <p:par>
                          <p:cTn id="18" fill="hold">
                            <p:stCondLst>
                              <p:cond delay="0"/>
                            </p:stCond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3.05556E-6 -7.40741E-7 L 0.24444 -0.0787 " pathEditMode="relative" rAng="0" ptsTypes="AA">
                                      <p:cBhvr>
                                        <p:cTn id="52" dur="500" fill="hold"/>
                                        <p:tgtEl>
                                          <p:spTgt spid="11"/>
                                        </p:tgtEl>
                                        <p:attrNameLst>
                                          <p:attrName>ppt_x</p:attrName>
                                          <p:attrName>ppt_y</p:attrName>
                                        </p:attrNameLst>
                                      </p:cBhvr>
                                      <p:rCtr x="12222" y="-3935"/>
                                    </p:animMotion>
                                  </p:childTnLst>
                                </p:cTn>
                              </p:par>
                              <p:par>
                                <p:cTn id="53" presetID="0" presetClass="path" presetSubtype="0" accel="50000" decel="50000" fill="hold" grpId="0" nodeType="withEffect">
                                  <p:stCondLst>
                                    <p:cond delay="0"/>
                                  </p:stCondLst>
                                  <p:childTnLst>
                                    <p:animMotion origin="layout" path="M 0.0007 -0.00047 L 0.29862 -0.06829 " pathEditMode="relative" rAng="0" ptsTypes="AA">
                                      <p:cBhvr>
                                        <p:cTn id="54" dur="500" fill="hold"/>
                                        <p:tgtEl>
                                          <p:spTgt spid="12"/>
                                        </p:tgtEl>
                                        <p:attrNameLst>
                                          <p:attrName>ppt_x</p:attrName>
                                          <p:attrName>ppt_y</p:attrName>
                                        </p:attrNameLst>
                                      </p:cBhvr>
                                      <p:rCtr x="14896" y="-3403"/>
                                    </p:animMotion>
                                  </p:childTnLst>
                                </p:cTn>
                              </p:par>
                              <p:par>
                                <p:cTn id="55" presetID="0" presetClass="path" presetSubtype="0" accel="50000" decel="50000" fill="hold" grpId="0" nodeType="withEffect">
                                  <p:stCondLst>
                                    <p:cond delay="0"/>
                                  </p:stCondLst>
                                  <p:childTnLst>
                                    <p:animMotion origin="layout" path="M -0.03263 -0.07222 L 0.56337 -0.18935 " pathEditMode="relative" rAng="0" ptsTypes="AA">
                                      <p:cBhvr>
                                        <p:cTn id="56" dur="500" fill="hold"/>
                                        <p:tgtEl>
                                          <p:spTgt spid="14"/>
                                        </p:tgtEl>
                                        <p:attrNameLst>
                                          <p:attrName>ppt_x</p:attrName>
                                          <p:attrName>ppt_y</p:attrName>
                                        </p:attrNameLst>
                                      </p:cBhvr>
                                      <p:rCtr x="29792" y="-5856"/>
                                    </p:animMotion>
                                  </p:childTnLst>
                                </p:cTn>
                              </p:par>
                              <p:par>
                                <p:cTn id="57" presetID="0" presetClass="path" presetSubtype="0" accel="50000" decel="50000" fill="hold" grpId="0" nodeType="withEffect">
                                  <p:stCondLst>
                                    <p:cond delay="0"/>
                                  </p:stCondLst>
                                  <p:childTnLst>
                                    <p:animMotion origin="layout" path="M -4.44444E-6 -0.00023 L 0.5941 -0.15393 " pathEditMode="relative" rAng="0" ptsTypes="AA">
                                      <p:cBhvr>
                                        <p:cTn id="58" dur="500" fill="hold"/>
                                        <p:tgtEl>
                                          <p:spTgt spid="13"/>
                                        </p:tgtEl>
                                        <p:attrNameLst>
                                          <p:attrName>ppt_x</p:attrName>
                                          <p:attrName>ppt_y</p:attrName>
                                        </p:attrNameLst>
                                      </p:cBhvr>
                                      <p:rCtr x="29705" y="-7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uiExpand="1" build="p"/>
      <p:bldP spid="11" grpId="0" animBg="1"/>
      <p:bldP spid="12" grpId="0" animBg="1"/>
      <p:bldP spid="13" grpId="0" animBg="1"/>
      <p:bldP spid="14" grpId="0" animBg="1"/>
      <p:bldP spid="17" grpId="0" animBg="1"/>
      <p:bldP spid="36" grpId="0" animBg="1"/>
      <p:bldP spid="37" grpId="0" animBg="1"/>
      <p:bldP spid="16" grpId="0" animBg="1"/>
      <p:bldP spid="4" grpId="0" animBg="1"/>
      <p:bldP spid="18" grpId="0" animBg="1"/>
      <p:bldP spid="3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E8704-6BA8-9941-A69E-BC2CFEB19F48}"/>
              </a:ext>
            </a:extLst>
          </p:cNvPr>
          <p:cNvSpPr>
            <a:spLocks noGrp="1"/>
          </p:cNvSpPr>
          <p:nvPr>
            <p:ph type="title"/>
          </p:nvPr>
        </p:nvSpPr>
        <p:spPr/>
        <p:txBody>
          <a:bodyPr/>
          <a:lstStyle/>
          <a:p>
            <a:r>
              <a:rPr lang="en-CH" dirty="0"/>
              <a:t>GenStore-EM </a:t>
            </a:r>
          </a:p>
        </p:txBody>
      </p:sp>
      <p:sp>
        <p:nvSpPr>
          <p:cNvPr id="3" name="Content Placeholder 2">
            <a:extLst>
              <a:ext uri="{FF2B5EF4-FFF2-40B4-BE49-F238E27FC236}">
                <a16:creationId xmlns:a16="http://schemas.microsoft.com/office/drawing/2014/main" id="{B58F98CF-A703-BA47-B67E-4E979A73BD6C}"/>
              </a:ext>
            </a:extLst>
          </p:cNvPr>
          <p:cNvSpPr>
            <a:spLocks noGrp="1"/>
          </p:cNvSpPr>
          <p:nvPr>
            <p:ph idx="1"/>
          </p:nvPr>
        </p:nvSpPr>
        <p:spPr/>
        <p:txBody>
          <a:bodyPr/>
          <a:lstStyle/>
          <a:p>
            <a:pPr>
              <a:spcAft>
                <a:spcPts val="1000"/>
              </a:spcAft>
            </a:pPr>
            <a:r>
              <a:rPr lang="en-GB" dirty="0"/>
              <a:t>Efficient in-storage filter for reads with at least one </a:t>
            </a:r>
            <a:r>
              <a:rPr lang="en-GB" dirty="0">
                <a:solidFill>
                  <a:srgbClr val="1982C3"/>
                </a:solidFill>
              </a:rPr>
              <a:t>exact match </a:t>
            </a:r>
            <a:r>
              <a:rPr lang="en-GB" dirty="0"/>
              <a:t>in the reference genome</a:t>
            </a:r>
          </a:p>
          <a:p>
            <a:pPr>
              <a:spcAft>
                <a:spcPts val="1000"/>
              </a:spcAft>
            </a:pPr>
            <a:r>
              <a:rPr lang="en-GB" dirty="0"/>
              <a:t>Uses </a:t>
            </a:r>
            <a:r>
              <a:rPr lang="en-GB" dirty="0">
                <a:solidFill>
                  <a:srgbClr val="629B3C"/>
                </a:solidFill>
              </a:rPr>
              <a:t>simple operations</a:t>
            </a:r>
            <a:r>
              <a:rPr lang="en-GB" dirty="0"/>
              <a:t>, without requiring alignment</a:t>
            </a:r>
            <a:endParaRPr lang="en-CH" dirty="0"/>
          </a:p>
          <a:p>
            <a:pPr>
              <a:spcAft>
                <a:spcPts val="1000"/>
              </a:spcAft>
            </a:pPr>
            <a:r>
              <a:rPr lang="en-CH" b="1" dirty="0">
                <a:solidFill>
                  <a:srgbClr val="C00000"/>
                </a:solidFill>
              </a:rPr>
              <a:t>Challenge: </a:t>
            </a:r>
            <a:r>
              <a:rPr lang="en-GB" dirty="0"/>
              <a:t>large number of</a:t>
            </a:r>
            <a:r>
              <a:rPr lang="en-GB" dirty="0">
                <a:solidFill>
                  <a:schemeClr val="accent2"/>
                </a:solidFill>
              </a:rPr>
              <a:t> </a:t>
            </a:r>
            <a:r>
              <a:rPr lang="en-GB" dirty="0">
                <a:solidFill>
                  <a:srgbClr val="C00000"/>
                </a:solidFill>
              </a:rPr>
              <a:t>random accesses per read </a:t>
            </a:r>
            <a:r>
              <a:rPr lang="en-GB" dirty="0"/>
              <a:t>to the reference genome and its index</a:t>
            </a:r>
          </a:p>
          <a:p>
            <a:pPr marL="123950" lvl="1" indent="0">
              <a:spcAft>
                <a:spcPts val="1000"/>
              </a:spcAft>
              <a:buClr>
                <a:schemeClr val="tx1"/>
              </a:buClr>
              <a:buNone/>
            </a:pPr>
            <a:endParaRPr lang="en-GB" sz="2800" dirty="0"/>
          </a:p>
          <a:p>
            <a:endParaRPr lang="en-CH" dirty="0"/>
          </a:p>
        </p:txBody>
      </p:sp>
      <p:sp>
        <p:nvSpPr>
          <p:cNvPr id="7" name="Rectangle 6">
            <a:extLst>
              <a:ext uri="{FF2B5EF4-FFF2-40B4-BE49-F238E27FC236}">
                <a16:creationId xmlns:a16="http://schemas.microsoft.com/office/drawing/2014/main" id="{DCCB4544-DD11-B14D-B58C-805A99D2CD56}"/>
              </a:ext>
            </a:extLst>
          </p:cNvPr>
          <p:cNvSpPr/>
          <p:nvPr/>
        </p:nvSpPr>
        <p:spPr>
          <a:xfrm>
            <a:off x="16590" y="3753573"/>
            <a:ext cx="9144000" cy="90147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2800" b="1" dirty="0">
                <a:solidFill>
                  <a:srgbClr val="C00000"/>
                </a:solidFill>
                <a:latin typeface="Corbel" panose="020B0503020204020204" pitchFamily="34" charset="0"/>
              </a:rPr>
              <a:t>Expensive random accesses </a:t>
            </a:r>
            <a:r>
              <a:rPr lang="en-GB" sz="2800" b="1" dirty="0">
                <a:solidFill>
                  <a:schemeClr val="tx1"/>
                </a:solidFill>
                <a:latin typeface="Corbel" panose="020B0503020204020204" pitchFamily="34" charset="0"/>
              </a:rPr>
              <a:t>to flash chips</a:t>
            </a:r>
          </a:p>
        </p:txBody>
      </p:sp>
      <p:sp>
        <p:nvSpPr>
          <p:cNvPr id="8" name="Rectangle 7">
            <a:extLst>
              <a:ext uri="{FF2B5EF4-FFF2-40B4-BE49-F238E27FC236}">
                <a16:creationId xmlns:a16="http://schemas.microsoft.com/office/drawing/2014/main" id="{612011CC-2D23-264C-A778-32D14758C717}"/>
              </a:ext>
            </a:extLst>
          </p:cNvPr>
          <p:cNvSpPr/>
          <p:nvPr/>
        </p:nvSpPr>
        <p:spPr>
          <a:xfrm>
            <a:off x="0" y="4978334"/>
            <a:ext cx="9144000" cy="90147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2800" b="1" dirty="0">
                <a:solidFill>
                  <a:srgbClr val="C00000"/>
                </a:solidFill>
                <a:latin typeface="Corbel" panose="020B0503020204020204" pitchFamily="34" charset="0"/>
              </a:rPr>
              <a:t>Limited DRAM capacity </a:t>
            </a:r>
            <a:r>
              <a:rPr lang="en-GB" sz="2800" b="1" dirty="0">
                <a:solidFill>
                  <a:schemeClr val="tx1"/>
                </a:solidFill>
                <a:latin typeface="Corbel" panose="020B0503020204020204" pitchFamily="34" charset="0"/>
              </a:rPr>
              <a:t>inside the SSD</a:t>
            </a:r>
          </a:p>
        </p:txBody>
      </p:sp>
    </p:spTree>
    <p:extLst>
      <p:ext uri="{BB962C8B-B14F-4D97-AF65-F5344CB8AC3E}">
        <p14:creationId xmlns:p14="http://schemas.microsoft.com/office/powerpoint/2010/main" val="698875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7"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88557-494D-FE44-A6BE-FDDFBB412B6D}"/>
              </a:ext>
            </a:extLst>
          </p:cNvPr>
          <p:cNvSpPr>
            <a:spLocks noGrp="1"/>
          </p:cNvSpPr>
          <p:nvPr>
            <p:ph type="title"/>
          </p:nvPr>
        </p:nvSpPr>
        <p:spPr/>
        <p:txBody>
          <a:bodyPr/>
          <a:lstStyle/>
          <a:p>
            <a:r>
              <a:rPr lang="en-CH" dirty="0"/>
              <a:t>GenStore-EM: Data Structures</a:t>
            </a:r>
          </a:p>
        </p:txBody>
      </p:sp>
      <p:sp>
        <p:nvSpPr>
          <p:cNvPr id="10" name="Rectangle 9">
            <a:extLst>
              <a:ext uri="{FF2B5EF4-FFF2-40B4-BE49-F238E27FC236}">
                <a16:creationId xmlns:a16="http://schemas.microsoft.com/office/drawing/2014/main" id="{776C38F5-FA18-8E4D-B9DA-02D83B42B8CB}"/>
              </a:ext>
            </a:extLst>
          </p:cNvPr>
          <p:cNvSpPr/>
          <p:nvPr/>
        </p:nvSpPr>
        <p:spPr>
          <a:xfrm>
            <a:off x="4627983" y="2177889"/>
            <a:ext cx="1514650" cy="208345"/>
          </a:xfrm>
          <a:prstGeom prst="rect">
            <a:avLst/>
          </a:prstGeom>
          <a:solidFill>
            <a:srgbClr val="F8F3E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46800" rtlCol="0" anchor="ctr"/>
          <a:lstStyle/>
          <a:p>
            <a:pPr algn="ctr"/>
            <a:r>
              <a:rPr lang="en-CH" sz="1600" b="1" dirty="0">
                <a:solidFill>
                  <a:schemeClr val="accent1"/>
                </a:solidFill>
                <a:latin typeface="Corbel" panose="020B0503020204020204" pitchFamily="34" charset="0"/>
              </a:rPr>
              <a:t>G</a:t>
            </a:r>
            <a:r>
              <a:rPr lang="en-CH" sz="1600" b="1" dirty="0">
                <a:solidFill>
                  <a:schemeClr val="accent2"/>
                </a:solidFill>
                <a:latin typeface="Corbel" panose="020B0503020204020204" pitchFamily="34" charset="0"/>
              </a:rPr>
              <a:t>CCC</a:t>
            </a:r>
            <a:r>
              <a:rPr lang="en-CH" sz="1600" b="1" dirty="0">
                <a:solidFill>
                  <a:srgbClr val="863DBE"/>
                </a:solidFill>
                <a:latin typeface="Corbel" panose="020B0503020204020204" pitchFamily="34" charset="0"/>
              </a:rPr>
              <a:t>AAA</a:t>
            </a:r>
            <a:r>
              <a:rPr lang="en-CH" sz="1600" b="1" dirty="0">
                <a:solidFill>
                  <a:srgbClr val="67A042"/>
                </a:solidFill>
                <a:latin typeface="Corbel" panose="020B0503020204020204" pitchFamily="34" charset="0"/>
              </a:rPr>
              <a:t>T</a:t>
            </a:r>
            <a:r>
              <a:rPr lang="en-CH" sz="1600" b="1" dirty="0">
                <a:solidFill>
                  <a:schemeClr val="accent1"/>
                </a:solidFill>
                <a:latin typeface="Corbel" panose="020B0503020204020204" pitchFamily="34" charset="0"/>
              </a:rPr>
              <a:t>GG</a:t>
            </a:r>
            <a:r>
              <a:rPr lang="en-CH" sz="1600" b="1" dirty="0">
                <a:solidFill>
                  <a:srgbClr val="67A042"/>
                </a:solidFill>
                <a:latin typeface="Corbel" panose="020B0503020204020204" pitchFamily="34" charset="0"/>
              </a:rPr>
              <a:t>TT</a:t>
            </a:r>
            <a:endParaRPr lang="en-CH" sz="1600" b="1" dirty="0">
              <a:solidFill>
                <a:schemeClr val="accent1"/>
              </a:solidFill>
              <a:latin typeface="Corbel" panose="020B0503020204020204" pitchFamily="34" charset="0"/>
            </a:endParaRPr>
          </a:p>
        </p:txBody>
      </p:sp>
      <p:sp>
        <p:nvSpPr>
          <p:cNvPr id="11" name="TextBox 10">
            <a:extLst>
              <a:ext uri="{FF2B5EF4-FFF2-40B4-BE49-F238E27FC236}">
                <a16:creationId xmlns:a16="http://schemas.microsoft.com/office/drawing/2014/main" id="{91E55370-A75F-5E4F-B3B4-441291352D51}"/>
              </a:ext>
            </a:extLst>
          </p:cNvPr>
          <p:cNvSpPr txBox="1"/>
          <p:nvPr/>
        </p:nvSpPr>
        <p:spPr>
          <a:xfrm>
            <a:off x="2986071" y="2058542"/>
            <a:ext cx="891335" cy="461665"/>
          </a:xfrm>
          <a:prstGeom prst="rect">
            <a:avLst/>
          </a:prstGeom>
          <a:noFill/>
        </p:spPr>
        <p:txBody>
          <a:bodyPr wrap="square" rtlCol="0">
            <a:spAutoFit/>
          </a:bodyPr>
          <a:lstStyle/>
          <a:p>
            <a:pPr algn="ctr"/>
            <a:r>
              <a:rPr lang="en-CH" sz="2400" b="1" dirty="0">
                <a:solidFill>
                  <a:schemeClr val="accent4">
                    <a:lumMod val="50000"/>
                  </a:schemeClr>
                </a:solidFill>
                <a:latin typeface="Corbel" panose="020B0503020204020204" pitchFamily="34" charset="0"/>
              </a:rPr>
              <a:t>Read</a:t>
            </a:r>
          </a:p>
        </p:txBody>
      </p:sp>
      <p:sp>
        <p:nvSpPr>
          <p:cNvPr id="12" name="Rectangle 11">
            <a:extLst>
              <a:ext uri="{FF2B5EF4-FFF2-40B4-BE49-F238E27FC236}">
                <a16:creationId xmlns:a16="http://schemas.microsoft.com/office/drawing/2014/main" id="{83A477FA-BC07-8546-9AE8-55E41E6395BD}"/>
              </a:ext>
            </a:extLst>
          </p:cNvPr>
          <p:cNvSpPr/>
          <p:nvPr/>
        </p:nvSpPr>
        <p:spPr>
          <a:xfrm>
            <a:off x="4621480" y="2547183"/>
            <a:ext cx="479533" cy="208345"/>
          </a:xfrm>
          <a:prstGeom prst="rect">
            <a:avLst/>
          </a:prstGeom>
          <a:solidFill>
            <a:srgbClr val="F8F3E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46800" rtlCol="0" anchor="ctr"/>
          <a:lstStyle/>
          <a:p>
            <a:pPr algn="ctr"/>
            <a:r>
              <a:rPr lang="en-CH" sz="1600" b="1" dirty="0">
                <a:solidFill>
                  <a:schemeClr val="accent1"/>
                </a:solidFill>
                <a:latin typeface="Corbel" panose="020B0503020204020204" pitchFamily="34" charset="0"/>
              </a:rPr>
              <a:t>G</a:t>
            </a:r>
            <a:r>
              <a:rPr lang="en-CH" sz="1600" b="1" dirty="0">
                <a:solidFill>
                  <a:schemeClr val="accent2"/>
                </a:solidFill>
                <a:latin typeface="Corbel" panose="020B0503020204020204" pitchFamily="34" charset="0"/>
              </a:rPr>
              <a:t>CC</a:t>
            </a:r>
            <a:endParaRPr lang="en-CH" sz="1600" b="1" dirty="0">
              <a:solidFill>
                <a:schemeClr val="accent1"/>
              </a:solidFill>
              <a:latin typeface="Corbel" panose="020B0503020204020204" pitchFamily="34" charset="0"/>
            </a:endParaRPr>
          </a:p>
        </p:txBody>
      </p:sp>
      <p:sp>
        <p:nvSpPr>
          <p:cNvPr id="13" name="Rectangle 12">
            <a:extLst>
              <a:ext uri="{FF2B5EF4-FFF2-40B4-BE49-F238E27FC236}">
                <a16:creationId xmlns:a16="http://schemas.microsoft.com/office/drawing/2014/main" id="{7AA7AFEF-05B7-2849-AFD2-5D7ECB7BF4FD}"/>
              </a:ext>
            </a:extLst>
          </p:cNvPr>
          <p:cNvSpPr/>
          <p:nvPr/>
        </p:nvSpPr>
        <p:spPr>
          <a:xfrm>
            <a:off x="4752101" y="2813400"/>
            <a:ext cx="479533" cy="208345"/>
          </a:xfrm>
          <a:prstGeom prst="rect">
            <a:avLst/>
          </a:prstGeom>
          <a:solidFill>
            <a:srgbClr val="F8F3E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46800" rtlCol="0" anchor="ctr"/>
          <a:lstStyle/>
          <a:p>
            <a:pPr algn="ctr"/>
            <a:r>
              <a:rPr lang="en-CH" sz="1600" b="1" dirty="0">
                <a:solidFill>
                  <a:schemeClr val="accent2"/>
                </a:solidFill>
                <a:latin typeface="Corbel" panose="020B0503020204020204" pitchFamily="34" charset="0"/>
              </a:rPr>
              <a:t>CCC</a:t>
            </a:r>
            <a:endParaRPr lang="en-CH" sz="1600" b="1" dirty="0">
              <a:solidFill>
                <a:schemeClr val="accent1"/>
              </a:solidFill>
              <a:latin typeface="Corbel" panose="020B0503020204020204" pitchFamily="34" charset="0"/>
            </a:endParaRPr>
          </a:p>
        </p:txBody>
      </p:sp>
      <p:sp>
        <p:nvSpPr>
          <p:cNvPr id="14" name="TextBox 13">
            <a:extLst>
              <a:ext uri="{FF2B5EF4-FFF2-40B4-BE49-F238E27FC236}">
                <a16:creationId xmlns:a16="http://schemas.microsoft.com/office/drawing/2014/main" id="{AA3DD6FC-4472-314E-BBAB-666CB0DA22F0}"/>
              </a:ext>
            </a:extLst>
          </p:cNvPr>
          <p:cNvSpPr txBox="1"/>
          <p:nvPr/>
        </p:nvSpPr>
        <p:spPr>
          <a:xfrm>
            <a:off x="5139038" y="2899074"/>
            <a:ext cx="479534" cy="369332"/>
          </a:xfrm>
          <a:prstGeom prst="rect">
            <a:avLst/>
          </a:prstGeom>
          <a:noFill/>
        </p:spPr>
        <p:txBody>
          <a:bodyPr wrap="square" rtlCol="0">
            <a:spAutoFit/>
          </a:bodyPr>
          <a:lstStyle/>
          <a:p>
            <a:pPr algn="ctr"/>
            <a:r>
              <a:rPr lang="en-CH" b="1" dirty="0">
                <a:latin typeface="Corbel" panose="020B0503020204020204" pitchFamily="34" charset="0"/>
              </a:rPr>
              <a:t>…</a:t>
            </a:r>
          </a:p>
        </p:txBody>
      </p:sp>
      <p:sp>
        <p:nvSpPr>
          <p:cNvPr id="15" name="Left Brace 14">
            <a:extLst>
              <a:ext uri="{FF2B5EF4-FFF2-40B4-BE49-F238E27FC236}">
                <a16:creationId xmlns:a16="http://schemas.microsoft.com/office/drawing/2014/main" id="{79C2AEA5-EFF5-1B44-8150-837DC179978E}"/>
              </a:ext>
            </a:extLst>
          </p:cNvPr>
          <p:cNvSpPr/>
          <p:nvPr/>
        </p:nvSpPr>
        <p:spPr>
          <a:xfrm>
            <a:off x="4268332" y="2547183"/>
            <a:ext cx="254643" cy="721223"/>
          </a:xfrm>
          <a:prstGeom prst="leftBrace">
            <a:avLst/>
          </a:prstGeom>
          <a:ln w="285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16" name="TextBox 15">
            <a:extLst>
              <a:ext uri="{FF2B5EF4-FFF2-40B4-BE49-F238E27FC236}">
                <a16:creationId xmlns:a16="http://schemas.microsoft.com/office/drawing/2014/main" id="{DEE723F6-771F-A940-A336-2D6E3B6781D1}"/>
              </a:ext>
            </a:extLst>
          </p:cNvPr>
          <p:cNvSpPr txBox="1"/>
          <p:nvPr/>
        </p:nvSpPr>
        <p:spPr>
          <a:xfrm>
            <a:off x="2990574" y="2668241"/>
            <a:ext cx="1145327" cy="461665"/>
          </a:xfrm>
          <a:prstGeom prst="rect">
            <a:avLst/>
          </a:prstGeom>
          <a:noFill/>
        </p:spPr>
        <p:txBody>
          <a:bodyPr wrap="square" rtlCol="0">
            <a:spAutoFit/>
          </a:bodyPr>
          <a:lstStyle/>
          <a:p>
            <a:pPr algn="ctr"/>
            <a:r>
              <a:rPr lang="en-CH" sz="2400" b="1" dirty="0">
                <a:solidFill>
                  <a:schemeClr val="accent4">
                    <a:lumMod val="50000"/>
                  </a:schemeClr>
                </a:solidFill>
                <a:latin typeface="Corbel" panose="020B0503020204020204" pitchFamily="34" charset="0"/>
              </a:rPr>
              <a:t>K-mers</a:t>
            </a:r>
          </a:p>
        </p:txBody>
      </p:sp>
      <p:sp>
        <p:nvSpPr>
          <p:cNvPr id="18" name="TextBox 17">
            <a:extLst>
              <a:ext uri="{FF2B5EF4-FFF2-40B4-BE49-F238E27FC236}">
                <a16:creationId xmlns:a16="http://schemas.microsoft.com/office/drawing/2014/main" id="{39915396-D738-1E4B-B13D-88995F53492A}"/>
              </a:ext>
            </a:extLst>
          </p:cNvPr>
          <p:cNvSpPr txBox="1"/>
          <p:nvPr/>
        </p:nvSpPr>
        <p:spPr>
          <a:xfrm>
            <a:off x="2596536" y="2045902"/>
            <a:ext cx="1817720" cy="461665"/>
          </a:xfrm>
          <a:prstGeom prst="rect">
            <a:avLst/>
          </a:prstGeom>
          <a:noFill/>
        </p:spPr>
        <p:txBody>
          <a:bodyPr wrap="square" rtlCol="0">
            <a:spAutoFit/>
          </a:bodyPr>
          <a:lstStyle/>
          <a:p>
            <a:pPr algn="ctr"/>
            <a:r>
              <a:rPr lang="en-CH" sz="2400" b="1" dirty="0">
                <a:solidFill>
                  <a:schemeClr val="accent4">
                    <a:lumMod val="50000"/>
                  </a:schemeClr>
                </a:solidFill>
                <a:latin typeface="Corbel" panose="020B0503020204020204" pitchFamily="34" charset="0"/>
              </a:rPr>
              <a:t>K-mer</a:t>
            </a:r>
          </a:p>
        </p:txBody>
      </p:sp>
      <p:sp>
        <p:nvSpPr>
          <p:cNvPr id="19" name="Content Placeholder 2">
            <a:extLst>
              <a:ext uri="{FF2B5EF4-FFF2-40B4-BE49-F238E27FC236}">
                <a16:creationId xmlns:a16="http://schemas.microsoft.com/office/drawing/2014/main" id="{BE61BB75-A4B4-E54D-B3C5-F36C1948A7F2}"/>
              </a:ext>
            </a:extLst>
          </p:cNvPr>
          <p:cNvSpPr>
            <a:spLocks noGrp="1"/>
          </p:cNvSpPr>
          <p:nvPr>
            <p:ph idx="1"/>
          </p:nvPr>
        </p:nvSpPr>
        <p:spPr>
          <a:xfrm>
            <a:off x="189559" y="978194"/>
            <a:ext cx="8874053" cy="1054613"/>
          </a:xfrm>
        </p:spPr>
        <p:txBody>
          <a:bodyPr/>
          <a:lstStyle/>
          <a:p>
            <a:pPr>
              <a:lnSpc>
                <a:spcPct val="110000"/>
              </a:lnSpc>
            </a:pPr>
            <a:r>
              <a:rPr lang="en-GB" b="1" dirty="0">
                <a:solidFill>
                  <a:srgbClr val="1982C3"/>
                </a:solidFill>
              </a:rPr>
              <a:t>Read-sized k-</a:t>
            </a:r>
            <a:r>
              <a:rPr lang="en-GB" b="1" dirty="0" err="1">
                <a:solidFill>
                  <a:srgbClr val="1982C3"/>
                </a:solidFill>
              </a:rPr>
              <a:t>mers</a:t>
            </a:r>
            <a:r>
              <a:rPr lang="en-GB" b="1" dirty="0">
                <a:solidFill>
                  <a:srgbClr val="1982C3"/>
                </a:solidFill>
              </a:rPr>
              <a:t>: </a:t>
            </a:r>
            <a:r>
              <a:rPr lang="en-GB" dirty="0"/>
              <a:t>to reduce the </a:t>
            </a:r>
            <a:r>
              <a:rPr lang="en-GB" dirty="0">
                <a:solidFill>
                  <a:srgbClr val="1982C3"/>
                </a:solidFill>
              </a:rPr>
              <a:t>number of accesses </a:t>
            </a:r>
            <a:r>
              <a:rPr lang="en-GB" dirty="0"/>
              <a:t>per each read</a:t>
            </a:r>
          </a:p>
        </p:txBody>
      </p:sp>
      <p:sp>
        <p:nvSpPr>
          <p:cNvPr id="21" name="Rectangle 20">
            <a:extLst>
              <a:ext uri="{FF2B5EF4-FFF2-40B4-BE49-F238E27FC236}">
                <a16:creationId xmlns:a16="http://schemas.microsoft.com/office/drawing/2014/main" id="{472FAB1A-45CC-F246-B128-EAACA4C086CE}"/>
              </a:ext>
            </a:extLst>
          </p:cNvPr>
          <p:cNvSpPr/>
          <p:nvPr/>
        </p:nvSpPr>
        <p:spPr>
          <a:xfrm>
            <a:off x="1265529" y="2926168"/>
            <a:ext cx="5003293" cy="523220"/>
          </a:xfrm>
          <a:prstGeom prst="rect">
            <a:avLst/>
          </a:prstGeom>
        </p:spPr>
        <p:txBody>
          <a:bodyPr wrap="none">
            <a:spAutoFit/>
          </a:bodyPr>
          <a:lstStyle/>
          <a:p>
            <a:r>
              <a:rPr lang="en-CH" sz="2800" b="1" dirty="0">
                <a:solidFill>
                  <a:srgbClr val="629B3C"/>
                </a:solidFill>
                <a:latin typeface="Corbel" panose="020B0503020204020204" pitchFamily="34" charset="0"/>
              </a:rPr>
              <a:t>Only one index lookup per read</a:t>
            </a:r>
          </a:p>
        </p:txBody>
      </p:sp>
      <p:sp>
        <p:nvSpPr>
          <p:cNvPr id="22" name="Content Placeholder 2">
            <a:extLst>
              <a:ext uri="{FF2B5EF4-FFF2-40B4-BE49-F238E27FC236}">
                <a16:creationId xmlns:a16="http://schemas.microsoft.com/office/drawing/2014/main" id="{5036073E-5B57-3B46-80FF-919823985E98}"/>
              </a:ext>
            </a:extLst>
          </p:cNvPr>
          <p:cNvSpPr txBox="1">
            <a:spLocks/>
          </p:cNvSpPr>
          <p:nvPr/>
        </p:nvSpPr>
        <p:spPr>
          <a:xfrm>
            <a:off x="190956" y="3849821"/>
            <a:ext cx="8874053" cy="1054613"/>
          </a:xfrm>
          <a:prstGeom prst="rect">
            <a:avLst/>
          </a:prstGeom>
        </p:spPr>
        <p:txBody>
          <a:bodyPr/>
          <a:lstStyle>
            <a:lvl1pPr marL="187200" indent="-187200" algn="l" defTabSz="914400" rtl="0" eaLnBrk="1" latinLnBrk="0" hangingPunct="1">
              <a:lnSpc>
                <a:spcPct val="90000"/>
              </a:lnSpc>
              <a:spcBef>
                <a:spcPts val="1000"/>
              </a:spcBef>
              <a:buClr>
                <a:schemeClr val="tx1"/>
              </a:buClr>
              <a:buFont typeface="Arial" panose="020B0604020202020204" pitchFamily="34" charset="0"/>
              <a:buChar char="•"/>
              <a:tabLst/>
              <a:defRPr sz="2800" kern="1200">
                <a:solidFill>
                  <a:schemeClr val="tx1"/>
                </a:solidFill>
                <a:latin typeface="Corbel" panose="020B0503020204020204" pitchFamily="34" charset="0"/>
                <a:ea typeface="+mn-ea"/>
                <a:cs typeface="+mn-cs"/>
              </a:defRPr>
            </a:lvl1pPr>
            <a:lvl2pPr marL="311150" indent="-187200" algn="l" defTabSz="914400" rtl="0" eaLnBrk="1" latinLnBrk="0" hangingPunct="1">
              <a:lnSpc>
                <a:spcPct val="90000"/>
              </a:lnSpc>
              <a:spcBef>
                <a:spcPts val="500"/>
              </a:spcBef>
              <a:buFont typeface="Cambria" panose="02040503050406030204" pitchFamily="18" charset="0"/>
              <a:buChar char="-"/>
              <a:tabLst/>
              <a:defRPr sz="2400" kern="1200">
                <a:solidFill>
                  <a:schemeClr val="tx1"/>
                </a:solidFill>
                <a:latin typeface="Corbel" panose="020B0503020204020204" pitchFamily="34" charset="0"/>
                <a:ea typeface="+mn-ea"/>
                <a:cs typeface="+mn-cs"/>
              </a:defRPr>
            </a:lvl2pPr>
            <a:lvl3pPr marL="533400" indent="-187200" algn="l" defTabSz="914400" rtl="0" eaLnBrk="1" latinLnBrk="0" hangingPunct="1">
              <a:lnSpc>
                <a:spcPct val="90000"/>
              </a:lnSpc>
              <a:spcBef>
                <a:spcPts val="500"/>
              </a:spcBef>
              <a:buClr>
                <a:schemeClr val="tx1"/>
              </a:buClr>
              <a:buFont typeface="Arial" panose="020B0604020202020204" pitchFamily="34" charset="0"/>
              <a:buChar char="•"/>
              <a:tabLst/>
              <a:defRPr sz="2400" kern="1200">
                <a:solidFill>
                  <a:schemeClr val="tx1"/>
                </a:solidFill>
                <a:latin typeface="Corbel" panose="020B0503020204020204" pitchFamily="34" charset="0"/>
                <a:ea typeface="+mn-ea"/>
                <a:cs typeface="+mn-cs"/>
              </a:defRPr>
            </a:lvl3pPr>
            <a:lvl4pPr marL="1600200" indent="-1872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rbel" panose="020B0503020204020204" pitchFamily="34" charset="0"/>
                <a:ea typeface="+mn-ea"/>
                <a:cs typeface="+mn-cs"/>
              </a:defRPr>
            </a:lvl4pPr>
            <a:lvl5pPr marL="2057400" indent="-1872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GB" b="1" dirty="0">
                <a:solidFill>
                  <a:srgbClr val="1982C3"/>
                </a:solidFill>
              </a:rPr>
              <a:t>Sorted read-sized k-</a:t>
            </a:r>
            <a:r>
              <a:rPr lang="en-GB" b="1" dirty="0" err="1">
                <a:solidFill>
                  <a:srgbClr val="1982C3"/>
                </a:solidFill>
              </a:rPr>
              <a:t>mers</a:t>
            </a:r>
            <a:r>
              <a:rPr lang="en-GB" b="1" dirty="0">
                <a:solidFill>
                  <a:srgbClr val="1982C3"/>
                </a:solidFill>
              </a:rPr>
              <a:t>: </a:t>
            </a:r>
            <a:r>
              <a:rPr lang="en-GB" dirty="0"/>
              <a:t>to avoid </a:t>
            </a:r>
            <a:r>
              <a:rPr lang="en-GB" dirty="0">
                <a:solidFill>
                  <a:srgbClr val="1982C3"/>
                </a:solidFill>
              </a:rPr>
              <a:t>random accesses </a:t>
            </a:r>
            <a:r>
              <a:rPr lang="en-GB" dirty="0"/>
              <a:t>to the index</a:t>
            </a:r>
          </a:p>
        </p:txBody>
      </p:sp>
      <p:sp>
        <p:nvSpPr>
          <p:cNvPr id="24" name="Rectangle 23">
            <a:extLst>
              <a:ext uri="{FF2B5EF4-FFF2-40B4-BE49-F238E27FC236}">
                <a16:creationId xmlns:a16="http://schemas.microsoft.com/office/drawing/2014/main" id="{0D2C5AE9-BCB1-E048-8C60-6DE66E59F929}"/>
              </a:ext>
            </a:extLst>
          </p:cNvPr>
          <p:cNvSpPr/>
          <p:nvPr/>
        </p:nvSpPr>
        <p:spPr>
          <a:xfrm>
            <a:off x="1265529" y="5377785"/>
            <a:ext cx="7108036" cy="523220"/>
          </a:xfrm>
          <a:prstGeom prst="rect">
            <a:avLst/>
          </a:prstGeom>
        </p:spPr>
        <p:txBody>
          <a:bodyPr wrap="none">
            <a:spAutoFit/>
          </a:bodyPr>
          <a:lstStyle/>
          <a:p>
            <a:r>
              <a:rPr lang="en-CH" sz="2800" b="1" dirty="0">
                <a:solidFill>
                  <a:srgbClr val="629B3C"/>
                </a:solidFill>
                <a:latin typeface="Corbel" panose="020B0503020204020204" pitchFamily="34" charset="0"/>
              </a:rPr>
              <a:t>Sequential scan of the read set and the index</a:t>
            </a:r>
          </a:p>
        </p:txBody>
      </p:sp>
      <p:sp>
        <p:nvSpPr>
          <p:cNvPr id="17" name="TextBox 16">
            <a:extLst>
              <a:ext uri="{FF2B5EF4-FFF2-40B4-BE49-F238E27FC236}">
                <a16:creationId xmlns:a16="http://schemas.microsoft.com/office/drawing/2014/main" id="{E0AACC39-319E-844D-A243-B35250324946}"/>
              </a:ext>
            </a:extLst>
          </p:cNvPr>
          <p:cNvSpPr txBox="1"/>
          <p:nvPr/>
        </p:nvSpPr>
        <p:spPr>
          <a:xfrm>
            <a:off x="352478" y="5085397"/>
            <a:ext cx="1099697" cy="1107996"/>
          </a:xfrm>
          <a:prstGeom prst="rect">
            <a:avLst/>
          </a:prstGeom>
          <a:noFill/>
        </p:spPr>
        <p:txBody>
          <a:bodyPr wrap="square">
            <a:spAutoFit/>
          </a:bodyPr>
          <a:lstStyle/>
          <a:p>
            <a:r>
              <a:rPr lang="en-CH" sz="6600" b="1" i="0" u="none" strike="noStrike" dirty="0">
                <a:solidFill>
                  <a:srgbClr val="629B3C"/>
                </a:solidFill>
                <a:effectLst/>
                <a:latin typeface="arial" panose="020B0604020202020204" pitchFamily="34" charset="0"/>
              </a:rPr>
              <a:t>✓</a:t>
            </a:r>
            <a:endParaRPr lang="en-CH" sz="7200" dirty="0">
              <a:solidFill>
                <a:srgbClr val="629B3C"/>
              </a:solidFill>
            </a:endParaRPr>
          </a:p>
        </p:txBody>
      </p:sp>
      <p:sp>
        <p:nvSpPr>
          <p:cNvPr id="25" name="TextBox 24">
            <a:extLst>
              <a:ext uri="{FF2B5EF4-FFF2-40B4-BE49-F238E27FC236}">
                <a16:creationId xmlns:a16="http://schemas.microsoft.com/office/drawing/2014/main" id="{5DD1D791-8180-1B44-8BE2-7BFB5F7E6AE7}"/>
              </a:ext>
            </a:extLst>
          </p:cNvPr>
          <p:cNvSpPr txBox="1"/>
          <p:nvPr/>
        </p:nvSpPr>
        <p:spPr>
          <a:xfrm>
            <a:off x="352477" y="2591152"/>
            <a:ext cx="1099697" cy="1107996"/>
          </a:xfrm>
          <a:prstGeom prst="rect">
            <a:avLst/>
          </a:prstGeom>
          <a:noFill/>
        </p:spPr>
        <p:txBody>
          <a:bodyPr wrap="square">
            <a:spAutoFit/>
          </a:bodyPr>
          <a:lstStyle/>
          <a:p>
            <a:r>
              <a:rPr lang="en-CH" sz="6600" b="1" i="0" u="none" strike="noStrike" dirty="0">
                <a:solidFill>
                  <a:srgbClr val="629B3C"/>
                </a:solidFill>
                <a:effectLst/>
                <a:latin typeface="arial" panose="020B0604020202020204" pitchFamily="34" charset="0"/>
              </a:rPr>
              <a:t>✓</a:t>
            </a:r>
            <a:endParaRPr lang="en-CH" sz="7200" dirty="0">
              <a:solidFill>
                <a:srgbClr val="629B3C"/>
              </a:solidFill>
            </a:endParaRPr>
          </a:p>
        </p:txBody>
      </p:sp>
    </p:spTree>
    <p:extLst>
      <p:ext uri="{BB962C8B-B14F-4D97-AF65-F5344CB8AC3E}">
        <p14:creationId xmlns:p14="http://schemas.microsoft.com/office/powerpoint/2010/main" val="824800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16"/>
                                        </p:tgtEl>
                                      </p:cBhvr>
                                    </p:animEffect>
                                    <p:set>
                                      <p:cBhvr>
                                        <p:cTn id="10" dur="1" fill="hold">
                                          <p:stCondLst>
                                            <p:cond delay="499"/>
                                          </p:stCondLst>
                                        </p:cTn>
                                        <p:tgtEl>
                                          <p:spTgt spid="16"/>
                                        </p:tgtEl>
                                        <p:attrNameLst>
                                          <p:attrName>style.visibility</p:attrName>
                                        </p:attrNameLst>
                                      </p:cBhvr>
                                      <p:to>
                                        <p:strVal val="hidden"/>
                                      </p:to>
                                    </p:set>
                                  </p:childTnLst>
                                </p:cTn>
                              </p:par>
                              <p:par>
                                <p:cTn id="11" presetID="9" presetClass="exit" presetSubtype="0" fill="hold" grpId="0" nodeType="withEffect">
                                  <p:stCondLst>
                                    <p:cond delay="0"/>
                                  </p:stCondLst>
                                  <p:childTnLst>
                                    <p:animEffect transition="out" filter="dissolve">
                                      <p:cBhvr>
                                        <p:cTn id="12" dur="500"/>
                                        <p:tgtEl>
                                          <p:spTgt spid="15"/>
                                        </p:tgtEl>
                                      </p:cBhvr>
                                    </p:animEffect>
                                    <p:set>
                                      <p:cBhvr>
                                        <p:cTn id="13" dur="1" fill="hold">
                                          <p:stCondLst>
                                            <p:cond delay="499"/>
                                          </p:stCondLst>
                                        </p:cTn>
                                        <p:tgtEl>
                                          <p:spTgt spid="15"/>
                                        </p:tgtEl>
                                        <p:attrNameLst>
                                          <p:attrName>style.visibility</p:attrName>
                                        </p:attrNameLst>
                                      </p:cBhvr>
                                      <p:to>
                                        <p:strVal val="hidden"/>
                                      </p:to>
                                    </p:set>
                                  </p:childTnLst>
                                </p:cTn>
                              </p:par>
                              <p:par>
                                <p:cTn id="14" presetID="9" presetClass="exit" presetSubtype="0" fill="hold" grpId="0" nodeType="withEffect">
                                  <p:stCondLst>
                                    <p:cond delay="0"/>
                                  </p:stCondLst>
                                  <p:childTnLst>
                                    <p:animEffect transition="out" filter="dissolve">
                                      <p:cBhvr>
                                        <p:cTn id="15" dur="500"/>
                                        <p:tgtEl>
                                          <p:spTgt spid="12"/>
                                        </p:tgtEl>
                                      </p:cBhvr>
                                    </p:animEffect>
                                    <p:set>
                                      <p:cBhvr>
                                        <p:cTn id="16" dur="1" fill="hold">
                                          <p:stCondLst>
                                            <p:cond delay="499"/>
                                          </p:stCondLst>
                                        </p:cTn>
                                        <p:tgtEl>
                                          <p:spTgt spid="12"/>
                                        </p:tgtEl>
                                        <p:attrNameLst>
                                          <p:attrName>style.visibility</p:attrName>
                                        </p:attrNameLst>
                                      </p:cBhvr>
                                      <p:to>
                                        <p:strVal val="hidden"/>
                                      </p:to>
                                    </p:set>
                                  </p:childTnLst>
                                </p:cTn>
                              </p:par>
                              <p:par>
                                <p:cTn id="17" presetID="9" presetClass="exit" presetSubtype="0" fill="hold" grpId="0" nodeType="withEffect">
                                  <p:stCondLst>
                                    <p:cond delay="0"/>
                                  </p:stCondLst>
                                  <p:childTnLst>
                                    <p:animEffect transition="out" filter="dissolve">
                                      <p:cBhvr>
                                        <p:cTn id="18" dur="500"/>
                                        <p:tgtEl>
                                          <p:spTgt spid="13"/>
                                        </p:tgtEl>
                                      </p:cBhvr>
                                    </p:animEffect>
                                    <p:set>
                                      <p:cBhvr>
                                        <p:cTn id="19" dur="1" fill="hold">
                                          <p:stCondLst>
                                            <p:cond delay="499"/>
                                          </p:stCondLst>
                                        </p:cTn>
                                        <p:tgtEl>
                                          <p:spTgt spid="13"/>
                                        </p:tgtEl>
                                        <p:attrNameLst>
                                          <p:attrName>style.visibility</p:attrName>
                                        </p:attrNameLst>
                                      </p:cBhvr>
                                      <p:to>
                                        <p:strVal val="hidden"/>
                                      </p:to>
                                    </p:set>
                                  </p:childTnLst>
                                </p:cTn>
                              </p:par>
                              <p:par>
                                <p:cTn id="20" presetID="9" presetClass="exit" presetSubtype="0" fill="hold" grpId="0" nodeType="withEffect">
                                  <p:stCondLst>
                                    <p:cond delay="0"/>
                                  </p:stCondLst>
                                  <p:childTnLst>
                                    <p:animEffect transition="out" filter="dissolve">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p:bldP spid="15" grpId="0" animBg="1"/>
      <p:bldP spid="16" grpId="0"/>
      <p:bldP spid="18" grpId="0"/>
      <p:bldP spid="21" grpId="0"/>
      <p:bldP spid="22" grpId="0" build="p" bldLvl="2"/>
      <p:bldP spid="24" grpId="0"/>
      <p:bldP spid="17" grpId="0"/>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BE57C-B0E2-6249-8C9B-39D13685B855}"/>
              </a:ext>
            </a:extLst>
          </p:cNvPr>
          <p:cNvSpPr>
            <a:spLocks noGrp="1"/>
          </p:cNvSpPr>
          <p:nvPr>
            <p:ph type="title"/>
          </p:nvPr>
        </p:nvSpPr>
        <p:spPr/>
        <p:txBody>
          <a:bodyPr/>
          <a:lstStyle/>
          <a:p>
            <a:r>
              <a:rPr lang="en-CH" dirty="0"/>
              <a:t>GenStore-EM: Data Structures</a:t>
            </a:r>
          </a:p>
        </p:txBody>
      </p:sp>
      <p:grpSp>
        <p:nvGrpSpPr>
          <p:cNvPr id="34" name="Group 33">
            <a:extLst>
              <a:ext uri="{FF2B5EF4-FFF2-40B4-BE49-F238E27FC236}">
                <a16:creationId xmlns:a16="http://schemas.microsoft.com/office/drawing/2014/main" id="{BE5F15C6-A6F3-A049-B3FF-78ADAF6330AE}"/>
              </a:ext>
            </a:extLst>
          </p:cNvPr>
          <p:cNvGrpSpPr/>
          <p:nvPr/>
        </p:nvGrpSpPr>
        <p:grpSpPr>
          <a:xfrm>
            <a:off x="3810249" y="3677889"/>
            <a:ext cx="1068562" cy="267072"/>
            <a:chOff x="4756740" y="5147198"/>
            <a:chExt cx="613621" cy="227256"/>
          </a:xfrm>
          <a:noFill/>
        </p:grpSpPr>
        <p:sp>
          <p:nvSpPr>
            <p:cNvPr id="35" name="Rectangle 34">
              <a:extLst>
                <a:ext uri="{FF2B5EF4-FFF2-40B4-BE49-F238E27FC236}">
                  <a16:creationId xmlns:a16="http://schemas.microsoft.com/office/drawing/2014/main" id="{3B65EF6D-8C17-6C40-B4C0-76FDC0C30EA1}"/>
                </a:ext>
              </a:extLst>
            </p:cNvPr>
            <p:cNvSpPr/>
            <p:nvPr/>
          </p:nvSpPr>
          <p:spPr>
            <a:xfrm>
              <a:off x="4756740" y="5147198"/>
              <a:ext cx="256694" cy="2272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000"/>
            </a:p>
          </p:txBody>
        </p:sp>
        <p:sp>
          <p:nvSpPr>
            <p:cNvPr id="36" name="Rectangle 35">
              <a:extLst>
                <a:ext uri="{FF2B5EF4-FFF2-40B4-BE49-F238E27FC236}">
                  <a16:creationId xmlns:a16="http://schemas.microsoft.com/office/drawing/2014/main" id="{A86F5F2A-DA85-724E-BEB2-6E0CE1073059}"/>
                </a:ext>
              </a:extLst>
            </p:cNvPr>
            <p:cNvSpPr/>
            <p:nvPr/>
          </p:nvSpPr>
          <p:spPr>
            <a:xfrm>
              <a:off x="5113667" y="5147198"/>
              <a:ext cx="256694" cy="2272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000"/>
            </a:p>
          </p:txBody>
        </p:sp>
      </p:grpSp>
      <p:graphicFrame>
        <p:nvGraphicFramePr>
          <p:cNvPr id="37" name="Table 4">
            <a:extLst>
              <a:ext uri="{FF2B5EF4-FFF2-40B4-BE49-F238E27FC236}">
                <a16:creationId xmlns:a16="http://schemas.microsoft.com/office/drawing/2014/main" id="{4933D8C8-E13E-B845-941C-7F40C461017D}"/>
              </a:ext>
            </a:extLst>
          </p:cNvPr>
          <p:cNvGraphicFramePr>
            <a:graphicFrameLocks noGrp="1"/>
          </p:cNvGraphicFramePr>
          <p:nvPr>
            <p:extLst>
              <p:ext uri="{D42A27DB-BD31-4B8C-83A1-F6EECF244321}">
                <p14:modId xmlns:p14="http://schemas.microsoft.com/office/powerpoint/2010/main" val="521360072"/>
              </p:ext>
            </p:extLst>
          </p:nvPr>
        </p:nvGraphicFramePr>
        <p:xfrm>
          <a:off x="5156525" y="1922428"/>
          <a:ext cx="3206204" cy="2133600"/>
        </p:xfrm>
        <a:graphic>
          <a:graphicData uri="http://schemas.openxmlformats.org/drawingml/2006/table">
            <a:tbl>
              <a:tblPr firstRow="1" bandRow="1">
                <a:tableStyleId>{5940675A-B579-460E-94D1-54222C63F5DA}</a:tableStyleId>
              </a:tblPr>
              <a:tblGrid>
                <a:gridCol w="2197312">
                  <a:extLst>
                    <a:ext uri="{9D8B030D-6E8A-4147-A177-3AD203B41FA5}">
                      <a16:colId xmlns:a16="http://schemas.microsoft.com/office/drawing/2014/main" val="2329783177"/>
                    </a:ext>
                  </a:extLst>
                </a:gridCol>
                <a:gridCol w="1008892">
                  <a:extLst>
                    <a:ext uri="{9D8B030D-6E8A-4147-A177-3AD203B41FA5}">
                      <a16:colId xmlns:a16="http://schemas.microsoft.com/office/drawing/2014/main" val="231892753"/>
                    </a:ext>
                  </a:extLst>
                </a:gridCol>
              </a:tblGrid>
              <a:tr h="334655">
                <a:tc>
                  <a:txBody>
                    <a:bodyPr/>
                    <a:lstStyle/>
                    <a:p>
                      <a:pPr algn="ctr"/>
                      <a:r>
                        <a:rPr lang="en-CH" sz="2800" b="1" dirty="0">
                          <a:latin typeface="Corbel" panose="020B0503020204020204" pitchFamily="34" charset="0"/>
                        </a:rPr>
                        <a:t>K-mer</a:t>
                      </a:r>
                    </a:p>
                  </a:txBody>
                  <a:tcPr marL="0" marR="0" marT="0" marB="0" anchor="ctr">
                    <a:solidFill>
                      <a:srgbClr val="FBE5D6"/>
                    </a:solidFill>
                  </a:tcPr>
                </a:tc>
                <a:tc>
                  <a:txBody>
                    <a:bodyPr/>
                    <a:lstStyle/>
                    <a:p>
                      <a:pPr algn="ctr"/>
                      <a:r>
                        <a:rPr lang="en-CH" sz="2800" b="1" dirty="0">
                          <a:latin typeface="Corbel" panose="020B0503020204020204" pitchFamily="34" charset="0"/>
                        </a:rPr>
                        <a:t>Loc.</a:t>
                      </a:r>
                    </a:p>
                  </a:txBody>
                  <a:tcPr marL="0" marR="0" marT="0" marB="0" anchor="ctr">
                    <a:solidFill>
                      <a:schemeClr val="accent2">
                        <a:lumMod val="20000"/>
                        <a:lumOff val="80000"/>
                      </a:schemeClr>
                    </a:solidFill>
                  </a:tcPr>
                </a:tc>
                <a:extLst>
                  <a:ext uri="{0D108BD9-81ED-4DB2-BD59-A6C34878D82A}">
                    <a16:rowId xmlns:a16="http://schemas.microsoft.com/office/drawing/2014/main" val="2222198407"/>
                  </a:ext>
                </a:extLst>
              </a:tr>
              <a:tr h="340291">
                <a:tc>
                  <a:txBody>
                    <a:bodyPr/>
                    <a:lstStyle/>
                    <a:p>
                      <a:pPr algn="ctr"/>
                      <a:r>
                        <a:rPr lang="en-CH" sz="2800" b="0" i="0" dirty="0">
                          <a:solidFill>
                            <a:schemeClr val="tx1"/>
                          </a:solidFill>
                          <a:latin typeface="Courier New" panose="02070309020205020404" pitchFamily="49" charset="0"/>
                          <a:cs typeface="Courier New" panose="02070309020205020404" pitchFamily="49" charset="0"/>
                        </a:rPr>
                        <a:t>AAAAAAAAAA</a:t>
                      </a:r>
                    </a:p>
                  </a:txBody>
                  <a:tcPr marL="0" marR="0" marT="0" marB="0" anchor="ctr">
                    <a:solidFill>
                      <a:schemeClr val="bg1"/>
                    </a:solidFill>
                  </a:tcPr>
                </a:tc>
                <a:tc>
                  <a:txBody>
                    <a:bodyPr/>
                    <a:lstStyle/>
                    <a:p>
                      <a:pPr algn="ctr"/>
                      <a:r>
                        <a:rPr lang="en-CH" sz="2800" b="0" i="0" dirty="0">
                          <a:solidFill>
                            <a:schemeClr val="tx1"/>
                          </a:solidFill>
                          <a:latin typeface="Cambria" panose="02040503050406030204" pitchFamily="18" charset="0"/>
                        </a:rPr>
                        <a:t>1, 8, …</a:t>
                      </a:r>
                    </a:p>
                  </a:txBody>
                  <a:tcPr marL="0" marR="0" marT="0" marB="0" anchor="ctr">
                    <a:solidFill>
                      <a:schemeClr val="bg1"/>
                    </a:solidFill>
                  </a:tcPr>
                </a:tc>
                <a:extLst>
                  <a:ext uri="{0D108BD9-81ED-4DB2-BD59-A6C34878D82A}">
                    <a16:rowId xmlns:a16="http://schemas.microsoft.com/office/drawing/2014/main" val="1526467351"/>
                  </a:ext>
                </a:extLst>
              </a:tr>
              <a:tr h="340291">
                <a:tc>
                  <a:txBody>
                    <a:bodyPr/>
                    <a:lstStyle/>
                    <a:p>
                      <a:pPr algn="ctr"/>
                      <a:r>
                        <a:rPr lang="en-CH" sz="2800" b="0" i="0" dirty="0">
                          <a:solidFill>
                            <a:schemeClr val="tx1"/>
                          </a:solidFill>
                          <a:latin typeface="Courier New" panose="02070309020205020404" pitchFamily="49" charset="0"/>
                          <a:cs typeface="Courier New" panose="02070309020205020404" pitchFamily="49" charset="0"/>
                        </a:rPr>
                        <a:t>AAAAAAA</a:t>
                      </a:r>
                      <a:r>
                        <a:rPr lang="en-CH" sz="2800" dirty="0">
                          <a:latin typeface="Courier New" panose="02070309020205020404" pitchFamily="49" charset="0"/>
                          <a:cs typeface="Courier New" panose="02070309020205020404" pitchFamily="49" charset="0"/>
                        </a:rPr>
                        <a:t>AAC</a:t>
                      </a:r>
                    </a:p>
                  </a:txBody>
                  <a:tcPr marL="0" marR="0" marT="0" marB="0" anchor="ctr">
                    <a:solidFill>
                      <a:schemeClr val="bg1"/>
                    </a:solidFill>
                  </a:tcPr>
                </a:tc>
                <a:tc>
                  <a:txBody>
                    <a:bodyPr/>
                    <a:lstStyle/>
                    <a:p>
                      <a:pPr algn="ctr"/>
                      <a:r>
                        <a:rPr lang="en-CH" sz="2800" dirty="0">
                          <a:latin typeface="Cambria" panose="02040503050406030204" pitchFamily="18" charset="0"/>
                        </a:rPr>
                        <a:t>51</a:t>
                      </a:r>
                    </a:p>
                  </a:txBody>
                  <a:tcPr marL="0" marR="0" marT="0" marB="0" anchor="ctr">
                    <a:solidFill>
                      <a:schemeClr val="bg1"/>
                    </a:solidFill>
                  </a:tcPr>
                </a:tc>
                <a:extLst>
                  <a:ext uri="{0D108BD9-81ED-4DB2-BD59-A6C34878D82A}">
                    <a16:rowId xmlns:a16="http://schemas.microsoft.com/office/drawing/2014/main" val="2594522337"/>
                  </a:ext>
                </a:extLst>
              </a:tr>
              <a:tr h="340291">
                <a:tc>
                  <a:txBody>
                    <a:bodyPr/>
                    <a:lstStyle/>
                    <a:p>
                      <a:pPr algn="ctr"/>
                      <a:r>
                        <a:rPr lang="en-CH" sz="2800" b="0" i="0" dirty="0">
                          <a:solidFill>
                            <a:schemeClr val="tx1"/>
                          </a:solidFill>
                          <a:latin typeface="Courier New" panose="02070309020205020404" pitchFamily="49" charset="0"/>
                          <a:cs typeface="Courier New" panose="02070309020205020404" pitchFamily="49" charset="0"/>
                        </a:rPr>
                        <a:t>AAAAAAA</a:t>
                      </a:r>
                      <a:r>
                        <a:rPr lang="en-CH" sz="2800" dirty="0">
                          <a:latin typeface="Courier New" panose="02070309020205020404" pitchFamily="49" charset="0"/>
                          <a:cs typeface="Courier New" panose="02070309020205020404" pitchFamily="49" charset="0"/>
                        </a:rPr>
                        <a:t>AAT</a:t>
                      </a:r>
                    </a:p>
                  </a:txBody>
                  <a:tcPr marL="0" marR="0" marT="0" marB="0" anchor="ctr">
                    <a:solidFill>
                      <a:schemeClr val="bg1"/>
                    </a:solidFill>
                  </a:tcPr>
                </a:tc>
                <a:tc>
                  <a:txBody>
                    <a:bodyPr/>
                    <a:lstStyle/>
                    <a:p>
                      <a:pPr algn="ctr"/>
                      <a:r>
                        <a:rPr lang="en-CH" sz="2800" dirty="0">
                          <a:latin typeface="Cambria" panose="02040503050406030204" pitchFamily="18" charset="0"/>
                        </a:rPr>
                        <a:t>23, 37</a:t>
                      </a:r>
                    </a:p>
                  </a:txBody>
                  <a:tcPr marL="0" marR="0" marT="0" marB="0" anchor="ctr">
                    <a:solidFill>
                      <a:schemeClr val="bg1"/>
                    </a:solidFill>
                  </a:tcPr>
                </a:tc>
                <a:extLst>
                  <a:ext uri="{0D108BD9-81ED-4DB2-BD59-A6C34878D82A}">
                    <a16:rowId xmlns:a16="http://schemas.microsoft.com/office/drawing/2014/main" val="1233684629"/>
                  </a:ext>
                </a:extLst>
              </a:tr>
              <a:tr h="340291">
                <a:tc>
                  <a:txBody>
                    <a:bodyPr/>
                    <a:lstStyle/>
                    <a:p>
                      <a:pPr algn="ctr"/>
                      <a:r>
                        <a:rPr lang="en-CH" sz="2800" dirty="0">
                          <a:latin typeface="Courier New" panose="02070309020205020404" pitchFamily="49" charset="0"/>
                          <a:cs typeface="Courier New" panose="02070309020205020404" pitchFamily="49" charset="0"/>
                        </a:rPr>
                        <a:t>…</a:t>
                      </a:r>
                    </a:p>
                  </a:txBody>
                  <a:tcPr marL="0" marR="0" marT="0" marB="0" anchor="ctr">
                    <a:solidFill>
                      <a:schemeClr val="bg1"/>
                    </a:solidFill>
                  </a:tcPr>
                </a:tc>
                <a:tc>
                  <a:txBody>
                    <a:bodyPr/>
                    <a:lstStyle/>
                    <a:p>
                      <a:pPr algn="ctr"/>
                      <a:r>
                        <a:rPr lang="en-CH" sz="2800" dirty="0">
                          <a:latin typeface="Cambria" panose="02040503050406030204" pitchFamily="18" charset="0"/>
                        </a:rPr>
                        <a:t>…</a:t>
                      </a:r>
                    </a:p>
                  </a:txBody>
                  <a:tcPr marL="0" marR="0" marT="0" marB="0" anchor="ctr">
                    <a:solidFill>
                      <a:schemeClr val="bg1"/>
                    </a:solidFill>
                  </a:tcPr>
                </a:tc>
                <a:extLst>
                  <a:ext uri="{0D108BD9-81ED-4DB2-BD59-A6C34878D82A}">
                    <a16:rowId xmlns:a16="http://schemas.microsoft.com/office/drawing/2014/main" val="878528398"/>
                  </a:ext>
                </a:extLst>
              </a:tr>
            </a:tbl>
          </a:graphicData>
        </a:graphic>
      </p:graphicFrame>
      <p:sp>
        <p:nvSpPr>
          <p:cNvPr id="41" name="TextBox 40">
            <a:extLst>
              <a:ext uri="{FF2B5EF4-FFF2-40B4-BE49-F238E27FC236}">
                <a16:creationId xmlns:a16="http://schemas.microsoft.com/office/drawing/2014/main" id="{6ADC4CFB-29B8-2F4A-84C6-D1FE214F4789}"/>
              </a:ext>
            </a:extLst>
          </p:cNvPr>
          <p:cNvSpPr txBox="1"/>
          <p:nvPr/>
        </p:nvSpPr>
        <p:spPr>
          <a:xfrm>
            <a:off x="578263" y="1187721"/>
            <a:ext cx="3134245" cy="503590"/>
          </a:xfrm>
          <a:prstGeom prst="rect">
            <a:avLst/>
          </a:prstGeom>
          <a:noFill/>
        </p:spPr>
        <p:txBody>
          <a:bodyPr wrap="square" lIns="36000" tIns="36000" rIns="36000" bIns="36000" rtlCol="0">
            <a:spAutoFit/>
          </a:bodyPr>
          <a:lstStyle/>
          <a:p>
            <a:pPr algn="ctr"/>
            <a:r>
              <a:rPr lang="en-CH" sz="2800" b="1" dirty="0">
                <a:latin typeface="Corbel" panose="020B0503020204020204" pitchFamily="34" charset="0"/>
              </a:rPr>
              <a:t>Sorted Read Table</a:t>
            </a:r>
          </a:p>
        </p:txBody>
      </p:sp>
      <p:graphicFrame>
        <p:nvGraphicFramePr>
          <p:cNvPr id="42" name="Table 4">
            <a:extLst>
              <a:ext uri="{FF2B5EF4-FFF2-40B4-BE49-F238E27FC236}">
                <a16:creationId xmlns:a16="http://schemas.microsoft.com/office/drawing/2014/main" id="{92E130B7-C4AE-2B4F-B4A8-195F5D268C50}"/>
              </a:ext>
            </a:extLst>
          </p:cNvPr>
          <p:cNvGraphicFramePr>
            <a:graphicFrameLocks noGrp="1"/>
          </p:cNvGraphicFramePr>
          <p:nvPr>
            <p:extLst>
              <p:ext uri="{D42A27DB-BD31-4B8C-83A1-F6EECF244321}">
                <p14:modId xmlns:p14="http://schemas.microsoft.com/office/powerpoint/2010/main" val="3318935058"/>
              </p:ext>
            </p:extLst>
          </p:nvPr>
        </p:nvGraphicFramePr>
        <p:xfrm>
          <a:off x="688033" y="1922428"/>
          <a:ext cx="3134246" cy="2133600"/>
        </p:xfrm>
        <a:graphic>
          <a:graphicData uri="http://schemas.openxmlformats.org/drawingml/2006/table">
            <a:tbl>
              <a:tblPr firstRow="1" bandRow="1">
                <a:tableStyleId>{5940675A-B579-460E-94D1-54222C63F5DA}</a:tableStyleId>
              </a:tblPr>
              <a:tblGrid>
                <a:gridCol w="857432">
                  <a:extLst>
                    <a:ext uri="{9D8B030D-6E8A-4147-A177-3AD203B41FA5}">
                      <a16:colId xmlns:a16="http://schemas.microsoft.com/office/drawing/2014/main" val="2329783177"/>
                    </a:ext>
                  </a:extLst>
                </a:gridCol>
                <a:gridCol w="2276814">
                  <a:extLst>
                    <a:ext uri="{9D8B030D-6E8A-4147-A177-3AD203B41FA5}">
                      <a16:colId xmlns:a16="http://schemas.microsoft.com/office/drawing/2014/main" val="231892753"/>
                    </a:ext>
                  </a:extLst>
                </a:gridCol>
              </a:tblGrid>
              <a:tr h="334655">
                <a:tc>
                  <a:txBody>
                    <a:bodyPr/>
                    <a:lstStyle/>
                    <a:p>
                      <a:pPr algn="ctr"/>
                      <a:r>
                        <a:rPr lang="en-CH" sz="2800" b="1" dirty="0">
                          <a:latin typeface="Corbel" panose="020B0503020204020204" pitchFamily="34" charset="0"/>
                        </a:rPr>
                        <a:t>ID</a:t>
                      </a:r>
                    </a:p>
                  </a:txBody>
                  <a:tcPr marL="0" marR="0" marT="0" marB="0" anchor="ctr">
                    <a:solidFill>
                      <a:srgbClr val="F4DDEA"/>
                    </a:solidFill>
                  </a:tcPr>
                </a:tc>
                <a:tc>
                  <a:txBody>
                    <a:bodyPr/>
                    <a:lstStyle/>
                    <a:p>
                      <a:pPr algn="ctr"/>
                      <a:r>
                        <a:rPr lang="en-CH" sz="2800" b="1" dirty="0">
                          <a:latin typeface="Corbel" panose="020B0503020204020204" pitchFamily="34" charset="0"/>
                        </a:rPr>
                        <a:t>Read</a:t>
                      </a:r>
                    </a:p>
                  </a:txBody>
                  <a:tcPr marL="0" marR="0" marT="0" marB="0" anchor="ctr">
                    <a:solidFill>
                      <a:srgbClr val="F4DDEA"/>
                    </a:solidFill>
                  </a:tcPr>
                </a:tc>
                <a:extLst>
                  <a:ext uri="{0D108BD9-81ED-4DB2-BD59-A6C34878D82A}">
                    <a16:rowId xmlns:a16="http://schemas.microsoft.com/office/drawing/2014/main" val="2222198407"/>
                  </a:ext>
                </a:extLst>
              </a:tr>
              <a:tr h="340291">
                <a:tc>
                  <a:txBody>
                    <a:bodyPr/>
                    <a:lstStyle/>
                    <a:p>
                      <a:pPr algn="ctr"/>
                      <a:r>
                        <a:rPr lang="en-CH" sz="2800" b="0" i="0" dirty="0">
                          <a:solidFill>
                            <a:schemeClr val="tx1"/>
                          </a:solidFill>
                          <a:latin typeface="Cambria" panose="02040503050406030204" pitchFamily="18" charset="0"/>
                          <a:cs typeface="Courier New" panose="02070309020205020404" pitchFamily="49" charset="0"/>
                        </a:rPr>
                        <a:t>873</a:t>
                      </a:r>
                    </a:p>
                  </a:txBody>
                  <a:tcPr marL="0" marR="0" marT="0" marB="0" anchor="ctr">
                    <a:solidFill>
                      <a:schemeClr val="bg1"/>
                    </a:solidFill>
                  </a:tcPr>
                </a:tc>
                <a:tc>
                  <a:txBody>
                    <a:bodyPr/>
                    <a:lstStyle/>
                    <a:p>
                      <a:pPr algn="ctr"/>
                      <a:r>
                        <a:rPr lang="en-CH" sz="2800" b="0" i="0" dirty="0">
                          <a:solidFill>
                            <a:schemeClr val="tx1"/>
                          </a:solidFill>
                          <a:latin typeface="Courier New" panose="02070309020205020404" pitchFamily="49" charset="0"/>
                          <a:cs typeface="Courier New" panose="02070309020205020404" pitchFamily="49" charset="0"/>
                        </a:rPr>
                        <a:t>AAAAAAAAAA</a:t>
                      </a:r>
                    </a:p>
                  </a:txBody>
                  <a:tcPr marL="0" marR="0" marT="0" marB="0" anchor="ctr">
                    <a:solidFill>
                      <a:schemeClr val="bg1"/>
                    </a:solidFill>
                  </a:tcPr>
                </a:tc>
                <a:extLst>
                  <a:ext uri="{0D108BD9-81ED-4DB2-BD59-A6C34878D82A}">
                    <a16:rowId xmlns:a16="http://schemas.microsoft.com/office/drawing/2014/main" val="1526467351"/>
                  </a:ext>
                </a:extLst>
              </a:tr>
              <a:tr h="340291">
                <a:tc>
                  <a:txBody>
                    <a:bodyPr/>
                    <a:lstStyle/>
                    <a:p>
                      <a:pPr algn="ctr"/>
                      <a:r>
                        <a:rPr lang="en-CH" sz="2800" dirty="0">
                          <a:latin typeface="Cambria" panose="02040503050406030204" pitchFamily="18" charset="0"/>
                          <a:cs typeface="Courier New" panose="02070309020205020404" pitchFamily="49" charset="0"/>
                        </a:rPr>
                        <a:t>232</a:t>
                      </a:r>
                    </a:p>
                  </a:txBody>
                  <a:tcPr marL="0" marR="0" marT="0" marB="0" anchor="ctr">
                    <a:solidFill>
                      <a:schemeClr val="bg1"/>
                    </a:solidFill>
                  </a:tcPr>
                </a:tc>
                <a:tc>
                  <a:txBody>
                    <a:bodyPr/>
                    <a:lstStyle/>
                    <a:p>
                      <a:pPr algn="ctr"/>
                      <a:r>
                        <a:rPr lang="en-CH" sz="2800" b="0" i="0" dirty="0">
                          <a:solidFill>
                            <a:schemeClr val="tx1"/>
                          </a:solidFill>
                          <a:latin typeface="Courier New" panose="02070309020205020404" pitchFamily="49" charset="0"/>
                          <a:cs typeface="Courier New" panose="02070309020205020404" pitchFamily="49" charset="0"/>
                        </a:rPr>
                        <a:t>AAAAAAA</a:t>
                      </a:r>
                      <a:r>
                        <a:rPr lang="en-CH" sz="2800" dirty="0">
                          <a:latin typeface="Courier New" panose="02070309020205020404" pitchFamily="49" charset="0"/>
                          <a:cs typeface="Courier New" panose="02070309020205020404" pitchFamily="49" charset="0"/>
                        </a:rPr>
                        <a:t>AAG</a:t>
                      </a:r>
                    </a:p>
                  </a:txBody>
                  <a:tcPr marL="0" marR="0" marT="0" marB="0" anchor="ctr">
                    <a:solidFill>
                      <a:schemeClr val="bg1"/>
                    </a:solidFill>
                  </a:tcPr>
                </a:tc>
                <a:extLst>
                  <a:ext uri="{0D108BD9-81ED-4DB2-BD59-A6C34878D82A}">
                    <a16:rowId xmlns:a16="http://schemas.microsoft.com/office/drawing/2014/main" val="2594522337"/>
                  </a:ext>
                </a:extLst>
              </a:tr>
              <a:tr h="340291">
                <a:tc>
                  <a:txBody>
                    <a:bodyPr/>
                    <a:lstStyle/>
                    <a:p>
                      <a:pPr algn="ctr"/>
                      <a:r>
                        <a:rPr lang="en-CH" sz="2800" dirty="0">
                          <a:latin typeface="Cambria" panose="02040503050406030204" pitchFamily="18" charset="0"/>
                          <a:cs typeface="Courier New" panose="02070309020205020404" pitchFamily="49" charset="0"/>
                        </a:rPr>
                        <a:t>17</a:t>
                      </a:r>
                    </a:p>
                  </a:txBody>
                  <a:tcPr marL="0" marR="0" marT="0" marB="0" anchor="ctr">
                    <a:solidFill>
                      <a:schemeClr val="bg1"/>
                    </a:solidFill>
                  </a:tcPr>
                </a:tc>
                <a:tc>
                  <a:txBody>
                    <a:bodyPr/>
                    <a:lstStyle/>
                    <a:p>
                      <a:pPr algn="ctr"/>
                      <a:r>
                        <a:rPr lang="en-CH" sz="2800" b="0" i="0" dirty="0">
                          <a:solidFill>
                            <a:schemeClr val="tx1"/>
                          </a:solidFill>
                          <a:latin typeface="Courier New" panose="02070309020205020404" pitchFamily="49" charset="0"/>
                          <a:cs typeface="Courier New" panose="02070309020205020404" pitchFamily="49" charset="0"/>
                        </a:rPr>
                        <a:t>AAAAAAA</a:t>
                      </a:r>
                      <a:r>
                        <a:rPr lang="en-CH" sz="2800" dirty="0">
                          <a:latin typeface="Courier New" panose="02070309020205020404" pitchFamily="49" charset="0"/>
                          <a:cs typeface="Courier New" panose="02070309020205020404" pitchFamily="49" charset="0"/>
                        </a:rPr>
                        <a:t>ACT</a:t>
                      </a:r>
                    </a:p>
                  </a:txBody>
                  <a:tcPr marL="0" marR="0" marT="0" marB="0" anchor="ctr">
                    <a:solidFill>
                      <a:schemeClr val="bg1"/>
                    </a:solidFill>
                  </a:tcPr>
                </a:tc>
                <a:extLst>
                  <a:ext uri="{0D108BD9-81ED-4DB2-BD59-A6C34878D82A}">
                    <a16:rowId xmlns:a16="http://schemas.microsoft.com/office/drawing/2014/main" val="1233684629"/>
                  </a:ext>
                </a:extLst>
              </a:tr>
              <a:tr h="340291">
                <a:tc>
                  <a:txBody>
                    <a:bodyPr/>
                    <a:lstStyle/>
                    <a:p>
                      <a:pPr algn="ctr"/>
                      <a:r>
                        <a:rPr lang="en-CH" sz="2800" dirty="0">
                          <a:latin typeface="Cambria" panose="02040503050406030204" pitchFamily="18" charset="0"/>
                          <a:cs typeface="Courier New" panose="02070309020205020404" pitchFamily="49" charset="0"/>
                        </a:rPr>
                        <a:t>…</a:t>
                      </a:r>
                    </a:p>
                  </a:txBody>
                  <a:tcPr marL="0" marR="0" marT="0" marB="0" anchor="ctr">
                    <a:solidFill>
                      <a:schemeClr val="bg1"/>
                    </a:solidFill>
                  </a:tcPr>
                </a:tc>
                <a:tc>
                  <a:txBody>
                    <a:bodyPr/>
                    <a:lstStyle/>
                    <a:p>
                      <a:pPr algn="ctr"/>
                      <a:r>
                        <a:rPr lang="en-CH" sz="2800" dirty="0">
                          <a:latin typeface="Courier New" panose="02070309020205020404" pitchFamily="49" charset="0"/>
                          <a:cs typeface="Courier New" panose="02070309020205020404" pitchFamily="49" charset="0"/>
                        </a:rPr>
                        <a:t>…</a:t>
                      </a:r>
                    </a:p>
                  </a:txBody>
                  <a:tcPr marL="0" marR="0" marT="0" marB="0" anchor="ctr">
                    <a:solidFill>
                      <a:schemeClr val="bg1"/>
                    </a:solidFill>
                  </a:tcPr>
                </a:tc>
                <a:extLst>
                  <a:ext uri="{0D108BD9-81ED-4DB2-BD59-A6C34878D82A}">
                    <a16:rowId xmlns:a16="http://schemas.microsoft.com/office/drawing/2014/main" val="3418646466"/>
                  </a:ext>
                </a:extLst>
              </a:tr>
            </a:tbl>
          </a:graphicData>
        </a:graphic>
      </p:graphicFrame>
      <p:sp>
        <p:nvSpPr>
          <p:cNvPr id="43" name="Rectangle 42">
            <a:extLst>
              <a:ext uri="{FF2B5EF4-FFF2-40B4-BE49-F238E27FC236}">
                <a16:creationId xmlns:a16="http://schemas.microsoft.com/office/drawing/2014/main" id="{F9101679-879D-104A-B0EC-B513AB42B0FD}"/>
              </a:ext>
            </a:extLst>
          </p:cNvPr>
          <p:cNvSpPr/>
          <p:nvPr/>
        </p:nvSpPr>
        <p:spPr>
          <a:xfrm>
            <a:off x="3364762" y="2234725"/>
            <a:ext cx="447010" cy="267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000"/>
          </a:p>
        </p:txBody>
      </p:sp>
      <p:sp>
        <p:nvSpPr>
          <p:cNvPr id="44" name="TextBox 43">
            <a:extLst>
              <a:ext uri="{FF2B5EF4-FFF2-40B4-BE49-F238E27FC236}">
                <a16:creationId xmlns:a16="http://schemas.microsoft.com/office/drawing/2014/main" id="{6ACBF877-75EF-9043-A5EC-D2FB62D32C98}"/>
              </a:ext>
            </a:extLst>
          </p:cNvPr>
          <p:cNvSpPr txBox="1"/>
          <p:nvPr/>
        </p:nvSpPr>
        <p:spPr>
          <a:xfrm>
            <a:off x="5163361" y="1188648"/>
            <a:ext cx="3268821" cy="503590"/>
          </a:xfrm>
          <a:prstGeom prst="rect">
            <a:avLst/>
          </a:prstGeom>
          <a:noFill/>
        </p:spPr>
        <p:txBody>
          <a:bodyPr wrap="square" lIns="36000" tIns="36000" rIns="36000" bIns="36000" rtlCol="0">
            <a:spAutoFit/>
          </a:bodyPr>
          <a:lstStyle/>
          <a:p>
            <a:pPr algn="ctr"/>
            <a:r>
              <a:rPr lang="en-CH" sz="2800" b="1" dirty="0">
                <a:latin typeface="Corbel" panose="020B0503020204020204" pitchFamily="34" charset="0"/>
              </a:rPr>
              <a:t>Sorted K-mer Index</a:t>
            </a:r>
          </a:p>
        </p:txBody>
      </p:sp>
      <p:sp>
        <p:nvSpPr>
          <p:cNvPr id="45" name="Rectangle 44">
            <a:extLst>
              <a:ext uri="{FF2B5EF4-FFF2-40B4-BE49-F238E27FC236}">
                <a16:creationId xmlns:a16="http://schemas.microsoft.com/office/drawing/2014/main" id="{4CBCC492-E761-944A-B12F-2F97B50D224E}"/>
              </a:ext>
            </a:extLst>
          </p:cNvPr>
          <p:cNvSpPr/>
          <p:nvPr/>
        </p:nvSpPr>
        <p:spPr>
          <a:xfrm>
            <a:off x="4709515" y="2252245"/>
            <a:ext cx="447010" cy="267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000"/>
          </a:p>
        </p:txBody>
      </p:sp>
      <p:sp>
        <p:nvSpPr>
          <p:cNvPr id="4" name="Down Arrow 3">
            <a:extLst>
              <a:ext uri="{FF2B5EF4-FFF2-40B4-BE49-F238E27FC236}">
                <a16:creationId xmlns:a16="http://schemas.microsoft.com/office/drawing/2014/main" id="{0B7A4AF0-327B-E548-8F6C-18CF9D9F1092}"/>
              </a:ext>
            </a:extLst>
          </p:cNvPr>
          <p:cNvSpPr/>
          <p:nvPr/>
        </p:nvSpPr>
        <p:spPr>
          <a:xfrm>
            <a:off x="3929560" y="1938557"/>
            <a:ext cx="1088108" cy="2117471"/>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CH" sz="2800" b="1" dirty="0">
                <a:latin typeface="Corbel" panose="020B0503020204020204" pitchFamily="34" charset="0"/>
              </a:rPr>
              <a:t>Sorted</a:t>
            </a:r>
          </a:p>
        </p:txBody>
      </p:sp>
      <p:sp>
        <p:nvSpPr>
          <p:cNvPr id="6" name="Rectangle 5">
            <a:extLst>
              <a:ext uri="{FF2B5EF4-FFF2-40B4-BE49-F238E27FC236}">
                <a16:creationId xmlns:a16="http://schemas.microsoft.com/office/drawing/2014/main" id="{5AABBDAC-2F2A-B14D-A9A2-DAFBFCF99C4A}"/>
              </a:ext>
            </a:extLst>
          </p:cNvPr>
          <p:cNvSpPr/>
          <p:nvPr/>
        </p:nvSpPr>
        <p:spPr>
          <a:xfrm>
            <a:off x="761356" y="1978419"/>
            <a:ext cx="669157" cy="365569"/>
          </a:xfrm>
          <a:prstGeom prst="rect">
            <a:avLst/>
          </a:prstGeom>
          <a:solidFill>
            <a:srgbClr val="F4D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7" name="Rectangle 16">
            <a:extLst>
              <a:ext uri="{FF2B5EF4-FFF2-40B4-BE49-F238E27FC236}">
                <a16:creationId xmlns:a16="http://schemas.microsoft.com/office/drawing/2014/main" id="{32361E73-0DC6-B842-81AF-EFBD5D2A835B}"/>
              </a:ext>
            </a:extLst>
          </p:cNvPr>
          <p:cNvSpPr/>
          <p:nvPr/>
        </p:nvSpPr>
        <p:spPr>
          <a:xfrm>
            <a:off x="732336" y="2382951"/>
            <a:ext cx="669157" cy="365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8" name="Rectangle 17">
            <a:extLst>
              <a:ext uri="{FF2B5EF4-FFF2-40B4-BE49-F238E27FC236}">
                <a16:creationId xmlns:a16="http://schemas.microsoft.com/office/drawing/2014/main" id="{B7D1C4C1-E092-4040-9BC2-725404A293FA}"/>
              </a:ext>
            </a:extLst>
          </p:cNvPr>
          <p:cNvSpPr/>
          <p:nvPr/>
        </p:nvSpPr>
        <p:spPr>
          <a:xfrm>
            <a:off x="732336" y="2819814"/>
            <a:ext cx="669157" cy="365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9" name="Rectangle 18">
            <a:extLst>
              <a:ext uri="{FF2B5EF4-FFF2-40B4-BE49-F238E27FC236}">
                <a16:creationId xmlns:a16="http://schemas.microsoft.com/office/drawing/2014/main" id="{454A42A5-792F-6140-8122-5E638DC6C589}"/>
              </a:ext>
            </a:extLst>
          </p:cNvPr>
          <p:cNvSpPr/>
          <p:nvPr/>
        </p:nvSpPr>
        <p:spPr>
          <a:xfrm>
            <a:off x="781271" y="3220344"/>
            <a:ext cx="669157" cy="365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0" name="Rectangle 19">
            <a:extLst>
              <a:ext uri="{FF2B5EF4-FFF2-40B4-BE49-F238E27FC236}">
                <a16:creationId xmlns:a16="http://schemas.microsoft.com/office/drawing/2014/main" id="{2D993F3E-1730-C541-B3B5-0CDDAFDF4B65}"/>
              </a:ext>
            </a:extLst>
          </p:cNvPr>
          <p:cNvSpPr/>
          <p:nvPr/>
        </p:nvSpPr>
        <p:spPr>
          <a:xfrm>
            <a:off x="732336" y="3661209"/>
            <a:ext cx="669157" cy="365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1" name="Rectangle 20">
            <a:extLst>
              <a:ext uri="{FF2B5EF4-FFF2-40B4-BE49-F238E27FC236}">
                <a16:creationId xmlns:a16="http://schemas.microsoft.com/office/drawing/2014/main" id="{89541576-B30D-6E4F-BEE7-9A22146C21E8}"/>
              </a:ext>
            </a:extLst>
          </p:cNvPr>
          <p:cNvSpPr/>
          <p:nvPr/>
        </p:nvSpPr>
        <p:spPr>
          <a:xfrm>
            <a:off x="7380878" y="1964266"/>
            <a:ext cx="945936" cy="365569"/>
          </a:xfrm>
          <a:prstGeom prst="rect">
            <a:avLst/>
          </a:prstGeom>
          <a:solidFill>
            <a:srgbClr val="FBE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2" name="Rectangle 21">
            <a:extLst>
              <a:ext uri="{FF2B5EF4-FFF2-40B4-BE49-F238E27FC236}">
                <a16:creationId xmlns:a16="http://schemas.microsoft.com/office/drawing/2014/main" id="{62B2BE08-B407-794D-8A53-F2818C8223EB}"/>
              </a:ext>
            </a:extLst>
          </p:cNvPr>
          <p:cNvSpPr/>
          <p:nvPr/>
        </p:nvSpPr>
        <p:spPr>
          <a:xfrm>
            <a:off x="7367639" y="2382951"/>
            <a:ext cx="955926" cy="365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3" name="Rectangle 22">
            <a:extLst>
              <a:ext uri="{FF2B5EF4-FFF2-40B4-BE49-F238E27FC236}">
                <a16:creationId xmlns:a16="http://schemas.microsoft.com/office/drawing/2014/main" id="{242B0DB2-D015-564D-ADCF-26B7DD28E8AB}"/>
              </a:ext>
            </a:extLst>
          </p:cNvPr>
          <p:cNvSpPr/>
          <p:nvPr/>
        </p:nvSpPr>
        <p:spPr>
          <a:xfrm>
            <a:off x="7380878" y="2806443"/>
            <a:ext cx="945936" cy="365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4" name="Rectangle 23">
            <a:extLst>
              <a:ext uri="{FF2B5EF4-FFF2-40B4-BE49-F238E27FC236}">
                <a16:creationId xmlns:a16="http://schemas.microsoft.com/office/drawing/2014/main" id="{073E7C68-C02E-E342-B4B2-D2CD29BAE42C}"/>
              </a:ext>
            </a:extLst>
          </p:cNvPr>
          <p:cNvSpPr/>
          <p:nvPr/>
        </p:nvSpPr>
        <p:spPr>
          <a:xfrm>
            <a:off x="7377629" y="3247524"/>
            <a:ext cx="945936" cy="365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5" name="Rectangle 24">
            <a:extLst>
              <a:ext uri="{FF2B5EF4-FFF2-40B4-BE49-F238E27FC236}">
                <a16:creationId xmlns:a16="http://schemas.microsoft.com/office/drawing/2014/main" id="{73F9A134-4C5D-A84C-807F-39303D398448}"/>
              </a:ext>
            </a:extLst>
          </p:cNvPr>
          <p:cNvSpPr/>
          <p:nvPr/>
        </p:nvSpPr>
        <p:spPr>
          <a:xfrm>
            <a:off x="7377629" y="3651725"/>
            <a:ext cx="945936" cy="365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7" name="Rounded Rectangle 6">
            <a:extLst>
              <a:ext uri="{FF2B5EF4-FFF2-40B4-BE49-F238E27FC236}">
                <a16:creationId xmlns:a16="http://schemas.microsoft.com/office/drawing/2014/main" id="{36FED0CB-E2B4-784D-9FC5-DD169C7CED1A}"/>
              </a:ext>
            </a:extLst>
          </p:cNvPr>
          <p:cNvSpPr/>
          <p:nvPr/>
        </p:nvSpPr>
        <p:spPr>
          <a:xfrm>
            <a:off x="5163361" y="4131540"/>
            <a:ext cx="2214268" cy="904162"/>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2800" b="1" dirty="0">
                <a:latin typeface="Corbel" panose="020B0503020204020204" pitchFamily="34" charset="0"/>
              </a:rPr>
              <a:t>Read-sized</a:t>
            </a:r>
          </a:p>
          <a:p>
            <a:pPr algn="ctr"/>
            <a:r>
              <a:rPr lang="en-CH" sz="2800" b="1" dirty="0">
                <a:latin typeface="Corbel" panose="020B0503020204020204" pitchFamily="34" charset="0"/>
              </a:rPr>
              <a:t> K-mers</a:t>
            </a:r>
          </a:p>
        </p:txBody>
      </p:sp>
      <p:sp>
        <p:nvSpPr>
          <p:cNvPr id="8" name="TextBox 7">
            <a:extLst>
              <a:ext uri="{FF2B5EF4-FFF2-40B4-BE49-F238E27FC236}">
                <a16:creationId xmlns:a16="http://schemas.microsoft.com/office/drawing/2014/main" id="{F63DD33D-51BD-B943-AF24-BFB038279798}"/>
              </a:ext>
            </a:extLst>
          </p:cNvPr>
          <p:cNvSpPr txBox="1"/>
          <p:nvPr/>
        </p:nvSpPr>
        <p:spPr>
          <a:xfrm>
            <a:off x="1584101" y="1887041"/>
            <a:ext cx="2200390" cy="523220"/>
          </a:xfrm>
          <a:prstGeom prst="rect">
            <a:avLst/>
          </a:prstGeom>
          <a:noFill/>
        </p:spPr>
        <p:txBody>
          <a:bodyPr wrap="square" rtlCol="0">
            <a:spAutoFit/>
          </a:bodyPr>
          <a:lstStyle/>
          <a:p>
            <a:pPr algn="ctr"/>
            <a:r>
              <a:rPr lang="en-CH" sz="2800" b="1" dirty="0">
                <a:latin typeface="Corbel" panose="020B0503020204020204" pitchFamily="34" charset="0"/>
              </a:rPr>
              <a:t>Read</a:t>
            </a:r>
          </a:p>
        </p:txBody>
      </p:sp>
      <p:sp>
        <p:nvSpPr>
          <p:cNvPr id="32" name="TextBox 31">
            <a:extLst>
              <a:ext uri="{FF2B5EF4-FFF2-40B4-BE49-F238E27FC236}">
                <a16:creationId xmlns:a16="http://schemas.microsoft.com/office/drawing/2014/main" id="{D2F957BE-AEFC-944B-85E6-6B589E6AB5D9}"/>
              </a:ext>
            </a:extLst>
          </p:cNvPr>
          <p:cNvSpPr txBox="1"/>
          <p:nvPr/>
        </p:nvSpPr>
        <p:spPr>
          <a:xfrm>
            <a:off x="1520489" y="2301332"/>
            <a:ext cx="2327548" cy="523220"/>
          </a:xfrm>
          <a:prstGeom prst="rect">
            <a:avLst/>
          </a:prstGeom>
          <a:noFill/>
        </p:spPr>
        <p:txBody>
          <a:bodyPr wrap="square" rtlCol="0">
            <a:spAutoFit/>
          </a:bodyPr>
          <a:lstStyle/>
          <a:p>
            <a:pPr algn="ctr"/>
            <a:r>
              <a:rPr lang="en-CH" sz="2800" dirty="0">
                <a:latin typeface="Courier New" panose="02070309020205020404" pitchFamily="49" charset="0"/>
                <a:cs typeface="Courier New" panose="02070309020205020404" pitchFamily="49" charset="0"/>
              </a:rPr>
              <a:t>AAAAAAAAAA</a:t>
            </a:r>
          </a:p>
        </p:txBody>
      </p:sp>
    </p:spTree>
    <p:extLst>
      <p:ext uri="{BB962C8B-B14F-4D97-AF65-F5344CB8AC3E}">
        <p14:creationId xmlns:p14="http://schemas.microsoft.com/office/powerpoint/2010/main" val="1286712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hidden"/>
                                      </p:to>
                                    </p:set>
                                  </p:childTnLst>
                                </p:cTn>
                              </p:par>
                              <p:par>
                                <p:cTn id="23" presetID="1" presetClass="entr" presetSubtype="0" fill="hold" grpId="0" nodeType="withEffect" nodePh="1">
                                  <p:stCondLst>
                                    <p:cond delay="0"/>
                                  </p:stCondLst>
                                  <p:endCondLst>
                                    <p:cond evt="begin" delay="0">
                                      <p:tn val="23"/>
                                    </p:cond>
                                  </p:end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ipe(up)">
                                      <p:cBhvr>
                                        <p:cTn id="5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3" grpId="0"/>
      <p:bldP spid="44" grpId="0"/>
      <p:bldP spid="4" grpId="0" animBg="1"/>
      <p:bldP spid="6" grpId="0" animBg="1"/>
      <p:bldP spid="6" grpId="1" animBg="1"/>
      <p:bldP spid="17" grpId="0" animBg="1"/>
      <p:bldP spid="18" grpId="0" animBg="1"/>
      <p:bldP spid="19" grpId="0" animBg="1"/>
      <p:bldP spid="20" grpId="0" animBg="1"/>
      <p:bldP spid="21" grpId="0" animBg="1"/>
      <p:bldP spid="21" grpId="1" animBg="1"/>
      <p:bldP spid="22" grpId="0" animBg="1"/>
      <p:bldP spid="23" grpId="0" animBg="1"/>
      <p:bldP spid="24" grpId="0" animBg="1"/>
      <p:bldP spid="25"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BE57C-B0E2-6249-8C9B-39D13685B855}"/>
              </a:ext>
            </a:extLst>
          </p:cNvPr>
          <p:cNvSpPr>
            <a:spLocks noGrp="1"/>
          </p:cNvSpPr>
          <p:nvPr>
            <p:ph type="title"/>
          </p:nvPr>
        </p:nvSpPr>
        <p:spPr/>
        <p:txBody>
          <a:bodyPr/>
          <a:lstStyle/>
          <a:p>
            <a:r>
              <a:rPr lang="en-CH" dirty="0"/>
              <a:t>GenStore-EM: Finding a Match</a:t>
            </a:r>
          </a:p>
        </p:txBody>
      </p:sp>
      <p:grpSp>
        <p:nvGrpSpPr>
          <p:cNvPr id="34" name="Group 33">
            <a:extLst>
              <a:ext uri="{FF2B5EF4-FFF2-40B4-BE49-F238E27FC236}">
                <a16:creationId xmlns:a16="http://schemas.microsoft.com/office/drawing/2014/main" id="{BE5F15C6-A6F3-A049-B3FF-78ADAF6330AE}"/>
              </a:ext>
            </a:extLst>
          </p:cNvPr>
          <p:cNvGrpSpPr/>
          <p:nvPr/>
        </p:nvGrpSpPr>
        <p:grpSpPr>
          <a:xfrm>
            <a:off x="3810249" y="3677889"/>
            <a:ext cx="1068562" cy="267072"/>
            <a:chOff x="4756740" y="5147198"/>
            <a:chExt cx="613621" cy="227256"/>
          </a:xfrm>
          <a:noFill/>
        </p:grpSpPr>
        <p:sp>
          <p:nvSpPr>
            <p:cNvPr id="35" name="Rectangle 34">
              <a:extLst>
                <a:ext uri="{FF2B5EF4-FFF2-40B4-BE49-F238E27FC236}">
                  <a16:creationId xmlns:a16="http://schemas.microsoft.com/office/drawing/2014/main" id="{3B65EF6D-8C17-6C40-B4C0-76FDC0C30EA1}"/>
                </a:ext>
              </a:extLst>
            </p:cNvPr>
            <p:cNvSpPr/>
            <p:nvPr/>
          </p:nvSpPr>
          <p:spPr>
            <a:xfrm>
              <a:off x="4756740" y="5147198"/>
              <a:ext cx="256694" cy="2272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000"/>
            </a:p>
          </p:txBody>
        </p:sp>
        <p:sp>
          <p:nvSpPr>
            <p:cNvPr id="36" name="Rectangle 35">
              <a:extLst>
                <a:ext uri="{FF2B5EF4-FFF2-40B4-BE49-F238E27FC236}">
                  <a16:creationId xmlns:a16="http://schemas.microsoft.com/office/drawing/2014/main" id="{A86F5F2A-DA85-724E-BEB2-6E0CE1073059}"/>
                </a:ext>
              </a:extLst>
            </p:cNvPr>
            <p:cNvSpPr/>
            <p:nvPr/>
          </p:nvSpPr>
          <p:spPr>
            <a:xfrm>
              <a:off x="5113667" y="5147198"/>
              <a:ext cx="256694" cy="2272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000"/>
            </a:p>
          </p:txBody>
        </p:sp>
      </p:grpSp>
      <p:graphicFrame>
        <p:nvGraphicFramePr>
          <p:cNvPr id="37" name="Table 4">
            <a:extLst>
              <a:ext uri="{FF2B5EF4-FFF2-40B4-BE49-F238E27FC236}">
                <a16:creationId xmlns:a16="http://schemas.microsoft.com/office/drawing/2014/main" id="{4933D8C8-E13E-B845-941C-7F40C461017D}"/>
              </a:ext>
            </a:extLst>
          </p:cNvPr>
          <p:cNvGraphicFramePr>
            <a:graphicFrameLocks noGrp="1"/>
          </p:cNvGraphicFramePr>
          <p:nvPr>
            <p:extLst>
              <p:ext uri="{D42A27DB-BD31-4B8C-83A1-F6EECF244321}">
                <p14:modId xmlns:p14="http://schemas.microsoft.com/office/powerpoint/2010/main" val="599265815"/>
              </p:ext>
            </p:extLst>
          </p:nvPr>
        </p:nvGraphicFramePr>
        <p:xfrm>
          <a:off x="5156525" y="1922428"/>
          <a:ext cx="3206204" cy="2133600"/>
        </p:xfrm>
        <a:graphic>
          <a:graphicData uri="http://schemas.openxmlformats.org/drawingml/2006/table">
            <a:tbl>
              <a:tblPr firstRow="1" bandRow="1">
                <a:tableStyleId>{5940675A-B579-460E-94D1-54222C63F5DA}</a:tableStyleId>
              </a:tblPr>
              <a:tblGrid>
                <a:gridCol w="2197312">
                  <a:extLst>
                    <a:ext uri="{9D8B030D-6E8A-4147-A177-3AD203B41FA5}">
                      <a16:colId xmlns:a16="http://schemas.microsoft.com/office/drawing/2014/main" val="2329783177"/>
                    </a:ext>
                  </a:extLst>
                </a:gridCol>
                <a:gridCol w="1008892">
                  <a:extLst>
                    <a:ext uri="{9D8B030D-6E8A-4147-A177-3AD203B41FA5}">
                      <a16:colId xmlns:a16="http://schemas.microsoft.com/office/drawing/2014/main" val="231892753"/>
                    </a:ext>
                  </a:extLst>
                </a:gridCol>
              </a:tblGrid>
              <a:tr h="334655">
                <a:tc>
                  <a:txBody>
                    <a:bodyPr/>
                    <a:lstStyle/>
                    <a:p>
                      <a:pPr algn="ctr"/>
                      <a:r>
                        <a:rPr lang="en-CH" sz="2800" b="1" dirty="0">
                          <a:latin typeface="Corbel" panose="020B0503020204020204" pitchFamily="34" charset="0"/>
                        </a:rPr>
                        <a:t>K-mer</a:t>
                      </a:r>
                    </a:p>
                  </a:txBody>
                  <a:tcPr marL="0" marR="0" marT="0" marB="0" anchor="ctr">
                    <a:solidFill>
                      <a:srgbClr val="FBE5D6"/>
                    </a:solidFill>
                  </a:tcPr>
                </a:tc>
                <a:tc>
                  <a:txBody>
                    <a:bodyPr/>
                    <a:lstStyle/>
                    <a:p>
                      <a:pPr algn="ctr"/>
                      <a:r>
                        <a:rPr lang="en-CH" sz="2800" b="1" dirty="0">
                          <a:latin typeface="Corbel" panose="020B0503020204020204" pitchFamily="34" charset="0"/>
                        </a:rPr>
                        <a:t>Loc.</a:t>
                      </a:r>
                    </a:p>
                  </a:txBody>
                  <a:tcPr marL="0" marR="0" marT="0" marB="0" anchor="ctr">
                    <a:solidFill>
                      <a:schemeClr val="accent2">
                        <a:lumMod val="20000"/>
                        <a:lumOff val="80000"/>
                      </a:schemeClr>
                    </a:solidFill>
                  </a:tcPr>
                </a:tc>
                <a:extLst>
                  <a:ext uri="{0D108BD9-81ED-4DB2-BD59-A6C34878D82A}">
                    <a16:rowId xmlns:a16="http://schemas.microsoft.com/office/drawing/2014/main" val="2222198407"/>
                  </a:ext>
                </a:extLst>
              </a:tr>
              <a:tr h="340291">
                <a:tc>
                  <a:txBody>
                    <a:bodyPr/>
                    <a:lstStyle/>
                    <a:p>
                      <a:pPr algn="ctr"/>
                      <a:r>
                        <a:rPr lang="en-CH" sz="2800" b="0" i="0" dirty="0">
                          <a:solidFill>
                            <a:srgbClr val="1982C3"/>
                          </a:solidFill>
                          <a:latin typeface="Courier New" panose="02070309020205020404" pitchFamily="49" charset="0"/>
                          <a:cs typeface="Courier New" panose="02070309020205020404" pitchFamily="49" charset="0"/>
                        </a:rPr>
                        <a:t>AAAAAAAAAA</a:t>
                      </a:r>
                    </a:p>
                  </a:txBody>
                  <a:tcPr marL="0" marR="0" marT="0" marB="0" anchor="ctr">
                    <a:solidFill>
                      <a:schemeClr val="bg1"/>
                    </a:solidFill>
                  </a:tcPr>
                </a:tc>
                <a:tc>
                  <a:txBody>
                    <a:bodyPr/>
                    <a:lstStyle/>
                    <a:p>
                      <a:pPr algn="ctr"/>
                      <a:r>
                        <a:rPr lang="en-CH" sz="2800" b="0" i="0" dirty="0">
                          <a:solidFill>
                            <a:schemeClr val="tx1"/>
                          </a:solidFill>
                          <a:latin typeface="Cambria" panose="02040503050406030204" pitchFamily="18" charset="0"/>
                        </a:rPr>
                        <a:t>1, 8, …</a:t>
                      </a:r>
                    </a:p>
                  </a:txBody>
                  <a:tcPr marL="0" marR="0" marT="0" marB="0" anchor="ctr">
                    <a:solidFill>
                      <a:schemeClr val="bg1"/>
                    </a:solidFill>
                  </a:tcPr>
                </a:tc>
                <a:extLst>
                  <a:ext uri="{0D108BD9-81ED-4DB2-BD59-A6C34878D82A}">
                    <a16:rowId xmlns:a16="http://schemas.microsoft.com/office/drawing/2014/main" val="1526467351"/>
                  </a:ext>
                </a:extLst>
              </a:tr>
              <a:tr h="340291">
                <a:tc>
                  <a:txBody>
                    <a:bodyPr/>
                    <a:lstStyle/>
                    <a:p>
                      <a:pPr algn="ctr"/>
                      <a:r>
                        <a:rPr lang="en-CH" sz="2800" b="0" i="0" dirty="0">
                          <a:solidFill>
                            <a:schemeClr val="tx1"/>
                          </a:solidFill>
                          <a:latin typeface="Courier New" panose="02070309020205020404" pitchFamily="49" charset="0"/>
                          <a:cs typeface="Courier New" panose="02070309020205020404" pitchFamily="49" charset="0"/>
                        </a:rPr>
                        <a:t>AAAAAAA</a:t>
                      </a:r>
                      <a:r>
                        <a:rPr lang="en-CH" sz="2800" dirty="0">
                          <a:latin typeface="Courier New" panose="02070309020205020404" pitchFamily="49" charset="0"/>
                          <a:cs typeface="Courier New" panose="02070309020205020404" pitchFamily="49" charset="0"/>
                        </a:rPr>
                        <a:t>AAC</a:t>
                      </a:r>
                    </a:p>
                  </a:txBody>
                  <a:tcPr marL="0" marR="0" marT="0" marB="0" anchor="ctr">
                    <a:solidFill>
                      <a:schemeClr val="bg1"/>
                    </a:solidFill>
                  </a:tcPr>
                </a:tc>
                <a:tc>
                  <a:txBody>
                    <a:bodyPr/>
                    <a:lstStyle/>
                    <a:p>
                      <a:pPr algn="ctr"/>
                      <a:r>
                        <a:rPr lang="en-CH" sz="2800" dirty="0">
                          <a:latin typeface="Cambria" panose="02040503050406030204" pitchFamily="18" charset="0"/>
                        </a:rPr>
                        <a:t>51</a:t>
                      </a:r>
                    </a:p>
                  </a:txBody>
                  <a:tcPr marL="0" marR="0" marT="0" marB="0" anchor="ctr">
                    <a:solidFill>
                      <a:schemeClr val="bg1"/>
                    </a:solidFill>
                  </a:tcPr>
                </a:tc>
                <a:extLst>
                  <a:ext uri="{0D108BD9-81ED-4DB2-BD59-A6C34878D82A}">
                    <a16:rowId xmlns:a16="http://schemas.microsoft.com/office/drawing/2014/main" val="2594522337"/>
                  </a:ext>
                </a:extLst>
              </a:tr>
              <a:tr h="340291">
                <a:tc>
                  <a:txBody>
                    <a:bodyPr/>
                    <a:lstStyle/>
                    <a:p>
                      <a:pPr algn="ctr"/>
                      <a:r>
                        <a:rPr lang="en-CH" sz="2800" b="0" i="0" dirty="0">
                          <a:solidFill>
                            <a:schemeClr val="tx1"/>
                          </a:solidFill>
                          <a:latin typeface="Courier New" panose="02070309020205020404" pitchFamily="49" charset="0"/>
                          <a:cs typeface="Courier New" panose="02070309020205020404" pitchFamily="49" charset="0"/>
                        </a:rPr>
                        <a:t>AAAAAAA</a:t>
                      </a:r>
                      <a:r>
                        <a:rPr lang="en-CH" sz="2800" dirty="0">
                          <a:latin typeface="Courier New" panose="02070309020205020404" pitchFamily="49" charset="0"/>
                          <a:cs typeface="Courier New" panose="02070309020205020404" pitchFamily="49" charset="0"/>
                        </a:rPr>
                        <a:t>AAT</a:t>
                      </a:r>
                    </a:p>
                  </a:txBody>
                  <a:tcPr marL="0" marR="0" marT="0" marB="0" anchor="ctr">
                    <a:solidFill>
                      <a:schemeClr val="bg1"/>
                    </a:solidFill>
                  </a:tcPr>
                </a:tc>
                <a:tc>
                  <a:txBody>
                    <a:bodyPr/>
                    <a:lstStyle/>
                    <a:p>
                      <a:pPr algn="ctr"/>
                      <a:r>
                        <a:rPr lang="en-CH" sz="2800" dirty="0">
                          <a:latin typeface="Cambria" panose="02040503050406030204" pitchFamily="18" charset="0"/>
                        </a:rPr>
                        <a:t>23, 37</a:t>
                      </a:r>
                    </a:p>
                  </a:txBody>
                  <a:tcPr marL="0" marR="0" marT="0" marB="0" anchor="ctr">
                    <a:solidFill>
                      <a:schemeClr val="bg1"/>
                    </a:solidFill>
                  </a:tcPr>
                </a:tc>
                <a:extLst>
                  <a:ext uri="{0D108BD9-81ED-4DB2-BD59-A6C34878D82A}">
                    <a16:rowId xmlns:a16="http://schemas.microsoft.com/office/drawing/2014/main" val="1233684629"/>
                  </a:ext>
                </a:extLst>
              </a:tr>
              <a:tr h="340291">
                <a:tc>
                  <a:txBody>
                    <a:bodyPr/>
                    <a:lstStyle/>
                    <a:p>
                      <a:pPr algn="ctr"/>
                      <a:r>
                        <a:rPr lang="en-CH" sz="2800" dirty="0">
                          <a:latin typeface="Courier New" panose="02070309020205020404" pitchFamily="49" charset="0"/>
                          <a:cs typeface="Courier New" panose="02070309020205020404" pitchFamily="49" charset="0"/>
                        </a:rPr>
                        <a:t>…</a:t>
                      </a:r>
                    </a:p>
                  </a:txBody>
                  <a:tcPr marL="0" marR="0" marT="0" marB="0" anchor="ctr">
                    <a:solidFill>
                      <a:schemeClr val="bg1"/>
                    </a:solidFill>
                  </a:tcPr>
                </a:tc>
                <a:tc>
                  <a:txBody>
                    <a:bodyPr/>
                    <a:lstStyle/>
                    <a:p>
                      <a:pPr algn="ctr"/>
                      <a:r>
                        <a:rPr lang="en-CH" sz="2800" dirty="0">
                          <a:latin typeface="Cambria" panose="02040503050406030204" pitchFamily="18" charset="0"/>
                        </a:rPr>
                        <a:t>…</a:t>
                      </a:r>
                    </a:p>
                  </a:txBody>
                  <a:tcPr marL="0" marR="0" marT="0" marB="0" anchor="ctr">
                    <a:solidFill>
                      <a:schemeClr val="bg1"/>
                    </a:solidFill>
                  </a:tcPr>
                </a:tc>
                <a:extLst>
                  <a:ext uri="{0D108BD9-81ED-4DB2-BD59-A6C34878D82A}">
                    <a16:rowId xmlns:a16="http://schemas.microsoft.com/office/drawing/2014/main" val="878528398"/>
                  </a:ext>
                </a:extLst>
              </a:tr>
            </a:tbl>
          </a:graphicData>
        </a:graphic>
      </p:graphicFrame>
      <p:sp>
        <p:nvSpPr>
          <p:cNvPr id="41" name="TextBox 40">
            <a:extLst>
              <a:ext uri="{FF2B5EF4-FFF2-40B4-BE49-F238E27FC236}">
                <a16:creationId xmlns:a16="http://schemas.microsoft.com/office/drawing/2014/main" id="{6ADC4CFB-29B8-2F4A-84C6-D1FE214F4789}"/>
              </a:ext>
            </a:extLst>
          </p:cNvPr>
          <p:cNvSpPr txBox="1"/>
          <p:nvPr/>
        </p:nvSpPr>
        <p:spPr>
          <a:xfrm>
            <a:off x="578263" y="1187721"/>
            <a:ext cx="3134245" cy="503590"/>
          </a:xfrm>
          <a:prstGeom prst="rect">
            <a:avLst/>
          </a:prstGeom>
          <a:noFill/>
        </p:spPr>
        <p:txBody>
          <a:bodyPr wrap="square" lIns="36000" tIns="36000" rIns="36000" bIns="36000" rtlCol="0">
            <a:spAutoFit/>
          </a:bodyPr>
          <a:lstStyle/>
          <a:p>
            <a:pPr algn="ctr"/>
            <a:r>
              <a:rPr lang="en-CH" sz="2800" b="1" dirty="0">
                <a:latin typeface="Corbel" panose="020B0503020204020204" pitchFamily="34" charset="0"/>
              </a:rPr>
              <a:t>Sorted Read Table</a:t>
            </a:r>
          </a:p>
        </p:txBody>
      </p:sp>
      <p:graphicFrame>
        <p:nvGraphicFramePr>
          <p:cNvPr id="42" name="Table 4">
            <a:extLst>
              <a:ext uri="{FF2B5EF4-FFF2-40B4-BE49-F238E27FC236}">
                <a16:creationId xmlns:a16="http://schemas.microsoft.com/office/drawing/2014/main" id="{92E130B7-C4AE-2B4F-B4A8-195F5D268C50}"/>
              </a:ext>
            </a:extLst>
          </p:cNvPr>
          <p:cNvGraphicFramePr>
            <a:graphicFrameLocks noGrp="1"/>
          </p:cNvGraphicFramePr>
          <p:nvPr>
            <p:extLst>
              <p:ext uri="{D42A27DB-BD31-4B8C-83A1-F6EECF244321}">
                <p14:modId xmlns:p14="http://schemas.microsoft.com/office/powerpoint/2010/main" val="1649432515"/>
              </p:ext>
            </p:extLst>
          </p:nvPr>
        </p:nvGraphicFramePr>
        <p:xfrm>
          <a:off x="688033" y="1922428"/>
          <a:ext cx="3134246" cy="2133600"/>
        </p:xfrm>
        <a:graphic>
          <a:graphicData uri="http://schemas.openxmlformats.org/drawingml/2006/table">
            <a:tbl>
              <a:tblPr firstRow="1" bandRow="1">
                <a:tableStyleId>{5940675A-B579-460E-94D1-54222C63F5DA}</a:tableStyleId>
              </a:tblPr>
              <a:tblGrid>
                <a:gridCol w="857432">
                  <a:extLst>
                    <a:ext uri="{9D8B030D-6E8A-4147-A177-3AD203B41FA5}">
                      <a16:colId xmlns:a16="http://schemas.microsoft.com/office/drawing/2014/main" val="2329783177"/>
                    </a:ext>
                  </a:extLst>
                </a:gridCol>
                <a:gridCol w="2276814">
                  <a:extLst>
                    <a:ext uri="{9D8B030D-6E8A-4147-A177-3AD203B41FA5}">
                      <a16:colId xmlns:a16="http://schemas.microsoft.com/office/drawing/2014/main" val="231892753"/>
                    </a:ext>
                  </a:extLst>
                </a:gridCol>
              </a:tblGrid>
              <a:tr h="334655">
                <a:tc>
                  <a:txBody>
                    <a:bodyPr/>
                    <a:lstStyle/>
                    <a:p>
                      <a:pPr algn="ctr"/>
                      <a:r>
                        <a:rPr lang="en-CH" sz="2800" b="1" dirty="0">
                          <a:latin typeface="Corbel" panose="020B0503020204020204" pitchFamily="34" charset="0"/>
                        </a:rPr>
                        <a:t>ID</a:t>
                      </a:r>
                    </a:p>
                  </a:txBody>
                  <a:tcPr marL="0" marR="0" marT="0" marB="0" anchor="ctr">
                    <a:solidFill>
                      <a:srgbClr val="F4DDEA"/>
                    </a:solidFill>
                  </a:tcPr>
                </a:tc>
                <a:tc>
                  <a:txBody>
                    <a:bodyPr/>
                    <a:lstStyle/>
                    <a:p>
                      <a:pPr algn="ctr"/>
                      <a:r>
                        <a:rPr lang="en-CH" sz="2800" b="1" dirty="0">
                          <a:latin typeface="Corbel" panose="020B0503020204020204" pitchFamily="34" charset="0"/>
                        </a:rPr>
                        <a:t>Read</a:t>
                      </a:r>
                    </a:p>
                  </a:txBody>
                  <a:tcPr marL="0" marR="0" marT="0" marB="0" anchor="ctr">
                    <a:solidFill>
                      <a:srgbClr val="F4DDEA"/>
                    </a:solidFill>
                  </a:tcPr>
                </a:tc>
                <a:extLst>
                  <a:ext uri="{0D108BD9-81ED-4DB2-BD59-A6C34878D82A}">
                    <a16:rowId xmlns:a16="http://schemas.microsoft.com/office/drawing/2014/main" val="2222198407"/>
                  </a:ext>
                </a:extLst>
              </a:tr>
              <a:tr h="340291">
                <a:tc>
                  <a:txBody>
                    <a:bodyPr/>
                    <a:lstStyle/>
                    <a:p>
                      <a:pPr algn="ctr"/>
                      <a:r>
                        <a:rPr lang="en-CH" sz="2800" b="0" i="0" dirty="0">
                          <a:solidFill>
                            <a:schemeClr val="tx1"/>
                          </a:solidFill>
                          <a:latin typeface="Cambria" panose="02040503050406030204" pitchFamily="18" charset="0"/>
                          <a:cs typeface="Courier New" panose="02070309020205020404" pitchFamily="49" charset="0"/>
                        </a:rPr>
                        <a:t>873</a:t>
                      </a:r>
                    </a:p>
                  </a:txBody>
                  <a:tcPr marL="0" marR="0" marT="0" marB="0" anchor="ctr">
                    <a:solidFill>
                      <a:schemeClr val="bg1"/>
                    </a:solidFill>
                  </a:tcPr>
                </a:tc>
                <a:tc>
                  <a:txBody>
                    <a:bodyPr/>
                    <a:lstStyle/>
                    <a:p>
                      <a:pPr algn="ctr"/>
                      <a:r>
                        <a:rPr lang="en-CH" sz="2800" b="0" i="0" dirty="0">
                          <a:solidFill>
                            <a:srgbClr val="1982C3"/>
                          </a:solidFill>
                          <a:latin typeface="Courier New" panose="02070309020205020404" pitchFamily="49" charset="0"/>
                          <a:cs typeface="Courier New" panose="02070309020205020404" pitchFamily="49" charset="0"/>
                        </a:rPr>
                        <a:t>AAAAAAAAAA</a:t>
                      </a:r>
                    </a:p>
                  </a:txBody>
                  <a:tcPr marL="0" marR="0" marT="0" marB="0" anchor="ctr">
                    <a:solidFill>
                      <a:schemeClr val="bg1"/>
                    </a:solidFill>
                  </a:tcPr>
                </a:tc>
                <a:extLst>
                  <a:ext uri="{0D108BD9-81ED-4DB2-BD59-A6C34878D82A}">
                    <a16:rowId xmlns:a16="http://schemas.microsoft.com/office/drawing/2014/main" val="1526467351"/>
                  </a:ext>
                </a:extLst>
              </a:tr>
              <a:tr h="340291">
                <a:tc>
                  <a:txBody>
                    <a:bodyPr/>
                    <a:lstStyle/>
                    <a:p>
                      <a:pPr algn="ctr"/>
                      <a:r>
                        <a:rPr lang="en-CH" sz="2800" dirty="0">
                          <a:latin typeface="Cambria" panose="02040503050406030204" pitchFamily="18" charset="0"/>
                          <a:cs typeface="Courier New" panose="02070309020205020404" pitchFamily="49" charset="0"/>
                        </a:rPr>
                        <a:t>232</a:t>
                      </a:r>
                    </a:p>
                  </a:txBody>
                  <a:tcPr marL="0" marR="0" marT="0" marB="0" anchor="ctr">
                    <a:solidFill>
                      <a:schemeClr val="bg1"/>
                    </a:solidFill>
                  </a:tcPr>
                </a:tc>
                <a:tc>
                  <a:txBody>
                    <a:bodyPr/>
                    <a:lstStyle/>
                    <a:p>
                      <a:pPr algn="ctr"/>
                      <a:r>
                        <a:rPr lang="en-CH" sz="2800" b="0" i="0" dirty="0">
                          <a:solidFill>
                            <a:schemeClr val="tx1"/>
                          </a:solidFill>
                          <a:latin typeface="Courier New" panose="02070309020205020404" pitchFamily="49" charset="0"/>
                          <a:cs typeface="Courier New" panose="02070309020205020404" pitchFamily="49" charset="0"/>
                        </a:rPr>
                        <a:t>AAAAAAA</a:t>
                      </a:r>
                      <a:r>
                        <a:rPr lang="en-CH" sz="2800" dirty="0">
                          <a:latin typeface="Courier New" panose="02070309020205020404" pitchFamily="49" charset="0"/>
                          <a:cs typeface="Courier New" panose="02070309020205020404" pitchFamily="49" charset="0"/>
                        </a:rPr>
                        <a:t>AAG</a:t>
                      </a:r>
                    </a:p>
                  </a:txBody>
                  <a:tcPr marL="0" marR="0" marT="0" marB="0" anchor="ctr">
                    <a:solidFill>
                      <a:schemeClr val="bg1"/>
                    </a:solidFill>
                  </a:tcPr>
                </a:tc>
                <a:extLst>
                  <a:ext uri="{0D108BD9-81ED-4DB2-BD59-A6C34878D82A}">
                    <a16:rowId xmlns:a16="http://schemas.microsoft.com/office/drawing/2014/main" val="2594522337"/>
                  </a:ext>
                </a:extLst>
              </a:tr>
              <a:tr h="340291">
                <a:tc>
                  <a:txBody>
                    <a:bodyPr/>
                    <a:lstStyle/>
                    <a:p>
                      <a:pPr algn="ctr"/>
                      <a:r>
                        <a:rPr lang="en-CH" sz="2800" dirty="0">
                          <a:latin typeface="Cambria" panose="02040503050406030204" pitchFamily="18" charset="0"/>
                          <a:cs typeface="Courier New" panose="02070309020205020404" pitchFamily="49" charset="0"/>
                        </a:rPr>
                        <a:t>17</a:t>
                      </a:r>
                    </a:p>
                  </a:txBody>
                  <a:tcPr marL="0" marR="0" marT="0" marB="0" anchor="ctr">
                    <a:solidFill>
                      <a:schemeClr val="bg1"/>
                    </a:solidFill>
                  </a:tcPr>
                </a:tc>
                <a:tc>
                  <a:txBody>
                    <a:bodyPr/>
                    <a:lstStyle/>
                    <a:p>
                      <a:pPr algn="ctr"/>
                      <a:r>
                        <a:rPr lang="en-CH" sz="2800" b="0" i="0" dirty="0">
                          <a:solidFill>
                            <a:schemeClr val="tx1"/>
                          </a:solidFill>
                          <a:latin typeface="Courier New" panose="02070309020205020404" pitchFamily="49" charset="0"/>
                          <a:cs typeface="Courier New" panose="02070309020205020404" pitchFamily="49" charset="0"/>
                        </a:rPr>
                        <a:t>AAAAAAA</a:t>
                      </a:r>
                      <a:r>
                        <a:rPr lang="en-CH" sz="2800" dirty="0">
                          <a:latin typeface="Courier New" panose="02070309020205020404" pitchFamily="49" charset="0"/>
                          <a:cs typeface="Courier New" panose="02070309020205020404" pitchFamily="49" charset="0"/>
                        </a:rPr>
                        <a:t>ACT</a:t>
                      </a:r>
                    </a:p>
                  </a:txBody>
                  <a:tcPr marL="0" marR="0" marT="0" marB="0" anchor="ctr">
                    <a:solidFill>
                      <a:schemeClr val="bg1"/>
                    </a:solidFill>
                  </a:tcPr>
                </a:tc>
                <a:extLst>
                  <a:ext uri="{0D108BD9-81ED-4DB2-BD59-A6C34878D82A}">
                    <a16:rowId xmlns:a16="http://schemas.microsoft.com/office/drawing/2014/main" val="1233684629"/>
                  </a:ext>
                </a:extLst>
              </a:tr>
              <a:tr h="340291">
                <a:tc>
                  <a:txBody>
                    <a:bodyPr/>
                    <a:lstStyle/>
                    <a:p>
                      <a:pPr algn="ctr"/>
                      <a:r>
                        <a:rPr lang="en-CH" sz="2800" dirty="0">
                          <a:latin typeface="Cambria" panose="02040503050406030204" pitchFamily="18" charset="0"/>
                          <a:cs typeface="Courier New" panose="02070309020205020404" pitchFamily="49" charset="0"/>
                        </a:rPr>
                        <a:t>…</a:t>
                      </a:r>
                    </a:p>
                  </a:txBody>
                  <a:tcPr marL="0" marR="0" marT="0" marB="0" anchor="ctr">
                    <a:solidFill>
                      <a:schemeClr val="bg1"/>
                    </a:solidFill>
                  </a:tcPr>
                </a:tc>
                <a:tc>
                  <a:txBody>
                    <a:bodyPr/>
                    <a:lstStyle/>
                    <a:p>
                      <a:pPr algn="ctr"/>
                      <a:r>
                        <a:rPr lang="en-CH" sz="2800" dirty="0">
                          <a:latin typeface="Courier New" panose="02070309020205020404" pitchFamily="49" charset="0"/>
                          <a:cs typeface="Courier New" panose="02070309020205020404" pitchFamily="49" charset="0"/>
                        </a:rPr>
                        <a:t>…</a:t>
                      </a:r>
                    </a:p>
                  </a:txBody>
                  <a:tcPr marL="0" marR="0" marT="0" marB="0" anchor="ctr">
                    <a:solidFill>
                      <a:schemeClr val="bg1"/>
                    </a:solidFill>
                  </a:tcPr>
                </a:tc>
                <a:extLst>
                  <a:ext uri="{0D108BD9-81ED-4DB2-BD59-A6C34878D82A}">
                    <a16:rowId xmlns:a16="http://schemas.microsoft.com/office/drawing/2014/main" val="3418646466"/>
                  </a:ext>
                </a:extLst>
              </a:tr>
            </a:tbl>
          </a:graphicData>
        </a:graphic>
      </p:graphicFrame>
      <p:sp>
        <p:nvSpPr>
          <p:cNvPr id="43" name="Rectangle 42">
            <a:extLst>
              <a:ext uri="{FF2B5EF4-FFF2-40B4-BE49-F238E27FC236}">
                <a16:creationId xmlns:a16="http://schemas.microsoft.com/office/drawing/2014/main" id="{F9101679-879D-104A-B0EC-B513AB42B0FD}"/>
              </a:ext>
            </a:extLst>
          </p:cNvPr>
          <p:cNvSpPr/>
          <p:nvPr/>
        </p:nvSpPr>
        <p:spPr>
          <a:xfrm>
            <a:off x="3364762" y="2234725"/>
            <a:ext cx="447010" cy="267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000"/>
          </a:p>
        </p:txBody>
      </p:sp>
      <p:sp>
        <p:nvSpPr>
          <p:cNvPr id="44" name="TextBox 43">
            <a:extLst>
              <a:ext uri="{FF2B5EF4-FFF2-40B4-BE49-F238E27FC236}">
                <a16:creationId xmlns:a16="http://schemas.microsoft.com/office/drawing/2014/main" id="{6ACBF877-75EF-9043-A5EC-D2FB62D32C98}"/>
              </a:ext>
            </a:extLst>
          </p:cNvPr>
          <p:cNvSpPr txBox="1"/>
          <p:nvPr/>
        </p:nvSpPr>
        <p:spPr>
          <a:xfrm>
            <a:off x="5163361" y="1188648"/>
            <a:ext cx="3268821" cy="503590"/>
          </a:xfrm>
          <a:prstGeom prst="rect">
            <a:avLst/>
          </a:prstGeom>
          <a:noFill/>
        </p:spPr>
        <p:txBody>
          <a:bodyPr wrap="square" lIns="36000" tIns="36000" rIns="36000" bIns="36000" rtlCol="0">
            <a:spAutoFit/>
          </a:bodyPr>
          <a:lstStyle/>
          <a:p>
            <a:pPr algn="ctr"/>
            <a:r>
              <a:rPr lang="en-CH" sz="2800" b="1" dirty="0">
                <a:latin typeface="Corbel" panose="020B0503020204020204" pitchFamily="34" charset="0"/>
              </a:rPr>
              <a:t>Sorted K-mer Index</a:t>
            </a:r>
          </a:p>
        </p:txBody>
      </p:sp>
      <p:sp>
        <p:nvSpPr>
          <p:cNvPr id="45" name="Rectangle 44">
            <a:extLst>
              <a:ext uri="{FF2B5EF4-FFF2-40B4-BE49-F238E27FC236}">
                <a16:creationId xmlns:a16="http://schemas.microsoft.com/office/drawing/2014/main" id="{4CBCC492-E761-944A-B12F-2F97B50D224E}"/>
              </a:ext>
            </a:extLst>
          </p:cNvPr>
          <p:cNvSpPr/>
          <p:nvPr/>
        </p:nvSpPr>
        <p:spPr>
          <a:xfrm>
            <a:off x="4709515" y="2252245"/>
            <a:ext cx="447010" cy="267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000"/>
          </a:p>
        </p:txBody>
      </p:sp>
      <p:sp>
        <p:nvSpPr>
          <p:cNvPr id="6" name="Rectangle 5">
            <a:extLst>
              <a:ext uri="{FF2B5EF4-FFF2-40B4-BE49-F238E27FC236}">
                <a16:creationId xmlns:a16="http://schemas.microsoft.com/office/drawing/2014/main" id="{5AABBDAC-2F2A-B14D-A9A2-DAFBFCF99C4A}"/>
              </a:ext>
            </a:extLst>
          </p:cNvPr>
          <p:cNvSpPr/>
          <p:nvPr/>
        </p:nvSpPr>
        <p:spPr>
          <a:xfrm>
            <a:off x="761356" y="1978419"/>
            <a:ext cx="669157" cy="365569"/>
          </a:xfrm>
          <a:prstGeom prst="rect">
            <a:avLst/>
          </a:prstGeom>
          <a:solidFill>
            <a:srgbClr val="F4D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7" name="Rectangle 16">
            <a:extLst>
              <a:ext uri="{FF2B5EF4-FFF2-40B4-BE49-F238E27FC236}">
                <a16:creationId xmlns:a16="http://schemas.microsoft.com/office/drawing/2014/main" id="{32361E73-0DC6-B842-81AF-EFBD5D2A835B}"/>
              </a:ext>
            </a:extLst>
          </p:cNvPr>
          <p:cNvSpPr/>
          <p:nvPr/>
        </p:nvSpPr>
        <p:spPr>
          <a:xfrm>
            <a:off x="732336" y="2382951"/>
            <a:ext cx="669157" cy="365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8" name="Rectangle 17">
            <a:extLst>
              <a:ext uri="{FF2B5EF4-FFF2-40B4-BE49-F238E27FC236}">
                <a16:creationId xmlns:a16="http://schemas.microsoft.com/office/drawing/2014/main" id="{B7D1C4C1-E092-4040-9BC2-725404A293FA}"/>
              </a:ext>
            </a:extLst>
          </p:cNvPr>
          <p:cNvSpPr/>
          <p:nvPr/>
        </p:nvSpPr>
        <p:spPr>
          <a:xfrm>
            <a:off x="732336" y="2819814"/>
            <a:ext cx="669157" cy="365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9" name="Rectangle 18">
            <a:extLst>
              <a:ext uri="{FF2B5EF4-FFF2-40B4-BE49-F238E27FC236}">
                <a16:creationId xmlns:a16="http://schemas.microsoft.com/office/drawing/2014/main" id="{454A42A5-792F-6140-8122-5E638DC6C589}"/>
              </a:ext>
            </a:extLst>
          </p:cNvPr>
          <p:cNvSpPr/>
          <p:nvPr/>
        </p:nvSpPr>
        <p:spPr>
          <a:xfrm>
            <a:off x="781271" y="3220344"/>
            <a:ext cx="669157" cy="365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0" name="Rectangle 19">
            <a:extLst>
              <a:ext uri="{FF2B5EF4-FFF2-40B4-BE49-F238E27FC236}">
                <a16:creationId xmlns:a16="http://schemas.microsoft.com/office/drawing/2014/main" id="{2D993F3E-1730-C541-B3B5-0CDDAFDF4B65}"/>
              </a:ext>
            </a:extLst>
          </p:cNvPr>
          <p:cNvSpPr/>
          <p:nvPr/>
        </p:nvSpPr>
        <p:spPr>
          <a:xfrm>
            <a:off x="732336" y="3661209"/>
            <a:ext cx="669157" cy="365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1" name="Rectangle 20">
            <a:extLst>
              <a:ext uri="{FF2B5EF4-FFF2-40B4-BE49-F238E27FC236}">
                <a16:creationId xmlns:a16="http://schemas.microsoft.com/office/drawing/2014/main" id="{89541576-B30D-6E4F-BEE7-9A22146C21E8}"/>
              </a:ext>
            </a:extLst>
          </p:cNvPr>
          <p:cNvSpPr/>
          <p:nvPr/>
        </p:nvSpPr>
        <p:spPr>
          <a:xfrm>
            <a:off x="7380878" y="1964266"/>
            <a:ext cx="945936" cy="365569"/>
          </a:xfrm>
          <a:prstGeom prst="rect">
            <a:avLst/>
          </a:prstGeom>
          <a:solidFill>
            <a:srgbClr val="FBE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2" name="Rectangle 21">
            <a:extLst>
              <a:ext uri="{FF2B5EF4-FFF2-40B4-BE49-F238E27FC236}">
                <a16:creationId xmlns:a16="http://schemas.microsoft.com/office/drawing/2014/main" id="{62B2BE08-B407-794D-8A53-F2818C8223EB}"/>
              </a:ext>
            </a:extLst>
          </p:cNvPr>
          <p:cNvSpPr/>
          <p:nvPr/>
        </p:nvSpPr>
        <p:spPr>
          <a:xfrm>
            <a:off x="7367639" y="2382951"/>
            <a:ext cx="955926" cy="365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3" name="Rectangle 22">
            <a:extLst>
              <a:ext uri="{FF2B5EF4-FFF2-40B4-BE49-F238E27FC236}">
                <a16:creationId xmlns:a16="http://schemas.microsoft.com/office/drawing/2014/main" id="{242B0DB2-D015-564D-ADCF-26B7DD28E8AB}"/>
              </a:ext>
            </a:extLst>
          </p:cNvPr>
          <p:cNvSpPr/>
          <p:nvPr/>
        </p:nvSpPr>
        <p:spPr>
          <a:xfrm>
            <a:off x="7380878" y="2806443"/>
            <a:ext cx="945936" cy="365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4" name="Rectangle 23">
            <a:extLst>
              <a:ext uri="{FF2B5EF4-FFF2-40B4-BE49-F238E27FC236}">
                <a16:creationId xmlns:a16="http://schemas.microsoft.com/office/drawing/2014/main" id="{073E7C68-C02E-E342-B4B2-D2CD29BAE42C}"/>
              </a:ext>
            </a:extLst>
          </p:cNvPr>
          <p:cNvSpPr/>
          <p:nvPr/>
        </p:nvSpPr>
        <p:spPr>
          <a:xfrm>
            <a:off x="7377629" y="3247524"/>
            <a:ext cx="945936" cy="365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5" name="Rectangle 24">
            <a:extLst>
              <a:ext uri="{FF2B5EF4-FFF2-40B4-BE49-F238E27FC236}">
                <a16:creationId xmlns:a16="http://schemas.microsoft.com/office/drawing/2014/main" id="{73F9A134-4C5D-A84C-807F-39303D398448}"/>
              </a:ext>
            </a:extLst>
          </p:cNvPr>
          <p:cNvSpPr/>
          <p:nvPr/>
        </p:nvSpPr>
        <p:spPr>
          <a:xfrm>
            <a:off x="7377629" y="3651725"/>
            <a:ext cx="945936" cy="365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7" name="Rounded Rectangle 26">
            <a:extLst>
              <a:ext uri="{FF2B5EF4-FFF2-40B4-BE49-F238E27FC236}">
                <a16:creationId xmlns:a16="http://schemas.microsoft.com/office/drawing/2014/main" id="{0C41422C-4B48-BD44-B8C0-09CA1D6D7093}"/>
              </a:ext>
            </a:extLst>
          </p:cNvPr>
          <p:cNvSpPr/>
          <p:nvPr/>
        </p:nvSpPr>
        <p:spPr>
          <a:xfrm>
            <a:off x="3443934" y="4369402"/>
            <a:ext cx="2200677" cy="380170"/>
          </a:xfrm>
          <a:prstGeom prst="roundRect">
            <a:avLst>
              <a:gd name="adj" fmla="val 0"/>
            </a:avLst>
          </a:prstGeom>
          <a:solidFill>
            <a:schemeClr val="accent6">
              <a:lumMod val="40000"/>
              <a:lumOff val="6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CH" sz="2800" b="1" dirty="0">
                <a:solidFill>
                  <a:schemeClr val="tx1"/>
                </a:solidFill>
                <a:latin typeface="Corbel" panose="020B0503020204020204" pitchFamily="34" charset="0"/>
              </a:rPr>
              <a:t>Comparator</a:t>
            </a:r>
          </a:p>
        </p:txBody>
      </p:sp>
      <p:sp>
        <p:nvSpPr>
          <p:cNvPr id="28" name="TextBox 27">
            <a:extLst>
              <a:ext uri="{FF2B5EF4-FFF2-40B4-BE49-F238E27FC236}">
                <a16:creationId xmlns:a16="http://schemas.microsoft.com/office/drawing/2014/main" id="{98D64B45-C741-4242-BA91-9B2D5E81E502}"/>
              </a:ext>
            </a:extLst>
          </p:cNvPr>
          <p:cNvSpPr txBox="1"/>
          <p:nvPr/>
        </p:nvSpPr>
        <p:spPr>
          <a:xfrm>
            <a:off x="3301460" y="5153576"/>
            <a:ext cx="2485623" cy="523220"/>
          </a:xfrm>
          <a:prstGeom prst="rect">
            <a:avLst/>
          </a:prstGeom>
          <a:noFill/>
        </p:spPr>
        <p:txBody>
          <a:bodyPr wrap="square" rtlCol="0">
            <a:spAutoFit/>
          </a:bodyPr>
          <a:lstStyle/>
          <a:p>
            <a:pPr algn="ctr"/>
            <a:r>
              <a:rPr lang="en-CH" sz="2800" b="1" dirty="0">
                <a:latin typeface="Corbel" panose="020B0503020204020204" pitchFamily="34" charset="0"/>
              </a:rPr>
              <a:t>Read = K-mer</a:t>
            </a:r>
          </a:p>
        </p:txBody>
      </p:sp>
      <p:cxnSp>
        <p:nvCxnSpPr>
          <p:cNvPr id="29" name="Elbow Connector 28">
            <a:extLst>
              <a:ext uri="{FF2B5EF4-FFF2-40B4-BE49-F238E27FC236}">
                <a16:creationId xmlns:a16="http://schemas.microsoft.com/office/drawing/2014/main" id="{A6DCCF86-52BD-B54A-8694-9AD26D02AB39}"/>
              </a:ext>
            </a:extLst>
          </p:cNvPr>
          <p:cNvCxnSpPr>
            <a:cxnSpLocks/>
          </p:cNvCxnSpPr>
          <p:nvPr/>
        </p:nvCxnSpPr>
        <p:spPr>
          <a:xfrm rot="16200000" flipH="1">
            <a:off x="3182924" y="3219129"/>
            <a:ext cx="1803207" cy="503525"/>
          </a:xfrm>
          <a:prstGeom prst="bentConnector3">
            <a:avLst>
              <a:gd name="adj1" fmla="val 1631"/>
            </a:avLst>
          </a:prstGeom>
          <a:ln w="28575">
            <a:solidFill>
              <a:schemeClr val="accent5"/>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C5A5FACB-00F1-C54C-B647-F5E265E86AF4}"/>
              </a:ext>
            </a:extLst>
          </p:cNvPr>
          <p:cNvCxnSpPr>
            <a:cxnSpLocks/>
          </p:cNvCxnSpPr>
          <p:nvPr/>
        </p:nvCxnSpPr>
        <p:spPr>
          <a:xfrm rot="5400000">
            <a:off x="3995638" y="3202926"/>
            <a:ext cx="1792678" cy="528493"/>
          </a:xfrm>
          <a:prstGeom prst="bentConnector3">
            <a:avLst>
              <a:gd name="adj1" fmla="val 1347"/>
            </a:avLst>
          </a:prstGeom>
          <a:ln w="28575">
            <a:solidFill>
              <a:schemeClr val="accent5"/>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E92DD2F-CAAB-6040-84E3-49C6F1C60C09}"/>
              </a:ext>
            </a:extLst>
          </p:cNvPr>
          <p:cNvCxnSpPr>
            <a:cxnSpLocks/>
            <a:stCxn id="27" idx="2"/>
            <a:endCxn id="28" idx="0"/>
          </p:cNvCxnSpPr>
          <p:nvPr/>
        </p:nvCxnSpPr>
        <p:spPr>
          <a:xfrm flipH="1">
            <a:off x="4544272" y="4749572"/>
            <a:ext cx="1" cy="40400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5AB42C8-42F5-C241-88C6-3D2475BC831D}"/>
              </a:ext>
            </a:extLst>
          </p:cNvPr>
          <p:cNvSpPr/>
          <p:nvPr/>
        </p:nvSpPr>
        <p:spPr>
          <a:xfrm>
            <a:off x="6405188" y="4101905"/>
            <a:ext cx="954107" cy="523220"/>
          </a:xfrm>
          <a:prstGeom prst="rect">
            <a:avLst/>
          </a:prstGeom>
        </p:spPr>
        <p:txBody>
          <a:bodyPr wrap="none">
            <a:spAutoFit/>
          </a:bodyPr>
          <a:lstStyle/>
          <a:p>
            <a:pPr algn="ctr"/>
            <a:r>
              <a:rPr lang="en-CH" sz="2800" b="1" dirty="0">
                <a:solidFill>
                  <a:srgbClr val="FE6200"/>
                </a:solidFill>
                <a:latin typeface="Corbel" panose="020B0503020204020204" pitchFamily="34" charset="0"/>
              </a:rPr>
              <a:t>Next</a:t>
            </a:r>
          </a:p>
        </p:txBody>
      </p:sp>
      <p:cxnSp>
        <p:nvCxnSpPr>
          <p:cNvPr id="38" name="Elbow Connector 37">
            <a:extLst>
              <a:ext uri="{FF2B5EF4-FFF2-40B4-BE49-F238E27FC236}">
                <a16:creationId xmlns:a16="http://schemas.microsoft.com/office/drawing/2014/main" id="{9022D3D9-A2AA-244E-9A1F-EA7BCBD02DB2}"/>
              </a:ext>
            </a:extLst>
          </p:cNvPr>
          <p:cNvCxnSpPr>
            <a:cxnSpLocks/>
          </p:cNvCxnSpPr>
          <p:nvPr/>
        </p:nvCxnSpPr>
        <p:spPr>
          <a:xfrm rot="10800000">
            <a:off x="2798725" y="4107546"/>
            <a:ext cx="653180" cy="572950"/>
          </a:xfrm>
          <a:prstGeom prst="bentConnector2">
            <a:avLst/>
          </a:prstGeom>
          <a:ln w="28575">
            <a:solidFill>
              <a:srgbClr val="FE62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CED4ED1E-CE79-9E4D-B362-7D4EA15C2E54}"/>
              </a:ext>
            </a:extLst>
          </p:cNvPr>
          <p:cNvCxnSpPr>
            <a:cxnSpLocks/>
          </p:cNvCxnSpPr>
          <p:nvPr/>
        </p:nvCxnSpPr>
        <p:spPr>
          <a:xfrm flipV="1">
            <a:off x="5631675" y="4107546"/>
            <a:ext cx="654220" cy="572950"/>
          </a:xfrm>
          <a:prstGeom prst="bentConnector2">
            <a:avLst/>
          </a:prstGeom>
          <a:ln w="28575">
            <a:solidFill>
              <a:srgbClr val="FE6200"/>
            </a:solidFill>
            <a:tailEnd type="triangle" w="lg" len="lg"/>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0AADF98C-3216-024F-A632-A4C0249241A6}"/>
              </a:ext>
            </a:extLst>
          </p:cNvPr>
          <p:cNvSpPr/>
          <p:nvPr/>
        </p:nvSpPr>
        <p:spPr>
          <a:xfrm>
            <a:off x="2083497" y="5767111"/>
            <a:ext cx="5088465" cy="523220"/>
          </a:xfrm>
          <a:prstGeom prst="rect">
            <a:avLst/>
          </a:prstGeom>
        </p:spPr>
        <p:txBody>
          <a:bodyPr wrap="square">
            <a:spAutoFit/>
          </a:bodyPr>
          <a:lstStyle/>
          <a:p>
            <a:pPr algn="ctr"/>
            <a:r>
              <a:rPr lang="en-CH" sz="2800" b="1" dirty="0">
                <a:solidFill>
                  <a:schemeClr val="accent6">
                    <a:lumMod val="75000"/>
                  </a:schemeClr>
                </a:solidFill>
                <a:latin typeface="Corbel" panose="020B0503020204020204" pitchFamily="34" charset="0"/>
              </a:rPr>
              <a:t>Exact match </a:t>
            </a:r>
            <a:r>
              <a:rPr lang="en-CH" sz="2800" b="1" dirty="0">
                <a:solidFill>
                  <a:schemeClr val="accent6">
                    <a:lumMod val="75000"/>
                  </a:schemeClr>
                </a:solidFill>
                <a:latin typeface="Corbel" panose="020B0503020204020204" pitchFamily="34" charset="0"/>
                <a:sym typeface="Wingdings" pitchFamily="2" charset="2"/>
              </a:rPr>
              <a:t> </a:t>
            </a:r>
            <a:r>
              <a:rPr lang="en-CH" sz="2800" b="1" dirty="0">
                <a:solidFill>
                  <a:schemeClr val="accent6">
                    <a:lumMod val="75000"/>
                  </a:schemeClr>
                </a:solidFill>
                <a:latin typeface="Corbel" panose="020B0503020204020204" pitchFamily="34" charset="0"/>
              </a:rPr>
              <a:t>Filter the read</a:t>
            </a:r>
          </a:p>
        </p:txBody>
      </p:sp>
      <p:sp>
        <p:nvSpPr>
          <p:cNvPr id="46" name="Rectangle 45">
            <a:extLst>
              <a:ext uri="{FF2B5EF4-FFF2-40B4-BE49-F238E27FC236}">
                <a16:creationId xmlns:a16="http://schemas.microsoft.com/office/drawing/2014/main" id="{9D76517E-F57A-C94D-AC25-379D872F3D99}"/>
              </a:ext>
            </a:extLst>
          </p:cNvPr>
          <p:cNvSpPr/>
          <p:nvPr/>
        </p:nvSpPr>
        <p:spPr>
          <a:xfrm>
            <a:off x="1764687" y="4101901"/>
            <a:ext cx="954107" cy="523220"/>
          </a:xfrm>
          <a:prstGeom prst="rect">
            <a:avLst/>
          </a:prstGeom>
        </p:spPr>
        <p:txBody>
          <a:bodyPr wrap="none">
            <a:spAutoFit/>
          </a:bodyPr>
          <a:lstStyle/>
          <a:p>
            <a:pPr algn="ctr"/>
            <a:r>
              <a:rPr lang="en-CH" sz="2800" b="1" dirty="0">
                <a:solidFill>
                  <a:srgbClr val="FE6200"/>
                </a:solidFill>
                <a:latin typeface="Corbel" panose="020B0503020204020204" pitchFamily="34" charset="0"/>
              </a:rPr>
              <a:t>Next</a:t>
            </a:r>
          </a:p>
        </p:txBody>
      </p:sp>
    </p:spTree>
    <p:extLst>
      <p:ext uri="{BB962C8B-B14F-4D97-AF65-F5344CB8AC3E}">
        <p14:creationId xmlns:p14="http://schemas.microsoft.com/office/powerpoint/2010/main" val="277870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up)">
                                      <p:cBhvr>
                                        <p:cTn id="11" dur="500"/>
                                        <p:tgtEl>
                                          <p:spTgt spid="30"/>
                                        </p:tgtEl>
                                      </p:cBhvr>
                                    </p:animEffect>
                                  </p:childTnLst>
                                </p:cTn>
                              </p:par>
                              <p:par>
                                <p:cTn id="12" presetID="22" presetClass="entr" presetSubtype="1" fill="hold" nodeType="with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wipe(up)">
                                      <p:cBhvr>
                                        <p:cTn id="14" dur="500"/>
                                        <p:tgtEl>
                                          <p:spTgt spid="29"/>
                                        </p:tgtEl>
                                      </p:cBhvr>
                                    </p:animEffect>
                                  </p:childTnLst>
                                </p:cTn>
                              </p:par>
                              <p:par>
                                <p:cTn id="15" presetID="22" presetClass="entr" presetSubtype="1"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up)">
                                      <p:cBhvr>
                                        <p:cTn id="17" dur="500"/>
                                        <p:tgtEl>
                                          <p:spTgt spid="31"/>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wipe(down)">
                                      <p:cBhvr>
                                        <p:cTn id="28" dur="500"/>
                                        <p:tgtEl>
                                          <p:spTgt spid="38"/>
                                        </p:tgtEl>
                                      </p:cBhvr>
                                    </p:animEffect>
                                  </p:childTnLst>
                                </p:cTn>
                              </p:par>
                              <p:par>
                                <p:cTn id="29" presetID="22" presetClass="entr" presetSubtype="4"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down)">
                                      <p:cBhvr>
                                        <p:cTn id="31" dur="500"/>
                                        <p:tgtEl>
                                          <p:spTgt spid="39"/>
                                        </p:tgtEl>
                                      </p:cBhvr>
                                    </p:animEffect>
                                  </p:childTnLst>
                                </p:cTn>
                              </p:par>
                              <p:par>
                                <p:cTn id="32" presetID="1" presetClass="entr" presetSubtype="0"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p:bldP spid="32" grpId="0"/>
      <p:bldP spid="40" grpId="0"/>
      <p:bldP spid="4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BE57C-B0E2-6249-8C9B-39D13685B855}"/>
              </a:ext>
            </a:extLst>
          </p:cNvPr>
          <p:cNvSpPr>
            <a:spLocks noGrp="1"/>
          </p:cNvSpPr>
          <p:nvPr>
            <p:ph type="title"/>
          </p:nvPr>
        </p:nvSpPr>
        <p:spPr/>
        <p:txBody>
          <a:bodyPr/>
          <a:lstStyle/>
          <a:p>
            <a:r>
              <a:rPr lang="en-CH" dirty="0"/>
              <a:t>GenStore-EM: Not Finding a Match</a:t>
            </a:r>
          </a:p>
        </p:txBody>
      </p:sp>
      <p:grpSp>
        <p:nvGrpSpPr>
          <p:cNvPr id="34" name="Group 33">
            <a:extLst>
              <a:ext uri="{FF2B5EF4-FFF2-40B4-BE49-F238E27FC236}">
                <a16:creationId xmlns:a16="http://schemas.microsoft.com/office/drawing/2014/main" id="{BE5F15C6-A6F3-A049-B3FF-78ADAF6330AE}"/>
              </a:ext>
            </a:extLst>
          </p:cNvPr>
          <p:cNvGrpSpPr/>
          <p:nvPr/>
        </p:nvGrpSpPr>
        <p:grpSpPr>
          <a:xfrm>
            <a:off x="3810249" y="3677889"/>
            <a:ext cx="1068562" cy="267072"/>
            <a:chOff x="4756740" y="5147198"/>
            <a:chExt cx="613621" cy="227256"/>
          </a:xfrm>
          <a:noFill/>
        </p:grpSpPr>
        <p:sp>
          <p:nvSpPr>
            <p:cNvPr id="35" name="Rectangle 34">
              <a:extLst>
                <a:ext uri="{FF2B5EF4-FFF2-40B4-BE49-F238E27FC236}">
                  <a16:creationId xmlns:a16="http://schemas.microsoft.com/office/drawing/2014/main" id="{3B65EF6D-8C17-6C40-B4C0-76FDC0C30EA1}"/>
                </a:ext>
              </a:extLst>
            </p:cNvPr>
            <p:cNvSpPr/>
            <p:nvPr/>
          </p:nvSpPr>
          <p:spPr>
            <a:xfrm>
              <a:off x="4756740" y="5147198"/>
              <a:ext cx="256694" cy="2272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000"/>
            </a:p>
          </p:txBody>
        </p:sp>
        <p:sp>
          <p:nvSpPr>
            <p:cNvPr id="36" name="Rectangle 35">
              <a:extLst>
                <a:ext uri="{FF2B5EF4-FFF2-40B4-BE49-F238E27FC236}">
                  <a16:creationId xmlns:a16="http://schemas.microsoft.com/office/drawing/2014/main" id="{A86F5F2A-DA85-724E-BEB2-6E0CE1073059}"/>
                </a:ext>
              </a:extLst>
            </p:cNvPr>
            <p:cNvSpPr/>
            <p:nvPr/>
          </p:nvSpPr>
          <p:spPr>
            <a:xfrm>
              <a:off x="5113667" y="5147198"/>
              <a:ext cx="256694" cy="2272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000"/>
            </a:p>
          </p:txBody>
        </p:sp>
      </p:grpSp>
      <p:graphicFrame>
        <p:nvGraphicFramePr>
          <p:cNvPr id="37" name="Table 4">
            <a:extLst>
              <a:ext uri="{FF2B5EF4-FFF2-40B4-BE49-F238E27FC236}">
                <a16:creationId xmlns:a16="http://schemas.microsoft.com/office/drawing/2014/main" id="{4933D8C8-E13E-B845-941C-7F40C461017D}"/>
              </a:ext>
            </a:extLst>
          </p:cNvPr>
          <p:cNvGraphicFramePr>
            <a:graphicFrameLocks noGrp="1"/>
          </p:cNvGraphicFramePr>
          <p:nvPr>
            <p:extLst>
              <p:ext uri="{D42A27DB-BD31-4B8C-83A1-F6EECF244321}">
                <p14:modId xmlns:p14="http://schemas.microsoft.com/office/powerpoint/2010/main" val="2235315557"/>
              </p:ext>
            </p:extLst>
          </p:nvPr>
        </p:nvGraphicFramePr>
        <p:xfrm>
          <a:off x="5156525" y="1922428"/>
          <a:ext cx="3206204" cy="2133600"/>
        </p:xfrm>
        <a:graphic>
          <a:graphicData uri="http://schemas.openxmlformats.org/drawingml/2006/table">
            <a:tbl>
              <a:tblPr firstRow="1" bandRow="1">
                <a:tableStyleId>{5940675A-B579-460E-94D1-54222C63F5DA}</a:tableStyleId>
              </a:tblPr>
              <a:tblGrid>
                <a:gridCol w="2197312">
                  <a:extLst>
                    <a:ext uri="{9D8B030D-6E8A-4147-A177-3AD203B41FA5}">
                      <a16:colId xmlns:a16="http://schemas.microsoft.com/office/drawing/2014/main" val="2329783177"/>
                    </a:ext>
                  </a:extLst>
                </a:gridCol>
                <a:gridCol w="1008892">
                  <a:extLst>
                    <a:ext uri="{9D8B030D-6E8A-4147-A177-3AD203B41FA5}">
                      <a16:colId xmlns:a16="http://schemas.microsoft.com/office/drawing/2014/main" val="231892753"/>
                    </a:ext>
                  </a:extLst>
                </a:gridCol>
              </a:tblGrid>
              <a:tr h="334655">
                <a:tc>
                  <a:txBody>
                    <a:bodyPr/>
                    <a:lstStyle/>
                    <a:p>
                      <a:pPr algn="ctr"/>
                      <a:r>
                        <a:rPr lang="en-CH" sz="2800" b="1" dirty="0">
                          <a:latin typeface="Corbel" panose="020B0503020204020204" pitchFamily="34" charset="0"/>
                        </a:rPr>
                        <a:t>K-mer</a:t>
                      </a:r>
                    </a:p>
                  </a:txBody>
                  <a:tcPr marL="0" marR="0" marT="0" marB="0" anchor="ctr">
                    <a:solidFill>
                      <a:srgbClr val="FBE5D6"/>
                    </a:solidFill>
                  </a:tcPr>
                </a:tc>
                <a:tc>
                  <a:txBody>
                    <a:bodyPr/>
                    <a:lstStyle/>
                    <a:p>
                      <a:pPr algn="ctr"/>
                      <a:r>
                        <a:rPr lang="en-CH" sz="2800" b="1" dirty="0">
                          <a:latin typeface="Corbel" panose="020B0503020204020204" pitchFamily="34" charset="0"/>
                        </a:rPr>
                        <a:t>Loc.</a:t>
                      </a:r>
                    </a:p>
                  </a:txBody>
                  <a:tcPr marL="0" marR="0" marT="0" marB="0" anchor="ctr">
                    <a:solidFill>
                      <a:schemeClr val="accent2">
                        <a:lumMod val="20000"/>
                        <a:lumOff val="80000"/>
                      </a:schemeClr>
                    </a:solidFill>
                  </a:tcPr>
                </a:tc>
                <a:extLst>
                  <a:ext uri="{0D108BD9-81ED-4DB2-BD59-A6C34878D82A}">
                    <a16:rowId xmlns:a16="http://schemas.microsoft.com/office/drawing/2014/main" val="2222198407"/>
                  </a:ext>
                </a:extLst>
              </a:tr>
              <a:tr h="340291">
                <a:tc>
                  <a:txBody>
                    <a:bodyPr/>
                    <a:lstStyle/>
                    <a:p>
                      <a:pPr algn="ctr"/>
                      <a:r>
                        <a:rPr lang="en-CH" sz="2800" b="0" i="0" dirty="0">
                          <a:solidFill>
                            <a:schemeClr val="tx1"/>
                          </a:solidFill>
                          <a:latin typeface="Courier New" panose="02070309020205020404" pitchFamily="49" charset="0"/>
                          <a:cs typeface="Courier New" panose="02070309020205020404" pitchFamily="49" charset="0"/>
                        </a:rPr>
                        <a:t>AAAAAAAAAA</a:t>
                      </a:r>
                    </a:p>
                  </a:txBody>
                  <a:tcPr marL="0" marR="0" marT="0" marB="0" anchor="ctr">
                    <a:solidFill>
                      <a:schemeClr val="bg1"/>
                    </a:solidFill>
                  </a:tcPr>
                </a:tc>
                <a:tc>
                  <a:txBody>
                    <a:bodyPr/>
                    <a:lstStyle/>
                    <a:p>
                      <a:pPr algn="ctr"/>
                      <a:r>
                        <a:rPr lang="en-CH" sz="2800" b="0" i="0" dirty="0">
                          <a:solidFill>
                            <a:schemeClr val="tx1"/>
                          </a:solidFill>
                          <a:latin typeface="Cambria" panose="02040503050406030204" pitchFamily="18" charset="0"/>
                        </a:rPr>
                        <a:t>1, 8, …</a:t>
                      </a:r>
                    </a:p>
                  </a:txBody>
                  <a:tcPr marL="0" marR="0" marT="0" marB="0" anchor="ctr">
                    <a:solidFill>
                      <a:schemeClr val="bg1"/>
                    </a:solidFill>
                  </a:tcPr>
                </a:tc>
                <a:extLst>
                  <a:ext uri="{0D108BD9-81ED-4DB2-BD59-A6C34878D82A}">
                    <a16:rowId xmlns:a16="http://schemas.microsoft.com/office/drawing/2014/main" val="1526467351"/>
                  </a:ext>
                </a:extLst>
              </a:tr>
              <a:tr h="340291">
                <a:tc>
                  <a:txBody>
                    <a:bodyPr/>
                    <a:lstStyle/>
                    <a:p>
                      <a:pPr algn="ctr"/>
                      <a:r>
                        <a:rPr lang="en-CH" sz="2800" b="0" i="0" dirty="0">
                          <a:solidFill>
                            <a:srgbClr val="1982C3"/>
                          </a:solidFill>
                          <a:latin typeface="Courier New" panose="02070309020205020404" pitchFamily="49" charset="0"/>
                          <a:cs typeface="Courier New" panose="02070309020205020404" pitchFamily="49" charset="0"/>
                        </a:rPr>
                        <a:t>AAAAAAA</a:t>
                      </a:r>
                      <a:r>
                        <a:rPr lang="en-CH" sz="2800" dirty="0">
                          <a:solidFill>
                            <a:srgbClr val="1982C3"/>
                          </a:solidFill>
                          <a:latin typeface="Courier New" panose="02070309020205020404" pitchFamily="49" charset="0"/>
                          <a:cs typeface="Courier New" panose="02070309020205020404" pitchFamily="49" charset="0"/>
                        </a:rPr>
                        <a:t>AAC</a:t>
                      </a:r>
                    </a:p>
                  </a:txBody>
                  <a:tcPr marL="0" marR="0" marT="0" marB="0" anchor="ctr">
                    <a:solidFill>
                      <a:schemeClr val="bg1"/>
                    </a:solidFill>
                  </a:tcPr>
                </a:tc>
                <a:tc>
                  <a:txBody>
                    <a:bodyPr/>
                    <a:lstStyle/>
                    <a:p>
                      <a:pPr algn="ctr"/>
                      <a:r>
                        <a:rPr lang="en-CH" sz="2800" dirty="0">
                          <a:latin typeface="Cambria" panose="02040503050406030204" pitchFamily="18" charset="0"/>
                        </a:rPr>
                        <a:t>51</a:t>
                      </a:r>
                    </a:p>
                  </a:txBody>
                  <a:tcPr marL="0" marR="0" marT="0" marB="0" anchor="ctr">
                    <a:solidFill>
                      <a:schemeClr val="bg1"/>
                    </a:solidFill>
                  </a:tcPr>
                </a:tc>
                <a:extLst>
                  <a:ext uri="{0D108BD9-81ED-4DB2-BD59-A6C34878D82A}">
                    <a16:rowId xmlns:a16="http://schemas.microsoft.com/office/drawing/2014/main" val="2594522337"/>
                  </a:ext>
                </a:extLst>
              </a:tr>
              <a:tr h="340291">
                <a:tc>
                  <a:txBody>
                    <a:bodyPr/>
                    <a:lstStyle/>
                    <a:p>
                      <a:pPr algn="ctr"/>
                      <a:r>
                        <a:rPr lang="en-CH" sz="2800" b="0" i="0" dirty="0">
                          <a:solidFill>
                            <a:schemeClr val="tx1"/>
                          </a:solidFill>
                          <a:latin typeface="Courier New" panose="02070309020205020404" pitchFamily="49" charset="0"/>
                          <a:cs typeface="Courier New" panose="02070309020205020404" pitchFamily="49" charset="0"/>
                        </a:rPr>
                        <a:t>AAAAAAA</a:t>
                      </a:r>
                      <a:r>
                        <a:rPr lang="en-CH" sz="2800" dirty="0">
                          <a:latin typeface="Courier New" panose="02070309020205020404" pitchFamily="49" charset="0"/>
                          <a:cs typeface="Courier New" panose="02070309020205020404" pitchFamily="49" charset="0"/>
                        </a:rPr>
                        <a:t>AAT</a:t>
                      </a:r>
                    </a:p>
                  </a:txBody>
                  <a:tcPr marL="0" marR="0" marT="0" marB="0" anchor="ctr">
                    <a:solidFill>
                      <a:schemeClr val="bg1"/>
                    </a:solidFill>
                  </a:tcPr>
                </a:tc>
                <a:tc>
                  <a:txBody>
                    <a:bodyPr/>
                    <a:lstStyle/>
                    <a:p>
                      <a:pPr algn="ctr"/>
                      <a:r>
                        <a:rPr lang="en-CH" sz="2800" dirty="0">
                          <a:latin typeface="Cambria" panose="02040503050406030204" pitchFamily="18" charset="0"/>
                        </a:rPr>
                        <a:t>23, 37</a:t>
                      </a:r>
                    </a:p>
                  </a:txBody>
                  <a:tcPr marL="0" marR="0" marT="0" marB="0" anchor="ctr">
                    <a:solidFill>
                      <a:schemeClr val="bg1"/>
                    </a:solidFill>
                  </a:tcPr>
                </a:tc>
                <a:extLst>
                  <a:ext uri="{0D108BD9-81ED-4DB2-BD59-A6C34878D82A}">
                    <a16:rowId xmlns:a16="http://schemas.microsoft.com/office/drawing/2014/main" val="1233684629"/>
                  </a:ext>
                </a:extLst>
              </a:tr>
              <a:tr h="340291">
                <a:tc>
                  <a:txBody>
                    <a:bodyPr/>
                    <a:lstStyle/>
                    <a:p>
                      <a:pPr algn="ctr"/>
                      <a:r>
                        <a:rPr lang="en-CH" sz="2800" dirty="0">
                          <a:latin typeface="Courier New" panose="02070309020205020404" pitchFamily="49" charset="0"/>
                          <a:cs typeface="Courier New" panose="02070309020205020404" pitchFamily="49" charset="0"/>
                        </a:rPr>
                        <a:t>…</a:t>
                      </a:r>
                    </a:p>
                  </a:txBody>
                  <a:tcPr marL="0" marR="0" marT="0" marB="0" anchor="ctr">
                    <a:solidFill>
                      <a:schemeClr val="bg1"/>
                    </a:solidFill>
                  </a:tcPr>
                </a:tc>
                <a:tc>
                  <a:txBody>
                    <a:bodyPr/>
                    <a:lstStyle/>
                    <a:p>
                      <a:pPr algn="ctr"/>
                      <a:r>
                        <a:rPr lang="en-CH" sz="2800" dirty="0">
                          <a:latin typeface="Cambria" panose="02040503050406030204" pitchFamily="18" charset="0"/>
                        </a:rPr>
                        <a:t>…</a:t>
                      </a:r>
                    </a:p>
                  </a:txBody>
                  <a:tcPr marL="0" marR="0" marT="0" marB="0" anchor="ctr">
                    <a:solidFill>
                      <a:schemeClr val="bg1"/>
                    </a:solidFill>
                  </a:tcPr>
                </a:tc>
                <a:extLst>
                  <a:ext uri="{0D108BD9-81ED-4DB2-BD59-A6C34878D82A}">
                    <a16:rowId xmlns:a16="http://schemas.microsoft.com/office/drawing/2014/main" val="878528398"/>
                  </a:ext>
                </a:extLst>
              </a:tr>
            </a:tbl>
          </a:graphicData>
        </a:graphic>
      </p:graphicFrame>
      <p:sp>
        <p:nvSpPr>
          <p:cNvPr id="41" name="TextBox 40">
            <a:extLst>
              <a:ext uri="{FF2B5EF4-FFF2-40B4-BE49-F238E27FC236}">
                <a16:creationId xmlns:a16="http://schemas.microsoft.com/office/drawing/2014/main" id="{6ADC4CFB-29B8-2F4A-84C6-D1FE214F4789}"/>
              </a:ext>
            </a:extLst>
          </p:cNvPr>
          <p:cNvSpPr txBox="1"/>
          <p:nvPr/>
        </p:nvSpPr>
        <p:spPr>
          <a:xfrm>
            <a:off x="578263" y="1187721"/>
            <a:ext cx="3134245" cy="503590"/>
          </a:xfrm>
          <a:prstGeom prst="rect">
            <a:avLst/>
          </a:prstGeom>
          <a:noFill/>
        </p:spPr>
        <p:txBody>
          <a:bodyPr wrap="square" lIns="36000" tIns="36000" rIns="36000" bIns="36000" rtlCol="0">
            <a:spAutoFit/>
          </a:bodyPr>
          <a:lstStyle/>
          <a:p>
            <a:pPr algn="ctr"/>
            <a:r>
              <a:rPr lang="en-CH" sz="2800" b="1" dirty="0">
                <a:latin typeface="Corbel" panose="020B0503020204020204" pitchFamily="34" charset="0"/>
              </a:rPr>
              <a:t>Sorted Read Table</a:t>
            </a:r>
          </a:p>
        </p:txBody>
      </p:sp>
      <p:graphicFrame>
        <p:nvGraphicFramePr>
          <p:cNvPr id="42" name="Table 4">
            <a:extLst>
              <a:ext uri="{FF2B5EF4-FFF2-40B4-BE49-F238E27FC236}">
                <a16:creationId xmlns:a16="http://schemas.microsoft.com/office/drawing/2014/main" id="{92E130B7-C4AE-2B4F-B4A8-195F5D268C50}"/>
              </a:ext>
            </a:extLst>
          </p:cNvPr>
          <p:cNvGraphicFramePr>
            <a:graphicFrameLocks noGrp="1"/>
          </p:cNvGraphicFramePr>
          <p:nvPr>
            <p:extLst>
              <p:ext uri="{D42A27DB-BD31-4B8C-83A1-F6EECF244321}">
                <p14:modId xmlns:p14="http://schemas.microsoft.com/office/powerpoint/2010/main" val="2642434965"/>
              </p:ext>
            </p:extLst>
          </p:nvPr>
        </p:nvGraphicFramePr>
        <p:xfrm>
          <a:off x="688033" y="1922428"/>
          <a:ext cx="3134246" cy="2133600"/>
        </p:xfrm>
        <a:graphic>
          <a:graphicData uri="http://schemas.openxmlformats.org/drawingml/2006/table">
            <a:tbl>
              <a:tblPr firstRow="1" bandRow="1">
                <a:tableStyleId>{5940675A-B579-460E-94D1-54222C63F5DA}</a:tableStyleId>
              </a:tblPr>
              <a:tblGrid>
                <a:gridCol w="857432">
                  <a:extLst>
                    <a:ext uri="{9D8B030D-6E8A-4147-A177-3AD203B41FA5}">
                      <a16:colId xmlns:a16="http://schemas.microsoft.com/office/drawing/2014/main" val="2329783177"/>
                    </a:ext>
                  </a:extLst>
                </a:gridCol>
                <a:gridCol w="2276814">
                  <a:extLst>
                    <a:ext uri="{9D8B030D-6E8A-4147-A177-3AD203B41FA5}">
                      <a16:colId xmlns:a16="http://schemas.microsoft.com/office/drawing/2014/main" val="231892753"/>
                    </a:ext>
                  </a:extLst>
                </a:gridCol>
              </a:tblGrid>
              <a:tr h="334655">
                <a:tc>
                  <a:txBody>
                    <a:bodyPr/>
                    <a:lstStyle/>
                    <a:p>
                      <a:pPr algn="ctr"/>
                      <a:r>
                        <a:rPr lang="en-CH" sz="2800" b="1" dirty="0">
                          <a:latin typeface="Corbel" panose="020B0503020204020204" pitchFamily="34" charset="0"/>
                        </a:rPr>
                        <a:t>ID</a:t>
                      </a:r>
                    </a:p>
                  </a:txBody>
                  <a:tcPr marL="0" marR="0" marT="0" marB="0" anchor="ctr">
                    <a:solidFill>
                      <a:srgbClr val="F4DDEA"/>
                    </a:solidFill>
                  </a:tcPr>
                </a:tc>
                <a:tc>
                  <a:txBody>
                    <a:bodyPr/>
                    <a:lstStyle/>
                    <a:p>
                      <a:pPr algn="ctr"/>
                      <a:r>
                        <a:rPr lang="en-CH" sz="2800" b="1" dirty="0">
                          <a:latin typeface="Corbel" panose="020B0503020204020204" pitchFamily="34" charset="0"/>
                        </a:rPr>
                        <a:t>Read</a:t>
                      </a:r>
                    </a:p>
                  </a:txBody>
                  <a:tcPr marL="0" marR="0" marT="0" marB="0" anchor="ctr">
                    <a:solidFill>
                      <a:srgbClr val="F4DDEA"/>
                    </a:solidFill>
                  </a:tcPr>
                </a:tc>
                <a:extLst>
                  <a:ext uri="{0D108BD9-81ED-4DB2-BD59-A6C34878D82A}">
                    <a16:rowId xmlns:a16="http://schemas.microsoft.com/office/drawing/2014/main" val="2222198407"/>
                  </a:ext>
                </a:extLst>
              </a:tr>
              <a:tr h="340291">
                <a:tc>
                  <a:txBody>
                    <a:bodyPr/>
                    <a:lstStyle/>
                    <a:p>
                      <a:pPr algn="ctr"/>
                      <a:r>
                        <a:rPr lang="en-CH" sz="2800" b="0" i="0" dirty="0">
                          <a:solidFill>
                            <a:schemeClr val="tx1"/>
                          </a:solidFill>
                          <a:latin typeface="Cambria" panose="02040503050406030204" pitchFamily="18" charset="0"/>
                          <a:cs typeface="Courier New" panose="02070309020205020404" pitchFamily="49" charset="0"/>
                        </a:rPr>
                        <a:t>873</a:t>
                      </a:r>
                    </a:p>
                  </a:txBody>
                  <a:tcPr marL="0" marR="0" marT="0" marB="0" anchor="ctr">
                    <a:solidFill>
                      <a:schemeClr val="bg1"/>
                    </a:solidFill>
                  </a:tcPr>
                </a:tc>
                <a:tc>
                  <a:txBody>
                    <a:bodyPr/>
                    <a:lstStyle/>
                    <a:p>
                      <a:pPr algn="ctr"/>
                      <a:r>
                        <a:rPr lang="en-CH" sz="2800" b="0" i="0" dirty="0">
                          <a:solidFill>
                            <a:schemeClr val="tx1"/>
                          </a:solidFill>
                          <a:latin typeface="Courier New" panose="02070309020205020404" pitchFamily="49" charset="0"/>
                          <a:cs typeface="Courier New" panose="02070309020205020404" pitchFamily="49" charset="0"/>
                        </a:rPr>
                        <a:t>AAAAAAAAAA</a:t>
                      </a:r>
                    </a:p>
                  </a:txBody>
                  <a:tcPr marL="0" marR="0" marT="0" marB="0" anchor="ctr">
                    <a:solidFill>
                      <a:schemeClr val="bg1"/>
                    </a:solidFill>
                  </a:tcPr>
                </a:tc>
                <a:extLst>
                  <a:ext uri="{0D108BD9-81ED-4DB2-BD59-A6C34878D82A}">
                    <a16:rowId xmlns:a16="http://schemas.microsoft.com/office/drawing/2014/main" val="1526467351"/>
                  </a:ext>
                </a:extLst>
              </a:tr>
              <a:tr h="340291">
                <a:tc>
                  <a:txBody>
                    <a:bodyPr/>
                    <a:lstStyle/>
                    <a:p>
                      <a:pPr algn="ctr"/>
                      <a:r>
                        <a:rPr lang="en-CH" sz="2800" dirty="0">
                          <a:latin typeface="Cambria" panose="02040503050406030204" pitchFamily="18" charset="0"/>
                          <a:cs typeface="Courier New" panose="02070309020205020404" pitchFamily="49" charset="0"/>
                        </a:rPr>
                        <a:t>232</a:t>
                      </a:r>
                    </a:p>
                  </a:txBody>
                  <a:tcPr marL="0" marR="0" marT="0" marB="0" anchor="ctr">
                    <a:solidFill>
                      <a:schemeClr val="bg1"/>
                    </a:solidFill>
                  </a:tcPr>
                </a:tc>
                <a:tc>
                  <a:txBody>
                    <a:bodyPr/>
                    <a:lstStyle/>
                    <a:p>
                      <a:pPr algn="ctr"/>
                      <a:r>
                        <a:rPr lang="en-CH" sz="2800" b="0" i="0" dirty="0">
                          <a:solidFill>
                            <a:srgbClr val="1982C3"/>
                          </a:solidFill>
                          <a:latin typeface="Courier New" panose="02070309020205020404" pitchFamily="49" charset="0"/>
                          <a:cs typeface="Courier New" panose="02070309020205020404" pitchFamily="49" charset="0"/>
                        </a:rPr>
                        <a:t>AAAAAAA</a:t>
                      </a:r>
                      <a:r>
                        <a:rPr lang="en-CH" sz="2800" dirty="0">
                          <a:solidFill>
                            <a:srgbClr val="1982C3"/>
                          </a:solidFill>
                          <a:latin typeface="Courier New" panose="02070309020205020404" pitchFamily="49" charset="0"/>
                          <a:cs typeface="Courier New" panose="02070309020205020404" pitchFamily="49" charset="0"/>
                        </a:rPr>
                        <a:t>AAG</a:t>
                      </a:r>
                    </a:p>
                  </a:txBody>
                  <a:tcPr marL="0" marR="0" marT="0" marB="0" anchor="ctr">
                    <a:solidFill>
                      <a:schemeClr val="bg1"/>
                    </a:solidFill>
                  </a:tcPr>
                </a:tc>
                <a:extLst>
                  <a:ext uri="{0D108BD9-81ED-4DB2-BD59-A6C34878D82A}">
                    <a16:rowId xmlns:a16="http://schemas.microsoft.com/office/drawing/2014/main" val="2594522337"/>
                  </a:ext>
                </a:extLst>
              </a:tr>
              <a:tr h="340291">
                <a:tc>
                  <a:txBody>
                    <a:bodyPr/>
                    <a:lstStyle/>
                    <a:p>
                      <a:pPr algn="ctr"/>
                      <a:r>
                        <a:rPr lang="en-CH" sz="2800" dirty="0">
                          <a:latin typeface="Cambria" panose="02040503050406030204" pitchFamily="18" charset="0"/>
                          <a:cs typeface="Courier New" panose="02070309020205020404" pitchFamily="49" charset="0"/>
                        </a:rPr>
                        <a:t>17</a:t>
                      </a:r>
                    </a:p>
                  </a:txBody>
                  <a:tcPr marL="0" marR="0" marT="0" marB="0" anchor="ctr">
                    <a:solidFill>
                      <a:schemeClr val="bg1"/>
                    </a:solidFill>
                  </a:tcPr>
                </a:tc>
                <a:tc>
                  <a:txBody>
                    <a:bodyPr/>
                    <a:lstStyle/>
                    <a:p>
                      <a:pPr algn="ctr"/>
                      <a:r>
                        <a:rPr lang="en-CH" sz="2800" b="0" i="0" dirty="0">
                          <a:solidFill>
                            <a:schemeClr val="tx1"/>
                          </a:solidFill>
                          <a:latin typeface="Courier New" panose="02070309020205020404" pitchFamily="49" charset="0"/>
                          <a:cs typeface="Courier New" panose="02070309020205020404" pitchFamily="49" charset="0"/>
                        </a:rPr>
                        <a:t>AAAAAAA</a:t>
                      </a:r>
                      <a:r>
                        <a:rPr lang="en-CH" sz="2800" dirty="0">
                          <a:latin typeface="Courier New" panose="02070309020205020404" pitchFamily="49" charset="0"/>
                          <a:cs typeface="Courier New" panose="02070309020205020404" pitchFamily="49" charset="0"/>
                        </a:rPr>
                        <a:t>ACT</a:t>
                      </a:r>
                    </a:p>
                  </a:txBody>
                  <a:tcPr marL="0" marR="0" marT="0" marB="0" anchor="ctr">
                    <a:solidFill>
                      <a:schemeClr val="bg1"/>
                    </a:solidFill>
                  </a:tcPr>
                </a:tc>
                <a:extLst>
                  <a:ext uri="{0D108BD9-81ED-4DB2-BD59-A6C34878D82A}">
                    <a16:rowId xmlns:a16="http://schemas.microsoft.com/office/drawing/2014/main" val="1233684629"/>
                  </a:ext>
                </a:extLst>
              </a:tr>
              <a:tr h="340291">
                <a:tc>
                  <a:txBody>
                    <a:bodyPr/>
                    <a:lstStyle/>
                    <a:p>
                      <a:pPr algn="ctr"/>
                      <a:r>
                        <a:rPr lang="en-CH" sz="2800" dirty="0">
                          <a:latin typeface="Cambria" panose="02040503050406030204" pitchFamily="18" charset="0"/>
                          <a:cs typeface="Courier New" panose="02070309020205020404" pitchFamily="49" charset="0"/>
                        </a:rPr>
                        <a:t>…</a:t>
                      </a:r>
                    </a:p>
                  </a:txBody>
                  <a:tcPr marL="0" marR="0" marT="0" marB="0" anchor="ctr">
                    <a:solidFill>
                      <a:schemeClr val="bg1"/>
                    </a:solidFill>
                  </a:tcPr>
                </a:tc>
                <a:tc>
                  <a:txBody>
                    <a:bodyPr/>
                    <a:lstStyle/>
                    <a:p>
                      <a:pPr algn="ctr"/>
                      <a:r>
                        <a:rPr lang="en-CH" sz="2800" dirty="0">
                          <a:latin typeface="Courier New" panose="02070309020205020404" pitchFamily="49" charset="0"/>
                          <a:cs typeface="Courier New" panose="02070309020205020404" pitchFamily="49" charset="0"/>
                        </a:rPr>
                        <a:t>…</a:t>
                      </a:r>
                    </a:p>
                  </a:txBody>
                  <a:tcPr marL="0" marR="0" marT="0" marB="0" anchor="ctr">
                    <a:solidFill>
                      <a:schemeClr val="bg1"/>
                    </a:solidFill>
                  </a:tcPr>
                </a:tc>
                <a:extLst>
                  <a:ext uri="{0D108BD9-81ED-4DB2-BD59-A6C34878D82A}">
                    <a16:rowId xmlns:a16="http://schemas.microsoft.com/office/drawing/2014/main" val="3418646466"/>
                  </a:ext>
                </a:extLst>
              </a:tr>
            </a:tbl>
          </a:graphicData>
        </a:graphic>
      </p:graphicFrame>
      <p:sp>
        <p:nvSpPr>
          <p:cNvPr id="43" name="Rectangle 42">
            <a:extLst>
              <a:ext uri="{FF2B5EF4-FFF2-40B4-BE49-F238E27FC236}">
                <a16:creationId xmlns:a16="http://schemas.microsoft.com/office/drawing/2014/main" id="{F9101679-879D-104A-B0EC-B513AB42B0FD}"/>
              </a:ext>
            </a:extLst>
          </p:cNvPr>
          <p:cNvSpPr/>
          <p:nvPr/>
        </p:nvSpPr>
        <p:spPr>
          <a:xfrm>
            <a:off x="3364762" y="2234725"/>
            <a:ext cx="447010" cy="267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000"/>
          </a:p>
        </p:txBody>
      </p:sp>
      <p:sp>
        <p:nvSpPr>
          <p:cNvPr id="44" name="TextBox 43">
            <a:extLst>
              <a:ext uri="{FF2B5EF4-FFF2-40B4-BE49-F238E27FC236}">
                <a16:creationId xmlns:a16="http://schemas.microsoft.com/office/drawing/2014/main" id="{6ACBF877-75EF-9043-A5EC-D2FB62D32C98}"/>
              </a:ext>
            </a:extLst>
          </p:cNvPr>
          <p:cNvSpPr txBox="1"/>
          <p:nvPr/>
        </p:nvSpPr>
        <p:spPr>
          <a:xfrm>
            <a:off x="5163361" y="1188648"/>
            <a:ext cx="3268821" cy="503590"/>
          </a:xfrm>
          <a:prstGeom prst="rect">
            <a:avLst/>
          </a:prstGeom>
          <a:noFill/>
        </p:spPr>
        <p:txBody>
          <a:bodyPr wrap="square" lIns="36000" tIns="36000" rIns="36000" bIns="36000" rtlCol="0">
            <a:spAutoFit/>
          </a:bodyPr>
          <a:lstStyle/>
          <a:p>
            <a:pPr algn="ctr"/>
            <a:r>
              <a:rPr lang="en-CH" sz="2800" b="1" dirty="0">
                <a:latin typeface="Corbel" panose="020B0503020204020204" pitchFamily="34" charset="0"/>
              </a:rPr>
              <a:t>Sorted K-mer Index</a:t>
            </a:r>
          </a:p>
        </p:txBody>
      </p:sp>
      <p:sp>
        <p:nvSpPr>
          <p:cNvPr id="45" name="Rectangle 44">
            <a:extLst>
              <a:ext uri="{FF2B5EF4-FFF2-40B4-BE49-F238E27FC236}">
                <a16:creationId xmlns:a16="http://schemas.microsoft.com/office/drawing/2014/main" id="{4CBCC492-E761-944A-B12F-2F97B50D224E}"/>
              </a:ext>
            </a:extLst>
          </p:cNvPr>
          <p:cNvSpPr/>
          <p:nvPr/>
        </p:nvSpPr>
        <p:spPr>
          <a:xfrm>
            <a:off x="4709515" y="2252245"/>
            <a:ext cx="447010" cy="267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000"/>
          </a:p>
        </p:txBody>
      </p:sp>
      <p:sp>
        <p:nvSpPr>
          <p:cNvPr id="6" name="Rectangle 5">
            <a:extLst>
              <a:ext uri="{FF2B5EF4-FFF2-40B4-BE49-F238E27FC236}">
                <a16:creationId xmlns:a16="http://schemas.microsoft.com/office/drawing/2014/main" id="{5AABBDAC-2F2A-B14D-A9A2-DAFBFCF99C4A}"/>
              </a:ext>
            </a:extLst>
          </p:cNvPr>
          <p:cNvSpPr/>
          <p:nvPr/>
        </p:nvSpPr>
        <p:spPr>
          <a:xfrm>
            <a:off x="761356" y="1978419"/>
            <a:ext cx="669157" cy="365569"/>
          </a:xfrm>
          <a:prstGeom prst="rect">
            <a:avLst/>
          </a:prstGeom>
          <a:solidFill>
            <a:srgbClr val="F4D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7" name="Rectangle 16">
            <a:extLst>
              <a:ext uri="{FF2B5EF4-FFF2-40B4-BE49-F238E27FC236}">
                <a16:creationId xmlns:a16="http://schemas.microsoft.com/office/drawing/2014/main" id="{32361E73-0DC6-B842-81AF-EFBD5D2A835B}"/>
              </a:ext>
            </a:extLst>
          </p:cNvPr>
          <p:cNvSpPr/>
          <p:nvPr/>
        </p:nvSpPr>
        <p:spPr>
          <a:xfrm>
            <a:off x="732336" y="2382951"/>
            <a:ext cx="669157" cy="365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8" name="Rectangle 17">
            <a:extLst>
              <a:ext uri="{FF2B5EF4-FFF2-40B4-BE49-F238E27FC236}">
                <a16:creationId xmlns:a16="http://schemas.microsoft.com/office/drawing/2014/main" id="{B7D1C4C1-E092-4040-9BC2-725404A293FA}"/>
              </a:ext>
            </a:extLst>
          </p:cNvPr>
          <p:cNvSpPr/>
          <p:nvPr/>
        </p:nvSpPr>
        <p:spPr>
          <a:xfrm>
            <a:off x="732336" y="2819814"/>
            <a:ext cx="669157" cy="365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9" name="Rectangle 18">
            <a:extLst>
              <a:ext uri="{FF2B5EF4-FFF2-40B4-BE49-F238E27FC236}">
                <a16:creationId xmlns:a16="http://schemas.microsoft.com/office/drawing/2014/main" id="{454A42A5-792F-6140-8122-5E638DC6C589}"/>
              </a:ext>
            </a:extLst>
          </p:cNvPr>
          <p:cNvSpPr/>
          <p:nvPr/>
        </p:nvSpPr>
        <p:spPr>
          <a:xfrm>
            <a:off x="781271" y="3220344"/>
            <a:ext cx="669157" cy="365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0" name="Rectangle 19">
            <a:extLst>
              <a:ext uri="{FF2B5EF4-FFF2-40B4-BE49-F238E27FC236}">
                <a16:creationId xmlns:a16="http://schemas.microsoft.com/office/drawing/2014/main" id="{2D993F3E-1730-C541-B3B5-0CDDAFDF4B65}"/>
              </a:ext>
            </a:extLst>
          </p:cNvPr>
          <p:cNvSpPr/>
          <p:nvPr/>
        </p:nvSpPr>
        <p:spPr>
          <a:xfrm>
            <a:off x="732336" y="3661209"/>
            <a:ext cx="669157" cy="365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1" name="Rectangle 20">
            <a:extLst>
              <a:ext uri="{FF2B5EF4-FFF2-40B4-BE49-F238E27FC236}">
                <a16:creationId xmlns:a16="http://schemas.microsoft.com/office/drawing/2014/main" id="{89541576-B30D-6E4F-BEE7-9A22146C21E8}"/>
              </a:ext>
            </a:extLst>
          </p:cNvPr>
          <p:cNvSpPr/>
          <p:nvPr/>
        </p:nvSpPr>
        <p:spPr>
          <a:xfrm>
            <a:off x="7380878" y="1964266"/>
            <a:ext cx="945936" cy="365569"/>
          </a:xfrm>
          <a:prstGeom prst="rect">
            <a:avLst/>
          </a:prstGeom>
          <a:solidFill>
            <a:srgbClr val="FBE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2" name="Rectangle 21">
            <a:extLst>
              <a:ext uri="{FF2B5EF4-FFF2-40B4-BE49-F238E27FC236}">
                <a16:creationId xmlns:a16="http://schemas.microsoft.com/office/drawing/2014/main" id="{62B2BE08-B407-794D-8A53-F2818C8223EB}"/>
              </a:ext>
            </a:extLst>
          </p:cNvPr>
          <p:cNvSpPr/>
          <p:nvPr/>
        </p:nvSpPr>
        <p:spPr>
          <a:xfrm>
            <a:off x="7367639" y="2382951"/>
            <a:ext cx="955926" cy="365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3" name="Rectangle 22">
            <a:extLst>
              <a:ext uri="{FF2B5EF4-FFF2-40B4-BE49-F238E27FC236}">
                <a16:creationId xmlns:a16="http://schemas.microsoft.com/office/drawing/2014/main" id="{242B0DB2-D015-564D-ADCF-26B7DD28E8AB}"/>
              </a:ext>
            </a:extLst>
          </p:cNvPr>
          <p:cNvSpPr/>
          <p:nvPr/>
        </p:nvSpPr>
        <p:spPr>
          <a:xfrm>
            <a:off x="7380878" y="2806443"/>
            <a:ext cx="945936" cy="365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4" name="Rectangle 23">
            <a:extLst>
              <a:ext uri="{FF2B5EF4-FFF2-40B4-BE49-F238E27FC236}">
                <a16:creationId xmlns:a16="http://schemas.microsoft.com/office/drawing/2014/main" id="{073E7C68-C02E-E342-B4B2-D2CD29BAE42C}"/>
              </a:ext>
            </a:extLst>
          </p:cNvPr>
          <p:cNvSpPr/>
          <p:nvPr/>
        </p:nvSpPr>
        <p:spPr>
          <a:xfrm>
            <a:off x="7377629" y="3247524"/>
            <a:ext cx="945936" cy="365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5" name="Rectangle 24">
            <a:extLst>
              <a:ext uri="{FF2B5EF4-FFF2-40B4-BE49-F238E27FC236}">
                <a16:creationId xmlns:a16="http://schemas.microsoft.com/office/drawing/2014/main" id="{73F9A134-4C5D-A84C-807F-39303D398448}"/>
              </a:ext>
            </a:extLst>
          </p:cNvPr>
          <p:cNvSpPr/>
          <p:nvPr/>
        </p:nvSpPr>
        <p:spPr>
          <a:xfrm>
            <a:off x="7377629" y="3651725"/>
            <a:ext cx="945936" cy="365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48" name="Elbow Connector 47">
            <a:extLst>
              <a:ext uri="{FF2B5EF4-FFF2-40B4-BE49-F238E27FC236}">
                <a16:creationId xmlns:a16="http://schemas.microsoft.com/office/drawing/2014/main" id="{DA8AAD95-586C-354A-A972-6AAD55CF945E}"/>
              </a:ext>
            </a:extLst>
          </p:cNvPr>
          <p:cNvCxnSpPr>
            <a:cxnSpLocks/>
          </p:cNvCxnSpPr>
          <p:nvPr/>
        </p:nvCxnSpPr>
        <p:spPr>
          <a:xfrm>
            <a:off x="3822278" y="3027868"/>
            <a:ext cx="514012" cy="1331749"/>
          </a:xfrm>
          <a:prstGeom prst="bentConnector2">
            <a:avLst/>
          </a:prstGeom>
          <a:ln w="28575">
            <a:solidFill>
              <a:schemeClr val="accent5"/>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06E9B6BC-460B-5241-BA24-76FCB07CAF89}"/>
              </a:ext>
            </a:extLst>
          </p:cNvPr>
          <p:cNvCxnSpPr>
            <a:cxnSpLocks/>
          </p:cNvCxnSpPr>
          <p:nvPr/>
        </p:nvCxnSpPr>
        <p:spPr>
          <a:xfrm rot="10800000" flipV="1">
            <a:off x="4627731" y="3027868"/>
            <a:ext cx="528794" cy="1322766"/>
          </a:xfrm>
          <a:prstGeom prst="bentConnector2">
            <a:avLst/>
          </a:prstGeom>
          <a:ln w="28575">
            <a:solidFill>
              <a:schemeClr val="accent5"/>
            </a:solidFill>
            <a:tailEnd type="triangle" w="lg" len="lg"/>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068E716F-2CB0-EF42-B4FE-FA2F7FFC745B}"/>
              </a:ext>
            </a:extLst>
          </p:cNvPr>
          <p:cNvSpPr/>
          <p:nvPr/>
        </p:nvSpPr>
        <p:spPr>
          <a:xfrm>
            <a:off x="6405188" y="4089027"/>
            <a:ext cx="954107" cy="523220"/>
          </a:xfrm>
          <a:prstGeom prst="rect">
            <a:avLst/>
          </a:prstGeom>
        </p:spPr>
        <p:txBody>
          <a:bodyPr wrap="none">
            <a:spAutoFit/>
          </a:bodyPr>
          <a:lstStyle/>
          <a:p>
            <a:pPr algn="ctr"/>
            <a:r>
              <a:rPr lang="en-CH" sz="2800" b="1" dirty="0">
                <a:solidFill>
                  <a:srgbClr val="FE6200"/>
                </a:solidFill>
                <a:latin typeface="Corbel" panose="020B0503020204020204" pitchFamily="34" charset="0"/>
              </a:rPr>
              <a:t>Next</a:t>
            </a:r>
          </a:p>
        </p:txBody>
      </p:sp>
      <p:cxnSp>
        <p:nvCxnSpPr>
          <p:cNvPr id="52" name="Elbow Connector 51">
            <a:extLst>
              <a:ext uri="{FF2B5EF4-FFF2-40B4-BE49-F238E27FC236}">
                <a16:creationId xmlns:a16="http://schemas.microsoft.com/office/drawing/2014/main" id="{86AF067A-1936-954A-9007-6E67EB5B00E6}"/>
              </a:ext>
            </a:extLst>
          </p:cNvPr>
          <p:cNvCxnSpPr>
            <a:cxnSpLocks/>
          </p:cNvCxnSpPr>
          <p:nvPr/>
        </p:nvCxnSpPr>
        <p:spPr>
          <a:xfrm flipV="1">
            <a:off x="5631675" y="4094668"/>
            <a:ext cx="654220" cy="572950"/>
          </a:xfrm>
          <a:prstGeom prst="bentConnector2">
            <a:avLst/>
          </a:prstGeom>
          <a:ln w="28575">
            <a:solidFill>
              <a:srgbClr val="FE6200"/>
            </a:solidFill>
            <a:tailEnd type="triangle" w="lg" len="lg"/>
          </a:ln>
        </p:spPr>
        <p:style>
          <a:lnRef idx="1">
            <a:schemeClr val="accent1"/>
          </a:lnRef>
          <a:fillRef idx="0">
            <a:schemeClr val="accent1"/>
          </a:fillRef>
          <a:effectRef idx="0">
            <a:schemeClr val="accent1"/>
          </a:effectRef>
          <a:fontRef idx="minor">
            <a:schemeClr val="tx1"/>
          </a:fontRef>
        </p:style>
      </p:cxnSp>
      <p:sp>
        <p:nvSpPr>
          <p:cNvPr id="54" name="Rounded Rectangle 53">
            <a:extLst>
              <a:ext uri="{FF2B5EF4-FFF2-40B4-BE49-F238E27FC236}">
                <a16:creationId xmlns:a16="http://schemas.microsoft.com/office/drawing/2014/main" id="{CCF5CB75-2211-0F47-B259-5953B989247B}"/>
              </a:ext>
            </a:extLst>
          </p:cNvPr>
          <p:cNvSpPr/>
          <p:nvPr/>
        </p:nvSpPr>
        <p:spPr>
          <a:xfrm>
            <a:off x="3443934" y="4369402"/>
            <a:ext cx="2200677" cy="380170"/>
          </a:xfrm>
          <a:prstGeom prst="roundRect">
            <a:avLst>
              <a:gd name="adj" fmla="val 0"/>
            </a:avLst>
          </a:prstGeom>
          <a:solidFill>
            <a:schemeClr val="accent6">
              <a:lumMod val="40000"/>
              <a:lumOff val="6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CH" sz="2800" b="1" dirty="0">
                <a:solidFill>
                  <a:schemeClr val="tx1"/>
                </a:solidFill>
                <a:latin typeface="Corbel" panose="020B0503020204020204" pitchFamily="34" charset="0"/>
              </a:rPr>
              <a:t>Comparator</a:t>
            </a:r>
          </a:p>
        </p:txBody>
      </p:sp>
      <p:sp>
        <p:nvSpPr>
          <p:cNvPr id="55" name="TextBox 54">
            <a:extLst>
              <a:ext uri="{FF2B5EF4-FFF2-40B4-BE49-F238E27FC236}">
                <a16:creationId xmlns:a16="http://schemas.microsoft.com/office/drawing/2014/main" id="{26B114A5-B1A3-D345-ACAE-5E4729F81C6E}"/>
              </a:ext>
            </a:extLst>
          </p:cNvPr>
          <p:cNvSpPr txBox="1"/>
          <p:nvPr/>
        </p:nvSpPr>
        <p:spPr>
          <a:xfrm>
            <a:off x="3301460" y="5153576"/>
            <a:ext cx="2485623" cy="523220"/>
          </a:xfrm>
          <a:prstGeom prst="rect">
            <a:avLst/>
          </a:prstGeom>
          <a:noFill/>
        </p:spPr>
        <p:txBody>
          <a:bodyPr wrap="square" rtlCol="0">
            <a:spAutoFit/>
          </a:bodyPr>
          <a:lstStyle/>
          <a:p>
            <a:pPr algn="ctr"/>
            <a:r>
              <a:rPr lang="en-CH" sz="2800" b="1" dirty="0">
                <a:latin typeface="Corbel" panose="020B0503020204020204" pitchFamily="34" charset="0"/>
              </a:rPr>
              <a:t>Read &gt; K-mer</a:t>
            </a:r>
          </a:p>
        </p:txBody>
      </p:sp>
      <p:cxnSp>
        <p:nvCxnSpPr>
          <p:cNvPr id="56" name="Straight Arrow Connector 55">
            <a:extLst>
              <a:ext uri="{FF2B5EF4-FFF2-40B4-BE49-F238E27FC236}">
                <a16:creationId xmlns:a16="http://schemas.microsoft.com/office/drawing/2014/main" id="{AF0AF3C8-9E8C-384F-816D-4149732CA742}"/>
              </a:ext>
            </a:extLst>
          </p:cNvPr>
          <p:cNvCxnSpPr>
            <a:cxnSpLocks/>
            <a:stCxn id="54" idx="2"/>
            <a:endCxn id="55" idx="0"/>
          </p:cNvCxnSpPr>
          <p:nvPr/>
        </p:nvCxnSpPr>
        <p:spPr>
          <a:xfrm flipH="1">
            <a:off x="4544272" y="4749572"/>
            <a:ext cx="1" cy="40400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4927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up)">
                                      <p:cBhvr>
                                        <p:cTn id="7" dur="500"/>
                                        <p:tgtEl>
                                          <p:spTgt spid="49"/>
                                        </p:tgtEl>
                                      </p:cBhvr>
                                    </p:animEffect>
                                  </p:childTnLst>
                                </p:cTn>
                              </p:par>
                              <p:par>
                                <p:cTn id="8" presetID="22" presetClass="entr" presetSubtype="1" fill="hold"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wipe(up)">
                                      <p:cBhvr>
                                        <p:cTn id="10" dur="500"/>
                                        <p:tgtEl>
                                          <p:spTgt spid="48"/>
                                        </p:tgtEl>
                                      </p:cBhvr>
                                    </p:animEffect>
                                  </p:childTnLst>
                                </p:cTn>
                              </p:par>
                              <p:par>
                                <p:cTn id="11" presetID="22" presetClass="entr" presetSubtype="1"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wipe(up)">
                                      <p:cBhvr>
                                        <p:cTn id="13" dur="500"/>
                                        <p:tgtEl>
                                          <p:spTgt spid="56"/>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5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wipe(down)">
                                      <p:cBhvr>
                                        <p:cTn id="20" dur="500"/>
                                        <p:tgtEl>
                                          <p:spTgt spid="52"/>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Elbow Connector 39">
            <a:extLst>
              <a:ext uri="{FF2B5EF4-FFF2-40B4-BE49-F238E27FC236}">
                <a16:creationId xmlns:a16="http://schemas.microsoft.com/office/drawing/2014/main" id="{9DB1EE00-48AC-E54E-8FFD-8A31568DA5B8}"/>
              </a:ext>
            </a:extLst>
          </p:cNvPr>
          <p:cNvCxnSpPr>
            <a:cxnSpLocks/>
          </p:cNvCxnSpPr>
          <p:nvPr/>
        </p:nvCxnSpPr>
        <p:spPr>
          <a:xfrm rot="10800000">
            <a:off x="2798725" y="4107546"/>
            <a:ext cx="653180" cy="572950"/>
          </a:xfrm>
          <a:prstGeom prst="bentConnector2">
            <a:avLst/>
          </a:prstGeom>
          <a:ln w="28575">
            <a:solidFill>
              <a:srgbClr val="FE6200"/>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B4D05ADE-712F-504B-889A-7F8A0B92BF06}"/>
              </a:ext>
            </a:extLst>
          </p:cNvPr>
          <p:cNvSpPr/>
          <p:nvPr/>
        </p:nvSpPr>
        <p:spPr>
          <a:xfrm>
            <a:off x="1764687" y="4101901"/>
            <a:ext cx="954107" cy="523220"/>
          </a:xfrm>
          <a:prstGeom prst="rect">
            <a:avLst/>
          </a:prstGeom>
        </p:spPr>
        <p:txBody>
          <a:bodyPr wrap="none">
            <a:spAutoFit/>
          </a:bodyPr>
          <a:lstStyle/>
          <a:p>
            <a:pPr algn="ctr"/>
            <a:r>
              <a:rPr lang="en-CH" sz="2800" b="1" dirty="0">
                <a:solidFill>
                  <a:srgbClr val="FE6200"/>
                </a:solidFill>
                <a:latin typeface="Corbel" panose="020B0503020204020204" pitchFamily="34" charset="0"/>
              </a:rPr>
              <a:t>Next</a:t>
            </a:r>
          </a:p>
        </p:txBody>
      </p:sp>
      <p:sp>
        <p:nvSpPr>
          <p:cNvPr id="2" name="Title 1">
            <a:extLst>
              <a:ext uri="{FF2B5EF4-FFF2-40B4-BE49-F238E27FC236}">
                <a16:creationId xmlns:a16="http://schemas.microsoft.com/office/drawing/2014/main" id="{F23BE57C-B0E2-6249-8C9B-39D13685B855}"/>
              </a:ext>
            </a:extLst>
          </p:cNvPr>
          <p:cNvSpPr>
            <a:spLocks noGrp="1"/>
          </p:cNvSpPr>
          <p:nvPr>
            <p:ph type="title"/>
          </p:nvPr>
        </p:nvSpPr>
        <p:spPr/>
        <p:txBody>
          <a:bodyPr/>
          <a:lstStyle/>
          <a:p>
            <a:r>
              <a:rPr lang="en-CH" dirty="0"/>
              <a:t>GenStore-EM: Not Finding a Match</a:t>
            </a:r>
          </a:p>
        </p:txBody>
      </p:sp>
      <p:grpSp>
        <p:nvGrpSpPr>
          <p:cNvPr id="34" name="Group 33">
            <a:extLst>
              <a:ext uri="{FF2B5EF4-FFF2-40B4-BE49-F238E27FC236}">
                <a16:creationId xmlns:a16="http://schemas.microsoft.com/office/drawing/2014/main" id="{BE5F15C6-A6F3-A049-B3FF-78ADAF6330AE}"/>
              </a:ext>
            </a:extLst>
          </p:cNvPr>
          <p:cNvGrpSpPr/>
          <p:nvPr/>
        </p:nvGrpSpPr>
        <p:grpSpPr>
          <a:xfrm>
            <a:off x="3810249" y="3677889"/>
            <a:ext cx="1068562" cy="267072"/>
            <a:chOff x="4756740" y="5147198"/>
            <a:chExt cx="613621" cy="227256"/>
          </a:xfrm>
          <a:noFill/>
        </p:grpSpPr>
        <p:sp>
          <p:nvSpPr>
            <p:cNvPr id="35" name="Rectangle 34">
              <a:extLst>
                <a:ext uri="{FF2B5EF4-FFF2-40B4-BE49-F238E27FC236}">
                  <a16:creationId xmlns:a16="http://schemas.microsoft.com/office/drawing/2014/main" id="{3B65EF6D-8C17-6C40-B4C0-76FDC0C30EA1}"/>
                </a:ext>
              </a:extLst>
            </p:cNvPr>
            <p:cNvSpPr/>
            <p:nvPr/>
          </p:nvSpPr>
          <p:spPr>
            <a:xfrm>
              <a:off x="4756740" y="5147198"/>
              <a:ext cx="256694" cy="2272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000"/>
            </a:p>
          </p:txBody>
        </p:sp>
        <p:sp>
          <p:nvSpPr>
            <p:cNvPr id="36" name="Rectangle 35">
              <a:extLst>
                <a:ext uri="{FF2B5EF4-FFF2-40B4-BE49-F238E27FC236}">
                  <a16:creationId xmlns:a16="http://schemas.microsoft.com/office/drawing/2014/main" id="{A86F5F2A-DA85-724E-BEB2-6E0CE1073059}"/>
                </a:ext>
              </a:extLst>
            </p:cNvPr>
            <p:cNvSpPr/>
            <p:nvPr/>
          </p:nvSpPr>
          <p:spPr>
            <a:xfrm>
              <a:off x="5113667" y="5147198"/>
              <a:ext cx="256694" cy="2272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000"/>
            </a:p>
          </p:txBody>
        </p:sp>
      </p:grpSp>
      <p:graphicFrame>
        <p:nvGraphicFramePr>
          <p:cNvPr id="37" name="Table 4">
            <a:extLst>
              <a:ext uri="{FF2B5EF4-FFF2-40B4-BE49-F238E27FC236}">
                <a16:creationId xmlns:a16="http://schemas.microsoft.com/office/drawing/2014/main" id="{4933D8C8-E13E-B845-941C-7F40C461017D}"/>
              </a:ext>
            </a:extLst>
          </p:cNvPr>
          <p:cNvGraphicFramePr>
            <a:graphicFrameLocks noGrp="1"/>
          </p:cNvGraphicFramePr>
          <p:nvPr>
            <p:extLst>
              <p:ext uri="{D42A27DB-BD31-4B8C-83A1-F6EECF244321}">
                <p14:modId xmlns:p14="http://schemas.microsoft.com/office/powerpoint/2010/main" val="2176387627"/>
              </p:ext>
            </p:extLst>
          </p:nvPr>
        </p:nvGraphicFramePr>
        <p:xfrm>
          <a:off x="5156525" y="1922428"/>
          <a:ext cx="3206204" cy="2133600"/>
        </p:xfrm>
        <a:graphic>
          <a:graphicData uri="http://schemas.openxmlformats.org/drawingml/2006/table">
            <a:tbl>
              <a:tblPr firstRow="1" bandRow="1">
                <a:tableStyleId>{5940675A-B579-460E-94D1-54222C63F5DA}</a:tableStyleId>
              </a:tblPr>
              <a:tblGrid>
                <a:gridCol w="2197312">
                  <a:extLst>
                    <a:ext uri="{9D8B030D-6E8A-4147-A177-3AD203B41FA5}">
                      <a16:colId xmlns:a16="http://schemas.microsoft.com/office/drawing/2014/main" val="2329783177"/>
                    </a:ext>
                  </a:extLst>
                </a:gridCol>
                <a:gridCol w="1008892">
                  <a:extLst>
                    <a:ext uri="{9D8B030D-6E8A-4147-A177-3AD203B41FA5}">
                      <a16:colId xmlns:a16="http://schemas.microsoft.com/office/drawing/2014/main" val="231892753"/>
                    </a:ext>
                  </a:extLst>
                </a:gridCol>
              </a:tblGrid>
              <a:tr h="334655">
                <a:tc>
                  <a:txBody>
                    <a:bodyPr/>
                    <a:lstStyle/>
                    <a:p>
                      <a:pPr algn="ctr"/>
                      <a:r>
                        <a:rPr lang="en-CH" sz="2800" b="1" dirty="0">
                          <a:latin typeface="Corbel" panose="020B0503020204020204" pitchFamily="34" charset="0"/>
                        </a:rPr>
                        <a:t>K-mer</a:t>
                      </a:r>
                    </a:p>
                  </a:txBody>
                  <a:tcPr marL="0" marR="0" marT="0" marB="0" anchor="ctr">
                    <a:solidFill>
                      <a:srgbClr val="FBE5D6"/>
                    </a:solidFill>
                  </a:tcPr>
                </a:tc>
                <a:tc>
                  <a:txBody>
                    <a:bodyPr/>
                    <a:lstStyle/>
                    <a:p>
                      <a:pPr algn="ctr"/>
                      <a:r>
                        <a:rPr lang="en-CH" sz="2800" b="1" dirty="0">
                          <a:latin typeface="Corbel" panose="020B0503020204020204" pitchFamily="34" charset="0"/>
                        </a:rPr>
                        <a:t>Loc.</a:t>
                      </a:r>
                    </a:p>
                  </a:txBody>
                  <a:tcPr marL="0" marR="0" marT="0" marB="0" anchor="ctr">
                    <a:solidFill>
                      <a:schemeClr val="accent2">
                        <a:lumMod val="20000"/>
                        <a:lumOff val="80000"/>
                      </a:schemeClr>
                    </a:solidFill>
                  </a:tcPr>
                </a:tc>
                <a:extLst>
                  <a:ext uri="{0D108BD9-81ED-4DB2-BD59-A6C34878D82A}">
                    <a16:rowId xmlns:a16="http://schemas.microsoft.com/office/drawing/2014/main" val="2222198407"/>
                  </a:ext>
                </a:extLst>
              </a:tr>
              <a:tr h="340291">
                <a:tc>
                  <a:txBody>
                    <a:bodyPr/>
                    <a:lstStyle/>
                    <a:p>
                      <a:pPr algn="ctr"/>
                      <a:r>
                        <a:rPr lang="en-CH" sz="2800" b="0" i="0" dirty="0">
                          <a:solidFill>
                            <a:schemeClr val="tx1"/>
                          </a:solidFill>
                          <a:latin typeface="Courier New" panose="02070309020205020404" pitchFamily="49" charset="0"/>
                          <a:cs typeface="Courier New" panose="02070309020205020404" pitchFamily="49" charset="0"/>
                        </a:rPr>
                        <a:t>AAAAAAAAAA</a:t>
                      </a:r>
                    </a:p>
                  </a:txBody>
                  <a:tcPr marL="0" marR="0" marT="0" marB="0" anchor="ctr">
                    <a:solidFill>
                      <a:schemeClr val="bg1"/>
                    </a:solidFill>
                  </a:tcPr>
                </a:tc>
                <a:tc>
                  <a:txBody>
                    <a:bodyPr/>
                    <a:lstStyle/>
                    <a:p>
                      <a:pPr algn="ctr"/>
                      <a:r>
                        <a:rPr lang="en-CH" sz="2800" b="0" i="0" dirty="0">
                          <a:solidFill>
                            <a:schemeClr val="tx1"/>
                          </a:solidFill>
                          <a:latin typeface="Cambria" panose="02040503050406030204" pitchFamily="18" charset="0"/>
                        </a:rPr>
                        <a:t>1, 8, …</a:t>
                      </a:r>
                    </a:p>
                  </a:txBody>
                  <a:tcPr marL="0" marR="0" marT="0" marB="0" anchor="ctr">
                    <a:solidFill>
                      <a:schemeClr val="bg1"/>
                    </a:solidFill>
                  </a:tcPr>
                </a:tc>
                <a:extLst>
                  <a:ext uri="{0D108BD9-81ED-4DB2-BD59-A6C34878D82A}">
                    <a16:rowId xmlns:a16="http://schemas.microsoft.com/office/drawing/2014/main" val="1526467351"/>
                  </a:ext>
                </a:extLst>
              </a:tr>
              <a:tr h="340291">
                <a:tc>
                  <a:txBody>
                    <a:bodyPr/>
                    <a:lstStyle/>
                    <a:p>
                      <a:pPr algn="ctr"/>
                      <a:r>
                        <a:rPr lang="en-CH" sz="2800" b="0" i="0" dirty="0">
                          <a:solidFill>
                            <a:schemeClr val="tx1"/>
                          </a:solidFill>
                          <a:latin typeface="Courier New" panose="02070309020205020404" pitchFamily="49" charset="0"/>
                          <a:cs typeface="Courier New" panose="02070309020205020404" pitchFamily="49" charset="0"/>
                        </a:rPr>
                        <a:t>AAAAAAA</a:t>
                      </a:r>
                      <a:r>
                        <a:rPr lang="en-CH" sz="2800" dirty="0">
                          <a:solidFill>
                            <a:schemeClr val="tx1"/>
                          </a:solidFill>
                          <a:latin typeface="Courier New" panose="02070309020205020404" pitchFamily="49" charset="0"/>
                          <a:cs typeface="Courier New" panose="02070309020205020404" pitchFamily="49" charset="0"/>
                        </a:rPr>
                        <a:t>AAC</a:t>
                      </a:r>
                    </a:p>
                  </a:txBody>
                  <a:tcPr marL="0" marR="0" marT="0" marB="0" anchor="ctr">
                    <a:solidFill>
                      <a:schemeClr val="bg1"/>
                    </a:solidFill>
                  </a:tcPr>
                </a:tc>
                <a:tc>
                  <a:txBody>
                    <a:bodyPr/>
                    <a:lstStyle/>
                    <a:p>
                      <a:pPr algn="ctr"/>
                      <a:r>
                        <a:rPr lang="en-CH" sz="2800" dirty="0">
                          <a:latin typeface="Cambria" panose="02040503050406030204" pitchFamily="18" charset="0"/>
                        </a:rPr>
                        <a:t>51</a:t>
                      </a:r>
                    </a:p>
                  </a:txBody>
                  <a:tcPr marL="0" marR="0" marT="0" marB="0" anchor="ctr">
                    <a:solidFill>
                      <a:schemeClr val="bg1"/>
                    </a:solidFill>
                  </a:tcPr>
                </a:tc>
                <a:extLst>
                  <a:ext uri="{0D108BD9-81ED-4DB2-BD59-A6C34878D82A}">
                    <a16:rowId xmlns:a16="http://schemas.microsoft.com/office/drawing/2014/main" val="2594522337"/>
                  </a:ext>
                </a:extLst>
              </a:tr>
              <a:tr h="340291">
                <a:tc>
                  <a:txBody>
                    <a:bodyPr/>
                    <a:lstStyle/>
                    <a:p>
                      <a:pPr algn="ctr"/>
                      <a:r>
                        <a:rPr lang="en-CH" sz="2800" b="0" i="0" dirty="0">
                          <a:solidFill>
                            <a:srgbClr val="1982C3"/>
                          </a:solidFill>
                          <a:latin typeface="Courier New" panose="02070309020205020404" pitchFamily="49" charset="0"/>
                          <a:cs typeface="Courier New" panose="02070309020205020404" pitchFamily="49" charset="0"/>
                        </a:rPr>
                        <a:t>AAAAAAA</a:t>
                      </a:r>
                      <a:r>
                        <a:rPr lang="en-CH" sz="2800" dirty="0">
                          <a:solidFill>
                            <a:srgbClr val="1982C3"/>
                          </a:solidFill>
                          <a:latin typeface="Courier New" panose="02070309020205020404" pitchFamily="49" charset="0"/>
                          <a:cs typeface="Courier New" panose="02070309020205020404" pitchFamily="49" charset="0"/>
                        </a:rPr>
                        <a:t>AAT</a:t>
                      </a:r>
                    </a:p>
                  </a:txBody>
                  <a:tcPr marL="0" marR="0" marT="0" marB="0" anchor="ctr">
                    <a:solidFill>
                      <a:schemeClr val="bg1"/>
                    </a:solidFill>
                  </a:tcPr>
                </a:tc>
                <a:tc>
                  <a:txBody>
                    <a:bodyPr/>
                    <a:lstStyle/>
                    <a:p>
                      <a:pPr algn="ctr"/>
                      <a:r>
                        <a:rPr lang="en-CH" sz="2800" dirty="0">
                          <a:latin typeface="Cambria" panose="02040503050406030204" pitchFamily="18" charset="0"/>
                        </a:rPr>
                        <a:t>23, 37</a:t>
                      </a:r>
                    </a:p>
                  </a:txBody>
                  <a:tcPr marL="0" marR="0" marT="0" marB="0" anchor="ctr">
                    <a:solidFill>
                      <a:schemeClr val="bg1"/>
                    </a:solidFill>
                  </a:tcPr>
                </a:tc>
                <a:extLst>
                  <a:ext uri="{0D108BD9-81ED-4DB2-BD59-A6C34878D82A}">
                    <a16:rowId xmlns:a16="http://schemas.microsoft.com/office/drawing/2014/main" val="1233684629"/>
                  </a:ext>
                </a:extLst>
              </a:tr>
              <a:tr h="340291">
                <a:tc>
                  <a:txBody>
                    <a:bodyPr/>
                    <a:lstStyle/>
                    <a:p>
                      <a:pPr algn="ctr"/>
                      <a:r>
                        <a:rPr lang="en-CH" sz="2800" dirty="0">
                          <a:latin typeface="Courier New" panose="02070309020205020404" pitchFamily="49" charset="0"/>
                          <a:cs typeface="Courier New" panose="02070309020205020404" pitchFamily="49" charset="0"/>
                        </a:rPr>
                        <a:t>…</a:t>
                      </a:r>
                    </a:p>
                  </a:txBody>
                  <a:tcPr marL="0" marR="0" marT="0" marB="0" anchor="ctr">
                    <a:solidFill>
                      <a:schemeClr val="bg1"/>
                    </a:solidFill>
                  </a:tcPr>
                </a:tc>
                <a:tc>
                  <a:txBody>
                    <a:bodyPr/>
                    <a:lstStyle/>
                    <a:p>
                      <a:pPr algn="ctr"/>
                      <a:r>
                        <a:rPr lang="en-CH" sz="2800" dirty="0">
                          <a:latin typeface="Cambria" panose="02040503050406030204" pitchFamily="18" charset="0"/>
                        </a:rPr>
                        <a:t>…</a:t>
                      </a:r>
                    </a:p>
                  </a:txBody>
                  <a:tcPr marL="0" marR="0" marT="0" marB="0" anchor="ctr">
                    <a:solidFill>
                      <a:schemeClr val="bg1"/>
                    </a:solidFill>
                  </a:tcPr>
                </a:tc>
                <a:extLst>
                  <a:ext uri="{0D108BD9-81ED-4DB2-BD59-A6C34878D82A}">
                    <a16:rowId xmlns:a16="http://schemas.microsoft.com/office/drawing/2014/main" val="878528398"/>
                  </a:ext>
                </a:extLst>
              </a:tr>
            </a:tbl>
          </a:graphicData>
        </a:graphic>
      </p:graphicFrame>
      <p:sp>
        <p:nvSpPr>
          <p:cNvPr id="41" name="TextBox 40">
            <a:extLst>
              <a:ext uri="{FF2B5EF4-FFF2-40B4-BE49-F238E27FC236}">
                <a16:creationId xmlns:a16="http://schemas.microsoft.com/office/drawing/2014/main" id="{6ADC4CFB-29B8-2F4A-84C6-D1FE214F4789}"/>
              </a:ext>
            </a:extLst>
          </p:cNvPr>
          <p:cNvSpPr txBox="1"/>
          <p:nvPr/>
        </p:nvSpPr>
        <p:spPr>
          <a:xfrm>
            <a:off x="578263" y="1187721"/>
            <a:ext cx="3134245" cy="503590"/>
          </a:xfrm>
          <a:prstGeom prst="rect">
            <a:avLst/>
          </a:prstGeom>
          <a:noFill/>
        </p:spPr>
        <p:txBody>
          <a:bodyPr wrap="square" lIns="36000" tIns="36000" rIns="36000" bIns="36000" rtlCol="0">
            <a:spAutoFit/>
          </a:bodyPr>
          <a:lstStyle/>
          <a:p>
            <a:pPr algn="ctr"/>
            <a:r>
              <a:rPr lang="en-CH" sz="2800" b="1" dirty="0">
                <a:latin typeface="Corbel" panose="020B0503020204020204" pitchFamily="34" charset="0"/>
              </a:rPr>
              <a:t>Sorted Read Table</a:t>
            </a:r>
          </a:p>
        </p:txBody>
      </p:sp>
      <p:graphicFrame>
        <p:nvGraphicFramePr>
          <p:cNvPr id="42" name="Table 4">
            <a:extLst>
              <a:ext uri="{FF2B5EF4-FFF2-40B4-BE49-F238E27FC236}">
                <a16:creationId xmlns:a16="http://schemas.microsoft.com/office/drawing/2014/main" id="{92E130B7-C4AE-2B4F-B4A8-195F5D268C50}"/>
              </a:ext>
            </a:extLst>
          </p:cNvPr>
          <p:cNvGraphicFramePr>
            <a:graphicFrameLocks noGrp="1"/>
          </p:cNvGraphicFramePr>
          <p:nvPr/>
        </p:nvGraphicFramePr>
        <p:xfrm>
          <a:off x="688033" y="1922428"/>
          <a:ext cx="3134246" cy="2133600"/>
        </p:xfrm>
        <a:graphic>
          <a:graphicData uri="http://schemas.openxmlformats.org/drawingml/2006/table">
            <a:tbl>
              <a:tblPr firstRow="1" bandRow="1">
                <a:tableStyleId>{5940675A-B579-460E-94D1-54222C63F5DA}</a:tableStyleId>
              </a:tblPr>
              <a:tblGrid>
                <a:gridCol w="857432">
                  <a:extLst>
                    <a:ext uri="{9D8B030D-6E8A-4147-A177-3AD203B41FA5}">
                      <a16:colId xmlns:a16="http://schemas.microsoft.com/office/drawing/2014/main" val="2329783177"/>
                    </a:ext>
                  </a:extLst>
                </a:gridCol>
                <a:gridCol w="2276814">
                  <a:extLst>
                    <a:ext uri="{9D8B030D-6E8A-4147-A177-3AD203B41FA5}">
                      <a16:colId xmlns:a16="http://schemas.microsoft.com/office/drawing/2014/main" val="231892753"/>
                    </a:ext>
                  </a:extLst>
                </a:gridCol>
              </a:tblGrid>
              <a:tr h="334655">
                <a:tc>
                  <a:txBody>
                    <a:bodyPr/>
                    <a:lstStyle/>
                    <a:p>
                      <a:pPr algn="ctr"/>
                      <a:r>
                        <a:rPr lang="en-CH" sz="2800" b="1" dirty="0">
                          <a:latin typeface="Corbel" panose="020B0503020204020204" pitchFamily="34" charset="0"/>
                        </a:rPr>
                        <a:t>ID</a:t>
                      </a:r>
                    </a:p>
                  </a:txBody>
                  <a:tcPr marL="0" marR="0" marT="0" marB="0" anchor="ctr">
                    <a:solidFill>
                      <a:srgbClr val="F4DDEA"/>
                    </a:solidFill>
                  </a:tcPr>
                </a:tc>
                <a:tc>
                  <a:txBody>
                    <a:bodyPr/>
                    <a:lstStyle/>
                    <a:p>
                      <a:pPr algn="ctr"/>
                      <a:r>
                        <a:rPr lang="en-CH" sz="2800" b="1" dirty="0">
                          <a:latin typeface="Corbel" panose="020B0503020204020204" pitchFamily="34" charset="0"/>
                        </a:rPr>
                        <a:t>Read</a:t>
                      </a:r>
                    </a:p>
                  </a:txBody>
                  <a:tcPr marL="0" marR="0" marT="0" marB="0" anchor="ctr">
                    <a:solidFill>
                      <a:srgbClr val="F4DDEA"/>
                    </a:solidFill>
                  </a:tcPr>
                </a:tc>
                <a:extLst>
                  <a:ext uri="{0D108BD9-81ED-4DB2-BD59-A6C34878D82A}">
                    <a16:rowId xmlns:a16="http://schemas.microsoft.com/office/drawing/2014/main" val="2222198407"/>
                  </a:ext>
                </a:extLst>
              </a:tr>
              <a:tr h="340291">
                <a:tc>
                  <a:txBody>
                    <a:bodyPr/>
                    <a:lstStyle/>
                    <a:p>
                      <a:pPr algn="ctr"/>
                      <a:r>
                        <a:rPr lang="en-CH" sz="2800" b="0" i="0" dirty="0">
                          <a:solidFill>
                            <a:schemeClr val="tx1"/>
                          </a:solidFill>
                          <a:latin typeface="Cambria" panose="02040503050406030204" pitchFamily="18" charset="0"/>
                          <a:cs typeface="Courier New" panose="02070309020205020404" pitchFamily="49" charset="0"/>
                        </a:rPr>
                        <a:t>873</a:t>
                      </a:r>
                    </a:p>
                  </a:txBody>
                  <a:tcPr marL="0" marR="0" marT="0" marB="0" anchor="ctr">
                    <a:solidFill>
                      <a:schemeClr val="bg1"/>
                    </a:solidFill>
                  </a:tcPr>
                </a:tc>
                <a:tc>
                  <a:txBody>
                    <a:bodyPr/>
                    <a:lstStyle/>
                    <a:p>
                      <a:pPr algn="ctr"/>
                      <a:r>
                        <a:rPr lang="en-CH" sz="2800" b="0" i="0" dirty="0">
                          <a:solidFill>
                            <a:schemeClr val="tx1"/>
                          </a:solidFill>
                          <a:latin typeface="Courier New" panose="02070309020205020404" pitchFamily="49" charset="0"/>
                          <a:cs typeface="Courier New" panose="02070309020205020404" pitchFamily="49" charset="0"/>
                        </a:rPr>
                        <a:t>AAAAAAAAAA</a:t>
                      </a:r>
                    </a:p>
                  </a:txBody>
                  <a:tcPr marL="0" marR="0" marT="0" marB="0" anchor="ctr">
                    <a:solidFill>
                      <a:schemeClr val="bg1"/>
                    </a:solidFill>
                  </a:tcPr>
                </a:tc>
                <a:extLst>
                  <a:ext uri="{0D108BD9-81ED-4DB2-BD59-A6C34878D82A}">
                    <a16:rowId xmlns:a16="http://schemas.microsoft.com/office/drawing/2014/main" val="1526467351"/>
                  </a:ext>
                </a:extLst>
              </a:tr>
              <a:tr h="340291">
                <a:tc>
                  <a:txBody>
                    <a:bodyPr/>
                    <a:lstStyle/>
                    <a:p>
                      <a:pPr algn="ctr"/>
                      <a:r>
                        <a:rPr lang="en-CH" sz="2800" dirty="0">
                          <a:latin typeface="Cambria" panose="02040503050406030204" pitchFamily="18" charset="0"/>
                          <a:cs typeface="Courier New" panose="02070309020205020404" pitchFamily="49" charset="0"/>
                        </a:rPr>
                        <a:t>232</a:t>
                      </a:r>
                    </a:p>
                  </a:txBody>
                  <a:tcPr marL="0" marR="0" marT="0" marB="0" anchor="ctr">
                    <a:solidFill>
                      <a:schemeClr val="bg1"/>
                    </a:solidFill>
                  </a:tcPr>
                </a:tc>
                <a:tc>
                  <a:txBody>
                    <a:bodyPr/>
                    <a:lstStyle/>
                    <a:p>
                      <a:pPr algn="ctr"/>
                      <a:r>
                        <a:rPr lang="en-CH" sz="2800" b="0" i="0" dirty="0">
                          <a:solidFill>
                            <a:srgbClr val="1982C3"/>
                          </a:solidFill>
                          <a:latin typeface="Courier New" panose="02070309020205020404" pitchFamily="49" charset="0"/>
                          <a:cs typeface="Courier New" panose="02070309020205020404" pitchFamily="49" charset="0"/>
                        </a:rPr>
                        <a:t>AAAAAAA</a:t>
                      </a:r>
                      <a:r>
                        <a:rPr lang="en-CH" sz="2800" dirty="0">
                          <a:solidFill>
                            <a:srgbClr val="1982C3"/>
                          </a:solidFill>
                          <a:latin typeface="Courier New" panose="02070309020205020404" pitchFamily="49" charset="0"/>
                          <a:cs typeface="Courier New" panose="02070309020205020404" pitchFamily="49" charset="0"/>
                        </a:rPr>
                        <a:t>AAG</a:t>
                      </a:r>
                    </a:p>
                  </a:txBody>
                  <a:tcPr marL="0" marR="0" marT="0" marB="0" anchor="ctr">
                    <a:solidFill>
                      <a:schemeClr val="bg1"/>
                    </a:solidFill>
                  </a:tcPr>
                </a:tc>
                <a:extLst>
                  <a:ext uri="{0D108BD9-81ED-4DB2-BD59-A6C34878D82A}">
                    <a16:rowId xmlns:a16="http://schemas.microsoft.com/office/drawing/2014/main" val="2594522337"/>
                  </a:ext>
                </a:extLst>
              </a:tr>
              <a:tr h="340291">
                <a:tc>
                  <a:txBody>
                    <a:bodyPr/>
                    <a:lstStyle/>
                    <a:p>
                      <a:pPr algn="ctr"/>
                      <a:r>
                        <a:rPr lang="en-CH" sz="2800" dirty="0">
                          <a:latin typeface="Cambria" panose="02040503050406030204" pitchFamily="18" charset="0"/>
                          <a:cs typeface="Courier New" panose="02070309020205020404" pitchFamily="49" charset="0"/>
                        </a:rPr>
                        <a:t>17</a:t>
                      </a:r>
                    </a:p>
                  </a:txBody>
                  <a:tcPr marL="0" marR="0" marT="0" marB="0" anchor="ctr">
                    <a:solidFill>
                      <a:schemeClr val="bg1"/>
                    </a:solidFill>
                  </a:tcPr>
                </a:tc>
                <a:tc>
                  <a:txBody>
                    <a:bodyPr/>
                    <a:lstStyle/>
                    <a:p>
                      <a:pPr algn="ctr"/>
                      <a:r>
                        <a:rPr lang="en-CH" sz="2800" b="0" i="0" dirty="0">
                          <a:solidFill>
                            <a:schemeClr val="tx1"/>
                          </a:solidFill>
                          <a:latin typeface="Courier New" panose="02070309020205020404" pitchFamily="49" charset="0"/>
                          <a:cs typeface="Courier New" panose="02070309020205020404" pitchFamily="49" charset="0"/>
                        </a:rPr>
                        <a:t>AAAAAAA</a:t>
                      </a:r>
                      <a:r>
                        <a:rPr lang="en-CH" sz="2800" dirty="0">
                          <a:latin typeface="Courier New" panose="02070309020205020404" pitchFamily="49" charset="0"/>
                          <a:cs typeface="Courier New" panose="02070309020205020404" pitchFamily="49" charset="0"/>
                        </a:rPr>
                        <a:t>ACT</a:t>
                      </a:r>
                    </a:p>
                  </a:txBody>
                  <a:tcPr marL="0" marR="0" marT="0" marB="0" anchor="ctr">
                    <a:solidFill>
                      <a:schemeClr val="bg1"/>
                    </a:solidFill>
                  </a:tcPr>
                </a:tc>
                <a:extLst>
                  <a:ext uri="{0D108BD9-81ED-4DB2-BD59-A6C34878D82A}">
                    <a16:rowId xmlns:a16="http://schemas.microsoft.com/office/drawing/2014/main" val="1233684629"/>
                  </a:ext>
                </a:extLst>
              </a:tr>
              <a:tr h="340291">
                <a:tc>
                  <a:txBody>
                    <a:bodyPr/>
                    <a:lstStyle/>
                    <a:p>
                      <a:pPr algn="ctr"/>
                      <a:r>
                        <a:rPr lang="en-CH" sz="2800" dirty="0">
                          <a:latin typeface="Cambria" panose="02040503050406030204" pitchFamily="18" charset="0"/>
                          <a:cs typeface="Courier New" panose="02070309020205020404" pitchFamily="49" charset="0"/>
                        </a:rPr>
                        <a:t>…</a:t>
                      </a:r>
                    </a:p>
                  </a:txBody>
                  <a:tcPr marL="0" marR="0" marT="0" marB="0" anchor="ctr">
                    <a:solidFill>
                      <a:schemeClr val="bg1"/>
                    </a:solidFill>
                  </a:tcPr>
                </a:tc>
                <a:tc>
                  <a:txBody>
                    <a:bodyPr/>
                    <a:lstStyle/>
                    <a:p>
                      <a:pPr algn="ctr"/>
                      <a:r>
                        <a:rPr lang="en-CH" sz="2800" dirty="0">
                          <a:latin typeface="Courier New" panose="02070309020205020404" pitchFamily="49" charset="0"/>
                          <a:cs typeface="Courier New" panose="02070309020205020404" pitchFamily="49" charset="0"/>
                        </a:rPr>
                        <a:t>…</a:t>
                      </a:r>
                    </a:p>
                  </a:txBody>
                  <a:tcPr marL="0" marR="0" marT="0" marB="0" anchor="ctr">
                    <a:solidFill>
                      <a:schemeClr val="bg1"/>
                    </a:solidFill>
                  </a:tcPr>
                </a:tc>
                <a:extLst>
                  <a:ext uri="{0D108BD9-81ED-4DB2-BD59-A6C34878D82A}">
                    <a16:rowId xmlns:a16="http://schemas.microsoft.com/office/drawing/2014/main" val="3418646466"/>
                  </a:ext>
                </a:extLst>
              </a:tr>
            </a:tbl>
          </a:graphicData>
        </a:graphic>
      </p:graphicFrame>
      <p:sp>
        <p:nvSpPr>
          <p:cNvPr id="43" name="Rectangle 42">
            <a:extLst>
              <a:ext uri="{FF2B5EF4-FFF2-40B4-BE49-F238E27FC236}">
                <a16:creationId xmlns:a16="http://schemas.microsoft.com/office/drawing/2014/main" id="{F9101679-879D-104A-B0EC-B513AB42B0FD}"/>
              </a:ext>
            </a:extLst>
          </p:cNvPr>
          <p:cNvSpPr/>
          <p:nvPr/>
        </p:nvSpPr>
        <p:spPr>
          <a:xfrm>
            <a:off x="3364762" y="2234725"/>
            <a:ext cx="447010" cy="267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000"/>
          </a:p>
        </p:txBody>
      </p:sp>
      <p:sp>
        <p:nvSpPr>
          <p:cNvPr id="44" name="TextBox 43">
            <a:extLst>
              <a:ext uri="{FF2B5EF4-FFF2-40B4-BE49-F238E27FC236}">
                <a16:creationId xmlns:a16="http://schemas.microsoft.com/office/drawing/2014/main" id="{6ACBF877-75EF-9043-A5EC-D2FB62D32C98}"/>
              </a:ext>
            </a:extLst>
          </p:cNvPr>
          <p:cNvSpPr txBox="1"/>
          <p:nvPr/>
        </p:nvSpPr>
        <p:spPr>
          <a:xfrm>
            <a:off x="5163361" y="1188648"/>
            <a:ext cx="3268821" cy="503590"/>
          </a:xfrm>
          <a:prstGeom prst="rect">
            <a:avLst/>
          </a:prstGeom>
          <a:noFill/>
        </p:spPr>
        <p:txBody>
          <a:bodyPr wrap="square" lIns="36000" tIns="36000" rIns="36000" bIns="36000" rtlCol="0">
            <a:spAutoFit/>
          </a:bodyPr>
          <a:lstStyle/>
          <a:p>
            <a:pPr algn="ctr"/>
            <a:r>
              <a:rPr lang="en-CH" sz="2800" b="1" dirty="0">
                <a:latin typeface="Corbel" panose="020B0503020204020204" pitchFamily="34" charset="0"/>
              </a:rPr>
              <a:t>Sorted K-mer Index</a:t>
            </a:r>
          </a:p>
        </p:txBody>
      </p:sp>
      <p:sp>
        <p:nvSpPr>
          <p:cNvPr id="45" name="Rectangle 44">
            <a:extLst>
              <a:ext uri="{FF2B5EF4-FFF2-40B4-BE49-F238E27FC236}">
                <a16:creationId xmlns:a16="http://schemas.microsoft.com/office/drawing/2014/main" id="{4CBCC492-E761-944A-B12F-2F97B50D224E}"/>
              </a:ext>
            </a:extLst>
          </p:cNvPr>
          <p:cNvSpPr/>
          <p:nvPr/>
        </p:nvSpPr>
        <p:spPr>
          <a:xfrm>
            <a:off x="4709515" y="2252245"/>
            <a:ext cx="447010" cy="267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000"/>
          </a:p>
        </p:txBody>
      </p:sp>
      <p:sp>
        <p:nvSpPr>
          <p:cNvPr id="6" name="Rectangle 5">
            <a:extLst>
              <a:ext uri="{FF2B5EF4-FFF2-40B4-BE49-F238E27FC236}">
                <a16:creationId xmlns:a16="http://schemas.microsoft.com/office/drawing/2014/main" id="{5AABBDAC-2F2A-B14D-A9A2-DAFBFCF99C4A}"/>
              </a:ext>
            </a:extLst>
          </p:cNvPr>
          <p:cNvSpPr/>
          <p:nvPr/>
        </p:nvSpPr>
        <p:spPr>
          <a:xfrm>
            <a:off x="761356" y="1978419"/>
            <a:ext cx="669157" cy="365569"/>
          </a:xfrm>
          <a:prstGeom prst="rect">
            <a:avLst/>
          </a:prstGeom>
          <a:solidFill>
            <a:srgbClr val="F4D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7" name="Rectangle 16">
            <a:extLst>
              <a:ext uri="{FF2B5EF4-FFF2-40B4-BE49-F238E27FC236}">
                <a16:creationId xmlns:a16="http://schemas.microsoft.com/office/drawing/2014/main" id="{32361E73-0DC6-B842-81AF-EFBD5D2A835B}"/>
              </a:ext>
            </a:extLst>
          </p:cNvPr>
          <p:cNvSpPr/>
          <p:nvPr/>
        </p:nvSpPr>
        <p:spPr>
          <a:xfrm>
            <a:off x="732336" y="2382951"/>
            <a:ext cx="669157" cy="365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8" name="Rectangle 17">
            <a:extLst>
              <a:ext uri="{FF2B5EF4-FFF2-40B4-BE49-F238E27FC236}">
                <a16:creationId xmlns:a16="http://schemas.microsoft.com/office/drawing/2014/main" id="{B7D1C4C1-E092-4040-9BC2-725404A293FA}"/>
              </a:ext>
            </a:extLst>
          </p:cNvPr>
          <p:cNvSpPr/>
          <p:nvPr/>
        </p:nvSpPr>
        <p:spPr>
          <a:xfrm>
            <a:off x="732336" y="2819814"/>
            <a:ext cx="669157" cy="365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9" name="Rectangle 18">
            <a:extLst>
              <a:ext uri="{FF2B5EF4-FFF2-40B4-BE49-F238E27FC236}">
                <a16:creationId xmlns:a16="http://schemas.microsoft.com/office/drawing/2014/main" id="{454A42A5-792F-6140-8122-5E638DC6C589}"/>
              </a:ext>
            </a:extLst>
          </p:cNvPr>
          <p:cNvSpPr/>
          <p:nvPr/>
        </p:nvSpPr>
        <p:spPr>
          <a:xfrm>
            <a:off x="781271" y="3220344"/>
            <a:ext cx="669157" cy="365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0" name="Rectangle 19">
            <a:extLst>
              <a:ext uri="{FF2B5EF4-FFF2-40B4-BE49-F238E27FC236}">
                <a16:creationId xmlns:a16="http://schemas.microsoft.com/office/drawing/2014/main" id="{2D993F3E-1730-C541-B3B5-0CDDAFDF4B65}"/>
              </a:ext>
            </a:extLst>
          </p:cNvPr>
          <p:cNvSpPr/>
          <p:nvPr/>
        </p:nvSpPr>
        <p:spPr>
          <a:xfrm>
            <a:off x="732336" y="3661209"/>
            <a:ext cx="669157" cy="365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1" name="Rectangle 20">
            <a:extLst>
              <a:ext uri="{FF2B5EF4-FFF2-40B4-BE49-F238E27FC236}">
                <a16:creationId xmlns:a16="http://schemas.microsoft.com/office/drawing/2014/main" id="{89541576-B30D-6E4F-BEE7-9A22146C21E8}"/>
              </a:ext>
            </a:extLst>
          </p:cNvPr>
          <p:cNvSpPr/>
          <p:nvPr/>
        </p:nvSpPr>
        <p:spPr>
          <a:xfrm>
            <a:off x="7380878" y="1964266"/>
            <a:ext cx="945936" cy="365569"/>
          </a:xfrm>
          <a:prstGeom prst="rect">
            <a:avLst/>
          </a:prstGeom>
          <a:solidFill>
            <a:srgbClr val="FBE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2" name="Rectangle 21">
            <a:extLst>
              <a:ext uri="{FF2B5EF4-FFF2-40B4-BE49-F238E27FC236}">
                <a16:creationId xmlns:a16="http://schemas.microsoft.com/office/drawing/2014/main" id="{62B2BE08-B407-794D-8A53-F2818C8223EB}"/>
              </a:ext>
            </a:extLst>
          </p:cNvPr>
          <p:cNvSpPr/>
          <p:nvPr/>
        </p:nvSpPr>
        <p:spPr>
          <a:xfrm>
            <a:off x="7367639" y="2382951"/>
            <a:ext cx="955926" cy="365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3" name="Rectangle 22">
            <a:extLst>
              <a:ext uri="{FF2B5EF4-FFF2-40B4-BE49-F238E27FC236}">
                <a16:creationId xmlns:a16="http://schemas.microsoft.com/office/drawing/2014/main" id="{242B0DB2-D015-564D-ADCF-26B7DD28E8AB}"/>
              </a:ext>
            </a:extLst>
          </p:cNvPr>
          <p:cNvSpPr/>
          <p:nvPr/>
        </p:nvSpPr>
        <p:spPr>
          <a:xfrm>
            <a:off x="7380878" y="2806443"/>
            <a:ext cx="945936" cy="365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4" name="Rectangle 23">
            <a:extLst>
              <a:ext uri="{FF2B5EF4-FFF2-40B4-BE49-F238E27FC236}">
                <a16:creationId xmlns:a16="http://schemas.microsoft.com/office/drawing/2014/main" id="{073E7C68-C02E-E342-B4B2-D2CD29BAE42C}"/>
              </a:ext>
            </a:extLst>
          </p:cNvPr>
          <p:cNvSpPr/>
          <p:nvPr/>
        </p:nvSpPr>
        <p:spPr>
          <a:xfrm>
            <a:off x="7377629" y="3247524"/>
            <a:ext cx="945936" cy="365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5" name="Rectangle 24">
            <a:extLst>
              <a:ext uri="{FF2B5EF4-FFF2-40B4-BE49-F238E27FC236}">
                <a16:creationId xmlns:a16="http://schemas.microsoft.com/office/drawing/2014/main" id="{73F9A134-4C5D-A84C-807F-39303D398448}"/>
              </a:ext>
            </a:extLst>
          </p:cNvPr>
          <p:cNvSpPr/>
          <p:nvPr/>
        </p:nvSpPr>
        <p:spPr>
          <a:xfrm>
            <a:off x="7377629" y="3651725"/>
            <a:ext cx="945936" cy="365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48" name="Elbow Connector 47">
            <a:extLst>
              <a:ext uri="{FF2B5EF4-FFF2-40B4-BE49-F238E27FC236}">
                <a16:creationId xmlns:a16="http://schemas.microsoft.com/office/drawing/2014/main" id="{DA8AAD95-586C-354A-A972-6AAD55CF945E}"/>
              </a:ext>
            </a:extLst>
          </p:cNvPr>
          <p:cNvCxnSpPr>
            <a:cxnSpLocks/>
          </p:cNvCxnSpPr>
          <p:nvPr/>
        </p:nvCxnSpPr>
        <p:spPr>
          <a:xfrm>
            <a:off x="3822278" y="3027868"/>
            <a:ext cx="514012" cy="1331749"/>
          </a:xfrm>
          <a:prstGeom prst="bentConnector2">
            <a:avLst/>
          </a:prstGeom>
          <a:ln w="28575">
            <a:solidFill>
              <a:schemeClr val="accent5"/>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06E9B6BC-460B-5241-BA24-76FCB07CAF89}"/>
              </a:ext>
            </a:extLst>
          </p:cNvPr>
          <p:cNvCxnSpPr>
            <a:cxnSpLocks/>
          </p:cNvCxnSpPr>
          <p:nvPr/>
        </p:nvCxnSpPr>
        <p:spPr>
          <a:xfrm rot="5400000">
            <a:off x="4431311" y="3625420"/>
            <a:ext cx="921634" cy="528794"/>
          </a:xfrm>
          <a:prstGeom prst="bentConnector3">
            <a:avLst>
              <a:gd name="adj1" fmla="val 1091"/>
            </a:avLst>
          </a:prstGeom>
          <a:ln w="28575">
            <a:solidFill>
              <a:schemeClr val="accent5"/>
            </a:solidFill>
            <a:tailEnd type="triangle" w="lg" len="lg"/>
          </a:ln>
        </p:spPr>
        <p:style>
          <a:lnRef idx="1">
            <a:schemeClr val="accent1"/>
          </a:lnRef>
          <a:fillRef idx="0">
            <a:schemeClr val="accent1"/>
          </a:fillRef>
          <a:effectRef idx="0">
            <a:schemeClr val="accent1"/>
          </a:effectRef>
          <a:fontRef idx="minor">
            <a:schemeClr val="tx1"/>
          </a:fontRef>
        </p:style>
      </p:cxnSp>
      <p:sp>
        <p:nvSpPr>
          <p:cNvPr id="54" name="Rounded Rectangle 53">
            <a:extLst>
              <a:ext uri="{FF2B5EF4-FFF2-40B4-BE49-F238E27FC236}">
                <a16:creationId xmlns:a16="http://schemas.microsoft.com/office/drawing/2014/main" id="{CCF5CB75-2211-0F47-B259-5953B989247B}"/>
              </a:ext>
            </a:extLst>
          </p:cNvPr>
          <p:cNvSpPr/>
          <p:nvPr/>
        </p:nvSpPr>
        <p:spPr>
          <a:xfrm>
            <a:off x="3443934" y="4369402"/>
            <a:ext cx="2200677" cy="380170"/>
          </a:xfrm>
          <a:prstGeom prst="roundRect">
            <a:avLst>
              <a:gd name="adj" fmla="val 0"/>
            </a:avLst>
          </a:prstGeom>
          <a:solidFill>
            <a:schemeClr val="accent6">
              <a:lumMod val="40000"/>
              <a:lumOff val="6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CH" sz="2800" b="1" dirty="0">
                <a:solidFill>
                  <a:schemeClr val="tx1"/>
                </a:solidFill>
                <a:latin typeface="Corbel" panose="020B0503020204020204" pitchFamily="34" charset="0"/>
              </a:rPr>
              <a:t>Comparator</a:t>
            </a:r>
          </a:p>
        </p:txBody>
      </p:sp>
      <p:sp>
        <p:nvSpPr>
          <p:cNvPr id="55" name="TextBox 54">
            <a:extLst>
              <a:ext uri="{FF2B5EF4-FFF2-40B4-BE49-F238E27FC236}">
                <a16:creationId xmlns:a16="http://schemas.microsoft.com/office/drawing/2014/main" id="{26B114A5-B1A3-D345-ACAE-5E4729F81C6E}"/>
              </a:ext>
            </a:extLst>
          </p:cNvPr>
          <p:cNvSpPr txBox="1"/>
          <p:nvPr/>
        </p:nvSpPr>
        <p:spPr>
          <a:xfrm>
            <a:off x="3301460" y="5153576"/>
            <a:ext cx="2485623" cy="523220"/>
          </a:xfrm>
          <a:prstGeom prst="rect">
            <a:avLst/>
          </a:prstGeom>
          <a:noFill/>
        </p:spPr>
        <p:txBody>
          <a:bodyPr wrap="square" rtlCol="0">
            <a:spAutoFit/>
          </a:bodyPr>
          <a:lstStyle/>
          <a:p>
            <a:pPr algn="ctr"/>
            <a:r>
              <a:rPr lang="en-CH" sz="2800" b="1" dirty="0">
                <a:latin typeface="Corbel" panose="020B0503020204020204" pitchFamily="34" charset="0"/>
              </a:rPr>
              <a:t>Read &lt; K-mer</a:t>
            </a:r>
          </a:p>
        </p:txBody>
      </p:sp>
      <p:cxnSp>
        <p:nvCxnSpPr>
          <p:cNvPr id="56" name="Straight Arrow Connector 55">
            <a:extLst>
              <a:ext uri="{FF2B5EF4-FFF2-40B4-BE49-F238E27FC236}">
                <a16:creationId xmlns:a16="http://schemas.microsoft.com/office/drawing/2014/main" id="{AF0AF3C8-9E8C-384F-816D-4149732CA742}"/>
              </a:ext>
            </a:extLst>
          </p:cNvPr>
          <p:cNvCxnSpPr>
            <a:cxnSpLocks/>
            <a:stCxn id="54" idx="2"/>
            <a:endCxn id="55" idx="0"/>
          </p:cNvCxnSpPr>
          <p:nvPr/>
        </p:nvCxnSpPr>
        <p:spPr>
          <a:xfrm flipH="1">
            <a:off x="4544272" y="4749572"/>
            <a:ext cx="1" cy="40400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978942A1-E84E-CD4C-8C5A-F2BCCF008578}"/>
              </a:ext>
            </a:extLst>
          </p:cNvPr>
          <p:cNvSpPr/>
          <p:nvPr/>
        </p:nvSpPr>
        <p:spPr>
          <a:xfrm>
            <a:off x="1080799" y="5764003"/>
            <a:ext cx="6982402" cy="523220"/>
          </a:xfrm>
          <a:prstGeom prst="rect">
            <a:avLst/>
          </a:prstGeom>
        </p:spPr>
        <p:txBody>
          <a:bodyPr wrap="square">
            <a:spAutoFit/>
          </a:bodyPr>
          <a:lstStyle/>
          <a:p>
            <a:pPr algn="ctr"/>
            <a:r>
              <a:rPr lang="en-CH" sz="2800" b="1" dirty="0">
                <a:solidFill>
                  <a:srgbClr val="C00000"/>
                </a:solidFill>
                <a:latin typeface="Corbel" panose="020B0503020204020204" pitchFamily="34" charset="0"/>
              </a:rPr>
              <a:t>Not an exact match </a:t>
            </a:r>
            <a:r>
              <a:rPr lang="en-CH" sz="2800" b="1" dirty="0">
                <a:solidFill>
                  <a:srgbClr val="C00000"/>
                </a:solidFill>
                <a:latin typeface="Corbel" panose="020B0503020204020204" pitchFamily="34" charset="0"/>
                <a:sym typeface="Wingdings" pitchFamily="2" charset="2"/>
              </a:rPr>
              <a:t> </a:t>
            </a:r>
            <a:r>
              <a:rPr lang="en-CH" sz="2800" b="1" dirty="0">
                <a:solidFill>
                  <a:srgbClr val="C00000"/>
                </a:solidFill>
                <a:latin typeface="Corbel" panose="020B0503020204020204" pitchFamily="34" charset="0"/>
              </a:rPr>
              <a:t>Send to read mapper</a:t>
            </a:r>
          </a:p>
        </p:txBody>
      </p:sp>
    </p:spTree>
    <p:extLst>
      <p:ext uri="{BB962C8B-B14F-4D97-AF65-F5344CB8AC3E}">
        <p14:creationId xmlns:p14="http://schemas.microsoft.com/office/powerpoint/2010/main" val="667191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up)">
                                      <p:cBhvr>
                                        <p:cTn id="7" dur="500"/>
                                        <p:tgtEl>
                                          <p:spTgt spid="49"/>
                                        </p:tgtEl>
                                      </p:cBhvr>
                                    </p:animEffect>
                                  </p:childTnLst>
                                </p:cTn>
                              </p:par>
                              <p:par>
                                <p:cTn id="8" presetID="22" presetClass="entr" presetSubtype="1" fill="hold"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wipe(up)">
                                      <p:cBhvr>
                                        <p:cTn id="10" dur="500"/>
                                        <p:tgtEl>
                                          <p:spTgt spid="56"/>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wipe(down)">
                                      <p:cBhvr>
                                        <p:cTn id="21" dur="500"/>
                                        <p:tgtEl>
                                          <p:spTgt spid="40"/>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5" grpId="0"/>
      <p:bldP spid="3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Elbow Connector 39">
            <a:extLst>
              <a:ext uri="{FF2B5EF4-FFF2-40B4-BE49-F238E27FC236}">
                <a16:creationId xmlns:a16="http://schemas.microsoft.com/office/drawing/2014/main" id="{9DB1EE00-48AC-E54E-8FFD-8A31568DA5B8}"/>
              </a:ext>
            </a:extLst>
          </p:cNvPr>
          <p:cNvCxnSpPr>
            <a:cxnSpLocks/>
          </p:cNvCxnSpPr>
          <p:nvPr/>
        </p:nvCxnSpPr>
        <p:spPr>
          <a:xfrm rot="10800000">
            <a:off x="2798725" y="4107546"/>
            <a:ext cx="653180" cy="572950"/>
          </a:xfrm>
          <a:prstGeom prst="bentConnector2">
            <a:avLst/>
          </a:prstGeom>
          <a:ln w="28575">
            <a:solidFill>
              <a:srgbClr val="FE6200"/>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B4D05ADE-712F-504B-889A-7F8A0B92BF06}"/>
              </a:ext>
            </a:extLst>
          </p:cNvPr>
          <p:cNvSpPr/>
          <p:nvPr/>
        </p:nvSpPr>
        <p:spPr>
          <a:xfrm>
            <a:off x="1764687" y="4101901"/>
            <a:ext cx="954107" cy="523220"/>
          </a:xfrm>
          <a:prstGeom prst="rect">
            <a:avLst/>
          </a:prstGeom>
        </p:spPr>
        <p:txBody>
          <a:bodyPr wrap="none">
            <a:spAutoFit/>
          </a:bodyPr>
          <a:lstStyle/>
          <a:p>
            <a:pPr algn="ctr"/>
            <a:r>
              <a:rPr lang="en-CH" sz="2800" b="1" dirty="0">
                <a:solidFill>
                  <a:srgbClr val="FE6200"/>
                </a:solidFill>
                <a:latin typeface="Corbel" panose="020B0503020204020204" pitchFamily="34" charset="0"/>
              </a:rPr>
              <a:t>Next</a:t>
            </a:r>
          </a:p>
        </p:txBody>
      </p:sp>
      <p:sp>
        <p:nvSpPr>
          <p:cNvPr id="2" name="Title 1">
            <a:extLst>
              <a:ext uri="{FF2B5EF4-FFF2-40B4-BE49-F238E27FC236}">
                <a16:creationId xmlns:a16="http://schemas.microsoft.com/office/drawing/2014/main" id="{F23BE57C-B0E2-6249-8C9B-39D13685B855}"/>
              </a:ext>
            </a:extLst>
          </p:cNvPr>
          <p:cNvSpPr>
            <a:spLocks noGrp="1"/>
          </p:cNvSpPr>
          <p:nvPr>
            <p:ph type="title"/>
          </p:nvPr>
        </p:nvSpPr>
        <p:spPr/>
        <p:txBody>
          <a:bodyPr/>
          <a:lstStyle/>
          <a:p>
            <a:r>
              <a:rPr lang="en-CH" dirty="0"/>
              <a:t>GenStore-EM: Not Finding a Match</a:t>
            </a:r>
          </a:p>
        </p:txBody>
      </p:sp>
      <p:grpSp>
        <p:nvGrpSpPr>
          <p:cNvPr id="34" name="Group 33">
            <a:extLst>
              <a:ext uri="{FF2B5EF4-FFF2-40B4-BE49-F238E27FC236}">
                <a16:creationId xmlns:a16="http://schemas.microsoft.com/office/drawing/2014/main" id="{BE5F15C6-A6F3-A049-B3FF-78ADAF6330AE}"/>
              </a:ext>
            </a:extLst>
          </p:cNvPr>
          <p:cNvGrpSpPr/>
          <p:nvPr/>
        </p:nvGrpSpPr>
        <p:grpSpPr>
          <a:xfrm>
            <a:off x="3810249" y="3677889"/>
            <a:ext cx="1068562" cy="267072"/>
            <a:chOff x="4756740" y="5147198"/>
            <a:chExt cx="613621" cy="227256"/>
          </a:xfrm>
          <a:noFill/>
        </p:grpSpPr>
        <p:sp>
          <p:nvSpPr>
            <p:cNvPr id="35" name="Rectangle 34">
              <a:extLst>
                <a:ext uri="{FF2B5EF4-FFF2-40B4-BE49-F238E27FC236}">
                  <a16:creationId xmlns:a16="http://schemas.microsoft.com/office/drawing/2014/main" id="{3B65EF6D-8C17-6C40-B4C0-76FDC0C30EA1}"/>
                </a:ext>
              </a:extLst>
            </p:cNvPr>
            <p:cNvSpPr/>
            <p:nvPr/>
          </p:nvSpPr>
          <p:spPr>
            <a:xfrm>
              <a:off x="4756740" y="5147198"/>
              <a:ext cx="256694" cy="2272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000"/>
            </a:p>
          </p:txBody>
        </p:sp>
        <p:sp>
          <p:nvSpPr>
            <p:cNvPr id="36" name="Rectangle 35">
              <a:extLst>
                <a:ext uri="{FF2B5EF4-FFF2-40B4-BE49-F238E27FC236}">
                  <a16:creationId xmlns:a16="http://schemas.microsoft.com/office/drawing/2014/main" id="{A86F5F2A-DA85-724E-BEB2-6E0CE1073059}"/>
                </a:ext>
              </a:extLst>
            </p:cNvPr>
            <p:cNvSpPr/>
            <p:nvPr/>
          </p:nvSpPr>
          <p:spPr>
            <a:xfrm>
              <a:off x="5113667" y="5147198"/>
              <a:ext cx="256694" cy="2272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000"/>
            </a:p>
          </p:txBody>
        </p:sp>
      </p:grpSp>
      <p:graphicFrame>
        <p:nvGraphicFramePr>
          <p:cNvPr id="37" name="Table 4">
            <a:extLst>
              <a:ext uri="{FF2B5EF4-FFF2-40B4-BE49-F238E27FC236}">
                <a16:creationId xmlns:a16="http://schemas.microsoft.com/office/drawing/2014/main" id="{4933D8C8-E13E-B845-941C-7F40C461017D}"/>
              </a:ext>
            </a:extLst>
          </p:cNvPr>
          <p:cNvGraphicFramePr>
            <a:graphicFrameLocks noGrp="1"/>
          </p:cNvGraphicFramePr>
          <p:nvPr/>
        </p:nvGraphicFramePr>
        <p:xfrm>
          <a:off x="5156525" y="1922428"/>
          <a:ext cx="3206204" cy="2133600"/>
        </p:xfrm>
        <a:graphic>
          <a:graphicData uri="http://schemas.openxmlformats.org/drawingml/2006/table">
            <a:tbl>
              <a:tblPr firstRow="1" bandRow="1">
                <a:tableStyleId>{5940675A-B579-460E-94D1-54222C63F5DA}</a:tableStyleId>
              </a:tblPr>
              <a:tblGrid>
                <a:gridCol w="2197312">
                  <a:extLst>
                    <a:ext uri="{9D8B030D-6E8A-4147-A177-3AD203B41FA5}">
                      <a16:colId xmlns:a16="http://schemas.microsoft.com/office/drawing/2014/main" val="2329783177"/>
                    </a:ext>
                  </a:extLst>
                </a:gridCol>
                <a:gridCol w="1008892">
                  <a:extLst>
                    <a:ext uri="{9D8B030D-6E8A-4147-A177-3AD203B41FA5}">
                      <a16:colId xmlns:a16="http://schemas.microsoft.com/office/drawing/2014/main" val="231892753"/>
                    </a:ext>
                  </a:extLst>
                </a:gridCol>
              </a:tblGrid>
              <a:tr h="334655">
                <a:tc>
                  <a:txBody>
                    <a:bodyPr/>
                    <a:lstStyle/>
                    <a:p>
                      <a:pPr algn="ctr"/>
                      <a:r>
                        <a:rPr lang="en-CH" sz="2800" b="1" dirty="0">
                          <a:latin typeface="Corbel" panose="020B0503020204020204" pitchFamily="34" charset="0"/>
                        </a:rPr>
                        <a:t>K-mer</a:t>
                      </a:r>
                    </a:p>
                  </a:txBody>
                  <a:tcPr marL="0" marR="0" marT="0" marB="0" anchor="ctr">
                    <a:solidFill>
                      <a:srgbClr val="FBE5D6"/>
                    </a:solidFill>
                  </a:tcPr>
                </a:tc>
                <a:tc>
                  <a:txBody>
                    <a:bodyPr/>
                    <a:lstStyle/>
                    <a:p>
                      <a:pPr algn="ctr"/>
                      <a:r>
                        <a:rPr lang="en-CH" sz="2800" b="1" dirty="0">
                          <a:latin typeface="Corbel" panose="020B0503020204020204" pitchFamily="34" charset="0"/>
                        </a:rPr>
                        <a:t>Loc.</a:t>
                      </a:r>
                    </a:p>
                  </a:txBody>
                  <a:tcPr marL="0" marR="0" marT="0" marB="0" anchor="ctr">
                    <a:solidFill>
                      <a:schemeClr val="accent2">
                        <a:lumMod val="20000"/>
                        <a:lumOff val="80000"/>
                      </a:schemeClr>
                    </a:solidFill>
                  </a:tcPr>
                </a:tc>
                <a:extLst>
                  <a:ext uri="{0D108BD9-81ED-4DB2-BD59-A6C34878D82A}">
                    <a16:rowId xmlns:a16="http://schemas.microsoft.com/office/drawing/2014/main" val="2222198407"/>
                  </a:ext>
                </a:extLst>
              </a:tr>
              <a:tr h="340291">
                <a:tc>
                  <a:txBody>
                    <a:bodyPr/>
                    <a:lstStyle/>
                    <a:p>
                      <a:pPr algn="ctr"/>
                      <a:r>
                        <a:rPr lang="en-CH" sz="2800" b="0" i="0" dirty="0">
                          <a:solidFill>
                            <a:schemeClr val="tx1"/>
                          </a:solidFill>
                          <a:latin typeface="Courier New" panose="02070309020205020404" pitchFamily="49" charset="0"/>
                          <a:cs typeface="Courier New" panose="02070309020205020404" pitchFamily="49" charset="0"/>
                        </a:rPr>
                        <a:t>AAAAAAAAAA</a:t>
                      </a:r>
                    </a:p>
                  </a:txBody>
                  <a:tcPr marL="0" marR="0" marT="0" marB="0" anchor="ctr">
                    <a:solidFill>
                      <a:schemeClr val="bg1"/>
                    </a:solidFill>
                  </a:tcPr>
                </a:tc>
                <a:tc>
                  <a:txBody>
                    <a:bodyPr/>
                    <a:lstStyle/>
                    <a:p>
                      <a:pPr algn="ctr"/>
                      <a:r>
                        <a:rPr lang="en-CH" sz="2800" b="0" i="0" dirty="0">
                          <a:solidFill>
                            <a:schemeClr val="tx1"/>
                          </a:solidFill>
                          <a:latin typeface="Cambria" panose="02040503050406030204" pitchFamily="18" charset="0"/>
                        </a:rPr>
                        <a:t>1, 8, …</a:t>
                      </a:r>
                    </a:p>
                  </a:txBody>
                  <a:tcPr marL="0" marR="0" marT="0" marB="0" anchor="ctr">
                    <a:solidFill>
                      <a:schemeClr val="bg1"/>
                    </a:solidFill>
                  </a:tcPr>
                </a:tc>
                <a:extLst>
                  <a:ext uri="{0D108BD9-81ED-4DB2-BD59-A6C34878D82A}">
                    <a16:rowId xmlns:a16="http://schemas.microsoft.com/office/drawing/2014/main" val="1526467351"/>
                  </a:ext>
                </a:extLst>
              </a:tr>
              <a:tr h="340291">
                <a:tc>
                  <a:txBody>
                    <a:bodyPr/>
                    <a:lstStyle/>
                    <a:p>
                      <a:pPr algn="ctr"/>
                      <a:r>
                        <a:rPr lang="en-CH" sz="2800" b="0" i="0" dirty="0">
                          <a:solidFill>
                            <a:schemeClr val="tx1"/>
                          </a:solidFill>
                          <a:latin typeface="Courier New" panose="02070309020205020404" pitchFamily="49" charset="0"/>
                          <a:cs typeface="Courier New" panose="02070309020205020404" pitchFamily="49" charset="0"/>
                        </a:rPr>
                        <a:t>AAAAAAA</a:t>
                      </a:r>
                      <a:r>
                        <a:rPr lang="en-CH" sz="2800" dirty="0">
                          <a:solidFill>
                            <a:schemeClr val="tx1"/>
                          </a:solidFill>
                          <a:latin typeface="Courier New" panose="02070309020205020404" pitchFamily="49" charset="0"/>
                          <a:cs typeface="Courier New" panose="02070309020205020404" pitchFamily="49" charset="0"/>
                        </a:rPr>
                        <a:t>AAC</a:t>
                      </a:r>
                    </a:p>
                  </a:txBody>
                  <a:tcPr marL="0" marR="0" marT="0" marB="0" anchor="ctr">
                    <a:solidFill>
                      <a:schemeClr val="bg1"/>
                    </a:solidFill>
                  </a:tcPr>
                </a:tc>
                <a:tc>
                  <a:txBody>
                    <a:bodyPr/>
                    <a:lstStyle/>
                    <a:p>
                      <a:pPr algn="ctr"/>
                      <a:r>
                        <a:rPr lang="en-CH" sz="2800" dirty="0">
                          <a:latin typeface="Cambria" panose="02040503050406030204" pitchFamily="18" charset="0"/>
                        </a:rPr>
                        <a:t>51</a:t>
                      </a:r>
                    </a:p>
                  </a:txBody>
                  <a:tcPr marL="0" marR="0" marT="0" marB="0" anchor="ctr">
                    <a:solidFill>
                      <a:schemeClr val="bg1"/>
                    </a:solidFill>
                  </a:tcPr>
                </a:tc>
                <a:extLst>
                  <a:ext uri="{0D108BD9-81ED-4DB2-BD59-A6C34878D82A}">
                    <a16:rowId xmlns:a16="http://schemas.microsoft.com/office/drawing/2014/main" val="2594522337"/>
                  </a:ext>
                </a:extLst>
              </a:tr>
              <a:tr h="340291">
                <a:tc>
                  <a:txBody>
                    <a:bodyPr/>
                    <a:lstStyle/>
                    <a:p>
                      <a:pPr algn="ctr"/>
                      <a:r>
                        <a:rPr lang="en-CH" sz="2800" b="0" i="0" dirty="0">
                          <a:solidFill>
                            <a:srgbClr val="1982C3"/>
                          </a:solidFill>
                          <a:latin typeface="Courier New" panose="02070309020205020404" pitchFamily="49" charset="0"/>
                          <a:cs typeface="Courier New" panose="02070309020205020404" pitchFamily="49" charset="0"/>
                        </a:rPr>
                        <a:t>AAAAAAA</a:t>
                      </a:r>
                      <a:r>
                        <a:rPr lang="en-CH" sz="2800" dirty="0">
                          <a:solidFill>
                            <a:srgbClr val="1982C3"/>
                          </a:solidFill>
                          <a:latin typeface="Courier New" panose="02070309020205020404" pitchFamily="49" charset="0"/>
                          <a:cs typeface="Courier New" panose="02070309020205020404" pitchFamily="49" charset="0"/>
                        </a:rPr>
                        <a:t>AAT</a:t>
                      </a:r>
                    </a:p>
                  </a:txBody>
                  <a:tcPr marL="0" marR="0" marT="0" marB="0" anchor="ctr">
                    <a:solidFill>
                      <a:schemeClr val="bg1"/>
                    </a:solidFill>
                  </a:tcPr>
                </a:tc>
                <a:tc>
                  <a:txBody>
                    <a:bodyPr/>
                    <a:lstStyle/>
                    <a:p>
                      <a:pPr algn="ctr"/>
                      <a:r>
                        <a:rPr lang="en-CH" sz="2800" dirty="0">
                          <a:latin typeface="Cambria" panose="02040503050406030204" pitchFamily="18" charset="0"/>
                        </a:rPr>
                        <a:t>23, 37</a:t>
                      </a:r>
                    </a:p>
                  </a:txBody>
                  <a:tcPr marL="0" marR="0" marT="0" marB="0" anchor="ctr">
                    <a:solidFill>
                      <a:schemeClr val="bg1"/>
                    </a:solidFill>
                  </a:tcPr>
                </a:tc>
                <a:extLst>
                  <a:ext uri="{0D108BD9-81ED-4DB2-BD59-A6C34878D82A}">
                    <a16:rowId xmlns:a16="http://schemas.microsoft.com/office/drawing/2014/main" val="1233684629"/>
                  </a:ext>
                </a:extLst>
              </a:tr>
              <a:tr h="340291">
                <a:tc>
                  <a:txBody>
                    <a:bodyPr/>
                    <a:lstStyle/>
                    <a:p>
                      <a:pPr algn="ctr"/>
                      <a:r>
                        <a:rPr lang="en-CH" sz="2800" dirty="0">
                          <a:latin typeface="Courier New" panose="02070309020205020404" pitchFamily="49" charset="0"/>
                          <a:cs typeface="Courier New" panose="02070309020205020404" pitchFamily="49" charset="0"/>
                        </a:rPr>
                        <a:t>…</a:t>
                      </a:r>
                    </a:p>
                  </a:txBody>
                  <a:tcPr marL="0" marR="0" marT="0" marB="0" anchor="ctr">
                    <a:solidFill>
                      <a:schemeClr val="bg1"/>
                    </a:solidFill>
                  </a:tcPr>
                </a:tc>
                <a:tc>
                  <a:txBody>
                    <a:bodyPr/>
                    <a:lstStyle/>
                    <a:p>
                      <a:pPr algn="ctr"/>
                      <a:r>
                        <a:rPr lang="en-CH" sz="2800" dirty="0">
                          <a:latin typeface="Cambria" panose="02040503050406030204" pitchFamily="18" charset="0"/>
                        </a:rPr>
                        <a:t>…</a:t>
                      </a:r>
                    </a:p>
                  </a:txBody>
                  <a:tcPr marL="0" marR="0" marT="0" marB="0" anchor="ctr">
                    <a:solidFill>
                      <a:schemeClr val="bg1"/>
                    </a:solidFill>
                  </a:tcPr>
                </a:tc>
                <a:extLst>
                  <a:ext uri="{0D108BD9-81ED-4DB2-BD59-A6C34878D82A}">
                    <a16:rowId xmlns:a16="http://schemas.microsoft.com/office/drawing/2014/main" val="878528398"/>
                  </a:ext>
                </a:extLst>
              </a:tr>
            </a:tbl>
          </a:graphicData>
        </a:graphic>
      </p:graphicFrame>
      <p:sp>
        <p:nvSpPr>
          <p:cNvPr id="41" name="TextBox 40">
            <a:extLst>
              <a:ext uri="{FF2B5EF4-FFF2-40B4-BE49-F238E27FC236}">
                <a16:creationId xmlns:a16="http://schemas.microsoft.com/office/drawing/2014/main" id="{6ADC4CFB-29B8-2F4A-84C6-D1FE214F4789}"/>
              </a:ext>
            </a:extLst>
          </p:cNvPr>
          <p:cNvSpPr txBox="1"/>
          <p:nvPr/>
        </p:nvSpPr>
        <p:spPr>
          <a:xfrm>
            <a:off x="578263" y="1187721"/>
            <a:ext cx="3134245" cy="503590"/>
          </a:xfrm>
          <a:prstGeom prst="rect">
            <a:avLst/>
          </a:prstGeom>
          <a:noFill/>
        </p:spPr>
        <p:txBody>
          <a:bodyPr wrap="square" lIns="36000" tIns="36000" rIns="36000" bIns="36000" rtlCol="0">
            <a:spAutoFit/>
          </a:bodyPr>
          <a:lstStyle/>
          <a:p>
            <a:pPr algn="ctr"/>
            <a:r>
              <a:rPr lang="en-CH" sz="2800" b="1" dirty="0">
                <a:latin typeface="Corbel" panose="020B0503020204020204" pitchFamily="34" charset="0"/>
              </a:rPr>
              <a:t>Sorted Read Table</a:t>
            </a:r>
          </a:p>
        </p:txBody>
      </p:sp>
      <p:graphicFrame>
        <p:nvGraphicFramePr>
          <p:cNvPr id="42" name="Table 4">
            <a:extLst>
              <a:ext uri="{FF2B5EF4-FFF2-40B4-BE49-F238E27FC236}">
                <a16:creationId xmlns:a16="http://schemas.microsoft.com/office/drawing/2014/main" id="{92E130B7-C4AE-2B4F-B4A8-195F5D268C50}"/>
              </a:ext>
            </a:extLst>
          </p:cNvPr>
          <p:cNvGraphicFramePr>
            <a:graphicFrameLocks noGrp="1"/>
          </p:cNvGraphicFramePr>
          <p:nvPr/>
        </p:nvGraphicFramePr>
        <p:xfrm>
          <a:off x="688033" y="1922428"/>
          <a:ext cx="3134246" cy="2133600"/>
        </p:xfrm>
        <a:graphic>
          <a:graphicData uri="http://schemas.openxmlformats.org/drawingml/2006/table">
            <a:tbl>
              <a:tblPr firstRow="1" bandRow="1">
                <a:tableStyleId>{5940675A-B579-460E-94D1-54222C63F5DA}</a:tableStyleId>
              </a:tblPr>
              <a:tblGrid>
                <a:gridCol w="857432">
                  <a:extLst>
                    <a:ext uri="{9D8B030D-6E8A-4147-A177-3AD203B41FA5}">
                      <a16:colId xmlns:a16="http://schemas.microsoft.com/office/drawing/2014/main" val="2329783177"/>
                    </a:ext>
                  </a:extLst>
                </a:gridCol>
                <a:gridCol w="2276814">
                  <a:extLst>
                    <a:ext uri="{9D8B030D-6E8A-4147-A177-3AD203B41FA5}">
                      <a16:colId xmlns:a16="http://schemas.microsoft.com/office/drawing/2014/main" val="231892753"/>
                    </a:ext>
                  </a:extLst>
                </a:gridCol>
              </a:tblGrid>
              <a:tr h="334655">
                <a:tc>
                  <a:txBody>
                    <a:bodyPr/>
                    <a:lstStyle/>
                    <a:p>
                      <a:pPr algn="ctr"/>
                      <a:r>
                        <a:rPr lang="en-CH" sz="2800" b="1" dirty="0">
                          <a:latin typeface="Corbel" panose="020B0503020204020204" pitchFamily="34" charset="0"/>
                        </a:rPr>
                        <a:t>ID</a:t>
                      </a:r>
                    </a:p>
                  </a:txBody>
                  <a:tcPr marL="0" marR="0" marT="0" marB="0" anchor="ctr">
                    <a:solidFill>
                      <a:srgbClr val="F4DDEA"/>
                    </a:solidFill>
                  </a:tcPr>
                </a:tc>
                <a:tc>
                  <a:txBody>
                    <a:bodyPr/>
                    <a:lstStyle/>
                    <a:p>
                      <a:pPr algn="ctr"/>
                      <a:r>
                        <a:rPr lang="en-CH" sz="2800" b="1" dirty="0">
                          <a:latin typeface="Corbel" panose="020B0503020204020204" pitchFamily="34" charset="0"/>
                        </a:rPr>
                        <a:t>Read</a:t>
                      </a:r>
                    </a:p>
                  </a:txBody>
                  <a:tcPr marL="0" marR="0" marT="0" marB="0" anchor="ctr">
                    <a:solidFill>
                      <a:srgbClr val="F4DDEA"/>
                    </a:solidFill>
                  </a:tcPr>
                </a:tc>
                <a:extLst>
                  <a:ext uri="{0D108BD9-81ED-4DB2-BD59-A6C34878D82A}">
                    <a16:rowId xmlns:a16="http://schemas.microsoft.com/office/drawing/2014/main" val="2222198407"/>
                  </a:ext>
                </a:extLst>
              </a:tr>
              <a:tr h="340291">
                <a:tc>
                  <a:txBody>
                    <a:bodyPr/>
                    <a:lstStyle/>
                    <a:p>
                      <a:pPr algn="ctr"/>
                      <a:r>
                        <a:rPr lang="en-CH" sz="2800" b="0" i="0" dirty="0">
                          <a:solidFill>
                            <a:schemeClr val="tx1"/>
                          </a:solidFill>
                          <a:latin typeface="Cambria" panose="02040503050406030204" pitchFamily="18" charset="0"/>
                          <a:cs typeface="Courier New" panose="02070309020205020404" pitchFamily="49" charset="0"/>
                        </a:rPr>
                        <a:t>873</a:t>
                      </a:r>
                    </a:p>
                  </a:txBody>
                  <a:tcPr marL="0" marR="0" marT="0" marB="0" anchor="ctr">
                    <a:solidFill>
                      <a:schemeClr val="bg1"/>
                    </a:solidFill>
                  </a:tcPr>
                </a:tc>
                <a:tc>
                  <a:txBody>
                    <a:bodyPr/>
                    <a:lstStyle/>
                    <a:p>
                      <a:pPr algn="ctr"/>
                      <a:r>
                        <a:rPr lang="en-CH" sz="2800" b="0" i="0" dirty="0">
                          <a:solidFill>
                            <a:schemeClr val="tx1"/>
                          </a:solidFill>
                          <a:latin typeface="Courier New" panose="02070309020205020404" pitchFamily="49" charset="0"/>
                          <a:cs typeface="Courier New" panose="02070309020205020404" pitchFamily="49" charset="0"/>
                        </a:rPr>
                        <a:t>AAAAAAAAAA</a:t>
                      </a:r>
                    </a:p>
                  </a:txBody>
                  <a:tcPr marL="0" marR="0" marT="0" marB="0" anchor="ctr">
                    <a:solidFill>
                      <a:schemeClr val="bg1"/>
                    </a:solidFill>
                  </a:tcPr>
                </a:tc>
                <a:extLst>
                  <a:ext uri="{0D108BD9-81ED-4DB2-BD59-A6C34878D82A}">
                    <a16:rowId xmlns:a16="http://schemas.microsoft.com/office/drawing/2014/main" val="1526467351"/>
                  </a:ext>
                </a:extLst>
              </a:tr>
              <a:tr h="340291">
                <a:tc>
                  <a:txBody>
                    <a:bodyPr/>
                    <a:lstStyle/>
                    <a:p>
                      <a:pPr algn="ctr"/>
                      <a:r>
                        <a:rPr lang="en-CH" sz="2800" dirty="0">
                          <a:latin typeface="Cambria" panose="02040503050406030204" pitchFamily="18" charset="0"/>
                          <a:cs typeface="Courier New" panose="02070309020205020404" pitchFamily="49" charset="0"/>
                        </a:rPr>
                        <a:t>232</a:t>
                      </a:r>
                    </a:p>
                  </a:txBody>
                  <a:tcPr marL="0" marR="0" marT="0" marB="0" anchor="ctr">
                    <a:solidFill>
                      <a:schemeClr val="bg1"/>
                    </a:solidFill>
                  </a:tcPr>
                </a:tc>
                <a:tc>
                  <a:txBody>
                    <a:bodyPr/>
                    <a:lstStyle/>
                    <a:p>
                      <a:pPr algn="ctr"/>
                      <a:r>
                        <a:rPr lang="en-CH" sz="2800" b="0" i="0" dirty="0">
                          <a:solidFill>
                            <a:srgbClr val="1982C3"/>
                          </a:solidFill>
                          <a:latin typeface="Courier New" panose="02070309020205020404" pitchFamily="49" charset="0"/>
                          <a:cs typeface="Courier New" panose="02070309020205020404" pitchFamily="49" charset="0"/>
                        </a:rPr>
                        <a:t>AAAAAAA</a:t>
                      </a:r>
                      <a:r>
                        <a:rPr lang="en-CH" sz="2800" dirty="0">
                          <a:solidFill>
                            <a:srgbClr val="1982C3"/>
                          </a:solidFill>
                          <a:latin typeface="Courier New" panose="02070309020205020404" pitchFamily="49" charset="0"/>
                          <a:cs typeface="Courier New" panose="02070309020205020404" pitchFamily="49" charset="0"/>
                        </a:rPr>
                        <a:t>AAG</a:t>
                      </a:r>
                    </a:p>
                  </a:txBody>
                  <a:tcPr marL="0" marR="0" marT="0" marB="0" anchor="ctr">
                    <a:solidFill>
                      <a:schemeClr val="bg1"/>
                    </a:solidFill>
                  </a:tcPr>
                </a:tc>
                <a:extLst>
                  <a:ext uri="{0D108BD9-81ED-4DB2-BD59-A6C34878D82A}">
                    <a16:rowId xmlns:a16="http://schemas.microsoft.com/office/drawing/2014/main" val="2594522337"/>
                  </a:ext>
                </a:extLst>
              </a:tr>
              <a:tr h="340291">
                <a:tc>
                  <a:txBody>
                    <a:bodyPr/>
                    <a:lstStyle/>
                    <a:p>
                      <a:pPr algn="ctr"/>
                      <a:r>
                        <a:rPr lang="en-CH" sz="2800" dirty="0">
                          <a:latin typeface="Cambria" panose="02040503050406030204" pitchFamily="18" charset="0"/>
                          <a:cs typeface="Courier New" panose="02070309020205020404" pitchFamily="49" charset="0"/>
                        </a:rPr>
                        <a:t>17</a:t>
                      </a:r>
                    </a:p>
                  </a:txBody>
                  <a:tcPr marL="0" marR="0" marT="0" marB="0" anchor="ctr">
                    <a:solidFill>
                      <a:schemeClr val="bg1"/>
                    </a:solidFill>
                  </a:tcPr>
                </a:tc>
                <a:tc>
                  <a:txBody>
                    <a:bodyPr/>
                    <a:lstStyle/>
                    <a:p>
                      <a:pPr algn="ctr"/>
                      <a:r>
                        <a:rPr lang="en-CH" sz="2800" b="0" i="0" dirty="0">
                          <a:solidFill>
                            <a:schemeClr val="tx1"/>
                          </a:solidFill>
                          <a:latin typeface="Courier New" panose="02070309020205020404" pitchFamily="49" charset="0"/>
                          <a:cs typeface="Courier New" panose="02070309020205020404" pitchFamily="49" charset="0"/>
                        </a:rPr>
                        <a:t>AAAAAAA</a:t>
                      </a:r>
                      <a:r>
                        <a:rPr lang="en-CH" sz="2800" dirty="0">
                          <a:latin typeface="Courier New" panose="02070309020205020404" pitchFamily="49" charset="0"/>
                          <a:cs typeface="Courier New" panose="02070309020205020404" pitchFamily="49" charset="0"/>
                        </a:rPr>
                        <a:t>ACT</a:t>
                      </a:r>
                    </a:p>
                  </a:txBody>
                  <a:tcPr marL="0" marR="0" marT="0" marB="0" anchor="ctr">
                    <a:solidFill>
                      <a:schemeClr val="bg1"/>
                    </a:solidFill>
                  </a:tcPr>
                </a:tc>
                <a:extLst>
                  <a:ext uri="{0D108BD9-81ED-4DB2-BD59-A6C34878D82A}">
                    <a16:rowId xmlns:a16="http://schemas.microsoft.com/office/drawing/2014/main" val="1233684629"/>
                  </a:ext>
                </a:extLst>
              </a:tr>
              <a:tr h="340291">
                <a:tc>
                  <a:txBody>
                    <a:bodyPr/>
                    <a:lstStyle/>
                    <a:p>
                      <a:pPr algn="ctr"/>
                      <a:r>
                        <a:rPr lang="en-CH" sz="2800" dirty="0">
                          <a:latin typeface="Cambria" panose="02040503050406030204" pitchFamily="18" charset="0"/>
                          <a:cs typeface="Courier New" panose="02070309020205020404" pitchFamily="49" charset="0"/>
                        </a:rPr>
                        <a:t>…</a:t>
                      </a:r>
                    </a:p>
                  </a:txBody>
                  <a:tcPr marL="0" marR="0" marT="0" marB="0" anchor="ctr">
                    <a:solidFill>
                      <a:schemeClr val="bg1"/>
                    </a:solidFill>
                  </a:tcPr>
                </a:tc>
                <a:tc>
                  <a:txBody>
                    <a:bodyPr/>
                    <a:lstStyle/>
                    <a:p>
                      <a:pPr algn="ctr"/>
                      <a:r>
                        <a:rPr lang="en-CH" sz="2800" dirty="0">
                          <a:latin typeface="Courier New" panose="02070309020205020404" pitchFamily="49" charset="0"/>
                          <a:cs typeface="Courier New" panose="02070309020205020404" pitchFamily="49" charset="0"/>
                        </a:rPr>
                        <a:t>…</a:t>
                      </a:r>
                    </a:p>
                  </a:txBody>
                  <a:tcPr marL="0" marR="0" marT="0" marB="0" anchor="ctr">
                    <a:solidFill>
                      <a:schemeClr val="bg1"/>
                    </a:solidFill>
                  </a:tcPr>
                </a:tc>
                <a:extLst>
                  <a:ext uri="{0D108BD9-81ED-4DB2-BD59-A6C34878D82A}">
                    <a16:rowId xmlns:a16="http://schemas.microsoft.com/office/drawing/2014/main" val="3418646466"/>
                  </a:ext>
                </a:extLst>
              </a:tr>
            </a:tbl>
          </a:graphicData>
        </a:graphic>
      </p:graphicFrame>
      <p:sp>
        <p:nvSpPr>
          <p:cNvPr id="43" name="Rectangle 42">
            <a:extLst>
              <a:ext uri="{FF2B5EF4-FFF2-40B4-BE49-F238E27FC236}">
                <a16:creationId xmlns:a16="http://schemas.microsoft.com/office/drawing/2014/main" id="{F9101679-879D-104A-B0EC-B513AB42B0FD}"/>
              </a:ext>
            </a:extLst>
          </p:cNvPr>
          <p:cNvSpPr/>
          <p:nvPr/>
        </p:nvSpPr>
        <p:spPr>
          <a:xfrm>
            <a:off x="3364762" y="2234725"/>
            <a:ext cx="447010" cy="267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000"/>
          </a:p>
        </p:txBody>
      </p:sp>
      <p:sp>
        <p:nvSpPr>
          <p:cNvPr id="44" name="TextBox 43">
            <a:extLst>
              <a:ext uri="{FF2B5EF4-FFF2-40B4-BE49-F238E27FC236}">
                <a16:creationId xmlns:a16="http://schemas.microsoft.com/office/drawing/2014/main" id="{6ACBF877-75EF-9043-A5EC-D2FB62D32C98}"/>
              </a:ext>
            </a:extLst>
          </p:cNvPr>
          <p:cNvSpPr txBox="1"/>
          <p:nvPr/>
        </p:nvSpPr>
        <p:spPr>
          <a:xfrm>
            <a:off x="5163361" y="1188648"/>
            <a:ext cx="3268821" cy="503590"/>
          </a:xfrm>
          <a:prstGeom prst="rect">
            <a:avLst/>
          </a:prstGeom>
          <a:noFill/>
        </p:spPr>
        <p:txBody>
          <a:bodyPr wrap="square" lIns="36000" tIns="36000" rIns="36000" bIns="36000" rtlCol="0">
            <a:spAutoFit/>
          </a:bodyPr>
          <a:lstStyle/>
          <a:p>
            <a:pPr algn="ctr"/>
            <a:r>
              <a:rPr lang="en-CH" sz="2800" b="1" dirty="0">
                <a:latin typeface="Corbel" panose="020B0503020204020204" pitchFamily="34" charset="0"/>
              </a:rPr>
              <a:t>Sorted K-mer Index</a:t>
            </a:r>
          </a:p>
        </p:txBody>
      </p:sp>
      <p:sp>
        <p:nvSpPr>
          <p:cNvPr id="45" name="Rectangle 44">
            <a:extLst>
              <a:ext uri="{FF2B5EF4-FFF2-40B4-BE49-F238E27FC236}">
                <a16:creationId xmlns:a16="http://schemas.microsoft.com/office/drawing/2014/main" id="{4CBCC492-E761-944A-B12F-2F97B50D224E}"/>
              </a:ext>
            </a:extLst>
          </p:cNvPr>
          <p:cNvSpPr/>
          <p:nvPr/>
        </p:nvSpPr>
        <p:spPr>
          <a:xfrm>
            <a:off x="4709515" y="2252245"/>
            <a:ext cx="447010" cy="267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000"/>
          </a:p>
        </p:txBody>
      </p:sp>
      <p:sp>
        <p:nvSpPr>
          <p:cNvPr id="6" name="Rectangle 5">
            <a:extLst>
              <a:ext uri="{FF2B5EF4-FFF2-40B4-BE49-F238E27FC236}">
                <a16:creationId xmlns:a16="http://schemas.microsoft.com/office/drawing/2014/main" id="{5AABBDAC-2F2A-B14D-A9A2-DAFBFCF99C4A}"/>
              </a:ext>
            </a:extLst>
          </p:cNvPr>
          <p:cNvSpPr/>
          <p:nvPr/>
        </p:nvSpPr>
        <p:spPr>
          <a:xfrm>
            <a:off x="761356" y="1978419"/>
            <a:ext cx="669157" cy="365569"/>
          </a:xfrm>
          <a:prstGeom prst="rect">
            <a:avLst/>
          </a:prstGeom>
          <a:solidFill>
            <a:srgbClr val="F4D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7" name="Rectangle 16">
            <a:extLst>
              <a:ext uri="{FF2B5EF4-FFF2-40B4-BE49-F238E27FC236}">
                <a16:creationId xmlns:a16="http://schemas.microsoft.com/office/drawing/2014/main" id="{32361E73-0DC6-B842-81AF-EFBD5D2A835B}"/>
              </a:ext>
            </a:extLst>
          </p:cNvPr>
          <p:cNvSpPr/>
          <p:nvPr/>
        </p:nvSpPr>
        <p:spPr>
          <a:xfrm>
            <a:off x="732336" y="2382951"/>
            <a:ext cx="669157" cy="365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8" name="Rectangle 17">
            <a:extLst>
              <a:ext uri="{FF2B5EF4-FFF2-40B4-BE49-F238E27FC236}">
                <a16:creationId xmlns:a16="http://schemas.microsoft.com/office/drawing/2014/main" id="{B7D1C4C1-E092-4040-9BC2-725404A293FA}"/>
              </a:ext>
            </a:extLst>
          </p:cNvPr>
          <p:cNvSpPr/>
          <p:nvPr/>
        </p:nvSpPr>
        <p:spPr>
          <a:xfrm>
            <a:off x="732336" y="2819814"/>
            <a:ext cx="669157" cy="365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9" name="Rectangle 18">
            <a:extLst>
              <a:ext uri="{FF2B5EF4-FFF2-40B4-BE49-F238E27FC236}">
                <a16:creationId xmlns:a16="http://schemas.microsoft.com/office/drawing/2014/main" id="{454A42A5-792F-6140-8122-5E638DC6C589}"/>
              </a:ext>
            </a:extLst>
          </p:cNvPr>
          <p:cNvSpPr/>
          <p:nvPr/>
        </p:nvSpPr>
        <p:spPr>
          <a:xfrm>
            <a:off x="781271" y="3220344"/>
            <a:ext cx="669157" cy="365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0" name="Rectangle 19">
            <a:extLst>
              <a:ext uri="{FF2B5EF4-FFF2-40B4-BE49-F238E27FC236}">
                <a16:creationId xmlns:a16="http://schemas.microsoft.com/office/drawing/2014/main" id="{2D993F3E-1730-C541-B3B5-0CDDAFDF4B65}"/>
              </a:ext>
            </a:extLst>
          </p:cNvPr>
          <p:cNvSpPr/>
          <p:nvPr/>
        </p:nvSpPr>
        <p:spPr>
          <a:xfrm>
            <a:off x="732336" y="3661209"/>
            <a:ext cx="669157" cy="365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1" name="Rectangle 20">
            <a:extLst>
              <a:ext uri="{FF2B5EF4-FFF2-40B4-BE49-F238E27FC236}">
                <a16:creationId xmlns:a16="http://schemas.microsoft.com/office/drawing/2014/main" id="{89541576-B30D-6E4F-BEE7-9A22146C21E8}"/>
              </a:ext>
            </a:extLst>
          </p:cNvPr>
          <p:cNvSpPr/>
          <p:nvPr/>
        </p:nvSpPr>
        <p:spPr>
          <a:xfrm>
            <a:off x="7380878" y="1964266"/>
            <a:ext cx="945936" cy="365569"/>
          </a:xfrm>
          <a:prstGeom prst="rect">
            <a:avLst/>
          </a:prstGeom>
          <a:solidFill>
            <a:srgbClr val="FBE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2" name="Rectangle 21">
            <a:extLst>
              <a:ext uri="{FF2B5EF4-FFF2-40B4-BE49-F238E27FC236}">
                <a16:creationId xmlns:a16="http://schemas.microsoft.com/office/drawing/2014/main" id="{62B2BE08-B407-794D-8A53-F2818C8223EB}"/>
              </a:ext>
            </a:extLst>
          </p:cNvPr>
          <p:cNvSpPr/>
          <p:nvPr/>
        </p:nvSpPr>
        <p:spPr>
          <a:xfrm>
            <a:off x="7367639" y="2382951"/>
            <a:ext cx="955926" cy="365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3" name="Rectangle 22">
            <a:extLst>
              <a:ext uri="{FF2B5EF4-FFF2-40B4-BE49-F238E27FC236}">
                <a16:creationId xmlns:a16="http://schemas.microsoft.com/office/drawing/2014/main" id="{242B0DB2-D015-564D-ADCF-26B7DD28E8AB}"/>
              </a:ext>
            </a:extLst>
          </p:cNvPr>
          <p:cNvSpPr/>
          <p:nvPr/>
        </p:nvSpPr>
        <p:spPr>
          <a:xfrm>
            <a:off x="7380878" y="2806443"/>
            <a:ext cx="945936" cy="365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4" name="Rectangle 23">
            <a:extLst>
              <a:ext uri="{FF2B5EF4-FFF2-40B4-BE49-F238E27FC236}">
                <a16:creationId xmlns:a16="http://schemas.microsoft.com/office/drawing/2014/main" id="{073E7C68-C02E-E342-B4B2-D2CD29BAE42C}"/>
              </a:ext>
            </a:extLst>
          </p:cNvPr>
          <p:cNvSpPr/>
          <p:nvPr/>
        </p:nvSpPr>
        <p:spPr>
          <a:xfrm>
            <a:off x="7377629" y="3247524"/>
            <a:ext cx="945936" cy="365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5" name="Rectangle 24">
            <a:extLst>
              <a:ext uri="{FF2B5EF4-FFF2-40B4-BE49-F238E27FC236}">
                <a16:creationId xmlns:a16="http://schemas.microsoft.com/office/drawing/2014/main" id="{73F9A134-4C5D-A84C-807F-39303D398448}"/>
              </a:ext>
            </a:extLst>
          </p:cNvPr>
          <p:cNvSpPr/>
          <p:nvPr/>
        </p:nvSpPr>
        <p:spPr>
          <a:xfrm>
            <a:off x="7377629" y="3651725"/>
            <a:ext cx="945936" cy="365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48" name="Elbow Connector 47">
            <a:extLst>
              <a:ext uri="{FF2B5EF4-FFF2-40B4-BE49-F238E27FC236}">
                <a16:creationId xmlns:a16="http://schemas.microsoft.com/office/drawing/2014/main" id="{DA8AAD95-586C-354A-A972-6AAD55CF945E}"/>
              </a:ext>
            </a:extLst>
          </p:cNvPr>
          <p:cNvCxnSpPr>
            <a:cxnSpLocks/>
          </p:cNvCxnSpPr>
          <p:nvPr/>
        </p:nvCxnSpPr>
        <p:spPr>
          <a:xfrm>
            <a:off x="3822278" y="3027868"/>
            <a:ext cx="514012" cy="1331749"/>
          </a:xfrm>
          <a:prstGeom prst="bentConnector2">
            <a:avLst/>
          </a:prstGeom>
          <a:ln w="28575">
            <a:solidFill>
              <a:schemeClr val="accent5"/>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06E9B6BC-460B-5241-BA24-76FCB07CAF89}"/>
              </a:ext>
            </a:extLst>
          </p:cNvPr>
          <p:cNvCxnSpPr>
            <a:cxnSpLocks/>
          </p:cNvCxnSpPr>
          <p:nvPr/>
        </p:nvCxnSpPr>
        <p:spPr>
          <a:xfrm rot="5400000">
            <a:off x="4431311" y="3625420"/>
            <a:ext cx="921634" cy="528794"/>
          </a:xfrm>
          <a:prstGeom prst="bentConnector3">
            <a:avLst>
              <a:gd name="adj1" fmla="val 1091"/>
            </a:avLst>
          </a:prstGeom>
          <a:ln w="28575">
            <a:solidFill>
              <a:schemeClr val="accent5"/>
            </a:solidFill>
            <a:tailEnd type="triangle" w="lg" len="lg"/>
          </a:ln>
        </p:spPr>
        <p:style>
          <a:lnRef idx="1">
            <a:schemeClr val="accent1"/>
          </a:lnRef>
          <a:fillRef idx="0">
            <a:schemeClr val="accent1"/>
          </a:fillRef>
          <a:effectRef idx="0">
            <a:schemeClr val="accent1"/>
          </a:effectRef>
          <a:fontRef idx="minor">
            <a:schemeClr val="tx1"/>
          </a:fontRef>
        </p:style>
      </p:cxnSp>
      <p:sp>
        <p:nvSpPr>
          <p:cNvPr id="54" name="Rounded Rectangle 53">
            <a:extLst>
              <a:ext uri="{FF2B5EF4-FFF2-40B4-BE49-F238E27FC236}">
                <a16:creationId xmlns:a16="http://schemas.microsoft.com/office/drawing/2014/main" id="{CCF5CB75-2211-0F47-B259-5953B989247B}"/>
              </a:ext>
            </a:extLst>
          </p:cNvPr>
          <p:cNvSpPr/>
          <p:nvPr/>
        </p:nvSpPr>
        <p:spPr>
          <a:xfrm>
            <a:off x="3443934" y="4369402"/>
            <a:ext cx="2200677" cy="380170"/>
          </a:xfrm>
          <a:prstGeom prst="roundRect">
            <a:avLst>
              <a:gd name="adj" fmla="val 0"/>
            </a:avLst>
          </a:prstGeom>
          <a:solidFill>
            <a:schemeClr val="accent6">
              <a:lumMod val="40000"/>
              <a:lumOff val="6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CH" sz="2800" b="1" dirty="0">
                <a:solidFill>
                  <a:schemeClr val="tx1"/>
                </a:solidFill>
                <a:latin typeface="Corbel" panose="020B0503020204020204" pitchFamily="34" charset="0"/>
              </a:rPr>
              <a:t>Comparator</a:t>
            </a:r>
          </a:p>
        </p:txBody>
      </p:sp>
      <p:sp>
        <p:nvSpPr>
          <p:cNvPr id="55" name="TextBox 54">
            <a:extLst>
              <a:ext uri="{FF2B5EF4-FFF2-40B4-BE49-F238E27FC236}">
                <a16:creationId xmlns:a16="http://schemas.microsoft.com/office/drawing/2014/main" id="{26B114A5-B1A3-D345-ACAE-5E4729F81C6E}"/>
              </a:ext>
            </a:extLst>
          </p:cNvPr>
          <p:cNvSpPr txBox="1"/>
          <p:nvPr/>
        </p:nvSpPr>
        <p:spPr>
          <a:xfrm>
            <a:off x="3301460" y="5153576"/>
            <a:ext cx="2485623" cy="523220"/>
          </a:xfrm>
          <a:prstGeom prst="rect">
            <a:avLst/>
          </a:prstGeom>
          <a:noFill/>
        </p:spPr>
        <p:txBody>
          <a:bodyPr wrap="square" rtlCol="0">
            <a:spAutoFit/>
          </a:bodyPr>
          <a:lstStyle/>
          <a:p>
            <a:pPr algn="ctr"/>
            <a:r>
              <a:rPr lang="en-CH" sz="2800" b="1" dirty="0">
                <a:latin typeface="Corbel" panose="020B0503020204020204" pitchFamily="34" charset="0"/>
              </a:rPr>
              <a:t>Read &lt; K-mer</a:t>
            </a:r>
          </a:p>
        </p:txBody>
      </p:sp>
      <p:cxnSp>
        <p:nvCxnSpPr>
          <p:cNvPr id="56" name="Straight Arrow Connector 55">
            <a:extLst>
              <a:ext uri="{FF2B5EF4-FFF2-40B4-BE49-F238E27FC236}">
                <a16:creationId xmlns:a16="http://schemas.microsoft.com/office/drawing/2014/main" id="{AF0AF3C8-9E8C-384F-816D-4149732CA742}"/>
              </a:ext>
            </a:extLst>
          </p:cNvPr>
          <p:cNvCxnSpPr>
            <a:cxnSpLocks/>
            <a:stCxn id="54" idx="2"/>
            <a:endCxn id="55" idx="0"/>
          </p:cNvCxnSpPr>
          <p:nvPr/>
        </p:nvCxnSpPr>
        <p:spPr>
          <a:xfrm flipH="1">
            <a:off x="4544272" y="4749572"/>
            <a:ext cx="1" cy="40400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978942A1-E84E-CD4C-8C5A-F2BCCF008578}"/>
              </a:ext>
            </a:extLst>
          </p:cNvPr>
          <p:cNvSpPr/>
          <p:nvPr/>
        </p:nvSpPr>
        <p:spPr>
          <a:xfrm>
            <a:off x="1080799" y="5764003"/>
            <a:ext cx="6982402" cy="523220"/>
          </a:xfrm>
          <a:prstGeom prst="rect">
            <a:avLst/>
          </a:prstGeom>
        </p:spPr>
        <p:txBody>
          <a:bodyPr wrap="square">
            <a:spAutoFit/>
          </a:bodyPr>
          <a:lstStyle/>
          <a:p>
            <a:pPr algn="ctr"/>
            <a:r>
              <a:rPr lang="en-CH" sz="2800" b="1" dirty="0">
                <a:solidFill>
                  <a:srgbClr val="C00000"/>
                </a:solidFill>
                <a:latin typeface="Corbel" panose="020B0503020204020204" pitchFamily="34" charset="0"/>
              </a:rPr>
              <a:t>Not an exact match </a:t>
            </a:r>
            <a:r>
              <a:rPr lang="en-CH" sz="2800" b="1" dirty="0">
                <a:solidFill>
                  <a:srgbClr val="C00000"/>
                </a:solidFill>
                <a:latin typeface="Corbel" panose="020B0503020204020204" pitchFamily="34" charset="0"/>
                <a:sym typeface="Wingdings" pitchFamily="2" charset="2"/>
              </a:rPr>
              <a:t> </a:t>
            </a:r>
            <a:r>
              <a:rPr lang="en-CH" sz="2800" b="1" dirty="0">
                <a:solidFill>
                  <a:srgbClr val="C00000"/>
                </a:solidFill>
                <a:latin typeface="Corbel" panose="020B0503020204020204" pitchFamily="34" charset="0"/>
              </a:rPr>
              <a:t>Send to read mapper</a:t>
            </a:r>
          </a:p>
        </p:txBody>
      </p:sp>
      <p:sp>
        <p:nvSpPr>
          <p:cNvPr id="32" name="Rectangle 31">
            <a:extLst>
              <a:ext uri="{FF2B5EF4-FFF2-40B4-BE49-F238E27FC236}">
                <a16:creationId xmlns:a16="http://schemas.microsoft.com/office/drawing/2014/main" id="{DC4526E9-7395-1A41-86B6-87798895ECE7}"/>
              </a:ext>
            </a:extLst>
          </p:cNvPr>
          <p:cNvSpPr/>
          <p:nvPr/>
        </p:nvSpPr>
        <p:spPr>
          <a:xfrm>
            <a:off x="7727" y="913673"/>
            <a:ext cx="9143999" cy="5373550"/>
          </a:xfrm>
          <a:prstGeom prst="rect">
            <a:avLst/>
          </a:prstGeom>
          <a:solidFill>
            <a:srgbClr val="FFFFFF">
              <a:alpha val="9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33" name="Rectangle 32">
            <a:extLst>
              <a:ext uri="{FF2B5EF4-FFF2-40B4-BE49-F238E27FC236}">
                <a16:creationId xmlns:a16="http://schemas.microsoft.com/office/drawing/2014/main" id="{629CA2E5-50B9-B143-B553-7457373E8A7C}"/>
              </a:ext>
            </a:extLst>
          </p:cNvPr>
          <p:cNvSpPr/>
          <p:nvPr/>
        </p:nvSpPr>
        <p:spPr>
          <a:xfrm>
            <a:off x="3182" y="2823311"/>
            <a:ext cx="9144000" cy="167654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ctr"/>
          <a:lstStyle/>
          <a:p>
            <a:pPr algn="ctr">
              <a:lnSpc>
                <a:spcPct val="150000"/>
              </a:lnSpc>
            </a:pPr>
            <a:r>
              <a:rPr lang="en-GB" sz="3200" b="1" dirty="0">
                <a:solidFill>
                  <a:srgbClr val="629B3C"/>
                </a:solidFill>
                <a:latin typeface="Corbel" panose="020B0503020204020204" pitchFamily="34" charset="0"/>
              </a:rPr>
              <a:t>Avoids random accesses</a:t>
            </a:r>
          </a:p>
          <a:p>
            <a:pPr algn="ctr">
              <a:lnSpc>
                <a:spcPct val="150000"/>
              </a:lnSpc>
              <a:spcAft>
                <a:spcPts val="2000"/>
              </a:spcAft>
            </a:pPr>
            <a:r>
              <a:rPr lang="en-GB" sz="3200" b="1" dirty="0">
                <a:solidFill>
                  <a:srgbClr val="629B3C"/>
                </a:solidFill>
                <a:latin typeface="Corbel" panose="020B0503020204020204" pitchFamily="34" charset="0"/>
              </a:rPr>
              <a:t>Simple low-cost logic</a:t>
            </a:r>
          </a:p>
        </p:txBody>
      </p:sp>
      <p:sp>
        <p:nvSpPr>
          <p:cNvPr id="47" name="TextBox 46">
            <a:extLst>
              <a:ext uri="{FF2B5EF4-FFF2-40B4-BE49-F238E27FC236}">
                <a16:creationId xmlns:a16="http://schemas.microsoft.com/office/drawing/2014/main" id="{4332AB68-F5FC-A84B-97FA-5123383BC345}"/>
              </a:ext>
            </a:extLst>
          </p:cNvPr>
          <p:cNvSpPr txBox="1"/>
          <p:nvPr/>
        </p:nvSpPr>
        <p:spPr>
          <a:xfrm>
            <a:off x="1631877" y="3422712"/>
            <a:ext cx="1099697" cy="1107996"/>
          </a:xfrm>
          <a:prstGeom prst="rect">
            <a:avLst/>
          </a:prstGeom>
          <a:noFill/>
        </p:spPr>
        <p:txBody>
          <a:bodyPr wrap="square">
            <a:spAutoFit/>
          </a:bodyPr>
          <a:lstStyle/>
          <a:p>
            <a:r>
              <a:rPr lang="en-CH" sz="6600" b="1" i="0" u="none" strike="noStrike" dirty="0">
                <a:solidFill>
                  <a:srgbClr val="629B3C"/>
                </a:solidFill>
                <a:effectLst/>
                <a:latin typeface="arial" panose="020B0604020202020204" pitchFamily="34" charset="0"/>
              </a:rPr>
              <a:t>✓</a:t>
            </a:r>
            <a:endParaRPr lang="en-CH" sz="7200" dirty="0">
              <a:solidFill>
                <a:srgbClr val="629B3C"/>
              </a:solidFill>
            </a:endParaRPr>
          </a:p>
        </p:txBody>
      </p:sp>
      <p:sp>
        <p:nvSpPr>
          <p:cNvPr id="50" name="TextBox 49">
            <a:extLst>
              <a:ext uri="{FF2B5EF4-FFF2-40B4-BE49-F238E27FC236}">
                <a16:creationId xmlns:a16="http://schemas.microsoft.com/office/drawing/2014/main" id="{D4F029B8-C460-4A44-A51D-408E07BBB077}"/>
              </a:ext>
            </a:extLst>
          </p:cNvPr>
          <p:cNvSpPr txBox="1"/>
          <p:nvPr/>
        </p:nvSpPr>
        <p:spPr>
          <a:xfrm>
            <a:off x="1560239" y="2647153"/>
            <a:ext cx="1099697" cy="1107996"/>
          </a:xfrm>
          <a:prstGeom prst="rect">
            <a:avLst/>
          </a:prstGeom>
          <a:noFill/>
        </p:spPr>
        <p:txBody>
          <a:bodyPr wrap="square">
            <a:spAutoFit/>
          </a:bodyPr>
          <a:lstStyle/>
          <a:p>
            <a:r>
              <a:rPr lang="en-CH" sz="6600" b="1" i="0" u="none" strike="noStrike" dirty="0">
                <a:solidFill>
                  <a:srgbClr val="629B3C"/>
                </a:solidFill>
                <a:effectLst/>
                <a:latin typeface="arial" panose="020B0604020202020204" pitchFamily="34" charset="0"/>
              </a:rPr>
              <a:t>✓</a:t>
            </a:r>
            <a:endParaRPr lang="en-CH" sz="7200" dirty="0">
              <a:solidFill>
                <a:srgbClr val="629B3C"/>
              </a:solidFill>
            </a:endParaRPr>
          </a:p>
        </p:txBody>
      </p:sp>
    </p:spTree>
    <p:extLst>
      <p:ext uri="{BB962C8B-B14F-4D97-AF65-F5344CB8AC3E}">
        <p14:creationId xmlns:p14="http://schemas.microsoft.com/office/powerpoint/2010/main" val="2973645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2D692-3F05-2147-8CFA-88B36F7D0966}"/>
              </a:ext>
            </a:extLst>
          </p:cNvPr>
          <p:cNvSpPr>
            <a:spLocks noGrp="1"/>
          </p:cNvSpPr>
          <p:nvPr>
            <p:ph type="title"/>
          </p:nvPr>
        </p:nvSpPr>
        <p:spPr/>
        <p:txBody>
          <a:bodyPr/>
          <a:lstStyle/>
          <a:p>
            <a:r>
              <a:rPr lang="en-CH" dirty="0"/>
              <a:t>GenStore-EM: Optimization</a:t>
            </a:r>
          </a:p>
        </p:txBody>
      </p:sp>
      <p:sp>
        <p:nvSpPr>
          <p:cNvPr id="3" name="Content Placeholder 2">
            <a:extLst>
              <a:ext uri="{FF2B5EF4-FFF2-40B4-BE49-F238E27FC236}">
                <a16:creationId xmlns:a16="http://schemas.microsoft.com/office/drawing/2014/main" id="{3E86795E-10A8-4049-91E0-4F2A3E8FB932}"/>
              </a:ext>
            </a:extLst>
          </p:cNvPr>
          <p:cNvSpPr>
            <a:spLocks noGrp="1"/>
          </p:cNvSpPr>
          <p:nvPr>
            <p:ph idx="1"/>
          </p:nvPr>
        </p:nvSpPr>
        <p:spPr/>
        <p:txBody>
          <a:bodyPr/>
          <a:lstStyle/>
          <a:p>
            <a:pPr>
              <a:spcAft>
                <a:spcPts val="700"/>
              </a:spcAft>
            </a:pPr>
            <a:r>
              <a:rPr lang="en-CH" dirty="0"/>
              <a:t>Read-sized k-mer index takes up a </a:t>
            </a:r>
            <a:r>
              <a:rPr lang="en-CH" dirty="0">
                <a:solidFill>
                  <a:srgbClr val="C00000"/>
                </a:solidFill>
              </a:rPr>
              <a:t>large amount of space </a:t>
            </a:r>
            <a:r>
              <a:rPr lang="en-CH" dirty="0"/>
              <a:t>(126 GB for human index) due to the larger number of unique k-mers</a:t>
            </a:r>
          </a:p>
          <a:p>
            <a:pPr marL="0" indent="0">
              <a:buNone/>
            </a:pPr>
            <a:endParaRPr lang="en-CH" dirty="0"/>
          </a:p>
          <a:p>
            <a:pPr marL="123950" lvl="1" indent="0">
              <a:buNone/>
            </a:pPr>
            <a:endParaRPr lang="en-CH" dirty="0"/>
          </a:p>
          <a:p>
            <a:pPr lvl="1"/>
            <a:endParaRPr lang="en-CH" dirty="0"/>
          </a:p>
        </p:txBody>
      </p:sp>
      <p:graphicFrame>
        <p:nvGraphicFramePr>
          <p:cNvPr id="6" name="Table 4">
            <a:extLst>
              <a:ext uri="{FF2B5EF4-FFF2-40B4-BE49-F238E27FC236}">
                <a16:creationId xmlns:a16="http://schemas.microsoft.com/office/drawing/2014/main" id="{922A083C-26D4-4C48-8717-E3899603BBC2}"/>
              </a:ext>
            </a:extLst>
          </p:cNvPr>
          <p:cNvGraphicFramePr>
            <a:graphicFrameLocks noGrp="1"/>
          </p:cNvGraphicFramePr>
          <p:nvPr>
            <p:extLst>
              <p:ext uri="{D42A27DB-BD31-4B8C-83A1-F6EECF244321}">
                <p14:modId xmlns:p14="http://schemas.microsoft.com/office/powerpoint/2010/main" val="3770154045"/>
              </p:ext>
            </p:extLst>
          </p:nvPr>
        </p:nvGraphicFramePr>
        <p:xfrm>
          <a:off x="2773934" y="2710737"/>
          <a:ext cx="3206204" cy="2133600"/>
        </p:xfrm>
        <a:graphic>
          <a:graphicData uri="http://schemas.openxmlformats.org/drawingml/2006/table">
            <a:tbl>
              <a:tblPr firstRow="1" bandRow="1">
                <a:tableStyleId>{5940675A-B579-460E-94D1-54222C63F5DA}</a:tableStyleId>
              </a:tblPr>
              <a:tblGrid>
                <a:gridCol w="2197312">
                  <a:extLst>
                    <a:ext uri="{9D8B030D-6E8A-4147-A177-3AD203B41FA5}">
                      <a16:colId xmlns:a16="http://schemas.microsoft.com/office/drawing/2014/main" val="2329783177"/>
                    </a:ext>
                  </a:extLst>
                </a:gridCol>
                <a:gridCol w="1008892">
                  <a:extLst>
                    <a:ext uri="{9D8B030D-6E8A-4147-A177-3AD203B41FA5}">
                      <a16:colId xmlns:a16="http://schemas.microsoft.com/office/drawing/2014/main" val="231892753"/>
                    </a:ext>
                  </a:extLst>
                </a:gridCol>
              </a:tblGrid>
              <a:tr h="334655">
                <a:tc>
                  <a:txBody>
                    <a:bodyPr/>
                    <a:lstStyle/>
                    <a:p>
                      <a:pPr algn="ctr"/>
                      <a:r>
                        <a:rPr lang="en-CH" sz="2800" b="1" dirty="0">
                          <a:latin typeface="Corbel" panose="020B0503020204020204" pitchFamily="34" charset="0"/>
                        </a:rPr>
                        <a:t>K-mer</a:t>
                      </a:r>
                    </a:p>
                  </a:txBody>
                  <a:tcPr marL="0" marR="0" marT="0" marB="0" anchor="ctr">
                    <a:solidFill>
                      <a:srgbClr val="FBE5D6"/>
                    </a:solidFill>
                  </a:tcPr>
                </a:tc>
                <a:tc>
                  <a:txBody>
                    <a:bodyPr/>
                    <a:lstStyle/>
                    <a:p>
                      <a:pPr algn="ctr"/>
                      <a:r>
                        <a:rPr lang="en-CH" sz="2800" b="1" dirty="0">
                          <a:latin typeface="Corbel" panose="020B0503020204020204" pitchFamily="34" charset="0"/>
                        </a:rPr>
                        <a:t>Loc.</a:t>
                      </a:r>
                    </a:p>
                  </a:txBody>
                  <a:tcPr marL="0" marR="0" marT="0" marB="0" anchor="ctr">
                    <a:solidFill>
                      <a:schemeClr val="accent2">
                        <a:lumMod val="20000"/>
                        <a:lumOff val="80000"/>
                      </a:schemeClr>
                    </a:solidFill>
                  </a:tcPr>
                </a:tc>
                <a:extLst>
                  <a:ext uri="{0D108BD9-81ED-4DB2-BD59-A6C34878D82A}">
                    <a16:rowId xmlns:a16="http://schemas.microsoft.com/office/drawing/2014/main" val="2222198407"/>
                  </a:ext>
                </a:extLst>
              </a:tr>
              <a:tr h="340291">
                <a:tc>
                  <a:txBody>
                    <a:bodyPr/>
                    <a:lstStyle/>
                    <a:p>
                      <a:pPr algn="ctr"/>
                      <a:r>
                        <a:rPr lang="en-CH" sz="2800" b="0" i="0" dirty="0">
                          <a:solidFill>
                            <a:schemeClr val="tx1"/>
                          </a:solidFill>
                          <a:latin typeface="Courier New" panose="02070309020205020404" pitchFamily="49" charset="0"/>
                          <a:cs typeface="Courier New" panose="02070309020205020404" pitchFamily="49" charset="0"/>
                        </a:rPr>
                        <a:t>AAAAAAAAAA</a:t>
                      </a:r>
                    </a:p>
                  </a:txBody>
                  <a:tcPr marL="0" marR="0" marT="0" marB="0" anchor="ctr">
                    <a:solidFill>
                      <a:schemeClr val="bg1"/>
                    </a:solidFill>
                  </a:tcPr>
                </a:tc>
                <a:tc>
                  <a:txBody>
                    <a:bodyPr/>
                    <a:lstStyle/>
                    <a:p>
                      <a:pPr algn="ctr"/>
                      <a:r>
                        <a:rPr lang="en-CH" sz="2800" b="0" i="0" dirty="0">
                          <a:solidFill>
                            <a:schemeClr val="tx1"/>
                          </a:solidFill>
                          <a:latin typeface="Cambria" panose="02040503050406030204" pitchFamily="18" charset="0"/>
                        </a:rPr>
                        <a:t>1, 8, …</a:t>
                      </a:r>
                    </a:p>
                  </a:txBody>
                  <a:tcPr marL="0" marR="0" marT="0" marB="0" anchor="ctr">
                    <a:solidFill>
                      <a:schemeClr val="bg1"/>
                    </a:solidFill>
                  </a:tcPr>
                </a:tc>
                <a:extLst>
                  <a:ext uri="{0D108BD9-81ED-4DB2-BD59-A6C34878D82A}">
                    <a16:rowId xmlns:a16="http://schemas.microsoft.com/office/drawing/2014/main" val="1526467351"/>
                  </a:ext>
                </a:extLst>
              </a:tr>
              <a:tr h="340291">
                <a:tc>
                  <a:txBody>
                    <a:bodyPr/>
                    <a:lstStyle/>
                    <a:p>
                      <a:pPr algn="ctr"/>
                      <a:r>
                        <a:rPr lang="en-CH" sz="2800" b="0" i="0" dirty="0">
                          <a:solidFill>
                            <a:schemeClr val="tx1"/>
                          </a:solidFill>
                          <a:latin typeface="Courier New" panose="02070309020205020404" pitchFamily="49" charset="0"/>
                          <a:cs typeface="Courier New" panose="02070309020205020404" pitchFamily="49" charset="0"/>
                        </a:rPr>
                        <a:t>AAAAAAA</a:t>
                      </a:r>
                      <a:r>
                        <a:rPr lang="en-CH" sz="2800" dirty="0">
                          <a:latin typeface="Courier New" panose="02070309020205020404" pitchFamily="49" charset="0"/>
                          <a:cs typeface="Courier New" panose="02070309020205020404" pitchFamily="49" charset="0"/>
                        </a:rPr>
                        <a:t>AAC</a:t>
                      </a:r>
                    </a:p>
                  </a:txBody>
                  <a:tcPr marL="0" marR="0" marT="0" marB="0" anchor="ctr">
                    <a:solidFill>
                      <a:schemeClr val="bg1"/>
                    </a:solidFill>
                  </a:tcPr>
                </a:tc>
                <a:tc>
                  <a:txBody>
                    <a:bodyPr/>
                    <a:lstStyle/>
                    <a:p>
                      <a:pPr algn="ctr"/>
                      <a:r>
                        <a:rPr lang="en-CH" sz="2800" dirty="0">
                          <a:latin typeface="Cambria" panose="02040503050406030204" pitchFamily="18" charset="0"/>
                        </a:rPr>
                        <a:t>51</a:t>
                      </a:r>
                    </a:p>
                  </a:txBody>
                  <a:tcPr marL="0" marR="0" marT="0" marB="0" anchor="ctr">
                    <a:solidFill>
                      <a:schemeClr val="bg1"/>
                    </a:solidFill>
                  </a:tcPr>
                </a:tc>
                <a:extLst>
                  <a:ext uri="{0D108BD9-81ED-4DB2-BD59-A6C34878D82A}">
                    <a16:rowId xmlns:a16="http://schemas.microsoft.com/office/drawing/2014/main" val="2594522337"/>
                  </a:ext>
                </a:extLst>
              </a:tr>
              <a:tr h="340291">
                <a:tc>
                  <a:txBody>
                    <a:bodyPr/>
                    <a:lstStyle/>
                    <a:p>
                      <a:pPr algn="ctr"/>
                      <a:r>
                        <a:rPr lang="en-CH" sz="2800" b="0" i="0" dirty="0">
                          <a:solidFill>
                            <a:schemeClr val="tx1"/>
                          </a:solidFill>
                          <a:latin typeface="Courier New" panose="02070309020205020404" pitchFamily="49" charset="0"/>
                          <a:cs typeface="Courier New" panose="02070309020205020404" pitchFamily="49" charset="0"/>
                        </a:rPr>
                        <a:t>AAAAAAA</a:t>
                      </a:r>
                      <a:r>
                        <a:rPr lang="en-CH" sz="2800" dirty="0">
                          <a:latin typeface="Courier New" panose="02070309020205020404" pitchFamily="49" charset="0"/>
                          <a:cs typeface="Courier New" panose="02070309020205020404" pitchFamily="49" charset="0"/>
                        </a:rPr>
                        <a:t>AAT</a:t>
                      </a:r>
                    </a:p>
                  </a:txBody>
                  <a:tcPr marL="0" marR="0" marT="0" marB="0" anchor="ctr">
                    <a:solidFill>
                      <a:schemeClr val="bg1"/>
                    </a:solidFill>
                  </a:tcPr>
                </a:tc>
                <a:tc>
                  <a:txBody>
                    <a:bodyPr/>
                    <a:lstStyle/>
                    <a:p>
                      <a:pPr algn="ctr"/>
                      <a:r>
                        <a:rPr lang="en-CH" sz="2800" dirty="0">
                          <a:latin typeface="Cambria" panose="02040503050406030204" pitchFamily="18" charset="0"/>
                        </a:rPr>
                        <a:t>23, 37</a:t>
                      </a:r>
                    </a:p>
                  </a:txBody>
                  <a:tcPr marL="0" marR="0" marT="0" marB="0" anchor="ctr">
                    <a:solidFill>
                      <a:schemeClr val="bg1"/>
                    </a:solidFill>
                  </a:tcPr>
                </a:tc>
                <a:extLst>
                  <a:ext uri="{0D108BD9-81ED-4DB2-BD59-A6C34878D82A}">
                    <a16:rowId xmlns:a16="http://schemas.microsoft.com/office/drawing/2014/main" val="1233684629"/>
                  </a:ext>
                </a:extLst>
              </a:tr>
              <a:tr h="340291">
                <a:tc>
                  <a:txBody>
                    <a:bodyPr/>
                    <a:lstStyle/>
                    <a:p>
                      <a:pPr algn="ctr"/>
                      <a:r>
                        <a:rPr lang="en-CH" sz="2800" dirty="0">
                          <a:latin typeface="Courier New" panose="02070309020205020404" pitchFamily="49" charset="0"/>
                          <a:cs typeface="Courier New" panose="02070309020205020404" pitchFamily="49" charset="0"/>
                        </a:rPr>
                        <a:t>…</a:t>
                      </a:r>
                    </a:p>
                  </a:txBody>
                  <a:tcPr marL="0" marR="0" marT="0" marB="0" anchor="ctr">
                    <a:solidFill>
                      <a:schemeClr val="bg1"/>
                    </a:solidFill>
                  </a:tcPr>
                </a:tc>
                <a:tc>
                  <a:txBody>
                    <a:bodyPr/>
                    <a:lstStyle/>
                    <a:p>
                      <a:pPr algn="ctr"/>
                      <a:r>
                        <a:rPr lang="en-CH" sz="2800" dirty="0">
                          <a:latin typeface="Cambria" panose="02040503050406030204" pitchFamily="18" charset="0"/>
                        </a:rPr>
                        <a:t>…</a:t>
                      </a:r>
                    </a:p>
                  </a:txBody>
                  <a:tcPr marL="0" marR="0" marT="0" marB="0" anchor="ctr">
                    <a:solidFill>
                      <a:schemeClr val="bg1"/>
                    </a:solidFill>
                  </a:tcPr>
                </a:tc>
                <a:extLst>
                  <a:ext uri="{0D108BD9-81ED-4DB2-BD59-A6C34878D82A}">
                    <a16:rowId xmlns:a16="http://schemas.microsoft.com/office/drawing/2014/main" val="878528398"/>
                  </a:ext>
                </a:extLst>
              </a:tr>
            </a:tbl>
          </a:graphicData>
        </a:graphic>
      </p:graphicFrame>
      <p:sp>
        <p:nvSpPr>
          <p:cNvPr id="7" name="TextBox 6">
            <a:extLst>
              <a:ext uri="{FF2B5EF4-FFF2-40B4-BE49-F238E27FC236}">
                <a16:creationId xmlns:a16="http://schemas.microsoft.com/office/drawing/2014/main" id="{029EF7F1-D1FB-3A49-B7E6-1E961AF40AE6}"/>
              </a:ext>
            </a:extLst>
          </p:cNvPr>
          <p:cNvSpPr txBox="1"/>
          <p:nvPr/>
        </p:nvSpPr>
        <p:spPr>
          <a:xfrm>
            <a:off x="2742625" y="2001572"/>
            <a:ext cx="3268821" cy="503590"/>
          </a:xfrm>
          <a:prstGeom prst="rect">
            <a:avLst/>
          </a:prstGeom>
          <a:noFill/>
        </p:spPr>
        <p:txBody>
          <a:bodyPr wrap="square" lIns="36000" tIns="36000" rIns="36000" bIns="36000" rtlCol="0">
            <a:spAutoFit/>
          </a:bodyPr>
          <a:lstStyle/>
          <a:p>
            <a:pPr algn="ctr"/>
            <a:r>
              <a:rPr lang="en-CH" sz="2800" b="1" dirty="0">
                <a:latin typeface="Corbel" panose="020B0503020204020204" pitchFamily="34" charset="0"/>
              </a:rPr>
              <a:t>Sorted K-mer Index</a:t>
            </a:r>
          </a:p>
        </p:txBody>
      </p:sp>
      <p:grpSp>
        <p:nvGrpSpPr>
          <p:cNvPr id="4" name="Group 3">
            <a:extLst>
              <a:ext uri="{FF2B5EF4-FFF2-40B4-BE49-F238E27FC236}">
                <a16:creationId xmlns:a16="http://schemas.microsoft.com/office/drawing/2014/main" id="{A8FE3C01-E5A2-CC47-A049-13C0B74136EB}"/>
              </a:ext>
            </a:extLst>
          </p:cNvPr>
          <p:cNvGrpSpPr/>
          <p:nvPr/>
        </p:nvGrpSpPr>
        <p:grpSpPr>
          <a:xfrm>
            <a:off x="2780770" y="2757149"/>
            <a:ext cx="2175448" cy="2050328"/>
            <a:chOff x="2780770" y="2757149"/>
            <a:chExt cx="2175448" cy="2050328"/>
          </a:xfrm>
        </p:grpSpPr>
        <p:sp>
          <p:nvSpPr>
            <p:cNvPr id="10" name="Rectangle 9">
              <a:extLst>
                <a:ext uri="{FF2B5EF4-FFF2-40B4-BE49-F238E27FC236}">
                  <a16:creationId xmlns:a16="http://schemas.microsoft.com/office/drawing/2014/main" id="{03BA6948-D07C-504A-B07F-FE155D927D0C}"/>
                </a:ext>
              </a:extLst>
            </p:cNvPr>
            <p:cNvSpPr/>
            <p:nvPr/>
          </p:nvSpPr>
          <p:spPr>
            <a:xfrm>
              <a:off x="2780770" y="2757149"/>
              <a:ext cx="2164717" cy="365569"/>
            </a:xfrm>
            <a:prstGeom prst="rect">
              <a:avLst/>
            </a:prstGeom>
            <a:solidFill>
              <a:srgbClr val="FBE5D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CH" sz="2000" b="1" dirty="0">
                  <a:solidFill>
                    <a:srgbClr val="1982C3"/>
                  </a:solidFill>
                  <a:latin typeface="Corbel" panose="020B0503020204020204" pitchFamily="34" charset="0"/>
                </a:rPr>
                <a:t>Strong Hash Value</a:t>
              </a:r>
            </a:p>
          </p:txBody>
        </p:sp>
        <p:sp>
          <p:nvSpPr>
            <p:cNvPr id="11" name="Rectangle 10">
              <a:extLst>
                <a:ext uri="{FF2B5EF4-FFF2-40B4-BE49-F238E27FC236}">
                  <a16:creationId xmlns:a16="http://schemas.microsoft.com/office/drawing/2014/main" id="{56AAD22C-9038-3346-AF7D-ECAFCFDBC363}"/>
                </a:ext>
              </a:extLst>
            </p:cNvPr>
            <p:cNvSpPr/>
            <p:nvPr/>
          </p:nvSpPr>
          <p:spPr>
            <a:xfrm>
              <a:off x="2780770" y="3169130"/>
              <a:ext cx="2164717" cy="365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CH" sz="2600" b="1" dirty="0">
                  <a:solidFill>
                    <a:srgbClr val="1982C3"/>
                  </a:solidFill>
                  <a:latin typeface="Corbel" panose="020B0503020204020204" pitchFamily="34" charset="0"/>
                </a:rPr>
                <a:t>1</a:t>
              </a:r>
              <a:endParaRPr lang="en-CH" sz="2600" b="1" dirty="0">
                <a:solidFill>
                  <a:srgbClr val="1982C3"/>
                </a:solidFill>
                <a:latin typeface="Cambria" panose="02040503050406030204" pitchFamily="18" charset="0"/>
              </a:endParaRPr>
            </a:p>
          </p:txBody>
        </p:sp>
        <p:sp>
          <p:nvSpPr>
            <p:cNvPr id="12" name="Rectangle 11">
              <a:extLst>
                <a:ext uri="{FF2B5EF4-FFF2-40B4-BE49-F238E27FC236}">
                  <a16:creationId xmlns:a16="http://schemas.microsoft.com/office/drawing/2014/main" id="{A822DB7B-97F5-5048-B10C-8B6AB2BDBB85}"/>
                </a:ext>
              </a:extLst>
            </p:cNvPr>
            <p:cNvSpPr/>
            <p:nvPr/>
          </p:nvSpPr>
          <p:spPr>
            <a:xfrm>
              <a:off x="2791501" y="3591989"/>
              <a:ext cx="2164717" cy="365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CH" sz="2600" b="1" dirty="0">
                  <a:solidFill>
                    <a:srgbClr val="1982C3"/>
                  </a:solidFill>
                  <a:latin typeface="Corbel" panose="020B0503020204020204" pitchFamily="34" charset="0"/>
                </a:rPr>
                <a:t>4</a:t>
              </a:r>
            </a:p>
          </p:txBody>
        </p:sp>
        <p:sp>
          <p:nvSpPr>
            <p:cNvPr id="13" name="Rectangle 12">
              <a:extLst>
                <a:ext uri="{FF2B5EF4-FFF2-40B4-BE49-F238E27FC236}">
                  <a16:creationId xmlns:a16="http://schemas.microsoft.com/office/drawing/2014/main" id="{F26BE170-626C-AB4B-B721-20BB67631DA7}"/>
                </a:ext>
              </a:extLst>
            </p:cNvPr>
            <p:cNvSpPr/>
            <p:nvPr/>
          </p:nvSpPr>
          <p:spPr>
            <a:xfrm>
              <a:off x="2791501" y="4030305"/>
              <a:ext cx="2164717" cy="365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CH" sz="2600" b="1" dirty="0">
                  <a:solidFill>
                    <a:srgbClr val="1982C3"/>
                  </a:solidFill>
                  <a:latin typeface="Corbel" panose="020B0503020204020204" pitchFamily="34" charset="0"/>
                </a:rPr>
                <a:t>7</a:t>
              </a:r>
            </a:p>
          </p:txBody>
        </p:sp>
        <p:sp>
          <p:nvSpPr>
            <p:cNvPr id="14" name="Rectangle 13">
              <a:extLst>
                <a:ext uri="{FF2B5EF4-FFF2-40B4-BE49-F238E27FC236}">
                  <a16:creationId xmlns:a16="http://schemas.microsoft.com/office/drawing/2014/main" id="{6C5F84F9-E072-2A48-B1B7-6BEF55941127}"/>
                </a:ext>
              </a:extLst>
            </p:cNvPr>
            <p:cNvSpPr/>
            <p:nvPr/>
          </p:nvSpPr>
          <p:spPr>
            <a:xfrm>
              <a:off x="2780770" y="4441908"/>
              <a:ext cx="2164717" cy="365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CH" sz="2600" b="1" dirty="0">
                  <a:solidFill>
                    <a:srgbClr val="1982C3"/>
                  </a:solidFill>
                  <a:latin typeface="Corbel" panose="020B0503020204020204" pitchFamily="34" charset="0"/>
                </a:rPr>
                <a:t>16</a:t>
              </a:r>
            </a:p>
          </p:txBody>
        </p:sp>
      </p:grpSp>
      <p:sp>
        <p:nvSpPr>
          <p:cNvPr id="15" name="Rectangle 14">
            <a:extLst>
              <a:ext uri="{FF2B5EF4-FFF2-40B4-BE49-F238E27FC236}">
                <a16:creationId xmlns:a16="http://schemas.microsoft.com/office/drawing/2014/main" id="{CEFD49F6-420F-BE4B-B2A4-067EABD8D216}"/>
              </a:ext>
            </a:extLst>
          </p:cNvPr>
          <p:cNvSpPr/>
          <p:nvPr/>
        </p:nvSpPr>
        <p:spPr>
          <a:xfrm>
            <a:off x="-2198" y="5118601"/>
            <a:ext cx="9144000" cy="106325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2800" b="1" dirty="0">
                <a:solidFill>
                  <a:schemeClr val="tx1"/>
                </a:solidFill>
                <a:latin typeface="Corbel" panose="020B0503020204020204" pitchFamily="34" charset="0"/>
              </a:rPr>
              <a:t>Using strong hash values instead of read-sized k-</a:t>
            </a:r>
            <a:r>
              <a:rPr lang="en-GB" sz="2800" b="1" dirty="0" err="1">
                <a:solidFill>
                  <a:schemeClr val="tx1"/>
                </a:solidFill>
                <a:latin typeface="Corbel" panose="020B0503020204020204" pitchFamily="34" charset="0"/>
              </a:rPr>
              <a:t>mers</a:t>
            </a:r>
            <a:r>
              <a:rPr lang="en-GB" sz="2800" b="1" dirty="0">
                <a:solidFill>
                  <a:schemeClr val="tx1"/>
                </a:solidFill>
                <a:latin typeface="Corbel" panose="020B0503020204020204" pitchFamily="34" charset="0"/>
              </a:rPr>
              <a:t> </a:t>
            </a:r>
          </a:p>
          <a:p>
            <a:pPr algn="ctr"/>
            <a:r>
              <a:rPr lang="en-GB" sz="2800" b="1" dirty="0">
                <a:solidFill>
                  <a:srgbClr val="629B3C"/>
                </a:solidFill>
                <a:latin typeface="Corbel" panose="020B0503020204020204" pitchFamily="34" charset="0"/>
              </a:rPr>
              <a:t>reduces the size of the index by 3.9x </a:t>
            </a:r>
          </a:p>
        </p:txBody>
      </p:sp>
    </p:spTree>
    <p:extLst>
      <p:ext uri="{BB962C8B-B14F-4D97-AF65-F5344CB8AC3E}">
        <p14:creationId xmlns:p14="http://schemas.microsoft.com/office/powerpoint/2010/main" val="316085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D570-DD52-1C42-AE36-D4EAF8A6801E}"/>
              </a:ext>
            </a:extLst>
          </p:cNvPr>
          <p:cNvSpPr>
            <a:spLocks noGrp="1"/>
          </p:cNvSpPr>
          <p:nvPr>
            <p:ph type="title"/>
          </p:nvPr>
        </p:nvSpPr>
        <p:spPr/>
        <p:txBody>
          <a:bodyPr/>
          <a:lstStyle/>
          <a:p>
            <a:r>
              <a:rPr lang="en-CH" dirty="0"/>
              <a:t>GenStore-EM: Design</a:t>
            </a:r>
          </a:p>
        </p:txBody>
      </p:sp>
      <p:sp>
        <p:nvSpPr>
          <p:cNvPr id="4" name="Rounded Rectangle 1">
            <a:extLst>
              <a:ext uri="{FF2B5EF4-FFF2-40B4-BE49-F238E27FC236}">
                <a16:creationId xmlns:a16="http://schemas.microsoft.com/office/drawing/2014/main" id="{8CC950F5-D378-9E49-BA9A-DCAF3CA3AF96}"/>
              </a:ext>
            </a:extLst>
          </p:cNvPr>
          <p:cNvSpPr/>
          <p:nvPr/>
        </p:nvSpPr>
        <p:spPr>
          <a:xfrm>
            <a:off x="783927" y="1999730"/>
            <a:ext cx="7576145" cy="1554147"/>
          </a:xfrm>
          <a:prstGeom prst="roundRect">
            <a:avLst>
              <a:gd name="adj" fmla="val 6954"/>
            </a:avLst>
          </a:prstGeom>
          <a:solidFill>
            <a:srgbClr val="009FFF">
              <a:alpha val="9804"/>
            </a:srgb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CH" b="1" dirty="0">
                <a:solidFill>
                  <a:srgbClr val="0062A0"/>
                </a:solidFill>
                <a:latin typeface="Corbel" panose="020B0503020204020204" pitchFamily="34" charset="0"/>
              </a:rPr>
              <a:t>GenStore-Enabled SSD</a:t>
            </a:r>
          </a:p>
        </p:txBody>
      </p:sp>
      <p:cxnSp>
        <p:nvCxnSpPr>
          <p:cNvPr id="5" name="Straight Connector 4">
            <a:extLst>
              <a:ext uri="{FF2B5EF4-FFF2-40B4-BE49-F238E27FC236}">
                <a16:creationId xmlns:a16="http://schemas.microsoft.com/office/drawing/2014/main" id="{1CFD8603-DB18-6C4E-8F5E-2DCB4CBB81CE}"/>
              </a:ext>
            </a:extLst>
          </p:cNvPr>
          <p:cNvCxnSpPr>
            <a:cxnSpLocks/>
          </p:cNvCxnSpPr>
          <p:nvPr/>
        </p:nvCxnSpPr>
        <p:spPr>
          <a:xfrm>
            <a:off x="2867842" y="2879951"/>
            <a:ext cx="496514"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ounded Rectangle 60">
            <a:extLst>
              <a:ext uri="{FF2B5EF4-FFF2-40B4-BE49-F238E27FC236}">
                <a16:creationId xmlns:a16="http://schemas.microsoft.com/office/drawing/2014/main" id="{B51B3BE6-A2E7-1349-9C33-AD8A6BF3FF7C}"/>
              </a:ext>
            </a:extLst>
          </p:cNvPr>
          <p:cNvSpPr/>
          <p:nvPr/>
        </p:nvSpPr>
        <p:spPr>
          <a:xfrm>
            <a:off x="2804836" y="1369324"/>
            <a:ext cx="3534327" cy="392316"/>
          </a:xfrm>
          <a:prstGeom prst="roundRect">
            <a:avLst>
              <a:gd name="adj" fmla="val 30799"/>
            </a:avLst>
          </a:prstGeom>
          <a:solidFill>
            <a:schemeClr val="bg2">
              <a:lumMod val="9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CH" b="1" dirty="0">
                <a:solidFill>
                  <a:schemeClr val="tx1"/>
                </a:solidFill>
                <a:latin typeface="Corbel" panose="020B0503020204020204" pitchFamily="34" charset="0"/>
              </a:rPr>
              <a:t>Host System</a:t>
            </a:r>
          </a:p>
        </p:txBody>
      </p:sp>
      <p:sp>
        <p:nvSpPr>
          <p:cNvPr id="7" name="Rounded Rectangle 151">
            <a:extLst>
              <a:ext uri="{FF2B5EF4-FFF2-40B4-BE49-F238E27FC236}">
                <a16:creationId xmlns:a16="http://schemas.microsoft.com/office/drawing/2014/main" id="{31E1395A-E51E-4243-8341-47BE8DE64388}"/>
              </a:ext>
            </a:extLst>
          </p:cNvPr>
          <p:cNvSpPr/>
          <p:nvPr/>
        </p:nvSpPr>
        <p:spPr>
          <a:xfrm>
            <a:off x="903990" y="3965548"/>
            <a:ext cx="7336019" cy="1785799"/>
          </a:xfrm>
          <a:prstGeom prst="roundRect">
            <a:avLst>
              <a:gd name="adj" fmla="val 0"/>
            </a:avLst>
          </a:prstGeom>
          <a:solidFill>
            <a:schemeClr val="bg2">
              <a:alpha val="63706"/>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latin typeface="Corbel" panose="020B0503020204020204" pitchFamily="34" charset="0"/>
            </a:endParaRPr>
          </a:p>
        </p:txBody>
      </p:sp>
      <p:grpSp>
        <p:nvGrpSpPr>
          <p:cNvPr id="8" name="Group 7">
            <a:extLst>
              <a:ext uri="{FF2B5EF4-FFF2-40B4-BE49-F238E27FC236}">
                <a16:creationId xmlns:a16="http://schemas.microsoft.com/office/drawing/2014/main" id="{98387074-80C6-9445-82D0-7A20A373505B}"/>
              </a:ext>
            </a:extLst>
          </p:cNvPr>
          <p:cNvGrpSpPr/>
          <p:nvPr/>
        </p:nvGrpSpPr>
        <p:grpSpPr>
          <a:xfrm>
            <a:off x="978511" y="4343441"/>
            <a:ext cx="2820230" cy="1314934"/>
            <a:chOff x="2686050" y="4148829"/>
            <a:chExt cx="2820230" cy="1314934"/>
          </a:xfrm>
        </p:grpSpPr>
        <p:sp>
          <p:nvSpPr>
            <p:cNvPr id="9" name="직사각형 78">
              <a:extLst>
                <a:ext uri="{FF2B5EF4-FFF2-40B4-BE49-F238E27FC236}">
                  <a16:creationId xmlns:a16="http://schemas.microsoft.com/office/drawing/2014/main" id="{AC221B24-D04B-6747-957E-06680D69305D}"/>
                </a:ext>
              </a:extLst>
            </p:cNvPr>
            <p:cNvSpPr/>
            <p:nvPr/>
          </p:nvSpPr>
          <p:spPr>
            <a:xfrm>
              <a:off x="2686050" y="4148829"/>
              <a:ext cx="1696057" cy="1314934"/>
            </a:xfrm>
            <a:prstGeom prst="rect">
              <a:avLst/>
            </a:prstGeom>
            <a:solidFill>
              <a:schemeClr val="bg1">
                <a:lumMod val="8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36000" bIns="0" rtlCol="0" anchor="b"/>
            <a:lstStyle/>
            <a:p>
              <a:pPr algn="ctr"/>
              <a:r>
                <a:rPr lang="en-US" altLang="ko-KR" sz="1600" b="1" dirty="0">
                  <a:solidFill>
                    <a:schemeClr val="tx1"/>
                  </a:solidFill>
                  <a:latin typeface="Corbel" panose="020B0503020204020204" pitchFamily="34" charset="0"/>
                  <a:cs typeface="Arial" panose="020B0604020202020204" pitchFamily="34" charset="0"/>
                </a:rPr>
                <a:t>Die#1</a:t>
              </a:r>
              <a:endParaRPr lang="ko-KR" altLang="en-US" sz="1600" b="1" dirty="0">
                <a:solidFill>
                  <a:schemeClr val="tx1"/>
                </a:solidFill>
                <a:latin typeface="Corbel" panose="020B0503020204020204" pitchFamily="34" charset="0"/>
                <a:cs typeface="Arial" panose="020B0604020202020204" pitchFamily="34" charset="0"/>
              </a:endParaRPr>
            </a:p>
          </p:txBody>
        </p:sp>
        <p:sp>
          <p:nvSpPr>
            <p:cNvPr id="10" name="직사각형 79">
              <a:extLst>
                <a:ext uri="{FF2B5EF4-FFF2-40B4-BE49-F238E27FC236}">
                  <a16:creationId xmlns:a16="http://schemas.microsoft.com/office/drawing/2014/main" id="{8061B1E2-6570-F048-BAED-B62A2466FF79}"/>
                </a:ext>
              </a:extLst>
            </p:cNvPr>
            <p:cNvSpPr/>
            <p:nvPr/>
          </p:nvSpPr>
          <p:spPr>
            <a:xfrm>
              <a:off x="2720180" y="4195807"/>
              <a:ext cx="788096" cy="987764"/>
            </a:xfrm>
            <a:prstGeom prst="rect">
              <a:avLst/>
            </a:prstGeom>
            <a:solidFill>
              <a:schemeClr val="bg1">
                <a:lumMod val="7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altLang="ko-KR" sz="1400" b="1" dirty="0">
                  <a:solidFill>
                    <a:schemeClr val="tx1"/>
                  </a:solidFill>
                  <a:latin typeface="Corbel" panose="020B0503020204020204" pitchFamily="34" charset="0"/>
                  <a:cs typeface="Arial" panose="020B0604020202020204" pitchFamily="34" charset="0"/>
                </a:rPr>
                <a:t>Plane#1</a:t>
              </a:r>
              <a:endParaRPr lang="ko-KR" altLang="en-US" sz="1400" b="1" dirty="0">
                <a:solidFill>
                  <a:schemeClr val="tx1"/>
                </a:solidFill>
                <a:latin typeface="Corbel" panose="020B0503020204020204" pitchFamily="34" charset="0"/>
                <a:cs typeface="Arial" panose="020B0604020202020204" pitchFamily="34" charset="0"/>
              </a:endParaRPr>
            </a:p>
          </p:txBody>
        </p:sp>
        <p:sp>
          <p:nvSpPr>
            <p:cNvPr id="11" name="직사각형 352">
              <a:extLst>
                <a:ext uri="{FF2B5EF4-FFF2-40B4-BE49-F238E27FC236}">
                  <a16:creationId xmlns:a16="http://schemas.microsoft.com/office/drawing/2014/main" id="{D01E6D29-6F82-CC4A-94FD-1F9748B1F7D5}"/>
                </a:ext>
              </a:extLst>
            </p:cNvPr>
            <p:cNvSpPr/>
            <p:nvPr/>
          </p:nvSpPr>
          <p:spPr>
            <a:xfrm>
              <a:off x="2761664" y="4298013"/>
              <a:ext cx="705130" cy="206971"/>
            </a:xfrm>
            <a:prstGeom prst="rect">
              <a:avLst/>
            </a:prstGeom>
            <a:solidFill>
              <a:srgbClr val="F3DDE9"/>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1400" b="1" dirty="0">
                <a:solidFill>
                  <a:schemeClr val="tx1"/>
                </a:solidFill>
                <a:latin typeface="Corbel" panose="020B0503020204020204" pitchFamily="34" charset="0"/>
                <a:cs typeface="Arial" panose="020B0604020202020204" pitchFamily="34" charset="0"/>
              </a:endParaRPr>
            </a:p>
          </p:txBody>
        </p:sp>
        <p:sp>
          <p:nvSpPr>
            <p:cNvPr id="12" name="직사각형 79">
              <a:extLst>
                <a:ext uri="{FF2B5EF4-FFF2-40B4-BE49-F238E27FC236}">
                  <a16:creationId xmlns:a16="http://schemas.microsoft.com/office/drawing/2014/main" id="{DA1DD13C-95C6-D44C-8E7E-50615B537B32}"/>
                </a:ext>
              </a:extLst>
            </p:cNvPr>
            <p:cNvSpPr/>
            <p:nvPr/>
          </p:nvSpPr>
          <p:spPr>
            <a:xfrm>
              <a:off x="3551634" y="4195807"/>
              <a:ext cx="788096" cy="987764"/>
            </a:xfrm>
            <a:prstGeom prst="rect">
              <a:avLst/>
            </a:prstGeom>
            <a:solidFill>
              <a:schemeClr val="bg1">
                <a:lumMod val="7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altLang="ko-KR" sz="1400" b="1" dirty="0">
                  <a:solidFill>
                    <a:schemeClr val="tx1"/>
                  </a:solidFill>
                  <a:latin typeface="Corbel" panose="020B0503020204020204" pitchFamily="34" charset="0"/>
                  <a:cs typeface="Arial" panose="020B0604020202020204" pitchFamily="34" charset="0"/>
                </a:rPr>
                <a:t>Plane#2</a:t>
              </a:r>
              <a:endParaRPr lang="ko-KR" altLang="en-US" sz="1400" b="1" dirty="0">
                <a:solidFill>
                  <a:schemeClr val="tx1"/>
                </a:solidFill>
                <a:latin typeface="Corbel" panose="020B0503020204020204" pitchFamily="34" charset="0"/>
                <a:cs typeface="Arial" panose="020B0604020202020204" pitchFamily="34" charset="0"/>
              </a:endParaRPr>
            </a:p>
          </p:txBody>
        </p:sp>
        <p:sp>
          <p:nvSpPr>
            <p:cNvPr id="13" name="직사각형 352">
              <a:extLst>
                <a:ext uri="{FF2B5EF4-FFF2-40B4-BE49-F238E27FC236}">
                  <a16:creationId xmlns:a16="http://schemas.microsoft.com/office/drawing/2014/main" id="{BFC0E4F4-3760-6647-9FCB-F2E58DBDFC48}"/>
                </a:ext>
              </a:extLst>
            </p:cNvPr>
            <p:cNvSpPr/>
            <p:nvPr/>
          </p:nvSpPr>
          <p:spPr>
            <a:xfrm>
              <a:off x="3593117" y="4298013"/>
              <a:ext cx="705130" cy="206971"/>
            </a:xfrm>
            <a:prstGeom prst="rect">
              <a:avLst/>
            </a:prstGeom>
            <a:solidFill>
              <a:srgbClr val="F3DDE9"/>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1600" b="1" dirty="0">
                <a:solidFill>
                  <a:schemeClr val="tx1"/>
                </a:solidFill>
                <a:latin typeface="Corbel" panose="020B0503020204020204" pitchFamily="34" charset="0"/>
                <a:cs typeface="Arial" panose="020B0604020202020204" pitchFamily="34" charset="0"/>
              </a:endParaRPr>
            </a:p>
          </p:txBody>
        </p:sp>
        <p:sp>
          <p:nvSpPr>
            <p:cNvPr id="14" name="직사각형 352">
              <a:extLst>
                <a:ext uri="{FF2B5EF4-FFF2-40B4-BE49-F238E27FC236}">
                  <a16:creationId xmlns:a16="http://schemas.microsoft.com/office/drawing/2014/main" id="{92EA377F-8AA3-7244-AFE6-95131032BE94}"/>
                </a:ext>
              </a:extLst>
            </p:cNvPr>
            <p:cNvSpPr/>
            <p:nvPr/>
          </p:nvSpPr>
          <p:spPr>
            <a:xfrm>
              <a:off x="3593117" y="4692527"/>
              <a:ext cx="705130" cy="206971"/>
            </a:xfrm>
            <a:prstGeom prst="rect">
              <a:avLst/>
            </a:prstGeom>
            <a:solidFill>
              <a:schemeClr val="accent2">
                <a:lumMod val="40000"/>
                <a:lumOff val="6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1600" b="1" dirty="0">
                <a:solidFill>
                  <a:schemeClr val="tx1"/>
                </a:solidFill>
                <a:latin typeface="Corbel" panose="020B0503020204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1D047CA6-F8BF-054E-87AA-0BC15CAB9A70}"/>
                </a:ext>
              </a:extLst>
            </p:cNvPr>
            <p:cNvGrpSpPr/>
            <p:nvPr/>
          </p:nvGrpSpPr>
          <p:grpSpPr>
            <a:xfrm>
              <a:off x="4654000" y="4148829"/>
              <a:ext cx="852280" cy="1314934"/>
              <a:chOff x="4783207" y="4148829"/>
              <a:chExt cx="1696057" cy="1314934"/>
            </a:xfrm>
          </p:grpSpPr>
          <p:sp>
            <p:nvSpPr>
              <p:cNvPr id="17" name="직사각형 78">
                <a:extLst>
                  <a:ext uri="{FF2B5EF4-FFF2-40B4-BE49-F238E27FC236}">
                    <a16:creationId xmlns:a16="http://schemas.microsoft.com/office/drawing/2014/main" id="{976DD7D5-0FED-6944-AEA8-995EB2052DEA}"/>
                  </a:ext>
                </a:extLst>
              </p:cNvPr>
              <p:cNvSpPr/>
              <p:nvPr/>
            </p:nvSpPr>
            <p:spPr>
              <a:xfrm>
                <a:off x="4783207" y="4148829"/>
                <a:ext cx="1696057" cy="1314934"/>
              </a:xfrm>
              <a:prstGeom prst="rect">
                <a:avLst/>
              </a:prstGeom>
              <a:solidFill>
                <a:schemeClr val="bg1">
                  <a:lumMod val="8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36000" bIns="0" rtlCol="0" anchor="b"/>
              <a:lstStyle/>
              <a:p>
                <a:pPr algn="ctr"/>
                <a:r>
                  <a:rPr lang="en-US" altLang="ko-KR" sz="1600" b="1" dirty="0">
                    <a:solidFill>
                      <a:schemeClr val="tx1"/>
                    </a:solidFill>
                    <a:latin typeface="Corbel" panose="020B0503020204020204" pitchFamily="34" charset="0"/>
                    <a:cs typeface="Arial" panose="020B0604020202020204" pitchFamily="34" charset="0"/>
                  </a:rPr>
                  <a:t>Die#4</a:t>
                </a:r>
                <a:endParaRPr lang="ko-KR" altLang="en-US" sz="1600" b="1" dirty="0">
                  <a:solidFill>
                    <a:schemeClr val="tx1"/>
                  </a:solidFill>
                  <a:latin typeface="Corbel" panose="020B0503020204020204" pitchFamily="34" charset="0"/>
                  <a:cs typeface="Arial" panose="020B0604020202020204" pitchFamily="34" charset="0"/>
                </a:endParaRPr>
              </a:p>
            </p:txBody>
          </p:sp>
          <p:sp>
            <p:nvSpPr>
              <p:cNvPr id="18" name="직사각형 79">
                <a:extLst>
                  <a:ext uri="{FF2B5EF4-FFF2-40B4-BE49-F238E27FC236}">
                    <a16:creationId xmlns:a16="http://schemas.microsoft.com/office/drawing/2014/main" id="{5907D46E-ADE2-8C45-99EF-766E96B681C8}"/>
                  </a:ext>
                </a:extLst>
              </p:cNvPr>
              <p:cNvSpPr/>
              <p:nvPr/>
            </p:nvSpPr>
            <p:spPr>
              <a:xfrm>
                <a:off x="4853160" y="4195807"/>
                <a:ext cx="716452" cy="987764"/>
              </a:xfrm>
              <a:prstGeom prst="rect">
                <a:avLst/>
              </a:prstGeom>
              <a:solidFill>
                <a:schemeClr val="bg1">
                  <a:lumMod val="7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altLang="ko-KR" sz="1400" b="1" dirty="0">
                    <a:solidFill>
                      <a:schemeClr val="tx1"/>
                    </a:solidFill>
                    <a:latin typeface="Corbel" panose="020B0503020204020204" pitchFamily="34" charset="0"/>
                    <a:cs typeface="Arial" panose="020B0604020202020204" pitchFamily="34" charset="0"/>
                  </a:rPr>
                  <a:t>P#1</a:t>
                </a:r>
                <a:endParaRPr lang="ko-KR" altLang="en-US" sz="1400" b="1" dirty="0">
                  <a:solidFill>
                    <a:schemeClr val="tx1"/>
                  </a:solidFill>
                  <a:latin typeface="Corbel" panose="020B0503020204020204" pitchFamily="34" charset="0"/>
                  <a:cs typeface="Arial" panose="020B0604020202020204" pitchFamily="34" charset="0"/>
                </a:endParaRPr>
              </a:p>
            </p:txBody>
          </p:sp>
          <p:sp>
            <p:nvSpPr>
              <p:cNvPr id="19" name="직사각형 352">
                <a:extLst>
                  <a:ext uri="{FF2B5EF4-FFF2-40B4-BE49-F238E27FC236}">
                    <a16:creationId xmlns:a16="http://schemas.microsoft.com/office/drawing/2014/main" id="{25793CB1-7077-E840-A34C-D90D3216E4DE}"/>
                  </a:ext>
                </a:extLst>
              </p:cNvPr>
              <p:cNvSpPr/>
              <p:nvPr/>
            </p:nvSpPr>
            <p:spPr>
              <a:xfrm>
                <a:off x="4946500" y="4298013"/>
                <a:ext cx="529774" cy="206971"/>
              </a:xfrm>
              <a:prstGeom prst="rect">
                <a:avLst/>
              </a:prstGeom>
              <a:solidFill>
                <a:srgbClr val="F3DDE9"/>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1400" b="1" dirty="0">
                  <a:solidFill>
                    <a:schemeClr val="tx1"/>
                  </a:solidFill>
                  <a:latin typeface="Corbel" panose="020B0503020204020204" pitchFamily="34" charset="0"/>
                  <a:cs typeface="Arial" panose="020B0604020202020204" pitchFamily="34" charset="0"/>
                </a:endParaRPr>
              </a:p>
            </p:txBody>
          </p:sp>
          <p:sp>
            <p:nvSpPr>
              <p:cNvPr id="20" name="직사각형 79">
                <a:extLst>
                  <a:ext uri="{FF2B5EF4-FFF2-40B4-BE49-F238E27FC236}">
                    <a16:creationId xmlns:a16="http://schemas.microsoft.com/office/drawing/2014/main" id="{D2348870-135F-B647-A177-357B15D0BF0F}"/>
                  </a:ext>
                </a:extLst>
              </p:cNvPr>
              <p:cNvSpPr/>
              <p:nvPr/>
            </p:nvSpPr>
            <p:spPr>
              <a:xfrm>
                <a:off x="5684614" y="4195807"/>
                <a:ext cx="716452" cy="987764"/>
              </a:xfrm>
              <a:prstGeom prst="rect">
                <a:avLst/>
              </a:prstGeom>
              <a:solidFill>
                <a:schemeClr val="bg1">
                  <a:lumMod val="7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altLang="ko-KR" sz="1400" b="1" dirty="0">
                    <a:solidFill>
                      <a:schemeClr val="tx1"/>
                    </a:solidFill>
                    <a:latin typeface="Corbel" panose="020B0503020204020204" pitchFamily="34" charset="0"/>
                    <a:cs typeface="Arial" panose="020B0604020202020204" pitchFamily="34" charset="0"/>
                  </a:rPr>
                  <a:t>P#2</a:t>
                </a:r>
                <a:endParaRPr lang="ko-KR" altLang="en-US" sz="1400" b="1" dirty="0">
                  <a:solidFill>
                    <a:schemeClr val="tx1"/>
                  </a:solidFill>
                  <a:latin typeface="Corbel" panose="020B0503020204020204" pitchFamily="34" charset="0"/>
                  <a:cs typeface="Arial" panose="020B0604020202020204" pitchFamily="34" charset="0"/>
                </a:endParaRPr>
              </a:p>
            </p:txBody>
          </p:sp>
          <p:sp>
            <p:nvSpPr>
              <p:cNvPr id="21" name="직사각형 352">
                <a:extLst>
                  <a:ext uri="{FF2B5EF4-FFF2-40B4-BE49-F238E27FC236}">
                    <a16:creationId xmlns:a16="http://schemas.microsoft.com/office/drawing/2014/main" id="{9942E8B2-781A-9C4F-94B1-67AF2B06089F}"/>
                  </a:ext>
                </a:extLst>
              </p:cNvPr>
              <p:cNvSpPr/>
              <p:nvPr/>
            </p:nvSpPr>
            <p:spPr>
              <a:xfrm>
                <a:off x="5777952" y="4298013"/>
                <a:ext cx="529774" cy="206971"/>
              </a:xfrm>
              <a:prstGeom prst="rect">
                <a:avLst/>
              </a:prstGeom>
              <a:solidFill>
                <a:srgbClr val="F3DDE9"/>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1600" b="1" dirty="0">
                  <a:solidFill>
                    <a:schemeClr val="tx1"/>
                  </a:solidFill>
                  <a:latin typeface="Corbel" panose="020B0503020204020204" pitchFamily="34" charset="0"/>
                  <a:cs typeface="Arial" panose="020B0604020202020204" pitchFamily="34" charset="0"/>
                </a:endParaRPr>
              </a:p>
            </p:txBody>
          </p:sp>
          <p:sp>
            <p:nvSpPr>
              <p:cNvPr id="22" name="직사각형 352">
                <a:extLst>
                  <a:ext uri="{FF2B5EF4-FFF2-40B4-BE49-F238E27FC236}">
                    <a16:creationId xmlns:a16="http://schemas.microsoft.com/office/drawing/2014/main" id="{BC5907A3-A808-CD42-9413-71F12F9126D7}"/>
                  </a:ext>
                </a:extLst>
              </p:cNvPr>
              <p:cNvSpPr/>
              <p:nvPr/>
            </p:nvSpPr>
            <p:spPr>
              <a:xfrm>
                <a:off x="4946500" y="4692527"/>
                <a:ext cx="529774" cy="206971"/>
              </a:xfrm>
              <a:prstGeom prst="rect">
                <a:avLst/>
              </a:prstGeom>
              <a:solidFill>
                <a:schemeClr val="accent2">
                  <a:lumMod val="40000"/>
                  <a:lumOff val="6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1400" b="1" dirty="0">
                  <a:solidFill>
                    <a:schemeClr val="tx1"/>
                  </a:solidFill>
                  <a:latin typeface="Corbel" panose="020B0503020204020204" pitchFamily="34" charset="0"/>
                  <a:cs typeface="Arial" panose="020B0604020202020204" pitchFamily="34" charset="0"/>
                </a:endParaRPr>
              </a:p>
            </p:txBody>
          </p:sp>
          <p:sp>
            <p:nvSpPr>
              <p:cNvPr id="23" name="직사각형 352">
                <a:extLst>
                  <a:ext uri="{FF2B5EF4-FFF2-40B4-BE49-F238E27FC236}">
                    <a16:creationId xmlns:a16="http://schemas.microsoft.com/office/drawing/2014/main" id="{CD256BDB-9209-1443-9B49-ED7B52623889}"/>
                  </a:ext>
                </a:extLst>
              </p:cNvPr>
              <p:cNvSpPr/>
              <p:nvPr/>
            </p:nvSpPr>
            <p:spPr>
              <a:xfrm>
                <a:off x="5777952" y="4692527"/>
                <a:ext cx="529774" cy="206971"/>
              </a:xfrm>
              <a:prstGeom prst="rect">
                <a:avLst/>
              </a:prstGeom>
              <a:solidFill>
                <a:schemeClr val="accent2">
                  <a:lumMod val="40000"/>
                  <a:lumOff val="6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1600" b="1" dirty="0">
                  <a:solidFill>
                    <a:schemeClr val="tx1"/>
                  </a:solidFill>
                  <a:latin typeface="Corbel" panose="020B0503020204020204" pitchFamily="34" charset="0"/>
                  <a:cs typeface="Arial" panose="020B0604020202020204" pitchFamily="34" charset="0"/>
                </a:endParaRPr>
              </a:p>
            </p:txBody>
          </p:sp>
        </p:grpSp>
        <p:sp>
          <p:nvSpPr>
            <p:cNvPr id="16" name="직사각형 363">
              <a:extLst>
                <a:ext uri="{FF2B5EF4-FFF2-40B4-BE49-F238E27FC236}">
                  <a16:creationId xmlns:a16="http://schemas.microsoft.com/office/drawing/2014/main" id="{66BF03D5-706D-4246-A420-F8C5E98E9AC0}"/>
                </a:ext>
              </a:extLst>
            </p:cNvPr>
            <p:cNvSpPr/>
            <p:nvPr/>
          </p:nvSpPr>
          <p:spPr>
            <a:xfrm>
              <a:off x="4371559" y="4589036"/>
              <a:ext cx="305537" cy="2169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1"/>
                  </a:solidFill>
                  <a:latin typeface="Corbel" panose="020B0503020204020204" pitchFamily="34" charset="0"/>
                  <a:cs typeface="Arial" panose="020B0604020202020204" pitchFamily="34" charset="0"/>
                </a:rPr>
                <a:t>⋯</a:t>
              </a:r>
              <a:endParaRPr lang="ko-KR" altLang="en-US" sz="1600" b="1" dirty="0">
                <a:solidFill>
                  <a:schemeClr val="tx1"/>
                </a:solidFill>
                <a:latin typeface="Corbel" panose="020B0503020204020204" pitchFamily="34" charset="0"/>
                <a:cs typeface="Arial" panose="020B0604020202020204" pitchFamily="34" charset="0"/>
              </a:endParaRPr>
            </a:p>
          </p:txBody>
        </p:sp>
      </p:grpSp>
      <p:grpSp>
        <p:nvGrpSpPr>
          <p:cNvPr id="24" name="Group 23">
            <a:extLst>
              <a:ext uri="{FF2B5EF4-FFF2-40B4-BE49-F238E27FC236}">
                <a16:creationId xmlns:a16="http://schemas.microsoft.com/office/drawing/2014/main" id="{15B1A5E0-D5B0-FB4E-AEB7-E32F48E49934}"/>
              </a:ext>
            </a:extLst>
          </p:cNvPr>
          <p:cNvGrpSpPr/>
          <p:nvPr/>
        </p:nvGrpSpPr>
        <p:grpSpPr>
          <a:xfrm>
            <a:off x="3965790" y="4343441"/>
            <a:ext cx="1945584" cy="1314933"/>
            <a:chOff x="5669860" y="4148829"/>
            <a:chExt cx="1945584" cy="1314933"/>
          </a:xfrm>
        </p:grpSpPr>
        <p:grpSp>
          <p:nvGrpSpPr>
            <p:cNvPr id="25" name="Group 24">
              <a:extLst>
                <a:ext uri="{FF2B5EF4-FFF2-40B4-BE49-F238E27FC236}">
                  <a16:creationId xmlns:a16="http://schemas.microsoft.com/office/drawing/2014/main" id="{B983B6D2-F405-6245-9435-2CFE53DAAB14}"/>
                </a:ext>
              </a:extLst>
            </p:cNvPr>
            <p:cNvGrpSpPr/>
            <p:nvPr/>
          </p:nvGrpSpPr>
          <p:grpSpPr>
            <a:xfrm>
              <a:off x="5669860" y="4148829"/>
              <a:ext cx="852280" cy="1314933"/>
              <a:chOff x="4783207" y="4148829"/>
              <a:chExt cx="1696057" cy="1314933"/>
            </a:xfrm>
          </p:grpSpPr>
          <p:sp>
            <p:nvSpPr>
              <p:cNvPr id="35" name="직사각형 78">
                <a:extLst>
                  <a:ext uri="{FF2B5EF4-FFF2-40B4-BE49-F238E27FC236}">
                    <a16:creationId xmlns:a16="http://schemas.microsoft.com/office/drawing/2014/main" id="{19FF2990-D891-584D-8D11-72075741CB73}"/>
                  </a:ext>
                </a:extLst>
              </p:cNvPr>
              <p:cNvSpPr/>
              <p:nvPr/>
            </p:nvSpPr>
            <p:spPr>
              <a:xfrm>
                <a:off x="4783207" y="4148829"/>
                <a:ext cx="1696057" cy="1314933"/>
              </a:xfrm>
              <a:prstGeom prst="rect">
                <a:avLst/>
              </a:prstGeom>
              <a:solidFill>
                <a:schemeClr val="bg1">
                  <a:lumMod val="8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36000" bIns="0" rtlCol="0" anchor="b"/>
              <a:lstStyle/>
              <a:p>
                <a:pPr algn="ctr"/>
                <a:r>
                  <a:rPr lang="en-US" altLang="ko-KR" sz="1600" b="1" dirty="0">
                    <a:solidFill>
                      <a:schemeClr val="tx1"/>
                    </a:solidFill>
                    <a:latin typeface="Corbel" panose="020B0503020204020204" pitchFamily="34" charset="0"/>
                    <a:cs typeface="Arial" panose="020B0604020202020204" pitchFamily="34" charset="0"/>
                  </a:rPr>
                  <a:t>Die#1</a:t>
                </a:r>
                <a:endParaRPr lang="ko-KR" altLang="en-US" sz="1600" b="1" dirty="0">
                  <a:solidFill>
                    <a:schemeClr val="tx1"/>
                  </a:solidFill>
                  <a:latin typeface="Corbel" panose="020B0503020204020204" pitchFamily="34" charset="0"/>
                  <a:cs typeface="Arial" panose="020B0604020202020204" pitchFamily="34" charset="0"/>
                </a:endParaRPr>
              </a:p>
            </p:txBody>
          </p:sp>
          <p:sp>
            <p:nvSpPr>
              <p:cNvPr id="36" name="직사각형 79">
                <a:extLst>
                  <a:ext uri="{FF2B5EF4-FFF2-40B4-BE49-F238E27FC236}">
                    <a16:creationId xmlns:a16="http://schemas.microsoft.com/office/drawing/2014/main" id="{712E57B8-695A-7847-A201-0562D30C03A2}"/>
                  </a:ext>
                </a:extLst>
              </p:cNvPr>
              <p:cNvSpPr/>
              <p:nvPr/>
            </p:nvSpPr>
            <p:spPr>
              <a:xfrm>
                <a:off x="4853160" y="4195806"/>
                <a:ext cx="716452" cy="997725"/>
              </a:xfrm>
              <a:prstGeom prst="rect">
                <a:avLst/>
              </a:prstGeom>
              <a:solidFill>
                <a:schemeClr val="bg1">
                  <a:lumMod val="7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altLang="ko-KR" sz="1400" b="1" dirty="0">
                    <a:solidFill>
                      <a:schemeClr val="tx1"/>
                    </a:solidFill>
                    <a:latin typeface="Corbel" panose="020B0503020204020204" pitchFamily="34" charset="0"/>
                    <a:cs typeface="Arial" panose="020B0604020202020204" pitchFamily="34" charset="0"/>
                  </a:rPr>
                  <a:t>P#1</a:t>
                </a:r>
                <a:endParaRPr lang="ko-KR" altLang="en-US" sz="1400" b="1" dirty="0">
                  <a:solidFill>
                    <a:schemeClr val="tx1"/>
                  </a:solidFill>
                  <a:latin typeface="Corbel" panose="020B0503020204020204" pitchFamily="34" charset="0"/>
                  <a:cs typeface="Arial" panose="020B0604020202020204" pitchFamily="34" charset="0"/>
                </a:endParaRPr>
              </a:p>
            </p:txBody>
          </p:sp>
          <p:sp>
            <p:nvSpPr>
              <p:cNvPr id="37" name="직사각형 352">
                <a:extLst>
                  <a:ext uri="{FF2B5EF4-FFF2-40B4-BE49-F238E27FC236}">
                    <a16:creationId xmlns:a16="http://schemas.microsoft.com/office/drawing/2014/main" id="{622BAE22-A81D-7F49-9ACD-3DA0F3163CC1}"/>
                  </a:ext>
                </a:extLst>
              </p:cNvPr>
              <p:cNvSpPr/>
              <p:nvPr/>
            </p:nvSpPr>
            <p:spPr>
              <a:xfrm>
                <a:off x="4946500" y="4298013"/>
                <a:ext cx="529774" cy="206971"/>
              </a:xfrm>
              <a:prstGeom prst="rect">
                <a:avLst/>
              </a:prstGeom>
              <a:solidFill>
                <a:srgbClr val="F3DDE9"/>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1400" b="1" dirty="0">
                  <a:solidFill>
                    <a:schemeClr val="tx1"/>
                  </a:solidFill>
                  <a:latin typeface="Corbel" panose="020B0503020204020204" pitchFamily="34" charset="0"/>
                  <a:cs typeface="Arial" panose="020B0604020202020204" pitchFamily="34" charset="0"/>
                </a:endParaRPr>
              </a:p>
            </p:txBody>
          </p:sp>
          <p:sp>
            <p:nvSpPr>
              <p:cNvPr id="38" name="직사각형 79">
                <a:extLst>
                  <a:ext uri="{FF2B5EF4-FFF2-40B4-BE49-F238E27FC236}">
                    <a16:creationId xmlns:a16="http://schemas.microsoft.com/office/drawing/2014/main" id="{500BCE64-423A-A740-BE41-7777E8EE4087}"/>
                  </a:ext>
                </a:extLst>
              </p:cNvPr>
              <p:cNvSpPr/>
              <p:nvPr/>
            </p:nvSpPr>
            <p:spPr>
              <a:xfrm>
                <a:off x="5684614" y="4195806"/>
                <a:ext cx="716452" cy="997725"/>
              </a:xfrm>
              <a:prstGeom prst="rect">
                <a:avLst/>
              </a:prstGeom>
              <a:solidFill>
                <a:schemeClr val="bg1">
                  <a:lumMod val="7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altLang="ko-KR" sz="1400" b="1" dirty="0">
                    <a:solidFill>
                      <a:schemeClr val="tx1"/>
                    </a:solidFill>
                    <a:latin typeface="Corbel" panose="020B0503020204020204" pitchFamily="34" charset="0"/>
                    <a:cs typeface="Arial" panose="020B0604020202020204" pitchFamily="34" charset="0"/>
                  </a:rPr>
                  <a:t>P#2</a:t>
                </a:r>
                <a:endParaRPr lang="ko-KR" altLang="en-US" sz="1400" b="1" dirty="0">
                  <a:solidFill>
                    <a:schemeClr val="tx1"/>
                  </a:solidFill>
                  <a:latin typeface="Corbel" panose="020B0503020204020204" pitchFamily="34" charset="0"/>
                  <a:cs typeface="Arial" panose="020B0604020202020204" pitchFamily="34" charset="0"/>
                </a:endParaRPr>
              </a:p>
            </p:txBody>
          </p:sp>
          <p:sp>
            <p:nvSpPr>
              <p:cNvPr id="39" name="직사각형 352">
                <a:extLst>
                  <a:ext uri="{FF2B5EF4-FFF2-40B4-BE49-F238E27FC236}">
                    <a16:creationId xmlns:a16="http://schemas.microsoft.com/office/drawing/2014/main" id="{B64075F5-367A-284F-8E36-5669D08F99F6}"/>
                  </a:ext>
                </a:extLst>
              </p:cNvPr>
              <p:cNvSpPr/>
              <p:nvPr/>
            </p:nvSpPr>
            <p:spPr>
              <a:xfrm>
                <a:off x="5777952" y="4298013"/>
                <a:ext cx="529774" cy="206971"/>
              </a:xfrm>
              <a:prstGeom prst="rect">
                <a:avLst/>
              </a:prstGeom>
              <a:solidFill>
                <a:srgbClr val="F3DDE9"/>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1600" b="1" dirty="0">
                  <a:solidFill>
                    <a:schemeClr val="tx1"/>
                  </a:solidFill>
                  <a:latin typeface="Corbel" panose="020B0503020204020204" pitchFamily="34" charset="0"/>
                  <a:cs typeface="Arial" panose="020B0604020202020204" pitchFamily="34" charset="0"/>
                </a:endParaRPr>
              </a:p>
            </p:txBody>
          </p:sp>
          <p:sp>
            <p:nvSpPr>
              <p:cNvPr id="40" name="직사각형 352">
                <a:extLst>
                  <a:ext uri="{FF2B5EF4-FFF2-40B4-BE49-F238E27FC236}">
                    <a16:creationId xmlns:a16="http://schemas.microsoft.com/office/drawing/2014/main" id="{DF76ADA3-A244-A341-AD8A-3D00B2A8BC70}"/>
                  </a:ext>
                </a:extLst>
              </p:cNvPr>
              <p:cNvSpPr/>
              <p:nvPr/>
            </p:nvSpPr>
            <p:spPr>
              <a:xfrm>
                <a:off x="4946500" y="4692527"/>
                <a:ext cx="529774" cy="206971"/>
              </a:xfrm>
              <a:prstGeom prst="rect">
                <a:avLst/>
              </a:prstGeom>
              <a:solidFill>
                <a:schemeClr val="accent2">
                  <a:lumMod val="40000"/>
                  <a:lumOff val="6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1400" b="1" dirty="0">
                  <a:solidFill>
                    <a:schemeClr val="tx1"/>
                  </a:solidFill>
                  <a:latin typeface="Corbel" panose="020B0503020204020204" pitchFamily="34" charset="0"/>
                  <a:cs typeface="Arial" panose="020B0604020202020204" pitchFamily="34" charset="0"/>
                </a:endParaRPr>
              </a:p>
            </p:txBody>
          </p:sp>
          <p:sp>
            <p:nvSpPr>
              <p:cNvPr id="41" name="직사각형 352">
                <a:extLst>
                  <a:ext uri="{FF2B5EF4-FFF2-40B4-BE49-F238E27FC236}">
                    <a16:creationId xmlns:a16="http://schemas.microsoft.com/office/drawing/2014/main" id="{ABCF0395-730F-484E-9BBB-8E17B9ACDD37}"/>
                  </a:ext>
                </a:extLst>
              </p:cNvPr>
              <p:cNvSpPr/>
              <p:nvPr/>
            </p:nvSpPr>
            <p:spPr>
              <a:xfrm>
                <a:off x="5777952" y="4692527"/>
                <a:ext cx="529774" cy="206971"/>
              </a:xfrm>
              <a:prstGeom prst="rect">
                <a:avLst/>
              </a:prstGeom>
              <a:solidFill>
                <a:schemeClr val="accent2">
                  <a:lumMod val="40000"/>
                  <a:lumOff val="6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1600" b="1" dirty="0">
                  <a:solidFill>
                    <a:schemeClr val="tx1"/>
                  </a:solidFill>
                  <a:latin typeface="Corbel" panose="020B0503020204020204" pitchFamily="34" charset="0"/>
                  <a:cs typeface="Arial" panose="020B0604020202020204" pitchFamily="34" charset="0"/>
                </a:endParaRPr>
              </a:p>
            </p:txBody>
          </p:sp>
        </p:grpSp>
        <p:grpSp>
          <p:nvGrpSpPr>
            <p:cNvPr id="26" name="Group 25">
              <a:extLst>
                <a:ext uri="{FF2B5EF4-FFF2-40B4-BE49-F238E27FC236}">
                  <a16:creationId xmlns:a16="http://schemas.microsoft.com/office/drawing/2014/main" id="{2AC5E41F-50C9-F745-84DA-AD4BB9364853}"/>
                </a:ext>
              </a:extLst>
            </p:cNvPr>
            <p:cNvGrpSpPr/>
            <p:nvPr/>
          </p:nvGrpSpPr>
          <p:grpSpPr>
            <a:xfrm>
              <a:off x="6763164" y="4148829"/>
              <a:ext cx="852280" cy="1314933"/>
              <a:chOff x="4783207" y="4148829"/>
              <a:chExt cx="1696057" cy="1314933"/>
            </a:xfrm>
          </p:grpSpPr>
          <p:sp>
            <p:nvSpPr>
              <p:cNvPr id="28" name="직사각형 78">
                <a:extLst>
                  <a:ext uri="{FF2B5EF4-FFF2-40B4-BE49-F238E27FC236}">
                    <a16:creationId xmlns:a16="http://schemas.microsoft.com/office/drawing/2014/main" id="{72E5F8C8-177C-C944-BB93-9EEFB5942EB9}"/>
                  </a:ext>
                </a:extLst>
              </p:cNvPr>
              <p:cNvSpPr/>
              <p:nvPr/>
            </p:nvSpPr>
            <p:spPr>
              <a:xfrm>
                <a:off x="4783207" y="4148829"/>
                <a:ext cx="1696057" cy="1314933"/>
              </a:xfrm>
              <a:prstGeom prst="rect">
                <a:avLst/>
              </a:prstGeom>
              <a:solidFill>
                <a:schemeClr val="bg1">
                  <a:lumMod val="8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36000" bIns="0" rtlCol="0" anchor="b"/>
              <a:lstStyle/>
              <a:p>
                <a:pPr algn="ctr"/>
                <a:r>
                  <a:rPr lang="en-US" altLang="ko-KR" sz="1600" b="1" dirty="0">
                    <a:solidFill>
                      <a:schemeClr val="tx1"/>
                    </a:solidFill>
                    <a:latin typeface="Corbel" panose="020B0503020204020204" pitchFamily="34" charset="0"/>
                    <a:cs typeface="Arial" panose="020B0604020202020204" pitchFamily="34" charset="0"/>
                  </a:rPr>
                  <a:t>Die#4</a:t>
                </a:r>
                <a:endParaRPr lang="ko-KR" altLang="en-US" sz="1600" b="1" dirty="0">
                  <a:solidFill>
                    <a:schemeClr val="tx1"/>
                  </a:solidFill>
                  <a:latin typeface="Corbel" panose="020B0503020204020204" pitchFamily="34" charset="0"/>
                  <a:cs typeface="Arial" panose="020B0604020202020204" pitchFamily="34" charset="0"/>
                </a:endParaRPr>
              </a:p>
            </p:txBody>
          </p:sp>
          <p:sp>
            <p:nvSpPr>
              <p:cNvPr id="29" name="직사각형 79">
                <a:extLst>
                  <a:ext uri="{FF2B5EF4-FFF2-40B4-BE49-F238E27FC236}">
                    <a16:creationId xmlns:a16="http://schemas.microsoft.com/office/drawing/2014/main" id="{6C30A438-E90B-7E4F-A087-1F15EC5ADDC2}"/>
                  </a:ext>
                </a:extLst>
              </p:cNvPr>
              <p:cNvSpPr/>
              <p:nvPr/>
            </p:nvSpPr>
            <p:spPr>
              <a:xfrm>
                <a:off x="4853160" y="4195806"/>
                <a:ext cx="716452" cy="997725"/>
              </a:xfrm>
              <a:prstGeom prst="rect">
                <a:avLst/>
              </a:prstGeom>
              <a:solidFill>
                <a:schemeClr val="bg1">
                  <a:lumMod val="7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altLang="ko-KR" sz="1400" b="1" dirty="0">
                    <a:solidFill>
                      <a:schemeClr val="tx1"/>
                    </a:solidFill>
                    <a:latin typeface="Corbel" panose="020B0503020204020204" pitchFamily="34" charset="0"/>
                    <a:cs typeface="Arial" panose="020B0604020202020204" pitchFamily="34" charset="0"/>
                  </a:rPr>
                  <a:t>P#1</a:t>
                </a:r>
                <a:endParaRPr lang="ko-KR" altLang="en-US" sz="1400" b="1" dirty="0">
                  <a:solidFill>
                    <a:schemeClr val="tx1"/>
                  </a:solidFill>
                  <a:latin typeface="Corbel" panose="020B0503020204020204" pitchFamily="34" charset="0"/>
                  <a:cs typeface="Arial" panose="020B0604020202020204" pitchFamily="34" charset="0"/>
                </a:endParaRPr>
              </a:p>
            </p:txBody>
          </p:sp>
          <p:sp>
            <p:nvSpPr>
              <p:cNvPr id="30" name="직사각형 352">
                <a:extLst>
                  <a:ext uri="{FF2B5EF4-FFF2-40B4-BE49-F238E27FC236}">
                    <a16:creationId xmlns:a16="http://schemas.microsoft.com/office/drawing/2014/main" id="{FDAC43F3-14C4-134D-9F47-89F8B07332B1}"/>
                  </a:ext>
                </a:extLst>
              </p:cNvPr>
              <p:cNvSpPr/>
              <p:nvPr/>
            </p:nvSpPr>
            <p:spPr>
              <a:xfrm>
                <a:off x="4946500" y="4298013"/>
                <a:ext cx="529774" cy="206971"/>
              </a:xfrm>
              <a:prstGeom prst="rect">
                <a:avLst/>
              </a:prstGeom>
              <a:solidFill>
                <a:srgbClr val="F3DDE9"/>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1400" b="1" dirty="0">
                  <a:solidFill>
                    <a:schemeClr val="tx1"/>
                  </a:solidFill>
                  <a:latin typeface="Corbel" panose="020B0503020204020204" pitchFamily="34" charset="0"/>
                  <a:cs typeface="Arial" panose="020B0604020202020204" pitchFamily="34" charset="0"/>
                </a:endParaRPr>
              </a:p>
            </p:txBody>
          </p:sp>
          <p:sp>
            <p:nvSpPr>
              <p:cNvPr id="31" name="직사각형 79">
                <a:extLst>
                  <a:ext uri="{FF2B5EF4-FFF2-40B4-BE49-F238E27FC236}">
                    <a16:creationId xmlns:a16="http://schemas.microsoft.com/office/drawing/2014/main" id="{8126472F-71F8-3045-A372-74A6B5B6F779}"/>
                  </a:ext>
                </a:extLst>
              </p:cNvPr>
              <p:cNvSpPr/>
              <p:nvPr/>
            </p:nvSpPr>
            <p:spPr>
              <a:xfrm>
                <a:off x="5684614" y="4195806"/>
                <a:ext cx="716452" cy="997725"/>
              </a:xfrm>
              <a:prstGeom prst="rect">
                <a:avLst/>
              </a:prstGeom>
              <a:solidFill>
                <a:schemeClr val="bg1">
                  <a:lumMod val="7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altLang="ko-KR" sz="1400" b="1" dirty="0">
                    <a:solidFill>
                      <a:schemeClr val="tx1"/>
                    </a:solidFill>
                    <a:latin typeface="Corbel" panose="020B0503020204020204" pitchFamily="34" charset="0"/>
                    <a:cs typeface="Arial" panose="020B0604020202020204" pitchFamily="34" charset="0"/>
                  </a:rPr>
                  <a:t>P#2</a:t>
                </a:r>
                <a:endParaRPr lang="ko-KR" altLang="en-US" sz="1400" b="1" dirty="0">
                  <a:solidFill>
                    <a:schemeClr val="tx1"/>
                  </a:solidFill>
                  <a:latin typeface="Corbel" panose="020B0503020204020204" pitchFamily="34" charset="0"/>
                  <a:cs typeface="Arial" panose="020B0604020202020204" pitchFamily="34" charset="0"/>
                </a:endParaRPr>
              </a:p>
            </p:txBody>
          </p:sp>
          <p:sp>
            <p:nvSpPr>
              <p:cNvPr id="32" name="직사각형 352">
                <a:extLst>
                  <a:ext uri="{FF2B5EF4-FFF2-40B4-BE49-F238E27FC236}">
                    <a16:creationId xmlns:a16="http://schemas.microsoft.com/office/drawing/2014/main" id="{60B9029A-2CF1-1A44-A3E8-A9D80B53A111}"/>
                  </a:ext>
                </a:extLst>
              </p:cNvPr>
              <p:cNvSpPr/>
              <p:nvPr/>
            </p:nvSpPr>
            <p:spPr>
              <a:xfrm>
                <a:off x="5777952" y="4298013"/>
                <a:ext cx="529774" cy="206971"/>
              </a:xfrm>
              <a:prstGeom prst="rect">
                <a:avLst/>
              </a:prstGeom>
              <a:solidFill>
                <a:srgbClr val="F3DDE9"/>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1600" b="1" dirty="0">
                  <a:solidFill>
                    <a:schemeClr val="tx1"/>
                  </a:solidFill>
                  <a:latin typeface="Corbel" panose="020B0503020204020204" pitchFamily="34" charset="0"/>
                  <a:cs typeface="Arial" panose="020B0604020202020204" pitchFamily="34" charset="0"/>
                </a:endParaRPr>
              </a:p>
            </p:txBody>
          </p:sp>
          <p:sp>
            <p:nvSpPr>
              <p:cNvPr id="33" name="직사각형 352">
                <a:extLst>
                  <a:ext uri="{FF2B5EF4-FFF2-40B4-BE49-F238E27FC236}">
                    <a16:creationId xmlns:a16="http://schemas.microsoft.com/office/drawing/2014/main" id="{4C965230-CDFE-4F4D-AB39-78843A8D031E}"/>
                  </a:ext>
                </a:extLst>
              </p:cNvPr>
              <p:cNvSpPr/>
              <p:nvPr/>
            </p:nvSpPr>
            <p:spPr>
              <a:xfrm>
                <a:off x="4946500" y="4692527"/>
                <a:ext cx="529774" cy="206971"/>
              </a:xfrm>
              <a:prstGeom prst="rect">
                <a:avLst/>
              </a:prstGeom>
              <a:solidFill>
                <a:schemeClr val="accent2">
                  <a:lumMod val="40000"/>
                  <a:lumOff val="6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1400" b="1" dirty="0">
                  <a:solidFill>
                    <a:schemeClr val="tx1"/>
                  </a:solidFill>
                  <a:latin typeface="Corbel" panose="020B0503020204020204" pitchFamily="34" charset="0"/>
                  <a:cs typeface="Arial" panose="020B0604020202020204" pitchFamily="34" charset="0"/>
                </a:endParaRPr>
              </a:p>
            </p:txBody>
          </p:sp>
          <p:sp>
            <p:nvSpPr>
              <p:cNvPr id="34" name="직사각형 352">
                <a:extLst>
                  <a:ext uri="{FF2B5EF4-FFF2-40B4-BE49-F238E27FC236}">
                    <a16:creationId xmlns:a16="http://schemas.microsoft.com/office/drawing/2014/main" id="{5366B777-3513-284F-B0CD-F532B4690BA2}"/>
                  </a:ext>
                </a:extLst>
              </p:cNvPr>
              <p:cNvSpPr/>
              <p:nvPr/>
            </p:nvSpPr>
            <p:spPr>
              <a:xfrm>
                <a:off x="5777952" y="4692527"/>
                <a:ext cx="529774" cy="206971"/>
              </a:xfrm>
              <a:prstGeom prst="rect">
                <a:avLst/>
              </a:prstGeom>
              <a:solidFill>
                <a:schemeClr val="accent2">
                  <a:lumMod val="40000"/>
                  <a:lumOff val="6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1600" b="1" dirty="0">
                  <a:solidFill>
                    <a:schemeClr val="tx1"/>
                  </a:solidFill>
                  <a:latin typeface="Corbel" panose="020B0503020204020204" pitchFamily="34" charset="0"/>
                  <a:cs typeface="Arial" panose="020B0604020202020204" pitchFamily="34" charset="0"/>
                </a:endParaRPr>
              </a:p>
            </p:txBody>
          </p:sp>
        </p:grpSp>
        <p:sp>
          <p:nvSpPr>
            <p:cNvPr id="27" name="직사각형 363">
              <a:extLst>
                <a:ext uri="{FF2B5EF4-FFF2-40B4-BE49-F238E27FC236}">
                  <a16:creationId xmlns:a16="http://schemas.microsoft.com/office/drawing/2014/main" id="{632A40CD-940C-B442-A563-7501E0AF49D6}"/>
                </a:ext>
              </a:extLst>
            </p:cNvPr>
            <p:cNvSpPr/>
            <p:nvPr/>
          </p:nvSpPr>
          <p:spPr>
            <a:xfrm>
              <a:off x="6490971" y="4589036"/>
              <a:ext cx="305537" cy="2169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1"/>
                  </a:solidFill>
                  <a:latin typeface="Corbel" panose="020B0503020204020204" pitchFamily="34" charset="0"/>
                  <a:cs typeface="Arial" panose="020B0604020202020204" pitchFamily="34" charset="0"/>
                </a:rPr>
                <a:t>⋯</a:t>
              </a:r>
              <a:endParaRPr lang="ko-KR" altLang="en-US" sz="1600" b="1" dirty="0">
                <a:solidFill>
                  <a:schemeClr val="tx1"/>
                </a:solidFill>
                <a:latin typeface="Corbel" panose="020B0503020204020204" pitchFamily="34" charset="0"/>
                <a:cs typeface="Arial" panose="020B0604020202020204" pitchFamily="34" charset="0"/>
              </a:endParaRPr>
            </a:p>
          </p:txBody>
        </p:sp>
      </p:grpSp>
      <p:grpSp>
        <p:nvGrpSpPr>
          <p:cNvPr id="42" name="Group 41">
            <a:extLst>
              <a:ext uri="{FF2B5EF4-FFF2-40B4-BE49-F238E27FC236}">
                <a16:creationId xmlns:a16="http://schemas.microsoft.com/office/drawing/2014/main" id="{1ABC1164-C652-F946-905C-6DC753482C43}"/>
              </a:ext>
            </a:extLst>
          </p:cNvPr>
          <p:cNvGrpSpPr/>
          <p:nvPr/>
        </p:nvGrpSpPr>
        <p:grpSpPr>
          <a:xfrm>
            <a:off x="5913430" y="4343442"/>
            <a:ext cx="2236946" cy="1314932"/>
            <a:chOff x="5378498" y="4148830"/>
            <a:chExt cx="2236946" cy="1314932"/>
          </a:xfrm>
        </p:grpSpPr>
        <p:grpSp>
          <p:nvGrpSpPr>
            <p:cNvPr id="43" name="Group 42">
              <a:extLst>
                <a:ext uri="{FF2B5EF4-FFF2-40B4-BE49-F238E27FC236}">
                  <a16:creationId xmlns:a16="http://schemas.microsoft.com/office/drawing/2014/main" id="{C2F459E8-DFEC-8549-AD47-45CE0A0233B8}"/>
                </a:ext>
              </a:extLst>
            </p:cNvPr>
            <p:cNvGrpSpPr/>
            <p:nvPr/>
          </p:nvGrpSpPr>
          <p:grpSpPr>
            <a:xfrm>
              <a:off x="5669860" y="4148830"/>
              <a:ext cx="852280" cy="1314932"/>
              <a:chOff x="4783207" y="4148830"/>
              <a:chExt cx="1696057" cy="1314932"/>
            </a:xfrm>
          </p:grpSpPr>
          <p:sp>
            <p:nvSpPr>
              <p:cNvPr id="54" name="직사각형 78">
                <a:extLst>
                  <a:ext uri="{FF2B5EF4-FFF2-40B4-BE49-F238E27FC236}">
                    <a16:creationId xmlns:a16="http://schemas.microsoft.com/office/drawing/2014/main" id="{5BBDEF9A-AF51-3A48-A4F2-C6554598F2D6}"/>
                  </a:ext>
                </a:extLst>
              </p:cNvPr>
              <p:cNvSpPr/>
              <p:nvPr/>
            </p:nvSpPr>
            <p:spPr>
              <a:xfrm>
                <a:off x="4783207" y="4148830"/>
                <a:ext cx="1696057" cy="1314932"/>
              </a:xfrm>
              <a:prstGeom prst="rect">
                <a:avLst/>
              </a:prstGeom>
              <a:solidFill>
                <a:schemeClr val="bg1">
                  <a:lumMod val="8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36000" bIns="0" rtlCol="0" anchor="b"/>
              <a:lstStyle/>
              <a:p>
                <a:pPr algn="ctr"/>
                <a:r>
                  <a:rPr lang="en-US" altLang="ko-KR" sz="1600" b="1" dirty="0">
                    <a:solidFill>
                      <a:schemeClr val="tx1"/>
                    </a:solidFill>
                    <a:latin typeface="Corbel" panose="020B0503020204020204" pitchFamily="34" charset="0"/>
                    <a:cs typeface="Arial" panose="020B0604020202020204" pitchFamily="34" charset="0"/>
                  </a:rPr>
                  <a:t>Die#1</a:t>
                </a:r>
                <a:endParaRPr lang="ko-KR" altLang="en-US" sz="1600" b="1" dirty="0">
                  <a:solidFill>
                    <a:schemeClr val="tx1"/>
                  </a:solidFill>
                  <a:latin typeface="Corbel" panose="020B0503020204020204" pitchFamily="34" charset="0"/>
                  <a:cs typeface="Arial" panose="020B0604020202020204" pitchFamily="34" charset="0"/>
                </a:endParaRPr>
              </a:p>
            </p:txBody>
          </p:sp>
          <p:sp>
            <p:nvSpPr>
              <p:cNvPr id="55" name="직사각형 79">
                <a:extLst>
                  <a:ext uri="{FF2B5EF4-FFF2-40B4-BE49-F238E27FC236}">
                    <a16:creationId xmlns:a16="http://schemas.microsoft.com/office/drawing/2014/main" id="{E402CA87-F41C-914C-A8B9-9E6B8C23665A}"/>
                  </a:ext>
                </a:extLst>
              </p:cNvPr>
              <p:cNvSpPr/>
              <p:nvPr/>
            </p:nvSpPr>
            <p:spPr>
              <a:xfrm>
                <a:off x="4853160" y="4195807"/>
                <a:ext cx="716452" cy="997724"/>
              </a:xfrm>
              <a:prstGeom prst="rect">
                <a:avLst/>
              </a:prstGeom>
              <a:solidFill>
                <a:schemeClr val="bg1">
                  <a:lumMod val="7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altLang="ko-KR" sz="1400" b="1" dirty="0">
                    <a:solidFill>
                      <a:schemeClr val="tx1"/>
                    </a:solidFill>
                    <a:latin typeface="Corbel" panose="020B0503020204020204" pitchFamily="34" charset="0"/>
                    <a:cs typeface="Arial" panose="020B0604020202020204" pitchFamily="34" charset="0"/>
                  </a:rPr>
                  <a:t>P#1</a:t>
                </a:r>
                <a:endParaRPr lang="ko-KR" altLang="en-US" sz="1400" b="1" dirty="0">
                  <a:solidFill>
                    <a:schemeClr val="tx1"/>
                  </a:solidFill>
                  <a:latin typeface="Corbel" panose="020B0503020204020204" pitchFamily="34" charset="0"/>
                  <a:cs typeface="Arial" panose="020B0604020202020204" pitchFamily="34" charset="0"/>
                </a:endParaRPr>
              </a:p>
            </p:txBody>
          </p:sp>
          <p:sp>
            <p:nvSpPr>
              <p:cNvPr id="56" name="직사각형 352">
                <a:extLst>
                  <a:ext uri="{FF2B5EF4-FFF2-40B4-BE49-F238E27FC236}">
                    <a16:creationId xmlns:a16="http://schemas.microsoft.com/office/drawing/2014/main" id="{90675E61-7FD3-3C43-9808-C2BB57F9BFA3}"/>
                  </a:ext>
                </a:extLst>
              </p:cNvPr>
              <p:cNvSpPr/>
              <p:nvPr/>
            </p:nvSpPr>
            <p:spPr>
              <a:xfrm>
                <a:off x="4946500" y="4298013"/>
                <a:ext cx="529774" cy="206971"/>
              </a:xfrm>
              <a:prstGeom prst="rect">
                <a:avLst/>
              </a:prstGeom>
              <a:solidFill>
                <a:srgbClr val="F3DDE9"/>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1400" b="1" dirty="0">
                  <a:solidFill>
                    <a:schemeClr val="tx1"/>
                  </a:solidFill>
                  <a:latin typeface="Corbel" panose="020B0503020204020204" pitchFamily="34" charset="0"/>
                  <a:cs typeface="Arial" panose="020B0604020202020204" pitchFamily="34" charset="0"/>
                </a:endParaRPr>
              </a:p>
            </p:txBody>
          </p:sp>
          <p:sp>
            <p:nvSpPr>
              <p:cNvPr id="57" name="직사각형 79">
                <a:extLst>
                  <a:ext uri="{FF2B5EF4-FFF2-40B4-BE49-F238E27FC236}">
                    <a16:creationId xmlns:a16="http://schemas.microsoft.com/office/drawing/2014/main" id="{04C8362B-4195-FB47-841B-27CD90C458D1}"/>
                  </a:ext>
                </a:extLst>
              </p:cNvPr>
              <p:cNvSpPr/>
              <p:nvPr/>
            </p:nvSpPr>
            <p:spPr>
              <a:xfrm>
                <a:off x="5684614" y="4195807"/>
                <a:ext cx="716452" cy="997724"/>
              </a:xfrm>
              <a:prstGeom prst="rect">
                <a:avLst/>
              </a:prstGeom>
              <a:solidFill>
                <a:schemeClr val="bg1">
                  <a:lumMod val="7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altLang="ko-KR" sz="1400" b="1" dirty="0">
                    <a:solidFill>
                      <a:schemeClr val="tx1"/>
                    </a:solidFill>
                    <a:latin typeface="Corbel" panose="020B0503020204020204" pitchFamily="34" charset="0"/>
                    <a:cs typeface="Arial" panose="020B0604020202020204" pitchFamily="34" charset="0"/>
                  </a:rPr>
                  <a:t>P#2</a:t>
                </a:r>
                <a:endParaRPr lang="ko-KR" altLang="en-US" sz="1400" b="1" dirty="0">
                  <a:solidFill>
                    <a:schemeClr val="tx1"/>
                  </a:solidFill>
                  <a:latin typeface="Corbel" panose="020B0503020204020204" pitchFamily="34" charset="0"/>
                  <a:cs typeface="Arial" panose="020B0604020202020204" pitchFamily="34" charset="0"/>
                </a:endParaRPr>
              </a:p>
            </p:txBody>
          </p:sp>
          <p:sp>
            <p:nvSpPr>
              <p:cNvPr id="58" name="직사각형 352">
                <a:extLst>
                  <a:ext uri="{FF2B5EF4-FFF2-40B4-BE49-F238E27FC236}">
                    <a16:creationId xmlns:a16="http://schemas.microsoft.com/office/drawing/2014/main" id="{36580822-5167-DB47-9978-6538C09CBA62}"/>
                  </a:ext>
                </a:extLst>
              </p:cNvPr>
              <p:cNvSpPr/>
              <p:nvPr/>
            </p:nvSpPr>
            <p:spPr>
              <a:xfrm>
                <a:off x="5777952" y="4298013"/>
                <a:ext cx="529774" cy="206971"/>
              </a:xfrm>
              <a:prstGeom prst="rect">
                <a:avLst/>
              </a:prstGeom>
              <a:solidFill>
                <a:srgbClr val="F3DDE9"/>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1600" b="1" dirty="0">
                  <a:solidFill>
                    <a:schemeClr val="tx1"/>
                  </a:solidFill>
                  <a:latin typeface="Corbel" panose="020B0503020204020204" pitchFamily="34" charset="0"/>
                  <a:cs typeface="Arial" panose="020B0604020202020204" pitchFamily="34" charset="0"/>
                </a:endParaRPr>
              </a:p>
            </p:txBody>
          </p:sp>
          <p:sp>
            <p:nvSpPr>
              <p:cNvPr id="59" name="직사각형 352">
                <a:extLst>
                  <a:ext uri="{FF2B5EF4-FFF2-40B4-BE49-F238E27FC236}">
                    <a16:creationId xmlns:a16="http://schemas.microsoft.com/office/drawing/2014/main" id="{F2FDA18C-647C-7245-B13A-4DE630B1DF3E}"/>
                  </a:ext>
                </a:extLst>
              </p:cNvPr>
              <p:cNvSpPr/>
              <p:nvPr/>
            </p:nvSpPr>
            <p:spPr>
              <a:xfrm>
                <a:off x="4946500" y="4692527"/>
                <a:ext cx="529774" cy="206971"/>
              </a:xfrm>
              <a:prstGeom prst="rect">
                <a:avLst/>
              </a:prstGeom>
              <a:solidFill>
                <a:schemeClr val="accent2">
                  <a:lumMod val="40000"/>
                  <a:lumOff val="6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1400" b="1" dirty="0">
                  <a:solidFill>
                    <a:schemeClr val="tx1"/>
                  </a:solidFill>
                  <a:latin typeface="Corbel" panose="020B0503020204020204" pitchFamily="34" charset="0"/>
                  <a:cs typeface="Arial" panose="020B0604020202020204" pitchFamily="34" charset="0"/>
                </a:endParaRPr>
              </a:p>
            </p:txBody>
          </p:sp>
          <p:sp>
            <p:nvSpPr>
              <p:cNvPr id="60" name="직사각형 352">
                <a:extLst>
                  <a:ext uri="{FF2B5EF4-FFF2-40B4-BE49-F238E27FC236}">
                    <a16:creationId xmlns:a16="http://schemas.microsoft.com/office/drawing/2014/main" id="{80EAE09F-C5C1-8E42-908A-CE53F295A4E1}"/>
                  </a:ext>
                </a:extLst>
              </p:cNvPr>
              <p:cNvSpPr/>
              <p:nvPr/>
            </p:nvSpPr>
            <p:spPr>
              <a:xfrm>
                <a:off x="5777952" y="4692527"/>
                <a:ext cx="529774" cy="206971"/>
              </a:xfrm>
              <a:prstGeom prst="rect">
                <a:avLst/>
              </a:prstGeom>
              <a:solidFill>
                <a:schemeClr val="accent2">
                  <a:lumMod val="40000"/>
                  <a:lumOff val="6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1600" b="1" dirty="0">
                  <a:solidFill>
                    <a:schemeClr val="tx1"/>
                  </a:solidFill>
                  <a:latin typeface="Corbel" panose="020B0503020204020204" pitchFamily="34" charset="0"/>
                  <a:cs typeface="Arial" panose="020B0604020202020204" pitchFamily="34" charset="0"/>
                </a:endParaRPr>
              </a:p>
            </p:txBody>
          </p:sp>
        </p:grpSp>
        <p:grpSp>
          <p:nvGrpSpPr>
            <p:cNvPr id="44" name="Group 43">
              <a:extLst>
                <a:ext uri="{FF2B5EF4-FFF2-40B4-BE49-F238E27FC236}">
                  <a16:creationId xmlns:a16="http://schemas.microsoft.com/office/drawing/2014/main" id="{FBF912D3-1847-404C-B1D2-2A738340DA1F}"/>
                </a:ext>
              </a:extLst>
            </p:cNvPr>
            <p:cNvGrpSpPr/>
            <p:nvPr/>
          </p:nvGrpSpPr>
          <p:grpSpPr>
            <a:xfrm>
              <a:off x="6763164" y="4148830"/>
              <a:ext cx="852280" cy="1314932"/>
              <a:chOff x="4783207" y="4148830"/>
              <a:chExt cx="1696057" cy="1314932"/>
            </a:xfrm>
          </p:grpSpPr>
          <p:sp>
            <p:nvSpPr>
              <p:cNvPr id="47" name="직사각형 78">
                <a:extLst>
                  <a:ext uri="{FF2B5EF4-FFF2-40B4-BE49-F238E27FC236}">
                    <a16:creationId xmlns:a16="http://schemas.microsoft.com/office/drawing/2014/main" id="{B1C1A794-F90C-E44D-95A9-DD61CB4067D2}"/>
                  </a:ext>
                </a:extLst>
              </p:cNvPr>
              <p:cNvSpPr/>
              <p:nvPr/>
            </p:nvSpPr>
            <p:spPr>
              <a:xfrm>
                <a:off x="4783207" y="4148830"/>
                <a:ext cx="1696057" cy="1314932"/>
              </a:xfrm>
              <a:prstGeom prst="rect">
                <a:avLst/>
              </a:prstGeom>
              <a:solidFill>
                <a:schemeClr val="bg1">
                  <a:lumMod val="8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36000" bIns="0" rtlCol="0" anchor="b"/>
              <a:lstStyle/>
              <a:p>
                <a:pPr algn="ctr"/>
                <a:r>
                  <a:rPr lang="en-US" altLang="ko-KR" sz="1600" b="1" dirty="0">
                    <a:solidFill>
                      <a:schemeClr val="tx1"/>
                    </a:solidFill>
                    <a:latin typeface="Corbel" panose="020B0503020204020204" pitchFamily="34" charset="0"/>
                    <a:cs typeface="Arial" panose="020B0604020202020204" pitchFamily="34" charset="0"/>
                  </a:rPr>
                  <a:t>Die#4</a:t>
                </a:r>
                <a:endParaRPr lang="ko-KR" altLang="en-US" sz="1600" b="1" dirty="0">
                  <a:solidFill>
                    <a:schemeClr val="tx1"/>
                  </a:solidFill>
                  <a:latin typeface="Corbel" panose="020B0503020204020204" pitchFamily="34" charset="0"/>
                  <a:cs typeface="Arial" panose="020B0604020202020204" pitchFamily="34" charset="0"/>
                </a:endParaRPr>
              </a:p>
            </p:txBody>
          </p:sp>
          <p:sp>
            <p:nvSpPr>
              <p:cNvPr id="48" name="직사각형 79">
                <a:extLst>
                  <a:ext uri="{FF2B5EF4-FFF2-40B4-BE49-F238E27FC236}">
                    <a16:creationId xmlns:a16="http://schemas.microsoft.com/office/drawing/2014/main" id="{65B7FDB9-67D9-F241-8715-A232FCBAE6E2}"/>
                  </a:ext>
                </a:extLst>
              </p:cNvPr>
              <p:cNvSpPr/>
              <p:nvPr/>
            </p:nvSpPr>
            <p:spPr>
              <a:xfrm>
                <a:off x="4853160" y="4195807"/>
                <a:ext cx="716452" cy="997724"/>
              </a:xfrm>
              <a:prstGeom prst="rect">
                <a:avLst/>
              </a:prstGeom>
              <a:solidFill>
                <a:schemeClr val="bg1">
                  <a:lumMod val="7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altLang="ko-KR" sz="1400" b="1" dirty="0">
                    <a:solidFill>
                      <a:schemeClr val="tx1"/>
                    </a:solidFill>
                    <a:latin typeface="Corbel" panose="020B0503020204020204" pitchFamily="34" charset="0"/>
                    <a:cs typeface="Arial" panose="020B0604020202020204" pitchFamily="34" charset="0"/>
                  </a:rPr>
                  <a:t>P#1</a:t>
                </a:r>
                <a:endParaRPr lang="ko-KR" altLang="en-US" sz="1400" b="1" dirty="0">
                  <a:solidFill>
                    <a:schemeClr val="tx1"/>
                  </a:solidFill>
                  <a:latin typeface="Corbel" panose="020B0503020204020204" pitchFamily="34" charset="0"/>
                  <a:cs typeface="Arial" panose="020B0604020202020204" pitchFamily="34" charset="0"/>
                </a:endParaRPr>
              </a:p>
            </p:txBody>
          </p:sp>
          <p:sp>
            <p:nvSpPr>
              <p:cNvPr id="49" name="직사각형 352">
                <a:extLst>
                  <a:ext uri="{FF2B5EF4-FFF2-40B4-BE49-F238E27FC236}">
                    <a16:creationId xmlns:a16="http://schemas.microsoft.com/office/drawing/2014/main" id="{89BD43F3-3A84-124E-87B8-4C7F342C8FC3}"/>
                  </a:ext>
                </a:extLst>
              </p:cNvPr>
              <p:cNvSpPr/>
              <p:nvPr/>
            </p:nvSpPr>
            <p:spPr>
              <a:xfrm>
                <a:off x="4946500" y="4298013"/>
                <a:ext cx="529774" cy="206971"/>
              </a:xfrm>
              <a:prstGeom prst="rect">
                <a:avLst/>
              </a:prstGeom>
              <a:solidFill>
                <a:srgbClr val="F3DDE9"/>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1400" b="1" dirty="0">
                  <a:solidFill>
                    <a:schemeClr val="tx1"/>
                  </a:solidFill>
                  <a:latin typeface="Corbel" panose="020B0503020204020204" pitchFamily="34" charset="0"/>
                  <a:cs typeface="Arial" panose="020B0604020202020204" pitchFamily="34" charset="0"/>
                </a:endParaRPr>
              </a:p>
            </p:txBody>
          </p:sp>
          <p:sp>
            <p:nvSpPr>
              <p:cNvPr id="50" name="직사각형 79">
                <a:extLst>
                  <a:ext uri="{FF2B5EF4-FFF2-40B4-BE49-F238E27FC236}">
                    <a16:creationId xmlns:a16="http://schemas.microsoft.com/office/drawing/2014/main" id="{7DEA8A1F-B5E5-934B-9782-0623E2344A5E}"/>
                  </a:ext>
                </a:extLst>
              </p:cNvPr>
              <p:cNvSpPr/>
              <p:nvPr/>
            </p:nvSpPr>
            <p:spPr>
              <a:xfrm>
                <a:off x="5684614" y="4195807"/>
                <a:ext cx="716452" cy="997724"/>
              </a:xfrm>
              <a:prstGeom prst="rect">
                <a:avLst/>
              </a:prstGeom>
              <a:solidFill>
                <a:schemeClr val="bg1">
                  <a:lumMod val="7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ctr"/>
                <a:r>
                  <a:rPr lang="en-US" altLang="ko-KR" sz="1400" b="1" dirty="0">
                    <a:solidFill>
                      <a:schemeClr val="tx1"/>
                    </a:solidFill>
                    <a:latin typeface="Corbel" panose="020B0503020204020204" pitchFamily="34" charset="0"/>
                    <a:cs typeface="Arial" panose="020B0604020202020204" pitchFamily="34" charset="0"/>
                  </a:rPr>
                  <a:t>P#2</a:t>
                </a:r>
                <a:endParaRPr lang="ko-KR" altLang="en-US" sz="1400" b="1" dirty="0">
                  <a:solidFill>
                    <a:schemeClr val="tx1"/>
                  </a:solidFill>
                  <a:latin typeface="Corbel" panose="020B0503020204020204" pitchFamily="34" charset="0"/>
                  <a:cs typeface="Arial" panose="020B0604020202020204" pitchFamily="34" charset="0"/>
                </a:endParaRPr>
              </a:p>
            </p:txBody>
          </p:sp>
          <p:sp>
            <p:nvSpPr>
              <p:cNvPr id="51" name="직사각형 352">
                <a:extLst>
                  <a:ext uri="{FF2B5EF4-FFF2-40B4-BE49-F238E27FC236}">
                    <a16:creationId xmlns:a16="http://schemas.microsoft.com/office/drawing/2014/main" id="{F208B52F-4432-1847-B277-80D1B2CE166A}"/>
                  </a:ext>
                </a:extLst>
              </p:cNvPr>
              <p:cNvSpPr/>
              <p:nvPr/>
            </p:nvSpPr>
            <p:spPr>
              <a:xfrm>
                <a:off x="5777952" y="4298013"/>
                <a:ext cx="529774" cy="206971"/>
              </a:xfrm>
              <a:prstGeom prst="rect">
                <a:avLst/>
              </a:prstGeom>
              <a:solidFill>
                <a:srgbClr val="F3DDE9"/>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1600" b="1" dirty="0">
                  <a:solidFill>
                    <a:schemeClr val="tx1"/>
                  </a:solidFill>
                  <a:latin typeface="Corbel" panose="020B0503020204020204" pitchFamily="34" charset="0"/>
                  <a:cs typeface="Arial" panose="020B0604020202020204" pitchFamily="34" charset="0"/>
                </a:endParaRPr>
              </a:p>
            </p:txBody>
          </p:sp>
          <p:sp>
            <p:nvSpPr>
              <p:cNvPr id="52" name="직사각형 352">
                <a:extLst>
                  <a:ext uri="{FF2B5EF4-FFF2-40B4-BE49-F238E27FC236}">
                    <a16:creationId xmlns:a16="http://schemas.microsoft.com/office/drawing/2014/main" id="{2E2B416D-2894-B149-B702-AAC5D8F0B25F}"/>
                  </a:ext>
                </a:extLst>
              </p:cNvPr>
              <p:cNvSpPr/>
              <p:nvPr/>
            </p:nvSpPr>
            <p:spPr>
              <a:xfrm>
                <a:off x="4946500" y="4692527"/>
                <a:ext cx="529774" cy="206971"/>
              </a:xfrm>
              <a:prstGeom prst="rect">
                <a:avLst/>
              </a:prstGeom>
              <a:solidFill>
                <a:schemeClr val="accent2">
                  <a:lumMod val="40000"/>
                  <a:lumOff val="6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1400" b="1" dirty="0">
                  <a:solidFill>
                    <a:schemeClr val="tx1"/>
                  </a:solidFill>
                  <a:latin typeface="Corbel" panose="020B0503020204020204" pitchFamily="34" charset="0"/>
                  <a:cs typeface="Arial" panose="020B0604020202020204" pitchFamily="34" charset="0"/>
                </a:endParaRPr>
              </a:p>
            </p:txBody>
          </p:sp>
          <p:sp>
            <p:nvSpPr>
              <p:cNvPr id="53" name="직사각형 352">
                <a:extLst>
                  <a:ext uri="{FF2B5EF4-FFF2-40B4-BE49-F238E27FC236}">
                    <a16:creationId xmlns:a16="http://schemas.microsoft.com/office/drawing/2014/main" id="{AF59DAFE-C219-104C-9522-D758B28957D6}"/>
                  </a:ext>
                </a:extLst>
              </p:cNvPr>
              <p:cNvSpPr/>
              <p:nvPr/>
            </p:nvSpPr>
            <p:spPr>
              <a:xfrm>
                <a:off x="5777952" y="4692527"/>
                <a:ext cx="529774" cy="206971"/>
              </a:xfrm>
              <a:prstGeom prst="rect">
                <a:avLst/>
              </a:prstGeom>
              <a:solidFill>
                <a:schemeClr val="accent2">
                  <a:lumMod val="40000"/>
                  <a:lumOff val="6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1600" b="1" dirty="0">
                  <a:solidFill>
                    <a:schemeClr val="tx1"/>
                  </a:solidFill>
                  <a:latin typeface="Corbel" panose="020B0503020204020204" pitchFamily="34" charset="0"/>
                  <a:cs typeface="Arial" panose="020B0604020202020204" pitchFamily="34" charset="0"/>
                </a:endParaRPr>
              </a:p>
            </p:txBody>
          </p:sp>
        </p:grpSp>
        <p:sp>
          <p:nvSpPr>
            <p:cNvPr id="45" name="직사각형 363">
              <a:extLst>
                <a:ext uri="{FF2B5EF4-FFF2-40B4-BE49-F238E27FC236}">
                  <a16:creationId xmlns:a16="http://schemas.microsoft.com/office/drawing/2014/main" id="{F392B0BF-A3E4-F146-A3F0-D8FEAE0368C2}"/>
                </a:ext>
              </a:extLst>
            </p:cNvPr>
            <p:cNvSpPr/>
            <p:nvPr/>
          </p:nvSpPr>
          <p:spPr>
            <a:xfrm>
              <a:off x="6490971" y="4589036"/>
              <a:ext cx="305537" cy="2169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1"/>
                  </a:solidFill>
                  <a:latin typeface="Corbel" panose="020B0503020204020204" pitchFamily="34" charset="0"/>
                  <a:cs typeface="Arial" panose="020B0604020202020204" pitchFamily="34" charset="0"/>
                </a:rPr>
                <a:t>⋯</a:t>
              </a:r>
              <a:endParaRPr lang="ko-KR" altLang="en-US" sz="1600" b="1" dirty="0">
                <a:solidFill>
                  <a:schemeClr val="tx1"/>
                </a:solidFill>
                <a:latin typeface="Corbel" panose="020B0503020204020204" pitchFamily="34" charset="0"/>
                <a:cs typeface="Arial" panose="020B0604020202020204" pitchFamily="34" charset="0"/>
              </a:endParaRPr>
            </a:p>
          </p:txBody>
        </p:sp>
        <p:sp>
          <p:nvSpPr>
            <p:cNvPr id="46" name="직사각형 363">
              <a:extLst>
                <a:ext uri="{FF2B5EF4-FFF2-40B4-BE49-F238E27FC236}">
                  <a16:creationId xmlns:a16="http://schemas.microsoft.com/office/drawing/2014/main" id="{97952502-17F1-7843-AC90-DF6B0405CE8B}"/>
                </a:ext>
              </a:extLst>
            </p:cNvPr>
            <p:cNvSpPr/>
            <p:nvPr/>
          </p:nvSpPr>
          <p:spPr>
            <a:xfrm>
              <a:off x="5378498" y="4589036"/>
              <a:ext cx="305537" cy="2169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1"/>
                  </a:solidFill>
                  <a:latin typeface="Corbel" panose="020B0503020204020204" pitchFamily="34" charset="0"/>
                  <a:cs typeface="Arial" panose="020B0604020202020204" pitchFamily="34" charset="0"/>
                </a:rPr>
                <a:t>⋯</a:t>
              </a:r>
              <a:endParaRPr lang="ko-KR" altLang="en-US" sz="1600" b="1" dirty="0">
                <a:solidFill>
                  <a:schemeClr val="tx1"/>
                </a:solidFill>
                <a:latin typeface="Corbel" panose="020B0503020204020204" pitchFamily="34" charset="0"/>
                <a:cs typeface="Arial" panose="020B0604020202020204" pitchFamily="34" charset="0"/>
              </a:endParaRPr>
            </a:p>
          </p:txBody>
        </p:sp>
      </p:grpSp>
      <p:cxnSp>
        <p:nvCxnSpPr>
          <p:cNvPr id="65" name="Elbow Connector 223">
            <a:extLst>
              <a:ext uri="{FF2B5EF4-FFF2-40B4-BE49-F238E27FC236}">
                <a16:creationId xmlns:a16="http://schemas.microsoft.com/office/drawing/2014/main" id="{26170AC3-0D41-244B-B09B-00252BADD399}"/>
              </a:ext>
            </a:extLst>
          </p:cNvPr>
          <p:cNvCxnSpPr>
            <a:cxnSpLocks/>
            <a:stCxn id="69" idx="2"/>
            <a:endCxn id="9" idx="0"/>
          </p:cNvCxnSpPr>
          <p:nvPr/>
        </p:nvCxnSpPr>
        <p:spPr>
          <a:xfrm rot="5400000">
            <a:off x="2544605" y="3515070"/>
            <a:ext cx="110306" cy="1546436"/>
          </a:xfrm>
          <a:prstGeom prst="bentConnector3">
            <a:avLst>
              <a:gd name="adj1" fmla="val 50000"/>
            </a:avLst>
          </a:prstGeom>
          <a:ln w="50800"/>
        </p:spPr>
        <p:style>
          <a:lnRef idx="1">
            <a:schemeClr val="dk1"/>
          </a:lnRef>
          <a:fillRef idx="0">
            <a:schemeClr val="dk1"/>
          </a:fillRef>
          <a:effectRef idx="0">
            <a:schemeClr val="dk1"/>
          </a:effectRef>
          <a:fontRef idx="minor">
            <a:schemeClr val="tx1"/>
          </a:fontRef>
        </p:style>
      </p:cxnSp>
      <p:cxnSp>
        <p:nvCxnSpPr>
          <p:cNvPr id="66" name="Elbow Connector 227">
            <a:extLst>
              <a:ext uri="{FF2B5EF4-FFF2-40B4-BE49-F238E27FC236}">
                <a16:creationId xmlns:a16="http://schemas.microsoft.com/office/drawing/2014/main" id="{BF15F591-1422-C645-91AC-4281A54C029F}"/>
              </a:ext>
            </a:extLst>
          </p:cNvPr>
          <p:cNvCxnSpPr>
            <a:cxnSpLocks/>
            <a:stCxn id="70" idx="2"/>
            <a:endCxn id="35" idx="0"/>
          </p:cNvCxnSpPr>
          <p:nvPr/>
        </p:nvCxnSpPr>
        <p:spPr>
          <a:xfrm rot="5400000">
            <a:off x="4609421" y="4015646"/>
            <a:ext cx="110305" cy="545285"/>
          </a:xfrm>
          <a:prstGeom prst="bentConnector3">
            <a:avLst>
              <a:gd name="adj1" fmla="val 50000"/>
            </a:avLst>
          </a:prstGeom>
          <a:ln w="50800"/>
        </p:spPr>
        <p:style>
          <a:lnRef idx="1">
            <a:schemeClr val="dk1"/>
          </a:lnRef>
          <a:fillRef idx="0">
            <a:schemeClr val="dk1"/>
          </a:fillRef>
          <a:effectRef idx="0">
            <a:schemeClr val="dk1"/>
          </a:effectRef>
          <a:fontRef idx="minor">
            <a:schemeClr val="tx1"/>
          </a:fontRef>
        </p:style>
      </p:cxnSp>
      <p:cxnSp>
        <p:nvCxnSpPr>
          <p:cNvPr id="67" name="Elbow Connector 228">
            <a:extLst>
              <a:ext uri="{FF2B5EF4-FFF2-40B4-BE49-F238E27FC236}">
                <a16:creationId xmlns:a16="http://schemas.microsoft.com/office/drawing/2014/main" id="{21957593-7089-254F-90BA-E85111D16E42}"/>
              </a:ext>
            </a:extLst>
          </p:cNvPr>
          <p:cNvCxnSpPr>
            <a:cxnSpLocks/>
            <a:stCxn id="70" idx="2"/>
            <a:endCxn id="28" idx="0"/>
          </p:cNvCxnSpPr>
          <p:nvPr/>
        </p:nvCxnSpPr>
        <p:spPr>
          <a:xfrm rot="16200000" flipH="1">
            <a:off x="5156072" y="4014278"/>
            <a:ext cx="110305" cy="548019"/>
          </a:xfrm>
          <a:prstGeom prst="bentConnector3">
            <a:avLst>
              <a:gd name="adj1" fmla="val 50000"/>
            </a:avLst>
          </a:prstGeom>
          <a:ln w="50800"/>
        </p:spPr>
        <p:style>
          <a:lnRef idx="1">
            <a:schemeClr val="dk1"/>
          </a:lnRef>
          <a:fillRef idx="0">
            <a:schemeClr val="dk1"/>
          </a:fillRef>
          <a:effectRef idx="0">
            <a:schemeClr val="dk1"/>
          </a:effectRef>
          <a:fontRef idx="minor">
            <a:schemeClr val="tx1"/>
          </a:fontRef>
        </p:style>
      </p:cxnSp>
      <p:cxnSp>
        <p:nvCxnSpPr>
          <p:cNvPr id="68" name="Elbow Connector 229">
            <a:extLst>
              <a:ext uri="{FF2B5EF4-FFF2-40B4-BE49-F238E27FC236}">
                <a16:creationId xmlns:a16="http://schemas.microsoft.com/office/drawing/2014/main" id="{74D19955-07DD-FB4B-A774-05DB26C2AE72}"/>
              </a:ext>
            </a:extLst>
          </p:cNvPr>
          <p:cNvCxnSpPr>
            <a:cxnSpLocks/>
            <a:endCxn id="47" idx="0"/>
          </p:cNvCxnSpPr>
          <p:nvPr/>
        </p:nvCxnSpPr>
        <p:spPr>
          <a:xfrm>
            <a:off x="6624619" y="4259788"/>
            <a:ext cx="1099617" cy="83654"/>
          </a:xfrm>
          <a:prstGeom prst="bentConnector2">
            <a:avLst/>
          </a:prstGeom>
          <a:ln w="50800"/>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D05185D3-60FF-8541-90E6-3853558E06B2}"/>
              </a:ext>
            </a:extLst>
          </p:cNvPr>
          <p:cNvSpPr txBox="1"/>
          <p:nvPr/>
        </p:nvSpPr>
        <p:spPr>
          <a:xfrm>
            <a:off x="2891273" y="3986914"/>
            <a:ext cx="963405" cy="246221"/>
          </a:xfrm>
          <a:prstGeom prst="rect">
            <a:avLst/>
          </a:prstGeom>
          <a:solidFill>
            <a:srgbClr val="E7E7E7"/>
          </a:solidFill>
        </p:spPr>
        <p:txBody>
          <a:bodyPr wrap="none" lIns="0" tIns="0" rIns="0" bIns="0" rtlCol="0" anchor="ctr">
            <a:spAutoFit/>
          </a:bodyPr>
          <a:lstStyle/>
          <a:p>
            <a:pPr algn="ctr"/>
            <a:r>
              <a:rPr lang="en-CH" sz="1600" b="1" dirty="0">
                <a:latin typeface="Corbel" panose="020B0503020204020204" pitchFamily="34" charset="0"/>
              </a:rPr>
              <a:t>Channel#1</a:t>
            </a:r>
          </a:p>
        </p:txBody>
      </p:sp>
      <p:sp>
        <p:nvSpPr>
          <p:cNvPr id="70" name="TextBox 69">
            <a:extLst>
              <a:ext uri="{FF2B5EF4-FFF2-40B4-BE49-F238E27FC236}">
                <a16:creationId xmlns:a16="http://schemas.microsoft.com/office/drawing/2014/main" id="{95985E2D-DD06-E74B-ABDA-BF6E336E0FA7}"/>
              </a:ext>
            </a:extLst>
          </p:cNvPr>
          <p:cNvSpPr txBox="1"/>
          <p:nvPr/>
        </p:nvSpPr>
        <p:spPr>
          <a:xfrm>
            <a:off x="4454711" y="3986915"/>
            <a:ext cx="965008" cy="246221"/>
          </a:xfrm>
          <a:prstGeom prst="rect">
            <a:avLst/>
          </a:prstGeom>
          <a:solidFill>
            <a:srgbClr val="E7E7E7"/>
          </a:solidFill>
        </p:spPr>
        <p:txBody>
          <a:bodyPr wrap="none" lIns="0" tIns="0" rIns="0" bIns="0" rtlCol="0" anchor="ctr">
            <a:spAutoFit/>
          </a:bodyPr>
          <a:lstStyle/>
          <a:p>
            <a:pPr algn="ctr"/>
            <a:r>
              <a:rPr lang="en-CH" sz="1600" b="1" dirty="0">
                <a:latin typeface="Corbel" panose="020B0503020204020204" pitchFamily="34" charset="0"/>
              </a:rPr>
              <a:t>Channel#2</a:t>
            </a:r>
          </a:p>
        </p:txBody>
      </p:sp>
      <p:cxnSp>
        <p:nvCxnSpPr>
          <p:cNvPr id="71" name="직선 연결선 337">
            <a:extLst>
              <a:ext uri="{FF2B5EF4-FFF2-40B4-BE49-F238E27FC236}">
                <a16:creationId xmlns:a16="http://schemas.microsoft.com/office/drawing/2014/main" id="{3D666AD9-95EF-8346-9D21-9803B867E41B}"/>
              </a:ext>
            </a:extLst>
          </p:cNvPr>
          <p:cNvCxnSpPr>
            <a:cxnSpLocks/>
          </p:cNvCxnSpPr>
          <p:nvPr/>
        </p:nvCxnSpPr>
        <p:spPr>
          <a:xfrm flipV="1">
            <a:off x="914516" y="3476120"/>
            <a:ext cx="73152" cy="489428"/>
          </a:xfrm>
          <a:prstGeom prst="line">
            <a:avLst/>
          </a:prstGeom>
          <a:ln w="19050">
            <a:solidFill>
              <a:schemeClr val="tx1"/>
            </a:solidFill>
            <a:prstDash val="sysDash"/>
            <a:headEnd type="none"/>
          </a:ln>
        </p:spPr>
        <p:style>
          <a:lnRef idx="1">
            <a:schemeClr val="accent1"/>
          </a:lnRef>
          <a:fillRef idx="0">
            <a:schemeClr val="accent1"/>
          </a:fillRef>
          <a:effectRef idx="0">
            <a:schemeClr val="accent1"/>
          </a:effectRef>
          <a:fontRef idx="minor">
            <a:schemeClr val="tx1"/>
          </a:fontRef>
        </p:style>
      </p:cxnSp>
      <p:cxnSp>
        <p:nvCxnSpPr>
          <p:cNvPr id="72" name="직선 연결선 337">
            <a:extLst>
              <a:ext uri="{FF2B5EF4-FFF2-40B4-BE49-F238E27FC236}">
                <a16:creationId xmlns:a16="http://schemas.microsoft.com/office/drawing/2014/main" id="{3707EBF3-AC2D-2245-B522-80B95A2F76FF}"/>
              </a:ext>
            </a:extLst>
          </p:cNvPr>
          <p:cNvCxnSpPr>
            <a:cxnSpLocks/>
          </p:cNvCxnSpPr>
          <p:nvPr/>
        </p:nvCxnSpPr>
        <p:spPr>
          <a:xfrm flipH="1" flipV="1">
            <a:off x="2864823" y="3474594"/>
            <a:ext cx="5347066" cy="488309"/>
          </a:xfrm>
          <a:prstGeom prst="line">
            <a:avLst/>
          </a:prstGeom>
          <a:ln w="19050">
            <a:solidFill>
              <a:schemeClr val="tx1"/>
            </a:solidFill>
            <a:prstDash val="sysDash"/>
            <a:head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CE7152F-FC0E-7641-9D35-48124FBC347D}"/>
              </a:ext>
            </a:extLst>
          </p:cNvPr>
          <p:cNvCxnSpPr>
            <a:cxnSpLocks/>
          </p:cNvCxnSpPr>
          <p:nvPr/>
        </p:nvCxnSpPr>
        <p:spPr>
          <a:xfrm rot="5400000">
            <a:off x="6453380" y="4175932"/>
            <a:ext cx="342477"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ECEA4B1D-7A04-0747-9322-705E2DB21200}"/>
              </a:ext>
            </a:extLst>
          </p:cNvPr>
          <p:cNvSpPr txBox="1"/>
          <p:nvPr/>
        </p:nvSpPr>
        <p:spPr>
          <a:xfrm>
            <a:off x="5727143" y="3986916"/>
            <a:ext cx="1005082" cy="246221"/>
          </a:xfrm>
          <a:prstGeom prst="rect">
            <a:avLst/>
          </a:prstGeom>
          <a:solidFill>
            <a:srgbClr val="E7E7E7"/>
          </a:solidFill>
        </p:spPr>
        <p:txBody>
          <a:bodyPr wrap="none" lIns="0" tIns="0" rIns="0" bIns="0" rtlCol="0" anchor="ctr">
            <a:spAutoFit/>
          </a:bodyPr>
          <a:lstStyle/>
          <a:p>
            <a:pPr algn="ctr"/>
            <a:r>
              <a:rPr lang="en-CH" sz="1600" b="1" dirty="0">
                <a:latin typeface="Corbel" panose="020B0503020204020204" pitchFamily="34" charset="0"/>
              </a:rPr>
              <a:t>Channel#</a:t>
            </a:r>
            <a:r>
              <a:rPr lang="en-CH" sz="1600" b="1" i="1" dirty="0">
                <a:latin typeface="Corbel" panose="020B0503020204020204" pitchFamily="34" charset="0"/>
              </a:rPr>
              <a:t>N</a:t>
            </a:r>
            <a:endParaRPr lang="en-CH" sz="1600" b="1" dirty="0">
              <a:latin typeface="Corbel" panose="020B0503020204020204" pitchFamily="34" charset="0"/>
            </a:endParaRPr>
          </a:p>
        </p:txBody>
      </p:sp>
      <p:cxnSp>
        <p:nvCxnSpPr>
          <p:cNvPr id="75" name="Straight Connector 74">
            <a:extLst>
              <a:ext uri="{FF2B5EF4-FFF2-40B4-BE49-F238E27FC236}">
                <a16:creationId xmlns:a16="http://schemas.microsoft.com/office/drawing/2014/main" id="{50341DC9-2F3C-374D-A455-6C58367F1A91}"/>
              </a:ext>
            </a:extLst>
          </p:cNvPr>
          <p:cNvCxnSpPr>
            <a:cxnSpLocks/>
          </p:cNvCxnSpPr>
          <p:nvPr/>
        </p:nvCxnSpPr>
        <p:spPr>
          <a:xfrm>
            <a:off x="5213589" y="2879951"/>
            <a:ext cx="496514"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직사각형 352">
            <a:extLst>
              <a:ext uri="{FF2B5EF4-FFF2-40B4-BE49-F238E27FC236}">
                <a16:creationId xmlns:a16="http://schemas.microsoft.com/office/drawing/2014/main" id="{7847095F-CFD1-7D45-B125-09BDBC13E014}"/>
              </a:ext>
            </a:extLst>
          </p:cNvPr>
          <p:cNvSpPr/>
          <p:nvPr/>
        </p:nvSpPr>
        <p:spPr>
          <a:xfrm>
            <a:off x="1053236" y="4884791"/>
            <a:ext cx="705130" cy="206971"/>
          </a:xfrm>
          <a:prstGeom prst="rect">
            <a:avLst/>
          </a:prstGeom>
          <a:solidFill>
            <a:schemeClr val="accent2">
              <a:lumMod val="40000"/>
              <a:lumOff val="6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ko-KR" altLang="en-US" sz="1600" b="1" dirty="0">
              <a:solidFill>
                <a:schemeClr val="tx1"/>
              </a:solidFill>
              <a:latin typeface="Corbel" panose="020B0503020204020204" pitchFamily="34" charset="0"/>
              <a:cs typeface="Arial" panose="020B0604020202020204" pitchFamily="34" charset="0"/>
            </a:endParaRPr>
          </a:p>
        </p:txBody>
      </p:sp>
      <p:sp>
        <p:nvSpPr>
          <p:cNvPr id="79" name="Rectangle 78">
            <a:extLst>
              <a:ext uri="{FF2B5EF4-FFF2-40B4-BE49-F238E27FC236}">
                <a16:creationId xmlns:a16="http://schemas.microsoft.com/office/drawing/2014/main" id="{CFFA3A73-1AC6-F14E-848B-25E567253C38}"/>
              </a:ext>
            </a:extLst>
          </p:cNvPr>
          <p:cNvSpPr/>
          <p:nvPr/>
        </p:nvSpPr>
        <p:spPr>
          <a:xfrm>
            <a:off x="4840946" y="1973453"/>
            <a:ext cx="2291974" cy="369332"/>
          </a:xfrm>
          <a:prstGeom prst="rect">
            <a:avLst/>
          </a:prstGeom>
        </p:spPr>
        <p:txBody>
          <a:bodyPr wrap="none">
            <a:spAutoFit/>
          </a:bodyPr>
          <a:lstStyle/>
          <a:p>
            <a:r>
              <a:rPr lang="en-CH" dirty="0">
                <a:solidFill>
                  <a:schemeClr val="accent5"/>
                </a:solidFill>
                <a:latin typeface="Corbel" panose="020B0503020204020204" pitchFamily="34" charset="0"/>
              </a:rPr>
              <a:t>❷</a:t>
            </a:r>
            <a:r>
              <a:rPr lang="en-US" sz="1600" dirty="0">
                <a:solidFill>
                  <a:schemeClr val="accent5"/>
                </a:solidFill>
                <a:latin typeface="Corbel" panose="020B0503020204020204" pitchFamily="34" charset="0"/>
              </a:rPr>
              <a:t> </a:t>
            </a:r>
            <a:r>
              <a:rPr lang="en-US" altLang="ko-KR" sz="1600" b="1" i="1" dirty="0">
                <a:solidFill>
                  <a:schemeClr val="accent5"/>
                </a:solidFill>
                <a:latin typeface="Corbel" panose="020B0503020204020204" pitchFamily="34" charset="0"/>
                <a:cs typeface="Arial" panose="020B0604020202020204" pitchFamily="34" charset="0"/>
              </a:rPr>
              <a:t>Exact-match filtering</a:t>
            </a:r>
            <a:endParaRPr lang="ko-KR" altLang="en-US" sz="1600" dirty="0">
              <a:solidFill>
                <a:schemeClr val="accent5"/>
              </a:solidFill>
              <a:latin typeface="Corbel" panose="020B0503020204020204" pitchFamily="34" charset="0"/>
              <a:cs typeface="Arial" panose="020B0604020202020204" pitchFamily="34" charset="0"/>
            </a:endParaRPr>
          </a:p>
        </p:txBody>
      </p:sp>
      <p:cxnSp>
        <p:nvCxnSpPr>
          <p:cNvPr id="80" name="Straight Connector 79">
            <a:extLst>
              <a:ext uri="{FF2B5EF4-FFF2-40B4-BE49-F238E27FC236}">
                <a16:creationId xmlns:a16="http://schemas.microsoft.com/office/drawing/2014/main" id="{FA4C22FF-4EBB-AD4E-B459-4B340A7DC320}"/>
              </a:ext>
            </a:extLst>
          </p:cNvPr>
          <p:cNvCxnSpPr>
            <a:cxnSpLocks/>
            <a:stCxn id="69" idx="2"/>
            <a:endCxn id="17" idx="0"/>
          </p:cNvCxnSpPr>
          <p:nvPr/>
        </p:nvCxnSpPr>
        <p:spPr>
          <a:xfrm flipH="1">
            <a:off x="3372601" y="4233135"/>
            <a:ext cx="375" cy="110306"/>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직사각형 78">
            <a:extLst>
              <a:ext uri="{FF2B5EF4-FFF2-40B4-BE49-F238E27FC236}">
                <a16:creationId xmlns:a16="http://schemas.microsoft.com/office/drawing/2014/main" id="{F9AC4F1B-8865-E442-A84A-614552B719C2}"/>
              </a:ext>
            </a:extLst>
          </p:cNvPr>
          <p:cNvSpPr/>
          <p:nvPr/>
        </p:nvSpPr>
        <p:spPr>
          <a:xfrm>
            <a:off x="3344065" y="2334583"/>
            <a:ext cx="1869524" cy="1141536"/>
          </a:xfrm>
          <a:prstGeom prst="rect">
            <a:avLst/>
          </a:prstGeom>
          <a:solidFill>
            <a:srgbClr val="E2F0D9"/>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36000" bIns="0" rtlCol="0" anchor="b"/>
          <a:lstStyle/>
          <a:p>
            <a:pPr algn="ctr"/>
            <a:r>
              <a:rPr lang="en-US" altLang="ko-KR" sz="1600" b="1" dirty="0">
                <a:solidFill>
                  <a:schemeClr val="tx1"/>
                </a:solidFill>
                <a:latin typeface="Corbel" panose="020B0503020204020204" pitchFamily="34" charset="0"/>
                <a:cs typeface="Arial" panose="020B0604020202020204" pitchFamily="34" charset="0"/>
              </a:rPr>
              <a:t>SSD Controller</a:t>
            </a:r>
            <a:endParaRPr lang="ko-KR" altLang="en-US" sz="1600" b="1" dirty="0">
              <a:solidFill>
                <a:schemeClr val="tx1"/>
              </a:solidFill>
              <a:latin typeface="Corbel" panose="020B0503020204020204" pitchFamily="34" charset="0"/>
              <a:cs typeface="Arial" panose="020B0604020202020204" pitchFamily="34" charset="0"/>
            </a:endParaRPr>
          </a:p>
        </p:txBody>
      </p:sp>
      <p:sp>
        <p:nvSpPr>
          <p:cNvPr id="82" name="직사각형 78">
            <a:extLst>
              <a:ext uri="{FF2B5EF4-FFF2-40B4-BE49-F238E27FC236}">
                <a16:creationId xmlns:a16="http://schemas.microsoft.com/office/drawing/2014/main" id="{4A53DFC9-DDD6-1F48-94C9-A9C597FAE1E4}"/>
              </a:ext>
            </a:extLst>
          </p:cNvPr>
          <p:cNvSpPr/>
          <p:nvPr/>
        </p:nvSpPr>
        <p:spPr>
          <a:xfrm>
            <a:off x="998318" y="2334583"/>
            <a:ext cx="1869524" cy="1141536"/>
          </a:xfrm>
          <a:prstGeom prst="rect">
            <a:avLst/>
          </a:prstGeom>
          <a:solidFill>
            <a:schemeClr val="bg2"/>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36000" bIns="36000" rtlCol="0" anchor="b"/>
          <a:lstStyle/>
          <a:p>
            <a:pPr algn="ctr"/>
            <a:r>
              <a:rPr lang="en-US" altLang="ko-KR" sz="1600" b="1" dirty="0">
                <a:solidFill>
                  <a:schemeClr val="tx1"/>
                </a:solidFill>
                <a:latin typeface="Corbel" panose="020B0503020204020204" pitchFamily="34" charset="0"/>
                <a:cs typeface="Arial" panose="020B0604020202020204" pitchFamily="34" charset="0"/>
              </a:rPr>
              <a:t>NAND Flash Array</a:t>
            </a:r>
            <a:endParaRPr lang="ko-KR" altLang="en-US" sz="1600" b="1" dirty="0">
              <a:solidFill>
                <a:schemeClr val="tx1"/>
              </a:solidFill>
              <a:latin typeface="Corbel" panose="020B0503020204020204" pitchFamily="34" charset="0"/>
              <a:cs typeface="Arial" panose="020B0604020202020204" pitchFamily="34" charset="0"/>
            </a:endParaRPr>
          </a:p>
        </p:txBody>
      </p:sp>
      <p:sp>
        <p:nvSpPr>
          <p:cNvPr id="83" name="직사각형 352">
            <a:extLst>
              <a:ext uri="{FF2B5EF4-FFF2-40B4-BE49-F238E27FC236}">
                <a16:creationId xmlns:a16="http://schemas.microsoft.com/office/drawing/2014/main" id="{D1DCAB81-8ED5-5D40-A9B4-6E4021BD839A}"/>
              </a:ext>
            </a:extLst>
          </p:cNvPr>
          <p:cNvSpPr/>
          <p:nvPr/>
        </p:nvSpPr>
        <p:spPr>
          <a:xfrm>
            <a:off x="1049448" y="2398154"/>
            <a:ext cx="1757434" cy="361250"/>
          </a:xfrm>
          <a:prstGeom prst="rect">
            <a:avLst/>
          </a:prstGeom>
          <a:solidFill>
            <a:srgbClr val="F3DDE9"/>
          </a:solid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600" b="1" dirty="0" err="1">
                <a:solidFill>
                  <a:schemeClr val="tx1"/>
                </a:solidFill>
                <a:latin typeface="Corbel" panose="020B0503020204020204" pitchFamily="34" charset="0"/>
                <a:cs typeface="Arial" panose="020B0604020202020204" pitchFamily="34" charset="0"/>
              </a:rPr>
              <a:t>SRTable</a:t>
            </a:r>
            <a:endParaRPr lang="ko-KR" altLang="en-US" sz="1600" b="1" dirty="0">
              <a:solidFill>
                <a:schemeClr val="tx1"/>
              </a:solidFill>
              <a:latin typeface="Corbel" panose="020B0503020204020204" pitchFamily="34" charset="0"/>
              <a:cs typeface="Arial" panose="020B0604020202020204" pitchFamily="34" charset="0"/>
            </a:endParaRPr>
          </a:p>
        </p:txBody>
      </p:sp>
      <p:sp>
        <p:nvSpPr>
          <p:cNvPr id="84" name="직사각형 352">
            <a:extLst>
              <a:ext uri="{FF2B5EF4-FFF2-40B4-BE49-F238E27FC236}">
                <a16:creationId xmlns:a16="http://schemas.microsoft.com/office/drawing/2014/main" id="{B1075D44-DC29-6A48-9C60-4D0D463863C1}"/>
              </a:ext>
            </a:extLst>
          </p:cNvPr>
          <p:cNvSpPr/>
          <p:nvPr/>
        </p:nvSpPr>
        <p:spPr>
          <a:xfrm>
            <a:off x="1049448" y="2811047"/>
            <a:ext cx="1757434" cy="361250"/>
          </a:xfrm>
          <a:prstGeom prst="rect">
            <a:avLst/>
          </a:prstGeom>
          <a:solidFill>
            <a:schemeClr val="accent2">
              <a:lumMod val="40000"/>
              <a:lumOff val="60000"/>
            </a:schemeClr>
          </a:solid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600" b="1" dirty="0" err="1">
                <a:solidFill>
                  <a:schemeClr val="tx1"/>
                </a:solidFill>
                <a:latin typeface="Corbel" panose="020B0503020204020204" pitchFamily="34" charset="0"/>
                <a:cs typeface="Arial" panose="020B0604020202020204" pitchFamily="34" charset="0"/>
              </a:rPr>
              <a:t>SKIndex</a:t>
            </a:r>
            <a:endParaRPr lang="ko-KR" altLang="en-US" sz="1600" b="1" dirty="0">
              <a:solidFill>
                <a:schemeClr val="tx1"/>
              </a:solidFill>
              <a:latin typeface="Corbel" panose="020B0503020204020204" pitchFamily="34" charset="0"/>
              <a:cs typeface="Arial" panose="020B0604020202020204" pitchFamily="34" charset="0"/>
            </a:endParaRPr>
          </a:p>
        </p:txBody>
      </p:sp>
      <p:sp>
        <p:nvSpPr>
          <p:cNvPr id="85" name="Right Arrow 270">
            <a:extLst>
              <a:ext uri="{FF2B5EF4-FFF2-40B4-BE49-F238E27FC236}">
                <a16:creationId xmlns:a16="http://schemas.microsoft.com/office/drawing/2014/main" id="{BC088011-8970-8C44-8B7C-9EAB2A342D54}"/>
              </a:ext>
            </a:extLst>
          </p:cNvPr>
          <p:cNvSpPr/>
          <p:nvPr/>
        </p:nvSpPr>
        <p:spPr>
          <a:xfrm>
            <a:off x="2867842" y="2863469"/>
            <a:ext cx="2842261" cy="191095"/>
          </a:xfrm>
          <a:prstGeom prst="rightArrow">
            <a:avLst>
              <a:gd name="adj1" fmla="val 23159"/>
              <a:gd name="adj2" fmla="val 101427"/>
            </a:avLst>
          </a:prstGeom>
          <a:solidFill>
            <a:schemeClr val="accent5"/>
          </a:solidFill>
          <a:ln>
            <a:solidFill>
              <a:srgbClr val="2038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latin typeface="Corbel" panose="020B0503020204020204" pitchFamily="34" charset="0"/>
            </a:endParaRPr>
          </a:p>
        </p:txBody>
      </p:sp>
      <p:sp>
        <p:nvSpPr>
          <p:cNvPr id="86" name="Rectangle 85">
            <a:extLst>
              <a:ext uri="{FF2B5EF4-FFF2-40B4-BE49-F238E27FC236}">
                <a16:creationId xmlns:a16="http://schemas.microsoft.com/office/drawing/2014/main" id="{90DDFBD9-F9D9-3F48-8321-7C9CC1D850B4}"/>
              </a:ext>
            </a:extLst>
          </p:cNvPr>
          <p:cNvSpPr/>
          <p:nvPr/>
        </p:nvSpPr>
        <p:spPr>
          <a:xfrm>
            <a:off x="3260138" y="2945866"/>
            <a:ext cx="1949573" cy="369332"/>
          </a:xfrm>
          <a:prstGeom prst="rect">
            <a:avLst/>
          </a:prstGeom>
          <a:noFill/>
        </p:spPr>
        <p:txBody>
          <a:bodyPr wrap="none" anchor="ctr">
            <a:spAutoFit/>
          </a:bodyPr>
          <a:lstStyle/>
          <a:p>
            <a:pPr algn="ctr"/>
            <a:r>
              <a:rPr lang="en-CH" dirty="0">
                <a:solidFill>
                  <a:schemeClr val="accent5"/>
                </a:solidFill>
                <a:latin typeface="Corbel" panose="020B0503020204020204" pitchFamily="34" charset="0"/>
              </a:rPr>
              <a:t>❶</a:t>
            </a:r>
            <a:r>
              <a:rPr lang="en-US" sz="1600" dirty="0">
                <a:solidFill>
                  <a:schemeClr val="accent5"/>
                </a:solidFill>
                <a:latin typeface="Corbel" panose="020B0503020204020204" pitchFamily="34" charset="0"/>
              </a:rPr>
              <a:t> </a:t>
            </a:r>
            <a:r>
              <a:rPr lang="en-US" altLang="ko-KR" sz="1600" b="1" i="1" dirty="0">
                <a:solidFill>
                  <a:schemeClr val="accent5"/>
                </a:solidFill>
                <a:latin typeface="Corbel" panose="020B0503020204020204" pitchFamily="34" charset="0"/>
                <a:cs typeface="Arial" panose="020B0604020202020204" pitchFamily="34" charset="0"/>
              </a:rPr>
              <a:t>Sequential Reads</a:t>
            </a:r>
            <a:endParaRPr lang="ko-KR" altLang="en-US" sz="1600" dirty="0">
              <a:solidFill>
                <a:schemeClr val="accent5"/>
              </a:solidFill>
              <a:latin typeface="Corbel" panose="020B0503020204020204" pitchFamily="34" charset="0"/>
              <a:cs typeface="Arial" panose="020B0604020202020204" pitchFamily="34" charset="0"/>
            </a:endParaRPr>
          </a:p>
        </p:txBody>
      </p:sp>
      <p:sp>
        <p:nvSpPr>
          <p:cNvPr id="87" name="Bent Arrow 255">
            <a:extLst>
              <a:ext uri="{FF2B5EF4-FFF2-40B4-BE49-F238E27FC236}">
                <a16:creationId xmlns:a16="http://schemas.microsoft.com/office/drawing/2014/main" id="{B7509111-8422-B04C-81D7-333DDC34B228}"/>
              </a:ext>
            </a:extLst>
          </p:cNvPr>
          <p:cNvSpPr/>
          <p:nvPr/>
        </p:nvSpPr>
        <p:spPr>
          <a:xfrm rot="16200000">
            <a:off x="4806131" y="1715648"/>
            <a:ext cx="1070885" cy="1162867"/>
          </a:xfrm>
          <a:prstGeom prst="bentArrow">
            <a:avLst>
              <a:gd name="adj1" fmla="val 4184"/>
              <a:gd name="adj2" fmla="val 9056"/>
              <a:gd name="adj3" fmla="val 17743"/>
              <a:gd name="adj4" fmla="val 10426"/>
            </a:avLst>
          </a:prstGeom>
          <a:solidFill>
            <a:schemeClr val="accent5"/>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solidFill>
                <a:schemeClr val="tx1"/>
              </a:solidFill>
              <a:latin typeface="Corbel" panose="020B0503020204020204" pitchFamily="34" charset="0"/>
            </a:endParaRPr>
          </a:p>
        </p:txBody>
      </p:sp>
      <p:sp>
        <p:nvSpPr>
          <p:cNvPr id="88" name="직사각형 78">
            <a:extLst>
              <a:ext uri="{FF2B5EF4-FFF2-40B4-BE49-F238E27FC236}">
                <a16:creationId xmlns:a16="http://schemas.microsoft.com/office/drawing/2014/main" id="{21F01A9F-9F92-B540-A4E0-91B5C492F4B1}"/>
              </a:ext>
            </a:extLst>
          </p:cNvPr>
          <p:cNvSpPr/>
          <p:nvPr/>
        </p:nvSpPr>
        <p:spPr>
          <a:xfrm>
            <a:off x="5710103" y="2334583"/>
            <a:ext cx="2435577" cy="1141536"/>
          </a:xfrm>
          <a:prstGeom prst="rect">
            <a:avLst/>
          </a:prstGeom>
          <a:solidFill>
            <a:schemeClr val="accent4">
              <a:lumMod val="20000"/>
              <a:lumOff val="8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36000" bIns="0" rtlCol="0" anchor="b"/>
          <a:lstStyle/>
          <a:p>
            <a:pPr algn="ctr"/>
            <a:r>
              <a:rPr lang="en-US" altLang="ko-KR" sz="1600" b="1" dirty="0">
                <a:solidFill>
                  <a:schemeClr val="tx1"/>
                </a:solidFill>
                <a:latin typeface="Corbel" panose="020B0503020204020204" pitchFamily="34" charset="0"/>
                <a:cs typeface="Arial" panose="020B0604020202020204" pitchFamily="34" charset="0"/>
              </a:rPr>
              <a:t>DRAM</a:t>
            </a:r>
            <a:endParaRPr lang="ko-KR" altLang="en-US" sz="1600" b="1" dirty="0">
              <a:solidFill>
                <a:schemeClr val="tx1"/>
              </a:solidFill>
              <a:latin typeface="Corbel" panose="020B0503020204020204" pitchFamily="34" charset="0"/>
              <a:cs typeface="Arial" panose="020B0604020202020204" pitchFamily="34" charset="0"/>
            </a:endParaRPr>
          </a:p>
        </p:txBody>
      </p:sp>
      <p:grpSp>
        <p:nvGrpSpPr>
          <p:cNvPr id="89" name="Group 88">
            <a:extLst>
              <a:ext uri="{FF2B5EF4-FFF2-40B4-BE49-F238E27FC236}">
                <a16:creationId xmlns:a16="http://schemas.microsoft.com/office/drawing/2014/main" id="{4CA32661-128F-B945-8584-056A17246543}"/>
              </a:ext>
            </a:extLst>
          </p:cNvPr>
          <p:cNvGrpSpPr/>
          <p:nvPr/>
        </p:nvGrpSpPr>
        <p:grpSpPr>
          <a:xfrm>
            <a:off x="5767210" y="2395176"/>
            <a:ext cx="845100" cy="394248"/>
            <a:chOff x="3278132" y="2354111"/>
            <a:chExt cx="1757434" cy="711290"/>
          </a:xfrm>
        </p:grpSpPr>
        <p:sp>
          <p:nvSpPr>
            <p:cNvPr id="90" name="직사각형 352">
              <a:extLst>
                <a:ext uri="{FF2B5EF4-FFF2-40B4-BE49-F238E27FC236}">
                  <a16:creationId xmlns:a16="http://schemas.microsoft.com/office/drawing/2014/main" id="{D13E2E68-3CD3-8146-B741-9A574B4504CD}"/>
                </a:ext>
              </a:extLst>
            </p:cNvPr>
            <p:cNvSpPr/>
            <p:nvPr/>
          </p:nvSpPr>
          <p:spPr>
            <a:xfrm>
              <a:off x="3278132" y="2354111"/>
              <a:ext cx="1757434" cy="361250"/>
            </a:xfrm>
            <a:prstGeom prst="rect">
              <a:avLst/>
            </a:prstGeom>
            <a:solidFill>
              <a:srgbClr val="F3DDE9"/>
            </a:solid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100" b="1" dirty="0">
                  <a:solidFill>
                    <a:schemeClr val="tx1"/>
                  </a:solidFill>
                  <a:latin typeface="Corbel" panose="020B0503020204020204" pitchFamily="34" charset="0"/>
                  <a:cs typeface="Arial" panose="020B0604020202020204" pitchFamily="34" charset="0"/>
                </a:rPr>
                <a:t>Batch#</a:t>
              </a:r>
              <a:r>
                <a:rPr lang="en-US" altLang="ko-KR" sz="1100" b="1" i="1" dirty="0">
                  <a:solidFill>
                    <a:schemeClr val="tx1"/>
                  </a:solidFill>
                  <a:latin typeface="Corbel" panose="020B0503020204020204" pitchFamily="34" charset="0"/>
                  <a:cs typeface="Arial" panose="020B0604020202020204" pitchFamily="34" charset="0"/>
                </a:rPr>
                <a:t>i-1</a:t>
              </a:r>
              <a:endParaRPr lang="ko-KR" altLang="en-US" sz="1100" b="1" dirty="0">
                <a:solidFill>
                  <a:schemeClr val="tx1"/>
                </a:solidFill>
                <a:latin typeface="Corbel" panose="020B0503020204020204" pitchFamily="34" charset="0"/>
                <a:cs typeface="Arial" panose="020B0604020202020204" pitchFamily="34" charset="0"/>
              </a:endParaRPr>
            </a:p>
          </p:txBody>
        </p:sp>
        <p:sp>
          <p:nvSpPr>
            <p:cNvPr id="91" name="직사각형 352">
              <a:extLst>
                <a:ext uri="{FF2B5EF4-FFF2-40B4-BE49-F238E27FC236}">
                  <a16:creationId xmlns:a16="http://schemas.microsoft.com/office/drawing/2014/main" id="{002680BA-1256-824C-A528-E1FADF2CF4C1}"/>
                </a:ext>
              </a:extLst>
            </p:cNvPr>
            <p:cNvSpPr/>
            <p:nvPr/>
          </p:nvSpPr>
          <p:spPr>
            <a:xfrm>
              <a:off x="3278132" y="2704150"/>
              <a:ext cx="1757434" cy="361251"/>
            </a:xfrm>
            <a:prstGeom prst="rect">
              <a:avLst/>
            </a:prstGeom>
            <a:solidFill>
              <a:srgbClr val="F3DDE9"/>
            </a:solid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100" b="1" dirty="0" err="1">
                  <a:solidFill>
                    <a:schemeClr val="tx1"/>
                  </a:solidFill>
                  <a:latin typeface="Corbel" panose="020B0503020204020204" pitchFamily="34" charset="0"/>
                  <a:cs typeface="Arial" panose="020B0604020202020204" pitchFamily="34" charset="0"/>
                </a:rPr>
                <a:t>Batch#</a:t>
              </a:r>
              <a:r>
                <a:rPr lang="en-US" altLang="ko-KR" sz="1100" b="1" i="1" dirty="0" err="1">
                  <a:solidFill>
                    <a:schemeClr val="tx1"/>
                  </a:solidFill>
                  <a:latin typeface="Corbel" panose="020B0503020204020204" pitchFamily="34" charset="0"/>
                  <a:cs typeface="Arial" panose="020B0604020202020204" pitchFamily="34" charset="0"/>
                </a:rPr>
                <a:t>i</a:t>
              </a:r>
              <a:endParaRPr lang="ko-KR" altLang="en-US" sz="1100" b="1" dirty="0">
                <a:solidFill>
                  <a:schemeClr val="tx1"/>
                </a:solidFill>
                <a:latin typeface="Corbel" panose="020B0503020204020204" pitchFamily="34" charset="0"/>
                <a:cs typeface="Arial" panose="020B0604020202020204" pitchFamily="34" charset="0"/>
              </a:endParaRPr>
            </a:p>
          </p:txBody>
        </p:sp>
      </p:grpSp>
      <p:grpSp>
        <p:nvGrpSpPr>
          <p:cNvPr id="92" name="Group 91">
            <a:extLst>
              <a:ext uri="{FF2B5EF4-FFF2-40B4-BE49-F238E27FC236}">
                <a16:creationId xmlns:a16="http://schemas.microsoft.com/office/drawing/2014/main" id="{36F8C288-46A9-264F-8901-422AF5BD5494}"/>
              </a:ext>
            </a:extLst>
          </p:cNvPr>
          <p:cNvGrpSpPr/>
          <p:nvPr/>
        </p:nvGrpSpPr>
        <p:grpSpPr>
          <a:xfrm>
            <a:off x="5767210" y="2839460"/>
            <a:ext cx="845100" cy="394248"/>
            <a:chOff x="3278132" y="2354111"/>
            <a:chExt cx="1757434" cy="711290"/>
          </a:xfrm>
          <a:solidFill>
            <a:schemeClr val="accent2">
              <a:lumMod val="40000"/>
              <a:lumOff val="60000"/>
            </a:schemeClr>
          </a:solidFill>
        </p:grpSpPr>
        <p:sp>
          <p:nvSpPr>
            <p:cNvPr id="93" name="직사각형 352">
              <a:extLst>
                <a:ext uri="{FF2B5EF4-FFF2-40B4-BE49-F238E27FC236}">
                  <a16:creationId xmlns:a16="http://schemas.microsoft.com/office/drawing/2014/main" id="{E235BBC0-6D44-C148-AB3B-829BDD535411}"/>
                </a:ext>
              </a:extLst>
            </p:cNvPr>
            <p:cNvSpPr/>
            <p:nvPr/>
          </p:nvSpPr>
          <p:spPr>
            <a:xfrm>
              <a:off x="3278132" y="2354111"/>
              <a:ext cx="1757434" cy="361250"/>
            </a:xfrm>
            <a:prstGeom prst="rect">
              <a:avLst/>
            </a:prstGeom>
            <a:grp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100" b="1" dirty="0">
                  <a:solidFill>
                    <a:schemeClr val="tx1"/>
                  </a:solidFill>
                  <a:latin typeface="Corbel" panose="020B0503020204020204" pitchFamily="34" charset="0"/>
                  <a:cs typeface="Arial" panose="020B0604020202020204" pitchFamily="34" charset="0"/>
                </a:rPr>
                <a:t>Batch</a:t>
              </a:r>
              <a:r>
                <a:rPr lang="en-US" altLang="ko-KR" sz="1100" b="1" i="1" dirty="0">
                  <a:solidFill>
                    <a:schemeClr val="tx1"/>
                  </a:solidFill>
                  <a:latin typeface="Corbel" panose="020B0503020204020204" pitchFamily="34" charset="0"/>
                  <a:cs typeface="Arial" panose="020B0604020202020204" pitchFamily="34" charset="0"/>
                </a:rPr>
                <a:t>#j-1</a:t>
              </a:r>
              <a:endParaRPr lang="ko-KR" altLang="en-US" sz="1100" b="1" dirty="0">
                <a:solidFill>
                  <a:schemeClr val="tx1"/>
                </a:solidFill>
                <a:latin typeface="Corbel" panose="020B0503020204020204" pitchFamily="34" charset="0"/>
                <a:cs typeface="Arial" panose="020B0604020202020204" pitchFamily="34" charset="0"/>
              </a:endParaRPr>
            </a:p>
          </p:txBody>
        </p:sp>
        <p:sp>
          <p:nvSpPr>
            <p:cNvPr id="94" name="직사각형 352">
              <a:extLst>
                <a:ext uri="{FF2B5EF4-FFF2-40B4-BE49-F238E27FC236}">
                  <a16:creationId xmlns:a16="http://schemas.microsoft.com/office/drawing/2014/main" id="{54891FFA-A2F3-2945-B2CF-466024FBF6DA}"/>
                </a:ext>
              </a:extLst>
            </p:cNvPr>
            <p:cNvSpPr/>
            <p:nvPr/>
          </p:nvSpPr>
          <p:spPr>
            <a:xfrm>
              <a:off x="3278132" y="2704150"/>
              <a:ext cx="1757434" cy="361251"/>
            </a:xfrm>
            <a:prstGeom prst="rect">
              <a:avLst/>
            </a:prstGeom>
            <a:grp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100" b="1" dirty="0" err="1">
                  <a:solidFill>
                    <a:schemeClr val="tx1"/>
                  </a:solidFill>
                  <a:latin typeface="Corbel" panose="020B0503020204020204" pitchFamily="34" charset="0"/>
                  <a:cs typeface="Arial" panose="020B0604020202020204" pitchFamily="34" charset="0"/>
                </a:rPr>
                <a:t>Batch#</a:t>
              </a:r>
              <a:r>
                <a:rPr lang="en-US" altLang="ko-KR" sz="1100" b="1" i="1" dirty="0" err="1">
                  <a:solidFill>
                    <a:schemeClr val="tx1"/>
                  </a:solidFill>
                  <a:latin typeface="Corbel" panose="020B0503020204020204" pitchFamily="34" charset="0"/>
                  <a:cs typeface="Arial" panose="020B0604020202020204" pitchFamily="34" charset="0"/>
                </a:rPr>
                <a:t>j</a:t>
              </a:r>
              <a:endParaRPr lang="ko-KR" altLang="en-US" sz="1100" b="1" dirty="0">
                <a:solidFill>
                  <a:schemeClr val="tx1"/>
                </a:solidFill>
                <a:latin typeface="Corbel" panose="020B0503020204020204" pitchFamily="34" charset="0"/>
                <a:cs typeface="Arial" panose="020B0604020202020204" pitchFamily="34" charset="0"/>
              </a:endParaRPr>
            </a:p>
          </p:txBody>
        </p:sp>
      </p:grpSp>
      <p:sp>
        <p:nvSpPr>
          <p:cNvPr id="95" name="직사각형 352">
            <a:extLst>
              <a:ext uri="{FF2B5EF4-FFF2-40B4-BE49-F238E27FC236}">
                <a16:creationId xmlns:a16="http://schemas.microsoft.com/office/drawing/2014/main" id="{DCCA9431-8A02-BC40-984D-C4E1F782D637}"/>
              </a:ext>
            </a:extLst>
          </p:cNvPr>
          <p:cNvSpPr/>
          <p:nvPr/>
        </p:nvSpPr>
        <p:spPr>
          <a:xfrm>
            <a:off x="3564817" y="2387597"/>
            <a:ext cx="1452425" cy="361250"/>
          </a:xfrm>
          <a:prstGeom prst="rect">
            <a:avLst/>
          </a:prstGeom>
          <a:solidFill>
            <a:schemeClr val="accent6">
              <a:lumMod val="60000"/>
              <a:lumOff val="40000"/>
            </a:schemeClr>
          </a:solid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600" b="1" dirty="0">
                <a:solidFill>
                  <a:schemeClr val="tx1"/>
                </a:solidFill>
                <a:latin typeface="Corbel" panose="020B0503020204020204" pitchFamily="34" charset="0"/>
                <a:cs typeface="Arial" panose="020B0604020202020204" pitchFamily="34" charset="0"/>
              </a:rPr>
              <a:t>Comparator</a:t>
            </a:r>
            <a:endParaRPr lang="ko-KR" altLang="en-US" sz="1600" b="1" dirty="0">
              <a:solidFill>
                <a:schemeClr val="tx1"/>
              </a:solidFill>
              <a:latin typeface="Corbel" panose="020B0503020204020204" pitchFamily="34" charset="0"/>
              <a:cs typeface="Arial" panose="020B0604020202020204" pitchFamily="34" charset="0"/>
            </a:endParaRPr>
          </a:p>
        </p:txBody>
      </p:sp>
      <p:sp>
        <p:nvSpPr>
          <p:cNvPr id="96" name="Right Brace 95">
            <a:extLst>
              <a:ext uri="{FF2B5EF4-FFF2-40B4-BE49-F238E27FC236}">
                <a16:creationId xmlns:a16="http://schemas.microsoft.com/office/drawing/2014/main" id="{8FE3CB1C-C225-6847-8004-E1E2E3013717}"/>
              </a:ext>
            </a:extLst>
          </p:cNvPr>
          <p:cNvSpPr/>
          <p:nvPr/>
        </p:nvSpPr>
        <p:spPr>
          <a:xfrm>
            <a:off x="6637780" y="2407634"/>
            <a:ext cx="103824" cy="369332"/>
          </a:xfrm>
          <a:prstGeom prst="rightBrace">
            <a:avLst>
              <a:gd name="adj1" fmla="val 39705"/>
              <a:gd name="adj2" fmla="val 50000"/>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latin typeface="Corbel" panose="020B0503020204020204" pitchFamily="34" charset="0"/>
            </a:endParaRPr>
          </a:p>
        </p:txBody>
      </p:sp>
      <p:sp>
        <p:nvSpPr>
          <p:cNvPr id="97" name="TextBox 96">
            <a:extLst>
              <a:ext uri="{FF2B5EF4-FFF2-40B4-BE49-F238E27FC236}">
                <a16:creationId xmlns:a16="http://schemas.microsoft.com/office/drawing/2014/main" id="{8326B701-96A4-AD4C-BB47-3BE57825166C}"/>
              </a:ext>
            </a:extLst>
          </p:cNvPr>
          <p:cNvSpPr txBox="1"/>
          <p:nvPr/>
        </p:nvSpPr>
        <p:spPr>
          <a:xfrm>
            <a:off x="6854042" y="2438412"/>
            <a:ext cx="1153842" cy="307777"/>
          </a:xfrm>
          <a:prstGeom prst="rect">
            <a:avLst/>
          </a:prstGeom>
          <a:solidFill>
            <a:schemeClr val="accent4">
              <a:lumMod val="20000"/>
              <a:lumOff val="80000"/>
            </a:schemeClr>
          </a:solidFill>
        </p:spPr>
        <p:txBody>
          <a:bodyPr wrap="none" lIns="0" rIns="0" rtlCol="0" anchor="ctr">
            <a:spAutoFit/>
          </a:bodyPr>
          <a:lstStyle/>
          <a:p>
            <a:pPr algn="ctr"/>
            <a:r>
              <a:rPr lang="en-CH" sz="1400" b="1" dirty="0">
                <a:latin typeface="Corbel" panose="020B0503020204020204" pitchFamily="34" charset="0"/>
              </a:rPr>
              <a:t>SRTable Buffer</a:t>
            </a:r>
          </a:p>
        </p:txBody>
      </p:sp>
      <p:sp>
        <p:nvSpPr>
          <p:cNvPr id="98" name="Right Brace 97">
            <a:extLst>
              <a:ext uri="{FF2B5EF4-FFF2-40B4-BE49-F238E27FC236}">
                <a16:creationId xmlns:a16="http://schemas.microsoft.com/office/drawing/2014/main" id="{53BBD79F-5908-0542-9D99-FA78CBD4634E}"/>
              </a:ext>
            </a:extLst>
          </p:cNvPr>
          <p:cNvSpPr/>
          <p:nvPr/>
        </p:nvSpPr>
        <p:spPr>
          <a:xfrm>
            <a:off x="6637780" y="2855025"/>
            <a:ext cx="103824" cy="369332"/>
          </a:xfrm>
          <a:prstGeom prst="rightBrace">
            <a:avLst>
              <a:gd name="adj1" fmla="val 39705"/>
              <a:gd name="adj2" fmla="val 50000"/>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latin typeface="Corbel" panose="020B0503020204020204" pitchFamily="34" charset="0"/>
            </a:endParaRPr>
          </a:p>
        </p:txBody>
      </p:sp>
      <p:sp>
        <p:nvSpPr>
          <p:cNvPr id="99" name="TextBox 98">
            <a:extLst>
              <a:ext uri="{FF2B5EF4-FFF2-40B4-BE49-F238E27FC236}">
                <a16:creationId xmlns:a16="http://schemas.microsoft.com/office/drawing/2014/main" id="{3AFB8572-1769-2049-AA7B-29960E0B976E}"/>
              </a:ext>
            </a:extLst>
          </p:cNvPr>
          <p:cNvSpPr txBox="1"/>
          <p:nvPr/>
        </p:nvSpPr>
        <p:spPr>
          <a:xfrm>
            <a:off x="6856413" y="2887284"/>
            <a:ext cx="1170192" cy="307777"/>
          </a:xfrm>
          <a:prstGeom prst="rect">
            <a:avLst/>
          </a:prstGeom>
          <a:solidFill>
            <a:schemeClr val="accent4">
              <a:lumMod val="20000"/>
              <a:lumOff val="80000"/>
            </a:schemeClr>
          </a:solidFill>
        </p:spPr>
        <p:txBody>
          <a:bodyPr wrap="none" lIns="0" rIns="0" rtlCol="0" anchor="ctr">
            <a:spAutoFit/>
          </a:bodyPr>
          <a:lstStyle/>
          <a:p>
            <a:pPr algn="ctr"/>
            <a:r>
              <a:rPr lang="en-CH" sz="1400" b="1" dirty="0">
                <a:latin typeface="Corbel" panose="020B0503020204020204" pitchFamily="34" charset="0"/>
              </a:rPr>
              <a:t>SKIndex Buffer</a:t>
            </a:r>
          </a:p>
        </p:txBody>
      </p:sp>
      <p:sp>
        <p:nvSpPr>
          <p:cNvPr id="101" name="Rectangle 100">
            <a:extLst>
              <a:ext uri="{FF2B5EF4-FFF2-40B4-BE49-F238E27FC236}">
                <a16:creationId xmlns:a16="http://schemas.microsoft.com/office/drawing/2014/main" id="{1298EBDC-5AA9-B24C-B178-1AFA6EC23053}"/>
              </a:ext>
            </a:extLst>
          </p:cNvPr>
          <p:cNvSpPr/>
          <p:nvPr/>
        </p:nvSpPr>
        <p:spPr>
          <a:xfrm>
            <a:off x="-2733" y="5193429"/>
            <a:ext cx="9144000" cy="106325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2400" b="1" dirty="0">
                <a:solidFill>
                  <a:schemeClr val="tx1"/>
                </a:solidFill>
                <a:latin typeface="Corbel" panose="020B0503020204020204" pitchFamily="34" charset="0"/>
              </a:rPr>
              <a:t>Data is evenly distributed between channels, dies, and planes </a:t>
            </a:r>
          </a:p>
          <a:p>
            <a:pPr algn="ctr"/>
            <a:r>
              <a:rPr lang="en-GB" sz="2400" b="1" dirty="0">
                <a:solidFill>
                  <a:schemeClr val="tx1"/>
                </a:solidFill>
                <a:latin typeface="Corbel" panose="020B0503020204020204" pitchFamily="34" charset="0"/>
              </a:rPr>
              <a:t>to </a:t>
            </a:r>
            <a:r>
              <a:rPr lang="en-GB" sz="2400" b="1" dirty="0">
                <a:solidFill>
                  <a:schemeClr val="accent6">
                    <a:lumMod val="75000"/>
                  </a:schemeClr>
                </a:solidFill>
                <a:latin typeface="Corbel" panose="020B0503020204020204" pitchFamily="34" charset="0"/>
              </a:rPr>
              <a:t>leverage the full internal bandwidth</a:t>
            </a:r>
            <a:r>
              <a:rPr lang="en-GB" sz="2400" b="1" dirty="0">
                <a:solidFill>
                  <a:schemeClr val="tx1"/>
                </a:solidFill>
                <a:latin typeface="Corbel" panose="020B0503020204020204" pitchFamily="34" charset="0"/>
              </a:rPr>
              <a:t> of the SSD</a:t>
            </a:r>
            <a:endParaRPr lang="en-GB" sz="2400" b="1" dirty="0">
              <a:solidFill>
                <a:srgbClr val="629B3C"/>
              </a:solidFill>
              <a:latin typeface="Corbel" panose="020B0503020204020204" pitchFamily="34" charset="0"/>
            </a:endParaRPr>
          </a:p>
        </p:txBody>
      </p:sp>
      <p:sp>
        <p:nvSpPr>
          <p:cNvPr id="63" name="Rectangle 62">
            <a:extLst>
              <a:ext uri="{FF2B5EF4-FFF2-40B4-BE49-F238E27FC236}">
                <a16:creationId xmlns:a16="http://schemas.microsoft.com/office/drawing/2014/main" id="{07BCF19C-7D6C-3846-A552-F4F32ED3B5E8}"/>
              </a:ext>
            </a:extLst>
          </p:cNvPr>
          <p:cNvSpPr/>
          <p:nvPr/>
        </p:nvSpPr>
        <p:spPr>
          <a:xfrm>
            <a:off x="0" y="3602249"/>
            <a:ext cx="9170763" cy="1591179"/>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02" name="Rectangle 101">
            <a:extLst>
              <a:ext uri="{FF2B5EF4-FFF2-40B4-BE49-F238E27FC236}">
                <a16:creationId xmlns:a16="http://schemas.microsoft.com/office/drawing/2014/main" id="{030F0DC4-6A34-094B-9AB1-95F539D9AACF}"/>
              </a:ext>
            </a:extLst>
          </p:cNvPr>
          <p:cNvSpPr/>
          <p:nvPr/>
        </p:nvSpPr>
        <p:spPr>
          <a:xfrm>
            <a:off x="0" y="3915378"/>
            <a:ext cx="9144000" cy="116349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2400" b="1" dirty="0">
                <a:solidFill>
                  <a:schemeClr val="tx1"/>
                </a:solidFill>
                <a:latin typeface="Corbel" panose="020B0503020204020204" pitchFamily="34" charset="0"/>
              </a:rPr>
              <a:t>Steps 1 and 2 are </a:t>
            </a:r>
            <a:r>
              <a:rPr lang="en-GB" sz="2400" b="1" dirty="0">
                <a:solidFill>
                  <a:schemeClr val="accent6">
                    <a:lumMod val="75000"/>
                  </a:schemeClr>
                </a:solidFill>
                <a:latin typeface="Corbel" panose="020B0503020204020204" pitchFamily="34" charset="0"/>
              </a:rPr>
              <a:t>pipelined</a:t>
            </a:r>
            <a:r>
              <a:rPr lang="en-GB" sz="2400" b="1" dirty="0">
                <a:solidFill>
                  <a:schemeClr val="tx1"/>
                </a:solidFill>
                <a:latin typeface="Corbel" panose="020B0503020204020204" pitchFamily="34" charset="0"/>
              </a:rPr>
              <a:t>. </a:t>
            </a:r>
          </a:p>
          <a:p>
            <a:pPr algn="ctr"/>
            <a:r>
              <a:rPr lang="en-GB" sz="2400" b="1" dirty="0">
                <a:solidFill>
                  <a:schemeClr val="tx1"/>
                </a:solidFill>
                <a:latin typeface="Corbel" panose="020B0503020204020204" pitchFamily="34" charset="0"/>
              </a:rPr>
              <a:t>During filtering, </a:t>
            </a:r>
            <a:r>
              <a:rPr lang="en-GB" sz="2400" b="1" dirty="0" err="1">
                <a:solidFill>
                  <a:schemeClr val="tx1"/>
                </a:solidFill>
                <a:latin typeface="Corbel" panose="020B0503020204020204" pitchFamily="34" charset="0"/>
              </a:rPr>
              <a:t>GenStore</a:t>
            </a:r>
            <a:r>
              <a:rPr lang="en-GB" sz="2400" b="1" dirty="0">
                <a:solidFill>
                  <a:schemeClr val="tx1"/>
                </a:solidFill>
                <a:latin typeface="Corbel" panose="020B0503020204020204" pitchFamily="34" charset="0"/>
              </a:rPr>
              <a:t>-EM sends the unfiltered reads </a:t>
            </a:r>
          </a:p>
          <a:p>
            <a:pPr algn="ctr"/>
            <a:r>
              <a:rPr lang="en-GB" sz="2400" b="1" dirty="0">
                <a:solidFill>
                  <a:schemeClr val="tx1"/>
                </a:solidFill>
                <a:latin typeface="Corbel" panose="020B0503020204020204" pitchFamily="34" charset="0"/>
              </a:rPr>
              <a:t>to the host system.</a:t>
            </a:r>
            <a:endParaRPr lang="en-GB" sz="2400" b="1" dirty="0">
              <a:solidFill>
                <a:srgbClr val="629B3C"/>
              </a:solidFill>
              <a:latin typeface="Corbel" panose="020B0503020204020204" pitchFamily="34" charset="0"/>
            </a:endParaRPr>
          </a:p>
        </p:txBody>
      </p:sp>
    </p:spTree>
    <p:extLst>
      <p:ext uri="{BB962C8B-B14F-4D97-AF65-F5344CB8AC3E}">
        <p14:creationId xmlns:p14="http://schemas.microsoft.com/office/powerpoint/2010/main" val="1305430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par>
                                <p:cTn id="14" presetID="22" presetClass="entr" presetSubtype="1"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500"/>
                                        <p:tgtEl>
                                          <p:spTgt spid="8"/>
                                        </p:tgtEl>
                                      </p:cBhvr>
                                    </p:animEffect>
                                  </p:childTnLst>
                                </p:cTn>
                              </p:par>
                              <p:par>
                                <p:cTn id="17" presetID="22" presetClass="entr" presetSubtype="1"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up)">
                                      <p:cBhvr>
                                        <p:cTn id="19" dur="500"/>
                                        <p:tgtEl>
                                          <p:spTgt spid="24"/>
                                        </p:tgtEl>
                                      </p:cBhvr>
                                    </p:animEffect>
                                  </p:childTnLst>
                                </p:cTn>
                              </p:par>
                              <p:par>
                                <p:cTn id="20" presetID="22" presetClass="entr" presetSubtype="1" fill="hold" nodeType="with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wipe(up)">
                                      <p:cBhvr>
                                        <p:cTn id="22" dur="500"/>
                                        <p:tgtEl>
                                          <p:spTgt spid="42"/>
                                        </p:tgtEl>
                                      </p:cBhvr>
                                    </p:animEffect>
                                  </p:childTnLst>
                                </p:cTn>
                              </p:par>
                              <p:par>
                                <p:cTn id="23" presetID="22" presetClass="entr" presetSubtype="1" fill="hold" nodeType="with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wipe(up)">
                                      <p:cBhvr>
                                        <p:cTn id="25" dur="500"/>
                                        <p:tgtEl>
                                          <p:spTgt spid="65"/>
                                        </p:tgtEl>
                                      </p:cBhvr>
                                    </p:animEffect>
                                  </p:childTnLst>
                                </p:cTn>
                              </p:par>
                              <p:par>
                                <p:cTn id="26" presetID="22" presetClass="entr" presetSubtype="1" fill="hold" nodeType="withEffect">
                                  <p:stCondLst>
                                    <p:cond delay="0"/>
                                  </p:stCondLst>
                                  <p:childTnLst>
                                    <p:set>
                                      <p:cBhvr>
                                        <p:cTn id="27" dur="1" fill="hold">
                                          <p:stCondLst>
                                            <p:cond delay="0"/>
                                          </p:stCondLst>
                                        </p:cTn>
                                        <p:tgtEl>
                                          <p:spTgt spid="66"/>
                                        </p:tgtEl>
                                        <p:attrNameLst>
                                          <p:attrName>style.visibility</p:attrName>
                                        </p:attrNameLst>
                                      </p:cBhvr>
                                      <p:to>
                                        <p:strVal val="visible"/>
                                      </p:to>
                                    </p:set>
                                    <p:animEffect transition="in" filter="wipe(up)">
                                      <p:cBhvr>
                                        <p:cTn id="28" dur="500"/>
                                        <p:tgtEl>
                                          <p:spTgt spid="66"/>
                                        </p:tgtEl>
                                      </p:cBhvr>
                                    </p:animEffect>
                                  </p:childTnLst>
                                </p:cTn>
                              </p:par>
                              <p:par>
                                <p:cTn id="29" presetID="22" presetClass="entr" presetSubtype="1" fill="hold" nodeType="with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wipe(up)">
                                      <p:cBhvr>
                                        <p:cTn id="31" dur="500"/>
                                        <p:tgtEl>
                                          <p:spTgt spid="67"/>
                                        </p:tgtEl>
                                      </p:cBhvr>
                                    </p:animEffect>
                                  </p:childTnLst>
                                </p:cTn>
                              </p:par>
                              <p:par>
                                <p:cTn id="32" presetID="22" presetClass="entr" presetSubtype="1" fill="hold" nodeType="withEffect">
                                  <p:stCondLst>
                                    <p:cond delay="0"/>
                                  </p:stCondLst>
                                  <p:childTnLst>
                                    <p:set>
                                      <p:cBhvr>
                                        <p:cTn id="33" dur="1" fill="hold">
                                          <p:stCondLst>
                                            <p:cond delay="0"/>
                                          </p:stCondLst>
                                        </p:cTn>
                                        <p:tgtEl>
                                          <p:spTgt spid="68"/>
                                        </p:tgtEl>
                                        <p:attrNameLst>
                                          <p:attrName>style.visibility</p:attrName>
                                        </p:attrNameLst>
                                      </p:cBhvr>
                                      <p:to>
                                        <p:strVal val="visible"/>
                                      </p:to>
                                    </p:set>
                                    <p:animEffect transition="in" filter="wipe(up)">
                                      <p:cBhvr>
                                        <p:cTn id="34" dur="500"/>
                                        <p:tgtEl>
                                          <p:spTgt spid="68"/>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69"/>
                                        </p:tgtEl>
                                        <p:attrNameLst>
                                          <p:attrName>style.visibility</p:attrName>
                                        </p:attrNameLst>
                                      </p:cBhvr>
                                      <p:to>
                                        <p:strVal val="visible"/>
                                      </p:to>
                                    </p:set>
                                    <p:animEffect transition="in" filter="wipe(up)">
                                      <p:cBhvr>
                                        <p:cTn id="37" dur="500"/>
                                        <p:tgtEl>
                                          <p:spTgt spid="69"/>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wipe(up)">
                                      <p:cBhvr>
                                        <p:cTn id="40" dur="500"/>
                                        <p:tgtEl>
                                          <p:spTgt spid="70"/>
                                        </p:tgtEl>
                                      </p:cBhvr>
                                    </p:animEffect>
                                  </p:childTnLst>
                                </p:cTn>
                              </p:par>
                              <p:par>
                                <p:cTn id="41" presetID="22" presetClass="entr" presetSubtype="1" fill="hold" nodeType="with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wipe(up)">
                                      <p:cBhvr>
                                        <p:cTn id="43" dur="500"/>
                                        <p:tgtEl>
                                          <p:spTgt spid="71"/>
                                        </p:tgtEl>
                                      </p:cBhvr>
                                    </p:animEffect>
                                  </p:childTnLst>
                                </p:cTn>
                              </p:par>
                              <p:par>
                                <p:cTn id="44" presetID="22" presetClass="entr" presetSubtype="1" fill="hold" nodeType="withEffect">
                                  <p:stCondLst>
                                    <p:cond delay="0"/>
                                  </p:stCondLst>
                                  <p:childTnLst>
                                    <p:set>
                                      <p:cBhvr>
                                        <p:cTn id="45" dur="1" fill="hold">
                                          <p:stCondLst>
                                            <p:cond delay="0"/>
                                          </p:stCondLst>
                                        </p:cTn>
                                        <p:tgtEl>
                                          <p:spTgt spid="72"/>
                                        </p:tgtEl>
                                        <p:attrNameLst>
                                          <p:attrName>style.visibility</p:attrName>
                                        </p:attrNameLst>
                                      </p:cBhvr>
                                      <p:to>
                                        <p:strVal val="visible"/>
                                      </p:to>
                                    </p:set>
                                    <p:animEffect transition="in" filter="wipe(up)">
                                      <p:cBhvr>
                                        <p:cTn id="46" dur="500"/>
                                        <p:tgtEl>
                                          <p:spTgt spid="72"/>
                                        </p:tgtEl>
                                      </p:cBhvr>
                                    </p:animEffect>
                                  </p:childTnLst>
                                </p:cTn>
                              </p:par>
                              <p:par>
                                <p:cTn id="47" presetID="22" presetClass="entr" presetSubtype="1"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animEffect transition="in" filter="wipe(up)">
                                      <p:cBhvr>
                                        <p:cTn id="49" dur="500"/>
                                        <p:tgtEl>
                                          <p:spTgt spid="73"/>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74"/>
                                        </p:tgtEl>
                                        <p:attrNameLst>
                                          <p:attrName>style.visibility</p:attrName>
                                        </p:attrNameLst>
                                      </p:cBhvr>
                                      <p:to>
                                        <p:strVal val="visible"/>
                                      </p:to>
                                    </p:set>
                                    <p:animEffect transition="in" filter="wipe(up)">
                                      <p:cBhvr>
                                        <p:cTn id="52" dur="500"/>
                                        <p:tgtEl>
                                          <p:spTgt spid="74"/>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76"/>
                                        </p:tgtEl>
                                        <p:attrNameLst>
                                          <p:attrName>style.visibility</p:attrName>
                                        </p:attrNameLst>
                                      </p:cBhvr>
                                      <p:to>
                                        <p:strVal val="visible"/>
                                      </p:to>
                                    </p:set>
                                    <p:animEffect transition="in" filter="wipe(up)">
                                      <p:cBhvr>
                                        <p:cTn id="55" dur="500"/>
                                        <p:tgtEl>
                                          <p:spTgt spid="76"/>
                                        </p:tgtEl>
                                      </p:cBhvr>
                                    </p:animEffect>
                                  </p:childTnLst>
                                </p:cTn>
                              </p:par>
                              <p:par>
                                <p:cTn id="56" presetID="22" presetClass="entr" presetSubtype="1" fill="hold" nodeType="withEffect">
                                  <p:stCondLst>
                                    <p:cond delay="0"/>
                                  </p:stCondLst>
                                  <p:childTnLst>
                                    <p:set>
                                      <p:cBhvr>
                                        <p:cTn id="57" dur="1" fill="hold">
                                          <p:stCondLst>
                                            <p:cond delay="0"/>
                                          </p:stCondLst>
                                        </p:cTn>
                                        <p:tgtEl>
                                          <p:spTgt spid="80"/>
                                        </p:tgtEl>
                                        <p:attrNameLst>
                                          <p:attrName>style.visibility</p:attrName>
                                        </p:attrNameLst>
                                      </p:cBhvr>
                                      <p:to>
                                        <p:strVal val="visible"/>
                                      </p:to>
                                    </p:set>
                                    <p:animEffect transition="in" filter="wipe(up)">
                                      <p:cBhvr>
                                        <p:cTn id="58" dur="500"/>
                                        <p:tgtEl>
                                          <p:spTgt spid="80"/>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9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85"/>
                                        </p:tgtEl>
                                        <p:attrNameLst>
                                          <p:attrName>style.visibility</p:attrName>
                                        </p:attrNameLst>
                                      </p:cBhvr>
                                      <p:to>
                                        <p:strVal val="visible"/>
                                      </p:to>
                                    </p:set>
                                    <p:animEffect transition="in" filter="wipe(left)">
                                      <p:cBhvr>
                                        <p:cTn id="71" dur="500"/>
                                        <p:tgtEl>
                                          <p:spTgt spid="85"/>
                                        </p:tgtEl>
                                      </p:cBhvr>
                                    </p:animEffect>
                                  </p:childTnLst>
                                </p:cTn>
                              </p:par>
                              <p:par>
                                <p:cTn id="72" presetID="1" presetClass="entr" presetSubtype="0" fill="hold" grpId="0" nodeType="withEffect">
                                  <p:stCondLst>
                                    <p:cond delay="0"/>
                                  </p:stCondLst>
                                  <p:childTnLst>
                                    <p:set>
                                      <p:cBhvr>
                                        <p:cTn id="73" dur="1" fill="hold">
                                          <p:stCondLst>
                                            <p:cond delay="0"/>
                                          </p:stCondLst>
                                        </p:cTn>
                                        <p:tgtEl>
                                          <p:spTgt spid="86"/>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89"/>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92"/>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96"/>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98"/>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97"/>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99"/>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87"/>
                                        </p:tgtEl>
                                        <p:attrNameLst>
                                          <p:attrName>style.visibility</p:attrName>
                                        </p:attrNameLst>
                                      </p:cBhvr>
                                      <p:to>
                                        <p:strVal val="visible"/>
                                      </p:to>
                                    </p:set>
                                    <p:animEffect transition="in" filter="wipe(down)">
                                      <p:cBhvr>
                                        <p:cTn id="92" dur="500"/>
                                        <p:tgtEl>
                                          <p:spTgt spid="87"/>
                                        </p:tgtEl>
                                      </p:cBhvr>
                                    </p:animEffect>
                                  </p:childTnLst>
                                </p:cTn>
                              </p:par>
                              <p:par>
                                <p:cTn id="93" presetID="1" presetClass="entr" presetSubtype="0" fill="hold" grpId="0" nodeType="withEffect">
                                  <p:stCondLst>
                                    <p:cond delay="0"/>
                                  </p:stCondLst>
                                  <p:childTnLst>
                                    <p:set>
                                      <p:cBhvr>
                                        <p:cTn id="94" dur="1" fill="hold">
                                          <p:stCondLst>
                                            <p:cond delay="0"/>
                                          </p:stCondLst>
                                        </p:cTn>
                                        <p:tgtEl>
                                          <p:spTgt spid="7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0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9" grpId="0" animBg="1"/>
      <p:bldP spid="70" grpId="0" animBg="1"/>
      <p:bldP spid="74" grpId="0" animBg="1"/>
      <p:bldP spid="76" grpId="0" animBg="1"/>
      <p:bldP spid="79" grpId="0"/>
      <p:bldP spid="83" grpId="0" animBg="1"/>
      <p:bldP spid="84" grpId="0" animBg="1"/>
      <p:bldP spid="85" grpId="0" animBg="1"/>
      <p:bldP spid="86" grpId="0"/>
      <p:bldP spid="87" grpId="0" animBg="1"/>
      <p:bldP spid="95" grpId="0" animBg="1"/>
      <p:bldP spid="96" grpId="0" animBg="1"/>
      <p:bldP spid="97" grpId="0" animBg="1"/>
      <p:bldP spid="98" grpId="0" animBg="1"/>
      <p:bldP spid="99" grpId="0" animBg="1"/>
      <p:bldP spid="101" grpId="0" animBg="1"/>
      <p:bldP spid="63" grpId="0" animBg="1"/>
      <p:bldP spid="10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B70EC-E641-4549-A00B-2879D9110069}"/>
              </a:ext>
            </a:extLst>
          </p:cNvPr>
          <p:cNvSpPr>
            <a:spLocks noGrp="1"/>
          </p:cNvSpPr>
          <p:nvPr>
            <p:ph type="title"/>
          </p:nvPr>
        </p:nvSpPr>
        <p:spPr/>
        <p:txBody>
          <a:bodyPr/>
          <a:lstStyle/>
          <a:p>
            <a:r>
              <a:rPr lang="en-CH" dirty="0"/>
              <a:t>GenStore</a:t>
            </a:r>
          </a:p>
        </p:txBody>
      </p:sp>
      <p:sp>
        <p:nvSpPr>
          <p:cNvPr id="3" name="Content Placeholder 2">
            <a:extLst>
              <a:ext uri="{FF2B5EF4-FFF2-40B4-BE49-F238E27FC236}">
                <a16:creationId xmlns:a16="http://schemas.microsoft.com/office/drawing/2014/main" id="{BF4A6C8E-3BC8-BB46-8783-21D3D816B591}"/>
              </a:ext>
            </a:extLst>
          </p:cNvPr>
          <p:cNvSpPr>
            <a:spLocks noGrp="1"/>
          </p:cNvSpPr>
          <p:nvPr>
            <p:ph idx="1"/>
          </p:nvPr>
        </p:nvSpPr>
        <p:spPr/>
        <p:txBody>
          <a:bodyPr/>
          <a:lstStyle/>
          <a:p>
            <a:endParaRPr lang="en-CH"/>
          </a:p>
        </p:txBody>
      </p:sp>
      <p:sp>
        <p:nvSpPr>
          <p:cNvPr id="4" name="TextBox 3">
            <a:extLst>
              <a:ext uri="{FF2B5EF4-FFF2-40B4-BE49-F238E27FC236}">
                <a16:creationId xmlns:a16="http://schemas.microsoft.com/office/drawing/2014/main" id="{FE69A509-2940-AF40-9D93-40CDBCF4F9D6}"/>
              </a:ext>
            </a:extLst>
          </p:cNvPr>
          <p:cNvSpPr txBox="1"/>
          <p:nvPr/>
        </p:nvSpPr>
        <p:spPr>
          <a:xfrm>
            <a:off x="364765" y="1611241"/>
            <a:ext cx="8410073" cy="1539923"/>
          </a:xfrm>
          <a:prstGeom prst="roundRect">
            <a:avLst>
              <a:gd name="adj" fmla="val 4777"/>
            </a:avLst>
          </a:prstGeom>
          <a:solidFill>
            <a:srgbClr val="FFF2CC"/>
          </a:solidFill>
          <a:ln w="57150">
            <a:solidFill>
              <a:srgbClr val="1982C3"/>
            </a:solidFill>
          </a:ln>
        </p:spPr>
        <p:txBody>
          <a:bodyPr wrap="square" rtlCol="0" anchor="ctr" anchorCtr="0">
            <a:noAutofit/>
          </a:bodyPr>
          <a:lstStyle/>
          <a:p>
            <a:pPr lvl="0" algn="ctr" defTabSz="457200">
              <a:lnSpc>
                <a:spcPct val="110000"/>
              </a:lnSpc>
              <a:spcAft>
                <a:spcPts val="300"/>
              </a:spcAft>
              <a:defRPr/>
            </a:pPr>
            <a:r>
              <a:rPr kumimoji="0" lang="en-US" sz="2800" b="1" i="0" u="none" strike="noStrike" kern="1200" cap="none" spc="0" normalizeH="0" baseline="0" noProof="0" dirty="0" err="1">
                <a:ln>
                  <a:noFill/>
                </a:ln>
                <a:effectLst/>
                <a:uLnTx/>
                <a:uFillTx/>
                <a:latin typeface="Corbel" panose="020B0503020204020204" pitchFamily="34" charset="0"/>
                <a:cs typeface="Calibri" panose="020F0502020204030204" pitchFamily="34" charset="0"/>
              </a:rPr>
              <a:t>GenStore</a:t>
            </a:r>
            <a:r>
              <a:rPr kumimoji="0" lang="en-US" sz="2800" b="1" i="0" u="none" strike="noStrike" kern="1200" cap="none" spc="0" normalizeH="0" baseline="0" noProof="0" dirty="0">
                <a:ln>
                  <a:noFill/>
                </a:ln>
                <a:effectLst/>
                <a:uLnTx/>
                <a:uFillTx/>
                <a:latin typeface="Corbel" panose="020B0503020204020204" pitchFamily="34" charset="0"/>
                <a:cs typeface="Calibri" panose="020F0502020204030204" pitchFamily="34" charset="0"/>
              </a:rPr>
              <a:t>-</a:t>
            </a:r>
            <a:r>
              <a:rPr kumimoji="0" lang="en-US" sz="2800" b="1" i="0" u="none" strike="noStrike" kern="1200" cap="none" spc="0" normalizeH="0" baseline="0" noProof="0" dirty="0">
                <a:ln>
                  <a:noFill/>
                </a:ln>
                <a:solidFill>
                  <a:srgbClr val="1982C3"/>
                </a:solidFill>
                <a:effectLst/>
                <a:uLnTx/>
                <a:uFillTx/>
                <a:latin typeface="Corbel" panose="020B0503020204020204" pitchFamily="34" charset="0"/>
                <a:cs typeface="Calibri" panose="020F0502020204030204" pitchFamily="34" charset="0"/>
              </a:rPr>
              <a:t>EM</a:t>
            </a:r>
            <a:r>
              <a:rPr kumimoji="0" lang="en-US" sz="2800" b="1" i="0" u="none" strike="noStrike" kern="1200" cap="none" spc="0" normalizeH="0" noProof="0" dirty="0">
                <a:ln>
                  <a:noFill/>
                </a:ln>
                <a:effectLst/>
                <a:uLnTx/>
                <a:uFillTx/>
                <a:latin typeface="Corbel" panose="020B0503020204020204" pitchFamily="34" charset="0"/>
                <a:cs typeface="Calibri" panose="020F0502020204030204" pitchFamily="34" charset="0"/>
              </a:rPr>
              <a:t> </a:t>
            </a:r>
            <a:r>
              <a:rPr kumimoji="0" lang="en-US" sz="2800" b="1" i="0" u="none" strike="noStrike" kern="1200" cap="none" spc="0" normalizeH="0" noProof="0" dirty="0" err="1">
                <a:ln>
                  <a:noFill/>
                </a:ln>
                <a:effectLst/>
                <a:uLnTx/>
                <a:uFillTx/>
                <a:latin typeface="Corbel" panose="020B0503020204020204" pitchFamily="34" charset="0"/>
                <a:cs typeface="Calibri" panose="020F0502020204030204" pitchFamily="34" charset="0"/>
              </a:rPr>
              <a:t>fo</a:t>
            </a:r>
            <a:r>
              <a:rPr lang="en-US" sz="2800" b="1" dirty="0">
                <a:latin typeface="Corbel" panose="020B0503020204020204" pitchFamily="34" charset="0"/>
                <a:cs typeface="Calibri" panose="020F0502020204030204" pitchFamily="34" charset="0"/>
              </a:rPr>
              <a:t>r </a:t>
            </a:r>
            <a:r>
              <a:rPr lang="en-US" sz="2800" b="1" u="sng" dirty="0">
                <a:solidFill>
                  <a:srgbClr val="1982C3"/>
                </a:solidFill>
                <a:latin typeface="Corbel" panose="020B0503020204020204" pitchFamily="34" charset="0"/>
                <a:cs typeface="Calibri" panose="020F0502020204030204" pitchFamily="34" charset="0"/>
              </a:rPr>
              <a:t>E</a:t>
            </a:r>
            <a:r>
              <a:rPr lang="en-US" sz="2800" b="1" dirty="0">
                <a:latin typeface="Corbel" panose="020B0503020204020204" pitchFamily="34" charset="0"/>
                <a:cs typeface="Calibri" panose="020F0502020204030204" pitchFamily="34" charset="0"/>
              </a:rPr>
              <a:t>xactly-</a:t>
            </a:r>
            <a:r>
              <a:rPr lang="en-US" sz="2800" b="1" u="sng" dirty="0">
                <a:solidFill>
                  <a:srgbClr val="1982C3"/>
                </a:solidFill>
                <a:latin typeface="Corbel" panose="020B0503020204020204" pitchFamily="34" charset="0"/>
                <a:cs typeface="Calibri" panose="020F0502020204030204" pitchFamily="34" charset="0"/>
              </a:rPr>
              <a:t>M</a:t>
            </a:r>
            <a:r>
              <a:rPr lang="en-US" sz="2800" b="1" dirty="0">
                <a:latin typeface="Corbel" panose="020B0503020204020204" pitchFamily="34" charset="0"/>
                <a:cs typeface="Calibri" panose="020F0502020204030204" pitchFamily="34" charset="0"/>
              </a:rPr>
              <a:t>atching Reads</a:t>
            </a:r>
            <a:endParaRPr kumimoji="0" lang="en-US" sz="2800" b="1" i="0" u="none" strike="noStrike" kern="1200" cap="none" spc="0" normalizeH="0" baseline="0" noProof="0" dirty="0">
              <a:ln>
                <a:noFill/>
              </a:ln>
              <a:effectLst/>
              <a:uLnTx/>
              <a:uFillTx/>
              <a:latin typeface="Corbel" panose="020B050302020402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E7A91EC6-06D7-EA40-9695-C5559CDEFE9C}"/>
              </a:ext>
            </a:extLst>
          </p:cNvPr>
          <p:cNvSpPr txBox="1"/>
          <p:nvPr/>
        </p:nvSpPr>
        <p:spPr>
          <a:xfrm>
            <a:off x="364764" y="3706836"/>
            <a:ext cx="8410073" cy="1539923"/>
          </a:xfrm>
          <a:prstGeom prst="roundRect">
            <a:avLst>
              <a:gd name="adj" fmla="val 4777"/>
            </a:avLst>
          </a:prstGeom>
          <a:solidFill>
            <a:srgbClr val="FFF2CC"/>
          </a:solidFill>
          <a:ln w="57150">
            <a:solidFill>
              <a:srgbClr val="1982C3"/>
            </a:solidFill>
          </a:ln>
        </p:spPr>
        <p:txBody>
          <a:bodyPr wrap="square" rtlCol="0" anchor="ctr" anchorCtr="0">
            <a:noAutofit/>
          </a:bodyPr>
          <a:lstStyle/>
          <a:p>
            <a:pPr lvl="0" algn="ctr" defTabSz="457200">
              <a:lnSpc>
                <a:spcPct val="110000"/>
              </a:lnSpc>
              <a:spcAft>
                <a:spcPts val="300"/>
              </a:spcAft>
              <a:defRPr/>
            </a:pPr>
            <a:r>
              <a:rPr kumimoji="0" lang="en-US" sz="2800" b="1" i="0" u="none" strike="noStrike" kern="1200" cap="none" spc="0" normalizeH="0" baseline="0" noProof="0" dirty="0" err="1">
                <a:ln>
                  <a:noFill/>
                </a:ln>
                <a:effectLst/>
                <a:uLnTx/>
                <a:uFillTx/>
                <a:latin typeface="Corbel" panose="020B0503020204020204" pitchFamily="34" charset="0"/>
                <a:cs typeface="Calibri" panose="020F0502020204030204" pitchFamily="34" charset="0"/>
              </a:rPr>
              <a:t>GenStore</a:t>
            </a:r>
            <a:r>
              <a:rPr kumimoji="0" lang="en-US" sz="2800" b="1" i="0" u="none" strike="noStrike" kern="1200" cap="none" spc="0" normalizeH="0" baseline="0" noProof="0" dirty="0">
                <a:ln>
                  <a:noFill/>
                </a:ln>
                <a:effectLst/>
                <a:uLnTx/>
                <a:uFillTx/>
                <a:latin typeface="Corbel" panose="020B0503020204020204" pitchFamily="34" charset="0"/>
                <a:cs typeface="Calibri" panose="020F0502020204030204" pitchFamily="34" charset="0"/>
              </a:rPr>
              <a:t>-</a:t>
            </a:r>
            <a:r>
              <a:rPr kumimoji="0" lang="en-US" sz="2800" b="1" i="0" u="none" strike="noStrike" kern="1200" cap="none" spc="0" normalizeH="0" baseline="0" noProof="0" dirty="0">
                <a:ln>
                  <a:noFill/>
                </a:ln>
                <a:solidFill>
                  <a:srgbClr val="1982C3"/>
                </a:solidFill>
                <a:effectLst/>
                <a:uLnTx/>
                <a:uFillTx/>
                <a:latin typeface="Corbel" panose="020B0503020204020204" pitchFamily="34" charset="0"/>
                <a:cs typeface="Calibri" panose="020F0502020204030204" pitchFamily="34" charset="0"/>
              </a:rPr>
              <a:t>NM</a:t>
            </a:r>
            <a:r>
              <a:rPr kumimoji="0" lang="en-US" sz="2800" b="1" i="0" u="none" strike="noStrike" kern="1200" cap="none" spc="0" normalizeH="0" noProof="0" dirty="0">
                <a:ln>
                  <a:noFill/>
                </a:ln>
                <a:effectLst/>
                <a:uLnTx/>
                <a:uFillTx/>
                <a:latin typeface="Corbel" panose="020B0503020204020204" pitchFamily="34" charset="0"/>
                <a:cs typeface="Calibri" panose="020F0502020204030204" pitchFamily="34" charset="0"/>
              </a:rPr>
              <a:t> </a:t>
            </a:r>
            <a:r>
              <a:rPr kumimoji="0" lang="en-US" sz="2800" b="1" i="0" u="none" strike="noStrike" kern="1200" cap="none" spc="0" normalizeH="0" noProof="0" dirty="0" err="1">
                <a:ln>
                  <a:noFill/>
                </a:ln>
                <a:effectLst/>
                <a:uLnTx/>
                <a:uFillTx/>
                <a:latin typeface="Corbel" panose="020B0503020204020204" pitchFamily="34" charset="0"/>
                <a:cs typeface="Calibri" panose="020F0502020204030204" pitchFamily="34" charset="0"/>
              </a:rPr>
              <a:t>fo</a:t>
            </a:r>
            <a:r>
              <a:rPr lang="en-US" sz="2800" b="1" dirty="0">
                <a:latin typeface="Corbel" panose="020B0503020204020204" pitchFamily="34" charset="0"/>
                <a:cs typeface="Calibri" panose="020F0502020204030204" pitchFamily="34" charset="0"/>
              </a:rPr>
              <a:t>r </a:t>
            </a:r>
            <a:r>
              <a:rPr lang="en-US" sz="2800" b="1" u="sng" dirty="0">
                <a:solidFill>
                  <a:srgbClr val="1982C3"/>
                </a:solidFill>
                <a:latin typeface="Corbel" panose="020B0503020204020204" pitchFamily="34" charset="0"/>
                <a:cs typeface="Calibri" panose="020F0502020204030204" pitchFamily="34" charset="0"/>
              </a:rPr>
              <a:t>N</a:t>
            </a:r>
            <a:r>
              <a:rPr lang="en-US" sz="2800" b="1" dirty="0">
                <a:latin typeface="Corbel" panose="020B0503020204020204" pitchFamily="34" charset="0"/>
                <a:cs typeface="Calibri" panose="020F0502020204030204" pitchFamily="34" charset="0"/>
              </a:rPr>
              <a:t>on-</a:t>
            </a:r>
            <a:r>
              <a:rPr lang="en-US" sz="2800" b="1" u="sng" dirty="0">
                <a:solidFill>
                  <a:srgbClr val="1982C3"/>
                </a:solidFill>
                <a:latin typeface="Corbel" panose="020B0503020204020204" pitchFamily="34" charset="0"/>
                <a:cs typeface="Calibri" panose="020F0502020204030204" pitchFamily="34" charset="0"/>
              </a:rPr>
              <a:t>M</a:t>
            </a:r>
            <a:r>
              <a:rPr lang="en-US" sz="2800" b="1" dirty="0">
                <a:latin typeface="Corbel" panose="020B0503020204020204" pitchFamily="34" charset="0"/>
                <a:cs typeface="Calibri" panose="020F0502020204030204" pitchFamily="34" charset="0"/>
              </a:rPr>
              <a:t>atching Reads</a:t>
            </a:r>
            <a:endParaRPr kumimoji="0" lang="en-US" sz="2800" b="1" i="0" u="none" strike="noStrike" kern="1200" cap="none" spc="0" normalizeH="0" baseline="0" noProof="0" dirty="0">
              <a:ln>
                <a:noFill/>
              </a:ln>
              <a:effectLst/>
              <a:uLnTx/>
              <a:uFillTx/>
              <a:latin typeface="Corbel" panose="020B050302020402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9DA41287-7F16-9440-81D5-BD6E65D16F12}"/>
              </a:ext>
            </a:extLst>
          </p:cNvPr>
          <p:cNvSpPr txBox="1"/>
          <p:nvPr/>
        </p:nvSpPr>
        <p:spPr>
          <a:xfrm>
            <a:off x="364763" y="1611240"/>
            <a:ext cx="8410073" cy="1539923"/>
          </a:xfrm>
          <a:prstGeom prst="roundRect">
            <a:avLst>
              <a:gd name="adj" fmla="val 4777"/>
            </a:avLst>
          </a:prstGeom>
          <a:solidFill>
            <a:srgbClr val="FFFFFF">
              <a:alpha val="80392"/>
            </a:srgbClr>
          </a:solidFill>
          <a:ln w="57150">
            <a:solidFill>
              <a:srgbClr val="FFFFFF">
                <a:alpha val="76863"/>
              </a:srgbClr>
            </a:solidFill>
          </a:ln>
        </p:spPr>
        <p:txBody>
          <a:bodyPr wrap="square" rtlCol="0" anchor="ctr" anchorCtr="0">
            <a:noAutofit/>
          </a:bodyPr>
          <a:lstStyle/>
          <a:p>
            <a:pPr lvl="0" algn="ctr" defTabSz="457200">
              <a:lnSpc>
                <a:spcPct val="110000"/>
              </a:lnSpc>
              <a:spcAft>
                <a:spcPts val="300"/>
              </a:spcAft>
              <a:defRPr/>
            </a:pPr>
            <a:endParaRPr kumimoji="0" lang="en-US" sz="2800" b="1" i="0" u="none" strike="noStrike" kern="1200" cap="none" spc="0" normalizeH="0" baseline="0" noProof="0" dirty="0">
              <a:ln>
                <a:noFill/>
              </a:ln>
              <a:solidFill>
                <a:schemeClr val="accent6">
                  <a:lumMod val="75000"/>
                </a:schemeClr>
              </a:solidFill>
              <a:effectLst/>
              <a:uLnTx/>
              <a:uFillTx/>
              <a:latin typeface="Corbel" panose="020B0503020204020204" pitchFamily="34" charset="0"/>
              <a:cs typeface="Calibri" panose="020F0502020204030204" pitchFamily="34" charset="0"/>
            </a:endParaRPr>
          </a:p>
        </p:txBody>
      </p:sp>
    </p:spTree>
    <p:extLst>
      <p:ext uri="{BB962C8B-B14F-4D97-AF65-F5344CB8AC3E}">
        <p14:creationId xmlns:p14="http://schemas.microsoft.com/office/powerpoint/2010/main" val="260154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rbel" panose="020B0503020204020204" pitchFamily="34" charset="0"/>
              </a:rPr>
              <a:t>Genome Sequence Analysis</a:t>
            </a:r>
            <a:endParaRPr lang="en-US" b="1" dirty="0">
              <a:latin typeface="Corbel" panose="020B0503020204020204" pitchFamily="34" charset="0"/>
            </a:endParaRPr>
          </a:p>
        </p:txBody>
      </p:sp>
      <p:sp>
        <p:nvSpPr>
          <p:cNvPr id="3" name="Content Placeholder 2"/>
          <p:cNvSpPr>
            <a:spLocks noGrp="1"/>
          </p:cNvSpPr>
          <p:nvPr>
            <p:ph idx="1"/>
          </p:nvPr>
        </p:nvSpPr>
        <p:spPr>
          <a:xfrm>
            <a:off x="189559" y="863068"/>
            <a:ext cx="8874053" cy="391627"/>
          </a:xfrm>
        </p:spPr>
        <p:txBody>
          <a:bodyPr lIns="91440" tIns="45720" rIns="91440" bIns="45720" anchor="t">
            <a:noAutofit/>
          </a:bodyPr>
          <a:lstStyle/>
          <a:p>
            <a:pPr marL="185738" indent="-185738">
              <a:lnSpc>
                <a:spcPct val="100000"/>
              </a:lnSpc>
              <a:spcBef>
                <a:spcPts val="400"/>
              </a:spcBef>
              <a:buClr>
                <a:schemeClr val="tx1"/>
              </a:buClr>
            </a:pPr>
            <a:r>
              <a:rPr lang="en-US" sz="2200" b="1" dirty="0">
                <a:solidFill>
                  <a:srgbClr val="F49415"/>
                </a:solidFill>
                <a:ea typeface="Segoe UI Symbol" panose="020B0502040204020203" pitchFamily="34" charset="0"/>
                <a:cs typeface="Segoe UI Historic" panose="020B0502040204020203" pitchFamily="34" charset="0"/>
              </a:rPr>
              <a:t>Read mapping: </a:t>
            </a:r>
            <a:r>
              <a:rPr lang="en-US" sz="2200" dirty="0">
                <a:ea typeface="Segoe UI Symbol" panose="020B0502040204020203" pitchFamily="34" charset="0"/>
                <a:cs typeface="Segoe UI Historic" panose="020B0502040204020203" pitchFamily="34" charset="0"/>
              </a:rPr>
              <a:t>first key step in genome sequence analysis</a:t>
            </a:r>
          </a:p>
        </p:txBody>
      </p:sp>
      <p:sp>
        <p:nvSpPr>
          <p:cNvPr id="10" name="Rectangle 9">
            <a:extLst>
              <a:ext uri="{FF2B5EF4-FFF2-40B4-BE49-F238E27FC236}">
                <a16:creationId xmlns:a16="http://schemas.microsoft.com/office/drawing/2014/main" id="{EC586341-02EC-AC40-ADCE-03BE081109A9}"/>
              </a:ext>
            </a:extLst>
          </p:cNvPr>
          <p:cNvSpPr/>
          <p:nvPr/>
        </p:nvSpPr>
        <p:spPr>
          <a:xfrm>
            <a:off x="1461309" y="3089732"/>
            <a:ext cx="6292918" cy="278215"/>
          </a:xfrm>
          <a:prstGeom prst="rect">
            <a:avLst/>
          </a:prstGeom>
          <a:solidFill>
            <a:schemeClr val="accent6">
              <a:lumMod val="40000"/>
              <a:lumOff val="60000"/>
              <a:alpha val="41176"/>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CH" sz="1600" b="1" dirty="0">
                <a:solidFill>
                  <a:schemeClr val="tx1"/>
                </a:solidFill>
                <a:latin typeface="Corbel" panose="020B0503020204020204" pitchFamily="34" charset="0"/>
              </a:rPr>
              <a:t>…</a:t>
            </a:r>
            <a:r>
              <a:rPr lang="en-CH" sz="1600" b="1" dirty="0">
                <a:solidFill>
                  <a:schemeClr val="accent1"/>
                </a:solidFill>
                <a:latin typeface="Corbel" panose="020B0503020204020204" pitchFamily="34" charset="0"/>
              </a:rPr>
              <a:t>G</a:t>
            </a:r>
            <a:r>
              <a:rPr lang="en-CH" sz="1600" b="1" dirty="0">
                <a:solidFill>
                  <a:schemeClr val="accent2"/>
                </a:solidFill>
                <a:latin typeface="Corbel" panose="020B0503020204020204" pitchFamily="34" charset="0"/>
              </a:rPr>
              <a:t>CCC</a:t>
            </a:r>
            <a:r>
              <a:rPr lang="en-CH" sz="1600" b="1" dirty="0">
                <a:solidFill>
                  <a:srgbClr val="863DBE"/>
                </a:solidFill>
                <a:latin typeface="Corbel" panose="020B0503020204020204" pitchFamily="34" charset="0"/>
              </a:rPr>
              <a:t>A</a:t>
            </a:r>
            <a:r>
              <a:rPr lang="en-CH" sz="1600" b="1" dirty="0">
                <a:solidFill>
                  <a:srgbClr val="67A042"/>
                </a:solidFill>
                <a:latin typeface="Corbel" panose="020B0503020204020204" pitchFamily="34" charset="0"/>
              </a:rPr>
              <a:t>T</a:t>
            </a:r>
            <a:r>
              <a:rPr lang="en-CH" sz="1600" b="1" dirty="0">
                <a:solidFill>
                  <a:srgbClr val="863DBE"/>
                </a:solidFill>
                <a:latin typeface="Corbel" panose="020B0503020204020204" pitchFamily="34" charset="0"/>
              </a:rPr>
              <a:t>A</a:t>
            </a:r>
            <a:r>
              <a:rPr lang="en-CH" sz="1600" b="1" dirty="0">
                <a:solidFill>
                  <a:srgbClr val="67A042"/>
                </a:solidFill>
                <a:latin typeface="Corbel" panose="020B0503020204020204" pitchFamily="34" charset="0"/>
              </a:rPr>
              <a:t>T</a:t>
            </a:r>
            <a:r>
              <a:rPr lang="en-CH" sz="1600" b="1" dirty="0">
                <a:solidFill>
                  <a:schemeClr val="accent1"/>
                </a:solidFill>
                <a:latin typeface="Corbel" panose="020B0503020204020204" pitchFamily="34" charset="0"/>
              </a:rPr>
              <a:t>GG</a:t>
            </a:r>
            <a:r>
              <a:rPr lang="en-CH" sz="1600" b="1" dirty="0">
                <a:solidFill>
                  <a:srgbClr val="67A042"/>
                </a:solidFill>
                <a:latin typeface="Corbel" panose="020B0503020204020204" pitchFamily="34" charset="0"/>
              </a:rPr>
              <a:t>TT</a:t>
            </a:r>
            <a:r>
              <a:rPr lang="en-CH" sz="1600" b="1" dirty="0">
                <a:solidFill>
                  <a:srgbClr val="863DBE"/>
                </a:solidFill>
                <a:latin typeface="Corbel" panose="020B0503020204020204" pitchFamily="34" charset="0"/>
              </a:rPr>
              <a:t>AA</a:t>
            </a:r>
            <a:r>
              <a:rPr lang="en-CH" sz="1600" b="1" dirty="0">
                <a:solidFill>
                  <a:schemeClr val="accent1"/>
                </a:solidFill>
                <a:latin typeface="Corbel" panose="020B0503020204020204" pitchFamily="34" charset="0"/>
              </a:rPr>
              <a:t>G</a:t>
            </a:r>
            <a:r>
              <a:rPr lang="en-CH" sz="1600" b="1" dirty="0">
                <a:solidFill>
                  <a:schemeClr val="accent2"/>
                </a:solidFill>
                <a:latin typeface="Corbel" panose="020B0503020204020204" pitchFamily="34" charset="0"/>
              </a:rPr>
              <a:t>C</a:t>
            </a:r>
            <a:r>
              <a:rPr lang="en-CH" sz="1600" b="1" dirty="0">
                <a:solidFill>
                  <a:srgbClr val="67A042"/>
                </a:solidFill>
                <a:latin typeface="Corbel" panose="020B0503020204020204" pitchFamily="34" charset="0"/>
              </a:rPr>
              <a:t>TT</a:t>
            </a:r>
            <a:r>
              <a:rPr lang="en-CH" sz="1600" b="1" dirty="0">
                <a:solidFill>
                  <a:schemeClr val="accent2"/>
                </a:solidFill>
                <a:latin typeface="Corbel" panose="020B0503020204020204" pitchFamily="34" charset="0"/>
              </a:rPr>
              <a:t>CC</a:t>
            </a:r>
            <a:r>
              <a:rPr lang="en-CH" sz="1600" b="1" dirty="0">
                <a:solidFill>
                  <a:srgbClr val="863DBE"/>
                </a:solidFill>
                <a:latin typeface="Corbel" panose="020B0503020204020204" pitchFamily="34" charset="0"/>
              </a:rPr>
              <a:t>A</a:t>
            </a:r>
            <a:r>
              <a:rPr lang="en-CH" sz="1600" b="1" dirty="0">
                <a:solidFill>
                  <a:srgbClr val="67A042"/>
                </a:solidFill>
                <a:latin typeface="Corbel" panose="020B0503020204020204" pitchFamily="34" charset="0"/>
              </a:rPr>
              <a:t>T</a:t>
            </a:r>
            <a:r>
              <a:rPr lang="en-CH" sz="1600" b="1" dirty="0">
                <a:solidFill>
                  <a:schemeClr val="accent1"/>
                </a:solidFill>
                <a:latin typeface="Corbel" panose="020B0503020204020204" pitchFamily="34" charset="0"/>
              </a:rPr>
              <a:t>GG</a:t>
            </a:r>
            <a:r>
              <a:rPr lang="en-CH" sz="1600" b="1" dirty="0">
                <a:solidFill>
                  <a:srgbClr val="863DBE"/>
                </a:solidFill>
                <a:latin typeface="Corbel" panose="020B0503020204020204" pitchFamily="34" charset="0"/>
              </a:rPr>
              <a:t>AAA</a:t>
            </a:r>
            <a:r>
              <a:rPr lang="en-CH" sz="1600" b="1" dirty="0">
                <a:solidFill>
                  <a:srgbClr val="67A042"/>
                </a:solidFill>
                <a:latin typeface="Corbel" panose="020B0503020204020204" pitchFamily="34" charset="0"/>
              </a:rPr>
              <a:t>T</a:t>
            </a:r>
            <a:r>
              <a:rPr lang="en-CH" sz="1600" b="1" dirty="0">
                <a:solidFill>
                  <a:schemeClr val="accent1"/>
                </a:solidFill>
                <a:latin typeface="Corbel" panose="020B0503020204020204" pitchFamily="34" charset="0"/>
              </a:rPr>
              <a:t>GGG</a:t>
            </a:r>
            <a:r>
              <a:rPr lang="en-CH" sz="1600" b="1" dirty="0">
                <a:solidFill>
                  <a:schemeClr val="accent2"/>
                </a:solidFill>
                <a:latin typeface="Corbel" panose="020B0503020204020204" pitchFamily="34" charset="0"/>
              </a:rPr>
              <a:t>C</a:t>
            </a:r>
            <a:r>
              <a:rPr lang="en-CH" sz="1600" b="1" dirty="0">
                <a:solidFill>
                  <a:srgbClr val="67A042"/>
                </a:solidFill>
                <a:latin typeface="Corbel" panose="020B0503020204020204" pitchFamily="34" charset="0"/>
              </a:rPr>
              <a:t>TTT</a:t>
            </a:r>
            <a:r>
              <a:rPr lang="en-CH" sz="1600" b="1" dirty="0">
                <a:solidFill>
                  <a:schemeClr val="accent2"/>
                </a:solidFill>
                <a:latin typeface="Corbel" panose="020B0503020204020204" pitchFamily="34" charset="0"/>
              </a:rPr>
              <a:t>C</a:t>
            </a:r>
            <a:r>
              <a:rPr lang="en-CH" sz="1600" b="1" dirty="0">
                <a:solidFill>
                  <a:schemeClr val="accent1"/>
                </a:solidFill>
                <a:latin typeface="Corbel" panose="020B0503020204020204" pitchFamily="34" charset="0"/>
              </a:rPr>
              <a:t>G</a:t>
            </a:r>
            <a:r>
              <a:rPr lang="en-CH" sz="1600" b="1" dirty="0">
                <a:solidFill>
                  <a:schemeClr val="accent2"/>
                </a:solidFill>
                <a:latin typeface="Corbel" panose="020B0503020204020204" pitchFamily="34" charset="0"/>
              </a:rPr>
              <a:t>C</a:t>
            </a:r>
            <a:r>
              <a:rPr lang="en-CH" sz="1600" b="1" dirty="0">
                <a:solidFill>
                  <a:srgbClr val="67A042"/>
                </a:solidFill>
                <a:latin typeface="Corbel" panose="020B0503020204020204" pitchFamily="34" charset="0"/>
              </a:rPr>
              <a:t>TT</a:t>
            </a:r>
            <a:r>
              <a:rPr lang="en-CH" sz="1600" b="1" dirty="0">
                <a:solidFill>
                  <a:schemeClr val="accent2"/>
                </a:solidFill>
                <a:latin typeface="Corbel" panose="020B0503020204020204" pitchFamily="34" charset="0"/>
              </a:rPr>
              <a:t>CC</a:t>
            </a:r>
            <a:r>
              <a:rPr lang="en-CH" sz="1600" b="1" dirty="0">
                <a:solidFill>
                  <a:srgbClr val="863DBE"/>
                </a:solidFill>
                <a:latin typeface="Corbel" panose="020B0503020204020204" pitchFamily="34" charset="0"/>
              </a:rPr>
              <a:t>A</a:t>
            </a:r>
            <a:r>
              <a:rPr lang="en-CH" sz="1600" b="1" dirty="0">
                <a:solidFill>
                  <a:schemeClr val="accent2"/>
                </a:solidFill>
                <a:latin typeface="Corbel" panose="020B0503020204020204" pitchFamily="34" charset="0"/>
              </a:rPr>
              <a:t>C</a:t>
            </a:r>
            <a:r>
              <a:rPr lang="en-CH" sz="1600" b="1" dirty="0">
                <a:solidFill>
                  <a:srgbClr val="863DBE"/>
                </a:solidFill>
                <a:latin typeface="Corbel" panose="020B0503020204020204" pitchFamily="34" charset="0"/>
              </a:rPr>
              <a:t>AA</a:t>
            </a:r>
            <a:r>
              <a:rPr lang="en-CH" sz="1600" b="1" dirty="0">
                <a:solidFill>
                  <a:srgbClr val="67A042"/>
                </a:solidFill>
                <a:latin typeface="Corbel" panose="020B0503020204020204" pitchFamily="34" charset="0"/>
              </a:rPr>
              <a:t>T</a:t>
            </a:r>
            <a:r>
              <a:rPr lang="en-CH" sz="1600" b="1" dirty="0">
                <a:solidFill>
                  <a:schemeClr val="accent1"/>
                </a:solidFill>
                <a:latin typeface="Corbel" panose="020B0503020204020204" pitchFamily="34" charset="0"/>
              </a:rPr>
              <a:t>G</a:t>
            </a:r>
            <a:r>
              <a:rPr lang="en-CH" sz="1600" b="1" dirty="0">
                <a:solidFill>
                  <a:schemeClr val="tx1"/>
                </a:solidFill>
                <a:latin typeface="Corbel" panose="020B0503020204020204" pitchFamily="34" charset="0"/>
              </a:rPr>
              <a:t>…</a:t>
            </a:r>
          </a:p>
        </p:txBody>
      </p:sp>
      <p:sp>
        <p:nvSpPr>
          <p:cNvPr id="11" name="Content Placeholder 2">
            <a:extLst>
              <a:ext uri="{FF2B5EF4-FFF2-40B4-BE49-F238E27FC236}">
                <a16:creationId xmlns:a16="http://schemas.microsoft.com/office/drawing/2014/main" id="{F9C91E8A-E172-C54D-BD10-CDEE469B4322}"/>
              </a:ext>
            </a:extLst>
          </p:cNvPr>
          <p:cNvSpPr txBox="1">
            <a:spLocks/>
          </p:cNvSpPr>
          <p:nvPr/>
        </p:nvSpPr>
        <p:spPr>
          <a:xfrm>
            <a:off x="189559" y="1329892"/>
            <a:ext cx="8874053" cy="391627"/>
          </a:xfrm>
          <a:prstGeom prst="rect">
            <a:avLst/>
          </a:prstGeom>
        </p:spPr>
        <p:txBody>
          <a:bodyPr lIns="91440" tIns="45720" rIns="91440" bIns="45720" anchor="t">
            <a:noAutofit/>
          </a:bodyPr>
          <a:lstStyle>
            <a:lvl1pPr marL="133350" indent="-133350" algn="l" defTabSz="914400" rtl="0" eaLnBrk="1" latinLnBrk="0" hangingPunct="1">
              <a:lnSpc>
                <a:spcPct val="90000"/>
              </a:lnSpc>
              <a:spcBef>
                <a:spcPts val="1000"/>
              </a:spcBef>
              <a:buFont typeface="Arial" panose="020B0604020202020204" pitchFamily="34" charset="0"/>
              <a:buChar char="•"/>
              <a:tabLst/>
              <a:defRPr sz="2800" kern="1200">
                <a:solidFill>
                  <a:schemeClr val="tx1"/>
                </a:solidFill>
                <a:latin typeface="Corbel" panose="020B0503020204020204" pitchFamily="34" charset="0"/>
                <a:ea typeface="+mn-ea"/>
                <a:cs typeface="+mn-cs"/>
              </a:defRPr>
            </a:lvl1pPr>
            <a:lvl2pPr marL="311150" indent="-133350" algn="l" defTabSz="914400" rtl="0" eaLnBrk="1" latinLnBrk="0" hangingPunct="1">
              <a:lnSpc>
                <a:spcPct val="90000"/>
              </a:lnSpc>
              <a:spcBef>
                <a:spcPts val="500"/>
              </a:spcBef>
              <a:buFont typeface="Cambria" panose="02040503050406030204" pitchFamily="18" charset="0"/>
              <a:buChar char="-"/>
              <a:tabLst/>
              <a:defRPr sz="2400" kern="1200">
                <a:solidFill>
                  <a:schemeClr val="tx1"/>
                </a:solidFill>
                <a:latin typeface="Corbel" panose="020B0503020204020204" pitchFamily="34" charset="0"/>
                <a:ea typeface="+mn-ea"/>
                <a:cs typeface="+mn-cs"/>
              </a:defRPr>
            </a:lvl2pPr>
            <a:lvl3pPr marL="533400" indent="-177800" algn="l" defTabSz="914400" rtl="0" eaLnBrk="1" latinLnBrk="0" hangingPunct="1">
              <a:lnSpc>
                <a:spcPct val="90000"/>
              </a:lnSpc>
              <a:spcBef>
                <a:spcPts val="500"/>
              </a:spcBef>
              <a:buFont typeface="Arial" panose="020B0604020202020204" pitchFamily="34" charset="0"/>
              <a:buChar char="•"/>
              <a:tabLst/>
              <a:defRPr sz="2400" kern="1200">
                <a:solidFill>
                  <a:schemeClr val="tx1"/>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3538" lvl="1" indent="-185738">
              <a:lnSpc>
                <a:spcPct val="100000"/>
              </a:lnSpc>
              <a:spcBef>
                <a:spcPts val="400"/>
              </a:spcBef>
            </a:pPr>
            <a:r>
              <a:rPr lang="en-US" sz="2200" dirty="0">
                <a:ea typeface="Segoe UI Symbol" panose="020B0502040204020203" pitchFamily="34" charset="0"/>
                <a:cs typeface="Segoe UI Historic" panose="020B0502040204020203" pitchFamily="34" charset="0"/>
              </a:rPr>
              <a:t>Aligns </a:t>
            </a:r>
            <a:r>
              <a:rPr lang="en-US" sz="2200" dirty="0">
                <a:solidFill>
                  <a:srgbClr val="00B050"/>
                </a:solidFill>
                <a:ea typeface="Segoe UI Symbol" panose="020B0502040204020203" pitchFamily="34" charset="0"/>
                <a:cs typeface="Segoe UI Historic" panose="020B0502040204020203" pitchFamily="34" charset="0"/>
              </a:rPr>
              <a:t>reads</a:t>
            </a:r>
            <a:r>
              <a:rPr lang="en-US" sz="2200" dirty="0">
                <a:ea typeface="Segoe UI Symbol" panose="020B0502040204020203" pitchFamily="34" charset="0"/>
                <a:cs typeface="Segoe UI Historic" panose="020B0502040204020203" pitchFamily="34" charset="0"/>
              </a:rPr>
              <a:t> to potential </a:t>
            </a:r>
            <a:r>
              <a:rPr lang="en-US" sz="2200" dirty="0">
                <a:solidFill>
                  <a:srgbClr val="00B050"/>
                </a:solidFill>
                <a:ea typeface="Segoe UI Symbol" panose="020B0502040204020203" pitchFamily="34" charset="0"/>
                <a:cs typeface="Segoe UI Historic" panose="020B0502040204020203" pitchFamily="34" charset="0"/>
              </a:rPr>
              <a:t>matching</a:t>
            </a:r>
            <a:r>
              <a:rPr lang="en-US" sz="2200" dirty="0">
                <a:ea typeface="Segoe UI Symbol" panose="020B0502040204020203" pitchFamily="34" charset="0"/>
                <a:cs typeface="Segoe UI Historic" panose="020B0502040204020203" pitchFamily="34" charset="0"/>
              </a:rPr>
              <a:t> </a:t>
            </a:r>
            <a:r>
              <a:rPr lang="en-US" sz="2200" dirty="0">
                <a:solidFill>
                  <a:srgbClr val="00B050"/>
                </a:solidFill>
                <a:ea typeface="Segoe UI Symbol" panose="020B0502040204020203" pitchFamily="34" charset="0"/>
                <a:cs typeface="Segoe UI Historic" panose="020B0502040204020203" pitchFamily="34" charset="0"/>
              </a:rPr>
              <a:t>locations</a:t>
            </a:r>
            <a:r>
              <a:rPr lang="en-US" sz="2200" dirty="0">
                <a:ea typeface="Segoe UI Symbol" panose="020B0502040204020203" pitchFamily="34" charset="0"/>
                <a:cs typeface="Segoe UI Historic" panose="020B0502040204020203" pitchFamily="34" charset="0"/>
              </a:rPr>
              <a:t> in the </a:t>
            </a:r>
            <a:r>
              <a:rPr lang="en-US" sz="2200" dirty="0">
                <a:solidFill>
                  <a:srgbClr val="00B050"/>
                </a:solidFill>
                <a:ea typeface="Segoe UI Symbol" panose="020B0502040204020203" pitchFamily="34" charset="0"/>
                <a:cs typeface="Segoe UI Historic" panose="020B0502040204020203" pitchFamily="34" charset="0"/>
              </a:rPr>
              <a:t>reference genome</a:t>
            </a:r>
          </a:p>
        </p:txBody>
      </p:sp>
      <p:sp>
        <p:nvSpPr>
          <p:cNvPr id="16" name="TextBox 15">
            <a:extLst>
              <a:ext uri="{FF2B5EF4-FFF2-40B4-BE49-F238E27FC236}">
                <a16:creationId xmlns:a16="http://schemas.microsoft.com/office/drawing/2014/main" id="{CAA3C5A6-E87F-114E-BB3F-F8E69655CA9A}"/>
              </a:ext>
            </a:extLst>
          </p:cNvPr>
          <p:cNvSpPr txBox="1"/>
          <p:nvPr/>
        </p:nvSpPr>
        <p:spPr>
          <a:xfrm>
            <a:off x="3277565" y="2630105"/>
            <a:ext cx="3274648" cy="430887"/>
          </a:xfrm>
          <a:prstGeom prst="rect">
            <a:avLst/>
          </a:prstGeom>
          <a:noFill/>
        </p:spPr>
        <p:txBody>
          <a:bodyPr wrap="square" rtlCol="0">
            <a:spAutoFit/>
          </a:bodyPr>
          <a:lstStyle/>
          <a:p>
            <a:r>
              <a:rPr lang="en-CH" sz="2200" b="1" dirty="0">
                <a:solidFill>
                  <a:schemeClr val="accent4">
                    <a:lumMod val="50000"/>
                  </a:schemeClr>
                </a:solidFill>
                <a:latin typeface="Corbel" panose="020B0503020204020204" pitchFamily="34" charset="0"/>
              </a:rPr>
              <a:t>Reference Genome</a:t>
            </a:r>
          </a:p>
        </p:txBody>
      </p:sp>
      <p:sp>
        <p:nvSpPr>
          <p:cNvPr id="18" name="TextBox 17">
            <a:extLst>
              <a:ext uri="{FF2B5EF4-FFF2-40B4-BE49-F238E27FC236}">
                <a16:creationId xmlns:a16="http://schemas.microsoft.com/office/drawing/2014/main" id="{C89FAAB7-34B1-8945-8D1B-47772C2262F5}"/>
              </a:ext>
            </a:extLst>
          </p:cNvPr>
          <p:cNvSpPr txBox="1"/>
          <p:nvPr/>
        </p:nvSpPr>
        <p:spPr>
          <a:xfrm>
            <a:off x="1440240" y="3655504"/>
            <a:ext cx="1619648" cy="430887"/>
          </a:xfrm>
          <a:prstGeom prst="rect">
            <a:avLst/>
          </a:prstGeom>
          <a:noFill/>
        </p:spPr>
        <p:txBody>
          <a:bodyPr wrap="square" rtlCol="0">
            <a:spAutoFit/>
          </a:bodyPr>
          <a:lstStyle/>
          <a:p>
            <a:r>
              <a:rPr lang="en-CH" sz="2200" b="1" i="1" dirty="0">
                <a:solidFill>
                  <a:srgbClr val="FF0000"/>
                </a:solidFill>
                <a:latin typeface="Corbel" panose="020B0503020204020204" pitchFamily="34" charset="0"/>
              </a:rPr>
              <a:t>Differences</a:t>
            </a:r>
          </a:p>
        </p:txBody>
      </p:sp>
      <p:sp>
        <p:nvSpPr>
          <p:cNvPr id="21" name="TextBox 20">
            <a:extLst>
              <a:ext uri="{FF2B5EF4-FFF2-40B4-BE49-F238E27FC236}">
                <a16:creationId xmlns:a16="http://schemas.microsoft.com/office/drawing/2014/main" id="{95D6EAFD-8585-5E4A-8CFB-141B10EF7C60}"/>
              </a:ext>
            </a:extLst>
          </p:cNvPr>
          <p:cNvSpPr txBox="1"/>
          <p:nvPr/>
        </p:nvSpPr>
        <p:spPr>
          <a:xfrm>
            <a:off x="6008877" y="3655504"/>
            <a:ext cx="1619648" cy="430887"/>
          </a:xfrm>
          <a:prstGeom prst="rect">
            <a:avLst/>
          </a:prstGeom>
          <a:noFill/>
        </p:spPr>
        <p:txBody>
          <a:bodyPr wrap="square" rtlCol="0">
            <a:spAutoFit/>
          </a:bodyPr>
          <a:lstStyle/>
          <a:p>
            <a:r>
              <a:rPr lang="en-CH" sz="2200" b="1" i="1" dirty="0">
                <a:solidFill>
                  <a:srgbClr val="FF0000"/>
                </a:solidFill>
                <a:latin typeface="Corbel" panose="020B0503020204020204" pitchFamily="34" charset="0"/>
              </a:rPr>
              <a:t>Differences</a:t>
            </a:r>
          </a:p>
        </p:txBody>
      </p:sp>
      <p:sp>
        <p:nvSpPr>
          <p:cNvPr id="20" name="Content Placeholder 2">
            <a:extLst>
              <a:ext uri="{FF2B5EF4-FFF2-40B4-BE49-F238E27FC236}">
                <a16:creationId xmlns:a16="http://schemas.microsoft.com/office/drawing/2014/main" id="{BEC0A51E-72DD-C74D-9B42-794D75CD4991}"/>
              </a:ext>
            </a:extLst>
          </p:cNvPr>
          <p:cNvSpPr txBox="1">
            <a:spLocks/>
          </p:cNvSpPr>
          <p:nvPr/>
        </p:nvSpPr>
        <p:spPr>
          <a:xfrm>
            <a:off x="189559" y="1762301"/>
            <a:ext cx="8874053" cy="391627"/>
          </a:xfrm>
          <a:prstGeom prst="rect">
            <a:avLst/>
          </a:prstGeom>
        </p:spPr>
        <p:txBody>
          <a:bodyPr lIns="91440" tIns="45720" rIns="91440" bIns="45720" anchor="t">
            <a:noAutofit/>
          </a:bodyPr>
          <a:lstStyle>
            <a:lvl1pPr marL="133350" indent="-133350" algn="l" defTabSz="914400" rtl="0" eaLnBrk="1" latinLnBrk="0" hangingPunct="1">
              <a:lnSpc>
                <a:spcPct val="90000"/>
              </a:lnSpc>
              <a:spcBef>
                <a:spcPts val="1000"/>
              </a:spcBef>
              <a:buFont typeface="Arial" panose="020B0604020202020204" pitchFamily="34" charset="0"/>
              <a:buChar char="•"/>
              <a:tabLst/>
              <a:defRPr sz="2800" kern="1200">
                <a:solidFill>
                  <a:schemeClr val="tx1"/>
                </a:solidFill>
                <a:latin typeface="Corbel" panose="020B0503020204020204" pitchFamily="34" charset="0"/>
                <a:ea typeface="+mn-ea"/>
                <a:cs typeface="+mn-cs"/>
              </a:defRPr>
            </a:lvl1pPr>
            <a:lvl2pPr marL="311150" indent="-133350" algn="l" defTabSz="914400" rtl="0" eaLnBrk="1" latinLnBrk="0" hangingPunct="1">
              <a:lnSpc>
                <a:spcPct val="90000"/>
              </a:lnSpc>
              <a:spcBef>
                <a:spcPts val="500"/>
              </a:spcBef>
              <a:buFont typeface="Cambria" panose="02040503050406030204" pitchFamily="18" charset="0"/>
              <a:buChar char="-"/>
              <a:tabLst/>
              <a:defRPr sz="2400" kern="1200">
                <a:solidFill>
                  <a:schemeClr val="tx1"/>
                </a:solidFill>
                <a:latin typeface="Corbel" panose="020B0503020204020204" pitchFamily="34" charset="0"/>
                <a:ea typeface="+mn-ea"/>
                <a:cs typeface="+mn-cs"/>
              </a:defRPr>
            </a:lvl2pPr>
            <a:lvl3pPr marL="533400" indent="-177800" algn="l" defTabSz="914400" rtl="0" eaLnBrk="1" latinLnBrk="0" hangingPunct="1">
              <a:lnSpc>
                <a:spcPct val="90000"/>
              </a:lnSpc>
              <a:spcBef>
                <a:spcPts val="500"/>
              </a:spcBef>
              <a:buFont typeface="Arial" panose="020B0604020202020204" pitchFamily="34" charset="0"/>
              <a:buChar char="•"/>
              <a:tabLst/>
              <a:defRPr sz="2400" kern="1200">
                <a:solidFill>
                  <a:schemeClr val="tx1"/>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3538" lvl="1" indent="-185738">
              <a:lnSpc>
                <a:spcPct val="100000"/>
              </a:lnSpc>
              <a:spcBef>
                <a:spcPts val="400"/>
              </a:spcBef>
              <a:buClr>
                <a:schemeClr val="tx1"/>
              </a:buClr>
            </a:pPr>
            <a:r>
              <a:rPr lang="en-US" sz="2200" dirty="0">
                <a:ea typeface="Segoe UI Symbol" panose="020B0502040204020203" pitchFamily="34" charset="0"/>
                <a:cs typeface="Segoe UI Historic" panose="020B0502040204020203" pitchFamily="34" charset="0"/>
              </a:rPr>
              <a:t>For each matching location, the </a:t>
            </a:r>
            <a:r>
              <a:rPr lang="en-US" sz="2200" dirty="0">
                <a:solidFill>
                  <a:srgbClr val="00B050"/>
                </a:solidFill>
                <a:ea typeface="Segoe UI Symbol" panose="020B0502040204020203" pitchFamily="34" charset="0"/>
                <a:cs typeface="Segoe UI Historic" panose="020B0502040204020203" pitchFamily="34" charset="0"/>
              </a:rPr>
              <a:t>alignment step</a:t>
            </a:r>
            <a:r>
              <a:rPr lang="en-US" sz="2200" dirty="0">
                <a:ea typeface="Segoe UI Symbol" panose="020B0502040204020203" pitchFamily="34" charset="0"/>
                <a:cs typeface="Segoe UI Historic" panose="020B0502040204020203" pitchFamily="34" charset="0"/>
              </a:rPr>
              <a:t> finds the degree of </a:t>
            </a:r>
            <a:r>
              <a:rPr lang="en-US" sz="2200" dirty="0">
                <a:solidFill>
                  <a:srgbClr val="00B050"/>
                </a:solidFill>
                <a:ea typeface="Segoe UI Symbol" panose="020B0502040204020203" pitchFamily="34" charset="0"/>
                <a:cs typeface="Segoe UI Historic" panose="020B0502040204020203" pitchFamily="34" charset="0"/>
              </a:rPr>
              <a:t>similarity (alignment score)</a:t>
            </a:r>
          </a:p>
        </p:txBody>
      </p:sp>
      <p:sp>
        <p:nvSpPr>
          <p:cNvPr id="31" name="Rectangle 30">
            <a:extLst>
              <a:ext uri="{FF2B5EF4-FFF2-40B4-BE49-F238E27FC236}">
                <a16:creationId xmlns:a16="http://schemas.microsoft.com/office/drawing/2014/main" id="{F29929E7-60DE-634C-943C-4F80ED3403BE}"/>
              </a:ext>
            </a:extLst>
          </p:cNvPr>
          <p:cNvSpPr/>
          <p:nvPr/>
        </p:nvSpPr>
        <p:spPr>
          <a:xfrm>
            <a:off x="2809631" y="4267041"/>
            <a:ext cx="1503176" cy="196772"/>
          </a:xfrm>
          <a:prstGeom prst="rect">
            <a:avLst/>
          </a:prstGeom>
          <a:solidFill>
            <a:srgbClr val="F8F3E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CH" sz="1600" b="1" dirty="0">
                <a:solidFill>
                  <a:srgbClr val="863DBE"/>
                </a:solidFill>
                <a:latin typeface="Corbel" panose="020B0503020204020204" pitchFamily="34" charset="0"/>
              </a:rPr>
              <a:t>AA</a:t>
            </a:r>
            <a:r>
              <a:rPr lang="en-CH" sz="1600" b="1" dirty="0">
                <a:solidFill>
                  <a:schemeClr val="accent1"/>
                </a:solidFill>
                <a:latin typeface="Corbel" panose="020B0503020204020204" pitchFamily="34" charset="0"/>
              </a:rPr>
              <a:t>G</a:t>
            </a:r>
            <a:r>
              <a:rPr lang="en-CH" sz="1600" b="1" dirty="0">
                <a:solidFill>
                  <a:schemeClr val="accent2"/>
                </a:solidFill>
                <a:latin typeface="Corbel" panose="020B0503020204020204" pitchFamily="34" charset="0"/>
              </a:rPr>
              <a:t>C</a:t>
            </a:r>
            <a:r>
              <a:rPr lang="en-CH" sz="1600" b="1" dirty="0">
                <a:solidFill>
                  <a:srgbClr val="67A042"/>
                </a:solidFill>
                <a:latin typeface="Corbel" panose="020B0503020204020204" pitchFamily="34" charset="0"/>
              </a:rPr>
              <a:t>TT</a:t>
            </a:r>
            <a:r>
              <a:rPr lang="en-CH" sz="1600" b="1" dirty="0">
                <a:solidFill>
                  <a:schemeClr val="accent2"/>
                </a:solidFill>
                <a:latin typeface="Corbel" panose="020B0503020204020204" pitchFamily="34" charset="0"/>
              </a:rPr>
              <a:t>CC</a:t>
            </a:r>
            <a:r>
              <a:rPr lang="en-CH" sz="1600" b="1" dirty="0">
                <a:solidFill>
                  <a:srgbClr val="863DBE"/>
                </a:solidFill>
                <a:latin typeface="Corbel" panose="020B0503020204020204" pitchFamily="34" charset="0"/>
              </a:rPr>
              <a:t>A</a:t>
            </a:r>
            <a:r>
              <a:rPr lang="en-CH" sz="1600" b="1" dirty="0">
                <a:solidFill>
                  <a:srgbClr val="67A042"/>
                </a:solidFill>
                <a:latin typeface="Corbel" panose="020B0503020204020204" pitchFamily="34" charset="0"/>
              </a:rPr>
              <a:t>T</a:t>
            </a:r>
            <a:r>
              <a:rPr lang="en-CH" sz="1600" b="1" dirty="0">
                <a:solidFill>
                  <a:schemeClr val="accent1"/>
                </a:solidFill>
                <a:latin typeface="Corbel" panose="020B0503020204020204" pitchFamily="34" charset="0"/>
              </a:rPr>
              <a:t>GG</a:t>
            </a:r>
          </a:p>
        </p:txBody>
      </p:sp>
      <p:sp>
        <p:nvSpPr>
          <p:cNvPr id="33" name="Rectangle 32">
            <a:extLst>
              <a:ext uri="{FF2B5EF4-FFF2-40B4-BE49-F238E27FC236}">
                <a16:creationId xmlns:a16="http://schemas.microsoft.com/office/drawing/2014/main" id="{0147F58F-34F3-EF41-BD09-B8BE8EEA9B36}"/>
              </a:ext>
            </a:extLst>
          </p:cNvPr>
          <p:cNvSpPr/>
          <p:nvPr/>
        </p:nvSpPr>
        <p:spPr>
          <a:xfrm>
            <a:off x="5999168" y="4517513"/>
            <a:ext cx="1503176" cy="196772"/>
          </a:xfrm>
          <a:prstGeom prst="rect">
            <a:avLst/>
          </a:prstGeom>
          <a:solidFill>
            <a:srgbClr val="F8F3E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CH" sz="1600" b="1" dirty="0">
                <a:solidFill>
                  <a:schemeClr val="accent1"/>
                </a:solidFill>
                <a:latin typeface="Corbel" panose="020B0503020204020204" pitchFamily="34" charset="0"/>
              </a:rPr>
              <a:t>G</a:t>
            </a:r>
            <a:r>
              <a:rPr lang="en-CH" sz="1600" b="1" dirty="0">
                <a:solidFill>
                  <a:schemeClr val="accent2"/>
                </a:solidFill>
                <a:latin typeface="Corbel" panose="020B0503020204020204" pitchFamily="34" charset="0"/>
              </a:rPr>
              <a:t>CCC</a:t>
            </a:r>
            <a:r>
              <a:rPr lang="en-CH" sz="1600" b="1" dirty="0">
                <a:solidFill>
                  <a:srgbClr val="863DBE"/>
                </a:solidFill>
                <a:latin typeface="Corbel" panose="020B0503020204020204" pitchFamily="34" charset="0"/>
              </a:rPr>
              <a:t>AAA</a:t>
            </a:r>
            <a:r>
              <a:rPr lang="en-CH" sz="1600" b="1" dirty="0">
                <a:solidFill>
                  <a:srgbClr val="67A042"/>
                </a:solidFill>
                <a:latin typeface="Corbel" panose="020B0503020204020204" pitchFamily="34" charset="0"/>
              </a:rPr>
              <a:t>T</a:t>
            </a:r>
            <a:r>
              <a:rPr lang="en-CH" sz="1600" b="1" dirty="0">
                <a:solidFill>
                  <a:schemeClr val="accent1"/>
                </a:solidFill>
                <a:latin typeface="Corbel" panose="020B0503020204020204" pitchFamily="34" charset="0"/>
              </a:rPr>
              <a:t>GG</a:t>
            </a:r>
            <a:r>
              <a:rPr lang="en-CH" sz="1600" b="1" dirty="0">
                <a:solidFill>
                  <a:srgbClr val="67A042"/>
                </a:solidFill>
                <a:latin typeface="Corbel" panose="020B0503020204020204" pitchFamily="34" charset="0"/>
              </a:rPr>
              <a:t>TT</a:t>
            </a:r>
            <a:endParaRPr lang="en-CH" sz="1600" b="1" dirty="0">
              <a:solidFill>
                <a:schemeClr val="accent1"/>
              </a:solidFill>
              <a:latin typeface="Corbel" panose="020B0503020204020204" pitchFamily="34" charset="0"/>
            </a:endParaRPr>
          </a:p>
        </p:txBody>
      </p:sp>
      <p:sp>
        <p:nvSpPr>
          <p:cNvPr id="34" name="Rectangle 33">
            <a:extLst>
              <a:ext uri="{FF2B5EF4-FFF2-40B4-BE49-F238E27FC236}">
                <a16:creationId xmlns:a16="http://schemas.microsoft.com/office/drawing/2014/main" id="{E649B350-8AC9-FC4B-9C6B-69F5E268C135}"/>
              </a:ext>
            </a:extLst>
          </p:cNvPr>
          <p:cNvSpPr/>
          <p:nvPr/>
        </p:nvSpPr>
        <p:spPr>
          <a:xfrm>
            <a:off x="5722850" y="4023090"/>
            <a:ext cx="1503176" cy="196772"/>
          </a:xfrm>
          <a:prstGeom prst="rect">
            <a:avLst/>
          </a:prstGeom>
          <a:solidFill>
            <a:srgbClr val="F8F3E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CH" sz="1600" b="1" dirty="0">
                <a:solidFill>
                  <a:schemeClr val="accent1"/>
                </a:solidFill>
                <a:latin typeface="Corbel" panose="020B0503020204020204" pitchFamily="34" charset="0"/>
              </a:rPr>
              <a:t>G</a:t>
            </a:r>
            <a:r>
              <a:rPr lang="en-CH" sz="1600" b="1" dirty="0">
                <a:solidFill>
                  <a:schemeClr val="accent2"/>
                </a:solidFill>
                <a:latin typeface="Corbel" panose="020B0503020204020204" pitchFamily="34" charset="0"/>
              </a:rPr>
              <a:t>C</a:t>
            </a:r>
            <a:r>
              <a:rPr lang="en-CH" sz="1600" b="1" dirty="0">
                <a:solidFill>
                  <a:srgbClr val="67A042"/>
                </a:solidFill>
                <a:latin typeface="Corbel" panose="020B0503020204020204" pitchFamily="34" charset="0"/>
              </a:rPr>
              <a:t>TT</a:t>
            </a:r>
            <a:r>
              <a:rPr lang="en-CH" sz="1600" b="1" dirty="0">
                <a:solidFill>
                  <a:schemeClr val="accent2"/>
                </a:solidFill>
                <a:latin typeface="Corbel" panose="020B0503020204020204" pitchFamily="34" charset="0"/>
              </a:rPr>
              <a:t>CC</a:t>
            </a:r>
            <a:r>
              <a:rPr lang="en-CH" sz="1600" b="1" dirty="0">
                <a:solidFill>
                  <a:srgbClr val="863DBE"/>
                </a:solidFill>
                <a:latin typeface="Corbel" panose="020B0503020204020204" pitchFamily="34" charset="0"/>
              </a:rPr>
              <a:t>A</a:t>
            </a:r>
            <a:r>
              <a:rPr lang="en-CH" sz="1600" b="1" dirty="0">
                <a:solidFill>
                  <a:schemeClr val="accent1"/>
                </a:solidFill>
                <a:latin typeface="Corbel" panose="020B0503020204020204" pitchFamily="34" charset="0"/>
              </a:rPr>
              <a:t>G</a:t>
            </a:r>
            <a:r>
              <a:rPr lang="en-CH" sz="1600" b="1" dirty="0">
                <a:solidFill>
                  <a:srgbClr val="863DBE"/>
                </a:solidFill>
                <a:latin typeface="Corbel" panose="020B0503020204020204" pitchFamily="34" charset="0"/>
              </a:rPr>
              <a:t>AA</a:t>
            </a:r>
            <a:r>
              <a:rPr lang="en-CH" sz="1600" b="1" dirty="0">
                <a:solidFill>
                  <a:srgbClr val="67A042"/>
                </a:solidFill>
                <a:latin typeface="Corbel" panose="020B0503020204020204" pitchFamily="34" charset="0"/>
              </a:rPr>
              <a:t>T</a:t>
            </a:r>
            <a:r>
              <a:rPr lang="en-CH" sz="1600" b="1" dirty="0">
                <a:solidFill>
                  <a:schemeClr val="accent1"/>
                </a:solidFill>
                <a:latin typeface="Corbel" panose="020B0503020204020204" pitchFamily="34" charset="0"/>
              </a:rPr>
              <a:t>G</a:t>
            </a:r>
          </a:p>
        </p:txBody>
      </p:sp>
      <p:sp>
        <p:nvSpPr>
          <p:cNvPr id="35" name="Rectangle 34">
            <a:extLst>
              <a:ext uri="{FF2B5EF4-FFF2-40B4-BE49-F238E27FC236}">
                <a16:creationId xmlns:a16="http://schemas.microsoft.com/office/drawing/2014/main" id="{54DCDC15-47DB-FD44-8C06-B694F378A9C6}"/>
              </a:ext>
            </a:extLst>
          </p:cNvPr>
          <p:cNvSpPr/>
          <p:nvPr/>
        </p:nvSpPr>
        <p:spPr>
          <a:xfrm>
            <a:off x="3304480" y="4596872"/>
            <a:ext cx="1503176" cy="196772"/>
          </a:xfrm>
          <a:prstGeom prst="rect">
            <a:avLst/>
          </a:prstGeom>
          <a:solidFill>
            <a:srgbClr val="F8F3E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CH" sz="1600" b="1" dirty="0">
                <a:solidFill>
                  <a:srgbClr val="863DBE"/>
                </a:solidFill>
                <a:latin typeface="Corbel" panose="020B0503020204020204" pitchFamily="34" charset="0"/>
              </a:rPr>
              <a:t>AAA</a:t>
            </a:r>
            <a:r>
              <a:rPr lang="en-CH" sz="1600" b="1" dirty="0">
                <a:solidFill>
                  <a:srgbClr val="67A042"/>
                </a:solidFill>
                <a:latin typeface="Corbel" panose="020B0503020204020204" pitchFamily="34" charset="0"/>
              </a:rPr>
              <a:t>T</a:t>
            </a:r>
            <a:r>
              <a:rPr lang="en-CH" sz="1600" b="1" dirty="0">
                <a:solidFill>
                  <a:schemeClr val="accent1"/>
                </a:solidFill>
                <a:latin typeface="Corbel" panose="020B0503020204020204" pitchFamily="34" charset="0"/>
              </a:rPr>
              <a:t>GGG</a:t>
            </a:r>
            <a:r>
              <a:rPr lang="en-CH" sz="1600" b="1" dirty="0">
                <a:solidFill>
                  <a:schemeClr val="accent2"/>
                </a:solidFill>
                <a:latin typeface="Corbel" panose="020B0503020204020204" pitchFamily="34" charset="0"/>
              </a:rPr>
              <a:t>C</a:t>
            </a:r>
            <a:r>
              <a:rPr lang="en-CH" sz="1600" b="1" dirty="0">
                <a:solidFill>
                  <a:srgbClr val="67A042"/>
                </a:solidFill>
                <a:latin typeface="Corbel" panose="020B0503020204020204" pitchFamily="34" charset="0"/>
              </a:rPr>
              <a:t>TTT</a:t>
            </a:r>
            <a:r>
              <a:rPr lang="en-CH" sz="1600" b="1" dirty="0">
                <a:solidFill>
                  <a:schemeClr val="accent2"/>
                </a:solidFill>
                <a:latin typeface="Corbel" panose="020B0503020204020204" pitchFamily="34" charset="0"/>
              </a:rPr>
              <a:t>C</a:t>
            </a:r>
            <a:endParaRPr lang="en-CH" sz="1600" b="1" dirty="0">
              <a:solidFill>
                <a:schemeClr val="accent1"/>
              </a:solidFill>
              <a:latin typeface="Corbel" panose="020B0503020204020204" pitchFamily="34" charset="0"/>
            </a:endParaRPr>
          </a:p>
        </p:txBody>
      </p:sp>
      <p:sp>
        <p:nvSpPr>
          <p:cNvPr id="36" name="TextBox 35">
            <a:extLst>
              <a:ext uri="{FF2B5EF4-FFF2-40B4-BE49-F238E27FC236}">
                <a16:creationId xmlns:a16="http://schemas.microsoft.com/office/drawing/2014/main" id="{7A0007B5-7D64-6E47-8292-027D8143A371}"/>
              </a:ext>
            </a:extLst>
          </p:cNvPr>
          <p:cNvSpPr txBox="1"/>
          <p:nvPr/>
        </p:nvSpPr>
        <p:spPr>
          <a:xfrm>
            <a:off x="189559" y="4238301"/>
            <a:ext cx="8684492" cy="1107996"/>
          </a:xfrm>
          <a:prstGeom prst="rect">
            <a:avLst/>
          </a:prstGeom>
          <a:noFill/>
        </p:spPr>
        <p:txBody>
          <a:bodyPr wrap="square">
            <a:spAutoFit/>
          </a:bodyPr>
          <a:lstStyle/>
          <a:p>
            <a:pPr marL="187200" indent="-187200">
              <a:buFont typeface="Arial" panose="020B0604020202020204" pitchFamily="34" charset="0"/>
              <a:buChar char="•"/>
            </a:pPr>
            <a:r>
              <a:rPr lang="en-GB" sz="2200" dirty="0">
                <a:effectLst/>
                <a:latin typeface="Corbel" panose="020B0503020204020204" pitchFamily="34" charset="0"/>
              </a:rPr>
              <a:t>Calculating the alignment score requires </a:t>
            </a:r>
            <a:r>
              <a:rPr lang="en-GB" sz="2200" dirty="0">
                <a:solidFill>
                  <a:srgbClr val="E90404"/>
                </a:solidFill>
                <a:effectLst/>
                <a:latin typeface="Corbel" panose="020B0503020204020204" pitchFamily="34" charset="0"/>
              </a:rPr>
              <a:t>computationally-expensive</a:t>
            </a:r>
            <a:r>
              <a:rPr lang="en-GB" sz="2200" dirty="0">
                <a:effectLst/>
                <a:latin typeface="Corbel" panose="020B0503020204020204" pitchFamily="34" charset="0"/>
              </a:rPr>
              <a:t> </a:t>
            </a:r>
            <a:r>
              <a:rPr lang="en-GB" sz="2200" dirty="0">
                <a:solidFill>
                  <a:srgbClr val="1982C3"/>
                </a:solidFill>
                <a:effectLst/>
                <a:latin typeface="Corbel" panose="020B0503020204020204" pitchFamily="34" charset="0"/>
              </a:rPr>
              <a:t>approximate string matching (ASM) </a:t>
            </a:r>
            <a:r>
              <a:rPr lang="en-GB" sz="2200" dirty="0">
                <a:effectLst/>
                <a:latin typeface="Corbel" panose="020B0503020204020204" pitchFamily="34" charset="0"/>
              </a:rPr>
              <a:t>to account for </a:t>
            </a:r>
            <a:r>
              <a:rPr lang="en-GB" sz="2200" dirty="0">
                <a:solidFill>
                  <a:srgbClr val="FF0000"/>
                </a:solidFill>
                <a:latin typeface="Corbel" panose="020B0503020204020204" pitchFamily="34" charset="0"/>
              </a:rPr>
              <a:t>differences</a:t>
            </a:r>
            <a:r>
              <a:rPr lang="en-GB" sz="2200" dirty="0">
                <a:latin typeface="Corbel" panose="020B0503020204020204" pitchFamily="34" charset="0"/>
              </a:rPr>
              <a:t> between reads and the reference genome due to:</a:t>
            </a:r>
          </a:p>
        </p:txBody>
      </p:sp>
      <p:sp>
        <p:nvSpPr>
          <p:cNvPr id="37" name="Content Placeholder 2">
            <a:extLst>
              <a:ext uri="{FF2B5EF4-FFF2-40B4-BE49-F238E27FC236}">
                <a16:creationId xmlns:a16="http://schemas.microsoft.com/office/drawing/2014/main" id="{C38572B4-3DF4-3E43-B479-36F90E4156EB}"/>
              </a:ext>
            </a:extLst>
          </p:cNvPr>
          <p:cNvSpPr txBox="1">
            <a:spLocks/>
          </p:cNvSpPr>
          <p:nvPr/>
        </p:nvSpPr>
        <p:spPr>
          <a:xfrm>
            <a:off x="192005" y="5358860"/>
            <a:ext cx="8871607" cy="391627"/>
          </a:xfrm>
          <a:prstGeom prst="rect">
            <a:avLst/>
          </a:prstGeom>
        </p:spPr>
        <p:txBody>
          <a:bodyPr lIns="91440" tIns="45720" rIns="91440" bIns="45720" anchor="t">
            <a:noAutofit/>
          </a:bodyPr>
          <a:lstStyle>
            <a:lvl1pPr marL="133350" indent="-133350" algn="l" defTabSz="914400" rtl="0" eaLnBrk="1" latinLnBrk="0" hangingPunct="1">
              <a:lnSpc>
                <a:spcPct val="90000"/>
              </a:lnSpc>
              <a:spcBef>
                <a:spcPts val="1000"/>
              </a:spcBef>
              <a:buFont typeface="Arial" panose="020B0604020202020204" pitchFamily="34" charset="0"/>
              <a:buChar char="•"/>
              <a:tabLst/>
              <a:defRPr sz="2800" kern="1200">
                <a:solidFill>
                  <a:schemeClr val="tx1"/>
                </a:solidFill>
                <a:latin typeface="Corbel" panose="020B0503020204020204" pitchFamily="34" charset="0"/>
                <a:ea typeface="+mn-ea"/>
                <a:cs typeface="+mn-cs"/>
              </a:defRPr>
            </a:lvl1pPr>
            <a:lvl2pPr marL="311150" indent="-133350" algn="l" defTabSz="914400" rtl="0" eaLnBrk="1" latinLnBrk="0" hangingPunct="1">
              <a:lnSpc>
                <a:spcPct val="90000"/>
              </a:lnSpc>
              <a:spcBef>
                <a:spcPts val="500"/>
              </a:spcBef>
              <a:buFont typeface="Cambria" panose="02040503050406030204" pitchFamily="18" charset="0"/>
              <a:buChar char="-"/>
              <a:tabLst/>
              <a:defRPr sz="2400" kern="1200">
                <a:solidFill>
                  <a:schemeClr val="tx1"/>
                </a:solidFill>
                <a:latin typeface="Corbel" panose="020B0503020204020204" pitchFamily="34" charset="0"/>
                <a:ea typeface="+mn-ea"/>
                <a:cs typeface="+mn-cs"/>
              </a:defRPr>
            </a:lvl2pPr>
            <a:lvl3pPr marL="533400" indent="-177800" algn="l" defTabSz="914400" rtl="0" eaLnBrk="1" latinLnBrk="0" hangingPunct="1">
              <a:lnSpc>
                <a:spcPct val="90000"/>
              </a:lnSpc>
              <a:spcBef>
                <a:spcPts val="500"/>
              </a:spcBef>
              <a:buFont typeface="Arial" panose="020B0604020202020204" pitchFamily="34" charset="0"/>
              <a:buChar char="•"/>
              <a:tabLst/>
              <a:defRPr sz="2400" kern="1200">
                <a:solidFill>
                  <a:schemeClr val="tx1"/>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3538" lvl="1" indent="-185738">
              <a:lnSpc>
                <a:spcPct val="100000"/>
              </a:lnSpc>
              <a:spcBef>
                <a:spcPts val="400"/>
              </a:spcBef>
            </a:pPr>
            <a:r>
              <a:rPr lang="en-US" sz="2200" dirty="0">
                <a:ea typeface="Segoe UI Symbol" panose="020B0502040204020203" pitchFamily="34" charset="0"/>
                <a:cs typeface="Segoe UI Historic" panose="020B0502040204020203" pitchFamily="34" charset="0"/>
              </a:rPr>
              <a:t>Sequencing errors</a:t>
            </a:r>
          </a:p>
          <a:p>
            <a:pPr marL="363538" lvl="1" indent="-185738">
              <a:lnSpc>
                <a:spcPct val="100000"/>
              </a:lnSpc>
              <a:spcBef>
                <a:spcPts val="400"/>
              </a:spcBef>
            </a:pPr>
            <a:r>
              <a:rPr lang="en-US" sz="2200" dirty="0">
                <a:ea typeface="Segoe UI Symbol" panose="020B0502040204020203" pitchFamily="34" charset="0"/>
                <a:cs typeface="Segoe UI Historic" panose="020B0502040204020203" pitchFamily="34" charset="0"/>
              </a:rPr>
              <a:t>Genetic variation</a:t>
            </a:r>
          </a:p>
        </p:txBody>
      </p:sp>
      <p:sp>
        <p:nvSpPr>
          <p:cNvPr id="4" name="Oval 3">
            <a:extLst>
              <a:ext uri="{FF2B5EF4-FFF2-40B4-BE49-F238E27FC236}">
                <a16:creationId xmlns:a16="http://schemas.microsoft.com/office/drawing/2014/main" id="{378BFA01-8C57-0242-A02C-63C8B93FE6A8}"/>
              </a:ext>
            </a:extLst>
          </p:cNvPr>
          <p:cNvSpPr/>
          <p:nvPr/>
        </p:nvSpPr>
        <p:spPr>
          <a:xfrm>
            <a:off x="2250064" y="2814992"/>
            <a:ext cx="196770" cy="941910"/>
          </a:xfrm>
          <a:prstGeom prst="ellipse">
            <a:avLst/>
          </a:prstGeom>
          <a:noFill/>
          <a:ln w="28575">
            <a:solidFill>
              <a:srgbClr val="FF0000"/>
            </a:solidFill>
          </a:ln>
          <a:effectLst>
            <a:glow rad="63500">
              <a:srgbClr val="FF0000">
                <a:alpha val="37963"/>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200"/>
          </a:p>
        </p:txBody>
      </p:sp>
      <p:sp>
        <p:nvSpPr>
          <p:cNvPr id="13" name="Oval 12">
            <a:extLst>
              <a:ext uri="{FF2B5EF4-FFF2-40B4-BE49-F238E27FC236}">
                <a16:creationId xmlns:a16="http://schemas.microsoft.com/office/drawing/2014/main" id="{9D3017B1-DF1C-C44E-B9E6-93256CBB68C4}"/>
              </a:ext>
            </a:extLst>
          </p:cNvPr>
          <p:cNvSpPr/>
          <p:nvPr/>
        </p:nvSpPr>
        <p:spPr>
          <a:xfrm>
            <a:off x="6920341" y="2820576"/>
            <a:ext cx="196770" cy="941910"/>
          </a:xfrm>
          <a:prstGeom prst="ellipse">
            <a:avLst/>
          </a:prstGeom>
          <a:noFill/>
          <a:ln w="28575">
            <a:solidFill>
              <a:srgbClr val="FF0000"/>
            </a:solidFill>
          </a:ln>
          <a:effectLst>
            <a:glow rad="63500">
              <a:srgbClr val="FF0000">
                <a:alpha val="37963"/>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200"/>
          </a:p>
        </p:txBody>
      </p:sp>
    </p:spTree>
    <p:custDataLst>
      <p:tags r:id="rId1"/>
    </p:custDataLst>
    <p:extLst>
      <p:ext uri="{BB962C8B-B14F-4D97-AF65-F5344CB8AC3E}">
        <p14:creationId xmlns:p14="http://schemas.microsoft.com/office/powerpoint/2010/main" val="2744503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Tn>
                        </p:par>
                      </p:childTnLst>
                    </p:cTn>
                  </p:par>
                  <p:par>
                    <p:cTn id="5" fill="hold">
                      <p:stCondLst>
                        <p:cond delay="indefinite"/>
                      </p:stCondLst>
                      <p:childTnLst>
                        <p:par>
                          <p:cTn id="6" fill="hold">
                            <p:stCondLst>
                              <p:cond delay="0"/>
                            </p:stCondLst>
                          </p:cTn>
                        </p:par>
                      </p:childTnLst>
                    </p:cTn>
                  </p:par>
                  <p:par>
                    <p:cTn id="7" fill="hold">
                      <p:stCondLst>
                        <p:cond delay="indefinite"/>
                      </p:stCondLst>
                      <p:childTnLst>
                        <p:par>
                          <p:cTn id="8" fill="hold">
                            <p:stCondLst>
                              <p:cond delay="0"/>
                            </p:stCond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0" presetClass="path" presetSubtype="0" accel="50000" decel="50000" fill="hold" grpId="0" nodeType="withEffect">
                                  <p:stCondLst>
                                    <p:cond delay="0"/>
                                  </p:stCondLst>
                                  <p:childTnLst>
                                    <p:animMotion origin="layout" path="M 0.02118 -0.0051 L 0.03958 -0.10093 " pathEditMode="relative" rAng="0" ptsTypes="AA">
                                      <p:cBhvr>
                                        <p:cTn id="18" dur="500" fill="hold"/>
                                        <p:tgtEl>
                                          <p:spTgt spid="34"/>
                                        </p:tgtEl>
                                        <p:attrNameLst>
                                          <p:attrName>ppt_x</p:attrName>
                                          <p:attrName>ppt_y</p:attrName>
                                        </p:attrNameLst>
                                      </p:cBhvr>
                                      <p:rCtr x="920" y="-4792"/>
                                    </p:animMotion>
                                  </p:childTnLst>
                                </p:cTn>
                              </p:par>
                              <p:par>
                                <p:cTn id="19" presetID="0" presetClass="path" presetSubtype="0" accel="50000" decel="50000" fill="hold" grpId="0" nodeType="withEffect">
                                  <p:stCondLst>
                                    <p:cond delay="0"/>
                                  </p:stCondLst>
                                  <p:childTnLst>
                                    <p:animMotion origin="layout" path="M 0.01494 1.85185E-6 L -0.47725 -0.17315 " pathEditMode="relative" rAng="0" ptsTypes="AA">
                                      <p:cBhvr>
                                        <p:cTn id="20" dur="500" fill="hold"/>
                                        <p:tgtEl>
                                          <p:spTgt spid="33"/>
                                        </p:tgtEl>
                                        <p:attrNameLst>
                                          <p:attrName>ppt_x</p:attrName>
                                          <p:attrName>ppt_y</p:attrName>
                                        </p:attrNameLst>
                                      </p:cBhvr>
                                      <p:rCtr x="-24618" y="-8657"/>
                                    </p:animMotion>
                                  </p:childTnLst>
                                </p:cTn>
                              </p:par>
                              <p:par>
                                <p:cTn id="21" presetID="0" presetClass="path" presetSubtype="0" accel="50000" decel="50000" fill="hold" grpId="0" nodeType="withEffect">
                                  <p:stCondLst>
                                    <p:cond delay="0"/>
                                  </p:stCondLst>
                                  <p:childTnLst>
                                    <p:animMotion origin="layout" path="M 3.61111E-6 -2.22222E-6 L 0.14149 -0.18472 " pathEditMode="relative" rAng="0" ptsTypes="AA">
                                      <p:cBhvr>
                                        <p:cTn id="22" dur="500" fill="hold"/>
                                        <p:tgtEl>
                                          <p:spTgt spid="35"/>
                                        </p:tgtEl>
                                        <p:attrNameLst>
                                          <p:attrName>ppt_x</p:attrName>
                                          <p:attrName>ppt_y</p:attrName>
                                        </p:attrNameLst>
                                      </p:cBhvr>
                                      <p:rCtr x="7066" y="-9236"/>
                                    </p:animMotion>
                                  </p:childTnLst>
                                </p:cTn>
                              </p:par>
                              <p:par>
                                <p:cTn id="23" presetID="0" presetClass="path" presetSubtype="0" accel="50000" decel="50000" fill="hold" grpId="0" nodeType="withEffect">
                                  <p:stCondLst>
                                    <p:cond delay="0"/>
                                  </p:stCondLst>
                                  <p:childTnLst>
                                    <p:animMotion origin="layout" path="M 2.77778E-7 -4.07407E-6 L 0.0342 -0.13657 " pathEditMode="relative" rAng="0" ptsTypes="AA">
                                      <p:cBhvr>
                                        <p:cTn id="24" dur="500" fill="hold"/>
                                        <p:tgtEl>
                                          <p:spTgt spid="31"/>
                                        </p:tgtEl>
                                        <p:attrNameLst>
                                          <p:attrName>ppt_x</p:attrName>
                                          <p:attrName>ppt_y</p:attrName>
                                        </p:attrNameLst>
                                      </p:cBhvr>
                                      <p:rCtr x="1701" y="-6829"/>
                                    </p:animMotion>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6" presetClass="entr" presetSubtype="16"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circle(in)">
                                      <p:cBhvr>
                                        <p:cTn id="37" dur="1000"/>
                                        <p:tgtEl>
                                          <p:spTgt spid="4"/>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circle(in)">
                                      <p:cBhvr>
                                        <p:cTn id="40" dur="1000"/>
                                        <p:tgtEl>
                                          <p:spTgt spid="13"/>
                                        </p:tgtEl>
                                      </p:cBhvr>
                                    </p:animEffec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P spid="18" grpId="0"/>
      <p:bldP spid="21" grpId="0"/>
      <p:bldP spid="20" grpId="0"/>
      <p:bldP spid="31" grpId="0" animBg="1"/>
      <p:bldP spid="33" grpId="0" animBg="1"/>
      <p:bldP spid="34" grpId="0" animBg="1"/>
      <p:bldP spid="35" grpId="0" animBg="1"/>
      <p:bldP spid="36" grpId="0"/>
      <p:bldP spid="37" grpId="0"/>
      <p:bldP spid="4"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1C79F-9098-C44A-81AB-A7B977F6F318}"/>
              </a:ext>
            </a:extLst>
          </p:cNvPr>
          <p:cNvSpPr>
            <a:spLocks noGrp="1"/>
          </p:cNvSpPr>
          <p:nvPr>
            <p:ph type="title"/>
          </p:nvPr>
        </p:nvSpPr>
        <p:spPr/>
        <p:txBody>
          <a:bodyPr/>
          <a:lstStyle/>
          <a:p>
            <a:r>
              <a:rPr lang="en-CH" dirty="0"/>
              <a:t>GenStore-NM</a:t>
            </a:r>
          </a:p>
        </p:txBody>
      </p:sp>
      <p:sp>
        <p:nvSpPr>
          <p:cNvPr id="3" name="Content Placeholder 2">
            <a:extLst>
              <a:ext uri="{FF2B5EF4-FFF2-40B4-BE49-F238E27FC236}">
                <a16:creationId xmlns:a16="http://schemas.microsoft.com/office/drawing/2014/main" id="{38151641-D079-AF4F-980D-45DF8954096E}"/>
              </a:ext>
            </a:extLst>
          </p:cNvPr>
          <p:cNvSpPr>
            <a:spLocks noGrp="1"/>
          </p:cNvSpPr>
          <p:nvPr>
            <p:ph idx="1"/>
          </p:nvPr>
        </p:nvSpPr>
        <p:spPr>
          <a:xfrm>
            <a:off x="189559" y="978195"/>
            <a:ext cx="8874053" cy="865554"/>
          </a:xfrm>
        </p:spPr>
        <p:txBody>
          <a:bodyPr/>
          <a:lstStyle/>
          <a:p>
            <a:pPr>
              <a:spcAft>
                <a:spcPts val="2000"/>
              </a:spcAft>
            </a:pPr>
            <a:r>
              <a:rPr lang="en-GB" sz="2400" dirty="0"/>
              <a:t>Efficient </a:t>
            </a:r>
            <a:r>
              <a:rPr lang="en-GB" sz="2400" dirty="0">
                <a:solidFill>
                  <a:srgbClr val="1982C3"/>
                </a:solidFill>
              </a:rPr>
              <a:t>chaining-based</a:t>
            </a:r>
            <a:r>
              <a:rPr lang="en-GB" sz="2400" dirty="0"/>
              <a:t> in-storage filter to prune most of the </a:t>
            </a:r>
            <a:r>
              <a:rPr lang="en-GB" sz="2400" dirty="0">
                <a:solidFill>
                  <a:srgbClr val="1982C3"/>
                </a:solidFill>
              </a:rPr>
              <a:t>non-matching</a:t>
            </a:r>
            <a:r>
              <a:rPr lang="en-GB" sz="2400" dirty="0"/>
              <a:t> reads</a:t>
            </a: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CBB534BB-F826-1849-B239-08D087CD8B2D}"/>
                  </a:ext>
                </a:extLst>
              </p:cNvPr>
              <p:cNvSpPr txBox="1">
                <a:spLocks/>
              </p:cNvSpPr>
              <p:nvPr/>
            </p:nvSpPr>
            <p:spPr>
              <a:xfrm>
                <a:off x="189559" y="4365347"/>
                <a:ext cx="8798062" cy="1990368"/>
              </a:xfrm>
              <a:prstGeom prst="rect">
                <a:avLst/>
              </a:prstGeom>
            </p:spPr>
            <p:txBody>
              <a:bodyPr/>
              <a:lstStyle>
                <a:lvl1pPr marL="187200" indent="-187200" algn="l" defTabSz="914400" rtl="0" eaLnBrk="1" latinLnBrk="0" hangingPunct="1">
                  <a:lnSpc>
                    <a:spcPct val="90000"/>
                  </a:lnSpc>
                  <a:spcBef>
                    <a:spcPts val="1000"/>
                  </a:spcBef>
                  <a:buClr>
                    <a:schemeClr val="tx1"/>
                  </a:buClr>
                  <a:buFont typeface="Arial" panose="020B0604020202020204" pitchFamily="34" charset="0"/>
                  <a:buChar char="•"/>
                  <a:tabLst/>
                  <a:defRPr sz="2800" kern="1200">
                    <a:solidFill>
                      <a:schemeClr val="tx1"/>
                    </a:solidFill>
                    <a:latin typeface="Corbel" panose="020B0503020204020204" pitchFamily="34" charset="0"/>
                    <a:ea typeface="+mn-ea"/>
                    <a:cs typeface="+mn-cs"/>
                  </a:defRPr>
                </a:lvl1pPr>
                <a:lvl2pPr marL="311150" indent="-187200" algn="l" defTabSz="914400" rtl="0" eaLnBrk="1" latinLnBrk="0" hangingPunct="1">
                  <a:lnSpc>
                    <a:spcPct val="90000"/>
                  </a:lnSpc>
                  <a:spcBef>
                    <a:spcPts val="500"/>
                  </a:spcBef>
                  <a:buFont typeface="Cambria" panose="02040503050406030204" pitchFamily="18" charset="0"/>
                  <a:buChar char="-"/>
                  <a:tabLst/>
                  <a:defRPr sz="2400" kern="1200">
                    <a:solidFill>
                      <a:schemeClr val="tx1"/>
                    </a:solidFill>
                    <a:latin typeface="Corbel" panose="020B0503020204020204" pitchFamily="34" charset="0"/>
                    <a:ea typeface="+mn-ea"/>
                    <a:cs typeface="+mn-cs"/>
                  </a:defRPr>
                </a:lvl2pPr>
                <a:lvl3pPr marL="533400" indent="-187200" algn="l" defTabSz="914400" rtl="0" eaLnBrk="1" latinLnBrk="0" hangingPunct="1">
                  <a:lnSpc>
                    <a:spcPct val="90000"/>
                  </a:lnSpc>
                  <a:spcBef>
                    <a:spcPts val="500"/>
                  </a:spcBef>
                  <a:buClr>
                    <a:schemeClr val="tx1"/>
                  </a:buClr>
                  <a:buFont typeface="Arial" panose="020B0604020202020204" pitchFamily="34" charset="0"/>
                  <a:buChar char="•"/>
                  <a:tabLst/>
                  <a:defRPr sz="2400" kern="1200">
                    <a:solidFill>
                      <a:schemeClr val="tx1"/>
                    </a:solidFill>
                    <a:latin typeface="Corbel" panose="020B0503020204020204" pitchFamily="34" charset="0"/>
                    <a:ea typeface="+mn-ea"/>
                    <a:cs typeface="+mn-cs"/>
                  </a:defRPr>
                </a:lvl3pPr>
                <a:lvl4pPr marL="1600200" indent="-1872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rbel" panose="020B0503020204020204" pitchFamily="34" charset="0"/>
                    <a:ea typeface="+mn-ea"/>
                    <a:cs typeface="+mn-cs"/>
                  </a:defRPr>
                </a:lvl4pPr>
                <a:lvl5pPr marL="2057400" indent="-1872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CH" sz="2400" b="1" dirty="0">
                    <a:solidFill>
                      <a:srgbClr val="C00000"/>
                    </a:solidFill>
                  </a:rPr>
                  <a:t>Challenge: </a:t>
                </a:r>
                <a:r>
                  <a:rPr lang="en-CH" sz="2400" dirty="0"/>
                  <a:t>how</a:t>
                </a:r>
                <a:r>
                  <a:rPr lang="en-CH" sz="2400" b="1" dirty="0">
                    <a:solidFill>
                      <a:srgbClr val="C00000"/>
                    </a:solidFill>
                  </a:rPr>
                  <a:t> </a:t>
                </a:r>
                <a:r>
                  <a:rPr lang="en-GB" sz="2400" dirty="0"/>
                  <a:t>to perform chaining inside the SSD</a:t>
                </a:r>
              </a:p>
              <a:p>
                <a:pPr lvl="1">
                  <a:spcBef>
                    <a:spcPts val="0"/>
                  </a:spcBef>
                  <a:spcAft>
                    <a:spcPts val="1000"/>
                  </a:spcAft>
                </a:pPr>
                <a:r>
                  <a:rPr lang="en-GB" sz="1900" dirty="0"/>
                  <a:t>For a read with </a:t>
                </a:r>
                <a:r>
                  <a:rPr lang="en-GB" sz="1900" dirty="0">
                    <a:solidFill>
                      <a:schemeClr val="accent2"/>
                    </a:solidFill>
                  </a:rPr>
                  <a:t>Seeds </a:t>
                </a:r>
                <a14:m>
                  <m:oMath xmlns:m="http://schemas.openxmlformats.org/officeDocument/2006/math">
                    <m:sSub>
                      <m:sSubPr>
                        <m:ctrlPr>
                          <a:rPr lang="en-GB" sz="1900" i="1" smtClean="0">
                            <a:solidFill>
                              <a:schemeClr val="accent2"/>
                            </a:solidFill>
                            <a:latin typeface="Cambria Math" panose="02040503050406030204" pitchFamily="18" charset="0"/>
                          </a:rPr>
                        </m:ctrlPr>
                      </m:sSubPr>
                      <m:e>
                        <m:r>
                          <a:rPr lang="en-US" sz="1900" b="0" i="1" smtClean="0">
                            <a:solidFill>
                              <a:schemeClr val="accent2"/>
                            </a:solidFill>
                            <a:latin typeface="Cambria Math" panose="02040503050406030204" pitchFamily="18" charset="0"/>
                          </a:rPr>
                          <m:t>𝑆</m:t>
                        </m:r>
                      </m:e>
                      <m:sub>
                        <m:r>
                          <a:rPr lang="en-US" sz="1900" b="0" i="1" smtClean="0">
                            <a:solidFill>
                              <a:schemeClr val="accent2"/>
                            </a:solidFill>
                            <a:latin typeface="Cambria Math" panose="02040503050406030204" pitchFamily="18" charset="0"/>
                          </a:rPr>
                          <m:t>1</m:t>
                        </m:r>
                      </m:sub>
                    </m:sSub>
                  </m:oMath>
                </a14:m>
                <a:r>
                  <a:rPr lang="en-GB" sz="1900" dirty="0">
                    <a:solidFill>
                      <a:schemeClr val="accent2"/>
                    </a:solidFill>
                  </a:rPr>
                  <a:t> to </a:t>
                </a:r>
                <a14:m>
                  <m:oMath xmlns:m="http://schemas.openxmlformats.org/officeDocument/2006/math">
                    <m:sSub>
                      <m:sSubPr>
                        <m:ctrlPr>
                          <a:rPr lang="en-GB" sz="1900" i="1">
                            <a:solidFill>
                              <a:schemeClr val="accent2"/>
                            </a:solidFill>
                            <a:latin typeface="Cambria Math" panose="02040503050406030204" pitchFamily="18" charset="0"/>
                          </a:rPr>
                        </m:ctrlPr>
                      </m:sSubPr>
                      <m:e>
                        <m:r>
                          <a:rPr lang="en-US" sz="1900" i="1">
                            <a:solidFill>
                              <a:schemeClr val="accent2"/>
                            </a:solidFill>
                            <a:latin typeface="Cambria Math" panose="02040503050406030204" pitchFamily="18" charset="0"/>
                          </a:rPr>
                          <m:t>𝑆</m:t>
                        </m:r>
                      </m:e>
                      <m:sub>
                        <m:r>
                          <a:rPr lang="en-US" sz="1900" b="0" i="1" smtClean="0">
                            <a:solidFill>
                              <a:schemeClr val="accent2"/>
                            </a:solidFill>
                            <a:latin typeface="Cambria Math" panose="02040503050406030204" pitchFamily="18" charset="0"/>
                          </a:rPr>
                          <m:t>𝑁</m:t>
                        </m:r>
                      </m:sub>
                    </m:sSub>
                  </m:oMath>
                </a14:m>
                <a:r>
                  <a:rPr lang="en-GB" sz="1900" dirty="0"/>
                  <a:t>, the </a:t>
                </a:r>
                <a:r>
                  <a:rPr lang="en-GB" sz="1900" dirty="0">
                    <a:solidFill>
                      <a:schemeClr val="accent2"/>
                    </a:solidFill>
                  </a:rPr>
                  <a:t>chaining score for </a:t>
                </a:r>
                <a14:m>
                  <m:oMath xmlns:m="http://schemas.openxmlformats.org/officeDocument/2006/math">
                    <m:sSub>
                      <m:sSubPr>
                        <m:ctrlPr>
                          <a:rPr lang="en-GB" sz="1900" i="1">
                            <a:solidFill>
                              <a:schemeClr val="accent2"/>
                            </a:solidFill>
                            <a:latin typeface="Cambria Math" panose="02040503050406030204" pitchFamily="18" charset="0"/>
                          </a:rPr>
                        </m:ctrlPr>
                      </m:sSubPr>
                      <m:e>
                        <m:r>
                          <a:rPr lang="en-US" sz="1900" i="1">
                            <a:solidFill>
                              <a:schemeClr val="accent2"/>
                            </a:solidFill>
                            <a:latin typeface="Cambria Math" panose="02040503050406030204" pitchFamily="18" charset="0"/>
                          </a:rPr>
                          <m:t>𝑆</m:t>
                        </m:r>
                      </m:e>
                      <m:sub>
                        <m:r>
                          <a:rPr lang="en-US" sz="1900" b="0" i="1" smtClean="0">
                            <a:solidFill>
                              <a:schemeClr val="accent2"/>
                            </a:solidFill>
                            <a:latin typeface="Cambria Math" panose="02040503050406030204" pitchFamily="18" charset="0"/>
                          </a:rPr>
                          <m:t>1</m:t>
                        </m:r>
                      </m:sub>
                    </m:sSub>
                    <m:sSub>
                      <m:sSubPr>
                        <m:ctrlPr>
                          <a:rPr lang="en-GB" sz="1900" i="1" smtClean="0">
                            <a:solidFill>
                              <a:schemeClr val="accent2"/>
                            </a:solidFill>
                            <a:latin typeface="Cambria Math" panose="02040503050406030204" pitchFamily="18" charset="0"/>
                          </a:rPr>
                        </m:ctrlPr>
                      </m:sSubPr>
                      <m:e>
                        <m:r>
                          <a:rPr lang="en-US" sz="1900" b="0" i="1" smtClean="0">
                            <a:solidFill>
                              <a:schemeClr val="accent2"/>
                            </a:solidFill>
                            <a:latin typeface="Cambria Math" panose="02040503050406030204" pitchFamily="18" charset="0"/>
                          </a:rPr>
                          <m:t>… </m:t>
                        </m:r>
                        <m:r>
                          <a:rPr lang="en-US" sz="1900" i="1">
                            <a:solidFill>
                              <a:schemeClr val="accent2"/>
                            </a:solidFill>
                            <a:latin typeface="Cambria Math" panose="02040503050406030204" pitchFamily="18" charset="0"/>
                          </a:rPr>
                          <m:t>𝑆</m:t>
                        </m:r>
                      </m:e>
                      <m:sub>
                        <m:r>
                          <a:rPr lang="en-US" sz="1900" b="0" i="1" smtClean="0">
                            <a:solidFill>
                              <a:schemeClr val="accent2"/>
                            </a:solidFill>
                            <a:latin typeface="Cambria Math" panose="02040503050406030204" pitchFamily="18" charset="0"/>
                          </a:rPr>
                          <m:t>𝑖</m:t>
                        </m:r>
                      </m:sub>
                    </m:sSub>
                  </m:oMath>
                </a14:m>
                <a:r>
                  <a:rPr lang="en-GB" sz="1900" dirty="0"/>
                  <a:t> can be calculated as</a:t>
                </a:r>
              </a:p>
              <a:p>
                <a:pPr marL="0" indent="0">
                  <a:spcAft>
                    <a:spcPts val="2000"/>
                  </a:spcAft>
                  <a:buNone/>
                </a:pPr>
                <a14:m>
                  <m:oMathPara xmlns:m="http://schemas.openxmlformats.org/officeDocument/2006/math">
                    <m:oMathParaPr>
                      <m:jc m:val="center"/>
                    </m:oMathParaPr>
                    <m:oMath xmlns:m="http://schemas.openxmlformats.org/officeDocument/2006/math">
                      <m:func>
                        <m:funcPr>
                          <m:ctrlPr>
                            <a:rPr lang="en-US" sz="1800" b="1" i="1" smtClean="0">
                              <a:latin typeface="Cambria Math" panose="02040503050406030204" pitchFamily="18" charset="0"/>
                            </a:rPr>
                          </m:ctrlPr>
                        </m:funcPr>
                        <m:fName>
                          <m:r>
                            <a:rPr lang="en-US" sz="1800" b="1" i="0" smtClean="0">
                              <a:latin typeface="Cambria Math" panose="02040503050406030204" pitchFamily="18" charset="0"/>
                            </a:rPr>
                            <m:t>𝐦𝐚𝐱</m:t>
                          </m:r>
                        </m:fName>
                        <m:e>
                          <m:r>
                            <a:rPr lang="en-US" sz="1800" b="1" i="1" smtClean="0">
                              <a:latin typeface="Cambria Math" panose="02040503050406030204" pitchFamily="18" charset="0"/>
                            </a:rPr>
                            <m:t>{</m:t>
                          </m:r>
                          <m:func>
                            <m:funcPr>
                              <m:ctrlPr>
                                <a:rPr lang="en-US" sz="1800" b="1" i="1" smtClean="0">
                                  <a:latin typeface="Cambria Math" panose="02040503050406030204" pitchFamily="18" charset="0"/>
                                </a:rPr>
                              </m:ctrlPr>
                            </m:funcPr>
                            <m:fName>
                              <m:r>
                                <a:rPr lang="en-US" sz="1800" b="1" i="0" smtClean="0">
                                  <a:latin typeface="Cambria Math" panose="02040503050406030204" pitchFamily="18" charset="0"/>
                                </a:rPr>
                                <m:t>𝐦𝐚𝐱</m:t>
                              </m:r>
                            </m:fName>
                            <m:e>
                              <m:d>
                                <m:dPr>
                                  <m:begChr m:val="{"/>
                                  <m:endChr m:val="}"/>
                                  <m:ctrlPr>
                                    <a:rPr lang="en-US" sz="1800" b="1" i="1" smtClean="0">
                                      <a:latin typeface="Cambria Math" panose="02040503050406030204" pitchFamily="18" charset="0"/>
                                    </a:rPr>
                                  </m:ctrlPr>
                                </m:dPr>
                                <m:e>
                                  <m:r>
                                    <a:rPr lang="en-US" sz="1800" b="1" i="1" smtClean="0">
                                      <a:latin typeface="Cambria Math" panose="02040503050406030204" pitchFamily="18" charset="0"/>
                                    </a:rPr>
                                    <m:t>𝑺𝒄𝒐𝒓𝒆</m:t>
                                  </m:r>
                                  <m:r>
                                    <a:rPr lang="en-US" sz="1800" b="1" i="1" smtClean="0">
                                      <a:latin typeface="Cambria Math" panose="02040503050406030204" pitchFamily="18" charset="0"/>
                                    </a:rPr>
                                    <m:t> </m:t>
                                  </m:r>
                                  <m:d>
                                    <m:dPr>
                                      <m:begChr m:val="{"/>
                                      <m:endChr m:val="}"/>
                                      <m:ctrlPr>
                                        <a:rPr lang="en-US" sz="1800" b="1" i="1" smtClean="0">
                                          <a:latin typeface="Cambria Math" panose="02040503050406030204" pitchFamily="18" charset="0"/>
                                        </a:rPr>
                                      </m:ctrlPr>
                                    </m:dPr>
                                    <m:e>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𝑺</m:t>
                                          </m:r>
                                        </m:e>
                                        <m:sub>
                                          <m:r>
                                            <a:rPr lang="en-US" sz="1800" b="1" i="1" smtClean="0">
                                              <a:latin typeface="Cambria Math" panose="02040503050406030204" pitchFamily="18" charset="0"/>
                                            </a:rPr>
                                            <m:t>𝒋</m:t>
                                          </m:r>
                                        </m:sub>
                                      </m:sSub>
                                    </m:e>
                                  </m:d>
                                  <m:r>
                                    <a:rPr lang="en-US" sz="1800" b="1" i="1" smtClean="0">
                                      <a:latin typeface="Cambria Math" panose="02040503050406030204" pitchFamily="18" charset="0"/>
                                    </a:rPr>
                                    <m:t>+</m:t>
                                  </m:r>
                                  <m:r>
                                    <a:rPr lang="en-US" sz="1800" b="1" i="1" smtClean="0">
                                      <a:latin typeface="Cambria Math" panose="02040503050406030204" pitchFamily="18" charset="0"/>
                                    </a:rPr>
                                    <m:t>𝑴𝒂𝒕𝒄𝒉</m:t>
                                  </m:r>
                                  <m:r>
                                    <a:rPr lang="en-US" sz="1800" b="1" i="1" smtClean="0">
                                      <a:latin typeface="Cambria Math" panose="02040503050406030204" pitchFamily="18" charset="0"/>
                                    </a:rPr>
                                    <m:t>_</m:t>
                                  </m:r>
                                  <m:r>
                                    <a:rPr lang="en-US" sz="1800" b="1" i="1" smtClean="0">
                                      <a:latin typeface="Cambria Math" panose="02040503050406030204" pitchFamily="18" charset="0"/>
                                    </a:rPr>
                                    <m:t>𝑺𝒄𝒐𝒓𝒆</m:t>
                                  </m:r>
                                  <m:d>
                                    <m:dPr>
                                      <m:ctrlPr>
                                        <a:rPr lang="en-US" sz="1800" b="1" i="1" smtClean="0">
                                          <a:latin typeface="Cambria Math" panose="02040503050406030204" pitchFamily="18" charset="0"/>
                                        </a:rPr>
                                      </m:ctrlPr>
                                    </m:dPr>
                                    <m:e>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𝑺</m:t>
                                          </m:r>
                                        </m:e>
                                        <m:sub>
                                          <m:r>
                                            <a:rPr lang="en-US" sz="1800" b="1" i="1" smtClean="0">
                                              <a:latin typeface="Cambria Math" panose="02040503050406030204" pitchFamily="18" charset="0"/>
                                            </a:rPr>
                                            <m:t>𝒊</m:t>
                                          </m:r>
                                        </m:sub>
                                      </m:sSub>
                                      <m:r>
                                        <a:rPr lang="en-US" sz="1800" b="1" i="1" smtClean="0">
                                          <a:latin typeface="Cambria Math" panose="02040503050406030204" pitchFamily="18" charset="0"/>
                                        </a:rPr>
                                        <m:t> , </m:t>
                                      </m:r>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𝑺</m:t>
                                          </m:r>
                                        </m:e>
                                        <m:sub>
                                          <m:r>
                                            <a:rPr lang="en-US" sz="1800" b="1" i="1" smtClean="0">
                                              <a:latin typeface="Cambria Math" panose="02040503050406030204" pitchFamily="18" charset="0"/>
                                            </a:rPr>
                                            <m:t>𝒋</m:t>
                                          </m:r>
                                        </m:sub>
                                      </m:sSub>
                                    </m:e>
                                  </m:d>
                                  <m:r>
                                    <a:rPr lang="en-US" sz="1800" b="1" i="1" smtClean="0">
                                      <a:latin typeface="Cambria Math" panose="02040503050406030204" pitchFamily="18" charset="0"/>
                                    </a:rPr>
                                    <m:t>− </m:t>
                                  </m:r>
                                  <m:r>
                                    <a:rPr lang="en-US" sz="1800" b="1" i="1" smtClean="0">
                                      <a:latin typeface="Cambria Math" panose="02040503050406030204" pitchFamily="18" charset="0"/>
                                    </a:rPr>
                                    <m:t>𝑮𝒂𝒑</m:t>
                                  </m:r>
                                  <m:r>
                                    <a:rPr lang="en-US" sz="1800" b="1" i="1" smtClean="0">
                                      <a:latin typeface="Cambria Math" panose="02040503050406030204" pitchFamily="18" charset="0"/>
                                    </a:rPr>
                                    <m:t>_</m:t>
                                  </m:r>
                                  <m:r>
                                    <a:rPr lang="en-US" sz="1800" b="1" i="1" smtClean="0">
                                      <a:latin typeface="Cambria Math" panose="02040503050406030204" pitchFamily="18" charset="0"/>
                                    </a:rPr>
                                    <m:t>𝑷𝒆𝒏𝒂𝒍𝒕𝒚</m:t>
                                  </m:r>
                                  <m:r>
                                    <a:rPr lang="en-US" sz="1800" b="1" i="1">
                                      <a:latin typeface="Cambria Math" panose="02040503050406030204" pitchFamily="18" charset="0"/>
                                    </a:rPr>
                                    <m:t>(</m:t>
                                  </m:r>
                                  <m:sSub>
                                    <m:sSubPr>
                                      <m:ctrlPr>
                                        <a:rPr lang="en-US" sz="1800" b="1" i="1">
                                          <a:latin typeface="Cambria Math" panose="02040503050406030204" pitchFamily="18" charset="0"/>
                                        </a:rPr>
                                      </m:ctrlPr>
                                    </m:sSubPr>
                                    <m:e>
                                      <m:r>
                                        <a:rPr lang="en-US" sz="1800" b="1" i="1">
                                          <a:latin typeface="Cambria Math" panose="02040503050406030204" pitchFamily="18" charset="0"/>
                                        </a:rPr>
                                        <m:t>𝑺</m:t>
                                      </m:r>
                                    </m:e>
                                    <m:sub>
                                      <m:r>
                                        <a:rPr lang="en-US" sz="1800" b="1" i="1">
                                          <a:latin typeface="Cambria Math" panose="02040503050406030204" pitchFamily="18" charset="0"/>
                                        </a:rPr>
                                        <m:t>𝒊</m:t>
                                      </m:r>
                                    </m:sub>
                                  </m:sSub>
                                  <m:r>
                                    <a:rPr lang="en-US" sz="1800" b="1" i="1">
                                      <a:latin typeface="Cambria Math" panose="02040503050406030204" pitchFamily="18" charset="0"/>
                                    </a:rPr>
                                    <m:t> , </m:t>
                                  </m:r>
                                  <m:sSub>
                                    <m:sSubPr>
                                      <m:ctrlPr>
                                        <a:rPr lang="en-US" sz="1800" b="1" i="1">
                                          <a:latin typeface="Cambria Math" panose="02040503050406030204" pitchFamily="18" charset="0"/>
                                        </a:rPr>
                                      </m:ctrlPr>
                                    </m:sSubPr>
                                    <m:e>
                                      <m:r>
                                        <a:rPr lang="en-US" sz="1800" b="1" i="1">
                                          <a:latin typeface="Cambria Math" panose="02040503050406030204" pitchFamily="18" charset="0"/>
                                        </a:rPr>
                                        <m:t>𝑺</m:t>
                                      </m:r>
                                    </m:e>
                                    <m:sub>
                                      <m:r>
                                        <a:rPr lang="en-US" sz="1800" b="1" i="1">
                                          <a:latin typeface="Cambria Math" panose="02040503050406030204" pitchFamily="18" charset="0"/>
                                        </a:rPr>
                                        <m:t>𝒋</m:t>
                                      </m:r>
                                    </m:sub>
                                  </m:sSub>
                                  <m:r>
                                    <a:rPr lang="en-US" sz="1800" b="1" i="1">
                                      <a:latin typeface="Cambria Math" panose="02040503050406030204" pitchFamily="18" charset="0"/>
                                    </a:rPr>
                                    <m:t>)</m:t>
                                  </m:r>
                                </m:e>
                              </m:d>
                            </m:e>
                          </m:func>
                          <m:r>
                            <a:rPr lang="en-US" sz="1800" b="1" i="1" smtClean="0">
                              <a:latin typeface="Cambria Math" panose="02040503050406030204" pitchFamily="18" charset="0"/>
                            </a:rPr>
                            <m:t>, </m:t>
                          </m:r>
                          <m:r>
                            <a:rPr lang="en-US" sz="1800" b="1" i="1" smtClean="0">
                              <a:latin typeface="Cambria Math" panose="02040503050406030204" pitchFamily="18" charset="0"/>
                            </a:rPr>
                            <m:t>𝒘</m:t>
                          </m:r>
                          <m:r>
                            <a:rPr lang="en-US" sz="1800" b="1" i="1" smtClean="0">
                              <a:latin typeface="Cambria Math" panose="02040503050406030204" pitchFamily="18" charset="0"/>
                            </a:rPr>
                            <m:t>}</m:t>
                          </m:r>
                        </m:e>
                      </m:func>
                    </m:oMath>
                  </m:oMathPara>
                </a14:m>
                <a:endParaRPr lang="en-GB" sz="2400" b="1" dirty="0"/>
              </a:p>
            </p:txBody>
          </p:sp>
        </mc:Choice>
        <mc:Fallback xmlns="">
          <p:sp>
            <p:nvSpPr>
              <p:cNvPr id="10" name="Content Placeholder 2">
                <a:extLst>
                  <a:ext uri="{FF2B5EF4-FFF2-40B4-BE49-F238E27FC236}">
                    <a16:creationId xmlns:a16="http://schemas.microsoft.com/office/drawing/2014/main" id="{CBB534BB-F826-1849-B239-08D087CD8B2D}"/>
                  </a:ext>
                </a:extLst>
              </p:cNvPr>
              <p:cNvSpPr txBox="1">
                <a:spLocks noRot="1" noChangeAspect="1" noMove="1" noResize="1" noEditPoints="1" noAdjustHandles="1" noChangeArrowheads="1" noChangeShapeType="1" noTextEdit="1"/>
              </p:cNvSpPr>
              <p:nvPr/>
            </p:nvSpPr>
            <p:spPr>
              <a:xfrm>
                <a:off x="189559" y="4365347"/>
                <a:ext cx="8798062" cy="1990368"/>
              </a:xfrm>
              <a:prstGeom prst="rect">
                <a:avLst/>
              </a:prstGeom>
              <a:blipFill>
                <a:blip r:embed="rId3"/>
                <a:stretch>
                  <a:fillRect l="-865" t="-3797"/>
                </a:stretch>
              </a:blipFill>
            </p:spPr>
            <p:txBody>
              <a:bodyPr/>
              <a:lstStyle/>
              <a:p>
                <a:r>
                  <a:rPr lang="en-CH">
                    <a:noFill/>
                  </a:rPr>
                  <a:t> </a:t>
                </a:r>
              </a:p>
            </p:txBody>
          </p:sp>
        </mc:Fallback>
      </mc:AlternateContent>
      <p:sp>
        <p:nvSpPr>
          <p:cNvPr id="17" name="TextBox 16">
            <a:extLst>
              <a:ext uri="{FF2B5EF4-FFF2-40B4-BE49-F238E27FC236}">
                <a16:creationId xmlns:a16="http://schemas.microsoft.com/office/drawing/2014/main" id="{FC3726F7-1140-524F-B1BD-802D07B0E73A}"/>
              </a:ext>
            </a:extLst>
          </p:cNvPr>
          <p:cNvSpPr txBox="1"/>
          <p:nvPr/>
        </p:nvSpPr>
        <p:spPr>
          <a:xfrm>
            <a:off x="773515" y="5502852"/>
            <a:ext cx="1493949" cy="338554"/>
          </a:xfrm>
          <a:prstGeom prst="rect">
            <a:avLst/>
          </a:prstGeom>
          <a:noFill/>
        </p:spPr>
        <p:txBody>
          <a:bodyPr wrap="square" rtlCol="0">
            <a:spAutoFit/>
          </a:bodyPr>
          <a:lstStyle/>
          <a:p>
            <a:pPr algn="ctr"/>
            <a:r>
              <a:rPr lang="en-GB" sz="1600" b="1" i="1" dirty="0" err="1">
                <a:latin typeface="Times New Roman" panose="02020603050405020304" pitchFamily="18" charset="0"/>
                <a:cs typeface="Times New Roman" panose="02020603050405020304" pitchFamily="18" charset="0"/>
              </a:rPr>
              <a:t>i</a:t>
            </a:r>
            <a:r>
              <a:rPr lang="en-GB" sz="1600" b="1" i="1" dirty="0">
                <a:latin typeface="Times New Roman" panose="02020603050405020304" pitchFamily="18" charset="0"/>
                <a:cs typeface="Times New Roman" panose="02020603050405020304" pitchFamily="18" charset="0"/>
              </a:rPr>
              <a:t> &gt; j &gt; 1</a:t>
            </a:r>
            <a:endParaRPr lang="en-CH" sz="1600" b="1" i="1" dirty="0">
              <a:latin typeface="Times New Roman" panose="02020603050405020304" pitchFamily="18" charset="0"/>
              <a:cs typeface="Times New Roman" panose="02020603050405020304" pitchFamily="18" charset="0"/>
            </a:endParaRPr>
          </a:p>
        </p:txBody>
      </p:sp>
      <p:sp>
        <p:nvSpPr>
          <p:cNvPr id="18" name="Rounded Rectangle 17">
            <a:extLst>
              <a:ext uri="{FF2B5EF4-FFF2-40B4-BE49-F238E27FC236}">
                <a16:creationId xmlns:a16="http://schemas.microsoft.com/office/drawing/2014/main" id="{C0734E91-2850-E74C-947A-A0A5CA53FA4E}"/>
              </a:ext>
            </a:extLst>
          </p:cNvPr>
          <p:cNvSpPr/>
          <p:nvPr/>
        </p:nvSpPr>
        <p:spPr>
          <a:xfrm>
            <a:off x="837518" y="5568551"/>
            <a:ext cx="1493949" cy="269876"/>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3" name="Rectangle 12">
            <a:extLst>
              <a:ext uri="{FF2B5EF4-FFF2-40B4-BE49-F238E27FC236}">
                <a16:creationId xmlns:a16="http://schemas.microsoft.com/office/drawing/2014/main" id="{24C1BFA6-1621-8D44-BE5E-7DDF7425E59C}"/>
              </a:ext>
            </a:extLst>
          </p:cNvPr>
          <p:cNvSpPr/>
          <p:nvPr/>
        </p:nvSpPr>
        <p:spPr>
          <a:xfrm>
            <a:off x="0" y="4898085"/>
            <a:ext cx="9144000" cy="134093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spcAft>
                <a:spcPts val="1000"/>
              </a:spcAft>
            </a:pPr>
            <a:r>
              <a:rPr lang="en-GB" sz="2400" b="1" dirty="0">
                <a:solidFill>
                  <a:srgbClr val="C00000"/>
                </a:solidFill>
                <a:latin typeface="Corbel" panose="020B0503020204020204" pitchFamily="34" charset="0"/>
              </a:rPr>
              <a:t>Costly dynamic programming </a:t>
            </a:r>
            <a:r>
              <a:rPr lang="en-GB" sz="2400" b="1" dirty="0">
                <a:solidFill>
                  <a:schemeClr val="tx1"/>
                </a:solidFill>
                <a:latin typeface="Corbel" panose="020B0503020204020204" pitchFamily="34" charset="0"/>
              </a:rPr>
              <a:t>on many seeds in each read</a:t>
            </a:r>
          </a:p>
          <a:p>
            <a:pPr algn="ctr"/>
            <a:r>
              <a:rPr lang="en-GB" sz="2400" b="1" dirty="0">
                <a:solidFill>
                  <a:schemeClr val="tx1"/>
                </a:solidFill>
                <a:latin typeface="Corbel" panose="020B0503020204020204" pitchFamily="34" charset="0"/>
              </a:rPr>
              <a:t>Particularly </a:t>
            </a:r>
            <a:r>
              <a:rPr lang="en-GB" sz="2400" b="1" dirty="0">
                <a:solidFill>
                  <a:srgbClr val="C00000"/>
                </a:solidFill>
                <a:latin typeface="Corbel" panose="020B0503020204020204" pitchFamily="34" charset="0"/>
              </a:rPr>
              <a:t>challenging for long reads </a:t>
            </a:r>
            <a:r>
              <a:rPr lang="en-GB" sz="2400" b="1" dirty="0">
                <a:solidFill>
                  <a:schemeClr val="tx1"/>
                </a:solidFill>
                <a:latin typeface="Corbel" panose="020B0503020204020204" pitchFamily="34" charset="0"/>
              </a:rPr>
              <a:t>with many seeds</a:t>
            </a:r>
          </a:p>
        </p:txBody>
      </p:sp>
      <p:grpSp>
        <p:nvGrpSpPr>
          <p:cNvPr id="15" name="Group 14">
            <a:extLst>
              <a:ext uri="{FF2B5EF4-FFF2-40B4-BE49-F238E27FC236}">
                <a16:creationId xmlns:a16="http://schemas.microsoft.com/office/drawing/2014/main" id="{676021B9-47CF-AC45-A350-CB80C0611D11}"/>
              </a:ext>
            </a:extLst>
          </p:cNvPr>
          <p:cNvGrpSpPr/>
          <p:nvPr/>
        </p:nvGrpSpPr>
        <p:grpSpPr>
          <a:xfrm>
            <a:off x="0" y="1766640"/>
            <a:ext cx="9144002" cy="2416309"/>
            <a:chOff x="0" y="1766640"/>
            <a:chExt cx="9144002" cy="2416309"/>
          </a:xfrm>
        </p:grpSpPr>
        <p:sp>
          <p:nvSpPr>
            <p:cNvPr id="20" name="Rectangle 19">
              <a:extLst>
                <a:ext uri="{FF2B5EF4-FFF2-40B4-BE49-F238E27FC236}">
                  <a16:creationId xmlns:a16="http://schemas.microsoft.com/office/drawing/2014/main" id="{5A84958C-D52C-6444-AD8C-4659C5AF2E16}"/>
                </a:ext>
              </a:extLst>
            </p:cNvPr>
            <p:cNvSpPr/>
            <p:nvPr/>
          </p:nvSpPr>
          <p:spPr>
            <a:xfrm>
              <a:off x="2120544" y="1766640"/>
              <a:ext cx="7023458" cy="698905"/>
            </a:xfrm>
            <a:prstGeom prst="rect">
              <a:avLst/>
            </a:prstGeom>
            <a:solidFill>
              <a:srgbClr val="DEEBF7">
                <a:alpha val="78824"/>
              </a:srgbClr>
            </a:solidFill>
            <a:ln w="28575">
              <a:solidFill>
                <a:srgbClr val="1982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latin typeface="Corbel" panose="020B0503020204020204" pitchFamily="34" charset="0"/>
                </a:rPr>
                <a:t>Determine </a:t>
              </a:r>
              <a:r>
                <a:rPr lang="en-GB" sz="2400" dirty="0">
                  <a:solidFill>
                    <a:srgbClr val="1982C3"/>
                  </a:solidFill>
                  <a:latin typeface="Corbel" panose="020B0503020204020204" pitchFamily="34" charset="0"/>
                </a:rPr>
                <a:t>potential matching locations (seeds) </a:t>
              </a:r>
              <a:r>
                <a:rPr lang="en-GB" sz="2400" dirty="0">
                  <a:solidFill>
                    <a:schemeClr val="tx1"/>
                  </a:solidFill>
                  <a:latin typeface="Corbel" panose="020B0503020204020204" pitchFamily="34" charset="0"/>
                </a:rPr>
                <a:t>in the reference genome </a:t>
              </a:r>
              <a:endParaRPr lang="en-CH" sz="2400" dirty="0">
                <a:solidFill>
                  <a:schemeClr val="tx1"/>
                </a:solidFill>
                <a:latin typeface="Corbel" panose="020B0503020204020204" pitchFamily="34" charset="0"/>
              </a:endParaRPr>
            </a:p>
          </p:txBody>
        </p:sp>
        <p:sp>
          <p:nvSpPr>
            <p:cNvPr id="21" name="Rectangle 20">
              <a:extLst>
                <a:ext uri="{FF2B5EF4-FFF2-40B4-BE49-F238E27FC236}">
                  <a16:creationId xmlns:a16="http://schemas.microsoft.com/office/drawing/2014/main" id="{AC77711B-1646-6145-B5E2-2C6EDA378A9E}"/>
                </a:ext>
              </a:extLst>
            </p:cNvPr>
            <p:cNvSpPr/>
            <p:nvPr/>
          </p:nvSpPr>
          <p:spPr>
            <a:xfrm>
              <a:off x="2120544" y="2562632"/>
              <a:ext cx="7023458" cy="757513"/>
            </a:xfrm>
            <a:prstGeom prst="rect">
              <a:avLst/>
            </a:prstGeom>
            <a:solidFill>
              <a:srgbClr val="DEEBF7">
                <a:alpha val="78824"/>
              </a:srgbClr>
            </a:solidFill>
            <a:ln w="28575">
              <a:solidFill>
                <a:srgbClr val="1982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rgbClr val="1982C3"/>
                  </a:solidFill>
                  <a:latin typeface="Corbel" panose="020B0503020204020204" pitchFamily="34" charset="0"/>
                </a:rPr>
                <a:t>Prune </a:t>
              </a:r>
              <a:r>
                <a:rPr lang="en-GB" sz="2400" dirty="0">
                  <a:solidFill>
                    <a:schemeClr val="tx1"/>
                  </a:solidFill>
                  <a:latin typeface="Corbel" panose="020B0503020204020204" pitchFamily="34" charset="0"/>
                </a:rPr>
                <a:t>some seeds in the reference genome</a:t>
              </a:r>
              <a:endParaRPr lang="en-CH" sz="2400" dirty="0">
                <a:solidFill>
                  <a:srgbClr val="1982C3"/>
                </a:solidFill>
                <a:latin typeface="Corbel" panose="020B0503020204020204" pitchFamily="34" charset="0"/>
              </a:endParaRPr>
            </a:p>
          </p:txBody>
        </p:sp>
        <p:sp>
          <p:nvSpPr>
            <p:cNvPr id="22" name="Rectangle 21">
              <a:extLst>
                <a:ext uri="{FF2B5EF4-FFF2-40B4-BE49-F238E27FC236}">
                  <a16:creationId xmlns:a16="http://schemas.microsoft.com/office/drawing/2014/main" id="{7266EFC8-5BE5-4246-8977-1A65DAE42CCC}"/>
                </a:ext>
              </a:extLst>
            </p:cNvPr>
            <p:cNvSpPr/>
            <p:nvPr/>
          </p:nvSpPr>
          <p:spPr>
            <a:xfrm>
              <a:off x="2120544" y="3425436"/>
              <a:ext cx="7023458" cy="757513"/>
            </a:xfrm>
            <a:prstGeom prst="rect">
              <a:avLst/>
            </a:prstGeom>
            <a:solidFill>
              <a:srgbClr val="DEEBF7">
                <a:alpha val="78824"/>
              </a:srgbClr>
            </a:solidFill>
            <a:ln w="28575">
              <a:solidFill>
                <a:srgbClr val="1982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latin typeface="Corbel" panose="020B0503020204020204" pitchFamily="34" charset="0"/>
                </a:rPr>
                <a:t>Determine the </a:t>
              </a:r>
              <a:r>
                <a:rPr lang="en-GB" sz="2400" dirty="0">
                  <a:solidFill>
                    <a:srgbClr val="1982C3"/>
                  </a:solidFill>
                  <a:latin typeface="Corbel" panose="020B0503020204020204" pitchFamily="34" charset="0"/>
                </a:rPr>
                <a:t>exact differences </a:t>
              </a:r>
              <a:r>
                <a:rPr lang="en-GB" sz="2400" dirty="0">
                  <a:solidFill>
                    <a:schemeClr val="tx1"/>
                  </a:solidFill>
                  <a:latin typeface="Corbel" panose="020B0503020204020204" pitchFamily="34" charset="0"/>
                </a:rPr>
                <a:t>between the read and the reference genome</a:t>
              </a:r>
              <a:endParaRPr lang="en-CH" sz="2400" dirty="0">
                <a:solidFill>
                  <a:schemeClr val="accent6">
                    <a:lumMod val="75000"/>
                  </a:schemeClr>
                </a:solidFill>
                <a:latin typeface="Corbel" panose="020B0503020204020204" pitchFamily="34" charset="0"/>
              </a:endParaRPr>
            </a:p>
          </p:txBody>
        </p:sp>
        <p:sp>
          <p:nvSpPr>
            <p:cNvPr id="23" name="Rectangle 22">
              <a:extLst>
                <a:ext uri="{FF2B5EF4-FFF2-40B4-BE49-F238E27FC236}">
                  <a16:creationId xmlns:a16="http://schemas.microsoft.com/office/drawing/2014/main" id="{7C3E5181-8D2A-7944-AB0D-F17925AB8609}"/>
                </a:ext>
              </a:extLst>
            </p:cNvPr>
            <p:cNvSpPr/>
            <p:nvPr/>
          </p:nvSpPr>
          <p:spPr>
            <a:xfrm>
              <a:off x="2" y="1766640"/>
              <a:ext cx="2120544" cy="698905"/>
            </a:xfrm>
            <a:prstGeom prst="rect">
              <a:avLst/>
            </a:prstGeom>
            <a:solidFill>
              <a:srgbClr val="1982C3"/>
            </a:solidFill>
            <a:ln w="28575">
              <a:solidFill>
                <a:srgbClr val="1982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H" sz="2400" b="1" dirty="0">
                  <a:solidFill>
                    <a:schemeClr val="bg1"/>
                  </a:solidFill>
                  <a:latin typeface="Corbel" panose="020B0503020204020204" pitchFamily="34" charset="0"/>
                </a:rPr>
                <a:t>Seeding</a:t>
              </a:r>
            </a:p>
          </p:txBody>
        </p:sp>
        <p:sp>
          <p:nvSpPr>
            <p:cNvPr id="24" name="Rectangle 23">
              <a:extLst>
                <a:ext uri="{FF2B5EF4-FFF2-40B4-BE49-F238E27FC236}">
                  <a16:creationId xmlns:a16="http://schemas.microsoft.com/office/drawing/2014/main" id="{F7F6AC08-AD34-5145-A699-5ACDF22F73B0}"/>
                </a:ext>
              </a:extLst>
            </p:cNvPr>
            <p:cNvSpPr/>
            <p:nvPr/>
          </p:nvSpPr>
          <p:spPr>
            <a:xfrm>
              <a:off x="1" y="2562633"/>
              <a:ext cx="2120544" cy="754642"/>
            </a:xfrm>
            <a:prstGeom prst="rect">
              <a:avLst/>
            </a:prstGeom>
            <a:solidFill>
              <a:srgbClr val="1982C3"/>
            </a:solidFill>
            <a:ln w="28575">
              <a:solidFill>
                <a:srgbClr val="1982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H" sz="2400" b="1" dirty="0">
                  <a:solidFill>
                    <a:schemeClr val="bg1"/>
                  </a:solidFill>
                  <a:latin typeface="Corbel" panose="020B0503020204020204" pitchFamily="34" charset="0"/>
                </a:rPr>
                <a:t>Seed Filtering</a:t>
              </a:r>
            </a:p>
            <a:p>
              <a:r>
                <a:rPr lang="en-CH" sz="2300" b="1" dirty="0">
                  <a:solidFill>
                    <a:schemeClr val="bg1"/>
                  </a:solidFill>
                  <a:latin typeface="Corbel" panose="020B0503020204020204" pitchFamily="34" charset="0"/>
                </a:rPr>
                <a:t>(e.g., Chaining)</a:t>
              </a:r>
            </a:p>
          </p:txBody>
        </p:sp>
        <p:sp>
          <p:nvSpPr>
            <p:cNvPr id="25" name="Rectangle 24">
              <a:extLst>
                <a:ext uri="{FF2B5EF4-FFF2-40B4-BE49-F238E27FC236}">
                  <a16:creationId xmlns:a16="http://schemas.microsoft.com/office/drawing/2014/main" id="{3CCD5D9E-846E-F64F-B100-9663363C687B}"/>
                </a:ext>
              </a:extLst>
            </p:cNvPr>
            <p:cNvSpPr/>
            <p:nvPr/>
          </p:nvSpPr>
          <p:spPr>
            <a:xfrm>
              <a:off x="0" y="3425436"/>
              <a:ext cx="2120544" cy="754642"/>
            </a:xfrm>
            <a:prstGeom prst="rect">
              <a:avLst/>
            </a:prstGeom>
            <a:solidFill>
              <a:srgbClr val="1982C3"/>
            </a:solidFill>
            <a:ln w="28575">
              <a:solidFill>
                <a:srgbClr val="1982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H" sz="2400" b="1" dirty="0">
                  <a:solidFill>
                    <a:schemeClr val="bg1"/>
                  </a:solidFill>
                  <a:latin typeface="Corbel" panose="020B0503020204020204" pitchFamily="34" charset="0"/>
                </a:rPr>
                <a:t>Alignment</a:t>
              </a:r>
            </a:p>
          </p:txBody>
        </p:sp>
      </p:grpSp>
      <p:sp>
        <p:nvSpPr>
          <p:cNvPr id="16" name="Rectangle 15">
            <a:extLst>
              <a:ext uri="{FF2B5EF4-FFF2-40B4-BE49-F238E27FC236}">
                <a16:creationId xmlns:a16="http://schemas.microsoft.com/office/drawing/2014/main" id="{5CD70AA3-3BC8-6048-943E-198BB4972E0B}"/>
              </a:ext>
            </a:extLst>
          </p:cNvPr>
          <p:cNvSpPr/>
          <p:nvPr/>
        </p:nvSpPr>
        <p:spPr>
          <a:xfrm>
            <a:off x="-221226" y="1724574"/>
            <a:ext cx="9483213" cy="770467"/>
          </a:xfrm>
          <a:prstGeom prst="rect">
            <a:avLst/>
          </a:prstGeom>
          <a:solidFill>
            <a:srgbClr val="FFFFFF">
              <a:alpha val="7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6" name="Rectangle 25">
            <a:extLst>
              <a:ext uri="{FF2B5EF4-FFF2-40B4-BE49-F238E27FC236}">
                <a16:creationId xmlns:a16="http://schemas.microsoft.com/office/drawing/2014/main" id="{09D69C19-23CE-7445-AF20-B9C28B4FBDF6}"/>
              </a:ext>
            </a:extLst>
          </p:cNvPr>
          <p:cNvSpPr/>
          <p:nvPr/>
        </p:nvSpPr>
        <p:spPr>
          <a:xfrm>
            <a:off x="-115022" y="3381554"/>
            <a:ext cx="9483213" cy="837602"/>
          </a:xfrm>
          <a:prstGeom prst="rect">
            <a:avLst/>
          </a:prstGeom>
          <a:solidFill>
            <a:srgbClr val="FFFFFF">
              <a:alpha val="7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227412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bldLvl="2"/>
      <p:bldP spid="17" grpId="0"/>
      <p:bldP spid="18" grpId="0" animBg="1"/>
      <p:bldP spid="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47A7E-2EAE-5A4A-8B5A-A4ECBC8419AF}"/>
              </a:ext>
            </a:extLst>
          </p:cNvPr>
          <p:cNvSpPr>
            <a:spLocks noGrp="1"/>
          </p:cNvSpPr>
          <p:nvPr>
            <p:ph type="title"/>
          </p:nvPr>
        </p:nvSpPr>
        <p:spPr/>
        <p:txBody>
          <a:bodyPr/>
          <a:lstStyle/>
          <a:p>
            <a:r>
              <a:rPr lang="en-CH" dirty="0"/>
              <a:t>GenStore-NM: Mechanism</a:t>
            </a:r>
          </a:p>
        </p:txBody>
      </p:sp>
      <p:sp>
        <p:nvSpPr>
          <p:cNvPr id="3" name="Content Placeholder 2">
            <a:extLst>
              <a:ext uri="{FF2B5EF4-FFF2-40B4-BE49-F238E27FC236}">
                <a16:creationId xmlns:a16="http://schemas.microsoft.com/office/drawing/2014/main" id="{2F18BA66-15CA-114A-9E07-5AF0D58CAC93}"/>
              </a:ext>
            </a:extLst>
          </p:cNvPr>
          <p:cNvSpPr>
            <a:spLocks noGrp="1"/>
          </p:cNvSpPr>
          <p:nvPr>
            <p:ph idx="1"/>
          </p:nvPr>
        </p:nvSpPr>
        <p:spPr>
          <a:xfrm>
            <a:off x="1112828" y="5609147"/>
            <a:ext cx="7301829" cy="640513"/>
          </a:xfrm>
        </p:spPr>
        <p:txBody>
          <a:bodyPr/>
          <a:lstStyle/>
          <a:p>
            <a:pPr marL="123950" lvl="1" indent="0">
              <a:spcAft>
                <a:spcPts val="1000"/>
              </a:spcAft>
              <a:buNone/>
            </a:pPr>
            <a:r>
              <a:rPr lang="en-GB" sz="2800" b="1" dirty="0">
                <a:solidFill>
                  <a:srgbClr val="629B3C"/>
                </a:solidFill>
              </a:rPr>
              <a:t>Filters many non-aligning reads without costly hardware resources in the SSD</a:t>
            </a:r>
          </a:p>
          <a:p>
            <a:endParaRPr lang="en-CH" dirty="0"/>
          </a:p>
        </p:txBody>
      </p:sp>
      <p:sp>
        <p:nvSpPr>
          <p:cNvPr id="11" name="TextBox 10">
            <a:extLst>
              <a:ext uri="{FF2B5EF4-FFF2-40B4-BE49-F238E27FC236}">
                <a16:creationId xmlns:a16="http://schemas.microsoft.com/office/drawing/2014/main" id="{417B1D6F-EB24-2041-AAEB-A465310DCB2C}"/>
              </a:ext>
            </a:extLst>
          </p:cNvPr>
          <p:cNvSpPr txBox="1"/>
          <p:nvPr/>
        </p:nvSpPr>
        <p:spPr>
          <a:xfrm rot="16200000">
            <a:off x="1369872" y="3094242"/>
            <a:ext cx="1448972" cy="338554"/>
          </a:xfrm>
          <a:prstGeom prst="rect">
            <a:avLst/>
          </a:prstGeom>
          <a:noFill/>
        </p:spPr>
        <p:txBody>
          <a:bodyPr wrap="square" rtlCol="0">
            <a:spAutoFit/>
          </a:bodyPr>
          <a:lstStyle/>
          <a:p>
            <a:pPr algn="ctr"/>
            <a:r>
              <a:rPr lang="en-CH" sz="1600" b="1" dirty="0">
                <a:latin typeface="Cambria" panose="02040503050406030204" pitchFamily="18" charset="0"/>
              </a:rPr>
              <a:t>Probability</a:t>
            </a:r>
            <a:endParaRPr lang="en-CH" sz="1400" b="1" dirty="0">
              <a:latin typeface="Cambria" panose="02040503050406030204" pitchFamily="18" charset="0"/>
            </a:endParaRPr>
          </a:p>
        </p:txBody>
      </p:sp>
      <p:graphicFrame>
        <p:nvGraphicFramePr>
          <p:cNvPr id="12" name="Chart 11">
            <a:extLst>
              <a:ext uri="{FF2B5EF4-FFF2-40B4-BE49-F238E27FC236}">
                <a16:creationId xmlns:a16="http://schemas.microsoft.com/office/drawing/2014/main" id="{3870147C-1772-C54C-8CFA-E179F6FFDE70}"/>
              </a:ext>
            </a:extLst>
          </p:cNvPr>
          <p:cNvGraphicFramePr>
            <a:graphicFrameLocks/>
          </p:cNvGraphicFramePr>
          <p:nvPr>
            <p:extLst>
              <p:ext uri="{D42A27DB-BD31-4B8C-83A1-F6EECF244321}">
                <p14:modId xmlns:p14="http://schemas.microsoft.com/office/powerpoint/2010/main" val="4259640625"/>
              </p:ext>
            </p:extLst>
          </p:nvPr>
        </p:nvGraphicFramePr>
        <p:xfrm>
          <a:off x="2170228" y="2327428"/>
          <a:ext cx="6404863" cy="1927177"/>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a:extLst>
              <a:ext uri="{FF2B5EF4-FFF2-40B4-BE49-F238E27FC236}">
                <a16:creationId xmlns:a16="http://schemas.microsoft.com/office/drawing/2014/main" id="{EFAA57E9-F521-0D49-A10C-2F02D1086BB8}"/>
              </a:ext>
            </a:extLst>
          </p:cNvPr>
          <p:cNvSpPr txBox="1"/>
          <p:nvPr/>
        </p:nvSpPr>
        <p:spPr>
          <a:xfrm>
            <a:off x="3209371" y="4139107"/>
            <a:ext cx="3106000" cy="338554"/>
          </a:xfrm>
          <a:prstGeom prst="rect">
            <a:avLst/>
          </a:prstGeom>
          <a:noFill/>
        </p:spPr>
        <p:txBody>
          <a:bodyPr wrap="square" rtlCol="0">
            <a:spAutoFit/>
          </a:bodyPr>
          <a:lstStyle/>
          <a:p>
            <a:pPr algn="ctr"/>
            <a:r>
              <a:rPr lang="en-CH" sz="1600" b="1" dirty="0">
                <a:latin typeface="Cambria" panose="02040503050406030204" pitchFamily="18" charset="0"/>
              </a:rPr>
              <a:t>Number of seeds per read</a:t>
            </a:r>
          </a:p>
        </p:txBody>
      </p:sp>
      <p:sp>
        <p:nvSpPr>
          <p:cNvPr id="14" name="Rectangle 13">
            <a:extLst>
              <a:ext uri="{FF2B5EF4-FFF2-40B4-BE49-F238E27FC236}">
                <a16:creationId xmlns:a16="http://schemas.microsoft.com/office/drawing/2014/main" id="{A8655441-7531-8842-B03F-490488168DFE}"/>
              </a:ext>
            </a:extLst>
          </p:cNvPr>
          <p:cNvSpPr/>
          <p:nvPr/>
        </p:nvSpPr>
        <p:spPr>
          <a:xfrm>
            <a:off x="4452880" y="2736942"/>
            <a:ext cx="2315095" cy="1033337"/>
          </a:xfrm>
          <a:prstGeom prst="rect">
            <a:avLst/>
          </a:prstGeom>
          <a:solidFill>
            <a:schemeClr val="accent6">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1600"/>
          </a:p>
        </p:txBody>
      </p:sp>
      <p:cxnSp>
        <p:nvCxnSpPr>
          <p:cNvPr id="15" name="Straight Connector 14">
            <a:extLst>
              <a:ext uri="{FF2B5EF4-FFF2-40B4-BE49-F238E27FC236}">
                <a16:creationId xmlns:a16="http://schemas.microsoft.com/office/drawing/2014/main" id="{39FFB149-0327-AE48-B4DA-E8F252A832E7}"/>
              </a:ext>
            </a:extLst>
          </p:cNvPr>
          <p:cNvCxnSpPr>
            <a:cxnSpLocks/>
          </p:cNvCxnSpPr>
          <p:nvPr/>
        </p:nvCxnSpPr>
        <p:spPr>
          <a:xfrm flipV="1">
            <a:off x="4452878" y="2736942"/>
            <a:ext cx="0" cy="1033337"/>
          </a:xfrm>
          <a:prstGeom prst="line">
            <a:avLst/>
          </a:prstGeom>
          <a:ln w="25400">
            <a:solidFill>
              <a:schemeClr val="accent6">
                <a:lumMod val="75000"/>
              </a:schemeClr>
            </a:solidFill>
            <a:prstDash val="sysDash"/>
            <a:tailEnd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51F076E-6D77-834F-89E8-24D9776CF5F1}"/>
              </a:ext>
            </a:extLst>
          </p:cNvPr>
          <p:cNvCxnSpPr>
            <a:cxnSpLocks/>
          </p:cNvCxnSpPr>
          <p:nvPr/>
        </p:nvCxnSpPr>
        <p:spPr>
          <a:xfrm>
            <a:off x="4464783" y="3266177"/>
            <a:ext cx="300019" cy="0"/>
          </a:xfrm>
          <a:prstGeom prst="straightConnector1">
            <a:avLst/>
          </a:prstGeom>
          <a:ln w="25400">
            <a:solidFill>
              <a:schemeClr val="accent6">
                <a:lumMod val="75000"/>
              </a:schemeClr>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F12D6CA-D35C-3645-ACA7-EDCE9C209EC9}"/>
              </a:ext>
            </a:extLst>
          </p:cNvPr>
          <p:cNvSpPr txBox="1"/>
          <p:nvPr/>
        </p:nvSpPr>
        <p:spPr>
          <a:xfrm>
            <a:off x="4679538" y="2940349"/>
            <a:ext cx="2333584" cy="584775"/>
          </a:xfrm>
          <a:prstGeom prst="rect">
            <a:avLst/>
          </a:prstGeom>
          <a:noFill/>
        </p:spPr>
        <p:txBody>
          <a:bodyPr wrap="square" rtlCol="0">
            <a:spAutoFit/>
          </a:bodyPr>
          <a:lstStyle/>
          <a:p>
            <a:pPr algn="ctr"/>
            <a:r>
              <a:rPr lang="en-CH" sz="1600" b="1" i="1" dirty="0">
                <a:solidFill>
                  <a:schemeClr val="accent6">
                    <a:lumMod val="75000"/>
                  </a:schemeClr>
                </a:solidFill>
                <a:latin typeface="Cambria" panose="02040503050406030204" pitchFamily="18" charset="0"/>
              </a:rPr>
              <a:t>High Alignment</a:t>
            </a:r>
            <a:br>
              <a:rPr lang="en-CH" sz="1600" b="1" i="1" dirty="0">
                <a:solidFill>
                  <a:schemeClr val="accent6">
                    <a:lumMod val="75000"/>
                  </a:schemeClr>
                </a:solidFill>
                <a:latin typeface="Cambria" panose="02040503050406030204" pitchFamily="18" charset="0"/>
              </a:rPr>
            </a:br>
            <a:r>
              <a:rPr lang="en-CH" sz="1600" b="1" i="1" dirty="0">
                <a:solidFill>
                  <a:schemeClr val="accent6">
                    <a:lumMod val="75000"/>
                  </a:schemeClr>
                </a:solidFill>
                <a:latin typeface="Cambria" panose="02040503050406030204" pitchFamily="18" charset="0"/>
              </a:rPr>
              <a:t>Probability </a:t>
            </a:r>
          </a:p>
        </p:txBody>
      </p:sp>
      <p:sp>
        <p:nvSpPr>
          <p:cNvPr id="18" name="TextBox 17">
            <a:extLst>
              <a:ext uri="{FF2B5EF4-FFF2-40B4-BE49-F238E27FC236}">
                <a16:creationId xmlns:a16="http://schemas.microsoft.com/office/drawing/2014/main" id="{2057EB10-E55D-004C-9FC7-8F62EB616492}"/>
              </a:ext>
            </a:extLst>
          </p:cNvPr>
          <p:cNvSpPr txBox="1"/>
          <p:nvPr/>
        </p:nvSpPr>
        <p:spPr>
          <a:xfrm rot="16200000">
            <a:off x="1104632" y="3094242"/>
            <a:ext cx="1448972" cy="338554"/>
          </a:xfrm>
          <a:prstGeom prst="rect">
            <a:avLst/>
          </a:prstGeom>
          <a:noFill/>
        </p:spPr>
        <p:txBody>
          <a:bodyPr wrap="square" rtlCol="0">
            <a:spAutoFit/>
          </a:bodyPr>
          <a:lstStyle/>
          <a:p>
            <a:pPr algn="ctr"/>
            <a:r>
              <a:rPr lang="en-CH" sz="1600" b="1" dirty="0">
                <a:latin typeface="Cambria" panose="02040503050406030204" pitchFamily="18" charset="0"/>
              </a:rPr>
              <a:t>Alignment</a:t>
            </a:r>
            <a:endParaRPr lang="en-CH" sz="1400" b="1" dirty="0">
              <a:latin typeface="Cambria" panose="02040503050406030204" pitchFamily="18" charset="0"/>
            </a:endParaRPr>
          </a:p>
        </p:txBody>
      </p:sp>
      <p:sp>
        <p:nvSpPr>
          <p:cNvPr id="20" name="Rectangle 19">
            <a:extLst>
              <a:ext uri="{FF2B5EF4-FFF2-40B4-BE49-F238E27FC236}">
                <a16:creationId xmlns:a16="http://schemas.microsoft.com/office/drawing/2014/main" id="{4EFDDDCB-D26E-2547-B48F-77B92D78DC89}"/>
              </a:ext>
            </a:extLst>
          </p:cNvPr>
          <p:cNvSpPr/>
          <p:nvPr/>
        </p:nvSpPr>
        <p:spPr>
          <a:xfrm>
            <a:off x="0" y="4507775"/>
            <a:ext cx="9144000" cy="978608"/>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108000" rtlCol="0" anchor="ctr"/>
          <a:lstStyle/>
          <a:p>
            <a:pPr algn="ctr">
              <a:lnSpc>
                <a:spcPct val="120000"/>
              </a:lnSpc>
            </a:pPr>
            <a:r>
              <a:rPr lang="en-GB" sz="2400" b="1" dirty="0">
                <a:solidFill>
                  <a:schemeClr val="tx1"/>
                </a:solidFill>
                <a:latin typeface="Corbel" panose="020B0503020204020204" pitchFamily="34" charset="0"/>
              </a:rPr>
              <a:t>Reads with a sufficiently large number of seeds</a:t>
            </a:r>
            <a:r>
              <a:rPr lang="en-GB" sz="2400" b="1" dirty="0">
                <a:solidFill>
                  <a:srgbClr val="22AE9B"/>
                </a:solidFill>
                <a:latin typeface="Corbel" panose="020B0503020204020204" pitchFamily="34" charset="0"/>
              </a:rPr>
              <a:t> </a:t>
            </a:r>
          </a:p>
          <a:p>
            <a:pPr algn="ctr">
              <a:lnSpc>
                <a:spcPct val="120000"/>
              </a:lnSpc>
            </a:pPr>
            <a:r>
              <a:rPr lang="en-GB" sz="2400" b="1" dirty="0">
                <a:solidFill>
                  <a:schemeClr val="tx1"/>
                </a:solidFill>
                <a:latin typeface="Corbel" panose="020B0503020204020204" pitchFamily="34" charset="0"/>
              </a:rPr>
              <a:t>are very </a:t>
            </a:r>
            <a:r>
              <a:rPr lang="en-GB" sz="2400" b="1" dirty="0">
                <a:solidFill>
                  <a:srgbClr val="629B3C"/>
                </a:solidFill>
                <a:latin typeface="Corbel" panose="020B0503020204020204" pitchFamily="34" charset="0"/>
              </a:rPr>
              <a:t>likely to align </a:t>
            </a:r>
            <a:r>
              <a:rPr lang="en-GB" sz="2400" b="1" dirty="0">
                <a:solidFill>
                  <a:schemeClr val="tx1"/>
                </a:solidFill>
                <a:latin typeface="Corbel" panose="020B0503020204020204" pitchFamily="34" charset="0"/>
              </a:rPr>
              <a:t>to the reference genome</a:t>
            </a:r>
            <a:endParaRPr lang="en-GB" sz="2400" b="1" dirty="0">
              <a:solidFill>
                <a:srgbClr val="22AE9B"/>
              </a:solidFill>
              <a:latin typeface="Corbel" panose="020B0503020204020204" pitchFamily="34" charset="0"/>
            </a:endParaRPr>
          </a:p>
        </p:txBody>
      </p:sp>
      <p:sp>
        <p:nvSpPr>
          <p:cNvPr id="19" name="Content Placeholder 2">
            <a:extLst>
              <a:ext uri="{FF2B5EF4-FFF2-40B4-BE49-F238E27FC236}">
                <a16:creationId xmlns:a16="http://schemas.microsoft.com/office/drawing/2014/main" id="{55ED481A-6146-5942-B083-BD1729EF8F57}"/>
              </a:ext>
            </a:extLst>
          </p:cNvPr>
          <p:cNvSpPr txBox="1">
            <a:spLocks/>
          </p:cNvSpPr>
          <p:nvPr/>
        </p:nvSpPr>
        <p:spPr>
          <a:xfrm>
            <a:off x="189559" y="1040656"/>
            <a:ext cx="8892841" cy="2266274"/>
          </a:xfrm>
          <a:prstGeom prst="rect">
            <a:avLst/>
          </a:prstGeom>
        </p:spPr>
        <p:txBody>
          <a:bodyPr/>
          <a:lstStyle>
            <a:lvl1pPr marL="187200" indent="-187200" algn="l" defTabSz="914400" rtl="0" eaLnBrk="1" latinLnBrk="0" hangingPunct="1">
              <a:lnSpc>
                <a:spcPct val="90000"/>
              </a:lnSpc>
              <a:spcBef>
                <a:spcPts val="1000"/>
              </a:spcBef>
              <a:buClr>
                <a:schemeClr val="tx1"/>
              </a:buClr>
              <a:buFont typeface="Arial" panose="020B0604020202020204" pitchFamily="34" charset="0"/>
              <a:buChar char="•"/>
              <a:tabLst/>
              <a:defRPr sz="2800" kern="1200">
                <a:solidFill>
                  <a:schemeClr val="tx1"/>
                </a:solidFill>
                <a:latin typeface="Corbel" panose="020B0503020204020204" pitchFamily="34" charset="0"/>
                <a:ea typeface="+mn-ea"/>
                <a:cs typeface="+mn-cs"/>
              </a:defRPr>
            </a:lvl1pPr>
            <a:lvl2pPr marL="311150" indent="-187200" algn="l" defTabSz="914400" rtl="0" eaLnBrk="1" latinLnBrk="0" hangingPunct="1">
              <a:lnSpc>
                <a:spcPct val="90000"/>
              </a:lnSpc>
              <a:spcBef>
                <a:spcPts val="500"/>
              </a:spcBef>
              <a:buFont typeface="Cambria" panose="02040503050406030204" pitchFamily="18" charset="0"/>
              <a:buChar char="-"/>
              <a:tabLst/>
              <a:defRPr sz="2400" kern="1200">
                <a:solidFill>
                  <a:schemeClr val="tx1"/>
                </a:solidFill>
                <a:latin typeface="Corbel" panose="020B0503020204020204" pitchFamily="34" charset="0"/>
                <a:ea typeface="+mn-ea"/>
                <a:cs typeface="+mn-cs"/>
              </a:defRPr>
            </a:lvl2pPr>
            <a:lvl3pPr marL="533400" indent="-187200" algn="l" defTabSz="914400" rtl="0" eaLnBrk="1" latinLnBrk="0" hangingPunct="1">
              <a:lnSpc>
                <a:spcPct val="90000"/>
              </a:lnSpc>
              <a:spcBef>
                <a:spcPts val="500"/>
              </a:spcBef>
              <a:buClr>
                <a:schemeClr val="tx1"/>
              </a:buClr>
              <a:buFont typeface="Arial" panose="020B0604020202020204" pitchFamily="34" charset="0"/>
              <a:buChar char="•"/>
              <a:tabLst/>
              <a:defRPr sz="2400" kern="1200">
                <a:solidFill>
                  <a:schemeClr val="tx1"/>
                </a:solidFill>
                <a:latin typeface="Corbel" panose="020B0503020204020204" pitchFamily="34" charset="0"/>
                <a:ea typeface="+mn-ea"/>
                <a:cs typeface="+mn-cs"/>
              </a:defRPr>
            </a:lvl3pPr>
            <a:lvl4pPr marL="1600200" indent="-1872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rbel" panose="020B0503020204020204" pitchFamily="34" charset="0"/>
                <a:ea typeface="+mn-ea"/>
                <a:cs typeface="+mn-cs"/>
              </a:defRPr>
            </a:lvl4pPr>
            <a:lvl5pPr marL="2057400" indent="-1872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CH" sz="2400" dirty="0"/>
              <a:t>GenStore-NM uses a </a:t>
            </a:r>
            <a:r>
              <a:rPr lang="en-CH" sz="2400" dirty="0">
                <a:solidFill>
                  <a:srgbClr val="1982C3"/>
                </a:solidFill>
              </a:rPr>
              <a:t>light-weight chaining </a:t>
            </a:r>
            <a:r>
              <a:rPr lang="en-CH" sz="2400" dirty="0"/>
              <a:t>filter</a:t>
            </a:r>
          </a:p>
          <a:p>
            <a:pPr lvl="1">
              <a:spcAft>
                <a:spcPts val="1000"/>
              </a:spcAft>
              <a:buClr>
                <a:schemeClr val="tx1"/>
              </a:buClr>
            </a:pPr>
            <a:r>
              <a:rPr lang="en-GB" sz="2100" dirty="0">
                <a:solidFill>
                  <a:srgbClr val="1982C3"/>
                </a:solidFill>
              </a:rPr>
              <a:t>Selectively</a:t>
            </a:r>
            <a:r>
              <a:rPr lang="en-GB" sz="2100" dirty="0"/>
              <a:t> performs chaining only on reads with a </a:t>
            </a:r>
            <a:r>
              <a:rPr lang="en-GB" sz="2100" dirty="0">
                <a:solidFill>
                  <a:srgbClr val="1982C3"/>
                </a:solidFill>
              </a:rPr>
              <a:t>small number of seeds</a:t>
            </a:r>
          </a:p>
          <a:p>
            <a:pPr lvl="1">
              <a:spcAft>
                <a:spcPts val="1000"/>
              </a:spcAft>
            </a:pPr>
            <a:r>
              <a:rPr lang="en-GB" sz="2100" dirty="0"/>
              <a:t>Directly sends reads that require more </a:t>
            </a:r>
            <a:r>
              <a:rPr lang="en-GB" sz="2100" dirty="0">
                <a:solidFill>
                  <a:srgbClr val="1982C3"/>
                </a:solidFill>
              </a:rPr>
              <a:t>complex chaining to the host </a:t>
            </a:r>
            <a:r>
              <a:rPr lang="en-GB" sz="2100" dirty="0"/>
              <a:t>system</a:t>
            </a:r>
          </a:p>
        </p:txBody>
      </p:sp>
      <p:sp>
        <p:nvSpPr>
          <p:cNvPr id="22" name="TextBox 21">
            <a:extLst>
              <a:ext uri="{FF2B5EF4-FFF2-40B4-BE49-F238E27FC236}">
                <a16:creationId xmlns:a16="http://schemas.microsoft.com/office/drawing/2014/main" id="{6DA9090F-D33A-1741-93AC-5B6E596E33AE}"/>
              </a:ext>
            </a:extLst>
          </p:cNvPr>
          <p:cNvSpPr txBox="1"/>
          <p:nvPr/>
        </p:nvSpPr>
        <p:spPr>
          <a:xfrm>
            <a:off x="308232" y="5375405"/>
            <a:ext cx="1099697" cy="1107996"/>
          </a:xfrm>
          <a:prstGeom prst="rect">
            <a:avLst/>
          </a:prstGeom>
          <a:noFill/>
        </p:spPr>
        <p:txBody>
          <a:bodyPr wrap="square">
            <a:spAutoFit/>
          </a:bodyPr>
          <a:lstStyle/>
          <a:p>
            <a:r>
              <a:rPr lang="en-CH" sz="6600" b="1" i="0" u="none" strike="noStrike" dirty="0">
                <a:solidFill>
                  <a:srgbClr val="629B3C"/>
                </a:solidFill>
                <a:effectLst/>
                <a:latin typeface="arial" panose="020B0604020202020204" pitchFamily="34" charset="0"/>
              </a:rPr>
              <a:t>✓</a:t>
            </a:r>
            <a:endParaRPr lang="en-CH" sz="7200" dirty="0">
              <a:solidFill>
                <a:srgbClr val="629B3C"/>
              </a:solidFill>
            </a:endParaRPr>
          </a:p>
        </p:txBody>
      </p:sp>
    </p:spTree>
    <p:extLst>
      <p:ext uri="{BB962C8B-B14F-4D97-AF65-F5344CB8AC3E}">
        <p14:creationId xmlns:p14="http://schemas.microsoft.com/office/powerpoint/2010/main" val="2531107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left)">
                                      <p:cBhvr>
                                        <p:cTn id="29" dur="500"/>
                                        <p:tgtEl>
                                          <p:spTgt spid="16"/>
                                        </p:tgtEl>
                                      </p:cBhvr>
                                    </p:animEffect>
                                  </p:childTnLst>
                                </p:cTn>
                              </p:par>
                              <p:par>
                                <p:cTn id="30" presetID="22" presetClass="entr" presetSubtype="8"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left)">
                                      <p:cBhvr>
                                        <p:cTn id="35" dur="500"/>
                                        <p:tgtEl>
                                          <p:spTgt spid="17"/>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0" end="0"/>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Graphic spid="12" grpId="0">
        <p:bldAsOne/>
      </p:bldGraphic>
      <p:bldP spid="13" grpId="0"/>
      <p:bldP spid="14" grpId="0" animBg="1"/>
      <p:bldP spid="17" grpId="0"/>
      <p:bldP spid="18" grpId="0"/>
      <p:bldP spid="20" grpId="0" animBg="1"/>
      <p:bldP spid="19" grpId="0" uiExpand="1" build="p" bldLvl="2"/>
      <p:bldP spid="2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47A7E-2EAE-5A4A-8B5A-A4ECBC8419AF}"/>
              </a:ext>
            </a:extLst>
          </p:cNvPr>
          <p:cNvSpPr>
            <a:spLocks noGrp="1"/>
          </p:cNvSpPr>
          <p:nvPr>
            <p:ph type="title"/>
          </p:nvPr>
        </p:nvSpPr>
        <p:spPr/>
        <p:txBody>
          <a:bodyPr/>
          <a:lstStyle/>
          <a:p>
            <a:r>
              <a:rPr lang="en-CH" dirty="0"/>
              <a:t>GenStore-NM: Mechanism</a:t>
            </a:r>
          </a:p>
        </p:txBody>
      </p:sp>
      <p:sp>
        <p:nvSpPr>
          <p:cNvPr id="3" name="Content Placeholder 2">
            <a:extLst>
              <a:ext uri="{FF2B5EF4-FFF2-40B4-BE49-F238E27FC236}">
                <a16:creationId xmlns:a16="http://schemas.microsoft.com/office/drawing/2014/main" id="{2F18BA66-15CA-114A-9E07-5AF0D58CAC93}"/>
              </a:ext>
            </a:extLst>
          </p:cNvPr>
          <p:cNvSpPr>
            <a:spLocks noGrp="1"/>
          </p:cNvSpPr>
          <p:nvPr>
            <p:ph idx="1"/>
          </p:nvPr>
        </p:nvSpPr>
        <p:spPr>
          <a:xfrm>
            <a:off x="1112828" y="5609147"/>
            <a:ext cx="7301829" cy="640513"/>
          </a:xfrm>
        </p:spPr>
        <p:txBody>
          <a:bodyPr/>
          <a:lstStyle/>
          <a:p>
            <a:pPr marL="123950" lvl="1" indent="0">
              <a:spcAft>
                <a:spcPts val="1000"/>
              </a:spcAft>
              <a:buNone/>
            </a:pPr>
            <a:r>
              <a:rPr lang="en-GB" sz="2800" b="1" dirty="0">
                <a:solidFill>
                  <a:srgbClr val="629B3C"/>
                </a:solidFill>
              </a:rPr>
              <a:t>Can filter many non-aligning reads without costly hardware resources in the SSD</a:t>
            </a:r>
          </a:p>
          <a:p>
            <a:endParaRPr lang="en-CH" dirty="0"/>
          </a:p>
        </p:txBody>
      </p:sp>
      <p:sp>
        <p:nvSpPr>
          <p:cNvPr id="11" name="TextBox 10">
            <a:extLst>
              <a:ext uri="{FF2B5EF4-FFF2-40B4-BE49-F238E27FC236}">
                <a16:creationId xmlns:a16="http://schemas.microsoft.com/office/drawing/2014/main" id="{417B1D6F-EB24-2041-AAEB-A465310DCB2C}"/>
              </a:ext>
            </a:extLst>
          </p:cNvPr>
          <p:cNvSpPr txBox="1"/>
          <p:nvPr/>
        </p:nvSpPr>
        <p:spPr>
          <a:xfrm rot="16200000">
            <a:off x="1369872" y="3094242"/>
            <a:ext cx="1448972" cy="338554"/>
          </a:xfrm>
          <a:prstGeom prst="rect">
            <a:avLst/>
          </a:prstGeom>
          <a:noFill/>
        </p:spPr>
        <p:txBody>
          <a:bodyPr wrap="square" rtlCol="0">
            <a:spAutoFit/>
          </a:bodyPr>
          <a:lstStyle/>
          <a:p>
            <a:pPr algn="ctr"/>
            <a:r>
              <a:rPr lang="en-CH" sz="1600" b="1" dirty="0">
                <a:latin typeface="Cambria" panose="02040503050406030204" pitchFamily="18" charset="0"/>
              </a:rPr>
              <a:t>Probability</a:t>
            </a:r>
            <a:endParaRPr lang="en-CH" sz="1400" b="1" dirty="0">
              <a:latin typeface="Cambria" panose="02040503050406030204" pitchFamily="18" charset="0"/>
            </a:endParaRPr>
          </a:p>
        </p:txBody>
      </p:sp>
      <p:graphicFrame>
        <p:nvGraphicFramePr>
          <p:cNvPr id="12" name="Chart 11">
            <a:extLst>
              <a:ext uri="{FF2B5EF4-FFF2-40B4-BE49-F238E27FC236}">
                <a16:creationId xmlns:a16="http://schemas.microsoft.com/office/drawing/2014/main" id="{3870147C-1772-C54C-8CFA-E179F6FFDE70}"/>
              </a:ext>
            </a:extLst>
          </p:cNvPr>
          <p:cNvGraphicFramePr>
            <a:graphicFrameLocks/>
          </p:cNvGraphicFramePr>
          <p:nvPr/>
        </p:nvGraphicFramePr>
        <p:xfrm>
          <a:off x="2170228" y="2327428"/>
          <a:ext cx="6404863" cy="1927177"/>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a:extLst>
              <a:ext uri="{FF2B5EF4-FFF2-40B4-BE49-F238E27FC236}">
                <a16:creationId xmlns:a16="http://schemas.microsoft.com/office/drawing/2014/main" id="{EFAA57E9-F521-0D49-A10C-2F02D1086BB8}"/>
              </a:ext>
            </a:extLst>
          </p:cNvPr>
          <p:cNvSpPr txBox="1"/>
          <p:nvPr/>
        </p:nvSpPr>
        <p:spPr>
          <a:xfrm>
            <a:off x="3209371" y="4139107"/>
            <a:ext cx="3106000" cy="338554"/>
          </a:xfrm>
          <a:prstGeom prst="rect">
            <a:avLst/>
          </a:prstGeom>
          <a:noFill/>
        </p:spPr>
        <p:txBody>
          <a:bodyPr wrap="square" rtlCol="0">
            <a:spAutoFit/>
          </a:bodyPr>
          <a:lstStyle/>
          <a:p>
            <a:pPr algn="ctr"/>
            <a:r>
              <a:rPr lang="en-CH" sz="1600" b="1" dirty="0">
                <a:latin typeface="Cambria" panose="02040503050406030204" pitchFamily="18" charset="0"/>
              </a:rPr>
              <a:t>Number of seeds per read</a:t>
            </a:r>
          </a:p>
        </p:txBody>
      </p:sp>
      <p:sp>
        <p:nvSpPr>
          <p:cNvPr id="14" name="Rectangle 13">
            <a:extLst>
              <a:ext uri="{FF2B5EF4-FFF2-40B4-BE49-F238E27FC236}">
                <a16:creationId xmlns:a16="http://schemas.microsoft.com/office/drawing/2014/main" id="{A8655441-7531-8842-B03F-490488168DFE}"/>
              </a:ext>
            </a:extLst>
          </p:cNvPr>
          <p:cNvSpPr/>
          <p:nvPr/>
        </p:nvSpPr>
        <p:spPr>
          <a:xfrm>
            <a:off x="4452880" y="2736942"/>
            <a:ext cx="2315095" cy="1033337"/>
          </a:xfrm>
          <a:prstGeom prst="rect">
            <a:avLst/>
          </a:prstGeom>
          <a:solidFill>
            <a:schemeClr val="accent6">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1600"/>
          </a:p>
        </p:txBody>
      </p:sp>
      <p:cxnSp>
        <p:nvCxnSpPr>
          <p:cNvPr id="15" name="Straight Connector 14">
            <a:extLst>
              <a:ext uri="{FF2B5EF4-FFF2-40B4-BE49-F238E27FC236}">
                <a16:creationId xmlns:a16="http://schemas.microsoft.com/office/drawing/2014/main" id="{39FFB149-0327-AE48-B4DA-E8F252A832E7}"/>
              </a:ext>
            </a:extLst>
          </p:cNvPr>
          <p:cNvCxnSpPr>
            <a:cxnSpLocks/>
          </p:cNvCxnSpPr>
          <p:nvPr/>
        </p:nvCxnSpPr>
        <p:spPr>
          <a:xfrm flipV="1">
            <a:off x="4452878" y="2736942"/>
            <a:ext cx="0" cy="1033337"/>
          </a:xfrm>
          <a:prstGeom prst="line">
            <a:avLst/>
          </a:prstGeom>
          <a:ln w="25400">
            <a:solidFill>
              <a:schemeClr val="accent6">
                <a:lumMod val="75000"/>
              </a:schemeClr>
            </a:solidFill>
            <a:prstDash val="sysDash"/>
            <a:tailEnd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51F076E-6D77-834F-89E8-24D9776CF5F1}"/>
              </a:ext>
            </a:extLst>
          </p:cNvPr>
          <p:cNvCxnSpPr>
            <a:cxnSpLocks/>
          </p:cNvCxnSpPr>
          <p:nvPr/>
        </p:nvCxnSpPr>
        <p:spPr>
          <a:xfrm>
            <a:off x="4464783" y="3266177"/>
            <a:ext cx="300019" cy="0"/>
          </a:xfrm>
          <a:prstGeom prst="straightConnector1">
            <a:avLst/>
          </a:prstGeom>
          <a:ln w="25400">
            <a:solidFill>
              <a:schemeClr val="accent6">
                <a:lumMod val="75000"/>
              </a:schemeClr>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F12D6CA-D35C-3645-ACA7-EDCE9C209EC9}"/>
              </a:ext>
            </a:extLst>
          </p:cNvPr>
          <p:cNvSpPr txBox="1"/>
          <p:nvPr/>
        </p:nvSpPr>
        <p:spPr>
          <a:xfrm>
            <a:off x="4679538" y="2940349"/>
            <a:ext cx="2333584" cy="584775"/>
          </a:xfrm>
          <a:prstGeom prst="rect">
            <a:avLst/>
          </a:prstGeom>
          <a:noFill/>
        </p:spPr>
        <p:txBody>
          <a:bodyPr wrap="square" rtlCol="0">
            <a:spAutoFit/>
          </a:bodyPr>
          <a:lstStyle/>
          <a:p>
            <a:pPr algn="ctr"/>
            <a:r>
              <a:rPr lang="en-CH" sz="1600" b="1" i="1" dirty="0">
                <a:solidFill>
                  <a:schemeClr val="accent6">
                    <a:lumMod val="75000"/>
                  </a:schemeClr>
                </a:solidFill>
                <a:latin typeface="Cambria" panose="02040503050406030204" pitchFamily="18" charset="0"/>
              </a:rPr>
              <a:t>High Alignment</a:t>
            </a:r>
            <a:br>
              <a:rPr lang="en-CH" sz="1600" b="1" i="1" dirty="0">
                <a:solidFill>
                  <a:schemeClr val="accent6">
                    <a:lumMod val="75000"/>
                  </a:schemeClr>
                </a:solidFill>
                <a:latin typeface="Cambria" panose="02040503050406030204" pitchFamily="18" charset="0"/>
              </a:rPr>
            </a:br>
            <a:r>
              <a:rPr lang="en-CH" sz="1600" b="1" i="1" dirty="0">
                <a:solidFill>
                  <a:schemeClr val="accent6">
                    <a:lumMod val="75000"/>
                  </a:schemeClr>
                </a:solidFill>
                <a:latin typeface="Cambria" panose="02040503050406030204" pitchFamily="18" charset="0"/>
              </a:rPr>
              <a:t>Probability </a:t>
            </a:r>
          </a:p>
        </p:txBody>
      </p:sp>
      <p:sp>
        <p:nvSpPr>
          <p:cNvPr id="18" name="TextBox 17">
            <a:extLst>
              <a:ext uri="{FF2B5EF4-FFF2-40B4-BE49-F238E27FC236}">
                <a16:creationId xmlns:a16="http://schemas.microsoft.com/office/drawing/2014/main" id="{2057EB10-E55D-004C-9FC7-8F62EB616492}"/>
              </a:ext>
            </a:extLst>
          </p:cNvPr>
          <p:cNvSpPr txBox="1"/>
          <p:nvPr/>
        </p:nvSpPr>
        <p:spPr>
          <a:xfrm rot="16200000">
            <a:off x="1104632" y="3094242"/>
            <a:ext cx="1448972" cy="338554"/>
          </a:xfrm>
          <a:prstGeom prst="rect">
            <a:avLst/>
          </a:prstGeom>
          <a:noFill/>
        </p:spPr>
        <p:txBody>
          <a:bodyPr wrap="square" rtlCol="0">
            <a:spAutoFit/>
          </a:bodyPr>
          <a:lstStyle/>
          <a:p>
            <a:pPr algn="ctr"/>
            <a:r>
              <a:rPr lang="en-CH" sz="1600" b="1" dirty="0">
                <a:latin typeface="Cambria" panose="02040503050406030204" pitchFamily="18" charset="0"/>
              </a:rPr>
              <a:t>Alignment</a:t>
            </a:r>
            <a:endParaRPr lang="en-CH" sz="1400" b="1" dirty="0">
              <a:latin typeface="Cambria" panose="02040503050406030204" pitchFamily="18" charset="0"/>
            </a:endParaRPr>
          </a:p>
        </p:txBody>
      </p:sp>
      <p:sp>
        <p:nvSpPr>
          <p:cNvPr id="20" name="Rectangle 19">
            <a:extLst>
              <a:ext uri="{FF2B5EF4-FFF2-40B4-BE49-F238E27FC236}">
                <a16:creationId xmlns:a16="http://schemas.microsoft.com/office/drawing/2014/main" id="{4EFDDDCB-D26E-2547-B48F-77B92D78DC89}"/>
              </a:ext>
            </a:extLst>
          </p:cNvPr>
          <p:cNvSpPr/>
          <p:nvPr/>
        </p:nvSpPr>
        <p:spPr>
          <a:xfrm>
            <a:off x="0" y="4507775"/>
            <a:ext cx="9144000" cy="978608"/>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108000" rtlCol="0" anchor="ctr"/>
          <a:lstStyle/>
          <a:p>
            <a:pPr algn="ctr">
              <a:lnSpc>
                <a:spcPct val="120000"/>
              </a:lnSpc>
            </a:pPr>
            <a:r>
              <a:rPr lang="en-GB" sz="2400" b="1" dirty="0">
                <a:solidFill>
                  <a:schemeClr val="tx1"/>
                </a:solidFill>
                <a:latin typeface="Corbel" panose="020B0503020204020204" pitchFamily="34" charset="0"/>
              </a:rPr>
              <a:t>Reads with a sufficiently large number of seeds</a:t>
            </a:r>
            <a:r>
              <a:rPr lang="en-GB" sz="2400" b="1" dirty="0">
                <a:solidFill>
                  <a:srgbClr val="22AE9B"/>
                </a:solidFill>
                <a:latin typeface="Corbel" panose="020B0503020204020204" pitchFamily="34" charset="0"/>
              </a:rPr>
              <a:t> </a:t>
            </a:r>
          </a:p>
          <a:p>
            <a:pPr algn="ctr">
              <a:lnSpc>
                <a:spcPct val="120000"/>
              </a:lnSpc>
            </a:pPr>
            <a:r>
              <a:rPr lang="en-GB" sz="2400" b="1" dirty="0">
                <a:solidFill>
                  <a:schemeClr val="tx1"/>
                </a:solidFill>
                <a:latin typeface="Corbel" panose="020B0503020204020204" pitchFamily="34" charset="0"/>
              </a:rPr>
              <a:t>are very </a:t>
            </a:r>
            <a:r>
              <a:rPr lang="en-GB" sz="2400" b="1" dirty="0">
                <a:solidFill>
                  <a:srgbClr val="629B3C"/>
                </a:solidFill>
                <a:latin typeface="Corbel" panose="020B0503020204020204" pitchFamily="34" charset="0"/>
              </a:rPr>
              <a:t>likely to align </a:t>
            </a:r>
            <a:r>
              <a:rPr lang="en-GB" sz="2400" b="1" dirty="0">
                <a:solidFill>
                  <a:schemeClr val="tx1"/>
                </a:solidFill>
                <a:latin typeface="Corbel" panose="020B0503020204020204" pitchFamily="34" charset="0"/>
              </a:rPr>
              <a:t>to the reference genome</a:t>
            </a:r>
            <a:endParaRPr lang="en-GB" sz="2400" b="1" dirty="0">
              <a:solidFill>
                <a:srgbClr val="22AE9B"/>
              </a:solidFill>
              <a:latin typeface="Corbel" panose="020B0503020204020204" pitchFamily="34" charset="0"/>
            </a:endParaRPr>
          </a:p>
        </p:txBody>
      </p:sp>
      <p:sp>
        <p:nvSpPr>
          <p:cNvPr id="19" name="Content Placeholder 2">
            <a:extLst>
              <a:ext uri="{FF2B5EF4-FFF2-40B4-BE49-F238E27FC236}">
                <a16:creationId xmlns:a16="http://schemas.microsoft.com/office/drawing/2014/main" id="{55ED481A-6146-5942-B083-BD1729EF8F57}"/>
              </a:ext>
            </a:extLst>
          </p:cNvPr>
          <p:cNvSpPr txBox="1">
            <a:spLocks/>
          </p:cNvSpPr>
          <p:nvPr/>
        </p:nvSpPr>
        <p:spPr>
          <a:xfrm>
            <a:off x="189559" y="1040656"/>
            <a:ext cx="8892841" cy="2266274"/>
          </a:xfrm>
          <a:prstGeom prst="rect">
            <a:avLst/>
          </a:prstGeom>
        </p:spPr>
        <p:txBody>
          <a:bodyPr/>
          <a:lstStyle>
            <a:lvl1pPr marL="187200" indent="-187200" algn="l" defTabSz="914400" rtl="0" eaLnBrk="1" latinLnBrk="0" hangingPunct="1">
              <a:lnSpc>
                <a:spcPct val="90000"/>
              </a:lnSpc>
              <a:spcBef>
                <a:spcPts val="1000"/>
              </a:spcBef>
              <a:buClr>
                <a:schemeClr val="tx1"/>
              </a:buClr>
              <a:buFont typeface="Arial" panose="020B0604020202020204" pitchFamily="34" charset="0"/>
              <a:buChar char="•"/>
              <a:tabLst/>
              <a:defRPr sz="2800" kern="1200">
                <a:solidFill>
                  <a:schemeClr val="tx1"/>
                </a:solidFill>
                <a:latin typeface="Corbel" panose="020B0503020204020204" pitchFamily="34" charset="0"/>
                <a:ea typeface="+mn-ea"/>
                <a:cs typeface="+mn-cs"/>
              </a:defRPr>
            </a:lvl1pPr>
            <a:lvl2pPr marL="311150" indent="-187200" algn="l" defTabSz="914400" rtl="0" eaLnBrk="1" latinLnBrk="0" hangingPunct="1">
              <a:lnSpc>
                <a:spcPct val="90000"/>
              </a:lnSpc>
              <a:spcBef>
                <a:spcPts val="500"/>
              </a:spcBef>
              <a:buFont typeface="Cambria" panose="02040503050406030204" pitchFamily="18" charset="0"/>
              <a:buChar char="-"/>
              <a:tabLst/>
              <a:defRPr sz="2400" kern="1200">
                <a:solidFill>
                  <a:schemeClr val="tx1"/>
                </a:solidFill>
                <a:latin typeface="Corbel" panose="020B0503020204020204" pitchFamily="34" charset="0"/>
                <a:ea typeface="+mn-ea"/>
                <a:cs typeface="+mn-cs"/>
              </a:defRPr>
            </a:lvl2pPr>
            <a:lvl3pPr marL="533400" indent="-187200" algn="l" defTabSz="914400" rtl="0" eaLnBrk="1" latinLnBrk="0" hangingPunct="1">
              <a:lnSpc>
                <a:spcPct val="90000"/>
              </a:lnSpc>
              <a:spcBef>
                <a:spcPts val="500"/>
              </a:spcBef>
              <a:buClr>
                <a:schemeClr val="tx1"/>
              </a:buClr>
              <a:buFont typeface="Arial" panose="020B0604020202020204" pitchFamily="34" charset="0"/>
              <a:buChar char="•"/>
              <a:tabLst/>
              <a:defRPr sz="2400" kern="1200">
                <a:solidFill>
                  <a:schemeClr val="tx1"/>
                </a:solidFill>
                <a:latin typeface="Corbel" panose="020B0503020204020204" pitchFamily="34" charset="0"/>
                <a:ea typeface="+mn-ea"/>
                <a:cs typeface="+mn-cs"/>
              </a:defRPr>
            </a:lvl3pPr>
            <a:lvl4pPr marL="1600200" indent="-1872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rbel" panose="020B0503020204020204" pitchFamily="34" charset="0"/>
                <a:ea typeface="+mn-ea"/>
                <a:cs typeface="+mn-cs"/>
              </a:defRPr>
            </a:lvl4pPr>
            <a:lvl5pPr marL="2057400" indent="-1872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CH" sz="2400" dirty="0"/>
              <a:t>GenStore-NM uses a </a:t>
            </a:r>
            <a:r>
              <a:rPr lang="en-CH" sz="2400" dirty="0">
                <a:solidFill>
                  <a:srgbClr val="1982C3"/>
                </a:solidFill>
              </a:rPr>
              <a:t>light-weight chaining </a:t>
            </a:r>
            <a:r>
              <a:rPr lang="en-CH" sz="2400" dirty="0"/>
              <a:t>filter</a:t>
            </a:r>
          </a:p>
          <a:p>
            <a:pPr lvl="1">
              <a:spcAft>
                <a:spcPts val="1000"/>
              </a:spcAft>
              <a:buClr>
                <a:schemeClr val="tx1"/>
              </a:buClr>
            </a:pPr>
            <a:r>
              <a:rPr lang="en-GB" sz="2100" dirty="0">
                <a:solidFill>
                  <a:srgbClr val="1982C3"/>
                </a:solidFill>
              </a:rPr>
              <a:t>Selectively</a:t>
            </a:r>
            <a:r>
              <a:rPr lang="en-GB" sz="2100" dirty="0"/>
              <a:t> performs chaining only on reads with a </a:t>
            </a:r>
            <a:r>
              <a:rPr lang="en-GB" sz="2100" dirty="0">
                <a:solidFill>
                  <a:srgbClr val="1982C3"/>
                </a:solidFill>
              </a:rPr>
              <a:t>small number of seeds</a:t>
            </a:r>
          </a:p>
          <a:p>
            <a:pPr lvl="1">
              <a:spcAft>
                <a:spcPts val="1000"/>
              </a:spcAft>
            </a:pPr>
            <a:r>
              <a:rPr lang="en-GB" sz="2100" dirty="0"/>
              <a:t>Directly sends reads that require more </a:t>
            </a:r>
            <a:r>
              <a:rPr lang="en-GB" sz="2100" dirty="0">
                <a:solidFill>
                  <a:srgbClr val="1982C3"/>
                </a:solidFill>
              </a:rPr>
              <a:t>complex chaining to the host </a:t>
            </a:r>
            <a:r>
              <a:rPr lang="en-GB" sz="2100" dirty="0"/>
              <a:t>system</a:t>
            </a:r>
          </a:p>
        </p:txBody>
      </p:sp>
      <p:pic>
        <p:nvPicPr>
          <p:cNvPr id="21" name="Graphic 20" descr="Tick">
            <a:extLst>
              <a:ext uri="{FF2B5EF4-FFF2-40B4-BE49-F238E27FC236}">
                <a16:creationId xmlns:a16="http://schemas.microsoft.com/office/drawing/2014/main" id="{506C5C21-F438-FB45-8008-6EC8FBB30B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7127" y="5584716"/>
            <a:ext cx="752783" cy="752783"/>
          </a:xfrm>
          <a:prstGeom prst="rect">
            <a:avLst/>
          </a:prstGeom>
        </p:spPr>
      </p:pic>
      <p:sp>
        <p:nvSpPr>
          <p:cNvPr id="22" name="Rectangle 21">
            <a:extLst>
              <a:ext uri="{FF2B5EF4-FFF2-40B4-BE49-F238E27FC236}">
                <a16:creationId xmlns:a16="http://schemas.microsoft.com/office/drawing/2014/main" id="{14FBA26A-6B5A-7142-A899-BD9706ED5272}"/>
              </a:ext>
            </a:extLst>
          </p:cNvPr>
          <p:cNvSpPr/>
          <p:nvPr/>
        </p:nvSpPr>
        <p:spPr>
          <a:xfrm>
            <a:off x="2302" y="5484006"/>
            <a:ext cx="9144000" cy="944573"/>
          </a:xfrm>
          <a:prstGeom prst="rect">
            <a:avLst/>
          </a:prstGeom>
          <a:solidFill>
            <a:srgbClr val="C3BFE3"/>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108000" rtlCol="0" anchor="ctr"/>
          <a:lstStyle/>
          <a:p>
            <a:pPr algn="ctr">
              <a:lnSpc>
                <a:spcPct val="150000"/>
              </a:lnSpc>
            </a:pPr>
            <a:r>
              <a:rPr lang="en-GB" sz="2400" b="1" dirty="0">
                <a:solidFill>
                  <a:schemeClr val="tx1"/>
                </a:solidFill>
                <a:latin typeface="Corbel" panose="020B0503020204020204" pitchFamily="34" charset="0"/>
              </a:rPr>
              <a:t>Details on </a:t>
            </a:r>
            <a:r>
              <a:rPr lang="en-GB" sz="2400" b="1" dirty="0" err="1">
                <a:solidFill>
                  <a:schemeClr val="tx1"/>
                </a:solidFill>
                <a:latin typeface="Corbel" panose="020B0503020204020204" pitchFamily="34" charset="0"/>
              </a:rPr>
              <a:t>GenStore</a:t>
            </a:r>
            <a:r>
              <a:rPr lang="en-GB" sz="2400" b="1" dirty="0">
                <a:solidFill>
                  <a:schemeClr val="tx1"/>
                </a:solidFill>
                <a:latin typeface="Corbel" panose="020B0503020204020204" pitchFamily="34" charset="0"/>
              </a:rPr>
              <a:t>-NM’s design are in the paper</a:t>
            </a:r>
            <a:endParaRPr lang="en-GB" sz="2400" b="1" dirty="0">
              <a:solidFill>
                <a:srgbClr val="22AE9B"/>
              </a:solidFill>
              <a:latin typeface="Corbel" panose="020B0503020204020204" pitchFamily="34" charset="0"/>
            </a:endParaRPr>
          </a:p>
        </p:txBody>
      </p:sp>
    </p:spTree>
    <p:extLst>
      <p:ext uri="{BB962C8B-B14F-4D97-AF65-F5344CB8AC3E}">
        <p14:creationId xmlns:p14="http://schemas.microsoft.com/office/powerpoint/2010/main" val="7948328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591AAD8-8B9E-F441-B3D7-A9A6729D3F61}"/>
              </a:ext>
            </a:extLst>
          </p:cNvPr>
          <p:cNvSpPr/>
          <p:nvPr/>
        </p:nvSpPr>
        <p:spPr>
          <a:xfrm>
            <a:off x="235868" y="5243582"/>
            <a:ext cx="8672264" cy="87633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a:latin typeface="Corbel" panose="020B0503020204020204" pitchFamily="34" charset="0"/>
              </a:rPr>
              <a:t>Conclusions</a:t>
            </a:r>
          </a:p>
        </p:txBody>
      </p:sp>
      <p:sp>
        <p:nvSpPr>
          <p:cNvPr id="16" name="Rectangle 15">
            <a:extLst>
              <a:ext uri="{FF2B5EF4-FFF2-40B4-BE49-F238E27FC236}">
                <a16:creationId xmlns:a16="http://schemas.microsoft.com/office/drawing/2014/main" id="{C4F7C2E8-FACF-A344-B41E-7283F0886952}"/>
              </a:ext>
            </a:extLst>
          </p:cNvPr>
          <p:cNvSpPr/>
          <p:nvPr/>
        </p:nvSpPr>
        <p:spPr>
          <a:xfrm>
            <a:off x="265586" y="866164"/>
            <a:ext cx="8672264" cy="87633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latin typeface="Corbel" panose="020B0503020204020204" pitchFamily="34" charset="0"/>
              </a:rPr>
              <a:t>Background</a:t>
            </a:r>
          </a:p>
        </p:txBody>
      </p:sp>
      <p:sp>
        <p:nvSpPr>
          <p:cNvPr id="6" name="Content Placeholder 5" hidden="1">
            <a:extLst>
              <a:ext uri="{FF2B5EF4-FFF2-40B4-BE49-F238E27FC236}">
                <a16:creationId xmlns:a16="http://schemas.microsoft.com/office/drawing/2014/main" id="{8E8EDEFF-E6DD-CC47-AE02-196B3AC1525F}"/>
              </a:ext>
            </a:extLst>
          </p:cNvPr>
          <p:cNvSpPr>
            <a:spLocks noGrp="1"/>
          </p:cNvSpPr>
          <p:nvPr>
            <p:ph idx="1"/>
          </p:nvPr>
        </p:nvSpPr>
        <p:spPr>
          <a:xfrm>
            <a:off x="216313" y="1038366"/>
            <a:ext cx="8592679" cy="5148882"/>
          </a:xfrm>
        </p:spPr>
        <p:txBody>
          <a:bodyPr>
            <a:normAutofit fontScale="77500" lnSpcReduction="20000"/>
          </a:bodyPr>
          <a:lstStyle/>
          <a:p>
            <a:pPr marL="0" indent="0">
              <a:lnSpc>
                <a:spcPct val="200000"/>
              </a:lnSpc>
              <a:spcBef>
                <a:spcPts val="700"/>
              </a:spcBef>
              <a:buNone/>
            </a:pPr>
            <a:r>
              <a:rPr lang="en-US">
                <a:solidFill>
                  <a:srgbClr val="BFBFBF"/>
                </a:solidFill>
              </a:rPr>
              <a:t>Motivation and Goal</a:t>
            </a:r>
          </a:p>
          <a:p>
            <a:pPr marL="0" indent="0">
              <a:lnSpc>
                <a:spcPct val="200000"/>
              </a:lnSpc>
              <a:spcBef>
                <a:spcPts val="700"/>
              </a:spcBef>
              <a:buNone/>
            </a:pPr>
            <a:r>
              <a:rPr lang="en-US">
                <a:solidFill>
                  <a:srgbClr val="BFBFBF"/>
                </a:solidFill>
              </a:rPr>
              <a:t>Experimental Methodology</a:t>
            </a:r>
          </a:p>
          <a:p>
            <a:pPr marL="0" indent="0">
              <a:lnSpc>
                <a:spcPct val="200000"/>
              </a:lnSpc>
              <a:spcBef>
                <a:spcPts val="700"/>
              </a:spcBef>
              <a:buNone/>
            </a:pPr>
            <a:r>
              <a:rPr lang="en-US">
                <a:solidFill>
                  <a:srgbClr val="BFBFBF"/>
                </a:solidFill>
              </a:rPr>
              <a:t>Temperature Analysis</a:t>
            </a:r>
          </a:p>
          <a:p>
            <a:pPr marL="0" indent="0">
              <a:lnSpc>
                <a:spcPct val="200000"/>
              </a:lnSpc>
              <a:spcBef>
                <a:spcPts val="700"/>
              </a:spcBef>
              <a:buNone/>
            </a:pPr>
            <a:r>
              <a:rPr lang="en-US">
                <a:solidFill>
                  <a:srgbClr val="BFBFBF"/>
                </a:solidFill>
              </a:rPr>
              <a:t>Aggressor Row Active Time Analysis</a:t>
            </a:r>
          </a:p>
          <a:p>
            <a:pPr marL="0" indent="0">
              <a:lnSpc>
                <a:spcPct val="200000"/>
              </a:lnSpc>
              <a:spcBef>
                <a:spcPts val="700"/>
              </a:spcBef>
              <a:buNone/>
            </a:pPr>
            <a:r>
              <a:rPr lang="en-US">
                <a:solidFill>
                  <a:srgbClr val="BFBFBF"/>
                </a:solidFill>
              </a:rPr>
              <a:t>Spatial Variation Analysis</a:t>
            </a:r>
          </a:p>
          <a:p>
            <a:pPr marL="0" indent="0">
              <a:lnSpc>
                <a:spcPct val="200000"/>
              </a:lnSpc>
              <a:spcBef>
                <a:spcPts val="700"/>
              </a:spcBef>
              <a:buNone/>
            </a:pPr>
            <a:r>
              <a:rPr lang="en-US">
                <a:solidFill>
                  <a:srgbClr val="BFBFBF"/>
                </a:solidFill>
              </a:rPr>
              <a:t>Implications on Attacks and Defenses</a:t>
            </a:r>
          </a:p>
          <a:p>
            <a:pPr marL="0" indent="0">
              <a:lnSpc>
                <a:spcPct val="200000"/>
              </a:lnSpc>
              <a:spcBef>
                <a:spcPts val="700"/>
              </a:spcBef>
              <a:buNone/>
            </a:pPr>
            <a:r>
              <a:rPr lang="en-US">
                <a:solidFill>
                  <a:srgbClr val="BFBFBF"/>
                </a:solidFill>
              </a:rPr>
              <a:t>Conclusions</a:t>
            </a:r>
          </a:p>
          <a:p>
            <a:pPr marL="0" indent="0">
              <a:lnSpc>
                <a:spcPct val="200000"/>
              </a:lnSpc>
              <a:buNone/>
            </a:pPr>
            <a:endParaRPr lang="en-US">
              <a:solidFill>
                <a:srgbClr val="BFBFBF"/>
              </a:solidFill>
            </a:endParaRPr>
          </a:p>
        </p:txBody>
      </p:sp>
      <p:sp>
        <p:nvSpPr>
          <p:cNvPr id="26" name="Rectangle 25">
            <a:extLst>
              <a:ext uri="{FF2B5EF4-FFF2-40B4-BE49-F238E27FC236}">
                <a16:creationId xmlns:a16="http://schemas.microsoft.com/office/drawing/2014/main" id="{B42F442F-3A35-1441-816F-E719C1E2BEDF}"/>
              </a:ext>
            </a:extLst>
          </p:cNvPr>
          <p:cNvSpPr/>
          <p:nvPr/>
        </p:nvSpPr>
        <p:spPr>
          <a:xfrm>
            <a:off x="265586" y="1960519"/>
            <a:ext cx="8672264" cy="87633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latin typeface="Corbel" panose="020B0503020204020204" pitchFamily="34" charset="0"/>
              </a:rPr>
              <a:t>Motivation and Goal</a:t>
            </a:r>
          </a:p>
        </p:txBody>
      </p:sp>
      <p:sp>
        <p:nvSpPr>
          <p:cNvPr id="28" name="Rectangle 27">
            <a:extLst>
              <a:ext uri="{FF2B5EF4-FFF2-40B4-BE49-F238E27FC236}">
                <a16:creationId xmlns:a16="http://schemas.microsoft.com/office/drawing/2014/main" id="{66163B4B-BB3A-4F49-B060-4F2F9E78B480}"/>
              </a:ext>
            </a:extLst>
          </p:cNvPr>
          <p:cNvSpPr/>
          <p:nvPr/>
        </p:nvSpPr>
        <p:spPr>
          <a:xfrm>
            <a:off x="235868" y="3054874"/>
            <a:ext cx="8672264" cy="87633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err="1">
                <a:latin typeface="Corbel" panose="020B0503020204020204" pitchFamily="34" charset="0"/>
              </a:rPr>
              <a:t>GenStore</a:t>
            </a:r>
            <a:endParaRPr lang="en-US" sz="3200" dirty="0">
              <a:latin typeface="Corbel" panose="020B0503020204020204" pitchFamily="34" charset="0"/>
            </a:endParaRPr>
          </a:p>
        </p:txBody>
      </p:sp>
      <p:sp>
        <p:nvSpPr>
          <p:cNvPr id="34" name="Rectangle 33">
            <a:extLst>
              <a:ext uri="{FF2B5EF4-FFF2-40B4-BE49-F238E27FC236}">
                <a16:creationId xmlns:a16="http://schemas.microsoft.com/office/drawing/2014/main" id="{8C4C16E8-8CAC-EE46-8433-92ACFE20B5B5}"/>
              </a:ext>
            </a:extLst>
          </p:cNvPr>
          <p:cNvSpPr/>
          <p:nvPr/>
        </p:nvSpPr>
        <p:spPr>
          <a:xfrm>
            <a:off x="282176" y="4149229"/>
            <a:ext cx="8672264" cy="876337"/>
          </a:xfrm>
          <a:prstGeom prst="rect">
            <a:avLst/>
          </a:prstGeom>
          <a:solidFill>
            <a:srgbClr val="064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latin typeface="Corbel" panose="020B0503020204020204" pitchFamily="34" charset="0"/>
              </a:rPr>
              <a:t>Evaluation</a:t>
            </a:r>
          </a:p>
        </p:txBody>
      </p:sp>
      <p:sp>
        <p:nvSpPr>
          <p:cNvPr id="14" name="Title 1">
            <a:extLst>
              <a:ext uri="{FF2B5EF4-FFF2-40B4-BE49-F238E27FC236}">
                <a16:creationId xmlns:a16="http://schemas.microsoft.com/office/drawing/2014/main" id="{4213E2A9-4038-194A-AF39-FFE08078F4BA}"/>
              </a:ext>
            </a:extLst>
          </p:cNvPr>
          <p:cNvSpPr>
            <a:spLocks noGrp="1"/>
          </p:cNvSpPr>
          <p:nvPr>
            <p:ph type="title"/>
          </p:nvPr>
        </p:nvSpPr>
        <p:spPr>
          <a:xfrm>
            <a:off x="189560" y="95697"/>
            <a:ext cx="8798061" cy="770467"/>
          </a:xfrm>
        </p:spPr>
        <p:txBody>
          <a:bodyPr/>
          <a:lstStyle/>
          <a:p>
            <a:r>
              <a:rPr lang="en-US" dirty="0">
                <a:latin typeface="Corbel" panose="020B0503020204020204" pitchFamily="34" charset="0"/>
              </a:rPr>
              <a:t>Outline</a:t>
            </a:r>
            <a:endParaRPr lang="en-US" b="1" dirty="0">
              <a:latin typeface="Corbel" panose="020B0503020204020204" pitchFamily="34" charset="0"/>
            </a:endParaRPr>
          </a:p>
        </p:txBody>
      </p:sp>
    </p:spTree>
    <p:extLst>
      <p:ext uri="{BB962C8B-B14F-4D97-AF65-F5344CB8AC3E}">
        <p14:creationId xmlns:p14="http://schemas.microsoft.com/office/powerpoint/2010/main" val="36252684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56272-7027-4443-8E0A-FEF83B355E9B}"/>
              </a:ext>
            </a:extLst>
          </p:cNvPr>
          <p:cNvSpPr>
            <a:spLocks noGrp="1"/>
          </p:cNvSpPr>
          <p:nvPr>
            <p:ph type="title"/>
          </p:nvPr>
        </p:nvSpPr>
        <p:spPr/>
        <p:txBody>
          <a:bodyPr/>
          <a:lstStyle/>
          <a:p>
            <a:r>
              <a:rPr lang="en-CH" dirty="0"/>
              <a:t>Evaluation Methodology</a:t>
            </a:r>
          </a:p>
        </p:txBody>
      </p:sp>
      <p:sp>
        <p:nvSpPr>
          <p:cNvPr id="3" name="Content Placeholder 2">
            <a:extLst>
              <a:ext uri="{FF2B5EF4-FFF2-40B4-BE49-F238E27FC236}">
                <a16:creationId xmlns:a16="http://schemas.microsoft.com/office/drawing/2014/main" id="{386FE194-297D-F64B-87C3-5D0EC9401DF4}"/>
              </a:ext>
            </a:extLst>
          </p:cNvPr>
          <p:cNvSpPr>
            <a:spLocks noGrp="1"/>
          </p:cNvSpPr>
          <p:nvPr>
            <p:ph idx="1"/>
          </p:nvPr>
        </p:nvSpPr>
        <p:spPr/>
        <p:txBody>
          <a:bodyPr/>
          <a:lstStyle/>
          <a:p>
            <a:pPr marL="0" indent="0">
              <a:buNone/>
            </a:pPr>
            <a:r>
              <a:rPr lang="en-GB" b="1" dirty="0">
                <a:solidFill>
                  <a:schemeClr val="accent2"/>
                </a:solidFill>
              </a:rPr>
              <a:t>Read Mappers</a:t>
            </a:r>
          </a:p>
          <a:p>
            <a:pPr>
              <a:spcAft>
                <a:spcPts val="500"/>
              </a:spcAft>
            </a:pPr>
            <a:r>
              <a:rPr lang="en-GB" sz="2200" b="1" dirty="0">
                <a:solidFill>
                  <a:schemeClr val="accent2"/>
                </a:solidFill>
              </a:rPr>
              <a:t>Base: </a:t>
            </a:r>
            <a:r>
              <a:rPr lang="en-GB" sz="2200" dirty="0"/>
              <a:t>state-of-the-art software or hardware read mappers</a:t>
            </a:r>
          </a:p>
          <a:p>
            <a:pPr lvl="1">
              <a:spcAft>
                <a:spcPts val="500"/>
              </a:spcAft>
            </a:pPr>
            <a:r>
              <a:rPr lang="en-GB" sz="2000" dirty="0">
                <a:solidFill>
                  <a:schemeClr val="accent2"/>
                </a:solidFill>
              </a:rPr>
              <a:t>Minimap2 </a:t>
            </a:r>
            <a:r>
              <a:rPr lang="en-GB" sz="2000" dirty="0">
                <a:solidFill>
                  <a:schemeClr val="bg2">
                    <a:lumMod val="50000"/>
                  </a:schemeClr>
                </a:solidFill>
              </a:rPr>
              <a:t>[Bioinformatics’18]: </a:t>
            </a:r>
            <a:r>
              <a:rPr lang="en-GB" sz="2000" dirty="0"/>
              <a:t>software mapper for </a:t>
            </a:r>
            <a:r>
              <a:rPr lang="en-GB" sz="2000" dirty="0">
                <a:solidFill>
                  <a:schemeClr val="accent2"/>
                </a:solidFill>
              </a:rPr>
              <a:t>short and long reads</a:t>
            </a:r>
          </a:p>
          <a:p>
            <a:pPr lvl="1">
              <a:spcAft>
                <a:spcPts val="500"/>
              </a:spcAft>
            </a:pPr>
            <a:r>
              <a:rPr lang="en-GB" sz="2000" dirty="0" err="1">
                <a:solidFill>
                  <a:schemeClr val="accent2"/>
                </a:solidFill>
              </a:rPr>
              <a:t>GenCache</a:t>
            </a:r>
            <a:r>
              <a:rPr lang="en-GB" sz="2000" dirty="0">
                <a:solidFill>
                  <a:schemeClr val="accent2"/>
                </a:solidFill>
              </a:rPr>
              <a:t> </a:t>
            </a:r>
            <a:r>
              <a:rPr lang="en-GB" sz="2000" dirty="0">
                <a:solidFill>
                  <a:schemeClr val="bg2">
                    <a:lumMod val="50000"/>
                  </a:schemeClr>
                </a:solidFill>
              </a:rPr>
              <a:t>[MICRO’19]: </a:t>
            </a:r>
            <a:r>
              <a:rPr lang="en-GB" sz="2000" dirty="0"/>
              <a:t>hardware mapper for </a:t>
            </a:r>
            <a:r>
              <a:rPr lang="en-GB" sz="2000" dirty="0">
                <a:solidFill>
                  <a:schemeClr val="accent2"/>
                </a:solidFill>
              </a:rPr>
              <a:t>short reads</a:t>
            </a:r>
          </a:p>
          <a:p>
            <a:pPr lvl="1">
              <a:spcAft>
                <a:spcPts val="1000"/>
              </a:spcAft>
            </a:pPr>
            <a:r>
              <a:rPr lang="en-GB" sz="2000" dirty="0">
                <a:solidFill>
                  <a:schemeClr val="accent2"/>
                </a:solidFill>
              </a:rPr>
              <a:t>Darwin </a:t>
            </a:r>
            <a:r>
              <a:rPr lang="en-GB" sz="2000" dirty="0">
                <a:solidFill>
                  <a:schemeClr val="bg2">
                    <a:lumMod val="50000"/>
                  </a:schemeClr>
                </a:solidFill>
              </a:rPr>
              <a:t>[ASPLOS’18]: </a:t>
            </a:r>
            <a:r>
              <a:rPr lang="en-GB" sz="2000" dirty="0"/>
              <a:t>hardware mapper for </a:t>
            </a:r>
            <a:r>
              <a:rPr lang="en-GB" sz="2000" dirty="0">
                <a:solidFill>
                  <a:schemeClr val="accent2"/>
                </a:solidFill>
              </a:rPr>
              <a:t>long reads</a:t>
            </a:r>
          </a:p>
          <a:p>
            <a:pPr>
              <a:spcAft>
                <a:spcPts val="3000"/>
              </a:spcAft>
            </a:pPr>
            <a:r>
              <a:rPr lang="en-GB" sz="2200" b="1" dirty="0">
                <a:solidFill>
                  <a:schemeClr val="accent2"/>
                </a:solidFill>
              </a:rPr>
              <a:t>GS: </a:t>
            </a:r>
            <a:r>
              <a:rPr lang="en-GB" sz="2200" dirty="0"/>
              <a:t>Base integrated with </a:t>
            </a:r>
            <a:r>
              <a:rPr lang="en-GB" sz="2200" dirty="0" err="1"/>
              <a:t>GenStore</a:t>
            </a:r>
            <a:endParaRPr lang="en-GB" sz="2200" dirty="0"/>
          </a:p>
          <a:p>
            <a:pPr marL="0" indent="0">
              <a:buNone/>
            </a:pPr>
            <a:r>
              <a:rPr lang="en-GB" b="1" dirty="0">
                <a:solidFill>
                  <a:srgbClr val="7030A0"/>
                </a:solidFill>
              </a:rPr>
              <a:t>SSD Configurations</a:t>
            </a:r>
          </a:p>
          <a:p>
            <a:pPr>
              <a:spcAft>
                <a:spcPts val="1000"/>
              </a:spcAft>
            </a:pPr>
            <a:r>
              <a:rPr lang="en-GB" sz="2200" b="1" dirty="0">
                <a:solidFill>
                  <a:srgbClr val="7030A0"/>
                </a:solidFill>
              </a:rPr>
              <a:t>SSD-L: </a:t>
            </a:r>
            <a:r>
              <a:rPr lang="en-GB" sz="2200" dirty="0"/>
              <a:t>with </a:t>
            </a:r>
            <a:r>
              <a:rPr lang="en-GB" sz="2200" dirty="0">
                <a:solidFill>
                  <a:srgbClr val="7030A0"/>
                </a:solidFill>
              </a:rPr>
              <a:t>SATA3</a:t>
            </a:r>
            <a:r>
              <a:rPr lang="en-GB" sz="2200" dirty="0"/>
              <a:t> interface (</a:t>
            </a:r>
            <a:r>
              <a:rPr lang="en-GB" sz="2200" dirty="0">
                <a:solidFill>
                  <a:srgbClr val="7030A0"/>
                </a:solidFill>
              </a:rPr>
              <a:t>0.5 GB/s </a:t>
            </a:r>
            <a:r>
              <a:rPr lang="en-GB" sz="2200" dirty="0"/>
              <a:t>sequential read bandwidth)</a:t>
            </a:r>
          </a:p>
          <a:p>
            <a:pPr>
              <a:spcAft>
                <a:spcPts val="1000"/>
              </a:spcAft>
            </a:pPr>
            <a:r>
              <a:rPr lang="en-GB" sz="2200" b="1" dirty="0">
                <a:solidFill>
                  <a:srgbClr val="7030A0"/>
                </a:solidFill>
              </a:rPr>
              <a:t>SSD-M: </a:t>
            </a:r>
            <a:r>
              <a:rPr lang="en-GB" sz="2200" dirty="0"/>
              <a:t>with </a:t>
            </a:r>
            <a:r>
              <a:rPr lang="en-GB" sz="2200" dirty="0">
                <a:solidFill>
                  <a:srgbClr val="7030A0"/>
                </a:solidFill>
              </a:rPr>
              <a:t>PCIe Gen3 </a:t>
            </a:r>
            <a:r>
              <a:rPr lang="en-GB" sz="2200" dirty="0"/>
              <a:t>interface (</a:t>
            </a:r>
            <a:r>
              <a:rPr lang="en-GB" sz="2200" dirty="0">
                <a:solidFill>
                  <a:srgbClr val="7030A0"/>
                </a:solidFill>
              </a:rPr>
              <a:t>3.5 GB/s </a:t>
            </a:r>
            <a:r>
              <a:rPr lang="en-GB" sz="2200" dirty="0"/>
              <a:t>sequential read bandwidth)</a:t>
            </a:r>
          </a:p>
          <a:p>
            <a:pPr>
              <a:spcAft>
                <a:spcPts val="1000"/>
              </a:spcAft>
            </a:pPr>
            <a:r>
              <a:rPr lang="en-GB" sz="2200" b="1" dirty="0">
                <a:solidFill>
                  <a:srgbClr val="7030A0"/>
                </a:solidFill>
              </a:rPr>
              <a:t>SSD-H: </a:t>
            </a:r>
            <a:r>
              <a:rPr lang="en-GB" sz="2200" dirty="0"/>
              <a:t>with </a:t>
            </a:r>
            <a:r>
              <a:rPr lang="en-GB" sz="2200" dirty="0">
                <a:solidFill>
                  <a:srgbClr val="7030A0"/>
                </a:solidFill>
              </a:rPr>
              <a:t>PCIe Gen4 </a:t>
            </a:r>
            <a:r>
              <a:rPr lang="en-GB" sz="2200" dirty="0"/>
              <a:t>interface (</a:t>
            </a:r>
            <a:r>
              <a:rPr lang="en-GB" sz="2200" dirty="0">
                <a:solidFill>
                  <a:srgbClr val="7030A0"/>
                </a:solidFill>
              </a:rPr>
              <a:t>7 GB/s </a:t>
            </a:r>
            <a:r>
              <a:rPr lang="en-GB" sz="2200" dirty="0"/>
              <a:t>sequential read bandwidth)</a:t>
            </a:r>
          </a:p>
          <a:p>
            <a:pPr>
              <a:spcAft>
                <a:spcPts val="1000"/>
              </a:spcAft>
            </a:pPr>
            <a:endParaRPr lang="en-GB" sz="2200" dirty="0"/>
          </a:p>
          <a:p>
            <a:pPr>
              <a:spcAft>
                <a:spcPts val="1000"/>
              </a:spcAft>
            </a:pPr>
            <a:endParaRPr lang="en-GB" sz="2200" dirty="0"/>
          </a:p>
          <a:p>
            <a:pPr>
              <a:spcAft>
                <a:spcPts val="1000"/>
              </a:spcAft>
            </a:pPr>
            <a:endParaRPr lang="en-GB" sz="2200" dirty="0"/>
          </a:p>
          <a:p>
            <a:pPr>
              <a:spcAft>
                <a:spcPts val="1000"/>
              </a:spcAft>
            </a:pPr>
            <a:endParaRPr lang="en-CH" sz="2200" dirty="0"/>
          </a:p>
        </p:txBody>
      </p:sp>
    </p:spTree>
    <p:extLst>
      <p:ext uri="{BB962C8B-B14F-4D97-AF65-F5344CB8AC3E}">
        <p14:creationId xmlns:p14="http://schemas.microsoft.com/office/powerpoint/2010/main" val="1006137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Content Placeholder 2">
            <a:extLst>
              <a:ext uri="{FF2B5EF4-FFF2-40B4-BE49-F238E27FC236}">
                <a16:creationId xmlns:a16="http://schemas.microsoft.com/office/drawing/2014/main" id="{0B136610-765A-3B49-B2B1-9D7AD87E8E81}"/>
              </a:ext>
            </a:extLst>
          </p:cNvPr>
          <p:cNvSpPr>
            <a:spLocks noGrp="1"/>
          </p:cNvSpPr>
          <p:nvPr>
            <p:ph idx="1"/>
          </p:nvPr>
        </p:nvSpPr>
        <p:spPr>
          <a:xfrm>
            <a:off x="189559" y="978194"/>
            <a:ext cx="8874053" cy="5377521"/>
          </a:xfrm>
        </p:spPr>
        <p:txBody>
          <a:bodyPr/>
          <a:lstStyle/>
          <a:p>
            <a:pPr marL="0" indent="0">
              <a:buNone/>
            </a:pPr>
            <a:r>
              <a:rPr lang="en-GB" sz="2400" dirty="0"/>
              <a:t>For a read set with </a:t>
            </a:r>
            <a:r>
              <a:rPr lang="en-GB" sz="2400" dirty="0">
                <a:solidFill>
                  <a:srgbClr val="1982C3"/>
                </a:solidFill>
                <a:latin typeface="+mn-lt"/>
              </a:rPr>
              <a:t>80</a:t>
            </a:r>
            <a:r>
              <a:rPr lang="en-GB" sz="2400" dirty="0">
                <a:solidFill>
                  <a:srgbClr val="1982C3"/>
                </a:solidFill>
              </a:rPr>
              <a:t>% exactly-matching reads</a:t>
            </a:r>
            <a:endParaRPr lang="en-CH" sz="2000" dirty="0">
              <a:solidFill>
                <a:srgbClr val="1982C3"/>
              </a:solidFill>
            </a:endParaRPr>
          </a:p>
        </p:txBody>
      </p:sp>
      <p:sp>
        <p:nvSpPr>
          <p:cNvPr id="2" name="Title 1">
            <a:extLst>
              <a:ext uri="{FF2B5EF4-FFF2-40B4-BE49-F238E27FC236}">
                <a16:creationId xmlns:a16="http://schemas.microsoft.com/office/drawing/2014/main" id="{5A273608-0446-FE48-A11D-2BE1133A8AD9}"/>
              </a:ext>
            </a:extLst>
          </p:cNvPr>
          <p:cNvSpPr>
            <a:spLocks noGrp="1"/>
          </p:cNvSpPr>
          <p:nvPr>
            <p:ph type="title"/>
          </p:nvPr>
        </p:nvSpPr>
        <p:spPr/>
        <p:txBody>
          <a:bodyPr/>
          <a:lstStyle/>
          <a:p>
            <a:r>
              <a:rPr lang="en-CH" dirty="0"/>
              <a:t>Performance – GenStore-EM</a:t>
            </a:r>
          </a:p>
        </p:txBody>
      </p:sp>
      <p:graphicFrame>
        <p:nvGraphicFramePr>
          <p:cNvPr id="4" name="Chart 3">
            <a:extLst>
              <a:ext uri="{FF2B5EF4-FFF2-40B4-BE49-F238E27FC236}">
                <a16:creationId xmlns:a16="http://schemas.microsoft.com/office/drawing/2014/main" id="{42657A27-A4FF-9C4C-B9DC-5508DB5B0164}"/>
              </a:ext>
            </a:extLst>
          </p:cNvPr>
          <p:cNvGraphicFramePr>
            <a:graphicFrameLocks/>
          </p:cNvGraphicFramePr>
          <p:nvPr>
            <p:extLst>
              <p:ext uri="{D42A27DB-BD31-4B8C-83A1-F6EECF244321}">
                <p14:modId xmlns:p14="http://schemas.microsoft.com/office/powerpoint/2010/main" val="3951923584"/>
              </p:ext>
            </p:extLst>
          </p:nvPr>
        </p:nvGraphicFramePr>
        <p:xfrm>
          <a:off x="578259" y="1587929"/>
          <a:ext cx="4010235" cy="3097829"/>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606729C1-5B9C-F745-BFB7-CD2FCEEFCB86}"/>
              </a:ext>
            </a:extLst>
          </p:cNvPr>
          <p:cNvSpPr txBox="1"/>
          <p:nvPr/>
        </p:nvSpPr>
        <p:spPr>
          <a:xfrm rot="16200000">
            <a:off x="-665910" y="2487748"/>
            <a:ext cx="2016790" cy="369332"/>
          </a:xfrm>
          <a:prstGeom prst="rect">
            <a:avLst/>
          </a:prstGeom>
          <a:noFill/>
        </p:spPr>
        <p:txBody>
          <a:bodyPr wrap="square" rtlCol="0">
            <a:spAutoFit/>
          </a:bodyPr>
          <a:lstStyle/>
          <a:p>
            <a:pPr algn="ctr"/>
            <a:r>
              <a:rPr lang="en-CH" b="1" dirty="0">
                <a:latin typeface="Corbel" panose="020B0503020204020204" pitchFamily="34" charset="0"/>
              </a:rPr>
              <a:t>Exec. time [sec]</a:t>
            </a:r>
          </a:p>
        </p:txBody>
      </p:sp>
      <p:cxnSp>
        <p:nvCxnSpPr>
          <p:cNvPr id="6" name="Straight Connector 5">
            <a:extLst>
              <a:ext uri="{FF2B5EF4-FFF2-40B4-BE49-F238E27FC236}">
                <a16:creationId xmlns:a16="http://schemas.microsoft.com/office/drawing/2014/main" id="{5A582C14-4165-E243-9C2D-63E6D3737F3A}"/>
              </a:ext>
            </a:extLst>
          </p:cNvPr>
          <p:cNvCxnSpPr>
            <a:cxnSpLocks/>
          </p:cNvCxnSpPr>
          <p:nvPr/>
        </p:nvCxnSpPr>
        <p:spPr>
          <a:xfrm>
            <a:off x="3405325" y="1950104"/>
            <a:ext cx="0" cy="110505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CA33ED0-1D4A-124A-BC4C-9635639D52F4}"/>
              </a:ext>
            </a:extLst>
          </p:cNvPr>
          <p:cNvCxnSpPr>
            <a:cxnSpLocks/>
          </p:cNvCxnSpPr>
          <p:nvPr/>
        </p:nvCxnSpPr>
        <p:spPr>
          <a:xfrm>
            <a:off x="2283988" y="1950103"/>
            <a:ext cx="0" cy="110505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4" name="Chart 43">
            <a:extLst>
              <a:ext uri="{FF2B5EF4-FFF2-40B4-BE49-F238E27FC236}">
                <a16:creationId xmlns:a16="http://schemas.microsoft.com/office/drawing/2014/main" id="{74BA6ACB-CCC4-494A-B6D3-5E8FE5AF1832}"/>
              </a:ext>
            </a:extLst>
          </p:cNvPr>
          <p:cNvGraphicFramePr>
            <a:graphicFrameLocks/>
          </p:cNvGraphicFramePr>
          <p:nvPr>
            <p:extLst>
              <p:ext uri="{D42A27DB-BD31-4B8C-83A1-F6EECF244321}">
                <p14:modId xmlns:p14="http://schemas.microsoft.com/office/powerpoint/2010/main" val="134167451"/>
              </p:ext>
            </p:extLst>
          </p:nvPr>
        </p:nvGraphicFramePr>
        <p:xfrm>
          <a:off x="4741757" y="1748063"/>
          <a:ext cx="4572000" cy="2273368"/>
        </p:xfrm>
        <a:graphic>
          <a:graphicData uri="http://schemas.openxmlformats.org/drawingml/2006/chart">
            <c:chart xmlns:c="http://schemas.openxmlformats.org/drawingml/2006/chart" xmlns:r="http://schemas.openxmlformats.org/officeDocument/2006/relationships" r:id="rId4"/>
          </a:graphicData>
        </a:graphic>
      </p:graphicFrame>
      <p:sp>
        <p:nvSpPr>
          <p:cNvPr id="45" name="TextBox 44">
            <a:extLst>
              <a:ext uri="{FF2B5EF4-FFF2-40B4-BE49-F238E27FC236}">
                <a16:creationId xmlns:a16="http://schemas.microsoft.com/office/drawing/2014/main" id="{0456F795-D524-E441-B913-39E834D03CB9}"/>
              </a:ext>
            </a:extLst>
          </p:cNvPr>
          <p:cNvSpPr txBox="1"/>
          <p:nvPr/>
        </p:nvSpPr>
        <p:spPr>
          <a:xfrm>
            <a:off x="1524000" y="1369987"/>
            <a:ext cx="3048000" cy="369332"/>
          </a:xfrm>
          <a:prstGeom prst="rect">
            <a:avLst/>
          </a:prstGeom>
          <a:noFill/>
        </p:spPr>
        <p:txBody>
          <a:bodyPr wrap="square" rtlCol="0">
            <a:spAutoFit/>
          </a:bodyPr>
          <a:lstStyle/>
          <a:p>
            <a:r>
              <a:rPr lang="en-CH" b="1" dirty="0">
                <a:solidFill>
                  <a:schemeClr val="accent2"/>
                </a:solidFill>
                <a:latin typeface="Corbel" panose="020B0503020204020204" pitchFamily="34" charset="0"/>
              </a:rPr>
              <a:t>With the Software Mapper</a:t>
            </a:r>
          </a:p>
        </p:txBody>
      </p:sp>
      <p:sp>
        <p:nvSpPr>
          <p:cNvPr id="47" name="TextBox 46">
            <a:extLst>
              <a:ext uri="{FF2B5EF4-FFF2-40B4-BE49-F238E27FC236}">
                <a16:creationId xmlns:a16="http://schemas.microsoft.com/office/drawing/2014/main" id="{A5006202-EA00-D041-AA3F-13A3B818011A}"/>
              </a:ext>
            </a:extLst>
          </p:cNvPr>
          <p:cNvSpPr txBox="1"/>
          <p:nvPr/>
        </p:nvSpPr>
        <p:spPr>
          <a:xfrm>
            <a:off x="5534235" y="1371300"/>
            <a:ext cx="3048000" cy="369332"/>
          </a:xfrm>
          <a:prstGeom prst="rect">
            <a:avLst/>
          </a:prstGeom>
          <a:noFill/>
        </p:spPr>
        <p:txBody>
          <a:bodyPr wrap="square" rtlCol="0">
            <a:spAutoFit/>
          </a:bodyPr>
          <a:lstStyle/>
          <a:p>
            <a:r>
              <a:rPr lang="en-CH" b="1" dirty="0">
                <a:solidFill>
                  <a:srgbClr val="7030A0"/>
                </a:solidFill>
                <a:latin typeface="Corbel" panose="020B0503020204020204" pitchFamily="34" charset="0"/>
              </a:rPr>
              <a:t>With the Hardware Mapper</a:t>
            </a:r>
          </a:p>
        </p:txBody>
      </p:sp>
      <p:sp>
        <p:nvSpPr>
          <p:cNvPr id="48" name="Rectangle 47">
            <a:extLst>
              <a:ext uri="{FF2B5EF4-FFF2-40B4-BE49-F238E27FC236}">
                <a16:creationId xmlns:a16="http://schemas.microsoft.com/office/drawing/2014/main" id="{4862E5FE-6613-F749-8EF4-FFE16E44EA5B}"/>
              </a:ext>
            </a:extLst>
          </p:cNvPr>
          <p:cNvSpPr/>
          <p:nvPr/>
        </p:nvSpPr>
        <p:spPr>
          <a:xfrm>
            <a:off x="0" y="4114571"/>
            <a:ext cx="9144000" cy="60434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108000" rtlCol="0" anchor="ctr"/>
          <a:lstStyle/>
          <a:p>
            <a:pPr algn="ctr">
              <a:lnSpc>
                <a:spcPct val="150000"/>
              </a:lnSpc>
            </a:pPr>
            <a:r>
              <a:rPr lang="en-GB" sz="2400" b="1" dirty="0">
                <a:solidFill>
                  <a:srgbClr val="629B3C"/>
                </a:solidFill>
              </a:rPr>
              <a:t>2.1× - 2.5× </a:t>
            </a:r>
            <a:r>
              <a:rPr lang="en-GB" sz="2400" b="1" dirty="0">
                <a:solidFill>
                  <a:srgbClr val="629B3C"/>
                </a:solidFill>
                <a:latin typeface="Corbel" panose="020B0503020204020204" pitchFamily="34" charset="0"/>
              </a:rPr>
              <a:t>speedup </a:t>
            </a:r>
            <a:r>
              <a:rPr lang="en-GB" sz="2400" b="1" dirty="0">
                <a:solidFill>
                  <a:schemeClr val="tx1"/>
                </a:solidFill>
                <a:latin typeface="Corbel" panose="020B0503020204020204" pitchFamily="34" charset="0"/>
              </a:rPr>
              <a:t>compared to the software Base </a:t>
            </a:r>
          </a:p>
        </p:txBody>
      </p:sp>
      <p:sp>
        <p:nvSpPr>
          <p:cNvPr id="50" name="Rectangle 49">
            <a:extLst>
              <a:ext uri="{FF2B5EF4-FFF2-40B4-BE49-F238E27FC236}">
                <a16:creationId xmlns:a16="http://schemas.microsoft.com/office/drawing/2014/main" id="{6E96A8CC-8862-7243-999B-0C70774F9588}"/>
              </a:ext>
            </a:extLst>
          </p:cNvPr>
          <p:cNvSpPr/>
          <p:nvPr/>
        </p:nvSpPr>
        <p:spPr>
          <a:xfrm>
            <a:off x="3615" y="4974704"/>
            <a:ext cx="9144000" cy="604341"/>
          </a:xfrm>
          <a:prstGeom prst="rect">
            <a:avLst/>
          </a:prstGeom>
          <a:solidFill>
            <a:srgbClr val="E4D6FA"/>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108000" rtlCol="0" anchor="ctr"/>
          <a:lstStyle/>
          <a:p>
            <a:pPr algn="ctr">
              <a:lnSpc>
                <a:spcPct val="150000"/>
              </a:lnSpc>
            </a:pPr>
            <a:r>
              <a:rPr lang="en-GB" sz="2400" b="1" dirty="0">
                <a:solidFill>
                  <a:srgbClr val="629B3C"/>
                </a:solidFill>
              </a:rPr>
              <a:t>1.5× – 3.3× </a:t>
            </a:r>
            <a:r>
              <a:rPr lang="en-GB" sz="2400" b="1" dirty="0">
                <a:solidFill>
                  <a:srgbClr val="629B3C"/>
                </a:solidFill>
                <a:latin typeface="Corbel" panose="020B0503020204020204" pitchFamily="34" charset="0"/>
              </a:rPr>
              <a:t>speedup </a:t>
            </a:r>
            <a:r>
              <a:rPr lang="en-GB" sz="2400" b="1" dirty="0">
                <a:solidFill>
                  <a:schemeClr val="tx1"/>
                </a:solidFill>
                <a:latin typeface="Corbel" panose="020B0503020204020204" pitchFamily="34" charset="0"/>
              </a:rPr>
              <a:t>compared to the hardware Base </a:t>
            </a:r>
          </a:p>
        </p:txBody>
      </p:sp>
      <p:sp>
        <p:nvSpPr>
          <p:cNvPr id="51" name="Rectangle 50">
            <a:extLst>
              <a:ext uri="{FF2B5EF4-FFF2-40B4-BE49-F238E27FC236}">
                <a16:creationId xmlns:a16="http://schemas.microsoft.com/office/drawing/2014/main" id="{F070DFF6-345A-DA4D-8DE8-A16AD6CE0ABA}"/>
              </a:ext>
            </a:extLst>
          </p:cNvPr>
          <p:cNvSpPr/>
          <p:nvPr/>
        </p:nvSpPr>
        <p:spPr>
          <a:xfrm>
            <a:off x="0" y="5822217"/>
            <a:ext cx="9144000" cy="60434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108000" rtlCol="0" anchor="ctr"/>
          <a:lstStyle/>
          <a:p>
            <a:pPr algn="ctr">
              <a:lnSpc>
                <a:spcPct val="150000"/>
              </a:lnSpc>
            </a:pPr>
            <a:r>
              <a:rPr lang="en-GB" sz="2400" b="1" dirty="0">
                <a:solidFill>
                  <a:schemeClr val="tx1"/>
                </a:solidFill>
                <a:latin typeface="Corbel" panose="020B0503020204020204" pitchFamily="34" charset="0"/>
              </a:rPr>
              <a:t>On </a:t>
            </a:r>
            <a:r>
              <a:rPr lang="en-GB" sz="2400" b="1" dirty="0">
                <a:solidFill>
                  <a:schemeClr val="tx1"/>
                </a:solidFill>
              </a:rPr>
              <a:t>average </a:t>
            </a:r>
            <a:r>
              <a:rPr lang="en-GB" sz="2400" b="1" dirty="0">
                <a:solidFill>
                  <a:srgbClr val="629B3C"/>
                </a:solidFill>
              </a:rPr>
              <a:t>3.92× energy reduction</a:t>
            </a:r>
            <a:endParaRPr lang="en-GB" sz="2400" b="1" dirty="0">
              <a:solidFill>
                <a:schemeClr val="tx1"/>
              </a:solidFill>
              <a:latin typeface="Corbel" panose="020B0503020204020204" pitchFamily="34" charset="0"/>
            </a:endParaRPr>
          </a:p>
        </p:txBody>
      </p:sp>
      <p:cxnSp>
        <p:nvCxnSpPr>
          <p:cNvPr id="53" name="Straight Arrow Connector 52">
            <a:extLst>
              <a:ext uri="{FF2B5EF4-FFF2-40B4-BE49-F238E27FC236}">
                <a16:creationId xmlns:a16="http://schemas.microsoft.com/office/drawing/2014/main" id="{277AE8F3-7341-054F-888C-1C41A41498A9}"/>
              </a:ext>
            </a:extLst>
          </p:cNvPr>
          <p:cNvCxnSpPr/>
          <p:nvPr/>
        </p:nvCxnSpPr>
        <p:spPr>
          <a:xfrm flipV="1">
            <a:off x="5534235" y="1950103"/>
            <a:ext cx="0" cy="26506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A745F0C2-0D38-8642-B229-3DDC53924940}"/>
              </a:ext>
            </a:extLst>
          </p:cNvPr>
          <p:cNvSpPr txBox="1"/>
          <p:nvPr/>
        </p:nvSpPr>
        <p:spPr>
          <a:xfrm rot="16200000">
            <a:off x="5118496" y="2013196"/>
            <a:ext cx="850006" cy="338554"/>
          </a:xfrm>
          <a:prstGeom prst="rect">
            <a:avLst/>
          </a:prstGeom>
          <a:noFill/>
        </p:spPr>
        <p:txBody>
          <a:bodyPr wrap="square" rtlCol="0">
            <a:spAutoFit/>
          </a:bodyPr>
          <a:lstStyle/>
          <a:p>
            <a:r>
              <a:rPr lang="en-CH" sz="1600" dirty="0">
                <a:solidFill>
                  <a:schemeClr val="bg1"/>
                </a:solidFill>
              </a:rPr>
              <a:t>29</a:t>
            </a:r>
            <a:endParaRPr lang="en-CH" dirty="0">
              <a:solidFill>
                <a:schemeClr val="bg1"/>
              </a:solidFill>
            </a:endParaRPr>
          </a:p>
        </p:txBody>
      </p:sp>
      <p:cxnSp>
        <p:nvCxnSpPr>
          <p:cNvPr id="16" name="Straight Connector 15">
            <a:extLst>
              <a:ext uri="{FF2B5EF4-FFF2-40B4-BE49-F238E27FC236}">
                <a16:creationId xmlns:a16="http://schemas.microsoft.com/office/drawing/2014/main" id="{EBA1B48E-4C07-5248-81E9-45D570F1D2D1}"/>
              </a:ext>
            </a:extLst>
          </p:cNvPr>
          <p:cNvCxnSpPr>
            <a:cxnSpLocks/>
          </p:cNvCxnSpPr>
          <p:nvPr/>
        </p:nvCxnSpPr>
        <p:spPr>
          <a:xfrm>
            <a:off x="7540763" y="1950103"/>
            <a:ext cx="0" cy="110505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21FB98C-152E-1744-BD95-C44F4324FE4D}"/>
              </a:ext>
            </a:extLst>
          </p:cNvPr>
          <p:cNvCxnSpPr>
            <a:cxnSpLocks/>
          </p:cNvCxnSpPr>
          <p:nvPr/>
        </p:nvCxnSpPr>
        <p:spPr>
          <a:xfrm>
            <a:off x="6405138" y="1950102"/>
            <a:ext cx="0" cy="110505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C9C88C9-7438-8F40-95FA-3B77738270BD}"/>
              </a:ext>
            </a:extLst>
          </p:cNvPr>
          <p:cNvCxnSpPr>
            <a:cxnSpLocks/>
          </p:cNvCxnSpPr>
          <p:nvPr/>
        </p:nvCxnSpPr>
        <p:spPr>
          <a:xfrm flipV="1">
            <a:off x="1887797" y="2109021"/>
            <a:ext cx="0" cy="548454"/>
          </a:xfrm>
          <a:prstGeom prst="straightConnector1">
            <a:avLst/>
          </a:prstGeom>
          <a:ln w="19050">
            <a:solidFill>
              <a:schemeClr val="accent6">
                <a:lumMod val="75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B5D63E2-2322-0B4F-BFC0-3DA8BC74B461}"/>
              </a:ext>
            </a:extLst>
          </p:cNvPr>
          <p:cNvCxnSpPr>
            <a:cxnSpLocks/>
          </p:cNvCxnSpPr>
          <p:nvPr/>
        </p:nvCxnSpPr>
        <p:spPr>
          <a:xfrm flipV="1">
            <a:off x="3013590" y="2190750"/>
            <a:ext cx="0" cy="439300"/>
          </a:xfrm>
          <a:prstGeom prst="straightConnector1">
            <a:avLst/>
          </a:prstGeom>
          <a:ln w="19050">
            <a:solidFill>
              <a:schemeClr val="accent6">
                <a:lumMod val="75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C115193-3ACB-0A45-870C-1A44C4A9EA60}"/>
              </a:ext>
            </a:extLst>
          </p:cNvPr>
          <p:cNvCxnSpPr>
            <a:cxnSpLocks/>
          </p:cNvCxnSpPr>
          <p:nvPr/>
        </p:nvCxnSpPr>
        <p:spPr>
          <a:xfrm flipV="1">
            <a:off x="4139385" y="2190750"/>
            <a:ext cx="0" cy="439300"/>
          </a:xfrm>
          <a:prstGeom prst="straightConnector1">
            <a:avLst/>
          </a:prstGeom>
          <a:ln w="19050">
            <a:solidFill>
              <a:schemeClr val="accent6">
                <a:lumMod val="75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B2B9347-DB41-F44E-85B5-733F9ECACD70}"/>
              </a:ext>
            </a:extLst>
          </p:cNvPr>
          <p:cNvCxnSpPr>
            <a:cxnSpLocks/>
          </p:cNvCxnSpPr>
          <p:nvPr/>
        </p:nvCxnSpPr>
        <p:spPr>
          <a:xfrm flipV="1">
            <a:off x="6031888" y="1825625"/>
            <a:ext cx="0" cy="269929"/>
          </a:xfrm>
          <a:prstGeom prst="straightConnector1">
            <a:avLst/>
          </a:prstGeom>
          <a:ln w="19050">
            <a:solidFill>
              <a:schemeClr val="accent6">
                <a:lumMod val="75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CF6DBAE-33AC-D642-9DCE-C3EA94B57E1A}"/>
              </a:ext>
            </a:extLst>
          </p:cNvPr>
          <p:cNvCxnSpPr>
            <a:cxnSpLocks/>
          </p:cNvCxnSpPr>
          <p:nvPr/>
        </p:nvCxnSpPr>
        <p:spPr>
          <a:xfrm flipV="1">
            <a:off x="7178682" y="2352675"/>
            <a:ext cx="0" cy="392476"/>
          </a:xfrm>
          <a:prstGeom prst="straightConnector1">
            <a:avLst/>
          </a:prstGeom>
          <a:ln w="19050">
            <a:solidFill>
              <a:schemeClr val="accent6">
                <a:lumMod val="75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107A0A6-C00A-2E46-A8E0-D03CD6106185}"/>
              </a:ext>
            </a:extLst>
          </p:cNvPr>
          <p:cNvCxnSpPr>
            <a:cxnSpLocks/>
          </p:cNvCxnSpPr>
          <p:nvPr/>
        </p:nvCxnSpPr>
        <p:spPr>
          <a:xfrm flipV="1">
            <a:off x="8305807" y="2546350"/>
            <a:ext cx="0" cy="208326"/>
          </a:xfrm>
          <a:prstGeom prst="straightConnector1">
            <a:avLst/>
          </a:prstGeom>
          <a:ln w="19050">
            <a:solidFill>
              <a:schemeClr val="accent6">
                <a:lumMod val="75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4F3BE044-20B6-EC42-A30F-A2A30CB75E99}"/>
              </a:ext>
            </a:extLst>
          </p:cNvPr>
          <p:cNvGrpSpPr/>
          <p:nvPr/>
        </p:nvGrpSpPr>
        <p:grpSpPr>
          <a:xfrm>
            <a:off x="1931575" y="1948234"/>
            <a:ext cx="2607664" cy="806760"/>
            <a:chOff x="1931575" y="1948234"/>
            <a:chExt cx="2607664" cy="806760"/>
          </a:xfrm>
        </p:grpSpPr>
        <p:sp>
          <p:nvSpPr>
            <p:cNvPr id="20" name="TextBox 19">
              <a:extLst>
                <a:ext uri="{FF2B5EF4-FFF2-40B4-BE49-F238E27FC236}">
                  <a16:creationId xmlns:a16="http://schemas.microsoft.com/office/drawing/2014/main" id="{49EB790D-0B50-4841-9DF2-58A75256B6C8}"/>
                </a:ext>
              </a:extLst>
            </p:cNvPr>
            <p:cNvSpPr txBox="1"/>
            <p:nvPr/>
          </p:nvSpPr>
          <p:spPr>
            <a:xfrm rot="16200000">
              <a:off x="1740859" y="2164169"/>
              <a:ext cx="781541" cy="400110"/>
            </a:xfrm>
            <a:prstGeom prst="rect">
              <a:avLst/>
            </a:prstGeom>
            <a:noFill/>
          </p:spPr>
          <p:txBody>
            <a:bodyPr wrap="square" rtlCol="0">
              <a:spAutoFit/>
            </a:bodyPr>
            <a:lstStyle/>
            <a:p>
              <a:pPr algn="ctr"/>
              <a:r>
                <a:rPr lang="en-CH" sz="2000" b="1" dirty="0">
                  <a:solidFill>
                    <a:schemeClr val="accent6">
                      <a:lumMod val="75000"/>
                    </a:schemeClr>
                  </a:solidFill>
                </a:rPr>
                <a:t>2.5x</a:t>
              </a:r>
              <a:endParaRPr lang="en-CH" b="1" dirty="0">
                <a:solidFill>
                  <a:schemeClr val="accent6">
                    <a:lumMod val="75000"/>
                  </a:schemeClr>
                </a:solidFill>
              </a:endParaRPr>
            </a:p>
          </p:txBody>
        </p:sp>
        <p:sp>
          <p:nvSpPr>
            <p:cNvPr id="37" name="TextBox 36">
              <a:extLst>
                <a:ext uri="{FF2B5EF4-FFF2-40B4-BE49-F238E27FC236}">
                  <a16:creationId xmlns:a16="http://schemas.microsoft.com/office/drawing/2014/main" id="{985826FD-81C9-0C44-93AD-11C6CF0C0F54}"/>
                </a:ext>
              </a:extLst>
            </p:cNvPr>
            <p:cNvSpPr txBox="1"/>
            <p:nvPr/>
          </p:nvSpPr>
          <p:spPr>
            <a:xfrm rot="16200000">
              <a:off x="2866917" y="2140818"/>
              <a:ext cx="781541" cy="400110"/>
            </a:xfrm>
            <a:prstGeom prst="rect">
              <a:avLst/>
            </a:prstGeom>
            <a:noFill/>
          </p:spPr>
          <p:txBody>
            <a:bodyPr wrap="square" rtlCol="0">
              <a:spAutoFit/>
            </a:bodyPr>
            <a:lstStyle/>
            <a:p>
              <a:pPr algn="ctr"/>
              <a:r>
                <a:rPr lang="en-CH" sz="2000" b="1" dirty="0">
                  <a:solidFill>
                    <a:schemeClr val="accent6">
                      <a:lumMod val="75000"/>
                    </a:schemeClr>
                  </a:solidFill>
                </a:rPr>
                <a:t>2.1x</a:t>
              </a:r>
              <a:endParaRPr lang="en-CH" b="1" dirty="0">
                <a:solidFill>
                  <a:schemeClr val="accent6">
                    <a:lumMod val="75000"/>
                  </a:schemeClr>
                </a:solidFill>
              </a:endParaRPr>
            </a:p>
          </p:txBody>
        </p:sp>
        <p:sp>
          <p:nvSpPr>
            <p:cNvPr id="38" name="TextBox 37">
              <a:extLst>
                <a:ext uri="{FF2B5EF4-FFF2-40B4-BE49-F238E27FC236}">
                  <a16:creationId xmlns:a16="http://schemas.microsoft.com/office/drawing/2014/main" id="{394E25C6-5B7E-F14B-8A2F-F3BF20E72E47}"/>
                </a:ext>
              </a:extLst>
            </p:cNvPr>
            <p:cNvSpPr txBox="1"/>
            <p:nvPr/>
          </p:nvSpPr>
          <p:spPr>
            <a:xfrm rot="16200000">
              <a:off x="3948413" y="2138950"/>
              <a:ext cx="781541" cy="400110"/>
            </a:xfrm>
            <a:prstGeom prst="rect">
              <a:avLst/>
            </a:prstGeom>
            <a:noFill/>
          </p:spPr>
          <p:txBody>
            <a:bodyPr wrap="square" rtlCol="0">
              <a:spAutoFit/>
            </a:bodyPr>
            <a:lstStyle/>
            <a:p>
              <a:pPr algn="ctr"/>
              <a:r>
                <a:rPr lang="en-CH" sz="2000" b="1" dirty="0">
                  <a:solidFill>
                    <a:schemeClr val="accent6">
                      <a:lumMod val="75000"/>
                    </a:schemeClr>
                  </a:solidFill>
                </a:rPr>
                <a:t>2.1x</a:t>
              </a:r>
              <a:endParaRPr lang="en-CH" b="1" dirty="0">
                <a:solidFill>
                  <a:schemeClr val="accent6">
                    <a:lumMod val="75000"/>
                  </a:schemeClr>
                </a:solidFill>
              </a:endParaRPr>
            </a:p>
          </p:txBody>
        </p:sp>
      </p:grpSp>
      <p:sp>
        <p:nvSpPr>
          <p:cNvPr id="41" name="TextBox 40">
            <a:extLst>
              <a:ext uri="{FF2B5EF4-FFF2-40B4-BE49-F238E27FC236}">
                <a16:creationId xmlns:a16="http://schemas.microsoft.com/office/drawing/2014/main" id="{017BD68A-79A6-1E45-8B2F-9622611D21F5}"/>
              </a:ext>
            </a:extLst>
          </p:cNvPr>
          <p:cNvSpPr txBox="1"/>
          <p:nvPr/>
        </p:nvSpPr>
        <p:spPr>
          <a:xfrm rot="16200000">
            <a:off x="6003093" y="1745027"/>
            <a:ext cx="781541" cy="400110"/>
          </a:xfrm>
          <a:prstGeom prst="rect">
            <a:avLst/>
          </a:prstGeom>
          <a:noFill/>
        </p:spPr>
        <p:txBody>
          <a:bodyPr wrap="square" rtlCol="0">
            <a:spAutoFit/>
          </a:bodyPr>
          <a:lstStyle/>
          <a:p>
            <a:pPr algn="ctr"/>
            <a:r>
              <a:rPr lang="en-CH" sz="2000" b="1" dirty="0">
                <a:solidFill>
                  <a:schemeClr val="accent6">
                    <a:lumMod val="75000"/>
                  </a:schemeClr>
                </a:solidFill>
                <a:highlight>
                  <a:srgbClr val="FFFFFF"/>
                </a:highlight>
              </a:rPr>
              <a:t>3.3x</a:t>
            </a:r>
            <a:endParaRPr lang="en-CH" b="1" dirty="0">
              <a:solidFill>
                <a:schemeClr val="accent6">
                  <a:lumMod val="75000"/>
                </a:schemeClr>
              </a:solidFill>
              <a:highlight>
                <a:srgbClr val="FFFFFF"/>
              </a:highlight>
            </a:endParaRPr>
          </a:p>
        </p:txBody>
      </p:sp>
      <p:sp>
        <p:nvSpPr>
          <p:cNvPr id="42" name="TextBox 41">
            <a:extLst>
              <a:ext uri="{FF2B5EF4-FFF2-40B4-BE49-F238E27FC236}">
                <a16:creationId xmlns:a16="http://schemas.microsoft.com/office/drawing/2014/main" id="{F67F2DB3-E8C5-0147-A64A-9FE9F1F0CDE6}"/>
              </a:ext>
            </a:extLst>
          </p:cNvPr>
          <p:cNvSpPr txBox="1"/>
          <p:nvPr/>
        </p:nvSpPr>
        <p:spPr>
          <a:xfrm rot="16200000">
            <a:off x="8123765" y="2274673"/>
            <a:ext cx="781541" cy="400110"/>
          </a:xfrm>
          <a:prstGeom prst="rect">
            <a:avLst/>
          </a:prstGeom>
          <a:noFill/>
        </p:spPr>
        <p:txBody>
          <a:bodyPr wrap="square" rtlCol="0">
            <a:spAutoFit/>
          </a:bodyPr>
          <a:lstStyle/>
          <a:p>
            <a:pPr algn="ctr"/>
            <a:r>
              <a:rPr lang="en-CH" sz="2000" b="1" dirty="0">
                <a:solidFill>
                  <a:schemeClr val="accent6">
                    <a:lumMod val="75000"/>
                  </a:schemeClr>
                </a:solidFill>
              </a:rPr>
              <a:t>1.5x</a:t>
            </a:r>
            <a:endParaRPr lang="en-CH" b="1" dirty="0">
              <a:solidFill>
                <a:schemeClr val="accent6">
                  <a:lumMod val="75000"/>
                </a:schemeClr>
              </a:solidFill>
            </a:endParaRPr>
          </a:p>
        </p:txBody>
      </p:sp>
      <p:sp>
        <p:nvSpPr>
          <p:cNvPr id="43" name="TextBox 42">
            <a:extLst>
              <a:ext uri="{FF2B5EF4-FFF2-40B4-BE49-F238E27FC236}">
                <a16:creationId xmlns:a16="http://schemas.microsoft.com/office/drawing/2014/main" id="{32750DF2-9795-554F-9DCB-51834C2B1EB6}"/>
              </a:ext>
            </a:extLst>
          </p:cNvPr>
          <p:cNvSpPr txBox="1"/>
          <p:nvPr/>
        </p:nvSpPr>
        <p:spPr>
          <a:xfrm rot="16200000">
            <a:off x="6979466" y="2293921"/>
            <a:ext cx="781541" cy="400110"/>
          </a:xfrm>
          <a:prstGeom prst="rect">
            <a:avLst/>
          </a:prstGeom>
          <a:noFill/>
        </p:spPr>
        <p:txBody>
          <a:bodyPr wrap="square" rtlCol="0">
            <a:spAutoFit/>
          </a:bodyPr>
          <a:lstStyle/>
          <a:p>
            <a:pPr algn="ctr"/>
            <a:r>
              <a:rPr lang="en-CH" sz="2000" b="1" dirty="0">
                <a:solidFill>
                  <a:schemeClr val="accent6">
                    <a:lumMod val="75000"/>
                  </a:schemeClr>
                </a:solidFill>
              </a:rPr>
              <a:t>2.5x</a:t>
            </a:r>
            <a:endParaRPr lang="en-CH" b="1" dirty="0">
              <a:solidFill>
                <a:schemeClr val="accent6">
                  <a:lumMod val="75000"/>
                </a:schemeClr>
              </a:solidFill>
            </a:endParaRPr>
          </a:p>
        </p:txBody>
      </p:sp>
    </p:spTree>
    <p:extLst>
      <p:ext uri="{BB962C8B-B14F-4D97-AF65-F5344CB8AC3E}">
        <p14:creationId xmlns:p14="http://schemas.microsoft.com/office/powerpoint/2010/main" val="3768547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0" animBg="1"/>
      <p:bldP spid="51" grpId="0" animBg="1"/>
      <p:bldP spid="41" grpId="0"/>
      <p:bldP spid="42" grpId="0"/>
      <p:bldP spid="4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ontent Placeholder 2">
            <a:extLst>
              <a:ext uri="{FF2B5EF4-FFF2-40B4-BE49-F238E27FC236}">
                <a16:creationId xmlns:a16="http://schemas.microsoft.com/office/drawing/2014/main" id="{DE17AFA3-0FB1-B241-84E8-31ADBBF1B897}"/>
              </a:ext>
            </a:extLst>
          </p:cNvPr>
          <p:cNvSpPr>
            <a:spLocks noGrp="1"/>
          </p:cNvSpPr>
          <p:nvPr>
            <p:ph idx="1"/>
          </p:nvPr>
        </p:nvSpPr>
        <p:spPr>
          <a:xfrm>
            <a:off x="189559" y="978194"/>
            <a:ext cx="8874053" cy="5377521"/>
          </a:xfrm>
        </p:spPr>
        <p:txBody>
          <a:bodyPr/>
          <a:lstStyle/>
          <a:p>
            <a:pPr marL="0" indent="0">
              <a:buNone/>
            </a:pPr>
            <a:r>
              <a:rPr lang="en-GB" sz="2400" dirty="0"/>
              <a:t>For a read set with </a:t>
            </a:r>
            <a:r>
              <a:rPr lang="en-GB" sz="2400" dirty="0">
                <a:solidFill>
                  <a:srgbClr val="1982C3"/>
                </a:solidFill>
                <a:latin typeface="+mn-lt"/>
              </a:rPr>
              <a:t>99.7</a:t>
            </a:r>
            <a:r>
              <a:rPr lang="en-GB" sz="2400" dirty="0">
                <a:solidFill>
                  <a:srgbClr val="1982C3"/>
                </a:solidFill>
              </a:rPr>
              <a:t>% non-matching reads</a:t>
            </a:r>
            <a:endParaRPr lang="en-CH" sz="2000" dirty="0">
              <a:solidFill>
                <a:srgbClr val="1982C3"/>
              </a:solidFill>
            </a:endParaRPr>
          </a:p>
        </p:txBody>
      </p:sp>
      <p:sp>
        <p:nvSpPr>
          <p:cNvPr id="2" name="Title 1">
            <a:extLst>
              <a:ext uri="{FF2B5EF4-FFF2-40B4-BE49-F238E27FC236}">
                <a16:creationId xmlns:a16="http://schemas.microsoft.com/office/drawing/2014/main" id="{8552928A-7153-BA4F-A458-A62E08807FC6}"/>
              </a:ext>
            </a:extLst>
          </p:cNvPr>
          <p:cNvSpPr>
            <a:spLocks noGrp="1"/>
          </p:cNvSpPr>
          <p:nvPr>
            <p:ph type="title"/>
          </p:nvPr>
        </p:nvSpPr>
        <p:spPr/>
        <p:txBody>
          <a:bodyPr/>
          <a:lstStyle/>
          <a:p>
            <a:r>
              <a:rPr lang="en-CH" dirty="0"/>
              <a:t>Performance – GenStore-NM</a:t>
            </a:r>
          </a:p>
        </p:txBody>
      </p:sp>
      <p:graphicFrame>
        <p:nvGraphicFramePr>
          <p:cNvPr id="5" name="Chart 4">
            <a:extLst>
              <a:ext uri="{FF2B5EF4-FFF2-40B4-BE49-F238E27FC236}">
                <a16:creationId xmlns:a16="http://schemas.microsoft.com/office/drawing/2014/main" id="{3D70526E-0797-AD4E-9076-378394D5BAAE}"/>
              </a:ext>
            </a:extLst>
          </p:cNvPr>
          <p:cNvGraphicFramePr>
            <a:graphicFrameLocks/>
          </p:cNvGraphicFramePr>
          <p:nvPr>
            <p:extLst>
              <p:ext uri="{D42A27DB-BD31-4B8C-83A1-F6EECF244321}">
                <p14:modId xmlns:p14="http://schemas.microsoft.com/office/powerpoint/2010/main" val="3255982216"/>
              </p:ext>
            </p:extLst>
          </p:nvPr>
        </p:nvGraphicFramePr>
        <p:xfrm>
          <a:off x="4396769" y="1734161"/>
          <a:ext cx="4237188" cy="2408453"/>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335AA762-08E4-2746-B564-7BE2AB4B69D6}"/>
              </a:ext>
            </a:extLst>
          </p:cNvPr>
          <p:cNvSpPr txBox="1"/>
          <p:nvPr/>
        </p:nvSpPr>
        <p:spPr>
          <a:xfrm rot="16200000">
            <a:off x="-296416" y="2158823"/>
            <a:ext cx="1865747" cy="646331"/>
          </a:xfrm>
          <a:prstGeom prst="rect">
            <a:avLst/>
          </a:prstGeom>
          <a:noFill/>
        </p:spPr>
        <p:txBody>
          <a:bodyPr wrap="square" rtlCol="0">
            <a:spAutoFit/>
          </a:bodyPr>
          <a:lstStyle/>
          <a:p>
            <a:pPr algn="ctr"/>
            <a:r>
              <a:rPr lang="en-CH" b="1" dirty="0">
                <a:latin typeface="Corbel" panose="020B0503020204020204" pitchFamily="34" charset="0"/>
              </a:rPr>
              <a:t>Exec. time [sec]</a:t>
            </a:r>
          </a:p>
          <a:p>
            <a:pPr algn="ctr"/>
            <a:r>
              <a:rPr lang="en-CH" b="1" dirty="0">
                <a:latin typeface="Corbel" panose="020B0503020204020204" pitchFamily="34" charset="0"/>
              </a:rPr>
              <a:t>Log scale</a:t>
            </a:r>
          </a:p>
        </p:txBody>
      </p:sp>
      <p:sp>
        <p:nvSpPr>
          <p:cNvPr id="13" name="TextBox 12">
            <a:extLst>
              <a:ext uri="{FF2B5EF4-FFF2-40B4-BE49-F238E27FC236}">
                <a16:creationId xmlns:a16="http://schemas.microsoft.com/office/drawing/2014/main" id="{D959C3FE-AC4E-2943-9BC5-0891440EE7F5}"/>
              </a:ext>
            </a:extLst>
          </p:cNvPr>
          <p:cNvSpPr txBox="1"/>
          <p:nvPr/>
        </p:nvSpPr>
        <p:spPr>
          <a:xfrm>
            <a:off x="1475693" y="1360674"/>
            <a:ext cx="3048000" cy="369332"/>
          </a:xfrm>
          <a:prstGeom prst="rect">
            <a:avLst/>
          </a:prstGeom>
          <a:noFill/>
        </p:spPr>
        <p:txBody>
          <a:bodyPr wrap="square" rtlCol="0">
            <a:spAutoFit/>
          </a:bodyPr>
          <a:lstStyle/>
          <a:p>
            <a:r>
              <a:rPr lang="en-CH" b="1" dirty="0">
                <a:solidFill>
                  <a:schemeClr val="accent2"/>
                </a:solidFill>
                <a:latin typeface="Corbel" panose="020B0503020204020204" pitchFamily="34" charset="0"/>
              </a:rPr>
              <a:t>With the Software Mapper</a:t>
            </a:r>
          </a:p>
        </p:txBody>
      </p:sp>
      <p:sp>
        <p:nvSpPr>
          <p:cNvPr id="14" name="TextBox 13">
            <a:extLst>
              <a:ext uri="{FF2B5EF4-FFF2-40B4-BE49-F238E27FC236}">
                <a16:creationId xmlns:a16="http://schemas.microsoft.com/office/drawing/2014/main" id="{8AA63E24-5939-C843-8C85-4B0D6C4C23D3}"/>
              </a:ext>
            </a:extLst>
          </p:cNvPr>
          <p:cNvSpPr txBox="1"/>
          <p:nvPr/>
        </p:nvSpPr>
        <p:spPr>
          <a:xfrm>
            <a:off x="5267445" y="1354596"/>
            <a:ext cx="3048000" cy="369332"/>
          </a:xfrm>
          <a:prstGeom prst="rect">
            <a:avLst/>
          </a:prstGeom>
          <a:noFill/>
        </p:spPr>
        <p:txBody>
          <a:bodyPr wrap="square" rtlCol="0">
            <a:spAutoFit/>
          </a:bodyPr>
          <a:lstStyle/>
          <a:p>
            <a:r>
              <a:rPr lang="en-CH" b="1" dirty="0">
                <a:solidFill>
                  <a:srgbClr val="7030A0"/>
                </a:solidFill>
                <a:latin typeface="Corbel" panose="020B0503020204020204" pitchFamily="34" charset="0"/>
              </a:rPr>
              <a:t>With the Hardware Mapper</a:t>
            </a:r>
          </a:p>
        </p:txBody>
      </p:sp>
      <p:sp>
        <p:nvSpPr>
          <p:cNvPr id="28" name="Rectangle 27">
            <a:extLst>
              <a:ext uri="{FF2B5EF4-FFF2-40B4-BE49-F238E27FC236}">
                <a16:creationId xmlns:a16="http://schemas.microsoft.com/office/drawing/2014/main" id="{2CD1D509-EA15-7647-8A85-BA4AAC406309}"/>
              </a:ext>
            </a:extLst>
          </p:cNvPr>
          <p:cNvSpPr/>
          <p:nvPr/>
        </p:nvSpPr>
        <p:spPr>
          <a:xfrm>
            <a:off x="0" y="3985781"/>
            <a:ext cx="9144000" cy="60434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108000" rtlCol="0" anchor="ctr"/>
          <a:lstStyle/>
          <a:p>
            <a:pPr algn="ctr">
              <a:lnSpc>
                <a:spcPct val="150000"/>
              </a:lnSpc>
            </a:pPr>
            <a:r>
              <a:rPr lang="en-GB" sz="2400" b="1" dirty="0">
                <a:solidFill>
                  <a:srgbClr val="629B3C"/>
                </a:solidFill>
              </a:rPr>
              <a:t>22.4× – 27.9× </a:t>
            </a:r>
            <a:r>
              <a:rPr lang="en-GB" sz="2400" b="1" dirty="0">
                <a:solidFill>
                  <a:srgbClr val="629B3C"/>
                </a:solidFill>
                <a:latin typeface="Corbel" panose="020B0503020204020204" pitchFamily="34" charset="0"/>
              </a:rPr>
              <a:t>speedup </a:t>
            </a:r>
            <a:r>
              <a:rPr lang="en-GB" sz="2400" b="1" dirty="0">
                <a:solidFill>
                  <a:schemeClr val="tx1"/>
                </a:solidFill>
                <a:latin typeface="Corbel" panose="020B0503020204020204" pitchFamily="34" charset="0"/>
              </a:rPr>
              <a:t>compared to the software Base </a:t>
            </a:r>
          </a:p>
        </p:txBody>
      </p:sp>
      <p:sp>
        <p:nvSpPr>
          <p:cNvPr id="29" name="Rectangle 28">
            <a:extLst>
              <a:ext uri="{FF2B5EF4-FFF2-40B4-BE49-F238E27FC236}">
                <a16:creationId xmlns:a16="http://schemas.microsoft.com/office/drawing/2014/main" id="{CB638873-45C1-E949-92B6-0AB9E40979AE}"/>
              </a:ext>
            </a:extLst>
          </p:cNvPr>
          <p:cNvSpPr/>
          <p:nvPr/>
        </p:nvSpPr>
        <p:spPr>
          <a:xfrm>
            <a:off x="16494" y="4845914"/>
            <a:ext cx="9144000" cy="604341"/>
          </a:xfrm>
          <a:prstGeom prst="rect">
            <a:avLst/>
          </a:prstGeom>
          <a:solidFill>
            <a:srgbClr val="E4D6FA"/>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108000" rtlCol="0" anchor="ctr"/>
          <a:lstStyle/>
          <a:p>
            <a:pPr algn="ctr">
              <a:lnSpc>
                <a:spcPct val="150000"/>
              </a:lnSpc>
            </a:pPr>
            <a:r>
              <a:rPr lang="en-GB" sz="2400" b="1" dirty="0">
                <a:solidFill>
                  <a:srgbClr val="629B3C"/>
                </a:solidFill>
              </a:rPr>
              <a:t>6.8× – 19.2× </a:t>
            </a:r>
            <a:r>
              <a:rPr lang="en-GB" sz="2400" b="1" dirty="0">
                <a:solidFill>
                  <a:srgbClr val="629B3C"/>
                </a:solidFill>
                <a:latin typeface="Corbel" panose="020B0503020204020204" pitchFamily="34" charset="0"/>
              </a:rPr>
              <a:t>speedup </a:t>
            </a:r>
            <a:r>
              <a:rPr lang="en-GB" sz="2400" b="1" dirty="0">
                <a:solidFill>
                  <a:schemeClr val="tx1"/>
                </a:solidFill>
                <a:latin typeface="Corbel" panose="020B0503020204020204" pitchFamily="34" charset="0"/>
              </a:rPr>
              <a:t>compared to the hardware Base </a:t>
            </a:r>
          </a:p>
        </p:txBody>
      </p:sp>
      <p:sp>
        <p:nvSpPr>
          <p:cNvPr id="30" name="Rectangle 29">
            <a:extLst>
              <a:ext uri="{FF2B5EF4-FFF2-40B4-BE49-F238E27FC236}">
                <a16:creationId xmlns:a16="http://schemas.microsoft.com/office/drawing/2014/main" id="{A03A0AAE-23B9-754F-BA62-EC4F7CD8182A}"/>
              </a:ext>
            </a:extLst>
          </p:cNvPr>
          <p:cNvSpPr/>
          <p:nvPr/>
        </p:nvSpPr>
        <p:spPr>
          <a:xfrm>
            <a:off x="0" y="5693427"/>
            <a:ext cx="9144000" cy="60434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108000" rtlCol="0" anchor="ctr"/>
          <a:lstStyle/>
          <a:p>
            <a:pPr algn="ctr">
              <a:lnSpc>
                <a:spcPct val="150000"/>
              </a:lnSpc>
            </a:pPr>
            <a:r>
              <a:rPr lang="en-GB" sz="2400" b="1" dirty="0">
                <a:solidFill>
                  <a:schemeClr val="tx1"/>
                </a:solidFill>
              </a:rPr>
              <a:t>On average </a:t>
            </a:r>
            <a:r>
              <a:rPr lang="en-GB" sz="2400" b="1" dirty="0">
                <a:solidFill>
                  <a:srgbClr val="629B3C"/>
                </a:solidFill>
              </a:rPr>
              <a:t>27.2× energy reduction</a:t>
            </a:r>
            <a:endParaRPr lang="en-GB" sz="2400" b="1" dirty="0">
              <a:solidFill>
                <a:schemeClr val="tx1"/>
              </a:solidFill>
              <a:latin typeface="Corbel" panose="020B0503020204020204" pitchFamily="34" charset="0"/>
            </a:endParaRPr>
          </a:p>
        </p:txBody>
      </p:sp>
      <p:cxnSp>
        <p:nvCxnSpPr>
          <p:cNvPr id="33" name="Straight Connector 32">
            <a:extLst>
              <a:ext uri="{FF2B5EF4-FFF2-40B4-BE49-F238E27FC236}">
                <a16:creationId xmlns:a16="http://schemas.microsoft.com/office/drawing/2014/main" id="{4233827A-A5F3-B044-9350-C726B3D4A807}"/>
              </a:ext>
            </a:extLst>
          </p:cNvPr>
          <p:cNvCxnSpPr>
            <a:cxnSpLocks/>
          </p:cNvCxnSpPr>
          <p:nvPr/>
        </p:nvCxnSpPr>
        <p:spPr>
          <a:xfrm>
            <a:off x="6166682" y="1900817"/>
            <a:ext cx="0" cy="111148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D7351DD-1105-C746-B6F9-82550025FE6E}"/>
              </a:ext>
            </a:extLst>
          </p:cNvPr>
          <p:cNvCxnSpPr>
            <a:cxnSpLocks/>
          </p:cNvCxnSpPr>
          <p:nvPr/>
        </p:nvCxnSpPr>
        <p:spPr>
          <a:xfrm>
            <a:off x="7302104" y="1899408"/>
            <a:ext cx="0" cy="111148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6" name="Chart 15">
            <a:extLst>
              <a:ext uri="{FF2B5EF4-FFF2-40B4-BE49-F238E27FC236}">
                <a16:creationId xmlns:a16="http://schemas.microsoft.com/office/drawing/2014/main" id="{21155979-0230-1747-8F72-F8F0D9A3C33A}"/>
              </a:ext>
            </a:extLst>
          </p:cNvPr>
          <p:cNvGraphicFramePr>
            <a:graphicFrameLocks/>
          </p:cNvGraphicFramePr>
          <p:nvPr>
            <p:extLst>
              <p:ext uri="{D42A27DB-BD31-4B8C-83A1-F6EECF244321}">
                <p14:modId xmlns:p14="http://schemas.microsoft.com/office/powerpoint/2010/main" val="324637389"/>
              </p:ext>
            </p:extLst>
          </p:nvPr>
        </p:nvGraphicFramePr>
        <p:xfrm>
          <a:off x="782336" y="1777594"/>
          <a:ext cx="4166597" cy="2408453"/>
        </p:xfrm>
        <a:graphic>
          <a:graphicData uri="http://schemas.openxmlformats.org/drawingml/2006/chart">
            <c:chart xmlns:c="http://schemas.openxmlformats.org/drawingml/2006/chart" xmlns:r="http://schemas.openxmlformats.org/officeDocument/2006/relationships" r:id="rId4"/>
          </a:graphicData>
        </a:graphic>
      </p:graphicFrame>
      <p:cxnSp>
        <p:nvCxnSpPr>
          <p:cNvPr id="17" name="Straight Connector 16">
            <a:extLst>
              <a:ext uri="{FF2B5EF4-FFF2-40B4-BE49-F238E27FC236}">
                <a16:creationId xmlns:a16="http://schemas.microsoft.com/office/drawing/2014/main" id="{7060CF64-32C2-2040-B6EA-86BEF8386FB9}"/>
              </a:ext>
            </a:extLst>
          </p:cNvPr>
          <p:cNvCxnSpPr>
            <a:cxnSpLocks/>
          </p:cNvCxnSpPr>
          <p:nvPr/>
        </p:nvCxnSpPr>
        <p:spPr>
          <a:xfrm>
            <a:off x="2450188" y="1903635"/>
            <a:ext cx="0" cy="111148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708B0B2-4B9A-AB42-83D1-798FBED4D426}"/>
              </a:ext>
            </a:extLst>
          </p:cNvPr>
          <p:cNvCxnSpPr>
            <a:cxnSpLocks/>
          </p:cNvCxnSpPr>
          <p:nvPr/>
        </p:nvCxnSpPr>
        <p:spPr>
          <a:xfrm>
            <a:off x="3579438" y="1916514"/>
            <a:ext cx="0" cy="111148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8158D3B-48AD-0F49-BC95-994CE6735304}"/>
              </a:ext>
            </a:extLst>
          </p:cNvPr>
          <p:cNvCxnSpPr>
            <a:cxnSpLocks/>
          </p:cNvCxnSpPr>
          <p:nvPr/>
        </p:nvCxnSpPr>
        <p:spPr>
          <a:xfrm flipV="1">
            <a:off x="2041630" y="2070100"/>
            <a:ext cx="0" cy="515706"/>
          </a:xfrm>
          <a:prstGeom prst="straightConnector1">
            <a:avLst/>
          </a:prstGeom>
          <a:ln w="19050">
            <a:solidFill>
              <a:schemeClr val="accent6">
                <a:lumMod val="75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4507DFA-AD06-F240-AB3F-9A61D2A2025B}"/>
              </a:ext>
            </a:extLst>
          </p:cNvPr>
          <p:cNvCxnSpPr>
            <a:cxnSpLocks/>
          </p:cNvCxnSpPr>
          <p:nvPr/>
        </p:nvCxnSpPr>
        <p:spPr>
          <a:xfrm flipV="1">
            <a:off x="3166502" y="2171700"/>
            <a:ext cx="0" cy="544281"/>
          </a:xfrm>
          <a:prstGeom prst="straightConnector1">
            <a:avLst/>
          </a:prstGeom>
          <a:ln w="19050">
            <a:solidFill>
              <a:schemeClr val="accent6">
                <a:lumMod val="75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C4EA059-6AF4-654E-BE61-FD690C4394FD}"/>
              </a:ext>
            </a:extLst>
          </p:cNvPr>
          <p:cNvCxnSpPr>
            <a:cxnSpLocks/>
          </p:cNvCxnSpPr>
          <p:nvPr/>
        </p:nvCxnSpPr>
        <p:spPr>
          <a:xfrm flipV="1">
            <a:off x="4304791" y="2171700"/>
            <a:ext cx="0" cy="544281"/>
          </a:xfrm>
          <a:prstGeom prst="straightConnector1">
            <a:avLst/>
          </a:prstGeom>
          <a:ln w="19050">
            <a:solidFill>
              <a:schemeClr val="accent6">
                <a:lumMod val="75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3E4B95A-6631-0E42-972D-E99017B8C944}"/>
              </a:ext>
            </a:extLst>
          </p:cNvPr>
          <p:cNvCxnSpPr>
            <a:cxnSpLocks/>
          </p:cNvCxnSpPr>
          <p:nvPr/>
        </p:nvCxnSpPr>
        <p:spPr>
          <a:xfrm flipV="1">
            <a:off x="5751873" y="2095500"/>
            <a:ext cx="0" cy="490306"/>
          </a:xfrm>
          <a:prstGeom prst="straightConnector1">
            <a:avLst/>
          </a:prstGeom>
          <a:ln w="19050">
            <a:solidFill>
              <a:schemeClr val="accent6">
                <a:lumMod val="75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90A8FF0-034D-BA4F-B2D0-F0A97472B405}"/>
              </a:ext>
            </a:extLst>
          </p:cNvPr>
          <p:cNvCxnSpPr>
            <a:cxnSpLocks/>
          </p:cNvCxnSpPr>
          <p:nvPr/>
        </p:nvCxnSpPr>
        <p:spPr>
          <a:xfrm flipV="1">
            <a:off x="6911670" y="2393950"/>
            <a:ext cx="0" cy="322031"/>
          </a:xfrm>
          <a:prstGeom prst="straightConnector1">
            <a:avLst/>
          </a:prstGeom>
          <a:ln w="19050">
            <a:solidFill>
              <a:schemeClr val="accent6">
                <a:lumMod val="75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29B08D9-C7B5-9B4E-BDFB-4D41C5BF43E3}"/>
              </a:ext>
            </a:extLst>
          </p:cNvPr>
          <p:cNvCxnSpPr>
            <a:cxnSpLocks/>
          </p:cNvCxnSpPr>
          <p:nvPr/>
        </p:nvCxnSpPr>
        <p:spPr>
          <a:xfrm flipV="1">
            <a:off x="8046784" y="2393950"/>
            <a:ext cx="0" cy="322031"/>
          </a:xfrm>
          <a:prstGeom prst="straightConnector1">
            <a:avLst/>
          </a:prstGeom>
          <a:ln w="19050">
            <a:solidFill>
              <a:schemeClr val="accent6">
                <a:lumMod val="75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20F77EE4-C306-444C-895F-A928975144BF}"/>
              </a:ext>
            </a:extLst>
          </p:cNvPr>
          <p:cNvGrpSpPr/>
          <p:nvPr/>
        </p:nvGrpSpPr>
        <p:grpSpPr>
          <a:xfrm>
            <a:off x="2064307" y="1958705"/>
            <a:ext cx="2623900" cy="847064"/>
            <a:chOff x="1931575" y="1973453"/>
            <a:chExt cx="2623900" cy="847064"/>
          </a:xfrm>
        </p:grpSpPr>
        <p:sp>
          <p:nvSpPr>
            <p:cNvPr id="35" name="TextBox 34">
              <a:extLst>
                <a:ext uri="{FF2B5EF4-FFF2-40B4-BE49-F238E27FC236}">
                  <a16:creationId xmlns:a16="http://schemas.microsoft.com/office/drawing/2014/main" id="{AE7DC84B-C0B5-1344-8525-068F5678191F}"/>
                </a:ext>
              </a:extLst>
            </p:cNvPr>
            <p:cNvSpPr txBox="1"/>
            <p:nvPr/>
          </p:nvSpPr>
          <p:spPr>
            <a:xfrm rot="16200000">
              <a:off x="1740859" y="2164169"/>
              <a:ext cx="781541" cy="400110"/>
            </a:xfrm>
            <a:prstGeom prst="rect">
              <a:avLst/>
            </a:prstGeom>
            <a:noFill/>
          </p:spPr>
          <p:txBody>
            <a:bodyPr wrap="square" rtlCol="0">
              <a:spAutoFit/>
            </a:bodyPr>
            <a:lstStyle/>
            <a:p>
              <a:pPr algn="ctr"/>
              <a:r>
                <a:rPr lang="en-CH" sz="2000" b="1" dirty="0">
                  <a:solidFill>
                    <a:schemeClr val="accent6">
                      <a:lumMod val="75000"/>
                    </a:schemeClr>
                  </a:solidFill>
                </a:rPr>
                <a:t>22.4</a:t>
              </a:r>
              <a:endParaRPr lang="en-CH" b="1" dirty="0">
                <a:solidFill>
                  <a:schemeClr val="accent6">
                    <a:lumMod val="75000"/>
                  </a:schemeClr>
                </a:solidFill>
              </a:endParaRPr>
            </a:p>
          </p:txBody>
        </p:sp>
        <p:sp>
          <p:nvSpPr>
            <p:cNvPr id="36" name="TextBox 35">
              <a:extLst>
                <a:ext uri="{FF2B5EF4-FFF2-40B4-BE49-F238E27FC236}">
                  <a16:creationId xmlns:a16="http://schemas.microsoft.com/office/drawing/2014/main" id="{543B4FEC-7FDB-C047-96FA-2C8F34AC5DD2}"/>
                </a:ext>
              </a:extLst>
            </p:cNvPr>
            <p:cNvSpPr txBox="1"/>
            <p:nvPr/>
          </p:nvSpPr>
          <p:spPr>
            <a:xfrm rot="16200000">
              <a:off x="2943653" y="2249789"/>
              <a:ext cx="646796" cy="400110"/>
            </a:xfrm>
            <a:prstGeom prst="rect">
              <a:avLst/>
            </a:prstGeom>
            <a:noFill/>
          </p:spPr>
          <p:txBody>
            <a:bodyPr wrap="square" rtlCol="0">
              <a:spAutoFit/>
            </a:bodyPr>
            <a:lstStyle/>
            <a:p>
              <a:pPr algn="ctr"/>
              <a:r>
                <a:rPr lang="en-CH" sz="2000" b="1" dirty="0">
                  <a:solidFill>
                    <a:schemeClr val="accent6">
                      <a:lumMod val="75000"/>
                    </a:schemeClr>
                  </a:solidFill>
                </a:rPr>
                <a:t>29x</a:t>
              </a:r>
              <a:endParaRPr lang="en-CH" b="1" dirty="0">
                <a:solidFill>
                  <a:schemeClr val="accent6">
                    <a:lumMod val="75000"/>
                  </a:schemeClr>
                </a:solidFill>
              </a:endParaRPr>
            </a:p>
          </p:txBody>
        </p:sp>
        <p:sp>
          <p:nvSpPr>
            <p:cNvPr id="37" name="TextBox 36">
              <a:extLst>
                <a:ext uri="{FF2B5EF4-FFF2-40B4-BE49-F238E27FC236}">
                  <a16:creationId xmlns:a16="http://schemas.microsoft.com/office/drawing/2014/main" id="{E3A05CB4-85D0-E140-A41F-53F86345A865}"/>
                </a:ext>
              </a:extLst>
            </p:cNvPr>
            <p:cNvSpPr txBox="1"/>
            <p:nvPr/>
          </p:nvSpPr>
          <p:spPr>
            <a:xfrm rot="16200000">
              <a:off x="3964649" y="2229692"/>
              <a:ext cx="781541" cy="400110"/>
            </a:xfrm>
            <a:prstGeom prst="rect">
              <a:avLst/>
            </a:prstGeom>
            <a:noFill/>
          </p:spPr>
          <p:txBody>
            <a:bodyPr wrap="square" rtlCol="0">
              <a:spAutoFit/>
            </a:bodyPr>
            <a:lstStyle/>
            <a:p>
              <a:pPr algn="ctr"/>
              <a:r>
                <a:rPr lang="en-CH" sz="2000" b="1" dirty="0">
                  <a:solidFill>
                    <a:schemeClr val="accent6">
                      <a:lumMod val="75000"/>
                    </a:schemeClr>
                  </a:solidFill>
                </a:rPr>
                <a:t>27.9x</a:t>
              </a:r>
              <a:endParaRPr lang="en-CH" b="1" dirty="0">
                <a:solidFill>
                  <a:schemeClr val="accent6">
                    <a:lumMod val="75000"/>
                  </a:schemeClr>
                </a:solidFill>
              </a:endParaRPr>
            </a:p>
          </p:txBody>
        </p:sp>
      </p:grpSp>
      <p:grpSp>
        <p:nvGrpSpPr>
          <p:cNvPr id="38" name="Group 37">
            <a:extLst>
              <a:ext uri="{FF2B5EF4-FFF2-40B4-BE49-F238E27FC236}">
                <a16:creationId xmlns:a16="http://schemas.microsoft.com/office/drawing/2014/main" id="{C07D8457-952B-F044-B36B-26B17B7F5180}"/>
              </a:ext>
            </a:extLst>
          </p:cNvPr>
          <p:cNvGrpSpPr/>
          <p:nvPr/>
        </p:nvGrpSpPr>
        <p:grpSpPr>
          <a:xfrm>
            <a:off x="5766264" y="1899407"/>
            <a:ext cx="2681182" cy="946513"/>
            <a:chOff x="1946429" y="1928903"/>
            <a:chExt cx="2681182" cy="946513"/>
          </a:xfrm>
        </p:grpSpPr>
        <p:sp>
          <p:nvSpPr>
            <p:cNvPr id="39" name="TextBox 38">
              <a:extLst>
                <a:ext uri="{FF2B5EF4-FFF2-40B4-BE49-F238E27FC236}">
                  <a16:creationId xmlns:a16="http://schemas.microsoft.com/office/drawing/2014/main" id="{42BBD4A4-83B1-A645-B66D-E84213986655}"/>
                </a:ext>
              </a:extLst>
            </p:cNvPr>
            <p:cNvSpPr txBox="1"/>
            <p:nvPr/>
          </p:nvSpPr>
          <p:spPr>
            <a:xfrm rot="16200000">
              <a:off x="1755713" y="2119619"/>
              <a:ext cx="781541" cy="400110"/>
            </a:xfrm>
            <a:prstGeom prst="rect">
              <a:avLst/>
            </a:prstGeom>
            <a:noFill/>
          </p:spPr>
          <p:txBody>
            <a:bodyPr wrap="square" rtlCol="0">
              <a:spAutoFit/>
            </a:bodyPr>
            <a:lstStyle/>
            <a:p>
              <a:pPr algn="ctr"/>
              <a:r>
                <a:rPr lang="en-CH" sz="2000" b="1" dirty="0">
                  <a:solidFill>
                    <a:schemeClr val="accent6">
                      <a:lumMod val="75000"/>
                    </a:schemeClr>
                  </a:solidFill>
                </a:rPr>
                <a:t>19.2x</a:t>
              </a:r>
              <a:endParaRPr lang="en-CH" b="1" dirty="0">
                <a:solidFill>
                  <a:schemeClr val="accent6">
                    <a:lumMod val="75000"/>
                  </a:schemeClr>
                </a:solidFill>
              </a:endParaRPr>
            </a:p>
          </p:txBody>
        </p:sp>
        <p:sp>
          <p:nvSpPr>
            <p:cNvPr id="40" name="TextBox 39">
              <a:extLst>
                <a:ext uri="{FF2B5EF4-FFF2-40B4-BE49-F238E27FC236}">
                  <a16:creationId xmlns:a16="http://schemas.microsoft.com/office/drawing/2014/main" id="{E31713A5-3839-9A4D-9705-518D741B1E62}"/>
                </a:ext>
              </a:extLst>
            </p:cNvPr>
            <p:cNvSpPr txBox="1"/>
            <p:nvPr/>
          </p:nvSpPr>
          <p:spPr>
            <a:xfrm rot="16200000">
              <a:off x="2918529" y="2273280"/>
              <a:ext cx="781541" cy="400110"/>
            </a:xfrm>
            <a:prstGeom prst="rect">
              <a:avLst/>
            </a:prstGeom>
            <a:noFill/>
          </p:spPr>
          <p:txBody>
            <a:bodyPr wrap="square" rtlCol="0">
              <a:spAutoFit/>
            </a:bodyPr>
            <a:lstStyle/>
            <a:p>
              <a:pPr algn="ctr"/>
              <a:r>
                <a:rPr lang="en-CH" sz="2000" b="1" dirty="0">
                  <a:solidFill>
                    <a:schemeClr val="accent6">
                      <a:lumMod val="75000"/>
                    </a:schemeClr>
                  </a:solidFill>
                </a:rPr>
                <a:t>6.8x</a:t>
              </a:r>
              <a:endParaRPr lang="en-CH" b="1" dirty="0">
                <a:solidFill>
                  <a:schemeClr val="accent6">
                    <a:lumMod val="75000"/>
                  </a:schemeClr>
                </a:solidFill>
              </a:endParaRPr>
            </a:p>
          </p:txBody>
        </p:sp>
        <p:sp>
          <p:nvSpPr>
            <p:cNvPr id="41" name="TextBox 40">
              <a:extLst>
                <a:ext uri="{FF2B5EF4-FFF2-40B4-BE49-F238E27FC236}">
                  <a16:creationId xmlns:a16="http://schemas.microsoft.com/office/drawing/2014/main" id="{6ED08672-BFCD-2541-A4DB-69572870CA63}"/>
                </a:ext>
              </a:extLst>
            </p:cNvPr>
            <p:cNvSpPr txBox="1"/>
            <p:nvPr/>
          </p:nvSpPr>
          <p:spPr>
            <a:xfrm rot="16200000">
              <a:off x="4036785" y="2284591"/>
              <a:ext cx="781541" cy="400110"/>
            </a:xfrm>
            <a:prstGeom prst="rect">
              <a:avLst/>
            </a:prstGeom>
            <a:noFill/>
          </p:spPr>
          <p:txBody>
            <a:bodyPr wrap="square" rtlCol="0">
              <a:spAutoFit/>
            </a:bodyPr>
            <a:lstStyle/>
            <a:p>
              <a:pPr algn="ctr"/>
              <a:r>
                <a:rPr lang="en-CH" sz="2000" b="1" dirty="0">
                  <a:solidFill>
                    <a:schemeClr val="accent6">
                      <a:lumMod val="75000"/>
                    </a:schemeClr>
                  </a:solidFill>
                </a:rPr>
                <a:t>6.8x</a:t>
              </a:r>
              <a:endParaRPr lang="en-CH" b="1" dirty="0">
                <a:solidFill>
                  <a:schemeClr val="accent6">
                    <a:lumMod val="75000"/>
                  </a:schemeClr>
                </a:solidFill>
              </a:endParaRPr>
            </a:p>
          </p:txBody>
        </p:sp>
      </p:grpSp>
    </p:spTree>
    <p:extLst>
      <p:ext uri="{BB962C8B-B14F-4D97-AF65-F5344CB8AC3E}">
        <p14:creationId xmlns:p14="http://schemas.microsoft.com/office/powerpoint/2010/main" val="2911775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06EE0-2BC6-D741-9315-7EE3AF8DBE05}"/>
              </a:ext>
            </a:extLst>
          </p:cNvPr>
          <p:cNvSpPr>
            <a:spLocks noGrp="1"/>
          </p:cNvSpPr>
          <p:nvPr>
            <p:ph type="title"/>
          </p:nvPr>
        </p:nvSpPr>
        <p:spPr/>
        <p:txBody>
          <a:bodyPr/>
          <a:lstStyle/>
          <a:p>
            <a:r>
              <a:rPr lang="en-CH" dirty="0"/>
              <a:t>Area and Power</a:t>
            </a:r>
          </a:p>
        </p:txBody>
      </p:sp>
      <p:sp>
        <p:nvSpPr>
          <p:cNvPr id="3" name="Content Placeholder 2">
            <a:extLst>
              <a:ext uri="{FF2B5EF4-FFF2-40B4-BE49-F238E27FC236}">
                <a16:creationId xmlns:a16="http://schemas.microsoft.com/office/drawing/2014/main" id="{71158F59-6BA8-4B42-8BF0-FC3E9FFC67D4}"/>
              </a:ext>
            </a:extLst>
          </p:cNvPr>
          <p:cNvSpPr>
            <a:spLocks noGrp="1"/>
          </p:cNvSpPr>
          <p:nvPr>
            <p:ph idx="1"/>
          </p:nvPr>
        </p:nvSpPr>
        <p:spPr/>
        <p:txBody>
          <a:bodyPr/>
          <a:lstStyle/>
          <a:p>
            <a:pPr>
              <a:spcAft>
                <a:spcPts val="2000"/>
              </a:spcAft>
            </a:pPr>
            <a:r>
              <a:rPr lang="en-GB" sz="2400" dirty="0"/>
              <a:t>Based on </a:t>
            </a:r>
            <a:r>
              <a:rPr lang="en-GB" sz="2400" b="1" dirty="0">
                <a:solidFill>
                  <a:srgbClr val="1982C3"/>
                </a:solidFill>
              </a:rPr>
              <a:t>Synthesis</a:t>
            </a:r>
            <a:r>
              <a:rPr lang="en-GB" sz="2400" dirty="0"/>
              <a:t> of </a:t>
            </a:r>
            <a:r>
              <a:rPr lang="en-GB" sz="2400" b="1" dirty="0" err="1">
                <a:solidFill>
                  <a:srgbClr val="1982C3"/>
                </a:solidFill>
              </a:rPr>
              <a:t>GenStore</a:t>
            </a:r>
            <a:r>
              <a:rPr lang="en-GB" sz="2400" b="1" dirty="0">
                <a:solidFill>
                  <a:schemeClr val="accent5"/>
                </a:solidFill>
              </a:rPr>
              <a:t> </a:t>
            </a:r>
            <a:r>
              <a:rPr lang="en-GB" sz="2400" dirty="0"/>
              <a:t>accelerators using the Synopsys Design Compiler @ 65nm technology node</a:t>
            </a:r>
          </a:p>
          <a:p>
            <a:pPr marL="0" indent="0">
              <a:spcAft>
                <a:spcPts val="2000"/>
              </a:spcAft>
              <a:buNone/>
            </a:pPr>
            <a:endParaRPr lang="en-GB" dirty="0"/>
          </a:p>
        </p:txBody>
      </p:sp>
      <p:graphicFrame>
        <p:nvGraphicFramePr>
          <p:cNvPr id="4" name="Table 3">
            <a:extLst>
              <a:ext uri="{FF2B5EF4-FFF2-40B4-BE49-F238E27FC236}">
                <a16:creationId xmlns:a16="http://schemas.microsoft.com/office/drawing/2014/main" id="{A3F6F1A7-5FED-B44B-9259-3774C96EE5E5}"/>
              </a:ext>
            </a:extLst>
          </p:cNvPr>
          <p:cNvGraphicFramePr>
            <a:graphicFrameLocks noGrp="1"/>
          </p:cNvGraphicFramePr>
          <p:nvPr>
            <p:extLst>
              <p:ext uri="{D42A27DB-BD31-4B8C-83A1-F6EECF244321}">
                <p14:modId xmlns:p14="http://schemas.microsoft.com/office/powerpoint/2010/main" val="3614484241"/>
              </p:ext>
            </p:extLst>
          </p:nvPr>
        </p:nvGraphicFramePr>
        <p:xfrm>
          <a:off x="487199" y="1795305"/>
          <a:ext cx="8165206" cy="3227456"/>
        </p:xfrm>
        <a:graphic>
          <a:graphicData uri="http://schemas.openxmlformats.org/drawingml/2006/table">
            <a:tbl>
              <a:tblPr>
                <a:tableStyleId>{5C22544A-7EE6-4342-B048-85BDC9FD1C3A}</a:tableStyleId>
              </a:tblPr>
              <a:tblGrid>
                <a:gridCol w="2859110">
                  <a:extLst>
                    <a:ext uri="{9D8B030D-6E8A-4147-A177-3AD203B41FA5}">
                      <a16:colId xmlns:a16="http://schemas.microsoft.com/office/drawing/2014/main" val="123597305"/>
                    </a:ext>
                  </a:extLst>
                </a:gridCol>
                <a:gridCol w="2009104">
                  <a:extLst>
                    <a:ext uri="{9D8B030D-6E8A-4147-A177-3AD203B41FA5}">
                      <a16:colId xmlns:a16="http://schemas.microsoft.com/office/drawing/2014/main" val="3494495105"/>
                    </a:ext>
                  </a:extLst>
                </a:gridCol>
                <a:gridCol w="1777285">
                  <a:extLst>
                    <a:ext uri="{9D8B030D-6E8A-4147-A177-3AD203B41FA5}">
                      <a16:colId xmlns:a16="http://schemas.microsoft.com/office/drawing/2014/main" val="2405678777"/>
                    </a:ext>
                  </a:extLst>
                </a:gridCol>
                <a:gridCol w="1519707">
                  <a:extLst>
                    <a:ext uri="{9D8B030D-6E8A-4147-A177-3AD203B41FA5}">
                      <a16:colId xmlns:a16="http://schemas.microsoft.com/office/drawing/2014/main" val="4092833312"/>
                    </a:ext>
                  </a:extLst>
                </a:gridCol>
              </a:tblGrid>
              <a:tr h="484256">
                <a:tc>
                  <a:txBody>
                    <a:bodyPr/>
                    <a:lstStyle/>
                    <a:p>
                      <a:pPr algn="ctr" fontAlgn="b"/>
                      <a:r>
                        <a:rPr lang="en-GB" sz="2000" b="1" u="none" strike="noStrike" dirty="0">
                          <a:solidFill>
                            <a:schemeClr val="bg1"/>
                          </a:solidFill>
                          <a:effectLst/>
                          <a:latin typeface="Corbel" panose="020B0503020204020204" pitchFamily="34" charset="0"/>
                        </a:rPr>
                        <a:t>Logic unit</a:t>
                      </a:r>
                      <a:endParaRPr lang="en-GB" sz="2000" b="1" i="0" u="none" strike="noStrike" dirty="0">
                        <a:solidFill>
                          <a:schemeClr val="bg1"/>
                        </a:solidFill>
                        <a:effectLst/>
                        <a:latin typeface="Corbel" panose="020B0503020204020204" pitchFamily="34" charset="0"/>
                      </a:endParaRPr>
                    </a:p>
                  </a:txBody>
                  <a:tcPr marL="9525" marR="9525" marT="9525" marB="0" anchor="ct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fontAlgn="b"/>
                      <a:r>
                        <a:rPr lang="en-GB" sz="2000" b="1" u="none" strike="noStrike" dirty="0">
                          <a:solidFill>
                            <a:schemeClr val="bg1"/>
                          </a:solidFill>
                          <a:effectLst/>
                          <a:latin typeface="Corbel" panose="020B0503020204020204" pitchFamily="34" charset="0"/>
                        </a:rPr>
                        <a:t># of instances</a:t>
                      </a:r>
                      <a:endParaRPr lang="en-GB" sz="2000" b="1" i="0" u="none" strike="noStrike" dirty="0">
                        <a:solidFill>
                          <a:schemeClr val="bg1"/>
                        </a:solidFill>
                        <a:effectLst/>
                        <a:latin typeface="Corbel" panose="020B0503020204020204" pitchFamily="34" charset="0"/>
                      </a:endParaRPr>
                    </a:p>
                  </a:txBody>
                  <a:tcPr marL="9525" marR="9525" marT="9525"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fontAlgn="b"/>
                      <a:r>
                        <a:rPr lang="en-GB" sz="2000" b="1" u="none" strike="noStrike" dirty="0">
                          <a:solidFill>
                            <a:schemeClr val="bg1"/>
                          </a:solidFill>
                          <a:effectLst/>
                          <a:latin typeface="Corbel" panose="020B0503020204020204" pitchFamily="34" charset="0"/>
                        </a:rPr>
                        <a:t>Area [mm</a:t>
                      </a:r>
                      <a:r>
                        <a:rPr lang="en-GB" sz="2000" b="1" u="none" strike="noStrike" baseline="30000" dirty="0">
                          <a:solidFill>
                            <a:schemeClr val="bg1"/>
                          </a:solidFill>
                          <a:effectLst/>
                          <a:latin typeface="Corbel" panose="020B0503020204020204" pitchFamily="34" charset="0"/>
                        </a:rPr>
                        <a:t>2</a:t>
                      </a:r>
                      <a:r>
                        <a:rPr lang="en-GB" sz="2000" b="1" u="none" strike="noStrike" dirty="0">
                          <a:solidFill>
                            <a:schemeClr val="bg1"/>
                          </a:solidFill>
                          <a:effectLst/>
                          <a:latin typeface="Corbel" panose="020B0503020204020204" pitchFamily="34" charset="0"/>
                        </a:rPr>
                        <a:t>]</a:t>
                      </a:r>
                      <a:endParaRPr lang="en-GB" sz="2000" b="1" i="0" u="none" strike="noStrike" dirty="0">
                        <a:solidFill>
                          <a:schemeClr val="bg1"/>
                        </a:solidFill>
                        <a:effectLst/>
                        <a:latin typeface="Corbel" panose="020B0503020204020204" pitchFamily="34" charset="0"/>
                      </a:endParaRPr>
                    </a:p>
                  </a:txBody>
                  <a:tcPr marL="9525" marR="9525" marT="9525"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fontAlgn="b"/>
                      <a:r>
                        <a:rPr lang="en-GB" sz="2000" b="1" u="none" strike="noStrike" dirty="0">
                          <a:solidFill>
                            <a:schemeClr val="bg1"/>
                          </a:solidFill>
                          <a:effectLst/>
                          <a:latin typeface="Corbel" panose="020B0503020204020204" pitchFamily="34" charset="0"/>
                        </a:rPr>
                        <a:t>Power [</a:t>
                      </a:r>
                      <a:r>
                        <a:rPr lang="en-GB" sz="2000" b="1" u="none" strike="noStrike" dirty="0" err="1">
                          <a:solidFill>
                            <a:schemeClr val="bg1"/>
                          </a:solidFill>
                          <a:effectLst/>
                          <a:latin typeface="Corbel" panose="020B0503020204020204" pitchFamily="34" charset="0"/>
                        </a:rPr>
                        <a:t>mW</a:t>
                      </a:r>
                      <a:r>
                        <a:rPr lang="en-GB" sz="2000" b="1" u="none" strike="noStrike" dirty="0">
                          <a:solidFill>
                            <a:schemeClr val="bg1"/>
                          </a:solidFill>
                          <a:effectLst/>
                          <a:latin typeface="Corbel" panose="020B0503020204020204" pitchFamily="34" charset="0"/>
                        </a:rPr>
                        <a:t>]</a:t>
                      </a:r>
                      <a:endParaRPr lang="en-GB" sz="2000" b="1" i="0" u="none" strike="noStrike" dirty="0">
                        <a:solidFill>
                          <a:schemeClr val="bg1"/>
                        </a:solidFill>
                        <a:effectLst/>
                        <a:latin typeface="Corbel" panose="020B0503020204020204" pitchFamily="34" charset="0"/>
                      </a:endParaRPr>
                    </a:p>
                  </a:txBody>
                  <a:tcPr marL="9525" marR="9525" marT="9525" marB="0" anchor="ct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3262479441"/>
                  </a:ext>
                </a:extLst>
              </a:tr>
              <a:tr h="322437">
                <a:tc>
                  <a:txBody>
                    <a:bodyPr/>
                    <a:lstStyle/>
                    <a:p>
                      <a:pPr algn="ctr" fontAlgn="b"/>
                      <a:r>
                        <a:rPr lang="en-GB" sz="1600" u="none" strike="noStrike" dirty="0">
                          <a:effectLst/>
                          <a:latin typeface="Corbel" panose="020B0503020204020204" pitchFamily="34" charset="0"/>
                        </a:rPr>
                        <a:t>Comparator</a:t>
                      </a:r>
                      <a:endParaRPr lang="en-GB" sz="1600" b="0" i="0" u="none" strike="noStrike" dirty="0">
                        <a:solidFill>
                          <a:srgbClr val="000000"/>
                        </a:solidFill>
                        <a:effectLst/>
                        <a:latin typeface="Corbel" panose="020B0503020204020204" pitchFamily="34" charset="0"/>
                      </a:endParaRPr>
                    </a:p>
                  </a:txBody>
                  <a:tcPr marL="9525" marR="9525" marT="9525" marB="0" anchor="b">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solidFill>
                      <a:srgbClr val="92B192">
                        <a:alpha val="21176"/>
                      </a:srgbClr>
                    </a:solidFill>
                  </a:tcPr>
                </a:tc>
                <a:tc>
                  <a:txBody>
                    <a:bodyPr/>
                    <a:lstStyle/>
                    <a:p>
                      <a:pPr algn="ctr" fontAlgn="b"/>
                      <a:r>
                        <a:rPr lang="en-GB" sz="1600" u="none" strike="noStrike" dirty="0">
                          <a:effectLst/>
                          <a:latin typeface="Corbel" panose="020B0503020204020204" pitchFamily="34" charset="0"/>
                        </a:rPr>
                        <a:t>1 per SSD</a:t>
                      </a:r>
                      <a:endParaRPr lang="en-GB" sz="1600" b="0" i="0" u="none" strike="noStrike" dirty="0">
                        <a:solidFill>
                          <a:srgbClr val="000000"/>
                        </a:solidFill>
                        <a:effectLst/>
                        <a:latin typeface="Corbel" panose="020B0503020204020204" pitchFamily="34" charset="0"/>
                      </a:endParaRPr>
                    </a:p>
                  </a:txBody>
                  <a:tcPr marL="9525" marR="9525" marT="9525" marB="0" anchor="b">
                    <a:lnT w="19050" cap="flat" cmpd="sng" algn="ctr">
                      <a:solidFill>
                        <a:schemeClr val="tx1"/>
                      </a:solidFill>
                      <a:prstDash val="solid"/>
                      <a:round/>
                      <a:headEnd type="none" w="med" len="med"/>
                      <a:tailEnd type="none" w="med" len="med"/>
                    </a:lnT>
                    <a:solidFill>
                      <a:srgbClr val="92B192">
                        <a:alpha val="21176"/>
                      </a:srgbClr>
                    </a:solidFill>
                  </a:tcPr>
                </a:tc>
                <a:tc>
                  <a:txBody>
                    <a:bodyPr/>
                    <a:lstStyle/>
                    <a:p>
                      <a:pPr algn="ctr" fontAlgn="b"/>
                      <a:r>
                        <a:rPr lang="en-CH" sz="1600" u="none" strike="noStrike" dirty="0">
                          <a:effectLst/>
                          <a:latin typeface="Corbel" panose="020B0503020204020204" pitchFamily="34" charset="0"/>
                        </a:rPr>
                        <a:t>0.0007</a:t>
                      </a:r>
                      <a:endParaRPr lang="en-CH" sz="1600" b="0" i="0" u="none" strike="noStrike" dirty="0">
                        <a:solidFill>
                          <a:srgbClr val="000000"/>
                        </a:solidFill>
                        <a:effectLst/>
                        <a:latin typeface="Corbel" panose="020B0503020204020204" pitchFamily="34" charset="0"/>
                      </a:endParaRPr>
                    </a:p>
                  </a:txBody>
                  <a:tcPr marL="9525" marR="9525" marT="9525" marB="0" anchor="b">
                    <a:lnT w="19050" cap="flat" cmpd="sng" algn="ctr">
                      <a:solidFill>
                        <a:schemeClr val="tx1"/>
                      </a:solidFill>
                      <a:prstDash val="solid"/>
                      <a:round/>
                      <a:headEnd type="none" w="med" len="med"/>
                      <a:tailEnd type="none" w="med" len="med"/>
                    </a:lnT>
                    <a:solidFill>
                      <a:srgbClr val="92B192">
                        <a:alpha val="21176"/>
                      </a:srgbClr>
                    </a:solidFill>
                  </a:tcPr>
                </a:tc>
                <a:tc>
                  <a:txBody>
                    <a:bodyPr/>
                    <a:lstStyle/>
                    <a:p>
                      <a:pPr algn="ctr" fontAlgn="b"/>
                      <a:r>
                        <a:rPr lang="en-CH" sz="1600" u="none" strike="noStrike" dirty="0">
                          <a:effectLst/>
                          <a:latin typeface="Corbel" panose="020B0503020204020204" pitchFamily="34" charset="0"/>
                        </a:rPr>
                        <a:t>0.14</a:t>
                      </a:r>
                      <a:endParaRPr lang="en-CH" sz="1600" b="0" i="0" u="none" strike="noStrike" dirty="0">
                        <a:solidFill>
                          <a:srgbClr val="000000"/>
                        </a:solidFill>
                        <a:effectLst/>
                        <a:latin typeface="Corbel" panose="020B0503020204020204" pitchFamily="34" charset="0"/>
                      </a:endParaRPr>
                    </a:p>
                  </a:txBody>
                  <a:tcPr marL="9525" marR="9525" marT="9525" marB="0" anchor="b">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rgbClr val="92B192">
                        <a:alpha val="21176"/>
                      </a:srgbClr>
                    </a:solidFill>
                  </a:tcPr>
                </a:tc>
                <a:extLst>
                  <a:ext uri="{0D108BD9-81ED-4DB2-BD59-A6C34878D82A}">
                    <a16:rowId xmlns:a16="http://schemas.microsoft.com/office/drawing/2014/main" val="1555883855"/>
                  </a:ext>
                </a:extLst>
              </a:tr>
              <a:tr h="322437">
                <a:tc>
                  <a:txBody>
                    <a:bodyPr/>
                    <a:lstStyle/>
                    <a:p>
                      <a:pPr algn="ctr" fontAlgn="b"/>
                      <a:r>
                        <a:rPr lang="en-GB" sz="1600" u="none" strike="noStrike" dirty="0">
                          <a:effectLst/>
                          <a:latin typeface="Corbel" panose="020B0503020204020204" pitchFamily="34" charset="0"/>
                        </a:rPr>
                        <a:t>K -</a:t>
                      </a:r>
                      <a:r>
                        <a:rPr lang="en-GB" sz="1600" u="none" strike="noStrike" dirty="0" err="1">
                          <a:effectLst/>
                          <a:latin typeface="Corbel" panose="020B0503020204020204" pitchFamily="34" charset="0"/>
                        </a:rPr>
                        <a:t>mer</a:t>
                      </a:r>
                      <a:r>
                        <a:rPr lang="en-GB" sz="1600" u="none" strike="noStrike" dirty="0">
                          <a:effectLst/>
                          <a:latin typeface="Corbel" panose="020B0503020204020204" pitchFamily="34" charset="0"/>
                        </a:rPr>
                        <a:t> Window</a:t>
                      </a:r>
                      <a:endParaRPr lang="en-GB" sz="1600" b="0" i="0" u="none" strike="noStrike" dirty="0">
                        <a:solidFill>
                          <a:srgbClr val="000000"/>
                        </a:solidFill>
                        <a:effectLst/>
                        <a:latin typeface="Corbel" panose="020B0503020204020204" pitchFamily="34" charset="0"/>
                      </a:endParaRPr>
                    </a:p>
                  </a:txBody>
                  <a:tcPr marL="9525" marR="9525" marT="9525" marB="0" anchor="b">
                    <a:lnL w="19050" cap="flat" cmpd="sng" algn="ctr">
                      <a:solidFill>
                        <a:schemeClr val="tx1"/>
                      </a:solidFill>
                      <a:prstDash val="solid"/>
                      <a:round/>
                      <a:headEnd type="none" w="med" len="med"/>
                      <a:tailEnd type="none" w="med" len="med"/>
                    </a:lnL>
                    <a:solidFill>
                      <a:srgbClr val="92B192">
                        <a:alpha val="21176"/>
                      </a:srgbClr>
                    </a:solidFill>
                  </a:tcPr>
                </a:tc>
                <a:tc>
                  <a:txBody>
                    <a:bodyPr/>
                    <a:lstStyle/>
                    <a:p>
                      <a:pPr algn="ctr" fontAlgn="b"/>
                      <a:r>
                        <a:rPr lang="en-GB" sz="1600" u="none" strike="noStrike" dirty="0">
                          <a:effectLst/>
                          <a:latin typeface="Corbel" panose="020B0503020204020204" pitchFamily="34" charset="0"/>
                        </a:rPr>
                        <a:t>2 per channel</a:t>
                      </a:r>
                      <a:endParaRPr lang="en-GB" sz="1600" b="0" i="0" u="none" strike="noStrike" dirty="0">
                        <a:solidFill>
                          <a:srgbClr val="000000"/>
                        </a:solidFill>
                        <a:effectLst/>
                        <a:latin typeface="Corbel" panose="020B0503020204020204" pitchFamily="34" charset="0"/>
                      </a:endParaRPr>
                    </a:p>
                  </a:txBody>
                  <a:tcPr marL="9525" marR="9525" marT="9525" marB="0" anchor="b">
                    <a:solidFill>
                      <a:srgbClr val="92B192">
                        <a:alpha val="21176"/>
                      </a:srgbClr>
                    </a:solidFill>
                  </a:tcPr>
                </a:tc>
                <a:tc>
                  <a:txBody>
                    <a:bodyPr/>
                    <a:lstStyle/>
                    <a:p>
                      <a:pPr algn="ctr" fontAlgn="b"/>
                      <a:r>
                        <a:rPr lang="en-CH" sz="1600" u="none" strike="noStrike" dirty="0">
                          <a:effectLst/>
                          <a:latin typeface="Corbel" panose="020B0503020204020204" pitchFamily="34" charset="0"/>
                        </a:rPr>
                        <a:t>0.0018</a:t>
                      </a:r>
                      <a:endParaRPr lang="en-CH" sz="1600" b="0" i="0" u="none" strike="noStrike" dirty="0">
                        <a:solidFill>
                          <a:srgbClr val="000000"/>
                        </a:solidFill>
                        <a:effectLst/>
                        <a:latin typeface="Corbel" panose="020B0503020204020204" pitchFamily="34" charset="0"/>
                      </a:endParaRPr>
                    </a:p>
                  </a:txBody>
                  <a:tcPr marL="9525" marR="9525" marT="9525" marB="0" anchor="b">
                    <a:solidFill>
                      <a:srgbClr val="92B192">
                        <a:alpha val="21176"/>
                      </a:srgbClr>
                    </a:solidFill>
                  </a:tcPr>
                </a:tc>
                <a:tc>
                  <a:txBody>
                    <a:bodyPr/>
                    <a:lstStyle/>
                    <a:p>
                      <a:pPr algn="ctr" fontAlgn="b"/>
                      <a:r>
                        <a:rPr lang="en-CH" sz="1600" u="none" strike="noStrike" dirty="0">
                          <a:effectLst/>
                          <a:latin typeface="Corbel" panose="020B0503020204020204" pitchFamily="34" charset="0"/>
                        </a:rPr>
                        <a:t>0.27</a:t>
                      </a:r>
                      <a:endParaRPr lang="en-CH" sz="1600" b="0" i="0" u="none" strike="noStrike" dirty="0">
                        <a:solidFill>
                          <a:srgbClr val="000000"/>
                        </a:solidFill>
                        <a:effectLst/>
                        <a:latin typeface="Corbel" panose="020B0503020204020204" pitchFamily="34" charset="0"/>
                      </a:endParaRPr>
                    </a:p>
                  </a:txBody>
                  <a:tcPr marL="9525" marR="9525" marT="9525" marB="0" anchor="b">
                    <a:lnR w="19050" cap="flat" cmpd="sng" algn="ctr">
                      <a:solidFill>
                        <a:schemeClr val="tx1"/>
                      </a:solidFill>
                      <a:prstDash val="solid"/>
                      <a:round/>
                      <a:headEnd type="none" w="med" len="med"/>
                      <a:tailEnd type="none" w="med" len="med"/>
                    </a:lnR>
                    <a:solidFill>
                      <a:srgbClr val="92B192">
                        <a:alpha val="21176"/>
                      </a:srgbClr>
                    </a:solidFill>
                  </a:tcPr>
                </a:tc>
                <a:extLst>
                  <a:ext uri="{0D108BD9-81ED-4DB2-BD59-A6C34878D82A}">
                    <a16:rowId xmlns:a16="http://schemas.microsoft.com/office/drawing/2014/main" val="3565792525"/>
                  </a:ext>
                </a:extLst>
              </a:tr>
              <a:tr h="322437">
                <a:tc>
                  <a:txBody>
                    <a:bodyPr/>
                    <a:lstStyle/>
                    <a:p>
                      <a:pPr algn="ctr" fontAlgn="b"/>
                      <a:r>
                        <a:rPr lang="en-GB" sz="1600" u="none" strike="noStrike" dirty="0">
                          <a:effectLst/>
                          <a:latin typeface="Corbel" panose="020B0503020204020204" pitchFamily="34" charset="0"/>
                        </a:rPr>
                        <a:t>Hash Accelerator</a:t>
                      </a:r>
                      <a:endParaRPr lang="en-GB" sz="1600" b="0" i="0" u="none" strike="noStrike" dirty="0">
                        <a:solidFill>
                          <a:srgbClr val="000000"/>
                        </a:solidFill>
                        <a:effectLst/>
                        <a:latin typeface="Corbel" panose="020B0503020204020204" pitchFamily="34" charset="0"/>
                      </a:endParaRPr>
                    </a:p>
                  </a:txBody>
                  <a:tcPr marL="9525" marR="9525" marT="9525" marB="0" anchor="b">
                    <a:lnL w="19050" cap="flat" cmpd="sng" algn="ctr">
                      <a:solidFill>
                        <a:schemeClr val="tx1"/>
                      </a:solidFill>
                      <a:prstDash val="solid"/>
                      <a:round/>
                      <a:headEnd type="none" w="med" len="med"/>
                      <a:tailEnd type="none" w="med" len="med"/>
                    </a:lnL>
                    <a:solidFill>
                      <a:srgbClr val="92B192">
                        <a:alpha val="21176"/>
                      </a:srgbClr>
                    </a:solidFill>
                  </a:tcPr>
                </a:tc>
                <a:tc>
                  <a:txBody>
                    <a:bodyPr/>
                    <a:lstStyle/>
                    <a:p>
                      <a:pPr algn="ctr" fontAlgn="b"/>
                      <a:r>
                        <a:rPr lang="en-GB" sz="1600" u="none" strike="noStrike" dirty="0">
                          <a:effectLst/>
                          <a:latin typeface="Corbel" panose="020B0503020204020204" pitchFamily="34" charset="0"/>
                        </a:rPr>
                        <a:t>2 per SSD</a:t>
                      </a:r>
                      <a:endParaRPr lang="en-GB" sz="1600" b="0" i="0" u="none" strike="noStrike" dirty="0">
                        <a:solidFill>
                          <a:srgbClr val="000000"/>
                        </a:solidFill>
                        <a:effectLst/>
                        <a:latin typeface="Corbel" panose="020B0503020204020204" pitchFamily="34" charset="0"/>
                      </a:endParaRPr>
                    </a:p>
                  </a:txBody>
                  <a:tcPr marL="9525" marR="9525" marT="9525" marB="0" anchor="b">
                    <a:solidFill>
                      <a:srgbClr val="92B192">
                        <a:alpha val="21176"/>
                      </a:srgbClr>
                    </a:solidFill>
                  </a:tcPr>
                </a:tc>
                <a:tc>
                  <a:txBody>
                    <a:bodyPr/>
                    <a:lstStyle/>
                    <a:p>
                      <a:pPr algn="ctr" fontAlgn="b"/>
                      <a:r>
                        <a:rPr lang="en-CH" sz="1600" u="none" strike="noStrike" dirty="0">
                          <a:effectLst/>
                          <a:latin typeface="Corbel" panose="020B0503020204020204" pitchFamily="34" charset="0"/>
                        </a:rPr>
                        <a:t>0.008</a:t>
                      </a:r>
                      <a:endParaRPr lang="en-CH" sz="1600" b="0" i="0" u="none" strike="noStrike" dirty="0">
                        <a:solidFill>
                          <a:srgbClr val="000000"/>
                        </a:solidFill>
                        <a:effectLst/>
                        <a:latin typeface="Corbel" panose="020B0503020204020204" pitchFamily="34" charset="0"/>
                      </a:endParaRPr>
                    </a:p>
                  </a:txBody>
                  <a:tcPr marL="9525" marR="9525" marT="9525" marB="0" anchor="b">
                    <a:solidFill>
                      <a:srgbClr val="92B192">
                        <a:alpha val="21176"/>
                      </a:srgbClr>
                    </a:solidFill>
                  </a:tcPr>
                </a:tc>
                <a:tc>
                  <a:txBody>
                    <a:bodyPr/>
                    <a:lstStyle/>
                    <a:p>
                      <a:pPr algn="ctr" fontAlgn="b"/>
                      <a:r>
                        <a:rPr lang="en-CH" sz="1600" u="none" strike="noStrike">
                          <a:effectLst/>
                          <a:latin typeface="Corbel" panose="020B0503020204020204" pitchFamily="34" charset="0"/>
                        </a:rPr>
                        <a:t>1.8</a:t>
                      </a:r>
                      <a:endParaRPr lang="en-CH" sz="1600" b="0" i="0" u="none" strike="noStrike">
                        <a:solidFill>
                          <a:srgbClr val="000000"/>
                        </a:solidFill>
                        <a:effectLst/>
                        <a:latin typeface="Corbel" panose="020B0503020204020204" pitchFamily="34" charset="0"/>
                      </a:endParaRPr>
                    </a:p>
                  </a:txBody>
                  <a:tcPr marL="9525" marR="9525" marT="9525" marB="0" anchor="b">
                    <a:lnR w="19050" cap="flat" cmpd="sng" algn="ctr">
                      <a:solidFill>
                        <a:schemeClr val="tx1"/>
                      </a:solidFill>
                      <a:prstDash val="solid"/>
                      <a:round/>
                      <a:headEnd type="none" w="med" len="med"/>
                      <a:tailEnd type="none" w="med" len="med"/>
                    </a:lnR>
                    <a:solidFill>
                      <a:srgbClr val="92B192">
                        <a:alpha val="21176"/>
                      </a:srgbClr>
                    </a:solidFill>
                  </a:tcPr>
                </a:tc>
                <a:extLst>
                  <a:ext uri="{0D108BD9-81ED-4DB2-BD59-A6C34878D82A}">
                    <a16:rowId xmlns:a16="http://schemas.microsoft.com/office/drawing/2014/main" val="1721199651"/>
                  </a:ext>
                </a:extLst>
              </a:tr>
              <a:tr h="322437">
                <a:tc>
                  <a:txBody>
                    <a:bodyPr/>
                    <a:lstStyle/>
                    <a:p>
                      <a:pPr algn="ctr" fontAlgn="b"/>
                      <a:r>
                        <a:rPr lang="en-GB" sz="1600" u="none" strike="noStrike" dirty="0">
                          <a:effectLst/>
                          <a:latin typeface="Corbel" panose="020B0503020204020204" pitchFamily="34" charset="0"/>
                        </a:rPr>
                        <a:t>Location Buffer</a:t>
                      </a:r>
                      <a:endParaRPr lang="en-GB" sz="1600" b="0" i="0" u="none" strike="noStrike" dirty="0">
                        <a:solidFill>
                          <a:srgbClr val="000000"/>
                        </a:solidFill>
                        <a:effectLst/>
                        <a:latin typeface="Corbel" panose="020B0503020204020204" pitchFamily="34" charset="0"/>
                      </a:endParaRPr>
                    </a:p>
                  </a:txBody>
                  <a:tcPr marL="9525" marR="9525" marT="9525" marB="0" anchor="b">
                    <a:lnL w="19050" cap="flat" cmpd="sng" algn="ctr">
                      <a:solidFill>
                        <a:schemeClr val="tx1"/>
                      </a:solidFill>
                      <a:prstDash val="solid"/>
                      <a:round/>
                      <a:headEnd type="none" w="med" len="med"/>
                      <a:tailEnd type="none" w="med" len="med"/>
                    </a:lnL>
                    <a:solidFill>
                      <a:srgbClr val="92B192">
                        <a:alpha val="21176"/>
                      </a:srgbClr>
                    </a:solidFill>
                  </a:tcPr>
                </a:tc>
                <a:tc>
                  <a:txBody>
                    <a:bodyPr/>
                    <a:lstStyle/>
                    <a:p>
                      <a:pPr algn="ctr" fontAlgn="b"/>
                      <a:r>
                        <a:rPr lang="en-GB" sz="1600" u="none" strike="noStrike" dirty="0">
                          <a:effectLst/>
                          <a:latin typeface="Corbel" panose="020B0503020204020204" pitchFamily="34" charset="0"/>
                        </a:rPr>
                        <a:t>1 per channel</a:t>
                      </a:r>
                      <a:endParaRPr lang="en-GB" sz="1600" b="0" i="0" u="none" strike="noStrike" dirty="0">
                        <a:solidFill>
                          <a:srgbClr val="000000"/>
                        </a:solidFill>
                        <a:effectLst/>
                        <a:latin typeface="Corbel" panose="020B0503020204020204" pitchFamily="34" charset="0"/>
                      </a:endParaRPr>
                    </a:p>
                  </a:txBody>
                  <a:tcPr marL="9525" marR="9525" marT="9525" marB="0" anchor="b">
                    <a:solidFill>
                      <a:srgbClr val="92B192">
                        <a:alpha val="21176"/>
                      </a:srgbClr>
                    </a:solidFill>
                  </a:tcPr>
                </a:tc>
                <a:tc>
                  <a:txBody>
                    <a:bodyPr/>
                    <a:lstStyle/>
                    <a:p>
                      <a:pPr algn="ctr" fontAlgn="b"/>
                      <a:r>
                        <a:rPr lang="en-CH" sz="1600" u="none" strike="noStrike" dirty="0">
                          <a:effectLst/>
                          <a:latin typeface="Corbel" panose="020B0503020204020204" pitchFamily="34" charset="0"/>
                        </a:rPr>
                        <a:t>0.00725</a:t>
                      </a:r>
                      <a:endParaRPr lang="en-CH" sz="1600" b="0" i="0" u="none" strike="noStrike" dirty="0">
                        <a:solidFill>
                          <a:srgbClr val="000000"/>
                        </a:solidFill>
                        <a:effectLst/>
                        <a:latin typeface="Corbel" panose="020B0503020204020204" pitchFamily="34" charset="0"/>
                      </a:endParaRPr>
                    </a:p>
                  </a:txBody>
                  <a:tcPr marL="9525" marR="9525" marT="9525" marB="0" anchor="b">
                    <a:solidFill>
                      <a:srgbClr val="92B192">
                        <a:alpha val="21176"/>
                      </a:srgbClr>
                    </a:solidFill>
                  </a:tcPr>
                </a:tc>
                <a:tc>
                  <a:txBody>
                    <a:bodyPr/>
                    <a:lstStyle/>
                    <a:p>
                      <a:pPr algn="ctr" fontAlgn="b"/>
                      <a:r>
                        <a:rPr lang="en-CH" sz="1600" u="none" strike="noStrike">
                          <a:effectLst/>
                          <a:latin typeface="Corbel" panose="020B0503020204020204" pitchFamily="34" charset="0"/>
                        </a:rPr>
                        <a:t>0.37375</a:t>
                      </a:r>
                      <a:endParaRPr lang="en-CH" sz="1600" b="0" i="0" u="none" strike="noStrike">
                        <a:solidFill>
                          <a:srgbClr val="000000"/>
                        </a:solidFill>
                        <a:effectLst/>
                        <a:latin typeface="Corbel" panose="020B0503020204020204" pitchFamily="34" charset="0"/>
                      </a:endParaRPr>
                    </a:p>
                  </a:txBody>
                  <a:tcPr marL="9525" marR="9525" marT="9525" marB="0" anchor="b">
                    <a:lnR w="19050" cap="flat" cmpd="sng" algn="ctr">
                      <a:solidFill>
                        <a:schemeClr val="tx1"/>
                      </a:solidFill>
                      <a:prstDash val="solid"/>
                      <a:round/>
                      <a:headEnd type="none" w="med" len="med"/>
                      <a:tailEnd type="none" w="med" len="med"/>
                    </a:lnR>
                    <a:solidFill>
                      <a:srgbClr val="92B192">
                        <a:alpha val="21176"/>
                      </a:srgbClr>
                    </a:solidFill>
                  </a:tcPr>
                </a:tc>
                <a:extLst>
                  <a:ext uri="{0D108BD9-81ED-4DB2-BD59-A6C34878D82A}">
                    <a16:rowId xmlns:a16="http://schemas.microsoft.com/office/drawing/2014/main" val="3311369179"/>
                  </a:ext>
                </a:extLst>
              </a:tr>
              <a:tr h="322437">
                <a:tc>
                  <a:txBody>
                    <a:bodyPr/>
                    <a:lstStyle/>
                    <a:p>
                      <a:pPr algn="ctr" fontAlgn="b"/>
                      <a:r>
                        <a:rPr lang="en-GB" sz="1600" u="none" strike="noStrike">
                          <a:effectLst/>
                          <a:latin typeface="Corbel" panose="020B0503020204020204" pitchFamily="34" charset="0"/>
                        </a:rPr>
                        <a:t>Chaining Buffer</a:t>
                      </a:r>
                      <a:endParaRPr lang="en-GB" sz="1600" b="0" i="0" u="none" strike="noStrike">
                        <a:solidFill>
                          <a:srgbClr val="000000"/>
                        </a:solidFill>
                        <a:effectLst/>
                        <a:latin typeface="Corbel" panose="020B0503020204020204" pitchFamily="34" charset="0"/>
                      </a:endParaRPr>
                    </a:p>
                  </a:txBody>
                  <a:tcPr marL="9525" marR="9525" marT="9525" marB="0" anchor="b">
                    <a:lnL w="19050" cap="flat" cmpd="sng" algn="ctr">
                      <a:solidFill>
                        <a:schemeClr val="tx1"/>
                      </a:solidFill>
                      <a:prstDash val="solid"/>
                      <a:round/>
                      <a:headEnd type="none" w="med" len="med"/>
                      <a:tailEnd type="none" w="med" len="med"/>
                    </a:lnL>
                    <a:solidFill>
                      <a:srgbClr val="92B192">
                        <a:alpha val="21176"/>
                      </a:srgbClr>
                    </a:solidFill>
                  </a:tcPr>
                </a:tc>
                <a:tc>
                  <a:txBody>
                    <a:bodyPr/>
                    <a:lstStyle/>
                    <a:p>
                      <a:pPr algn="ctr" fontAlgn="b"/>
                      <a:r>
                        <a:rPr lang="en-GB" sz="1600" u="none" strike="noStrike" dirty="0">
                          <a:effectLst/>
                          <a:latin typeface="Corbel" panose="020B0503020204020204" pitchFamily="34" charset="0"/>
                        </a:rPr>
                        <a:t>1 per channel</a:t>
                      </a:r>
                      <a:endParaRPr lang="en-GB" sz="1600" b="0" i="0" u="none" strike="noStrike" dirty="0">
                        <a:solidFill>
                          <a:srgbClr val="000000"/>
                        </a:solidFill>
                        <a:effectLst/>
                        <a:latin typeface="Corbel" panose="020B0503020204020204" pitchFamily="34" charset="0"/>
                      </a:endParaRPr>
                    </a:p>
                  </a:txBody>
                  <a:tcPr marL="9525" marR="9525" marT="9525" marB="0" anchor="b">
                    <a:solidFill>
                      <a:srgbClr val="92B192">
                        <a:alpha val="21176"/>
                      </a:srgbClr>
                    </a:solidFill>
                  </a:tcPr>
                </a:tc>
                <a:tc>
                  <a:txBody>
                    <a:bodyPr/>
                    <a:lstStyle/>
                    <a:p>
                      <a:pPr algn="ctr" fontAlgn="b"/>
                      <a:r>
                        <a:rPr lang="en-CH" sz="1600" u="none" strike="noStrike" dirty="0">
                          <a:effectLst/>
                          <a:latin typeface="Corbel" panose="020B0503020204020204" pitchFamily="34" charset="0"/>
                        </a:rPr>
                        <a:t>0.008</a:t>
                      </a:r>
                      <a:endParaRPr lang="en-CH" sz="1600" b="0" i="0" u="none" strike="noStrike" dirty="0">
                        <a:solidFill>
                          <a:srgbClr val="000000"/>
                        </a:solidFill>
                        <a:effectLst/>
                        <a:latin typeface="Corbel" panose="020B0503020204020204" pitchFamily="34" charset="0"/>
                      </a:endParaRPr>
                    </a:p>
                  </a:txBody>
                  <a:tcPr marL="9525" marR="9525" marT="9525" marB="0" anchor="b">
                    <a:solidFill>
                      <a:srgbClr val="92B192">
                        <a:alpha val="21176"/>
                      </a:srgbClr>
                    </a:solidFill>
                  </a:tcPr>
                </a:tc>
                <a:tc>
                  <a:txBody>
                    <a:bodyPr/>
                    <a:lstStyle/>
                    <a:p>
                      <a:pPr algn="ctr" fontAlgn="b"/>
                      <a:r>
                        <a:rPr lang="en-CH" sz="1600" u="none" strike="noStrike">
                          <a:effectLst/>
                          <a:latin typeface="Corbel" panose="020B0503020204020204" pitchFamily="34" charset="0"/>
                        </a:rPr>
                        <a:t>0.95</a:t>
                      </a:r>
                      <a:endParaRPr lang="en-CH" sz="1600" b="0" i="0" u="none" strike="noStrike">
                        <a:solidFill>
                          <a:srgbClr val="000000"/>
                        </a:solidFill>
                        <a:effectLst/>
                        <a:latin typeface="Corbel" panose="020B0503020204020204" pitchFamily="34" charset="0"/>
                      </a:endParaRPr>
                    </a:p>
                  </a:txBody>
                  <a:tcPr marL="9525" marR="9525" marT="9525" marB="0" anchor="b">
                    <a:lnR w="19050" cap="flat" cmpd="sng" algn="ctr">
                      <a:solidFill>
                        <a:schemeClr val="tx1"/>
                      </a:solidFill>
                      <a:prstDash val="solid"/>
                      <a:round/>
                      <a:headEnd type="none" w="med" len="med"/>
                      <a:tailEnd type="none" w="med" len="med"/>
                    </a:lnR>
                    <a:solidFill>
                      <a:srgbClr val="92B192">
                        <a:alpha val="21176"/>
                      </a:srgbClr>
                    </a:solidFill>
                  </a:tcPr>
                </a:tc>
                <a:extLst>
                  <a:ext uri="{0D108BD9-81ED-4DB2-BD59-A6C34878D82A}">
                    <a16:rowId xmlns:a16="http://schemas.microsoft.com/office/drawing/2014/main" val="4066311056"/>
                  </a:ext>
                </a:extLst>
              </a:tr>
              <a:tr h="322437">
                <a:tc>
                  <a:txBody>
                    <a:bodyPr/>
                    <a:lstStyle/>
                    <a:p>
                      <a:pPr algn="ctr" fontAlgn="b"/>
                      <a:r>
                        <a:rPr lang="en-GB" sz="1600" u="none" strike="noStrike" dirty="0">
                          <a:effectLst/>
                          <a:latin typeface="Corbel" panose="020B0503020204020204" pitchFamily="34" charset="0"/>
                        </a:rPr>
                        <a:t>Chaining PE</a:t>
                      </a:r>
                      <a:endParaRPr lang="en-GB" sz="1600" b="0" i="0" u="none" strike="noStrike" dirty="0">
                        <a:solidFill>
                          <a:srgbClr val="000000"/>
                        </a:solidFill>
                        <a:effectLst/>
                        <a:latin typeface="Corbel" panose="020B0503020204020204" pitchFamily="34" charset="0"/>
                      </a:endParaRPr>
                    </a:p>
                  </a:txBody>
                  <a:tcPr marL="9525" marR="9525" marT="9525" marB="0" anchor="b">
                    <a:lnL w="19050" cap="flat" cmpd="sng" algn="ctr">
                      <a:solidFill>
                        <a:schemeClr val="tx1"/>
                      </a:solidFill>
                      <a:prstDash val="solid"/>
                      <a:round/>
                      <a:headEnd type="none" w="med" len="med"/>
                      <a:tailEnd type="none" w="med" len="med"/>
                    </a:lnL>
                    <a:solidFill>
                      <a:srgbClr val="92B192">
                        <a:alpha val="21176"/>
                      </a:srgbClr>
                    </a:solidFill>
                  </a:tcPr>
                </a:tc>
                <a:tc>
                  <a:txBody>
                    <a:bodyPr/>
                    <a:lstStyle/>
                    <a:p>
                      <a:pPr algn="ctr" fontAlgn="b"/>
                      <a:r>
                        <a:rPr lang="en-GB" sz="1600" u="none" strike="noStrike" dirty="0">
                          <a:effectLst/>
                          <a:latin typeface="Corbel" panose="020B0503020204020204" pitchFamily="34" charset="0"/>
                        </a:rPr>
                        <a:t>1 per channel</a:t>
                      </a:r>
                      <a:endParaRPr lang="en-GB" sz="1600" b="0" i="0" u="none" strike="noStrike" dirty="0">
                        <a:solidFill>
                          <a:srgbClr val="000000"/>
                        </a:solidFill>
                        <a:effectLst/>
                        <a:latin typeface="Corbel" panose="020B0503020204020204" pitchFamily="34" charset="0"/>
                      </a:endParaRPr>
                    </a:p>
                  </a:txBody>
                  <a:tcPr marL="9525" marR="9525" marT="9525" marB="0" anchor="b">
                    <a:solidFill>
                      <a:srgbClr val="92B192">
                        <a:alpha val="21176"/>
                      </a:srgbClr>
                    </a:solidFill>
                  </a:tcPr>
                </a:tc>
                <a:tc>
                  <a:txBody>
                    <a:bodyPr/>
                    <a:lstStyle/>
                    <a:p>
                      <a:pPr algn="ctr" fontAlgn="b"/>
                      <a:r>
                        <a:rPr lang="en-CH" sz="1600" u="none" strike="noStrike" dirty="0">
                          <a:effectLst/>
                          <a:latin typeface="Corbel" panose="020B0503020204020204" pitchFamily="34" charset="0"/>
                        </a:rPr>
                        <a:t>0.004</a:t>
                      </a:r>
                      <a:endParaRPr lang="en-CH" sz="1600" b="0" i="0" u="none" strike="noStrike" dirty="0">
                        <a:solidFill>
                          <a:srgbClr val="000000"/>
                        </a:solidFill>
                        <a:effectLst/>
                        <a:latin typeface="Corbel" panose="020B0503020204020204" pitchFamily="34" charset="0"/>
                      </a:endParaRPr>
                    </a:p>
                  </a:txBody>
                  <a:tcPr marL="9525" marR="9525" marT="9525" marB="0" anchor="b">
                    <a:solidFill>
                      <a:srgbClr val="92B192">
                        <a:alpha val="21176"/>
                      </a:srgbClr>
                    </a:solidFill>
                  </a:tcPr>
                </a:tc>
                <a:tc>
                  <a:txBody>
                    <a:bodyPr/>
                    <a:lstStyle/>
                    <a:p>
                      <a:pPr algn="ctr" fontAlgn="b"/>
                      <a:r>
                        <a:rPr lang="en-CH" sz="1600" u="none" strike="noStrike" dirty="0">
                          <a:effectLst/>
                          <a:latin typeface="Corbel" panose="020B0503020204020204" pitchFamily="34" charset="0"/>
                        </a:rPr>
                        <a:t>0.98</a:t>
                      </a:r>
                      <a:endParaRPr lang="en-CH" sz="1600" b="0" i="0" u="none" strike="noStrike" dirty="0">
                        <a:solidFill>
                          <a:srgbClr val="000000"/>
                        </a:solidFill>
                        <a:effectLst/>
                        <a:latin typeface="Corbel" panose="020B0503020204020204" pitchFamily="34" charset="0"/>
                      </a:endParaRPr>
                    </a:p>
                  </a:txBody>
                  <a:tcPr marL="9525" marR="9525" marT="9525" marB="0" anchor="b">
                    <a:lnR w="19050" cap="flat" cmpd="sng" algn="ctr">
                      <a:solidFill>
                        <a:schemeClr val="tx1"/>
                      </a:solidFill>
                      <a:prstDash val="solid"/>
                      <a:round/>
                      <a:headEnd type="none" w="med" len="med"/>
                      <a:tailEnd type="none" w="med" len="med"/>
                    </a:lnR>
                    <a:solidFill>
                      <a:srgbClr val="92B192">
                        <a:alpha val="21176"/>
                      </a:srgbClr>
                    </a:solidFill>
                  </a:tcPr>
                </a:tc>
                <a:extLst>
                  <a:ext uri="{0D108BD9-81ED-4DB2-BD59-A6C34878D82A}">
                    <a16:rowId xmlns:a16="http://schemas.microsoft.com/office/drawing/2014/main" val="296113054"/>
                  </a:ext>
                </a:extLst>
              </a:tr>
              <a:tr h="322437">
                <a:tc>
                  <a:txBody>
                    <a:bodyPr/>
                    <a:lstStyle/>
                    <a:p>
                      <a:pPr algn="ctr" fontAlgn="b"/>
                      <a:r>
                        <a:rPr lang="en-GB" sz="1600" u="none" strike="noStrike" dirty="0">
                          <a:effectLst/>
                          <a:latin typeface="Corbel" panose="020B0503020204020204" pitchFamily="34" charset="0"/>
                        </a:rPr>
                        <a:t>Control</a:t>
                      </a:r>
                      <a:endParaRPr lang="en-GB" sz="1600" b="0" i="0" u="none" strike="noStrike" dirty="0">
                        <a:solidFill>
                          <a:srgbClr val="000000"/>
                        </a:solidFill>
                        <a:effectLst/>
                        <a:latin typeface="Corbel" panose="020B0503020204020204" pitchFamily="34" charset="0"/>
                      </a:endParaRPr>
                    </a:p>
                  </a:txBody>
                  <a:tcPr marL="9525" marR="9525" marT="9525" marB="0" anchor="b">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solidFill>
                      <a:srgbClr val="92B192">
                        <a:alpha val="21176"/>
                      </a:srgbClr>
                    </a:solidFill>
                  </a:tcPr>
                </a:tc>
                <a:tc>
                  <a:txBody>
                    <a:bodyPr/>
                    <a:lstStyle/>
                    <a:p>
                      <a:pPr algn="ctr" fontAlgn="b"/>
                      <a:r>
                        <a:rPr lang="en-GB" sz="1600" u="none" strike="noStrike" dirty="0">
                          <a:effectLst/>
                          <a:latin typeface="Corbel" panose="020B0503020204020204" pitchFamily="34" charset="0"/>
                        </a:rPr>
                        <a:t>1 per SSD</a:t>
                      </a:r>
                      <a:endParaRPr lang="en-GB" sz="1600" b="0" i="0" u="none" strike="noStrike" dirty="0">
                        <a:solidFill>
                          <a:srgbClr val="000000"/>
                        </a:solidFill>
                        <a:effectLst/>
                        <a:latin typeface="Corbel" panose="020B0503020204020204" pitchFamily="34" charset="0"/>
                      </a:endParaRPr>
                    </a:p>
                  </a:txBody>
                  <a:tcPr marL="9525" marR="9525" marT="9525" marB="0" anchor="b">
                    <a:lnB w="19050" cap="flat" cmpd="sng" algn="ctr">
                      <a:solidFill>
                        <a:schemeClr val="tx1"/>
                      </a:solidFill>
                      <a:prstDash val="solid"/>
                      <a:round/>
                      <a:headEnd type="none" w="med" len="med"/>
                      <a:tailEnd type="none" w="med" len="med"/>
                    </a:lnB>
                    <a:solidFill>
                      <a:srgbClr val="92B192">
                        <a:alpha val="21176"/>
                      </a:srgbClr>
                    </a:solidFill>
                  </a:tcPr>
                </a:tc>
                <a:tc>
                  <a:txBody>
                    <a:bodyPr/>
                    <a:lstStyle/>
                    <a:p>
                      <a:pPr algn="ctr" fontAlgn="b"/>
                      <a:r>
                        <a:rPr lang="en-CH" sz="1600" u="none" strike="noStrike" dirty="0">
                          <a:effectLst/>
                          <a:latin typeface="Corbel" panose="020B0503020204020204" pitchFamily="34" charset="0"/>
                        </a:rPr>
                        <a:t>0.0002</a:t>
                      </a:r>
                      <a:endParaRPr lang="en-CH" sz="1600" b="0" i="0" u="none" strike="noStrike" dirty="0">
                        <a:solidFill>
                          <a:srgbClr val="000000"/>
                        </a:solidFill>
                        <a:effectLst/>
                        <a:latin typeface="Corbel" panose="020B0503020204020204" pitchFamily="34" charset="0"/>
                      </a:endParaRPr>
                    </a:p>
                  </a:txBody>
                  <a:tcPr marL="9525" marR="9525" marT="9525" marB="0" anchor="b">
                    <a:lnB w="19050" cap="flat" cmpd="sng" algn="ctr">
                      <a:solidFill>
                        <a:schemeClr val="tx1"/>
                      </a:solidFill>
                      <a:prstDash val="solid"/>
                      <a:round/>
                      <a:headEnd type="none" w="med" len="med"/>
                      <a:tailEnd type="none" w="med" len="med"/>
                    </a:lnB>
                    <a:solidFill>
                      <a:srgbClr val="92B192">
                        <a:alpha val="21176"/>
                      </a:srgbClr>
                    </a:solidFill>
                  </a:tcPr>
                </a:tc>
                <a:tc>
                  <a:txBody>
                    <a:bodyPr/>
                    <a:lstStyle/>
                    <a:p>
                      <a:pPr algn="ctr" fontAlgn="b"/>
                      <a:r>
                        <a:rPr lang="en-CH" sz="1600" u="none" strike="noStrike" dirty="0">
                          <a:effectLst/>
                          <a:latin typeface="Corbel" panose="020B0503020204020204" pitchFamily="34" charset="0"/>
                        </a:rPr>
                        <a:t>0.11</a:t>
                      </a:r>
                      <a:endParaRPr lang="en-CH" sz="1600" b="0" i="0" u="none" strike="noStrike" dirty="0">
                        <a:solidFill>
                          <a:srgbClr val="000000"/>
                        </a:solidFill>
                        <a:effectLst/>
                        <a:latin typeface="Corbel" panose="020B0503020204020204" pitchFamily="34" charset="0"/>
                      </a:endParaRPr>
                    </a:p>
                  </a:txBody>
                  <a:tcPr marL="9525" marR="9525" marT="9525" marB="0" anchor="b">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solidFill>
                      <a:srgbClr val="92B192">
                        <a:alpha val="21176"/>
                      </a:srgbClr>
                    </a:solidFill>
                  </a:tcPr>
                </a:tc>
                <a:extLst>
                  <a:ext uri="{0D108BD9-81ED-4DB2-BD59-A6C34878D82A}">
                    <a16:rowId xmlns:a16="http://schemas.microsoft.com/office/drawing/2014/main" val="3779071789"/>
                  </a:ext>
                </a:extLst>
              </a:tr>
              <a:tr h="486141">
                <a:tc>
                  <a:txBody>
                    <a:bodyPr/>
                    <a:lstStyle/>
                    <a:p>
                      <a:pPr algn="ctr" fontAlgn="b"/>
                      <a:r>
                        <a:rPr lang="en-GB" sz="2000" i="1" u="none" strike="noStrike" dirty="0">
                          <a:effectLst/>
                          <a:latin typeface="Corbel" panose="020B0503020204020204" pitchFamily="34" charset="0"/>
                        </a:rPr>
                        <a:t>Total for an 8-channel SSD</a:t>
                      </a:r>
                      <a:endParaRPr lang="en-GB" sz="2000" b="0" i="1" u="none" strike="noStrike" dirty="0">
                        <a:solidFill>
                          <a:srgbClr val="000000"/>
                        </a:solidFill>
                        <a:effectLst/>
                        <a:latin typeface="Corbel" panose="020B0503020204020204" pitchFamily="34" charset="0"/>
                      </a:endParaRPr>
                    </a:p>
                  </a:txBody>
                  <a:tcPr marL="9525" marR="9525" marT="19050" marB="19050" anchor="ct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B192">
                        <a:alpha val="21176"/>
                      </a:srgbClr>
                    </a:solidFill>
                  </a:tcPr>
                </a:tc>
                <a:tc>
                  <a:txBody>
                    <a:bodyPr/>
                    <a:lstStyle/>
                    <a:p>
                      <a:pPr algn="ctr" fontAlgn="b"/>
                      <a:r>
                        <a:rPr lang="en-CH" sz="2000" u="none" strike="noStrike" dirty="0">
                          <a:effectLst/>
                          <a:latin typeface="Corbel" panose="020B0503020204020204" pitchFamily="34" charset="0"/>
                        </a:rPr>
                        <a:t>-</a:t>
                      </a:r>
                      <a:endParaRPr lang="en-CH" sz="2000" b="0" i="0" u="none" strike="noStrike" dirty="0">
                        <a:solidFill>
                          <a:srgbClr val="000000"/>
                        </a:solidFill>
                        <a:effectLst/>
                        <a:latin typeface="Corbel" panose="020B0503020204020204" pitchFamily="34" charset="0"/>
                      </a:endParaRPr>
                    </a:p>
                  </a:txBody>
                  <a:tcPr marL="9525" marR="9525" marT="19050" marB="1905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B192">
                        <a:alpha val="21176"/>
                      </a:srgbClr>
                    </a:solidFill>
                  </a:tcPr>
                </a:tc>
                <a:tc>
                  <a:txBody>
                    <a:bodyPr/>
                    <a:lstStyle/>
                    <a:p>
                      <a:pPr algn="ctr" fontAlgn="b"/>
                      <a:r>
                        <a:rPr lang="en-CH" sz="2000" u="none" strike="noStrike" dirty="0">
                          <a:effectLst/>
                          <a:latin typeface="Corbel" panose="020B0503020204020204" pitchFamily="34" charset="0"/>
                        </a:rPr>
                        <a:t>0.2</a:t>
                      </a:r>
                      <a:endParaRPr lang="en-CH" sz="2000" b="0" i="0" u="none" strike="noStrike" dirty="0">
                        <a:solidFill>
                          <a:srgbClr val="000000"/>
                        </a:solidFill>
                        <a:effectLst/>
                        <a:latin typeface="Corbel" panose="020B0503020204020204" pitchFamily="34" charset="0"/>
                      </a:endParaRPr>
                    </a:p>
                  </a:txBody>
                  <a:tcPr marL="9525" marR="9525" marT="9525"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B192">
                        <a:alpha val="21176"/>
                      </a:srgbClr>
                    </a:solidFill>
                  </a:tcPr>
                </a:tc>
                <a:tc>
                  <a:txBody>
                    <a:bodyPr/>
                    <a:lstStyle/>
                    <a:p>
                      <a:pPr algn="ctr" fontAlgn="b"/>
                      <a:r>
                        <a:rPr lang="en-CH" sz="2000" u="none" strike="noStrike" dirty="0">
                          <a:effectLst/>
                          <a:latin typeface="Corbel" panose="020B0503020204020204" pitchFamily="34" charset="0"/>
                        </a:rPr>
                        <a:t>26.6</a:t>
                      </a:r>
                      <a:endParaRPr lang="en-CH" sz="2000" b="0" i="0" u="none" strike="noStrike" dirty="0">
                        <a:solidFill>
                          <a:srgbClr val="000000"/>
                        </a:solidFill>
                        <a:effectLst/>
                        <a:latin typeface="Corbel" panose="020B0503020204020204" pitchFamily="34" charset="0"/>
                      </a:endParaRPr>
                    </a:p>
                  </a:txBody>
                  <a:tcPr marL="9525" marR="9525" marT="9525" marB="0" anchor="ct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B192">
                        <a:alpha val="21176"/>
                      </a:srgbClr>
                    </a:solidFill>
                  </a:tcPr>
                </a:tc>
                <a:extLst>
                  <a:ext uri="{0D108BD9-81ED-4DB2-BD59-A6C34878D82A}">
                    <a16:rowId xmlns:a16="http://schemas.microsoft.com/office/drawing/2014/main" val="424767596"/>
                  </a:ext>
                </a:extLst>
              </a:tr>
            </a:tbl>
          </a:graphicData>
        </a:graphic>
      </p:graphicFrame>
      <p:sp>
        <p:nvSpPr>
          <p:cNvPr id="5" name="Rectangle 4">
            <a:extLst>
              <a:ext uri="{FF2B5EF4-FFF2-40B4-BE49-F238E27FC236}">
                <a16:creationId xmlns:a16="http://schemas.microsoft.com/office/drawing/2014/main" id="{C25D65EA-FAF3-5241-9CA8-1A716E33DEE9}"/>
              </a:ext>
            </a:extLst>
          </p:cNvPr>
          <p:cNvSpPr/>
          <p:nvPr/>
        </p:nvSpPr>
        <p:spPr>
          <a:xfrm>
            <a:off x="0" y="5161588"/>
            <a:ext cx="9144000" cy="123892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108000" rtlCol="0" anchor="ctr"/>
          <a:lstStyle/>
          <a:p>
            <a:pPr algn="ctr">
              <a:lnSpc>
                <a:spcPct val="120000"/>
              </a:lnSpc>
            </a:pPr>
            <a:r>
              <a:rPr lang="en-GB" sz="2400" b="1" dirty="0">
                <a:solidFill>
                  <a:schemeClr val="tx1"/>
                </a:solidFill>
                <a:latin typeface="Corbel" panose="020B0503020204020204" pitchFamily="34" charset="0"/>
              </a:rPr>
              <a:t>Only </a:t>
            </a:r>
            <a:r>
              <a:rPr lang="en-GB" sz="2400" b="1" dirty="0">
                <a:solidFill>
                  <a:srgbClr val="629B3C"/>
                </a:solidFill>
                <a:latin typeface="Corbel" panose="020B0503020204020204" pitchFamily="34" charset="0"/>
              </a:rPr>
              <a:t>0.006% of a 14nm Intel Processor</a:t>
            </a:r>
            <a:r>
              <a:rPr lang="en-GB" sz="2400" b="1" dirty="0">
                <a:solidFill>
                  <a:schemeClr val="tx1"/>
                </a:solidFill>
                <a:latin typeface="Corbel" panose="020B0503020204020204" pitchFamily="34" charset="0"/>
              </a:rPr>
              <a:t>, less than </a:t>
            </a:r>
            <a:r>
              <a:rPr lang="en-GB" sz="2400" b="1" dirty="0">
                <a:solidFill>
                  <a:srgbClr val="629B3C"/>
                </a:solidFill>
                <a:latin typeface="Corbel" panose="020B0503020204020204" pitchFamily="34" charset="0"/>
              </a:rPr>
              <a:t>9.5% of the three ARM processors </a:t>
            </a:r>
            <a:r>
              <a:rPr lang="en-GB" sz="2400" b="1" dirty="0">
                <a:solidFill>
                  <a:schemeClr val="tx1"/>
                </a:solidFill>
                <a:latin typeface="Corbel" panose="020B0503020204020204" pitchFamily="34" charset="0"/>
              </a:rPr>
              <a:t>in a SATA SSD controller</a:t>
            </a:r>
          </a:p>
        </p:txBody>
      </p:sp>
      <p:sp>
        <p:nvSpPr>
          <p:cNvPr id="6" name="Rounded Rectangle 5">
            <a:extLst>
              <a:ext uri="{FF2B5EF4-FFF2-40B4-BE49-F238E27FC236}">
                <a16:creationId xmlns:a16="http://schemas.microsoft.com/office/drawing/2014/main" id="{6E48CABB-A7C8-A243-A28F-58BDBAC90941}"/>
              </a:ext>
            </a:extLst>
          </p:cNvPr>
          <p:cNvSpPr/>
          <p:nvPr/>
        </p:nvSpPr>
        <p:spPr>
          <a:xfrm flipV="1">
            <a:off x="295115" y="4520484"/>
            <a:ext cx="8549374" cy="50227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4269170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F4A-7BCD-E441-BA12-1FDE12DC94E0}"/>
              </a:ext>
            </a:extLst>
          </p:cNvPr>
          <p:cNvSpPr>
            <a:spLocks noGrp="1"/>
          </p:cNvSpPr>
          <p:nvPr>
            <p:ph type="title"/>
          </p:nvPr>
        </p:nvSpPr>
        <p:spPr/>
        <p:txBody>
          <a:bodyPr/>
          <a:lstStyle/>
          <a:p>
            <a:r>
              <a:rPr lang="en-CH" dirty="0"/>
              <a:t>Other Results in the Paper</a:t>
            </a:r>
          </a:p>
        </p:txBody>
      </p:sp>
      <p:sp>
        <p:nvSpPr>
          <p:cNvPr id="3" name="Content Placeholder 2">
            <a:extLst>
              <a:ext uri="{FF2B5EF4-FFF2-40B4-BE49-F238E27FC236}">
                <a16:creationId xmlns:a16="http://schemas.microsoft.com/office/drawing/2014/main" id="{E7C58C58-646E-814E-B99E-38BD311BBC24}"/>
              </a:ext>
            </a:extLst>
          </p:cNvPr>
          <p:cNvSpPr>
            <a:spLocks noGrp="1"/>
          </p:cNvSpPr>
          <p:nvPr>
            <p:ph idx="1"/>
          </p:nvPr>
        </p:nvSpPr>
        <p:spPr/>
        <p:txBody>
          <a:bodyPr/>
          <a:lstStyle/>
          <a:p>
            <a:pPr>
              <a:spcBef>
                <a:spcPts val="500"/>
              </a:spcBef>
              <a:spcAft>
                <a:spcPts val="1000"/>
              </a:spcAft>
            </a:pPr>
            <a:r>
              <a:rPr lang="en-CH" dirty="0"/>
              <a:t>Effect of </a:t>
            </a:r>
            <a:r>
              <a:rPr lang="en-CH" dirty="0">
                <a:solidFill>
                  <a:srgbClr val="1982C3"/>
                </a:solidFill>
              </a:rPr>
              <a:t>read set features </a:t>
            </a:r>
            <a:r>
              <a:rPr lang="en-CH" dirty="0"/>
              <a:t>on performance</a:t>
            </a:r>
          </a:p>
          <a:p>
            <a:pPr lvl="1">
              <a:spcAft>
                <a:spcPts val="1000"/>
              </a:spcAft>
              <a:buClr>
                <a:schemeClr val="tx1"/>
              </a:buClr>
            </a:pPr>
            <a:r>
              <a:rPr lang="en-CH" dirty="0">
                <a:solidFill>
                  <a:srgbClr val="1982C3"/>
                </a:solidFill>
              </a:rPr>
              <a:t>Data size </a:t>
            </a:r>
            <a:r>
              <a:rPr lang="en-CH" dirty="0"/>
              <a:t>(up to 440 GB)</a:t>
            </a:r>
          </a:p>
          <a:p>
            <a:pPr lvl="1">
              <a:spcAft>
                <a:spcPts val="3000"/>
              </a:spcAft>
              <a:buClr>
                <a:schemeClr val="tx1"/>
              </a:buClr>
            </a:pPr>
            <a:r>
              <a:rPr lang="en-CH" dirty="0">
                <a:solidFill>
                  <a:srgbClr val="1982C3"/>
                </a:solidFill>
              </a:rPr>
              <a:t>Filter ratio</a:t>
            </a:r>
          </a:p>
          <a:p>
            <a:pPr>
              <a:spcBef>
                <a:spcPts val="500"/>
              </a:spcBef>
              <a:spcAft>
                <a:spcPts val="1000"/>
              </a:spcAft>
            </a:pPr>
            <a:r>
              <a:rPr lang="en-CH" dirty="0"/>
              <a:t>Performance benefit of an implementation of GenStore </a:t>
            </a:r>
            <a:r>
              <a:rPr lang="en-CH" dirty="0">
                <a:solidFill>
                  <a:schemeClr val="accent2"/>
                </a:solidFill>
              </a:rPr>
              <a:t>outside the SSD</a:t>
            </a:r>
          </a:p>
          <a:p>
            <a:pPr lvl="1">
              <a:spcAft>
                <a:spcPts val="1000"/>
              </a:spcAft>
            </a:pPr>
            <a:r>
              <a:rPr lang="en-CH" dirty="0"/>
              <a:t>In some cases, it provides performance benefits due more efficient </a:t>
            </a:r>
            <a:r>
              <a:rPr lang="en-CH" dirty="0">
                <a:solidFill>
                  <a:schemeClr val="accent2"/>
                </a:solidFill>
              </a:rPr>
              <a:t>streaming accesses </a:t>
            </a:r>
          </a:p>
          <a:p>
            <a:pPr lvl="1">
              <a:spcAft>
                <a:spcPts val="3000"/>
              </a:spcAft>
            </a:pPr>
            <a:r>
              <a:rPr lang="en-CH" dirty="0"/>
              <a:t>Provides </a:t>
            </a:r>
            <a:r>
              <a:rPr lang="en-CH" dirty="0">
                <a:solidFill>
                  <a:schemeClr val="accent2"/>
                </a:solidFill>
              </a:rPr>
              <a:t>significantly lower benefit </a:t>
            </a:r>
            <a:r>
              <a:rPr lang="en-CH" dirty="0"/>
              <a:t>compared to GenStore</a:t>
            </a:r>
          </a:p>
          <a:p>
            <a:pPr>
              <a:spcBef>
                <a:spcPts val="500"/>
              </a:spcBef>
              <a:spcAft>
                <a:spcPts val="1000"/>
              </a:spcAft>
            </a:pPr>
            <a:r>
              <a:rPr lang="en-CH" dirty="0"/>
              <a:t>More detailed characterization of non-matching reads across different </a:t>
            </a:r>
            <a:r>
              <a:rPr lang="en-CH" dirty="0">
                <a:solidFill>
                  <a:srgbClr val="8237B9"/>
                </a:solidFill>
              </a:rPr>
              <a:t>read mapping use cases and species</a:t>
            </a:r>
          </a:p>
        </p:txBody>
      </p:sp>
    </p:spTree>
    <p:extLst>
      <p:ext uri="{BB962C8B-B14F-4D97-AF65-F5344CB8AC3E}">
        <p14:creationId xmlns:p14="http://schemas.microsoft.com/office/powerpoint/2010/main" val="3473259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591AAD8-8B9E-F441-B3D7-A9A6729D3F61}"/>
              </a:ext>
            </a:extLst>
          </p:cNvPr>
          <p:cNvSpPr/>
          <p:nvPr/>
        </p:nvSpPr>
        <p:spPr>
          <a:xfrm>
            <a:off x="235868" y="5243582"/>
            <a:ext cx="8672264" cy="876337"/>
          </a:xfrm>
          <a:prstGeom prst="rect">
            <a:avLst/>
          </a:prstGeom>
          <a:solidFill>
            <a:srgbClr val="064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a:latin typeface="Corbel" panose="020B0503020204020204" pitchFamily="34" charset="0"/>
              </a:rPr>
              <a:t>Conclusions</a:t>
            </a:r>
          </a:p>
        </p:txBody>
      </p:sp>
      <p:sp>
        <p:nvSpPr>
          <p:cNvPr id="16" name="Rectangle 15">
            <a:extLst>
              <a:ext uri="{FF2B5EF4-FFF2-40B4-BE49-F238E27FC236}">
                <a16:creationId xmlns:a16="http://schemas.microsoft.com/office/drawing/2014/main" id="{C4F7C2E8-FACF-A344-B41E-7283F0886952}"/>
              </a:ext>
            </a:extLst>
          </p:cNvPr>
          <p:cNvSpPr/>
          <p:nvPr/>
        </p:nvSpPr>
        <p:spPr>
          <a:xfrm>
            <a:off x="265586" y="866164"/>
            <a:ext cx="8672264" cy="87633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latin typeface="Corbel" panose="020B0503020204020204" pitchFamily="34" charset="0"/>
              </a:rPr>
              <a:t>Background</a:t>
            </a:r>
          </a:p>
        </p:txBody>
      </p:sp>
      <p:sp>
        <p:nvSpPr>
          <p:cNvPr id="6" name="Content Placeholder 5" hidden="1">
            <a:extLst>
              <a:ext uri="{FF2B5EF4-FFF2-40B4-BE49-F238E27FC236}">
                <a16:creationId xmlns:a16="http://schemas.microsoft.com/office/drawing/2014/main" id="{8E8EDEFF-E6DD-CC47-AE02-196B3AC1525F}"/>
              </a:ext>
            </a:extLst>
          </p:cNvPr>
          <p:cNvSpPr>
            <a:spLocks noGrp="1"/>
          </p:cNvSpPr>
          <p:nvPr>
            <p:ph idx="1"/>
          </p:nvPr>
        </p:nvSpPr>
        <p:spPr>
          <a:xfrm>
            <a:off x="216313" y="1038366"/>
            <a:ext cx="8592679" cy="5148882"/>
          </a:xfrm>
        </p:spPr>
        <p:txBody>
          <a:bodyPr>
            <a:normAutofit fontScale="77500" lnSpcReduction="20000"/>
          </a:bodyPr>
          <a:lstStyle/>
          <a:p>
            <a:pPr marL="0" indent="0">
              <a:lnSpc>
                <a:spcPct val="200000"/>
              </a:lnSpc>
              <a:spcBef>
                <a:spcPts val="700"/>
              </a:spcBef>
              <a:buNone/>
            </a:pPr>
            <a:r>
              <a:rPr lang="en-US">
                <a:solidFill>
                  <a:srgbClr val="BFBFBF"/>
                </a:solidFill>
              </a:rPr>
              <a:t>Motivation and Goal</a:t>
            </a:r>
          </a:p>
          <a:p>
            <a:pPr marL="0" indent="0">
              <a:lnSpc>
                <a:spcPct val="200000"/>
              </a:lnSpc>
              <a:spcBef>
                <a:spcPts val="700"/>
              </a:spcBef>
              <a:buNone/>
            </a:pPr>
            <a:r>
              <a:rPr lang="en-US">
                <a:solidFill>
                  <a:srgbClr val="BFBFBF"/>
                </a:solidFill>
              </a:rPr>
              <a:t>Experimental Methodology</a:t>
            </a:r>
          </a:p>
          <a:p>
            <a:pPr marL="0" indent="0">
              <a:lnSpc>
                <a:spcPct val="200000"/>
              </a:lnSpc>
              <a:spcBef>
                <a:spcPts val="700"/>
              </a:spcBef>
              <a:buNone/>
            </a:pPr>
            <a:r>
              <a:rPr lang="en-US">
                <a:solidFill>
                  <a:srgbClr val="BFBFBF"/>
                </a:solidFill>
              </a:rPr>
              <a:t>Temperature Analysis</a:t>
            </a:r>
          </a:p>
          <a:p>
            <a:pPr marL="0" indent="0">
              <a:lnSpc>
                <a:spcPct val="200000"/>
              </a:lnSpc>
              <a:spcBef>
                <a:spcPts val="700"/>
              </a:spcBef>
              <a:buNone/>
            </a:pPr>
            <a:r>
              <a:rPr lang="en-US">
                <a:solidFill>
                  <a:srgbClr val="BFBFBF"/>
                </a:solidFill>
              </a:rPr>
              <a:t>Aggressor Row Active Time Analysis</a:t>
            </a:r>
          </a:p>
          <a:p>
            <a:pPr marL="0" indent="0">
              <a:lnSpc>
                <a:spcPct val="200000"/>
              </a:lnSpc>
              <a:spcBef>
                <a:spcPts val="700"/>
              </a:spcBef>
              <a:buNone/>
            </a:pPr>
            <a:r>
              <a:rPr lang="en-US">
                <a:solidFill>
                  <a:srgbClr val="BFBFBF"/>
                </a:solidFill>
              </a:rPr>
              <a:t>Spatial Variation Analysis</a:t>
            </a:r>
          </a:p>
          <a:p>
            <a:pPr marL="0" indent="0">
              <a:lnSpc>
                <a:spcPct val="200000"/>
              </a:lnSpc>
              <a:spcBef>
                <a:spcPts val="700"/>
              </a:spcBef>
              <a:buNone/>
            </a:pPr>
            <a:r>
              <a:rPr lang="en-US">
                <a:solidFill>
                  <a:srgbClr val="BFBFBF"/>
                </a:solidFill>
              </a:rPr>
              <a:t>Implications on Attacks and Defenses</a:t>
            </a:r>
          </a:p>
          <a:p>
            <a:pPr marL="0" indent="0">
              <a:lnSpc>
                <a:spcPct val="200000"/>
              </a:lnSpc>
              <a:spcBef>
                <a:spcPts val="700"/>
              </a:spcBef>
              <a:buNone/>
            </a:pPr>
            <a:r>
              <a:rPr lang="en-US">
                <a:solidFill>
                  <a:srgbClr val="BFBFBF"/>
                </a:solidFill>
              </a:rPr>
              <a:t>Conclusions</a:t>
            </a:r>
          </a:p>
          <a:p>
            <a:pPr marL="0" indent="0">
              <a:lnSpc>
                <a:spcPct val="200000"/>
              </a:lnSpc>
              <a:buNone/>
            </a:pPr>
            <a:endParaRPr lang="en-US">
              <a:solidFill>
                <a:srgbClr val="BFBFBF"/>
              </a:solidFill>
            </a:endParaRPr>
          </a:p>
        </p:txBody>
      </p:sp>
      <p:sp>
        <p:nvSpPr>
          <p:cNvPr id="26" name="Rectangle 25">
            <a:extLst>
              <a:ext uri="{FF2B5EF4-FFF2-40B4-BE49-F238E27FC236}">
                <a16:creationId xmlns:a16="http://schemas.microsoft.com/office/drawing/2014/main" id="{B42F442F-3A35-1441-816F-E719C1E2BEDF}"/>
              </a:ext>
            </a:extLst>
          </p:cNvPr>
          <p:cNvSpPr/>
          <p:nvPr/>
        </p:nvSpPr>
        <p:spPr>
          <a:xfrm>
            <a:off x="265586" y="1960519"/>
            <a:ext cx="8672264" cy="87633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latin typeface="Corbel" panose="020B0503020204020204" pitchFamily="34" charset="0"/>
              </a:rPr>
              <a:t>Motivation and Goal</a:t>
            </a:r>
          </a:p>
        </p:txBody>
      </p:sp>
      <p:sp>
        <p:nvSpPr>
          <p:cNvPr id="28" name="Rectangle 27">
            <a:extLst>
              <a:ext uri="{FF2B5EF4-FFF2-40B4-BE49-F238E27FC236}">
                <a16:creationId xmlns:a16="http://schemas.microsoft.com/office/drawing/2014/main" id="{66163B4B-BB3A-4F49-B060-4F2F9E78B480}"/>
              </a:ext>
            </a:extLst>
          </p:cNvPr>
          <p:cNvSpPr/>
          <p:nvPr/>
        </p:nvSpPr>
        <p:spPr>
          <a:xfrm>
            <a:off x="235868" y="3054874"/>
            <a:ext cx="8672264" cy="87633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err="1">
                <a:latin typeface="Corbel" panose="020B0503020204020204" pitchFamily="34" charset="0"/>
              </a:rPr>
              <a:t>GenStore</a:t>
            </a:r>
            <a:endParaRPr lang="en-US" sz="3200" dirty="0">
              <a:latin typeface="Corbel" panose="020B0503020204020204" pitchFamily="34" charset="0"/>
            </a:endParaRPr>
          </a:p>
        </p:txBody>
      </p:sp>
      <p:sp>
        <p:nvSpPr>
          <p:cNvPr id="34" name="Rectangle 33">
            <a:extLst>
              <a:ext uri="{FF2B5EF4-FFF2-40B4-BE49-F238E27FC236}">
                <a16:creationId xmlns:a16="http://schemas.microsoft.com/office/drawing/2014/main" id="{8C4C16E8-8CAC-EE46-8433-92ACFE20B5B5}"/>
              </a:ext>
            </a:extLst>
          </p:cNvPr>
          <p:cNvSpPr/>
          <p:nvPr/>
        </p:nvSpPr>
        <p:spPr>
          <a:xfrm>
            <a:off x="282176" y="4149229"/>
            <a:ext cx="8672264" cy="87633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latin typeface="Corbel" panose="020B0503020204020204" pitchFamily="34" charset="0"/>
              </a:rPr>
              <a:t>Evaluation</a:t>
            </a:r>
          </a:p>
        </p:txBody>
      </p:sp>
      <p:sp>
        <p:nvSpPr>
          <p:cNvPr id="14" name="Title 1">
            <a:extLst>
              <a:ext uri="{FF2B5EF4-FFF2-40B4-BE49-F238E27FC236}">
                <a16:creationId xmlns:a16="http://schemas.microsoft.com/office/drawing/2014/main" id="{4213E2A9-4038-194A-AF39-FFE08078F4BA}"/>
              </a:ext>
            </a:extLst>
          </p:cNvPr>
          <p:cNvSpPr>
            <a:spLocks noGrp="1"/>
          </p:cNvSpPr>
          <p:nvPr>
            <p:ph type="title"/>
          </p:nvPr>
        </p:nvSpPr>
        <p:spPr>
          <a:xfrm>
            <a:off x="189560" y="95697"/>
            <a:ext cx="8798061" cy="770467"/>
          </a:xfrm>
        </p:spPr>
        <p:txBody>
          <a:bodyPr/>
          <a:lstStyle/>
          <a:p>
            <a:r>
              <a:rPr lang="en-US" dirty="0">
                <a:latin typeface="Corbel" panose="020B0503020204020204" pitchFamily="34" charset="0"/>
              </a:rPr>
              <a:t>Outline</a:t>
            </a:r>
            <a:endParaRPr lang="en-US" b="1" dirty="0">
              <a:latin typeface="Corbel" panose="020B0503020204020204" pitchFamily="34" charset="0"/>
            </a:endParaRPr>
          </a:p>
        </p:txBody>
      </p:sp>
    </p:spTree>
    <p:extLst>
      <p:ext uri="{BB962C8B-B14F-4D97-AF65-F5344CB8AC3E}">
        <p14:creationId xmlns:p14="http://schemas.microsoft.com/office/powerpoint/2010/main" val="3195307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829D2-A40B-314C-A479-C95DDD1C2E10}"/>
              </a:ext>
            </a:extLst>
          </p:cNvPr>
          <p:cNvSpPr>
            <a:spLocks noGrp="1"/>
          </p:cNvSpPr>
          <p:nvPr>
            <p:ph type="title"/>
          </p:nvPr>
        </p:nvSpPr>
        <p:spPr/>
        <p:txBody>
          <a:bodyPr/>
          <a:lstStyle/>
          <a:p>
            <a:r>
              <a:rPr lang="en-CH" dirty="0"/>
              <a:t>Genome Sequence Analysis</a:t>
            </a:r>
          </a:p>
        </p:txBody>
      </p:sp>
      <p:sp>
        <p:nvSpPr>
          <p:cNvPr id="21" name="Rectangle 20">
            <a:extLst>
              <a:ext uri="{FF2B5EF4-FFF2-40B4-BE49-F238E27FC236}">
                <a16:creationId xmlns:a16="http://schemas.microsoft.com/office/drawing/2014/main" id="{E01ACC52-BF73-DA42-AD9D-F8B156EAD431}"/>
              </a:ext>
            </a:extLst>
          </p:cNvPr>
          <p:cNvSpPr/>
          <p:nvPr/>
        </p:nvSpPr>
        <p:spPr>
          <a:xfrm>
            <a:off x="0" y="4374560"/>
            <a:ext cx="9144000" cy="76392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800" b="1" dirty="0">
              <a:solidFill>
                <a:schemeClr val="tx1"/>
              </a:solidFill>
              <a:latin typeface="Corbel" panose="020B0503020204020204" pitchFamily="34" charset="0"/>
            </a:endParaRPr>
          </a:p>
          <a:p>
            <a:pPr algn="ctr"/>
            <a:r>
              <a:rPr lang="en-CH" sz="2800" b="1" dirty="0">
                <a:solidFill>
                  <a:srgbClr val="C00000"/>
                </a:solidFill>
                <a:latin typeface="Corbel" panose="020B0503020204020204" pitchFamily="34" charset="0"/>
              </a:rPr>
              <a:t>Computation overhead</a:t>
            </a:r>
          </a:p>
          <a:p>
            <a:pPr algn="ctr"/>
            <a:r>
              <a:rPr lang="en-CH" sz="2800" b="1" dirty="0">
                <a:solidFill>
                  <a:schemeClr val="tx1"/>
                </a:solidFill>
                <a:latin typeface="Corbel" panose="020B0503020204020204" pitchFamily="34" charset="0"/>
              </a:rPr>
              <a:t> </a:t>
            </a:r>
          </a:p>
        </p:txBody>
      </p:sp>
      <p:sp>
        <p:nvSpPr>
          <p:cNvPr id="22" name="Rectangle 21">
            <a:extLst>
              <a:ext uri="{FF2B5EF4-FFF2-40B4-BE49-F238E27FC236}">
                <a16:creationId xmlns:a16="http://schemas.microsoft.com/office/drawing/2014/main" id="{F3671EFC-1331-174D-B84F-34BC5F4A4A6B}"/>
              </a:ext>
            </a:extLst>
          </p:cNvPr>
          <p:cNvSpPr/>
          <p:nvPr/>
        </p:nvSpPr>
        <p:spPr>
          <a:xfrm>
            <a:off x="-1" y="5303763"/>
            <a:ext cx="9144000" cy="74892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C00000"/>
                </a:solidFill>
                <a:latin typeface="Corbel" panose="020B0503020204020204" pitchFamily="34" charset="0"/>
              </a:rPr>
              <a:t>Data </a:t>
            </a:r>
            <a:r>
              <a:rPr lang="en-GB" sz="2800" b="1" dirty="0">
                <a:solidFill>
                  <a:srgbClr val="C00000"/>
                </a:solidFill>
                <a:latin typeface="Corbel" panose="020B0503020204020204" pitchFamily="34" charset="0"/>
              </a:rPr>
              <a:t>movement overhead </a:t>
            </a:r>
            <a:r>
              <a:rPr lang="en-CH" sz="2800" b="1" dirty="0">
                <a:solidFill>
                  <a:schemeClr val="tx1"/>
                </a:solidFill>
                <a:latin typeface="Corbel" panose="020B0503020204020204" pitchFamily="34" charset="0"/>
              </a:rPr>
              <a:t> </a:t>
            </a:r>
          </a:p>
        </p:txBody>
      </p:sp>
      <p:pic>
        <p:nvPicPr>
          <p:cNvPr id="24" name="Graphic 23" descr="Close">
            <a:extLst>
              <a:ext uri="{FF2B5EF4-FFF2-40B4-BE49-F238E27FC236}">
                <a16:creationId xmlns:a16="http://schemas.microsoft.com/office/drawing/2014/main" id="{481E8CAD-DA0B-DE49-AE7E-ADF48238749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8837" y="4306723"/>
            <a:ext cx="914400" cy="914400"/>
          </a:xfrm>
          <a:prstGeom prst="rect">
            <a:avLst/>
          </a:prstGeom>
        </p:spPr>
      </p:pic>
      <p:sp>
        <p:nvSpPr>
          <p:cNvPr id="26" name="Rounded Rectangle 25">
            <a:extLst>
              <a:ext uri="{FF2B5EF4-FFF2-40B4-BE49-F238E27FC236}">
                <a16:creationId xmlns:a16="http://schemas.microsoft.com/office/drawing/2014/main" id="{529F4988-C678-5947-BDB2-49390A868FE9}"/>
              </a:ext>
            </a:extLst>
          </p:cNvPr>
          <p:cNvSpPr/>
          <p:nvPr/>
        </p:nvSpPr>
        <p:spPr>
          <a:xfrm>
            <a:off x="6724358" y="2291781"/>
            <a:ext cx="2048907" cy="1458415"/>
          </a:xfrm>
          <a:prstGeom prst="roundRect">
            <a:avLst>
              <a:gd name="adj" fmla="val 7116"/>
            </a:avLst>
          </a:prstGeom>
          <a:solidFill>
            <a:srgbClr val="F2E7FF"/>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2400" b="1" dirty="0">
                <a:solidFill>
                  <a:schemeClr val="tx1"/>
                </a:solidFill>
                <a:latin typeface="Corbel" panose="020B0503020204020204" pitchFamily="34" charset="0"/>
              </a:rPr>
              <a:t>Computation </a:t>
            </a:r>
          </a:p>
          <a:p>
            <a:pPr algn="ctr"/>
            <a:r>
              <a:rPr lang="en-CH" sz="2400" b="1" dirty="0">
                <a:solidFill>
                  <a:schemeClr val="tx1"/>
                </a:solidFill>
                <a:latin typeface="Corbel" panose="020B0503020204020204" pitchFamily="34" charset="0"/>
              </a:rPr>
              <a:t>Unit</a:t>
            </a:r>
          </a:p>
          <a:p>
            <a:pPr algn="ctr"/>
            <a:r>
              <a:rPr lang="en-CH" sz="2400" b="1" dirty="0">
                <a:solidFill>
                  <a:schemeClr val="accent3">
                    <a:lumMod val="75000"/>
                  </a:schemeClr>
                </a:solidFill>
                <a:latin typeface="Corbel" panose="020B0503020204020204" pitchFamily="34" charset="0"/>
              </a:rPr>
              <a:t>(CPU or Accelerator)</a:t>
            </a:r>
          </a:p>
        </p:txBody>
      </p:sp>
      <p:sp>
        <p:nvSpPr>
          <p:cNvPr id="27" name="Rounded Rectangle 26">
            <a:extLst>
              <a:ext uri="{FF2B5EF4-FFF2-40B4-BE49-F238E27FC236}">
                <a16:creationId xmlns:a16="http://schemas.microsoft.com/office/drawing/2014/main" id="{2B63E99D-D1E4-8245-8CB2-BCD3BEAAF8DA}"/>
              </a:ext>
            </a:extLst>
          </p:cNvPr>
          <p:cNvSpPr/>
          <p:nvPr/>
        </p:nvSpPr>
        <p:spPr>
          <a:xfrm>
            <a:off x="5842000" y="2291782"/>
            <a:ext cx="840153" cy="1458415"/>
          </a:xfrm>
          <a:prstGeom prst="roundRect">
            <a:avLst>
              <a:gd name="adj" fmla="val 7116"/>
            </a:avLst>
          </a:prstGeom>
          <a:solidFill>
            <a:schemeClr val="accent2">
              <a:lumMod val="20000"/>
              <a:lumOff val="8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CH" sz="2400" b="1" dirty="0">
                <a:solidFill>
                  <a:schemeClr val="tx1"/>
                </a:solidFill>
                <a:latin typeface="Corbel" panose="020B0503020204020204" pitchFamily="34" charset="0"/>
              </a:rPr>
              <a:t>Cache</a:t>
            </a:r>
            <a:endParaRPr lang="en-CH" b="1" dirty="0">
              <a:solidFill>
                <a:schemeClr val="tx1"/>
              </a:solidFill>
              <a:latin typeface="Corbel" panose="020B0503020204020204" pitchFamily="34" charset="0"/>
            </a:endParaRPr>
          </a:p>
        </p:txBody>
      </p:sp>
      <p:sp>
        <p:nvSpPr>
          <p:cNvPr id="28" name="Rounded Rectangle 27">
            <a:extLst>
              <a:ext uri="{FF2B5EF4-FFF2-40B4-BE49-F238E27FC236}">
                <a16:creationId xmlns:a16="http://schemas.microsoft.com/office/drawing/2014/main" id="{4E6BADFB-FFE1-4E42-8501-08F12E36204A}"/>
              </a:ext>
            </a:extLst>
          </p:cNvPr>
          <p:cNvSpPr/>
          <p:nvPr/>
        </p:nvSpPr>
        <p:spPr>
          <a:xfrm>
            <a:off x="3898900" y="2291782"/>
            <a:ext cx="1345754" cy="1458415"/>
          </a:xfrm>
          <a:prstGeom prst="roundRect">
            <a:avLst>
              <a:gd name="adj" fmla="val 7116"/>
            </a:avLst>
          </a:prstGeom>
          <a:solidFill>
            <a:schemeClr val="accent6">
              <a:lumMod val="20000"/>
              <a:lumOff val="8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2400" b="1" dirty="0">
                <a:solidFill>
                  <a:schemeClr val="tx1"/>
                </a:solidFill>
                <a:latin typeface="Corbel" panose="020B0503020204020204" pitchFamily="34" charset="0"/>
              </a:rPr>
              <a:t>Main </a:t>
            </a:r>
          </a:p>
          <a:p>
            <a:pPr algn="ctr"/>
            <a:r>
              <a:rPr lang="en-CH" sz="2400" b="1" dirty="0">
                <a:solidFill>
                  <a:schemeClr val="tx1"/>
                </a:solidFill>
                <a:latin typeface="Corbel" panose="020B0503020204020204" pitchFamily="34" charset="0"/>
              </a:rPr>
              <a:t>Memory</a:t>
            </a:r>
            <a:endParaRPr lang="en-CH" sz="2400" b="1" dirty="0">
              <a:solidFill>
                <a:schemeClr val="accent5"/>
              </a:solidFill>
              <a:latin typeface="Corbel" panose="020B0503020204020204" pitchFamily="34" charset="0"/>
            </a:endParaRPr>
          </a:p>
        </p:txBody>
      </p:sp>
      <p:sp>
        <p:nvSpPr>
          <p:cNvPr id="30" name="Rectangle 29">
            <a:extLst>
              <a:ext uri="{FF2B5EF4-FFF2-40B4-BE49-F238E27FC236}">
                <a16:creationId xmlns:a16="http://schemas.microsoft.com/office/drawing/2014/main" id="{84709FEE-9362-744D-BD7D-4090E60D2C2C}"/>
              </a:ext>
            </a:extLst>
          </p:cNvPr>
          <p:cNvSpPr/>
          <p:nvPr/>
        </p:nvSpPr>
        <p:spPr>
          <a:xfrm>
            <a:off x="393539" y="2335943"/>
            <a:ext cx="1504707" cy="208345"/>
          </a:xfrm>
          <a:prstGeom prst="rect">
            <a:avLst/>
          </a:prstGeom>
          <a:solidFill>
            <a:srgbClr val="F8F3E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46800" rtlCol="0" anchor="ctr"/>
          <a:lstStyle/>
          <a:p>
            <a:pPr algn="ctr"/>
            <a:r>
              <a:rPr lang="en-CH" sz="1600" b="1" dirty="0">
                <a:solidFill>
                  <a:srgbClr val="863DBE"/>
                </a:solidFill>
                <a:latin typeface="Corbel" panose="020B0503020204020204" pitchFamily="34" charset="0"/>
              </a:rPr>
              <a:t>AA</a:t>
            </a:r>
            <a:r>
              <a:rPr lang="en-CH" sz="1600" b="1" dirty="0">
                <a:solidFill>
                  <a:schemeClr val="accent1"/>
                </a:solidFill>
                <a:latin typeface="Corbel" panose="020B0503020204020204" pitchFamily="34" charset="0"/>
              </a:rPr>
              <a:t>G</a:t>
            </a:r>
            <a:r>
              <a:rPr lang="en-CH" sz="1600" b="1" dirty="0">
                <a:solidFill>
                  <a:schemeClr val="accent2"/>
                </a:solidFill>
                <a:latin typeface="Corbel" panose="020B0503020204020204" pitchFamily="34" charset="0"/>
              </a:rPr>
              <a:t>C</a:t>
            </a:r>
            <a:r>
              <a:rPr lang="en-CH" sz="1600" b="1" dirty="0">
                <a:solidFill>
                  <a:srgbClr val="67A042"/>
                </a:solidFill>
                <a:latin typeface="Corbel" panose="020B0503020204020204" pitchFamily="34" charset="0"/>
              </a:rPr>
              <a:t>TT</a:t>
            </a:r>
            <a:r>
              <a:rPr lang="en-CH" sz="1600" b="1" dirty="0">
                <a:solidFill>
                  <a:schemeClr val="accent2"/>
                </a:solidFill>
                <a:latin typeface="Corbel" panose="020B0503020204020204" pitchFamily="34" charset="0"/>
              </a:rPr>
              <a:t>CC</a:t>
            </a:r>
            <a:r>
              <a:rPr lang="en-CH" sz="1600" b="1" dirty="0">
                <a:solidFill>
                  <a:srgbClr val="863DBE"/>
                </a:solidFill>
                <a:latin typeface="Corbel" panose="020B0503020204020204" pitchFamily="34" charset="0"/>
              </a:rPr>
              <a:t>A</a:t>
            </a:r>
            <a:r>
              <a:rPr lang="en-CH" sz="1600" b="1" dirty="0">
                <a:solidFill>
                  <a:srgbClr val="67A042"/>
                </a:solidFill>
                <a:latin typeface="Corbel" panose="020B0503020204020204" pitchFamily="34" charset="0"/>
              </a:rPr>
              <a:t>T</a:t>
            </a:r>
            <a:r>
              <a:rPr lang="en-CH" sz="1600" b="1" dirty="0">
                <a:solidFill>
                  <a:schemeClr val="accent1"/>
                </a:solidFill>
                <a:latin typeface="Corbel" panose="020B0503020204020204" pitchFamily="34" charset="0"/>
              </a:rPr>
              <a:t>GG</a:t>
            </a:r>
          </a:p>
        </p:txBody>
      </p:sp>
      <p:sp>
        <p:nvSpPr>
          <p:cNvPr id="31" name="Rectangle 30">
            <a:extLst>
              <a:ext uri="{FF2B5EF4-FFF2-40B4-BE49-F238E27FC236}">
                <a16:creationId xmlns:a16="http://schemas.microsoft.com/office/drawing/2014/main" id="{3271D223-4AC2-EF42-ACC1-66113579DA7F}"/>
              </a:ext>
            </a:extLst>
          </p:cNvPr>
          <p:cNvSpPr/>
          <p:nvPr/>
        </p:nvSpPr>
        <p:spPr>
          <a:xfrm>
            <a:off x="393539" y="2785215"/>
            <a:ext cx="1504707" cy="208345"/>
          </a:xfrm>
          <a:prstGeom prst="rect">
            <a:avLst/>
          </a:prstGeom>
          <a:solidFill>
            <a:srgbClr val="F8F3E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46800" rtlCol="0" anchor="ctr"/>
          <a:lstStyle/>
          <a:p>
            <a:pPr algn="ctr"/>
            <a:r>
              <a:rPr lang="en-CH" sz="1600" b="1" dirty="0">
                <a:solidFill>
                  <a:srgbClr val="7030A0"/>
                </a:solidFill>
                <a:latin typeface="Corbel" panose="020B0503020204020204" pitchFamily="34" charset="0"/>
              </a:rPr>
              <a:t>AAAA</a:t>
            </a:r>
            <a:r>
              <a:rPr lang="en-CH" sz="1600" b="1" dirty="0">
                <a:solidFill>
                  <a:srgbClr val="67A042"/>
                </a:solidFill>
                <a:latin typeface="Corbel" panose="020B0503020204020204" pitchFamily="34" charset="0"/>
              </a:rPr>
              <a:t>TT</a:t>
            </a:r>
            <a:r>
              <a:rPr lang="en-CH" sz="1600" b="1" dirty="0">
                <a:solidFill>
                  <a:schemeClr val="accent2"/>
                </a:solidFill>
                <a:latin typeface="Corbel" panose="020B0503020204020204" pitchFamily="34" charset="0"/>
              </a:rPr>
              <a:t>CC</a:t>
            </a:r>
            <a:r>
              <a:rPr lang="en-CH" sz="1600" b="1" dirty="0">
                <a:solidFill>
                  <a:srgbClr val="863DBE"/>
                </a:solidFill>
                <a:latin typeface="Corbel" panose="020B0503020204020204" pitchFamily="34" charset="0"/>
              </a:rPr>
              <a:t>A</a:t>
            </a:r>
            <a:r>
              <a:rPr lang="en-CH" sz="1600" b="1" dirty="0">
                <a:solidFill>
                  <a:srgbClr val="67A042"/>
                </a:solidFill>
                <a:latin typeface="Corbel" panose="020B0503020204020204" pitchFamily="34" charset="0"/>
              </a:rPr>
              <a:t>T</a:t>
            </a:r>
            <a:r>
              <a:rPr lang="en-CH" sz="1600" b="1" dirty="0">
                <a:solidFill>
                  <a:schemeClr val="accent1"/>
                </a:solidFill>
                <a:latin typeface="Corbel" panose="020B0503020204020204" pitchFamily="34" charset="0"/>
              </a:rPr>
              <a:t>GG</a:t>
            </a:r>
          </a:p>
        </p:txBody>
      </p:sp>
      <p:sp>
        <p:nvSpPr>
          <p:cNvPr id="32" name="Rectangle 31">
            <a:extLst>
              <a:ext uri="{FF2B5EF4-FFF2-40B4-BE49-F238E27FC236}">
                <a16:creationId xmlns:a16="http://schemas.microsoft.com/office/drawing/2014/main" id="{64F2603E-EC35-944A-B5BF-522099302E4A}"/>
              </a:ext>
            </a:extLst>
          </p:cNvPr>
          <p:cNvSpPr/>
          <p:nvPr/>
        </p:nvSpPr>
        <p:spPr>
          <a:xfrm>
            <a:off x="393539" y="3234487"/>
            <a:ext cx="1504707" cy="208345"/>
          </a:xfrm>
          <a:prstGeom prst="rect">
            <a:avLst/>
          </a:prstGeom>
          <a:solidFill>
            <a:srgbClr val="F8F3E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46800" rtlCol="0" anchor="ctr"/>
          <a:lstStyle/>
          <a:p>
            <a:pPr algn="ctr"/>
            <a:r>
              <a:rPr lang="en-CH" sz="1600" b="1" dirty="0">
                <a:solidFill>
                  <a:srgbClr val="67A042"/>
                </a:solidFill>
                <a:latin typeface="Corbel" panose="020B0503020204020204" pitchFamily="34" charset="0"/>
              </a:rPr>
              <a:t>TTTTTT</a:t>
            </a:r>
            <a:r>
              <a:rPr lang="en-CH" sz="1600" b="1" dirty="0">
                <a:solidFill>
                  <a:schemeClr val="accent2"/>
                </a:solidFill>
                <a:latin typeface="Corbel" panose="020B0503020204020204" pitchFamily="34" charset="0"/>
              </a:rPr>
              <a:t>CC</a:t>
            </a:r>
            <a:r>
              <a:rPr lang="en-CH" sz="1600" b="1" dirty="0">
                <a:solidFill>
                  <a:srgbClr val="863DBE"/>
                </a:solidFill>
                <a:latin typeface="Corbel" panose="020B0503020204020204" pitchFamily="34" charset="0"/>
              </a:rPr>
              <a:t>A</a:t>
            </a:r>
            <a:r>
              <a:rPr lang="en-CH" sz="1600" b="1" dirty="0">
                <a:solidFill>
                  <a:srgbClr val="7030A0"/>
                </a:solidFill>
                <a:latin typeface="Corbel" panose="020B0503020204020204" pitchFamily="34" charset="0"/>
              </a:rPr>
              <a:t>AAA</a:t>
            </a:r>
          </a:p>
        </p:txBody>
      </p:sp>
      <p:sp>
        <p:nvSpPr>
          <p:cNvPr id="14" name="Rectangle 13">
            <a:extLst>
              <a:ext uri="{FF2B5EF4-FFF2-40B4-BE49-F238E27FC236}">
                <a16:creationId xmlns:a16="http://schemas.microsoft.com/office/drawing/2014/main" id="{24B28578-0EA7-1344-8553-2880F1E40B36}"/>
              </a:ext>
            </a:extLst>
          </p:cNvPr>
          <p:cNvSpPr/>
          <p:nvPr/>
        </p:nvSpPr>
        <p:spPr>
          <a:xfrm>
            <a:off x="735911" y="3475414"/>
            <a:ext cx="1514651" cy="208345"/>
          </a:xfrm>
          <a:prstGeom prst="rect">
            <a:avLst/>
          </a:prstGeom>
          <a:solidFill>
            <a:srgbClr val="F8F3E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46800" rtlCol="0" anchor="ctr"/>
          <a:lstStyle/>
          <a:p>
            <a:pPr algn="ctr"/>
            <a:r>
              <a:rPr lang="en-CH" sz="1600" b="1" dirty="0">
                <a:solidFill>
                  <a:schemeClr val="accent1"/>
                </a:solidFill>
                <a:latin typeface="Corbel" panose="020B0503020204020204" pitchFamily="34" charset="0"/>
              </a:rPr>
              <a:t>G</a:t>
            </a:r>
            <a:r>
              <a:rPr lang="en-CH" sz="1600" b="1" dirty="0">
                <a:solidFill>
                  <a:schemeClr val="accent2"/>
                </a:solidFill>
                <a:latin typeface="Corbel" panose="020B0503020204020204" pitchFamily="34" charset="0"/>
              </a:rPr>
              <a:t>C</a:t>
            </a:r>
            <a:r>
              <a:rPr lang="en-CH" sz="1600" b="1" dirty="0">
                <a:solidFill>
                  <a:srgbClr val="67A042"/>
                </a:solidFill>
                <a:latin typeface="Corbel" panose="020B0503020204020204" pitchFamily="34" charset="0"/>
              </a:rPr>
              <a:t>TT</a:t>
            </a:r>
            <a:r>
              <a:rPr lang="en-CH" sz="1600" b="1" dirty="0">
                <a:solidFill>
                  <a:schemeClr val="accent2"/>
                </a:solidFill>
                <a:latin typeface="Corbel" panose="020B0503020204020204" pitchFamily="34" charset="0"/>
              </a:rPr>
              <a:t>CC</a:t>
            </a:r>
            <a:r>
              <a:rPr lang="en-CH" sz="1600" b="1" dirty="0">
                <a:solidFill>
                  <a:srgbClr val="863DBE"/>
                </a:solidFill>
                <a:latin typeface="Corbel" panose="020B0503020204020204" pitchFamily="34" charset="0"/>
              </a:rPr>
              <a:t>A</a:t>
            </a:r>
            <a:r>
              <a:rPr lang="en-CH" sz="1600" b="1" dirty="0">
                <a:solidFill>
                  <a:schemeClr val="accent1"/>
                </a:solidFill>
                <a:latin typeface="Corbel" panose="020B0503020204020204" pitchFamily="34" charset="0"/>
              </a:rPr>
              <a:t>G</a:t>
            </a:r>
            <a:r>
              <a:rPr lang="en-CH" sz="1600" b="1" dirty="0">
                <a:solidFill>
                  <a:srgbClr val="863DBE"/>
                </a:solidFill>
                <a:latin typeface="Corbel" panose="020B0503020204020204" pitchFamily="34" charset="0"/>
              </a:rPr>
              <a:t>AA</a:t>
            </a:r>
            <a:r>
              <a:rPr lang="en-CH" sz="1600" b="1" dirty="0">
                <a:solidFill>
                  <a:srgbClr val="67A042"/>
                </a:solidFill>
                <a:latin typeface="Corbel" panose="020B0503020204020204" pitchFamily="34" charset="0"/>
              </a:rPr>
              <a:t>T</a:t>
            </a:r>
            <a:r>
              <a:rPr lang="en-CH" sz="1600" b="1" dirty="0">
                <a:solidFill>
                  <a:schemeClr val="accent1"/>
                </a:solidFill>
                <a:latin typeface="Corbel" panose="020B0503020204020204" pitchFamily="34" charset="0"/>
              </a:rPr>
              <a:t>G</a:t>
            </a:r>
          </a:p>
        </p:txBody>
      </p:sp>
      <p:sp>
        <p:nvSpPr>
          <p:cNvPr id="15" name="Rectangle 14">
            <a:extLst>
              <a:ext uri="{FF2B5EF4-FFF2-40B4-BE49-F238E27FC236}">
                <a16:creationId xmlns:a16="http://schemas.microsoft.com/office/drawing/2014/main" id="{71102E78-13BB-5F40-8AB1-CDB1BEB38F0B}"/>
              </a:ext>
            </a:extLst>
          </p:cNvPr>
          <p:cNvSpPr/>
          <p:nvPr/>
        </p:nvSpPr>
        <p:spPr>
          <a:xfrm>
            <a:off x="688693" y="2518619"/>
            <a:ext cx="1514651" cy="208345"/>
          </a:xfrm>
          <a:prstGeom prst="rect">
            <a:avLst/>
          </a:prstGeom>
          <a:solidFill>
            <a:srgbClr val="F8F3E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46800" rtlCol="0" anchor="ctr"/>
          <a:lstStyle/>
          <a:p>
            <a:pPr algn="ctr"/>
            <a:r>
              <a:rPr lang="en-CH" sz="1600" b="1" dirty="0">
                <a:solidFill>
                  <a:schemeClr val="accent1"/>
                </a:solidFill>
                <a:latin typeface="Corbel" panose="020B0503020204020204" pitchFamily="34" charset="0"/>
              </a:rPr>
              <a:t>GGG</a:t>
            </a:r>
            <a:r>
              <a:rPr lang="en-CH" sz="1600" b="1" dirty="0">
                <a:solidFill>
                  <a:schemeClr val="accent2"/>
                </a:solidFill>
                <a:latin typeface="Corbel" panose="020B0503020204020204" pitchFamily="34" charset="0"/>
              </a:rPr>
              <a:t>CC</a:t>
            </a:r>
            <a:r>
              <a:rPr lang="en-CH" sz="1600" b="1" dirty="0">
                <a:solidFill>
                  <a:srgbClr val="863DBE"/>
                </a:solidFill>
                <a:latin typeface="Corbel" panose="020B0503020204020204" pitchFamily="34" charset="0"/>
              </a:rPr>
              <a:t>A</a:t>
            </a:r>
            <a:r>
              <a:rPr lang="en-CH" sz="1600" b="1" dirty="0">
                <a:solidFill>
                  <a:schemeClr val="accent1"/>
                </a:solidFill>
                <a:latin typeface="Corbel" panose="020B0503020204020204" pitchFamily="34" charset="0"/>
              </a:rPr>
              <a:t>G</a:t>
            </a:r>
            <a:r>
              <a:rPr lang="en-CH" sz="1600" b="1" dirty="0">
                <a:solidFill>
                  <a:srgbClr val="863DBE"/>
                </a:solidFill>
                <a:latin typeface="Corbel" panose="020B0503020204020204" pitchFamily="34" charset="0"/>
              </a:rPr>
              <a:t>AA</a:t>
            </a:r>
            <a:r>
              <a:rPr lang="en-CH" sz="1600" b="1" dirty="0">
                <a:solidFill>
                  <a:srgbClr val="67A042"/>
                </a:solidFill>
                <a:latin typeface="Corbel" panose="020B0503020204020204" pitchFamily="34" charset="0"/>
              </a:rPr>
              <a:t>T</a:t>
            </a:r>
            <a:r>
              <a:rPr lang="en-CH" sz="1600" b="1" dirty="0">
                <a:solidFill>
                  <a:schemeClr val="accent1"/>
                </a:solidFill>
                <a:latin typeface="Corbel" panose="020B0503020204020204" pitchFamily="34" charset="0"/>
              </a:rPr>
              <a:t>G</a:t>
            </a:r>
          </a:p>
        </p:txBody>
      </p:sp>
      <p:sp>
        <p:nvSpPr>
          <p:cNvPr id="16" name="Rectangle 15">
            <a:extLst>
              <a:ext uri="{FF2B5EF4-FFF2-40B4-BE49-F238E27FC236}">
                <a16:creationId xmlns:a16="http://schemas.microsoft.com/office/drawing/2014/main" id="{66AF30CC-AFFD-C243-B35B-C66C856DFAAA}"/>
              </a:ext>
            </a:extLst>
          </p:cNvPr>
          <p:cNvSpPr/>
          <p:nvPr/>
        </p:nvSpPr>
        <p:spPr>
          <a:xfrm>
            <a:off x="688693" y="2993932"/>
            <a:ext cx="1514651" cy="208345"/>
          </a:xfrm>
          <a:prstGeom prst="rect">
            <a:avLst/>
          </a:prstGeom>
          <a:solidFill>
            <a:srgbClr val="F8F3E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46800" rtlCol="0" anchor="ctr"/>
          <a:lstStyle/>
          <a:p>
            <a:pPr algn="ctr"/>
            <a:r>
              <a:rPr lang="en-CH" sz="1600" b="1" dirty="0">
                <a:solidFill>
                  <a:schemeClr val="accent1"/>
                </a:solidFill>
                <a:latin typeface="Corbel" panose="020B0503020204020204" pitchFamily="34" charset="0"/>
              </a:rPr>
              <a:t>G</a:t>
            </a:r>
            <a:r>
              <a:rPr lang="en-CH" sz="1600" b="1" dirty="0">
                <a:solidFill>
                  <a:srgbClr val="863DBE"/>
                </a:solidFill>
                <a:latin typeface="Corbel" panose="020B0503020204020204" pitchFamily="34" charset="0"/>
              </a:rPr>
              <a:t>AA</a:t>
            </a:r>
            <a:r>
              <a:rPr lang="en-CH" sz="1600" b="1" dirty="0">
                <a:solidFill>
                  <a:srgbClr val="67A042"/>
                </a:solidFill>
                <a:latin typeface="Corbel" panose="020B0503020204020204" pitchFamily="34" charset="0"/>
              </a:rPr>
              <a:t>T</a:t>
            </a:r>
            <a:r>
              <a:rPr lang="en-CH" sz="1600" b="1" dirty="0">
                <a:solidFill>
                  <a:schemeClr val="accent1"/>
                </a:solidFill>
                <a:latin typeface="Corbel" panose="020B0503020204020204" pitchFamily="34" charset="0"/>
              </a:rPr>
              <a:t>GGGG</a:t>
            </a:r>
            <a:r>
              <a:rPr lang="en-CH" sz="1600" b="1" dirty="0">
                <a:solidFill>
                  <a:schemeClr val="accent2"/>
                </a:solidFill>
                <a:latin typeface="Corbel" panose="020B0503020204020204" pitchFamily="34" charset="0"/>
              </a:rPr>
              <a:t>CC</a:t>
            </a:r>
            <a:r>
              <a:rPr lang="en-CH" sz="1600" b="1" dirty="0">
                <a:solidFill>
                  <a:srgbClr val="863DBE"/>
                </a:solidFill>
                <a:latin typeface="Corbel" panose="020B0503020204020204" pitchFamily="34" charset="0"/>
              </a:rPr>
              <a:t>A</a:t>
            </a:r>
            <a:endParaRPr lang="en-CH" sz="1600" b="1" dirty="0">
              <a:solidFill>
                <a:schemeClr val="accent1"/>
              </a:solidFill>
              <a:latin typeface="Corbel" panose="020B0503020204020204" pitchFamily="34" charset="0"/>
            </a:endParaRPr>
          </a:p>
        </p:txBody>
      </p:sp>
      <p:sp>
        <p:nvSpPr>
          <p:cNvPr id="17" name="Rectangle 16">
            <a:extLst>
              <a:ext uri="{FF2B5EF4-FFF2-40B4-BE49-F238E27FC236}">
                <a16:creationId xmlns:a16="http://schemas.microsoft.com/office/drawing/2014/main" id="{7382F4E4-D6C2-1545-B09F-1D6880140494}"/>
              </a:ext>
            </a:extLst>
          </p:cNvPr>
          <p:cNvSpPr/>
          <p:nvPr/>
        </p:nvSpPr>
        <p:spPr>
          <a:xfrm>
            <a:off x="720477" y="3238345"/>
            <a:ext cx="1514651" cy="208345"/>
          </a:xfrm>
          <a:prstGeom prst="rect">
            <a:avLst/>
          </a:prstGeom>
          <a:solidFill>
            <a:srgbClr val="F8F3E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46800" rtlCol="0" anchor="ctr"/>
          <a:lstStyle/>
          <a:p>
            <a:pPr algn="ctr"/>
            <a:r>
              <a:rPr lang="en-CH" sz="1600" b="1" dirty="0">
                <a:solidFill>
                  <a:schemeClr val="accent6"/>
                </a:solidFill>
                <a:latin typeface="Corbel" panose="020B0503020204020204" pitchFamily="34" charset="0"/>
              </a:rPr>
              <a:t>T</a:t>
            </a:r>
            <a:r>
              <a:rPr lang="en-CH" sz="1600" b="1" dirty="0">
                <a:solidFill>
                  <a:schemeClr val="accent2"/>
                </a:solidFill>
                <a:latin typeface="Corbel" panose="020B0503020204020204" pitchFamily="34" charset="0"/>
              </a:rPr>
              <a:t>CCCC</a:t>
            </a:r>
            <a:r>
              <a:rPr lang="en-CH" sz="1600" b="1" dirty="0">
                <a:solidFill>
                  <a:schemeClr val="accent1"/>
                </a:solidFill>
                <a:latin typeface="Corbel" panose="020B0503020204020204" pitchFamily="34" charset="0"/>
              </a:rPr>
              <a:t>GGGG</a:t>
            </a:r>
            <a:r>
              <a:rPr lang="en-CH" sz="1600" b="1" dirty="0">
                <a:solidFill>
                  <a:schemeClr val="accent2"/>
                </a:solidFill>
                <a:latin typeface="Corbel" panose="020B0503020204020204" pitchFamily="34" charset="0"/>
              </a:rPr>
              <a:t>CC</a:t>
            </a:r>
            <a:r>
              <a:rPr lang="en-CH" sz="1600" b="1" dirty="0">
                <a:solidFill>
                  <a:srgbClr val="863DBE"/>
                </a:solidFill>
                <a:latin typeface="Corbel" panose="020B0503020204020204" pitchFamily="34" charset="0"/>
              </a:rPr>
              <a:t>A</a:t>
            </a:r>
            <a:endParaRPr lang="en-CH" sz="1600" b="1" dirty="0">
              <a:solidFill>
                <a:schemeClr val="accent1"/>
              </a:solidFill>
              <a:latin typeface="Corbel" panose="020B0503020204020204" pitchFamily="34" charset="0"/>
            </a:endParaRPr>
          </a:p>
        </p:txBody>
      </p:sp>
      <p:sp>
        <p:nvSpPr>
          <p:cNvPr id="18" name="Rectangle 17">
            <a:extLst>
              <a:ext uri="{FF2B5EF4-FFF2-40B4-BE49-F238E27FC236}">
                <a16:creationId xmlns:a16="http://schemas.microsoft.com/office/drawing/2014/main" id="{5F0239A0-AC43-254F-986D-684EDE49C650}"/>
              </a:ext>
            </a:extLst>
          </p:cNvPr>
          <p:cNvSpPr/>
          <p:nvPr/>
        </p:nvSpPr>
        <p:spPr>
          <a:xfrm>
            <a:off x="688041" y="2755783"/>
            <a:ext cx="1514651" cy="208345"/>
          </a:xfrm>
          <a:prstGeom prst="rect">
            <a:avLst/>
          </a:prstGeom>
          <a:solidFill>
            <a:srgbClr val="F8F3E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46800" rtlCol="0" anchor="ctr"/>
          <a:lstStyle/>
          <a:p>
            <a:pPr algn="ctr"/>
            <a:r>
              <a:rPr lang="en-CH" sz="1600" b="1" dirty="0">
                <a:solidFill>
                  <a:schemeClr val="accent2"/>
                </a:solidFill>
                <a:latin typeface="Corbel" panose="020B0503020204020204" pitchFamily="34" charset="0"/>
              </a:rPr>
              <a:t>CC</a:t>
            </a:r>
            <a:r>
              <a:rPr lang="en-CH" sz="1600" b="1" dirty="0">
                <a:solidFill>
                  <a:schemeClr val="accent6"/>
                </a:solidFill>
                <a:latin typeface="Corbel" panose="020B0503020204020204" pitchFamily="34" charset="0"/>
              </a:rPr>
              <a:t>TTT</a:t>
            </a:r>
            <a:r>
              <a:rPr lang="en-CH" sz="1600" b="1" dirty="0">
                <a:solidFill>
                  <a:schemeClr val="accent1"/>
                </a:solidFill>
                <a:latin typeface="Corbel" panose="020B0503020204020204" pitchFamily="34" charset="0"/>
              </a:rPr>
              <a:t>GGG</a:t>
            </a:r>
            <a:r>
              <a:rPr lang="en-CH" sz="1600" b="1" dirty="0">
                <a:solidFill>
                  <a:schemeClr val="accent6"/>
                </a:solidFill>
                <a:latin typeface="Corbel" panose="020B0503020204020204" pitchFamily="34" charset="0"/>
              </a:rPr>
              <a:t>T</a:t>
            </a:r>
            <a:r>
              <a:rPr lang="en-CH" sz="1600" b="1" dirty="0">
                <a:solidFill>
                  <a:schemeClr val="accent2"/>
                </a:solidFill>
                <a:latin typeface="Corbel" panose="020B0503020204020204" pitchFamily="34" charset="0"/>
              </a:rPr>
              <a:t>CC</a:t>
            </a:r>
            <a:r>
              <a:rPr lang="en-CH" sz="1600" b="1" dirty="0">
                <a:solidFill>
                  <a:srgbClr val="863DBE"/>
                </a:solidFill>
                <a:latin typeface="Corbel" panose="020B0503020204020204" pitchFamily="34" charset="0"/>
              </a:rPr>
              <a:t>A</a:t>
            </a:r>
            <a:endParaRPr lang="en-CH" sz="1600" b="1" dirty="0">
              <a:solidFill>
                <a:schemeClr val="accent1"/>
              </a:solidFill>
              <a:latin typeface="Corbel" panose="020B0503020204020204" pitchFamily="34" charset="0"/>
            </a:endParaRPr>
          </a:p>
        </p:txBody>
      </p:sp>
      <p:sp>
        <p:nvSpPr>
          <p:cNvPr id="19" name="Rectangle 18">
            <a:extLst>
              <a:ext uri="{FF2B5EF4-FFF2-40B4-BE49-F238E27FC236}">
                <a16:creationId xmlns:a16="http://schemas.microsoft.com/office/drawing/2014/main" id="{4A46DDE2-1447-5147-855B-E194AB338B55}"/>
              </a:ext>
            </a:extLst>
          </p:cNvPr>
          <p:cNvSpPr/>
          <p:nvPr/>
        </p:nvSpPr>
        <p:spPr>
          <a:xfrm>
            <a:off x="756210" y="2351701"/>
            <a:ext cx="1514651" cy="208345"/>
          </a:xfrm>
          <a:prstGeom prst="rect">
            <a:avLst/>
          </a:prstGeom>
          <a:solidFill>
            <a:srgbClr val="F8F3E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46800" rtlCol="0" anchor="ctr"/>
          <a:lstStyle/>
          <a:p>
            <a:pPr algn="ctr"/>
            <a:r>
              <a:rPr lang="en-CH" sz="1600" b="1" dirty="0">
                <a:solidFill>
                  <a:schemeClr val="accent2"/>
                </a:solidFill>
                <a:latin typeface="Corbel" panose="020B0503020204020204" pitchFamily="34" charset="0"/>
              </a:rPr>
              <a:t>C</a:t>
            </a:r>
            <a:r>
              <a:rPr lang="en-CH" sz="1600" b="1" dirty="0">
                <a:solidFill>
                  <a:schemeClr val="accent1"/>
                </a:solidFill>
                <a:latin typeface="Corbel" panose="020B0503020204020204" pitchFamily="34" charset="0"/>
              </a:rPr>
              <a:t>GT</a:t>
            </a:r>
            <a:r>
              <a:rPr lang="en-CH" sz="1600" b="1" dirty="0">
                <a:solidFill>
                  <a:schemeClr val="accent6"/>
                </a:solidFill>
                <a:latin typeface="Corbel" panose="020B0503020204020204" pitchFamily="34" charset="0"/>
              </a:rPr>
              <a:t>T</a:t>
            </a:r>
            <a:r>
              <a:rPr lang="en-CH" sz="1600" b="1" dirty="0">
                <a:solidFill>
                  <a:schemeClr val="accent2"/>
                </a:solidFill>
                <a:latin typeface="Corbel" panose="020B0503020204020204" pitchFamily="34" charset="0"/>
              </a:rPr>
              <a:t>CC</a:t>
            </a:r>
            <a:r>
              <a:rPr lang="en-CH" sz="1600" b="1" dirty="0">
                <a:solidFill>
                  <a:schemeClr val="accent6"/>
                </a:solidFill>
                <a:latin typeface="Corbel" panose="020B0503020204020204" pitchFamily="34" charset="0"/>
              </a:rPr>
              <a:t>TT</a:t>
            </a:r>
            <a:r>
              <a:rPr lang="en-CH" sz="1600" b="1" dirty="0">
                <a:solidFill>
                  <a:schemeClr val="accent1"/>
                </a:solidFill>
                <a:latin typeface="Corbel" panose="020B0503020204020204" pitchFamily="34" charset="0"/>
              </a:rPr>
              <a:t>GG</a:t>
            </a:r>
            <a:r>
              <a:rPr lang="en-CH" sz="1600" b="1" dirty="0">
                <a:solidFill>
                  <a:schemeClr val="accent2"/>
                </a:solidFill>
                <a:latin typeface="Corbel" panose="020B0503020204020204" pitchFamily="34" charset="0"/>
              </a:rPr>
              <a:t>C</a:t>
            </a:r>
            <a:r>
              <a:rPr lang="en-CH" sz="1600" b="1" dirty="0">
                <a:solidFill>
                  <a:srgbClr val="863DBE"/>
                </a:solidFill>
                <a:latin typeface="Corbel" panose="020B0503020204020204" pitchFamily="34" charset="0"/>
              </a:rPr>
              <a:t>A</a:t>
            </a:r>
            <a:endParaRPr lang="en-CH" sz="1600" b="1" dirty="0">
              <a:solidFill>
                <a:schemeClr val="accent1"/>
              </a:solidFill>
              <a:latin typeface="Corbel" panose="020B0503020204020204" pitchFamily="34" charset="0"/>
            </a:endParaRPr>
          </a:p>
        </p:txBody>
      </p:sp>
      <p:sp>
        <p:nvSpPr>
          <p:cNvPr id="4" name="TextBox 3">
            <a:extLst>
              <a:ext uri="{FF2B5EF4-FFF2-40B4-BE49-F238E27FC236}">
                <a16:creationId xmlns:a16="http://schemas.microsoft.com/office/drawing/2014/main" id="{7289B15F-EA14-7F42-9071-0F136A6363FF}"/>
              </a:ext>
            </a:extLst>
          </p:cNvPr>
          <p:cNvSpPr txBox="1"/>
          <p:nvPr/>
        </p:nvSpPr>
        <p:spPr>
          <a:xfrm>
            <a:off x="6841354" y="1768561"/>
            <a:ext cx="1814913" cy="523220"/>
          </a:xfrm>
          <a:prstGeom prst="rect">
            <a:avLst/>
          </a:prstGeom>
          <a:noFill/>
        </p:spPr>
        <p:txBody>
          <a:bodyPr wrap="square" rtlCol="0">
            <a:spAutoFit/>
          </a:bodyPr>
          <a:lstStyle/>
          <a:p>
            <a:pPr algn="ctr"/>
            <a:r>
              <a:rPr lang="en-CH" sz="2800" b="1" dirty="0">
                <a:solidFill>
                  <a:srgbClr val="C00000"/>
                </a:solidFill>
                <a:latin typeface="Corbel" panose="020B0503020204020204" pitchFamily="34" charset="0"/>
              </a:rPr>
              <a:t>Alignment</a:t>
            </a:r>
          </a:p>
        </p:txBody>
      </p:sp>
      <p:sp>
        <p:nvSpPr>
          <p:cNvPr id="5" name="Striped Right Arrow 4">
            <a:extLst>
              <a:ext uri="{FF2B5EF4-FFF2-40B4-BE49-F238E27FC236}">
                <a16:creationId xmlns:a16="http://schemas.microsoft.com/office/drawing/2014/main" id="{E8DE3FB2-0066-CC44-88B8-5F3645C02031}"/>
              </a:ext>
            </a:extLst>
          </p:cNvPr>
          <p:cNvSpPr/>
          <p:nvPr/>
        </p:nvSpPr>
        <p:spPr>
          <a:xfrm>
            <a:off x="1445366" y="910326"/>
            <a:ext cx="5886717" cy="985838"/>
          </a:xfrm>
          <a:prstGeom prst="striped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2800" b="1" dirty="0">
                <a:latin typeface="Corbel" panose="020B0503020204020204" pitchFamily="34" charset="0"/>
              </a:rPr>
              <a:t>Data Movement from Storage</a:t>
            </a:r>
          </a:p>
        </p:txBody>
      </p:sp>
      <p:pic>
        <p:nvPicPr>
          <p:cNvPr id="23" name="Graphic 22" descr="Close">
            <a:extLst>
              <a:ext uri="{FF2B5EF4-FFF2-40B4-BE49-F238E27FC236}">
                <a16:creationId xmlns:a16="http://schemas.microsoft.com/office/drawing/2014/main" id="{5C074053-199E-AE4B-94E6-C5A21A2B6B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8837" y="5219357"/>
            <a:ext cx="914400" cy="914400"/>
          </a:xfrm>
          <a:prstGeom prst="rect">
            <a:avLst/>
          </a:prstGeom>
        </p:spPr>
      </p:pic>
      <p:sp>
        <p:nvSpPr>
          <p:cNvPr id="25" name="Rounded Rectangle 24">
            <a:extLst>
              <a:ext uri="{FF2B5EF4-FFF2-40B4-BE49-F238E27FC236}">
                <a16:creationId xmlns:a16="http://schemas.microsoft.com/office/drawing/2014/main" id="{A33E3FE5-D2D1-A64A-BCDD-FDAE87FF39D1}"/>
              </a:ext>
            </a:extLst>
          </p:cNvPr>
          <p:cNvSpPr/>
          <p:nvPr/>
        </p:nvSpPr>
        <p:spPr>
          <a:xfrm>
            <a:off x="322865" y="2291781"/>
            <a:ext cx="2245002" cy="1458415"/>
          </a:xfrm>
          <a:prstGeom prst="roundRect">
            <a:avLst>
              <a:gd name="adj" fmla="val 7116"/>
            </a:avLst>
          </a:prstGeom>
          <a:solidFill>
            <a:schemeClr val="accent1">
              <a:lumMod val="20000"/>
              <a:lumOff val="8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2400" b="1" dirty="0">
                <a:solidFill>
                  <a:schemeClr val="tx1"/>
                </a:solidFill>
                <a:latin typeface="Corbel" panose="020B0503020204020204" pitchFamily="34" charset="0"/>
              </a:rPr>
              <a:t>Storage</a:t>
            </a:r>
          </a:p>
          <a:p>
            <a:pPr algn="ctr"/>
            <a:r>
              <a:rPr lang="en-CH" sz="2400" b="1" dirty="0">
                <a:solidFill>
                  <a:schemeClr val="tx1"/>
                </a:solidFill>
                <a:latin typeface="Corbel" panose="020B0503020204020204" pitchFamily="34" charset="0"/>
              </a:rPr>
              <a:t>System</a:t>
            </a:r>
            <a:endParaRPr lang="en-CH" sz="2400" b="1" dirty="0">
              <a:solidFill>
                <a:schemeClr val="accent5"/>
              </a:solidFill>
              <a:latin typeface="Corbel" panose="020B0503020204020204" pitchFamily="34" charset="0"/>
            </a:endParaRPr>
          </a:p>
        </p:txBody>
      </p:sp>
    </p:spTree>
    <p:custDataLst>
      <p:tags r:id="rId1"/>
    </p:custDataLst>
    <p:extLst>
      <p:ext uri="{BB962C8B-B14F-4D97-AF65-F5344CB8AC3E}">
        <p14:creationId xmlns:p14="http://schemas.microsoft.com/office/powerpoint/2010/main" val="971560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77778E-6 2.96296E-6 L 0.75781 0.21203 " pathEditMode="relative" rAng="0" ptsTypes="AA">
                                      <p:cBhvr>
                                        <p:cTn id="6" dur="500" fill="hold"/>
                                        <p:tgtEl>
                                          <p:spTgt spid="30"/>
                                        </p:tgtEl>
                                        <p:attrNameLst>
                                          <p:attrName>ppt_x</p:attrName>
                                          <p:attrName>ppt_y</p:attrName>
                                        </p:attrNameLst>
                                      </p:cBhvr>
                                      <p:rCtr x="37882" y="10602"/>
                                    </p:animMotion>
                                  </p:childTnLst>
                                </p:cTn>
                              </p:par>
                            </p:childTnLst>
                          </p:cTn>
                        </p:par>
                        <p:par>
                          <p:cTn id="7" fill="hold">
                            <p:stCondLst>
                              <p:cond delay="500"/>
                            </p:stCondLst>
                            <p:childTnLst>
                              <p:par>
                                <p:cTn id="8" presetID="0" presetClass="path" presetSubtype="0" accel="50000" decel="50000" fill="hold" grpId="0" nodeType="afterEffect">
                                  <p:stCondLst>
                                    <p:cond delay="0"/>
                                  </p:stCondLst>
                                  <p:childTnLst>
                                    <p:animMotion origin="layout" path="M 0.01458 0.10856 L 0.73472 0.15185 " pathEditMode="relative" rAng="0" ptsTypes="AA">
                                      <p:cBhvr>
                                        <p:cTn id="9" dur="500" fill="hold"/>
                                        <p:tgtEl>
                                          <p:spTgt spid="31"/>
                                        </p:tgtEl>
                                        <p:attrNameLst>
                                          <p:attrName>ppt_x</p:attrName>
                                          <p:attrName>ppt_y</p:attrName>
                                        </p:attrNameLst>
                                      </p:cBhvr>
                                      <p:rCtr x="36007" y="2153"/>
                                    </p:animMotion>
                                  </p:childTnLst>
                                </p:cTn>
                              </p:par>
                            </p:childTnLst>
                          </p:cTn>
                        </p:par>
                        <p:par>
                          <p:cTn id="10" fill="hold">
                            <p:stCondLst>
                              <p:cond delay="1000"/>
                            </p:stCondLst>
                            <p:childTnLst>
                              <p:par>
                                <p:cTn id="11" presetID="0" presetClass="path" presetSubtype="0" accel="50000" decel="50000" fill="hold" grpId="0" nodeType="afterEffect">
                                  <p:stCondLst>
                                    <p:cond delay="0"/>
                                  </p:stCondLst>
                                  <p:childTnLst>
                                    <p:animMotion origin="layout" path="M 0.01458 0.0449 L 0.73472 0.08819 " pathEditMode="relative" rAng="0" ptsTypes="AA">
                                      <p:cBhvr>
                                        <p:cTn id="12" dur="500" fill="hold"/>
                                        <p:tgtEl>
                                          <p:spTgt spid="32"/>
                                        </p:tgtEl>
                                        <p:attrNameLst>
                                          <p:attrName>ppt_x</p:attrName>
                                          <p:attrName>ppt_y</p:attrName>
                                        </p:attrNameLst>
                                      </p:cBhvr>
                                      <p:rCtr x="36007" y="2153"/>
                                    </p:animMotion>
                                  </p:childTnLst>
                                </p:cTn>
                              </p:par>
                            </p:childTnLst>
                          </p:cTn>
                        </p:par>
                        <p:par>
                          <p:cTn id="13" fill="hold">
                            <p:stCondLst>
                              <p:cond delay="1500"/>
                            </p:stCondLst>
                            <p:childTnLst>
                              <p:par>
                                <p:cTn id="14" presetID="0" presetClass="path" presetSubtype="0" accel="50000" decel="50000" fill="hold" grpId="0" nodeType="afterEffect">
                                  <p:stCondLst>
                                    <p:cond delay="0"/>
                                  </p:stCondLst>
                                  <p:childTnLst>
                                    <p:animMotion origin="layout" path="M -0.01268 -0.08611 L 0.71024 0.05162 " pathEditMode="relative" rAng="0" ptsTypes="AA">
                                      <p:cBhvr>
                                        <p:cTn id="15" dur="500" fill="hold"/>
                                        <p:tgtEl>
                                          <p:spTgt spid="14"/>
                                        </p:tgtEl>
                                        <p:attrNameLst>
                                          <p:attrName>ppt_x</p:attrName>
                                          <p:attrName>ppt_y</p:attrName>
                                        </p:attrNameLst>
                                      </p:cBhvr>
                                      <p:rCtr x="36146" y="6875"/>
                                    </p:animMotion>
                                  </p:childTnLst>
                                </p:cTn>
                              </p:par>
                            </p:childTnLst>
                          </p:cTn>
                        </p:par>
                        <p:par>
                          <p:cTn id="16" fill="hold">
                            <p:stCondLst>
                              <p:cond delay="2000"/>
                            </p:stCondLst>
                            <p:childTnLst>
                              <p:par>
                                <p:cTn id="17" presetID="0" presetClass="path" presetSubtype="0" accel="50000" decel="50000" fill="hold" grpId="0" nodeType="afterEffect">
                                  <p:stCondLst>
                                    <p:cond delay="0"/>
                                  </p:stCondLst>
                                  <p:childTnLst>
                                    <p:animMotion origin="layout" path="M -0.01597 2.59259E-6 L 0.71406 0.19097 " pathEditMode="relative" rAng="0" ptsTypes="AA">
                                      <p:cBhvr>
                                        <p:cTn id="18" dur="500" fill="hold"/>
                                        <p:tgtEl>
                                          <p:spTgt spid="15"/>
                                        </p:tgtEl>
                                        <p:attrNameLst>
                                          <p:attrName>ppt_x</p:attrName>
                                          <p:attrName>ppt_y</p:attrName>
                                        </p:attrNameLst>
                                      </p:cBhvr>
                                      <p:rCtr x="36493" y="9537"/>
                                    </p:animMotion>
                                  </p:childTnLst>
                                </p:cTn>
                              </p:par>
                            </p:childTnLst>
                          </p:cTn>
                        </p:par>
                        <p:par>
                          <p:cTn id="19" fill="hold">
                            <p:stCondLst>
                              <p:cond delay="2500"/>
                            </p:stCondLst>
                            <p:childTnLst>
                              <p:par>
                                <p:cTn id="20" presetID="0" presetClass="path" presetSubtype="0" accel="50000" decel="50000" fill="hold" grpId="0" nodeType="afterEffect">
                                  <p:stCondLst>
                                    <p:cond delay="0"/>
                                  </p:stCondLst>
                                  <p:childTnLst>
                                    <p:animMotion origin="layout" path="M 0.00521 0.03611 L 0.70747 0.13472 " pathEditMode="relative" rAng="0" ptsTypes="AA">
                                      <p:cBhvr>
                                        <p:cTn id="21" dur="500" fill="hold"/>
                                        <p:tgtEl>
                                          <p:spTgt spid="16"/>
                                        </p:tgtEl>
                                        <p:attrNameLst>
                                          <p:attrName>ppt_x</p:attrName>
                                          <p:attrName>ppt_y</p:attrName>
                                        </p:attrNameLst>
                                      </p:cBhvr>
                                      <p:rCtr x="35104" y="4931"/>
                                    </p:animMotion>
                                  </p:childTnLst>
                                </p:cTn>
                              </p:par>
                            </p:childTnLst>
                          </p:cTn>
                        </p:par>
                        <p:par>
                          <p:cTn id="22" fill="hold">
                            <p:stCondLst>
                              <p:cond delay="3000"/>
                            </p:stCondLst>
                            <p:childTnLst>
                              <p:par>
                                <p:cTn id="23" presetID="0" presetClass="path" presetSubtype="0" accel="50000" decel="50000" fill="hold" grpId="0" nodeType="afterEffect">
                                  <p:stCondLst>
                                    <p:cond delay="0"/>
                                  </p:stCondLst>
                                  <p:childTnLst>
                                    <p:animMotion origin="layout" path="M 0.00174 0.02384 L 0.70677 0.09537 " pathEditMode="relative" rAng="0" ptsTypes="AA">
                                      <p:cBhvr>
                                        <p:cTn id="24" dur="500" fill="hold"/>
                                        <p:tgtEl>
                                          <p:spTgt spid="17"/>
                                        </p:tgtEl>
                                        <p:attrNameLst>
                                          <p:attrName>ppt_x</p:attrName>
                                          <p:attrName>ppt_y</p:attrName>
                                        </p:attrNameLst>
                                      </p:cBhvr>
                                      <p:rCtr x="35243" y="3565"/>
                                    </p:animMotion>
                                  </p:childTnLst>
                                </p:cTn>
                              </p:par>
                            </p:childTnLst>
                          </p:cTn>
                        </p:par>
                        <p:par>
                          <p:cTn id="25" fill="hold">
                            <p:stCondLst>
                              <p:cond delay="3500"/>
                            </p:stCondLst>
                            <p:childTnLst>
                              <p:par>
                                <p:cTn id="26" presetID="0" presetClass="path" presetSubtype="0" accel="50000" decel="50000" fill="hold" grpId="0" nodeType="afterEffect">
                                  <p:stCondLst>
                                    <p:cond delay="0"/>
                                  </p:stCondLst>
                                  <p:childTnLst>
                                    <p:animMotion origin="layout" path="M 0.00538 0.02616 L 0.7342 0.16458 " pathEditMode="relative" rAng="0" ptsTypes="AA">
                                      <p:cBhvr>
                                        <p:cTn id="27" dur="500" fill="hold"/>
                                        <p:tgtEl>
                                          <p:spTgt spid="18"/>
                                        </p:tgtEl>
                                        <p:attrNameLst>
                                          <p:attrName>ppt_x</p:attrName>
                                          <p:attrName>ppt_y</p:attrName>
                                        </p:attrNameLst>
                                      </p:cBhvr>
                                      <p:rCtr x="36441" y="6921"/>
                                    </p:animMotion>
                                  </p:childTnLst>
                                </p:cTn>
                              </p:par>
                            </p:childTnLst>
                          </p:cTn>
                        </p:par>
                        <p:par>
                          <p:cTn id="28" fill="hold">
                            <p:stCondLst>
                              <p:cond delay="4000"/>
                            </p:stCondLst>
                            <p:childTnLst>
                              <p:par>
                                <p:cTn id="29" presetID="0" presetClass="path" presetSubtype="0" accel="50000" decel="50000" fill="hold" grpId="0" nodeType="afterEffect">
                                  <p:stCondLst>
                                    <p:cond delay="0"/>
                                  </p:stCondLst>
                                  <p:childTnLst>
                                    <p:animMotion origin="layout" path="M 0.00695 0.01759 L 0.72361 0.22292 " pathEditMode="relative" rAng="0" ptsTypes="AA">
                                      <p:cBhvr>
                                        <p:cTn id="30" dur="500" fill="hold"/>
                                        <p:tgtEl>
                                          <p:spTgt spid="19"/>
                                        </p:tgtEl>
                                        <p:attrNameLst>
                                          <p:attrName>ppt_x</p:attrName>
                                          <p:attrName>ppt_y</p:attrName>
                                        </p:attrNameLst>
                                      </p:cBhvr>
                                      <p:rCtr x="35833" y="10255"/>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22" presetClass="entr" presetSubtype="8"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wipe(left)">
                                      <p:cBhvr>
                                        <p:cTn id="45" dur="250"/>
                                        <p:tgtEl>
                                          <p:spTgt spid="5"/>
                                        </p:tgtEl>
                                      </p:cBhvr>
                                    </p:animEffect>
                                  </p:childTnLst>
                                </p:cTn>
                              </p:par>
                              <p:par>
                                <p:cTn id="46" presetID="1" presetClass="entr" presetSubtype="0" fill="hold" nodeType="withEffect">
                                  <p:stCondLst>
                                    <p:cond delay="0"/>
                                  </p:stCondLst>
                                  <p:childTnLst>
                                    <p:set>
                                      <p:cBhvr>
                                        <p:cTn id="47"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30" grpId="0" animBg="1"/>
      <p:bldP spid="31" grpId="0" animBg="1"/>
      <p:bldP spid="32" grpId="0" animBg="1"/>
      <p:bldP spid="14" grpId="0" animBg="1"/>
      <p:bldP spid="15" grpId="0" animBg="1"/>
      <p:bldP spid="16" grpId="0" animBg="1"/>
      <p:bldP spid="17" grpId="0" animBg="1"/>
      <p:bldP spid="18" grpId="0" animBg="1"/>
      <p:bldP spid="19" grpId="0" animBg="1"/>
      <p:bldP spid="4" grpId="0"/>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rbel" panose="020B0503020204020204" pitchFamily="34" charset="0"/>
              </a:rPr>
              <a:t>Conclusion</a:t>
            </a:r>
            <a:endParaRPr lang="en-US" b="1" dirty="0">
              <a:latin typeface="Corbel" panose="020B0503020204020204" pitchFamily="34" charset="0"/>
            </a:endParaRPr>
          </a:p>
        </p:txBody>
      </p:sp>
      <p:sp>
        <p:nvSpPr>
          <p:cNvPr id="3" name="Content Placeholder 2"/>
          <p:cNvSpPr>
            <a:spLocks noGrp="1"/>
          </p:cNvSpPr>
          <p:nvPr>
            <p:ph idx="1"/>
          </p:nvPr>
        </p:nvSpPr>
        <p:spPr>
          <a:xfrm>
            <a:off x="189559" y="767844"/>
            <a:ext cx="8874053" cy="5721856"/>
          </a:xfrm>
        </p:spPr>
        <p:txBody>
          <a:bodyPr lIns="91440" tIns="45720" rIns="91440" bIns="45720" anchor="t">
            <a:noAutofit/>
          </a:bodyPr>
          <a:lstStyle/>
          <a:p>
            <a:pPr marL="185738" indent="-185738">
              <a:lnSpc>
                <a:spcPct val="100000"/>
              </a:lnSpc>
              <a:spcBef>
                <a:spcPts val="400"/>
              </a:spcBef>
              <a:spcAft>
                <a:spcPts val="600"/>
              </a:spcAft>
            </a:pPr>
            <a:r>
              <a:rPr lang="en-US" sz="2000" dirty="0">
                <a:ea typeface="Segoe UI Symbol" panose="020B0502040204020203" pitchFamily="34" charset="0"/>
                <a:cs typeface="Segoe UI Historic" panose="020B0502040204020203" pitchFamily="34" charset="0"/>
              </a:rPr>
              <a:t>There has been significant effort into improving read mapping performance through efficient heuristics, hardware acceleration, accurate filters </a:t>
            </a:r>
          </a:p>
          <a:p>
            <a:pPr marL="185738" indent="-185738">
              <a:lnSpc>
                <a:spcPct val="100000"/>
              </a:lnSpc>
              <a:spcBef>
                <a:spcPts val="400"/>
              </a:spcBef>
              <a:spcAft>
                <a:spcPts val="600"/>
              </a:spcAft>
            </a:pPr>
            <a:r>
              <a:rPr lang="en-US" sz="2000" b="1" u="sng" dirty="0">
                <a:solidFill>
                  <a:srgbClr val="C00000"/>
                </a:solidFill>
                <a:ea typeface="Segoe UI Symbol" panose="020B0502040204020203" pitchFamily="34" charset="0"/>
                <a:cs typeface="Segoe UI Historic" panose="020B0502040204020203" pitchFamily="34" charset="0"/>
              </a:rPr>
              <a:t>Problem</a:t>
            </a:r>
            <a:r>
              <a:rPr lang="en-US" sz="2000" dirty="0">
                <a:solidFill>
                  <a:srgbClr val="C00000"/>
                </a:solidFill>
                <a:ea typeface="Segoe UI Symbol" panose="020B0502040204020203" pitchFamily="34" charset="0"/>
                <a:cs typeface="Segoe UI Historic" panose="020B0502040204020203" pitchFamily="34" charset="0"/>
              </a:rPr>
              <a:t>: while these approaches address the computation overhead, none of them alleviate the </a:t>
            </a:r>
            <a:r>
              <a:rPr lang="en-US" sz="2000" b="1" dirty="0">
                <a:solidFill>
                  <a:srgbClr val="C00000"/>
                </a:solidFill>
                <a:ea typeface="Segoe UI Symbol" panose="020B0502040204020203" pitchFamily="34" charset="0"/>
                <a:cs typeface="Segoe UI Historic" panose="020B0502040204020203" pitchFamily="34" charset="0"/>
              </a:rPr>
              <a:t>data movement overhead </a:t>
            </a:r>
            <a:r>
              <a:rPr lang="en-US" sz="2000" dirty="0">
                <a:solidFill>
                  <a:srgbClr val="C00000"/>
                </a:solidFill>
                <a:ea typeface="Segoe UI Symbol" panose="020B0502040204020203" pitchFamily="34" charset="0"/>
                <a:cs typeface="Segoe UI Historic" panose="020B0502040204020203" pitchFamily="34" charset="0"/>
              </a:rPr>
              <a:t>from storage</a:t>
            </a:r>
          </a:p>
          <a:p>
            <a:pPr marL="185738" indent="-185738">
              <a:lnSpc>
                <a:spcPct val="100000"/>
              </a:lnSpc>
              <a:spcBef>
                <a:spcPts val="400"/>
              </a:spcBef>
              <a:spcAft>
                <a:spcPts val="600"/>
              </a:spcAft>
            </a:pPr>
            <a:r>
              <a:rPr lang="en-US" sz="2000" b="1" u="sng" dirty="0">
                <a:solidFill>
                  <a:schemeClr val="accent4">
                    <a:lumMod val="50000"/>
                  </a:schemeClr>
                </a:solidFill>
                <a:ea typeface="Segoe UI Symbol" panose="020B0502040204020203" pitchFamily="34" charset="0"/>
                <a:cs typeface="Segoe UI Historic" panose="020B0502040204020203" pitchFamily="34" charset="0"/>
              </a:rPr>
              <a:t>Goal</a:t>
            </a:r>
            <a:r>
              <a:rPr lang="en-US" sz="2000" dirty="0">
                <a:solidFill>
                  <a:schemeClr val="accent4">
                    <a:lumMod val="50000"/>
                  </a:schemeClr>
                </a:solidFill>
                <a:ea typeface="Segoe UI Symbol" panose="020B0502040204020203" pitchFamily="34" charset="0"/>
                <a:cs typeface="Segoe UI Historic" panose="020B0502040204020203" pitchFamily="34" charset="0"/>
              </a:rPr>
              <a:t>: improve the performance of genome sequence analysis by effectively reducing unnecessary data movement from the storage system</a:t>
            </a:r>
          </a:p>
          <a:p>
            <a:pPr marL="185738" indent="-185738">
              <a:lnSpc>
                <a:spcPct val="100000"/>
              </a:lnSpc>
              <a:spcBef>
                <a:spcPts val="400"/>
              </a:spcBef>
              <a:spcAft>
                <a:spcPts val="600"/>
              </a:spcAft>
            </a:pPr>
            <a:r>
              <a:rPr lang="en-US" sz="2000" b="1" u="sng" dirty="0">
                <a:solidFill>
                  <a:schemeClr val="accent6">
                    <a:lumMod val="75000"/>
                  </a:schemeClr>
                </a:solidFill>
                <a:ea typeface="Segoe UI Symbol" panose="020B0502040204020203" pitchFamily="34" charset="0"/>
                <a:cs typeface="Segoe UI Historic" panose="020B0502040204020203" pitchFamily="34" charset="0"/>
              </a:rPr>
              <a:t>Idea</a:t>
            </a:r>
            <a:r>
              <a:rPr lang="en-US" sz="2000" b="1" dirty="0">
                <a:solidFill>
                  <a:schemeClr val="accent6">
                    <a:lumMod val="75000"/>
                  </a:schemeClr>
                </a:solidFill>
                <a:ea typeface="Segoe UI Symbol" panose="020B0502040204020203" pitchFamily="34" charset="0"/>
                <a:cs typeface="Segoe UI Historic" panose="020B0502040204020203" pitchFamily="34" charset="0"/>
              </a:rPr>
              <a:t>: </a:t>
            </a:r>
            <a:r>
              <a:rPr lang="en-US" sz="2000" dirty="0">
                <a:solidFill>
                  <a:schemeClr val="accent6">
                    <a:lumMod val="75000"/>
                  </a:schemeClr>
                </a:solidFill>
                <a:ea typeface="Segoe UI Symbol" panose="020B0502040204020203" pitchFamily="34" charset="0"/>
                <a:cs typeface="Segoe UI Historic" panose="020B0502040204020203" pitchFamily="34" charset="0"/>
              </a:rPr>
              <a:t>filter reads that </a:t>
            </a:r>
            <a:r>
              <a:rPr lang="en-US" sz="2000" b="1" dirty="0">
                <a:solidFill>
                  <a:schemeClr val="accent6">
                    <a:lumMod val="75000"/>
                  </a:schemeClr>
                </a:solidFill>
                <a:ea typeface="Segoe UI Symbol" panose="020B0502040204020203" pitchFamily="34" charset="0"/>
                <a:cs typeface="Segoe UI Historic" panose="020B0502040204020203" pitchFamily="34" charset="0"/>
              </a:rPr>
              <a:t>do not require the expensive alignment </a:t>
            </a:r>
            <a:r>
              <a:rPr lang="en-US" sz="2000" dirty="0">
                <a:solidFill>
                  <a:schemeClr val="accent6">
                    <a:lumMod val="75000"/>
                  </a:schemeClr>
                </a:solidFill>
                <a:ea typeface="Segoe UI Symbol" panose="020B0502040204020203" pitchFamily="34" charset="0"/>
                <a:cs typeface="Segoe UI Historic" panose="020B0502040204020203" pitchFamily="34" charset="0"/>
              </a:rPr>
              <a:t>computation </a:t>
            </a:r>
            <a:r>
              <a:rPr lang="en-US" sz="2000" b="1" dirty="0">
                <a:solidFill>
                  <a:schemeClr val="accent6">
                    <a:lumMod val="75000"/>
                  </a:schemeClr>
                </a:solidFill>
                <a:ea typeface="Segoe UI Symbol" panose="020B0502040204020203" pitchFamily="34" charset="0"/>
                <a:cs typeface="Segoe UI Historic" panose="020B0502040204020203" pitchFamily="34" charset="0"/>
              </a:rPr>
              <a:t>in the storage system</a:t>
            </a:r>
            <a:r>
              <a:rPr lang="en-US" sz="2000" dirty="0">
                <a:solidFill>
                  <a:schemeClr val="accent6">
                    <a:lumMod val="75000"/>
                  </a:schemeClr>
                </a:solidFill>
                <a:ea typeface="Segoe UI Symbol" panose="020B0502040204020203" pitchFamily="34" charset="0"/>
                <a:cs typeface="Segoe UI Historic" panose="020B0502040204020203" pitchFamily="34" charset="0"/>
              </a:rPr>
              <a:t> to fundamentally reduce the data movement overhead</a:t>
            </a:r>
          </a:p>
          <a:p>
            <a:pPr marL="185738" indent="-185738">
              <a:lnSpc>
                <a:spcPct val="100000"/>
              </a:lnSpc>
              <a:spcBef>
                <a:spcPts val="400"/>
              </a:spcBef>
            </a:pPr>
            <a:r>
              <a:rPr lang="en-US" sz="2000" b="1" u="sng" dirty="0">
                <a:solidFill>
                  <a:schemeClr val="accent2"/>
                </a:solidFill>
                <a:ea typeface="Segoe UI Symbol" panose="020B0502040204020203" pitchFamily="34" charset="0"/>
                <a:cs typeface="Segoe UI Historic" panose="020B0502040204020203" pitchFamily="34" charset="0"/>
              </a:rPr>
              <a:t>Challenges</a:t>
            </a:r>
            <a:r>
              <a:rPr lang="en-US" sz="2000" dirty="0">
                <a:solidFill>
                  <a:schemeClr val="accent2"/>
                </a:solidFill>
                <a:ea typeface="Segoe UI Symbol" panose="020B0502040204020203" pitchFamily="34" charset="0"/>
                <a:cs typeface="Segoe UI Historic" panose="020B0502040204020203" pitchFamily="34" charset="0"/>
              </a:rPr>
              <a:t>: </a:t>
            </a:r>
          </a:p>
          <a:p>
            <a:pPr marL="309688" lvl="1" indent="-185738">
              <a:lnSpc>
                <a:spcPct val="100000"/>
              </a:lnSpc>
              <a:spcBef>
                <a:spcPts val="400"/>
              </a:spcBef>
            </a:pPr>
            <a:r>
              <a:rPr lang="en-US" sz="2000" dirty="0">
                <a:solidFill>
                  <a:schemeClr val="accent2"/>
                </a:solidFill>
                <a:ea typeface="Segoe UI Symbol" panose="020B0502040204020203" pitchFamily="34" charset="0"/>
                <a:cs typeface="Segoe UI Historic" panose="020B0502040204020203" pitchFamily="34" charset="0"/>
              </a:rPr>
              <a:t>Read mapping workloads can exhibit </a:t>
            </a:r>
            <a:r>
              <a:rPr lang="en-US" sz="2000" b="1" dirty="0">
                <a:solidFill>
                  <a:schemeClr val="accent2"/>
                </a:solidFill>
                <a:ea typeface="Segoe UI Symbol" panose="020B0502040204020203" pitchFamily="34" charset="0"/>
                <a:cs typeface="Segoe UI Historic" panose="020B0502040204020203" pitchFamily="34" charset="0"/>
              </a:rPr>
              <a:t>different behavior</a:t>
            </a:r>
            <a:endParaRPr lang="en-US" sz="2000" dirty="0">
              <a:solidFill>
                <a:schemeClr val="accent2"/>
              </a:solidFill>
              <a:ea typeface="Segoe UI Symbol" panose="020B0502040204020203" pitchFamily="34" charset="0"/>
              <a:cs typeface="Segoe UI Historic" panose="020B0502040204020203" pitchFamily="34" charset="0"/>
            </a:endParaRPr>
          </a:p>
          <a:p>
            <a:pPr marL="309688" lvl="1" indent="-185738">
              <a:lnSpc>
                <a:spcPct val="100000"/>
              </a:lnSpc>
              <a:spcBef>
                <a:spcPts val="400"/>
              </a:spcBef>
            </a:pPr>
            <a:r>
              <a:rPr lang="en-US" sz="2000" dirty="0">
                <a:solidFill>
                  <a:schemeClr val="accent2"/>
                </a:solidFill>
                <a:ea typeface="Segoe UI Symbol" panose="020B0502040204020203" pitchFamily="34" charset="0"/>
                <a:cs typeface="Segoe UI Historic" panose="020B0502040204020203" pitchFamily="34" charset="0"/>
              </a:rPr>
              <a:t>There are </a:t>
            </a:r>
            <a:r>
              <a:rPr lang="en-US" sz="2000" b="1" dirty="0">
                <a:solidFill>
                  <a:schemeClr val="accent2"/>
                </a:solidFill>
                <a:ea typeface="Segoe UI Symbol" panose="020B0502040204020203" pitchFamily="34" charset="0"/>
                <a:cs typeface="Segoe UI Historic" panose="020B0502040204020203" pitchFamily="34" charset="0"/>
              </a:rPr>
              <a:t>limited available hardware resources </a:t>
            </a:r>
            <a:r>
              <a:rPr lang="en-US" sz="2000" dirty="0">
                <a:solidFill>
                  <a:schemeClr val="accent2"/>
                </a:solidFill>
                <a:ea typeface="Segoe UI Symbol" panose="020B0502040204020203" pitchFamily="34" charset="0"/>
                <a:cs typeface="Segoe UI Historic" panose="020B0502040204020203" pitchFamily="34" charset="0"/>
              </a:rPr>
              <a:t>in the storage system</a:t>
            </a:r>
          </a:p>
          <a:p>
            <a:pPr indent="-185738">
              <a:lnSpc>
                <a:spcPct val="100000"/>
              </a:lnSpc>
              <a:spcBef>
                <a:spcPts val="400"/>
              </a:spcBef>
              <a:spcAft>
                <a:spcPts val="600"/>
              </a:spcAft>
            </a:pPr>
            <a:r>
              <a:rPr lang="en-US" sz="2000" b="1" u="sng" dirty="0" err="1">
                <a:solidFill>
                  <a:srgbClr val="1982C3"/>
                </a:solidFill>
                <a:ea typeface="Segoe UI Symbol" panose="020B0502040204020203" pitchFamily="34" charset="0"/>
                <a:cs typeface="Segoe UI Historic" panose="020B0502040204020203" pitchFamily="34" charset="0"/>
              </a:rPr>
              <a:t>GenStore</a:t>
            </a:r>
            <a:r>
              <a:rPr lang="en-US" sz="2000" b="1" dirty="0">
                <a:solidFill>
                  <a:srgbClr val="1982C3"/>
                </a:solidFill>
                <a:ea typeface="Segoe UI Symbol" panose="020B0502040204020203" pitchFamily="34" charset="0"/>
                <a:cs typeface="Segoe UI Historic" panose="020B0502040204020203" pitchFamily="34" charset="0"/>
              </a:rPr>
              <a:t>:</a:t>
            </a:r>
            <a:r>
              <a:rPr lang="en-US" sz="2000" dirty="0">
                <a:solidFill>
                  <a:srgbClr val="1982C3"/>
                </a:solidFill>
                <a:ea typeface="Segoe UI Symbol" panose="020B0502040204020203" pitchFamily="34" charset="0"/>
                <a:cs typeface="Segoe UI Historic" panose="020B0502040204020203" pitchFamily="34" charset="0"/>
              </a:rPr>
              <a:t> the </a:t>
            </a:r>
            <a:r>
              <a:rPr lang="en-US" sz="2000" i="1" dirty="0">
                <a:solidFill>
                  <a:srgbClr val="1982C3"/>
                </a:solidFill>
                <a:ea typeface="Segoe UI Symbol" panose="020B0502040204020203" pitchFamily="34" charset="0"/>
                <a:cs typeface="Segoe UI Historic" panose="020B0502040204020203" pitchFamily="34" charset="0"/>
              </a:rPr>
              <a:t>first</a:t>
            </a:r>
            <a:r>
              <a:rPr lang="en-US" sz="2000" dirty="0">
                <a:solidFill>
                  <a:srgbClr val="1982C3"/>
                </a:solidFill>
                <a:ea typeface="Segoe UI Symbol" panose="020B0502040204020203" pitchFamily="34" charset="0"/>
                <a:cs typeface="Segoe UI Historic" panose="020B0502040204020203" pitchFamily="34" charset="0"/>
              </a:rPr>
              <a:t> in-storage processing system designed for genome sequence analysis to reduce both the computation and data movement overhead</a:t>
            </a:r>
          </a:p>
          <a:p>
            <a:pPr marL="185738" indent="-185738">
              <a:lnSpc>
                <a:spcPct val="100000"/>
              </a:lnSpc>
              <a:spcBef>
                <a:spcPts val="400"/>
              </a:spcBef>
              <a:spcAft>
                <a:spcPts val="600"/>
              </a:spcAft>
            </a:pPr>
            <a:r>
              <a:rPr lang="en-US" sz="2000" b="1" u="sng" dirty="0">
                <a:solidFill>
                  <a:srgbClr val="7030A0"/>
                </a:solidFill>
                <a:ea typeface="Segoe UI Symbol" panose="020B0502040204020203" pitchFamily="34" charset="0"/>
                <a:cs typeface="Segoe UI Historic" panose="020B0502040204020203" pitchFamily="34" charset="0"/>
              </a:rPr>
              <a:t>Key Results</a:t>
            </a:r>
            <a:r>
              <a:rPr lang="en-US" sz="2000" b="1" dirty="0">
                <a:solidFill>
                  <a:srgbClr val="7030A0"/>
                </a:solidFill>
                <a:ea typeface="Segoe UI Symbol" panose="020B0502040204020203" pitchFamily="34" charset="0"/>
                <a:cs typeface="Segoe UI Historic" panose="020B0502040204020203" pitchFamily="34" charset="0"/>
              </a:rPr>
              <a:t>: </a:t>
            </a:r>
            <a:r>
              <a:rPr lang="en-US" sz="2000" dirty="0" err="1">
                <a:solidFill>
                  <a:srgbClr val="7030A0"/>
                </a:solidFill>
                <a:ea typeface="Segoe UI Symbol" panose="020B0502040204020203" pitchFamily="34" charset="0"/>
                <a:cs typeface="Segoe UI Historic" panose="020B0502040204020203" pitchFamily="34" charset="0"/>
              </a:rPr>
              <a:t>GenStore</a:t>
            </a:r>
            <a:r>
              <a:rPr lang="en-US" sz="2000" dirty="0">
                <a:solidFill>
                  <a:srgbClr val="7030A0"/>
                </a:solidFill>
                <a:ea typeface="Segoe UI Symbol" panose="020B0502040204020203" pitchFamily="34" charset="0"/>
                <a:cs typeface="Segoe UI Historic" panose="020B0502040204020203" pitchFamily="34" charset="0"/>
              </a:rPr>
              <a:t> provides significant </a:t>
            </a:r>
            <a:r>
              <a:rPr lang="en-US" sz="2000" b="1" dirty="0">
                <a:solidFill>
                  <a:srgbClr val="7030A0"/>
                </a:solidFill>
                <a:ea typeface="Segoe UI Symbol" panose="020B0502040204020203" pitchFamily="34" charset="0"/>
                <a:cs typeface="Segoe UI Historic" panose="020B0502040204020203" pitchFamily="34" charset="0"/>
              </a:rPr>
              <a:t>speedup</a:t>
            </a:r>
            <a:r>
              <a:rPr lang="en-US" sz="2000" dirty="0">
                <a:solidFill>
                  <a:srgbClr val="7030A0"/>
                </a:solidFill>
                <a:ea typeface="Segoe UI Symbol" panose="020B0502040204020203" pitchFamily="34" charset="0"/>
                <a:cs typeface="Segoe UI Historic" panose="020B0502040204020203" pitchFamily="34" charset="0"/>
              </a:rPr>
              <a:t> </a:t>
            </a:r>
            <a:r>
              <a:rPr lang="en-US" sz="2000" b="1" dirty="0">
                <a:solidFill>
                  <a:srgbClr val="7030A0"/>
                </a:solidFill>
                <a:ea typeface="Segoe UI Symbol" panose="020B0502040204020203" pitchFamily="34" charset="0"/>
                <a:cs typeface="Segoe UI Historic" panose="020B0502040204020203" pitchFamily="34" charset="0"/>
              </a:rPr>
              <a:t>(1.4x - 33.6x) </a:t>
            </a:r>
            <a:r>
              <a:rPr lang="en-US" sz="2000" dirty="0">
                <a:solidFill>
                  <a:srgbClr val="7030A0"/>
                </a:solidFill>
                <a:ea typeface="Segoe UI Symbol" panose="020B0502040204020203" pitchFamily="34" charset="0"/>
                <a:cs typeface="Segoe UI Historic" panose="020B0502040204020203" pitchFamily="34" charset="0"/>
              </a:rPr>
              <a:t>and </a:t>
            </a:r>
            <a:r>
              <a:rPr lang="en-US" sz="2000" b="1" dirty="0">
                <a:solidFill>
                  <a:srgbClr val="7030A0"/>
                </a:solidFill>
                <a:ea typeface="Segoe UI Symbol" panose="020B0502040204020203" pitchFamily="34" charset="0"/>
                <a:cs typeface="Segoe UI Historic" panose="020B0502040204020203" pitchFamily="34" charset="0"/>
              </a:rPr>
              <a:t>energy reduction (3.9x – 29.2x) </a:t>
            </a:r>
            <a:r>
              <a:rPr lang="en-US" sz="2000" dirty="0">
                <a:solidFill>
                  <a:srgbClr val="7030A0"/>
                </a:solidFill>
                <a:ea typeface="Segoe UI Symbol" panose="020B0502040204020203" pitchFamily="34" charset="0"/>
                <a:cs typeface="Segoe UI Historic" panose="020B0502040204020203" pitchFamily="34" charset="0"/>
              </a:rPr>
              <a:t>at </a:t>
            </a:r>
            <a:r>
              <a:rPr lang="en-US" sz="2000" b="1" dirty="0">
                <a:solidFill>
                  <a:srgbClr val="7030A0"/>
                </a:solidFill>
                <a:ea typeface="Segoe UI Symbol" panose="020B0502040204020203" pitchFamily="34" charset="0"/>
                <a:cs typeface="Segoe UI Historic" panose="020B0502040204020203" pitchFamily="34" charset="0"/>
              </a:rPr>
              <a:t>low cost</a:t>
            </a:r>
          </a:p>
          <a:p>
            <a:pPr marL="185738" indent="-185738">
              <a:lnSpc>
                <a:spcPct val="100000"/>
              </a:lnSpc>
              <a:spcBef>
                <a:spcPts val="400"/>
              </a:spcBef>
              <a:spcAft>
                <a:spcPts val="600"/>
              </a:spcAft>
            </a:pPr>
            <a:endParaRPr lang="en-US" sz="2000" b="1" dirty="0">
              <a:solidFill>
                <a:srgbClr val="7030A0"/>
              </a:solidFill>
              <a:ea typeface="Segoe UI Symbol" panose="020B0502040204020203" pitchFamily="34" charset="0"/>
              <a:cs typeface="Segoe UI Historic" panose="020B0502040204020203" pitchFamily="34" charset="0"/>
            </a:endParaRPr>
          </a:p>
        </p:txBody>
      </p:sp>
    </p:spTree>
    <p:extLst>
      <p:ext uri="{BB962C8B-B14F-4D97-AF65-F5344CB8AC3E}">
        <p14:creationId xmlns:p14="http://schemas.microsoft.com/office/powerpoint/2010/main" val="4189103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Tn>
                        </p:par>
                      </p:childTnLst>
                    </p:cTn>
                  </p:par>
                  <p:par>
                    <p:cTn id="37" fill="hold">
                      <p:stCondLst>
                        <p:cond delay="indefinite"/>
                      </p:stCondLst>
                      <p:childTnLst>
                        <p:par>
                          <p:cTn id="38" fill="hold">
                            <p:stCondLst>
                              <p:cond delay="0"/>
                            </p:stCondLst>
                          </p:cTn>
                        </p:par>
                      </p:childTnLst>
                    </p:cTn>
                  </p:par>
                  <p:par>
                    <p:cTn id="39" fill="hold">
                      <p:stCondLst>
                        <p:cond delay="indefinite"/>
                      </p:stCondLst>
                      <p:childTnLst>
                        <p:par>
                          <p:cTn id="40" fill="hold">
                            <p:stCondLst>
                              <p:cond delay="0"/>
                            </p:stCond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itle 1"/>
          <p:cNvSpPr txBox="1">
            <a:spLocks/>
          </p:cNvSpPr>
          <p:nvPr/>
        </p:nvSpPr>
        <p:spPr>
          <a:xfrm>
            <a:off x="0" y="927"/>
            <a:ext cx="9144000" cy="2316615"/>
          </a:xfrm>
          <a:prstGeom prst="rect">
            <a:avLst/>
          </a:prstGeom>
          <a:solidFill>
            <a:srgbClr val="06436E"/>
          </a:solidFill>
          <a:ln>
            <a:no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6600" b="1">
              <a:solidFill>
                <a:srgbClr val="70AD47"/>
              </a:solidFill>
            </a:endParaRPr>
          </a:p>
        </p:txBody>
      </p:sp>
      <p:sp>
        <p:nvSpPr>
          <p:cNvPr id="103" name="Subtitle 2"/>
          <p:cNvSpPr>
            <a:spLocks noGrp="1"/>
          </p:cNvSpPr>
          <p:nvPr>
            <p:ph type="subTitle" idx="4294967295"/>
          </p:nvPr>
        </p:nvSpPr>
        <p:spPr>
          <a:xfrm>
            <a:off x="0" y="3170386"/>
            <a:ext cx="9144000" cy="1705872"/>
          </a:xfrm>
          <a:prstGeom prst="rect">
            <a:avLst/>
          </a:prstGeom>
        </p:spPr>
        <p:txBody>
          <a:bodyPr anchor="ctr">
            <a:noAutofit/>
          </a:bodyPr>
          <a:lstStyle/>
          <a:p>
            <a:pPr marL="0" indent="0" algn="ctr">
              <a:lnSpc>
                <a:spcPct val="100000"/>
              </a:lnSpc>
              <a:spcBef>
                <a:spcPts val="500"/>
              </a:spcBef>
              <a:buNone/>
            </a:pPr>
            <a:r>
              <a:rPr lang="en-GB" sz="2000" b="1" u="sng" dirty="0">
                <a:latin typeface="Corbel" panose="020B0503020204020204" pitchFamily="34" charset="0"/>
                <a:ea typeface="Verdana" panose="020B0604030504040204" pitchFamily="34" charset="0"/>
                <a:cs typeface="Verdana" panose="020B0604030504040204" pitchFamily="34" charset="0"/>
              </a:rPr>
              <a:t>Nika Mansouri </a:t>
            </a:r>
            <a:r>
              <a:rPr lang="en-GB" sz="2000" b="1" u="sng" dirty="0" err="1">
                <a:latin typeface="Corbel" panose="020B0503020204020204" pitchFamily="34" charset="0"/>
                <a:ea typeface="Verdana" panose="020B0604030504040204" pitchFamily="34" charset="0"/>
                <a:cs typeface="Verdana" panose="020B0604030504040204" pitchFamily="34" charset="0"/>
              </a:rPr>
              <a:t>Ghiasi</a:t>
            </a:r>
            <a:r>
              <a:rPr lang="en-GB" sz="2000" b="1" dirty="0">
                <a:latin typeface="Corbel" panose="020B0503020204020204" pitchFamily="34" charset="0"/>
                <a:ea typeface="Verdana" panose="020B0604030504040204" pitchFamily="34" charset="0"/>
                <a:cs typeface="Verdana" panose="020B0604030504040204" pitchFamily="34" charset="0"/>
              </a:rPr>
              <a:t> (</a:t>
            </a:r>
            <a:r>
              <a:rPr lang="en-GB" sz="2000" b="1" i="1" dirty="0" err="1">
                <a:solidFill>
                  <a:schemeClr val="accent5"/>
                </a:solidFill>
                <a:latin typeface="Corbel" panose="020B0503020204020204" pitchFamily="34" charset="0"/>
                <a:ea typeface="Verdana" panose="020B0604030504040204" pitchFamily="34" charset="0"/>
                <a:cs typeface="Verdana" panose="020B0604030504040204" pitchFamily="34" charset="0"/>
              </a:rPr>
              <a:t>mnika@ethz.ch</a:t>
            </a:r>
            <a:r>
              <a:rPr lang="en-GB" sz="2000" b="1" dirty="0">
                <a:latin typeface="Corbel" panose="020B0503020204020204" pitchFamily="34" charset="0"/>
                <a:ea typeface="Verdana" panose="020B0604030504040204" pitchFamily="34" charset="0"/>
                <a:cs typeface="Verdana" panose="020B0604030504040204" pitchFamily="34" charset="0"/>
              </a:rPr>
              <a:t>)</a:t>
            </a:r>
          </a:p>
          <a:p>
            <a:pPr marL="0" indent="0" algn="ctr">
              <a:lnSpc>
                <a:spcPct val="100000"/>
              </a:lnSpc>
              <a:spcBef>
                <a:spcPts val="500"/>
              </a:spcBef>
              <a:buNone/>
            </a:pPr>
            <a:r>
              <a:rPr lang="en-GB" sz="2000" dirty="0">
                <a:latin typeface="Corbel" panose="020B0503020204020204" pitchFamily="34" charset="0"/>
                <a:ea typeface="Verdana" panose="020B0604030504040204" pitchFamily="34" charset="0"/>
                <a:cs typeface="Verdana" panose="020B0604030504040204" pitchFamily="34" charset="0"/>
              </a:rPr>
              <a:t> </a:t>
            </a:r>
            <a:r>
              <a:rPr lang="en-GB" sz="2000" dirty="0" err="1">
                <a:latin typeface="Corbel" panose="020B0503020204020204" pitchFamily="34" charset="0"/>
                <a:ea typeface="Verdana" panose="020B0604030504040204" pitchFamily="34" charset="0"/>
                <a:cs typeface="Verdana" panose="020B0604030504040204" pitchFamily="34" charset="0"/>
              </a:rPr>
              <a:t>Jisung</a:t>
            </a:r>
            <a:r>
              <a:rPr lang="en-GB" sz="2000" dirty="0">
                <a:latin typeface="Corbel" panose="020B0503020204020204" pitchFamily="34" charset="0"/>
                <a:ea typeface="Verdana" panose="020B0604030504040204" pitchFamily="34" charset="0"/>
                <a:cs typeface="Verdana" panose="020B0604030504040204" pitchFamily="34" charset="0"/>
              </a:rPr>
              <a:t> Park, Harun Mustafa, </a:t>
            </a:r>
            <a:r>
              <a:rPr lang="en-GB" sz="2000" dirty="0" err="1">
                <a:latin typeface="Corbel" panose="020B0503020204020204" pitchFamily="34" charset="0"/>
                <a:ea typeface="Verdana" panose="020B0604030504040204" pitchFamily="34" charset="0"/>
                <a:cs typeface="Verdana" panose="020B0604030504040204" pitchFamily="34" charset="0"/>
              </a:rPr>
              <a:t>Jeremie</a:t>
            </a:r>
            <a:r>
              <a:rPr lang="en-GB" sz="2000" dirty="0">
                <a:latin typeface="Corbel" panose="020B0503020204020204" pitchFamily="34" charset="0"/>
                <a:ea typeface="Verdana" panose="020B0604030504040204" pitchFamily="34" charset="0"/>
                <a:cs typeface="Verdana" panose="020B0604030504040204" pitchFamily="34" charset="0"/>
              </a:rPr>
              <a:t> Kim, </a:t>
            </a:r>
            <a:r>
              <a:rPr lang="en-GB" sz="2000" dirty="0" err="1">
                <a:latin typeface="Corbel" panose="020B0503020204020204" pitchFamily="34" charset="0"/>
                <a:ea typeface="Verdana" panose="020B0604030504040204" pitchFamily="34" charset="0"/>
                <a:cs typeface="Verdana" panose="020B0604030504040204" pitchFamily="34" charset="0"/>
              </a:rPr>
              <a:t>Ataberk</a:t>
            </a:r>
            <a:r>
              <a:rPr lang="en-GB" sz="2000" dirty="0">
                <a:latin typeface="Corbel" panose="020B0503020204020204" pitchFamily="34" charset="0"/>
                <a:ea typeface="Verdana" panose="020B0604030504040204" pitchFamily="34" charset="0"/>
                <a:cs typeface="Verdana" panose="020B0604030504040204" pitchFamily="34" charset="0"/>
              </a:rPr>
              <a:t> </a:t>
            </a:r>
            <a:r>
              <a:rPr lang="en-GB" sz="2000" dirty="0" err="1">
                <a:latin typeface="Corbel" panose="020B0503020204020204" pitchFamily="34" charset="0"/>
                <a:ea typeface="Verdana" panose="020B0604030504040204" pitchFamily="34" charset="0"/>
                <a:cs typeface="Verdana" panose="020B0604030504040204" pitchFamily="34" charset="0"/>
              </a:rPr>
              <a:t>Olgun</a:t>
            </a:r>
            <a:r>
              <a:rPr lang="en-GB" sz="2000" dirty="0">
                <a:latin typeface="Corbel" panose="020B0503020204020204" pitchFamily="34" charset="0"/>
                <a:ea typeface="Verdana" panose="020B0604030504040204" pitchFamily="34" charset="0"/>
                <a:cs typeface="Verdana" panose="020B0604030504040204" pitchFamily="34" charset="0"/>
              </a:rPr>
              <a:t>, </a:t>
            </a:r>
          </a:p>
          <a:p>
            <a:pPr marL="0" indent="0" algn="ctr">
              <a:lnSpc>
                <a:spcPct val="100000"/>
              </a:lnSpc>
              <a:spcBef>
                <a:spcPts val="500"/>
              </a:spcBef>
              <a:buNone/>
            </a:pPr>
            <a:r>
              <a:rPr lang="en-GB" sz="2000" dirty="0" err="1">
                <a:latin typeface="Corbel" panose="020B0503020204020204" pitchFamily="34" charset="0"/>
                <a:ea typeface="Verdana" panose="020B0604030504040204" pitchFamily="34" charset="0"/>
                <a:cs typeface="Verdana" panose="020B0604030504040204" pitchFamily="34" charset="0"/>
              </a:rPr>
              <a:t>Arvid</a:t>
            </a:r>
            <a:r>
              <a:rPr lang="en-GB" sz="2000" dirty="0">
                <a:latin typeface="Corbel" panose="020B0503020204020204" pitchFamily="34" charset="0"/>
                <a:ea typeface="Verdana" panose="020B0604030504040204" pitchFamily="34" charset="0"/>
                <a:cs typeface="Verdana" panose="020B0604030504040204" pitchFamily="34" charset="0"/>
              </a:rPr>
              <a:t> Gollwitzer, </a:t>
            </a:r>
            <a:r>
              <a:rPr lang="en-GB" sz="2000" dirty="0" err="1">
                <a:latin typeface="Corbel" panose="020B0503020204020204" pitchFamily="34" charset="0"/>
                <a:ea typeface="Verdana" panose="020B0604030504040204" pitchFamily="34" charset="0"/>
                <a:cs typeface="Verdana" panose="020B0604030504040204" pitchFamily="34" charset="0"/>
              </a:rPr>
              <a:t>Damla</a:t>
            </a:r>
            <a:r>
              <a:rPr lang="en-GB" sz="2000" dirty="0">
                <a:latin typeface="Corbel" panose="020B0503020204020204" pitchFamily="34" charset="0"/>
                <a:ea typeface="Verdana" panose="020B0604030504040204" pitchFamily="34" charset="0"/>
                <a:cs typeface="Verdana" panose="020B0604030504040204" pitchFamily="34" charset="0"/>
              </a:rPr>
              <a:t> </a:t>
            </a:r>
            <a:r>
              <a:rPr lang="en-GB" sz="2000" dirty="0" err="1">
                <a:latin typeface="Corbel" panose="020B0503020204020204" pitchFamily="34" charset="0"/>
                <a:ea typeface="Verdana" panose="020B0604030504040204" pitchFamily="34" charset="0"/>
                <a:cs typeface="Verdana" panose="020B0604030504040204" pitchFamily="34" charset="0"/>
              </a:rPr>
              <a:t>Senol</a:t>
            </a:r>
            <a:r>
              <a:rPr lang="en-GB" sz="2000" dirty="0">
                <a:latin typeface="Corbel" panose="020B0503020204020204" pitchFamily="34" charset="0"/>
                <a:ea typeface="Verdana" panose="020B0604030504040204" pitchFamily="34" charset="0"/>
                <a:cs typeface="Verdana" panose="020B0604030504040204" pitchFamily="34" charset="0"/>
              </a:rPr>
              <a:t> Cali, Can </a:t>
            </a:r>
            <a:r>
              <a:rPr lang="en-GB" sz="2000" dirty="0" err="1">
                <a:latin typeface="Corbel" panose="020B0503020204020204" pitchFamily="34" charset="0"/>
                <a:ea typeface="Verdana" panose="020B0604030504040204" pitchFamily="34" charset="0"/>
                <a:cs typeface="Verdana" panose="020B0604030504040204" pitchFamily="34" charset="0"/>
              </a:rPr>
              <a:t>Firtina</a:t>
            </a:r>
            <a:r>
              <a:rPr lang="en-GB" sz="2000" dirty="0">
                <a:latin typeface="Corbel" panose="020B0503020204020204" pitchFamily="34" charset="0"/>
                <a:ea typeface="Verdana" panose="020B0604030504040204" pitchFamily="34" charset="0"/>
                <a:cs typeface="Verdana" panose="020B0604030504040204" pitchFamily="34" charset="0"/>
              </a:rPr>
              <a:t>, </a:t>
            </a:r>
            <a:r>
              <a:rPr lang="en-GB" sz="2000" dirty="0" err="1">
                <a:latin typeface="Corbel" panose="020B0503020204020204" pitchFamily="34" charset="0"/>
                <a:ea typeface="Verdana" panose="020B0604030504040204" pitchFamily="34" charset="0"/>
                <a:cs typeface="Verdana" panose="020B0604030504040204" pitchFamily="34" charset="0"/>
              </a:rPr>
              <a:t>Haiyu</a:t>
            </a:r>
            <a:r>
              <a:rPr lang="en-GB" sz="2000" dirty="0">
                <a:latin typeface="Corbel" panose="020B0503020204020204" pitchFamily="34" charset="0"/>
                <a:ea typeface="Verdana" panose="020B0604030504040204" pitchFamily="34" charset="0"/>
                <a:cs typeface="Verdana" panose="020B0604030504040204" pitchFamily="34" charset="0"/>
              </a:rPr>
              <a:t> Mao, Nour </a:t>
            </a:r>
            <a:r>
              <a:rPr lang="en-GB" sz="2000" dirty="0" err="1">
                <a:latin typeface="Corbel" panose="020B0503020204020204" pitchFamily="34" charset="0"/>
                <a:ea typeface="Verdana" panose="020B0604030504040204" pitchFamily="34" charset="0"/>
                <a:cs typeface="Verdana" panose="020B0604030504040204" pitchFamily="34" charset="0"/>
              </a:rPr>
              <a:t>Almadhoun</a:t>
            </a:r>
            <a:r>
              <a:rPr lang="en-GB" sz="2000" dirty="0">
                <a:latin typeface="Corbel" panose="020B0503020204020204" pitchFamily="34" charset="0"/>
                <a:ea typeface="Verdana" panose="020B0604030504040204" pitchFamily="34" charset="0"/>
                <a:cs typeface="Verdana" panose="020B0604030504040204" pitchFamily="34" charset="0"/>
              </a:rPr>
              <a:t> </a:t>
            </a:r>
            <a:r>
              <a:rPr lang="en-GB" sz="2000" dirty="0" err="1">
                <a:latin typeface="Corbel" panose="020B0503020204020204" pitchFamily="34" charset="0"/>
                <a:ea typeface="Verdana" panose="020B0604030504040204" pitchFamily="34" charset="0"/>
                <a:cs typeface="Verdana" panose="020B0604030504040204" pitchFamily="34" charset="0"/>
              </a:rPr>
              <a:t>Alserr</a:t>
            </a:r>
            <a:r>
              <a:rPr lang="en-GB" sz="2000" dirty="0">
                <a:latin typeface="Corbel" panose="020B0503020204020204" pitchFamily="34" charset="0"/>
                <a:ea typeface="Verdana" panose="020B0604030504040204" pitchFamily="34" charset="0"/>
                <a:cs typeface="Verdana" panose="020B0604030504040204" pitchFamily="34" charset="0"/>
              </a:rPr>
              <a:t>, </a:t>
            </a:r>
          </a:p>
          <a:p>
            <a:pPr marL="0" indent="0" algn="ctr">
              <a:lnSpc>
                <a:spcPct val="100000"/>
              </a:lnSpc>
              <a:spcBef>
                <a:spcPts val="500"/>
              </a:spcBef>
              <a:buNone/>
            </a:pPr>
            <a:r>
              <a:rPr lang="en-GB" sz="2000" dirty="0" err="1">
                <a:latin typeface="Corbel" panose="020B0503020204020204" pitchFamily="34" charset="0"/>
                <a:ea typeface="Verdana" panose="020B0604030504040204" pitchFamily="34" charset="0"/>
                <a:cs typeface="Verdana" panose="020B0604030504040204" pitchFamily="34" charset="0"/>
              </a:rPr>
              <a:t>Rachata</a:t>
            </a:r>
            <a:r>
              <a:rPr lang="en-GB" sz="2000" dirty="0">
                <a:latin typeface="Corbel" panose="020B0503020204020204" pitchFamily="34" charset="0"/>
                <a:ea typeface="Verdana" panose="020B0604030504040204" pitchFamily="34" charset="0"/>
                <a:cs typeface="Verdana" panose="020B0604030504040204" pitchFamily="34" charset="0"/>
              </a:rPr>
              <a:t> </a:t>
            </a:r>
            <a:r>
              <a:rPr lang="en-GB" sz="2000" dirty="0" err="1">
                <a:latin typeface="Corbel" panose="020B0503020204020204" pitchFamily="34" charset="0"/>
                <a:ea typeface="Verdana" panose="020B0604030504040204" pitchFamily="34" charset="0"/>
                <a:cs typeface="Verdana" panose="020B0604030504040204" pitchFamily="34" charset="0"/>
              </a:rPr>
              <a:t>Ausavarungnirun</a:t>
            </a:r>
            <a:r>
              <a:rPr lang="en-GB" sz="2000" dirty="0">
                <a:latin typeface="Corbel" panose="020B0503020204020204" pitchFamily="34" charset="0"/>
                <a:ea typeface="Verdana" panose="020B0604030504040204" pitchFamily="34" charset="0"/>
                <a:cs typeface="Verdana" panose="020B0604030504040204" pitchFamily="34" charset="0"/>
              </a:rPr>
              <a:t>, Nandita Vijaykumar, Mohammed </a:t>
            </a:r>
            <a:r>
              <a:rPr lang="en-GB" sz="2000" dirty="0" err="1">
                <a:latin typeface="Corbel" panose="020B0503020204020204" pitchFamily="34" charset="0"/>
                <a:ea typeface="Verdana" panose="020B0604030504040204" pitchFamily="34" charset="0"/>
                <a:cs typeface="Verdana" panose="020B0604030504040204" pitchFamily="34" charset="0"/>
              </a:rPr>
              <a:t>Alser</a:t>
            </a:r>
            <a:r>
              <a:rPr lang="en-GB" sz="2000" dirty="0">
                <a:latin typeface="Corbel" panose="020B0503020204020204" pitchFamily="34" charset="0"/>
                <a:ea typeface="Verdana" panose="020B0604030504040204" pitchFamily="34" charset="0"/>
                <a:cs typeface="Verdana" panose="020B0604030504040204" pitchFamily="34" charset="0"/>
              </a:rPr>
              <a:t>, and </a:t>
            </a:r>
            <a:r>
              <a:rPr lang="en-GB" sz="2000" dirty="0" err="1">
                <a:latin typeface="Corbel" panose="020B0503020204020204" pitchFamily="34" charset="0"/>
                <a:ea typeface="Verdana" panose="020B0604030504040204" pitchFamily="34" charset="0"/>
                <a:cs typeface="Verdana" panose="020B0604030504040204" pitchFamily="34" charset="0"/>
              </a:rPr>
              <a:t>Onur</a:t>
            </a:r>
            <a:r>
              <a:rPr lang="en-GB" sz="2000" dirty="0">
                <a:latin typeface="Corbel" panose="020B0503020204020204" pitchFamily="34" charset="0"/>
                <a:ea typeface="Verdana" panose="020B0604030504040204" pitchFamily="34" charset="0"/>
                <a:cs typeface="Verdana" panose="020B0604030504040204" pitchFamily="34" charset="0"/>
              </a:rPr>
              <a:t> </a:t>
            </a:r>
            <a:r>
              <a:rPr lang="en-GB" sz="2000" dirty="0" err="1">
                <a:latin typeface="Corbel" panose="020B0503020204020204" pitchFamily="34" charset="0"/>
                <a:ea typeface="Verdana" panose="020B0604030504040204" pitchFamily="34" charset="0"/>
                <a:cs typeface="Verdana" panose="020B0604030504040204" pitchFamily="34" charset="0"/>
              </a:rPr>
              <a:t>Mutlu</a:t>
            </a:r>
            <a:endParaRPr lang="en-US" sz="2000" dirty="0">
              <a:latin typeface="Corbel" panose="020B0503020204020204" pitchFamily="34" charset="0"/>
              <a:ea typeface="Verdana" panose="020B0604030504040204" pitchFamily="34" charset="0"/>
              <a:cs typeface="Verdana" panose="020B0604030504040204" pitchFamily="34" charset="0"/>
            </a:endParaRPr>
          </a:p>
        </p:txBody>
      </p:sp>
      <p:pic>
        <p:nvPicPr>
          <p:cNvPr id="3" name="Graphic 2">
            <a:extLst>
              <a:ext uri="{FF2B5EF4-FFF2-40B4-BE49-F238E27FC236}">
                <a16:creationId xmlns:a16="http://schemas.microsoft.com/office/drawing/2014/main" id="{B7C26073-8D20-48E5-9751-3761552F8C0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34853" y="5127220"/>
            <a:ext cx="1901305" cy="365775"/>
          </a:xfrm>
          <a:prstGeom prst="rect">
            <a:avLst/>
          </a:prstGeom>
        </p:spPr>
      </p:pic>
      <p:pic>
        <p:nvPicPr>
          <p:cNvPr id="10" name="Picture 9">
            <a:extLst>
              <a:ext uri="{FF2B5EF4-FFF2-40B4-BE49-F238E27FC236}">
                <a16:creationId xmlns:a16="http://schemas.microsoft.com/office/drawing/2014/main" id="{3F493808-1C51-9F45-A6ED-874599368E75}"/>
              </a:ext>
            </a:extLst>
          </p:cNvPr>
          <p:cNvPicPr>
            <a:picLocks noChangeAspect="1"/>
          </p:cNvPicPr>
          <p:nvPr userDrawn="1"/>
        </p:nvPicPr>
        <p:blipFill rotWithShape="1">
          <a:blip r:embed="rId5"/>
          <a:srcRect l="11820" t="33599" r="12247" b="30996"/>
          <a:stretch/>
        </p:blipFill>
        <p:spPr>
          <a:xfrm>
            <a:off x="228600" y="5963832"/>
            <a:ext cx="2350827" cy="404445"/>
          </a:xfrm>
          <a:prstGeom prst="rect">
            <a:avLst/>
          </a:prstGeom>
        </p:spPr>
      </p:pic>
      <p:pic>
        <p:nvPicPr>
          <p:cNvPr id="5" name="Picture 4">
            <a:extLst>
              <a:ext uri="{FF2B5EF4-FFF2-40B4-BE49-F238E27FC236}">
                <a16:creationId xmlns:a16="http://schemas.microsoft.com/office/drawing/2014/main" id="{41BBFCF3-2247-D74B-9369-235951C491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94583" y="5963832"/>
            <a:ext cx="2001528" cy="580153"/>
          </a:xfrm>
          <a:prstGeom prst="rect">
            <a:avLst/>
          </a:prstGeom>
        </p:spPr>
      </p:pic>
      <p:pic>
        <p:nvPicPr>
          <p:cNvPr id="8" name="Picture 7">
            <a:extLst>
              <a:ext uri="{FF2B5EF4-FFF2-40B4-BE49-F238E27FC236}">
                <a16:creationId xmlns:a16="http://schemas.microsoft.com/office/drawing/2014/main" id="{0B3C9907-610A-3A45-9508-0B963A79C0E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11267" y="5761453"/>
            <a:ext cx="937146" cy="937146"/>
          </a:xfrm>
          <a:prstGeom prst="rect">
            <a:avLst/>
          </a:prstGeom>
        </p:spPr>
      </p:pic>
      <p:pic>
        <p:nvPicPr>
          <p:cNvPr id="11" name="Picture 10">
            <a:extLst>
              <a:ext uri="{FF2B5EF4-FFF2-40B4-BE49-F238E27FC236}">
                <a16:creationId xmlns:a16="http://schemas.microsoft.com/office/drawing/2014/main" id="{A9EEC7B1-8381-EF40-8DC2-D84639E89C1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63569" y="5759178"/>
            <a:ext cx="2292824" cy="939421"/>
          </a:xfrm>
          <a:prstGeom prst="rect">
            <a:avLst/>
          </a:prstGeom>
        </p:spPr>
      </p:pic>
      <p:sp>
        <p:nvSpPr>
          <p:cNvPr id="2" name="Rectangle 1">
            <a:extLst>
              <a:ext uri="{FF2B5EF4-FFF2-40B4-BE49-F238E27FC236}">
                <a16:creationId xmlns:a16="http://schemas.microsoft.com/office/drawing/2014/main" id="{B4E67210-D575-9845-8915-113011F389D0}"/>
              </a:ext>
            </a:extLst>
          </p:cNvPr>
          <p:cNvSpPr/>
          <p:nvPr/>
        </p:nvSpPr>
        <p:spPr>
          <a:xfrm>
            <a:off x="0" y="2317542"/>
            <a:ext cx="9144000" cy="653515"/>
          </a:xfrm>
          <a:prstGeom prst="rect">
            <a:avLst/>
          </a:prstGeom>
          <a:solidFill>
            <a:srgbClr val="FFE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rgbClr val="FF0000"/>
                </a:solidFill>
                <a:latin typeface="Corbel" panose="020B0503020204020204" pitchFamily="34" charset="0"/>
              </a:rPr>
              <a:t>Session 6A: Thursday 3 March, 3:00 PM CEST </a:t>
            </a:r>
            <a:endParaRPr lang="en-GB" sz="2400" b="1" dirty="0">
              <a:solidFill>
                <a:srgbClr val="FF0000"/>
              </a:solidFill>
              <a:effectLst/>
              <a:latin typeface="Corbel" panose="020B0503020204020204" pitchFamily="34" charset="0"/>
            </a:endParaRPr>
          </a:p>
        </p:txBody>
      </p:sp>
      <p:sp>
        <p:nvSpPr>
          <p:cNvPr id="12" name="Title 1">
            <a:extLst>
              <a:ext uri="{FF2B5EF4-FFF2-40B4-BE49-F238E27FC236}">
                <a16:creationId xmlns:a16="http://schemas.microsoft.com/office/drawing/2014/main" id="{82CFC9EA-E62F-5D40-8BE3-F516604163A7}"/>
              </a:ext>
            </a:extLst>
          </p:cNvPr>
          <p:cNvSpPr txBox="1">
            <a:spLocks/>
          </p:cNvSpPr>
          <p:nvPr/>
        </p:nvSpPr>
        <p:spPr>
          <a:xfrm>
            <a:off x="0" y="36220"/>
            <a:ext cx="9144000" cy="2151395"/>
          </a:xfrm>
          <a:prstGeom prst="rect">
            <a:avLst/>
          </a:prstGeom>
          <a:solidFill>
            <a:srgbClr val="06436E"/>
          </a:solidFill>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spcAft>
                <a:spcPts val="400"/>
              </a:spcAft>
            </a:pPr>
            <a:r>
              <a:rPr lang="en-US" sz="3600" b="1">
                <a:solidFill>
                  <a:srgbClr val="F5D8B0"/>
                </a:solidFill>
                <a:latin typeface="Corbel" panose="020B0503020204020204" pitchFamily="34" charset="0"/>
                <a:ea typeface="Verdana" panose="020B0604030504040204" pitchFamily="34" charset="0"/>
                <a:cs typeface="Verdana" panose="020B0604030504040204" pitchFamily="34" charset="0"/>
              </a:rPr>
              <a:t>GenStore:</a:t>
            </a:r>
            <a:r>
              <a:rPr lang="en-US" sz="3600" b="1">
                <a:solidFill>
                  <a:srgbClr val="FFFFFF"/>
                </a:solidFill>
                <a:latin typeface="Corbel" panose="020B0503020204020204" pitchFamily="34" charset="0"/>
                <a:ea typeface="Verdana" panose="020B0604030504040204" pitchFamily="34" charset="0"/>
                <a:cs typeface="Verdana" panose="020B0604030504040204" pitchFamily="34" charset="0"/>
              </a:rPr>
              <a:t> </a:t>
            </a:r>
            <a:br>
              <a:rPr lang="en-US" sz="3100" b="1">
                <a:solidFill>
                  <a:srgbClr val="FFFFFF"/>
                </a:solidFill>
                <a:latin typeface="Corbel" panose="020B0503020204020204" pitchFamily="34" charset="0"/>
                <a:ea typeface="Verdana" panose="020B0604030504040204" pitchFamily="34" charset="0"/>
                <a:cs typeface="Verdana" panose="020B0604030504040204" pitchFamily="34" charset="0"/>
              </a:rPr>
            </a:br>
            <a:r>
              <a:rPr lang="en-US" sz="3100" b="1">
                <a:solidFill>
                  <a:srgbClr val="FFFFFF"/>
                </a:solidFill>
                <a:latin typeface="Corbel" panose="020B0503020204020204" pitchFamily="34" charset="0"/>
                <a:ea typeface="Verdana" panose="020B0604030504040204" pitchFamily="34" charset="0"/>
                <a:cs typeface="Verdana" panose="020B0604030504040204" pitchFamily="34" charset="0"/>
              </a:rPr>
              <a:t>A High-Performance In-Storage Processing System</a:t>
            </a:r>
            <a:br>
              <a:rPr lang="en-US" sz="3100" b="1">
                <a:solidFill>
                  <a:srgbClr val="FFFFFF"/>
                </a:solidFill>
                <a:latin typeface="Corbel" panose="020B0503020204020204" pitchFamily="34" charset="0"/>
                <a:ea typeface="Verdana" panose="020B0604030504040204" pitchFamily="34" charset="0"/>
                <a:cs typeface="Verdana" panose="020B0604030504040204" pitchFamily="34" charset="0"/>
              </a:rPr>
            </a:br>
            <a:r>
              <a:rPr lang="en-US" sz="3100" b="1">
                <a:solidFill>
                  <a:srgbClr val="FFFFFF"/>
                </a:solidFill>
                <a:latin typeface="Corbel" panose="020B0503020204020204" pitchFamily="34" charset="0"/>
                <a:ea typeface="Verdana" panose="020B0604030504040204" pitchFamily="34" charset="0"/>
                <a:cs typeface="Verdana" panose="020B0604030504040204" pitchFamily="34" charset="0"/>
              </a:rPr>
              <a:t>for Genome Sequence Analysis</a:t>
            </a:r>
            <a:endParaRPr lang="en-US" sz="3100" dirty="0">
              <a:solidFill>
                <a:schemeClr val="accent4">
                  <a:lumMod val="20000"/>
                  <a:lumOff val="80000"/>
                </a:schemeClr>
              </a:solidFill>
              <a:latin typeface="Corbel" panose="020B050302020402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224679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4DEDD-466F-B346-B9EE-A67BA83FD63B}"/>
              </a:ext>
            </a:extLst>
          </p:cNvPr>
          <p:cNvSpPr>
            <a:spLocks noGrp="1"/>
          </p:cNvSpPr>
          <p:nvPr>
            <p:ph type="title"/>
          </p:nvPr>
        </p:nvSpPr>
        <p:spPr>
          <a:xfrm>
            <a:off x="172969" y="2484937"/>
            <a:ext cx="8798061" cy="770467"/>
          </a:xfrm>
        </p:spPr>
        <p:txBody>
          <a:bodyPr/>
          <a:lstStyle/>
          <a:p>
            <a:pPr algn="ctr"/>
            <a:r>
              <a:rPr lang="en-CH" sz="5400" dirty="0"/>
              <a:t>Backup Slides</a:t>
            </a:r>
          </a:p>
        </p:txBody>
      </p:sp>
    </p:spTree>
    <p:extLst>
      <p:ext uri="{BB962C8B-B14F-4D97-AF65-F5344CB8AC3E}">
        <p14:creationId xmlns:p14="http://schemas.microsoft.com/office/powerpoint/2010/main" val="18590923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B5505-C49C-A94B-A35E-F5BA929F5DED}"/>
              </a:ext>
            </a:extLst>
          </p:cNvPr>
          <p:cNvSpPr>
            <a:spLocks noGrp="1"/>
          </p:cNvSpPr>
          <p:nvPr>
            <p:ph type="title"/>
          </p:nvPr>
        </p:nvSpPr>
        <p:spPr/>
        <p:txBody>
          <a:bodyPr/>
          <a:lstStyle/>
          <a:p>
            <a:r>
              <a:rPr lang="en-CH" sz="3000" dirty="0"/>
              <a:t>End-to-End Workflow of Genome Sequence Analysis</a:t>
            </a:r>
          </a:p>
        </p:txBody>
      </p:sp>
      <p:sp>
        <p:nvSpPr>
          <p:cNvPr id="3" name="Content Placeholder 2">
            <a:extLst>
              <a:ext uri="{FF2B5EF4-FFF2-40B4-BE49-F238E27FC236}">
                <a16:creationId xmlns:a16="http://schemas.microsoft.com/office/drawing/2014/main" id="{213E4648-6339-EE43-9A2C-F58F0F860304}"/>
              </a:ext>
            </a:extLst>
          </p:cNvPr>
          <p:cNvSpPr>
            <a:spLocks noGrp="1"/>
          </p:cNvSpPr>
          <p:nvPr>
            <p:ph idx="1"/>
          </p:nvPr>
        </p:nvSpPr>
        <p:spPr/>
        <p:txBody>
          <a:bodyPr/>
          <a:lstStyle/>
          <a:p>
            <a:pPr>
              <a:spcAft>
                <a:spcPts val="500"/>
              </a:spcAft>
            </a:pPr>
            <a:r>
              <a:rPr lang="en-GB" sz="1600" dirty="0"/>
              <a:t>There are </a:t>
            </a:r>
            <a:r>
              <a:rPr lang="en-GB" sz="1600" dirty="0">
                <a:solidFill>
                  <a:srgbClr val="1982C3"/>
                </a:solidFill>
              </a:rPr>
              <a:t>three key initial steps </a:t>
            </a:r>
            <a:r>
              <a:rPr lang="en-GB" sz="1600" dirty="0"/>
              <a:t>in a standard genome sequencing and analysis workflow</a:t>
            </a:r>
          </a:p>
          <a:p>
            <a:pPr lvl="1">
              <a:spcAft>
                <a:spcPts val="500"/>
              </a:spcAft>
            </a:pPr>
            <a:r>
              <a:rPr lang="en-GB" sz="1400" dirty="0"/>
              <a:t>Collection, preparation, and sequencing of a DNA sample in the laboratory</a:t>
            </a:r>
          </a:p>
          <a:p>
            <a:pPr lvl="1">
              <a:spcAft>
                <a:spcPts val="500"/>
              </a:spcAft>
            </a:pPr>
            <a:r>
              <a:rPr lang="en-GB" sz="1400" dirty="0" err="1"/>
              <a:t>Basecalling</a:t>
            </a:r>
            <a:endParaRPr lang="en-GB" sz="1400" dirty="0"/>
          </a:p>
          <a:p>
            <a:pPr lvl="1">
              <a:spcAft>
                <a:spcPts val="2000"/>
              </a:spcAft>
            </a:pPr>
            <a:r>
              <a:rPr lang="en-GB" sz="1400" dirty="0"/>
              <a:t>Read mapping</a:t>
            </a:r>
          </a:p>
          <a:p>
            <a:pPr>
              <a:spcAft>
                <a:spcPts val="500"/>
              </a:spcAft>
            </a:pPr>
            <a:r>
              <a:rPr lang="en-GB" sz="1600" dirty="0"/>
              <a:t>Genomic read sets can be obtained by</a:t>
            </a:r>
          </a:p>
          <a:p>
            <a:pPr lvl="1">
              <a:spcAft>
                <a:spcPts val="500"/>
              </a:spcAft>
            </a:pPr>
            <a:r>
              <a:rPr lang="en-GB" sz="1400" dirty="0"/>
              <a:t>Sequencing a DNA sample and </a:t>
            </a:r>
            <a:r>
              <a:rPr lang="en-GB" sz="1400" dirty="0">
                <a:solidFill>
                  <a:srgbClr val="1982C3"/>
                </a:solidFill>
              </a:rPr>
              <a:t>storing the generated read set into the SSD of a sequencing machine</a:t>
            </a:r>
          </a:p>
          <a:p>
            <a:pPr lvl="1">
              <a:spcAft>
                <a:spcPts val="2000"/>
              </a:spcAft>
            </a:pPr>
            <a:r>
              <a:rPr lang="en-GB" sz="1400" dirty="0"/>
              <a:t>Downloading read sets from </a:t>
            </a:r>
            <a:r>
              <a:rPr lang="en-GB" sz="1400" dirty="0">
                <a:solidFill>
                  <a:srgbClr val="1982C3"/>
                </a:solidFill>
              </a:rPr>
              <a:t>publicly available repositories and storing them into an SSD</a:t>
            </a:r>
          </a:p>
          <a:p>
            <a:pPr>
              <a:spcAft>
                <a:spcPts val="500"/>
              </a:spcAft>
            </a:pPr>
            <a:r>
              <a:rPr lang="en-GB" sz="1600" dirty="0"/>
              <a:t>We focus on optimizing the performance of read mapping because sequencing and </a:t>
            </a:r>
            <a:r>
              <a:rPr lang="en-GB" sz="1600" dirty="0" err="1"/>
              <a:t>basecalling</a:t>
            </a:r>
            <a:r>
              <a:rPr lang="en-GB" sz="1600" dirty="0"/>
              <a:t> are performed only once per read set, whereas read mapping can be performed many times </a:t>
            </a:r>
          </a:p>
          <a:p>
            <a:pPr lvl="1">
              <a:spcAft>
                <a:spcPts val="500"/>
              </a:spcAft>
            </a:pPr>
            <a:r>
              <a:rPr lang="en-GB" sz="1400" dirty="0" err="1"/>
              <a:t>Analyzing</a:t>
            </a:r>
            <a:r>
              <a:rPr lang="en-GB" sz="1400" dirty="0"/>
              <a:t> the differences between a reads from an individual and </a:t>
            </a:r>
            <a:r>
              <a:rPr lang="en-GB" sz="1400" dirty="0">
                <a:solidFill>
                  <a:srgbClr val="1982C3"/>
                </a:solidFill>
              </a:rPr>
              <a:t>many reference genomes of other individuals</a:t>
            </a:r>
          </a:p>
          <a:p>
            <a:pPr lvl="1">
              <a:spcAft>
                <a:spcPts val="2000"/>
              </a:spcAft>
            </a:pPr>
            <a:r>
              <a:rPr lang="en-GB" sz="1400" dirty="0"/>
              <a:t>Repeating the read mapping step many times </a:t>
            </a:r>
            <a:r>
              <a:rPr lang="en-GB" sz="1400" dirty="0">
                <a:solidFill>
                  <a:srgbClr val="1982C3"/>
                </a:solidFill>
              </a:rPr>
              <a:t>to improve the outcome of read mapping</a:t>
            </a:r>
          </a:p>
          <a:p>
            <a:pPr>
              <a:spcAft>
                <a:spcPts val="500"/>
              </a:spcAft>
            </a:pPr>
            <a:r>
              <a:rPr lang="en-GB" sz="1600" dirty="0"/>
              <a:t>Improving read mapping performance is critical in almost all genomic analyses that use sequencing</a:t>
            </a:r>
          </a:p>
          <a:p>
            <a:pPr lvl="1">
              <a:spcAft>
                <a:spcPts val="500"/>
              </a:spcAft>
            </a:pPr>
            <a:r>
              <a:rPr lang="en-GB" sz="1400" dirty="0"/>
              <a:t>45% of the execution time when discovering </a:t>
            </a:r>
            <a:r>
              <a:rPr lang="en-GB" sz="1400" dirty="0">
                <a:solidFill>
                  <a:srgbClr val="1982C3"/>
                </a:solidFill>
              </a:rPr>
              <a:t>sequence variants in cancer genomics </a:t>
            </a:r>
            <a:r>
              <a:rPr lang="en-GB" sz="1400" dirty="0"/>
              <a:t>studies</a:t>
            </a:r>
          </a:p>
          <a:p>
            <a:pPr lvl="1">
              <a:spcAft>
                <a:spcPts val="500"/>
              </a:spcAft>
            </a:pPr>
            <a:r>
              <a:rPr lang="en-GB" sz="1400" dirty="0"/>
              <a:t>60% of the execution time when profiling the species composition of </a:t>
            </a:r>
            <a:r>
              <a:rPr lang="en-GB" sz="1400" dirty="0">
                <a:solidFill>
                  <a:srgbClr val="1982C3"/>
                </a:solidFill>
              </a:rPr>
              <a:t>a multi-species (i.e., metagenomic) read</a:t>
            </a:r>
            <a:endParaRPr lang="en-CH" sz="1400" dirty="0">
              <a:solidFill>
                <a:srgbClr val="1982C3"/>
              </a:solidFill>
            </a:endParaRPr>
          </a:p>
        </p:txBody>
      </p:sp>
    </p:spTree>
    <p:extLst>
      <p:ext uri="{BB962C8B-B14F-4D97-AF65-F5344CB8AC3E}">
        <p14:creationId xmlns:p14="http://schemas.microsoft.com/office/powerpoint/2010/main" val="193390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7002D-4C89-5749-8147-49E1170B2CD0}"/>
              </a:ext>
            </a:extLst>
          </p:cNvPr>
          <p:cNvSpPr>
            <a:spLocks noGrp="1"/>
          </p:cNvSpPr>
          <p:nvPr>
            <p:ph type="title"/>
          </p:nvPr>
        </p:nvSpPr>
        <p:spPr/>
        <p:txBody>
          <a:bodyPr/>
          <a:lstStyle/>
          <a:p>
            <a:r>
              <a:rPr lang="en-CH" dirty="0"/>
              <a:t>Motivation</a:t>
            </a:r>
          </a:p>
        </p:txBody>
      </p:sp>
      <p:grpSp>
        <p:nvGrpSpPr>
          <p:cNvPr id="37" name="Group 36">
            <a:extLst>
              <a:ext uri="{FF2B5EF4-FFF2-40B4-BE49-F238E27FC236}">
                <a16:creationId xmlns:a16="http://schemas.microsoft.com/office/drawing/2014/main" id="{8536A859-EAEB-0243-B3E4-569E65556B20}"/>
              </a:ext>
            </a:extLst>
          </p:cNvPr>
          <p:cNvGrpSpPr/>
          <p:nvPr/>
        </p:nvGrpSpPr>
        <p:grpSpPr>
          <a:xfrm>
            <a:off x="2768209" y="1782670"/>
            <a:ext cx="4333180" cy="338554"/>
            <a:chOff x="3822125" y="1510641"/>
            <a:chExt cx="4333180" cy="338554"/>
          </a:xfrm>
        </p:grpSpPr>
        <p:sp>
          <p:nvSpPr>
            <p:cNvPr id="38" name="Rectangle 37">
              <a:extLst>
                <a:ext uri="{FF2B5EF4-FFF2-40B4-BE49-F238E27FC236}">
                  <a16:creationId xmlns:a16="http://schemas.microsoft.com/office/drawing/2014/main" id="{91E920E2-4CB7-5644-B4D9-0D4B27F8FF63}"/>
                </a:ext>
              </a:extLst>
            </p:cNvPr>
            <p:cNvSpPr/>
            <p:nvPr/>
          </p:nvSpPr>
          <p:spPr>
            <a:xfrm>
              <a:off x="3822125" y="1540019"/>
              <a:ext cx="4333180" cy="268859"/>
            </a:xfrm>
            <a:prstGeom prst="rect">
              <a:avLst/>
            </a:prstGeom>
            <a:solidFill>
              <a:sysClr val="window" lastClr="FFFFFF"/>
            </a:solidFill>
            <a:ln w="15875" cap="flat" cmpd="sng" algn="ctr">
              <a:noFill/>
              <a:prstDash val="solid"/>
              <a:miter lim="800000"/>
            </a:ln>
            <a:effectLst/>
          </p:spPr>
          <p:txBody>
            <a:bodyPr rtlCol="0" anchor="ctr"/>
            <a:lstStyle/>
            <a:p>
              <a:pPr marL="0" marR="0" lvl="0" indent="0" algn="ctr" defTabSz="914052" eaLnBrk="1" fontAlgn="auto" latinLnBrk="0" hangingPunct="1">
                <a:lnSpc>
                  <a:spcPct val="100000"/>
                </a:lnSpc>
                <a:spcBef>
                  <a:spcPts val="0"/>
                </a:spcBef>
                <a:spcAft>
                  <a:spcPts val="0"/>
                </a:spcAft>
                <a:buClrTx/>
                <a:buSzTx/>
                <a:buFontTx/>
                <a:buNone/>
                <a:tabLst/>
                <a:defRPr/>
              </a:pPr>
              <a:endParaRPr kumimoji="0" lang="en-CH"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39" name="Group 38">
              <a:extLst>
                <a:ext uri="{FF2B5EF4-FFF2-40B4-BE49-F238E27FC236}">
                  <a16:creationId xmlns:a16="http://schemas.microsoft.com/office/drawing/2014/main" id="{FF24BD5C-BCCC-5D47-986F-C4ACF33D49DC}"/>
                </a:ext>
              </a:extLst>
            </p:cNvPr>
            <p:cNvGrpSpPr/>
            <p:nvPr/>
          </p:nvGrpSpPr>
          <p:grpSpPr>
            <a:xfrm>
              <a:off x="4121852" y="1510641"/>
              <a:ext cx="962460" cy="338554"/>
              <a:chOff x="4497859" y="329914"/>
              <a:chExt cx="962460" cy="338554"/>
            </a:xfrm>
          </p:grpSpPr>
          <p:sp>
            <p:nvSpPr>
              <p:cNvPr id="49" name="Rectangle 48">
                <a:extLst>
                  <a:ext uri="{FF2B5EF4-FFF2-40B4-BE49-F238E27FC236}">
                    <a16:creationId xmlns:a16="http://schemas.microsoft.com/office/drawing/2014/main" id="{74E674B3-A5ED-8B4B-AE1F-C58CE35D6A78}"/>
                  </a:ext>
                </a:extLst>
              </p:cNvPr>
              <p:cNvSpPr/>
              <p:nvPr/>
            </p:nvSpPr>
            <p:spPr>
              <a:xfrm>
                <a:off x="4497859" y="412694"/>
                <a:ext cx="172995" cy="172995"/>
              </a:xfrm>
              <a:prstGeom prst="rect">
                <a:avLst/>
              </a:prstGeom>
              <a:solidFill>
                <a:srgbClr val="4472C4">
                  <a:lumMod val="75000"/>
                </a:srgbClr>
              </a:solidFill>
              <a:ln w="15875" cap="flat" cmpd="sng" algn="ctr">
                <a:solidFill>
                  <a:sysClr val="windowText" lastClr="000000"/>
                </a:solidFill>
                <a:prstDash val="solid"/>
                <a:miter lim="800000"/>
              </a:ln>
              <a:effectLst/>
            </p:spPr>
            <p:txBody>
              <a:bodyPr rtlCol="0" anchor="ctr"/>
              <a:lstStyle/>
              <a:p>
                <a:pPr marL="0" marR="0" lvl="0" indent="0" algn="ctr" defTabSz="914052" eaLnBrk="1" fontAlgn="auto" latinLnBrk="0" hangingPunct="1">
                  <a:lnSpc>
                    <a:spcPct val="100000"/>
                  </a:lnSpc>
                  <a:spcBef>
                    <a:spcPts val="0"/>
                  </a:spcBef>
                  <a:spcAft>
                    <a:spcPts val="0"/>
                  </a:spcAft>
                  <a:buClrTx/>
                  <a:buSzTx/>
                  <a:buFontTx/>
                  <a:buNone/>
                  <a:tabLst/>
                  <a:defRPr/>
                </a:pPr>
                <a:endParaRPr kumimoji="0" lang="en-CH"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0" name="TextBox 49">
                <a:extLst>
                  <a:ext uri="{FF2B5EF4-FFF2-40B4-BE49-F238E27FC236}">
                    <a16:creationId xmlns:a16="http://schemas.microsoft.com/office/drawing/2014/main" id="{ACCBC65D-6CE8-BE4A-9075-6A04FF1E7841}"/>
                  </a:ext>
                </a:extLst>
              </p:cNvPr>
              <p:cNvSpPr txBox="1"/>
              <p:nvPr/>
            </p:nvSpPr>
            <p:spPr>
              <a:xfrm>
                <a:off x="4658496" y="329914"/>
                <a:ext cx="801823" cy="338554"/>
              </a:xfrm>
              <a:prstGeom prst="rect">
                <a:avLst/>
              </a:prstGeom>
              <a:noFill/>
            </p:spPr>
            <p:txBody>
              <a:bodyPr wrap="none" rtlCol="0">
                <a:spAutoFit/>
              </a:bodyPr>
              <a:lstStyle/>
              <a:p>
                <a:pPr marL="0" marR="0" lvl="0" indent="0" defTabSz="914052" eaLnBrk="1" fontAlgn="auto" latinLnBrk="0" hangingPunct="1">
                  <a:lnSpc>
                    <a:spcPct val="100000"/>
                  </a:lnSpc>
                  <a:spcBef>
                    <a:spcPts val="0"/>
                  </a:spcBef>
                  <a:spcAft>
                    <a:spcPts val="0"/>
                  </a:spcAft>
                  <a:buClrTx/>
                  <a:buSzTx/>
                  <a:buFontTx/>
                  <a:buNone/>
                  <a:tabLst/>
                  <a:defRPr/>
                </a:pPr>
                <a:r>
                  <a:rPr kumimoji="0" lang="en-CH" sz="1600" b="1" i="0" u="none" strike="noStrike" kern="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SSD-L</a:t>
                </a:r>
              </a:p>
            </p:txBody>
          </p:sp>
        </p:grpSp>
        <p:grpSp>
          <p:nvGrpSpPr>
            <p:cNvPr id="40" name="Group 39">
              <a:extLst>
                <a:ext uri="{FF2B5EF4-FFF2-40B4-BE49-F238E27FC236}">
                  <a16:creationId xmlns:a16="http://schemas.microsoft.com/office/drawing/2014/main" id="{C27FF14F-A7AB-8D4C-BA8C-A0442104AAC0}"/>
                </a:ext>
              </a:extLst>
            </p:cNvPr>
            <p:cNvGrpSpPr/>
            <p:nvPr/>
          </p:nvGrpSpPr>
          <p:grpSpPr>
            <a:xfrm>
              <a:off x="5128034" y="1510641"/>
              <a:ext cx="962460" cy="338554"/>
              <a:chOff x="4497859" y="329914"/>
              <a:chExt cx="962460" cy="338554"/>
            </a:xfrm>
          </p:grpSpPr>
          <p:sp>
            <p:nvSpPr>
              <p:cNvPr id="47" name="Rectangle 46">
                <a:extLst>
                  <a:ext uri="{FF2B5EF4-FFF2-40B4-BE49-F238E27FC236}">
                    <a16:creationId xmlns:a16="http://schemas.microsoft.com/office/drawing/2014/main" id="{87F05418-051B-DE45-9ABA-62ACDD128A0B}"/>
                  </a:ext>
                </a:extLst>
              </p:cNvPr>
              <p:cNvSpPr/>
              <p:nvPr/>
            </p:nvSpPr>
            <p:spPr>
              <a:xfrm>
                <a:off x="4497859" y="412694"/>
                <a:ext cx="172995" cy="172995"/>
              </a:xfrm>
              <a:prstGeom prst="rect">
                <a:avLst/>
              </a:prstGeom>
              <a:solidFill>
                <a:srgbClr val="4472C4">
                  <a:lumMod val="60000"/>
                  <a:lumOff val="40000"/>
                </a:srgbClr>
              </a:solidFill>
              <a:ln w="15875" cap="flat" cmpd="sng" algn="ctr">
                <a:solidFill>
                  <a:sysClr val="windowText" lastClr="000000"/>
                </a:solidFill>
                <a:prstDash val="solid"/>
                <a:miter lim="800000"/>
              </a:ln>
              <a:effectLst/>
            </p:spPr>
            <p:txBody>
              <a:bodyPr rtlCol="0" anchor="ctr"/>
              <a:lstStyle/>
              <a:p>
                <a:pPr marL="0" marR="0" lvl="0" indent="0" algn="ctr" defTabSz="914052" eaLnBrk="1" fontAlgn="auto" latinLnBrk="0" hangingPunct="1">
                  <a:lnSpc>
                    <a:spcPct val="100000"/>
                  </a:lnSpc>
                  <a:spcBef>
                    <a:spcPts val="0"/>
                  </a:spcBef>
                  <a:spcAft>
                    <a:spcPts val="0"/>
                  </a:spcAft>
                  <a:buClrTx/>
                  <a:buSzTx/>
                  <a:buFontTx/>
                  <a:buNone/>
                  <a:tabLst/>
                  <a:defRPr/>
                </a:pPr>
                <a:endParaRPr kumimoji="0" lang="en-CH"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8" name="TextBox 47">
                <a:extLst>
                  <a:ext uri="{FF2B5EF4-FFF2-40B4-BE49-F238E27FC236}">
                    <a16:creationId xmlns:a16="http://schemas.microsoft.com/office/drawing/2014/main" id="{F90D310A-2FFE-434C-8691-BCABBB536ADB}"/>
                  </a:ext>
                </a:extLst>
              </p:cNvPr>
              <p:cNvSpPr txBox="1"/>
              <p:nvPr/>
            </p:nvSpPr>
            <p:spPr>
              <a:xfrm>
                <a:off x="4658496" y="329914"/>
                <a:ext cx="801823" cy="338554"/>
              </a:xfrm>
              <a:prstGeom prst="rect">
                <a:avLst/>
              </a:prstGeom>
              <a:noFill/>
            </p:spPr>
            <p:txBody>
              <a:bodyPr wrap="none" rtlCol="0">
                <a:spAutoFit/>
              </a:bodyPr>
              <a:lstStyle/>
              <a:p>
                <a:pPr marL="0" marR="0" lvl="0" indent="0" defTabSz="914052" eaLnBrk="1" fontAlgn="auto" latinLnBrk="0" hangingPunct="1">
                  <a:lnSpc>
                    <a:spcPct val="100000"/>
                  </a:lnSpc>
                  <a:spcBef>
                    <a:spcPts val="0"/>
                  </a:spcBef>
                  <a:spcAft>
                    <a:spcPts val="0"/>
                  </a:spcAft>
                  <a:buClrTx/>
                  <a:buSzTx/>
                  <a:buFontTx/>
                  <a:buNone/>
                  <a:tabLst/>
                  <a:defRPr/>
                </a:pPr>
                <a:r>
                  <a:rPr kumimoji="0" lang="en-CH" sz="1600" b="1" i="0" u="none" strike="noStrike" kern="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SSD-M</a:t>
                </a:r>
              </a:p>
            </p:txBody>
          </p:sp>
        </p:grpSp>
        <p:grpSp>
          <p:nvGrpSpPr>
            <p:cNvPr id="41" name="Group 40">
              <a:extLst>
                <a:ext uri="{FF2B5EF4-FFF2-40B4-BE49-F238E27FC236}">
                  <a16:creationId xmlns:a16="http://schemas.microsoft.com/office/drawing/2014/main" id="{DBE83BA6-2A8C-DC4B-924D-E54FBCD2D832}"/>
                </a:ext>
              </a:extLst>
            </p:cNvPr>
            <p:cNvGrpSpPr/>
            <p:nvPr/>
          </p:nvGrpSpPr>
          <p:grpSpPr>
            <a:xfrm>
              <a:off x="6134216" y="1510641"/>
              <a:ext cx="962460" cy="338554"/>
              <a:chOff x="4497859" y="329914"/>
              <a:chExt cx="962460" cy="338554"/>
            </a:xfrm>
          </p:grpSpPr>
          <p:sp>
            <p:nvSpPr>
              <p:cNvPr id="45" name="Rectangle 44">
                <a:extLst>
                  <a:ext uri="{FF2B5EF4-FFF2-40B4-BE49-F238E27FC236}">
                    <a16:creationId xmlns:a16="http://schemas.microsoft.com/office/drawing/2014/main" id="{C7A4A148-5E1C-154C-8D1D-F33065A20195}"/>
                  </a:ext>
                </a:extLst>
              </p:cNvPr>
              <p:cNvSpPr/>
              <p:nvPr/>
            </p:nvSpPr>
            <p:spPr>
              <a:xfrm>
                <a:off x="4497859" y="412694"/>
                <a:ext cx="172995" cy="172995"/>
              </a:xfrm>
              <a:prstGeom prst="rect">
                <a:avLst/>
              </a:prstGeom>
              <a:solidFill>
                <a:srgbClr val="4472C4">
                  <a:lumMod val="20000"/>
                  <a:lumOff val="80000"/>
                </a:srgbClr>
              </a:solidFill>
              <a:ln w="15875" cap="flat" cmpd="sng" algn="ctr">
                <a:solidFill>
                  <a:sysClr val="windowText" lastClr="000000"/>
                </a:solidFill>
                <a:prstDash val="solid"/>
                <a:miter lim="800000"/>
              </a:ln>
              <a:effectLst/>
            </p:spPr>
            <p:txBody>
              <a:bodyPr rtlCol="0" anchor="ctr"/>
              <a:lstStyle/>
              <a:p>
                <a:pPr marL="0" marR="0" lvl="0" indent="0" algn="ctr" defTabSz="914052" eaLnBrk="1" fontAlgn="auto" latinLnBrk="0" hangingPunct="1">
                  <a:lnSpc>
                    <a:spcPct val="100000"/>
                  </a:lnSpc>
                  <a:spcBef>
                    <a:spcPts val="0"/>
                  </a:spcBef>
                  <a:spcAft>
                    <a:spcPts val="0"/>
                  </a:spcAft>
                  <a:buClrTx/>
                  <a:buSzTx/>
                  <a:buFontTx/>
                  <a:buNone/>
                  <a:tabLst/>
                  <a:defRPr/>
                </a:pPr>
                <a:endParaRPr kumimoji="0" lang="en-C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46" name="TextBox 45">
                <a:extLst>
                  <a:ext uri="{FF2B5EF4-FFF2-40B4-BE49-F238E27FC236}">
                    <a16:creationId xmlns:a16="http://schemas.microsoft.com/office/drawing/2014/main" id="{F9C72EFC-64F7-4745-8665-7864A3EA99D0}"/>
                  </a:ext>
                </a:extLst>
              </p:cNvPr>
              <p:cNvSpPr txBox="1"/>
              <p:nvPr/>
            </p:nvSpPr>
            <p:spPr>
              <a:xfrm>
                <a:off x="4658496" y="329914"/>
                <a:ext cx="801823" cy="338554"/>
              </a:xfrm>
              <a:prstGeom prst="rect">
                <a:avLst/>
              </a:prstGeom>
              <a:noFill/>
            </p:spPr>
            <p:txBody>
              <a:bodyPr wrap="none" rtlCol="0">
                <a:spAutoFit/>
              </a:bodyPr>
              <a:lstStyle/>
              <a:p>
                <a:pPr marL="0" marR="0" lvl="0" indent="0" defTabSz="914052" eaLnBrk="1" fontAlgn="auto" latinLnBrk="0" hangingPunct="1">
                  <a:lnSpc>
                    <a:spcPct val="100000"/>
                  </a:lnSpc>
                  <a:spcBef>
                    <a:spcPts val="0"/>
                  </a:spcBef>
                  <a:spcAft>
                    <a:spcPts val="0"/>
                  </a:spcAft>
                  <a:buClrTx/>
                  <a:buSzTx/>
                  <a:buFontTx/>
                  <a:buNone/>
                  <a:tabLst/>
                  <a:defRPr/>
                </a:pPr>
                <a:r>
                  <a:rPr kumimoji="0" lang="en-CH" sz="1600" b="1" i="0" u="none" strike="noStrike" kern="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SSD-H</a:t>
                </a:r>
              </a:p>
            </p:txBody>
          </p:sp>
        </p:grpSp>
        <p:grpSp>
          <p:nvGrpSpPr>
            <p:cNvPr id="42" name="Group 41">
              <a:extLst>
                <a:ext uri="{FF2B5EF4-FFF2-40B4-BE49-F238E27FC236}">
                  <a16:creationId xmlns:a16="http://schemas.microsoft.com/office/drawing/2014/main" id="{22C0D397-D308-8A48-911E-C55A1D32850A}"/>
                </a:ext>
              </a:extLst>
            </p:cNvPr>
            <p:cNvGrpSpPr/>
            <p:nvPr/>
          </p:nvGrpSpPr>
          <p:grpSpPr>
            <a:xfrm>
              <a:off x="7140397" y="1510641"/>
              <a:ext cx="839030" cy="338554"/>
              <a:chOff x="4497859" y="329914"/>
              <a:chExt cx="839030" cy="338554"/>
            </a:xfrm>
          </p:grpSpPr>
          <p:sp>
            <p:nvSpPr>
              <p:cNvPr id="43" name="Rectangle 42">
                <a:extLst>
                  <a:ext uri="{FF2B5EF4-FFF2-40B4-BE49-F238E27FC236}">
                    <a16:creationId xmlns:a16="http://schemas.microsoft.com/office/drawing/2014/main" id="{748325C3-9423-E543-976B-ADC4E94DAC79}"/>
                  </a:ext>
                </a:extLst>
              </p:cNvPr>
              <p:cNvSpPr/>
              <p:nvPr/>
            </p:nvSpPr>
            <p:spPr>
              <a:xfrm>
                <a:off x="4497859" y="412694"/>
                <a:ext cx="172995" cy="172995"/>
              </a:xfrm>
              <a:prstGeom prst="rect">
                <a:avLst/>
              </a:prstGeom>
              <a:pattFill prst="wdUpDiag">
                <a:fgClr>
                  <a:srgbClr val="C00000"/>
                </a:fgClr>
                <a:bgClr>
                  <a:sysClr val="window" lastClr="FFFFFF"/>
                </a:bgClr>
              </a:pattFill>
              <a:ln w="15875" cap="flat" cmpd="sng" algn="ctr">
                <a:solidFill>
                  <a:sysClr val="windowText" lastClr="000000"/>
                </a:solidFill>
                <a:prstDash val="solid"/>
                <a:miter lim="800000"/>
              </a:ln>
              <a:effectLst/>
            </p:spPr>
            <p:txBody>
              <a:bodyPr rtlCol="0" anchor="ctr"/>
              <a:lstStyle/>
              <a:p>
                <a:pPr marL="0" marR="0" lvl="0" indent="0" algn="ctr" defTabSz="914052" eaLnBrk="1" fontAlgn="auto" latinLnBrk="0" hangingPunct="1">
                  <a:lnSpc>
                    <a:spcPct val="100000"/>
                  </a:lnSpc>
                  <a:spcBef>
                    <a:spcPts val="0"/>
                  </a:spcBef>
                  <a:spcAft>
                    <a:spcPts val="0"/>
                  </a:spcAft>
                  <a:buClrTx/>
                  <a:buSzTx/>
                  <a:buFontTx/>
                  <a:buNone/>
                  <a:tabLst/>
                  <a:defRPr/>
                </a:pPr>
                <a:endParaRPr kumimoji="0" lang="en-CH"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5EC8F1BC-5B0E-394C-AD78-2827C920E6CA}"/>
                  </a:ext>
                </a:extLst>
              </p:cNvPr>
              <p:cNvSpPr txBox="1"/>
              <p:nvPr/>
            </p:nvSpPr>
            <p:spPr>
              <a:xfrm>
                <a:off x="4658498" y="329914"/>
                <a:ext cx="678391" cy="338554"/>
              </a:xfrm>
              <a:prstGeom prst="rect">
                <a:avLst/>
              </a:prstGeom>
              <a:noFill/>
            </p:spPr>
            <p:txBody>
              <a:bodyPr wrap="none" rtlCol="0">
                <a:spAutoFit/>
              </a:bodyPr>
              <a:lstStyle/>
              <a:p>
                <a:pPr marL="0" marR="0" lvl="0" indent="0" defTabSz="914052" eaLnBrk="1" fontAlgn="auto" latinLnBrk="0" hangingPunct="1">
                  <a:lnSpc>
                    <a:spcPct val="100000"/>
                  </a:lnSpc>
                  <a:spcBef>
                    <a:spcPts val="0"/>
                  </a:spcBef>
                  <a:spcAft>
                    <a:spcPts val="0"/>
                  </a:spcAft>
                  <a:buClrTx/>
                  <a:buSzTx/>
                  <a:buFontTx/>
                  <a:buNone/>
                  <a:tabLst/>
                  <a:defRPr/>
                </a:pPr>
                <a:r>
                  <a:rPr kumimoji="0" lang="en-CH" sz="1600" b="1" i="0" u="none" strike="noStrike" kern="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DRAM</a:t>
                </a:r>
              </a:p>
            </p:txBody>
          </p:sp>
        </p:grpSp>
      </p:grpSp>
      <p:graphicFrame>
        <p:nvGraphicFramePr>
          <p:cNvPr id="51" name="Chart 50">
            <a:extLst>
              <a:ext uri="{FF2B5EF4-FFF2-40B4-BE49-F238E27FC236}">
                <a16:creationId xmlns:a16="http://schemas.microsoft.com/office/drawing/2014/main" id="{B45426B4-C869-534D-895D-34E20A4D03C7}"/>
              </a:ext>
            </a:extLst>
          </p:cNvPr>
          <p:cNvGraphicFramePr>
            <a:graphicFrameLocks/>
          </p:cNvGraphicFramePr>
          <p:nvPr/>
        </p:nvGraphicFramePr>
        <p:xfrm>
          <a:off x="1377407" y="1964046"/>
          <a:ext cx="6641433"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2" name="Chart 51">
            <a:extLst>
              <a:ext uri="{FF2B5EF4-FFF2-40B4-BE49-F238E27FC236}">
                <a16:creationId xmlns:a16="http://schemas.microsoft.com/office/drawing/2014/main" id="{D5907E50-E3AC-5641-B5E3-ED88E7D0E257}"/>
              </a:ext>
            </a:extLst>
          </p:cNvPr>
          <p:cNvGraphicFramePr>
            <a:graphicFrameLocks/>
          </p:cNvGraphicFramePr>
          <p:nvPr/>
        </p:nvGraphicFramePr>
        <p:xfrm>
          <a:off x="4997280" y="2203652"/>
          <a:ext cx="2816381" cy="1172857"/>
        </p:xfrm>
        <a:graphic>
          <a:graphicData uri="http://schemas.openxmlformats.org/drawingml/2006/chart">
            <c:chart xmlns:c="http://schemas.openxmlformats.org/drawingml/2006/chart" xmlns:r="http://schemas.openxmlformats.org/officeDocument/2006/relationships" r:id="rId3"/>
          </a:graphicData>
        </a:graphic>
      </p:graphicFrame>
      <p:sp>
        <p:nvSpPr>
          <p:cNvPr id="53" name="Rectangle 52">
            <a:extLst>
              <a:ext uri="{FF2B5EF4-FFF2-40B4-BE49-F238E27FC236}">
                <a16:creationId xmlns:a16="http://schemas.microsoft.com/office/drawing/2014/main" id="{4A291D2A-EB46-A946-94E3-C29D138A2C86}"/>
              </a:ext>
            </a:extLst>
          </p:cNvPr>
          <p:cNvSpPr/>
          <p:nvPr/>
        </p:nvSpPr>
        <p:spPr>
          <a:xfrm>
            <a:off x="5586111" y="4139001"/>
            <a:ext cx="2227553" cy="154004"/>
          </a:xfrm>
          <a:prstGeom prst="rect">
            <a:avLst/>
          </a:prstGeom>
          <a:solidFill>
            <a:srgbClr val="E7E6E6">
              <a:lumMod val="75000"/>
              <a:alpha val="30000"/>
            </a:srgbClr>
          </a:solidFill>
          <a:ln w="19050" cap="flat" cmpd="sng" algn="ctr">
            <a:solidFill>
              <a:sysClr val="windowText" lastClr="000000"/>
            </a:solidFill>
            <a:prstDash val="sysDash"/>
            <a:miter lim="800000"/>
          </a:ln>
          <a:effectLst/>
        </p:spPr>
        <p:txBody>
          <a:bodyPr rtlCol="0" anchor="ctr"/>
          <a:lstStyle/>
          <a:p>
            <a:pPr marL="0" marR="0" lvl="0" indent="0" algn="ctr" defTabSz="914052" eaLnBrk="1" fontAlgn="auto" latinLnBrk="0" hangingPunct="1">
              <a:lnSpc>
                <a:spcPct val="100000"/>
              </a:lnSpc>
              <a:spcBef>
                <a:spcPts val="0"/>
              </a:spcBef>
              <a:spcAft>
                <a:spcPts val="0"/>
              </a:spcAft>
              <a:buClrTx/>
              <a:buSzTx/>
              <a:buFontTx/>
              <a:buNone/>
              <a:tabLst/>
              <a:defRPr/>
            </a:pPr>
            <a:endParaRPr kumimoji="0" lang="en-CH"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54" name="Straight Connector 53">
            <a:extLst>
              <a:ext uri="{FF2B5EF4-FFF2-40B4-BE49-F238E27FC236}">
                <a16:creationId xmlns:a16="http://schemas.microsoft.com/office/drawing/2014/main" id="{97C669C9-5B43-9D4A-957D-63B6D88D995D}"/>
              </a:ext>
            </a:extLst>
          </p:cNvPr>
          <p:cNvCxnSpPr>
            <a:cxnSpLocks/>
          </p:cNvCxnSpPr>
          <p:nvPr/>
        </p:nvCxnSpPr>
        <p:spPr>
          <a:xfrm>
            <a:off x="4997280" y="3376510"/>
            <a:ext cx="588828" cy="762493"/>
          </a:xfrm>
          <a:prstGeom prst="line">
            <a:avLst/>
          </a:prstGeom>
          <a:noFill/>
          <a:ln w="15875" cap="flat" cmpd="sng" algn="ctr">
            <a:solidFill>
              <a:sysClr val="windowText" lastClr="000000"/>
            </a:solidFill>
            <a:prstDash val="sysDash"/>
            <a:miter lim="800000"/>
          </a:ln>
          <a:effectLst/>
        </p:spPr>
      </p:cxnSp>
      <p:cxnSp>
        <p:nvCxnSpPr>
          <p:cNvPr id="55" name="Straight Connector 54">
            <a:extLst>
              <a:ext uri="{FF2B5EF4-FFF2-40B4-BE49-F238E27FC236}">
                <a16:creationId xmlns:a16="http://schemas.microsoft.com/office/drawing/2014/main" id="{3D3E9622-9DF6-C443-8F14-AB0ADD45D2F9}"/>
              </a:ext>
            </a:extLst>
          </p:cNvPr>
          <p:cNvCxnSpPr>
            <a:cxnSpLocks/>
          </p:cNvCxnSpPr>
          <p:nvPr/>
        </p:nvCxnSpPr>
        <p:spPr>
          <a:xfrm>
            <a:off x="7813660" y="3357606"/>
            <a:ext cx="0" cy="776752"/>
          </a:xfrm>
          <a:prstGeom prst="line">
            <a:avLst/>
          </a:prstGeom>
          <a:noFill/>
          <a:ln w="15875" cap="flat" cmpd="sng" algn="ctr">
            <a:solidFill>
              <a:sysClr val="windowText" lastClr="000000"/>
            </a:solidFill>
            <a:prstDash val="sysDash"/>
            <a:miter lim="800000"/>
          </a:ln>
          <a:effectLst/>
        </p:spPr>
      </p:cxnSp>
      <p:sp>
        <p:nvSpPr>
          <p:cNvPr id="56" name="TextBox 55">
            <a:extLst>
              <a:ext uri="{FF2B5EF4-FFF2-40B4-BE49-F238E27FC236}">
                <a16:creationId xmlns:a16="http://schemas.microsoft.com/office/drawing/2014/main" id="{4461F275-1789-0846-AF79-7EC2A40BB328}"/>
              </a:ext>
            </a:extLst>
          </p:cNvPr>
          <p:cNvSpPr txBox="1"/>
          <p:nvPr/>
        </p:nvSpPr>
        <p:spPr>
          <a:xfrm rot="16200000">
            <a:off x="5148341" y="3832223"/>
            <a:ext cx="437755" cy="338554"/>
          </a:xfrm>
          <a:prstGeom prst="rect">
            <a:avLst/>
          </a:prstGeom>
          <a:solidFill>
            <a:sysClr val="window" lastClr="FFFFFF"/>
          </a:solidFill>
        </p:spPr>
        <p:txBody>
          <a:bodyPr wrap="square" lIns="0" rIns="0" rtlCol="0" anchor="ctr">
            <a:spAutoFit/>
          </a:bodyPr>
          <a:lstStyle/>
          <a:p>
            <a:pPr marL="0" marR="0" lvl="0" indent="0" algn="ctr" defTabSz="914052" eaLnBrk="1" fontAlgn="auto" latinLnBrk="0" hangingPunct="1">
              <a:lnSpc>
                <a:spcPct val="100000"/>
              </a:lnSpc>
              <a:spcBef>
                <a:spcPts val="0"/>
              </a:spcBef>
              <a:spcAft>
                <a:spcPts val="0"/>
              </a:spcAft>
              <a:buClrTx/>
              <a:buSzTx/>
              <a:buFontTx/>
              <a:buNone/>
              <a:tabLst/>
              <a:defRPr/>
            </a:pPr>
            <a:r>
              <a:rPr kumimoji="0" lang="en-CH" sz="1600" b="0" i="0" u="none" strike="noStrike" kern="0" cap="none" spc="0" normalizeH="0" baseline="0" noProof="0" dirty="0">
                <a:ln>
                  <a:noFill/>
                </a:ln>
                <a:solidFill>
                  <a:prstClr val="black"/>
                </a:solidFill>
                <a:effectLst/>
                <a:uLnTx/>
                <a:uFillTx/>
                <a:latin typeface="Cambria" panose="02040503050406030204" pitchFamily="18" charset="0"/>
              </a:rPr>
              <a:t>N/A</a:t>
            </a:r>
          </a:p>
        </p:txBody>
      </p:sp>
      <p:sp>
        <p:nvSpPr>
          <p:cNvPr id="57" name="TextBox 56">
            <a:extLst>
              <a:ext uri="{FF2B5EF4-FFF2-40B4-BE49-F238E27FC236}">
                <a16:creationId xmlns:a16="http://schemas.microsoft.com/office/drawing/2014/main" id="{7F73E186-EC71-964B-8DCF-CFC87334E2F2}"/>
              </a:ext>
            </a:extLst>
          </p:cNvPr>
          <p:cNvSpPr txBox="1"/>
          <p:nvPr/>
        </p:nvSpPr>
        <p:spPr>
          <a:xfrm rot="16200000">
            <a:off x="5253139" y="2433535"/>
            <a:ext cx="620799" cy="338554"/>
          </a:xfrm>
          <a:prstGeom prst="rect">
            <a:avLst/>
          </a:prstGeom>
          <a:noFill/>
        </p:spPr>
        <p:txBody>
          <a:bodyPr wrap="square" rtlCol="0">
            <a:spAutoFit/>
          </a:bodyPr>
          <a:lstStyle/>
          <a:p>
            <a:pPr defTabSz="914052"/>
            <a:r>
              <a:rPr lang="en-CH" sz="1600" dirty="0">
                <a:solidFill>
                  <a:prstClr val="black"/>
                </a:solidFill>
                <a:latin typeface="Cambria" panose="02040503050406030204" pitchFamily="18" charset="0"/>
              </a:rPr>
              <a:t>24.8</a:t>
            </a:r>
          </a:p>
        </p:txBody>
      </p:sp>
      <p:cxnSp>
        <p:nvCxnSpPr>
          <p:cNvPr id="58" name="Straight Arrow Connector 57">
            <a:extLst>
              <a:ext uri="{FF2B5EF4-FFF2-40B4-BE49-F238E27FC236}">
                <a16:creationId xmlns:a16="http://schemas.microsoft.com/office/drawing/2014/main" id="{1B66C7B0-132B-684A-BCFC-72A606B4D287}"/>
              </a:ext>
            </a:extLst>
          </p:cNvPr>
          <p:cNvCxnSpPr>
            <a:cxnSpLocks/>
          </p:cNvCxnSpPr>
          <p:nvPr/>
        </p:nvCxnSpPr>
        <p:spPr>
          <a:xfrm flipV="1">
            <a:off x="5563534" y="2214708"/>
            <a:ext cx="0" cy="202833"/>
          </a:xfrm>
          <a:prstGeom prst="straightConnector1">
            <a:avLst/>
          </a:prstGeom>
          <a:noFill/>
          <a:ln w="15875" cap="flat" cmpd="sng" algn="ctr">
            <a:solidFill>
              <a:sysClr val="windowText" lastClr="000000"/>
            </a:solidFill>
            <a:prstDash val="solid"/>
            <a:miter lim="800000"/>
            <a:tailEnd type="triangle" w="lg" len="lg"/>
          </a:ln>
          <a:effectLst/>
        </p:spPr>
      </p:cxnSp>
      <p:sp>
        <p:nvSpPr>
          <p:cNvPr id="59" name="TextBox 58">
            <a:extLst>
              <a:ext uri="{FF2B5EF4-FFF2-40B4-BE49-F238E27FC236}">
                <a16:creationId xmlns:a16="http://schemas.microsoft.com/office/drawing/2014/main" id="{1AA0A1FF-019D-684D-8591-ABD6AD1CB7CD}"/>
              </a:ext>
            </a:extLst>
          </p:cNvPr>
          <p:cNvSpPr txBox="1"/>
          <p:nvPr/>
        </p:nvSpPr>
        <p:spPr>
          <a:xfrm rot="16200000">
            <a:off x="7058129" y="2692812"/>
            <a:ext cx="775509" cy="338554"/>
          </a:xfrm>
          <a:prstGeom prst="rect">
            <a:avLst/>
          </a:prstGeom>
          <a:noFill/>
        </p:spPr>
        <p:txBody>
          <a:bodyPr wrap="square" rtlCol="0">
            <a:spAutoFit/>
          </a:bodyPr>
          <a:lstStyle/>
          <a:p>
            <a:pPr defTabSz="914052"/>
            <a:r>
              <a:rPr lang="en-CH" sz="1600" dirty="0">
                <a:solidFill>
                  <a:prstClr val="black"/>
                </a:solidFill>
                <a:latin typeface="Cambria" panose="02040503050406030204" pitchFamily="18" charset="0"/>
              </a:rPr>
              <a:t>N/A</a:t>
            </a:r>
          </a:p>
        </p:txBody>
      </p:sp>
      <p:sp>
        <p:nvSpPr>
          <p:cNvPr id="60" name="TextBox 59">
            <a:extLst>
              <a:ext uri="{FF2B5EF4-FFF2-40B4-BE49-F238E27FC236}">
                <a16:creationId xmlns:a16="http://schemas.microsoft.com/office/drawing/2014/main" id="{CC277CE2-BD05-5640-B316-4B574146A64A}"/>
              </a:ext>
            </a:extLst>
          </p:cNvPr>
          <p:cNvSpPr txBox="1"/>
          <p:nvPr/>
        </p:nvSpPr>
        <p:spPr>
          <a:xfrm rot="16200000">
            <a:off x="5422164" y="2414643"/>
            <a:ext cx="775509" cy="338554"/>
          </a:xfrm>
          <a:prstGeom prst="rect">
            <a:avLst/>
          </a:prstGeom>
          <a:noFill/>
        </p:spPr>
        <p:txBody>
          <a:bodyPr wrap="square" rtlCol="0">
            <a:spAutoFit/>
          </a:bodyPr>
          <a:lstStyle/>
          <a:p>
            <a:pPr defTabSz="914052"/>
            <a:r>
              <a:rPr lang="en-CH" sz="1600" dirty="0">
                <a:solidFill>
                  <a:prstClr val="black"/>
                </a:solidFill>
                <a:latin typeface="Cambria" panose="02040503050406030204" pitchFamily="18" charset="0"/>
              </a:rPr>
              <a:t>3.54</a:t>
            </a:r>
          </a:p>
        </p:txBody>
      </p:sp>
      <p:sp>
        <p:nvSpPr>
          <p:cNvPr id="61" name="TextBox 60">
            <a:extLst>
              <a:ext uri="{FF2B5EF4-FFF2-40B4-BE49-F238E27FC236}">
                <a16:creationId xmlns:a16="http://schemas.microsoft.com/office/drawing/2014/main" id="{B6E2CA60-CCC7-BD49-AD56-B85B98949F7B}"/>
              </a:ext>
            </a:extLst>
          </p:cNvPr>
          <p:cNvSpPr txBox="1"/>
          <p:nvPr/>
        </p:nvSpPr>
        <p:spPr>
          <a:xfrm rot="16200000">
            <a:off x="5649657" y="2289508"/>
            <a:ext cx="775509" cy="338554"/>
          </a:xfrm>
          <a:prstGeom prst="rect">
            <a:avLst/>
          </a:prstGeom>
          <a:noFill/>
        </p:spPr>
        <p:txBody>
          <a:bodyPr wrap="square" rtlCol="0">
            <a:spAutoFit/>
          </a:bodyPr>
          <a:lstStyle/>
          <a:p>
            <a:pPr defTabSz="914052"/>
            <a:r>
              <a:rPr lang="en-CH" sz="1600" dirty="0">
                <a:solidFill>
                  <a:prstClr val="black"/>
                </a:solidFill>
                <a:latin typeface="Cambria" panose="02040503050406030204" pitchFamily="18" charset="0"/>
              </a:rPr>
              <a:t>2.01</a:t>
            </a:r>
          </a:p>
        </p:txBody>
      </p:sp>
      <p:sp>
        <p:nvSpPr>
          <p:cNvPr id="62" name="TextBox 61">
            <a:extLst>
              <a:ext uri="{FF2B5EF4-FFF2-40B4-BE49-F238E27FC236}">
                <a16:creationId xmlns:a16="http://schemas.microsoft.com/office/drawing/2014/main" id="{EE9B9645-61F6-3B44-8FCA-D7D5E49ABBB6}"/>
              </a:ext>
            </a:extLst>
          </p:cNvPr>
          <p:cNvSpPr txBox="1"/>
          <p:nvPr/>
        </p:nvSpPr>
        <p:spPr>
          <a:xfrm rot="16200000">
            <a:off x="5882441" y="2385764"/>
            <a:ext cx="775509" cy="338554"/>
          </a:xfrm>
          <a:prstGeom prst="rect">
            <a:avLst/>
          </a:prstGeom>
          <a:noFill/>
        </p:spPr>
        <p:txBody>
          <a:bodyPr wrap="square" rtlCol="0">
            <a:spAutoFit/>
          </a:bodyPr>
          <a:lstStyle/>
          <a:p>
            <a:pPr defTabSz="914052"/>
            <a:r>
              <a:rPr lang="en-CH" sz="1600" dirty="0">
                <a:solidFill>
                  <a:prstClr val="black"/>
                </a:solidFill>
                <a:latin typeface="Cambria" panose="02040503050406030204" pitchFamily="18" charset="0"/>
              </a:rPr>
              <a:t>1.64</a:t>
            </a:r>
          </a:p>
        </p:txBody>
      </p:sp>
      <p:sp>
        <p:nvSpPr>
          <p:cNvPr id="63" name="TextBox 62">
            <a:extLst>
              <a:ext uri="{FF2B5EF4-FFF2-40B4-BE49-F238E27FC236}">
                <a16:creationId xmlns:a16="http://schemas.microsoft.com/office/drawing/2014/main" id="{43DB210E-ACD1-1D47-BDA1-B722B1753981}"/>
              </a:ext>
            </a:extLst>
          </p:cNvPr>
          <p:cNvSpPr txBox="1"/>
          <p:nvPr/>
        </p:nvSpPr>
        <p:spPr>
          <a:xfrm rot="16200000">
            <a:off x="6572381" y="2433532"/>
            <a:ext cx="775509" cy="338554"/>
          </a:xfrm>
          <a:prstGeom prst="rect">
            <a:avLst/>
          </a:prstGeom>
          <a:noFill/>
        </p:spPr>
        <p:txBody>
          <a:bodyPr wrap="square" rtlCol="0">
            <a:spAutoFit/>
          </a:bodyPr>
          <a:lstStyle/>
          <a:p>
            <a:pPr defTabSz="914052"/>
            <a:r>
              <a:rPr lang="en-CH" sz="1600" dirty="0">
                <a:solidFill>
                  <a:prstClr val="black"/>
                </a:solidFill>
                <a:latin typeface="Cambria" panose="02040503050406030204" pitchFamily="18" charset="0"/>
              </a:rPr>
              <a:t>1.44</a:t>
            </a:r>
          </a:p>
        </p:txBody>
      </p:sp>
      <p:sp>
        <p:nvSpPr>
          <p:cNvPr id="64" name="TextBox 63">
            <a:extLst>
              <a:ext uri="{FF2B5EF4-FFF2-40B4-BE49-F238E27FC236}">
                <a16:creationId xmlns:a16="http://schemas.microsoft.com/office/drawing/2014/main" id="{0BA4B651-3464-204D-9740-4BABFE879216}"/>
              </a:ext>
            </a:extLst>
          </p:cNvPr>
          <p:cNvSpPr txBox="1"/>
          <p:nvPr/>
        </p:nvSpPr>
        <p:spPr>
          <a:xfrm rot="16200000">
            <a:off x="6805369" y="2566151"/>
            <a:ext cx="775509" cy="338554"/>
          </a:xfrm>
          <a:prstGeom prst="rect">
            <a:avLst/>
          </a:prstGeom>
          <a:noFill/>
        </p:spPr>
        <p:txBody>
          <a:bodyPr wrap="square" rtlCol="0">
            <a:spAutoFit/>
          </a:bodyPr>
          <a:lstStyle/>
          <a:p>
            <a:pPr defTabSz="914052"/>
            <a:r>
              <a:rPr lang="en-CH" sz="1600" dirty="0">
                <a:solidFill>
                  <a:prstClr val="black"/>
                </a:solidFill>
                <a:latin typeface="Cambria" panose="02040503050406030204" pitchFamily="18" charset="0"/>
              </a:rPr>
              <a:t>0.72</a:t>
            </a:r>
          </a:p>
        </p:txBody>
      </p:sp>
      <p:sp>
        <p:nvSpPr>
          <p:cNvPr id="65" name="TextBox 64">
            <a:extLst>
              <a:ext uri="{FF2B5EF4-FFF2-40B4-BE49-F238E27FC236}">
                <a16:creationId xmlns:a16="http://schemas.microsoft.com/office/drawing/2014/main" id="{3E952645-EA53-854C-84D0-6C89FA652EC6}"/>
              </a:ext>
            </a:extLst>
          </p:cNvPr>
          <p:cNvSpPr txBox="1"/>
          <p:nvPr/>
        </p:nvSpPr>
        <p:spPr>
          <a:xfrm rot="16200000">
            <a:off x="6416752" y="2433535"/>
            <a:ext cx="620799" cy="338554"/>
          </a:xfrm>
          <a:prstGeom prst="rect">
            <a:avLst/>
          </a:prstGeom>
          <a:noFill/>
        </p:spPr>
        <p:txBody>
          <a:bodyPr wrap="square" rtlCol="0">
            <a:spAutoFit/>
          </a:bodyPr>
          <a:lstStyle/>
          <a:p>
            <a:pPr defTabSz="914052"/>
            <a:r>
              <a:rPr lang="en-CH" sz="1600" dirty="0">
                <a:solidFill>
                  <a:prstClr val="black"/>
                </a:solidFill>
                <a:latin typeface="Cambria" panose="02040503050406030204" pitchFamily="18" charset="0"/>
              </a:rPr>
              <a:t>10.1</a:t>
            </a:r>
          </a:p>
        </p:txBody>
      </p:sp>
      <p:cxnSp>
        <p:nvCxnSpPr>
          <p:cNvPr id="66" name="Straight Arrow Connector 65">
            <a:extLst>
              <a:ext uri="{FF2B5EF4-FFF2-40B4-BE49-F238E27FC236}">
                <a16:creationId xmlns:a16="http://schemas.microsoft.com/office/drawing/2014/main" id="{2A8E8B22-0AB6-6847-817F-F914E6CC002F}"/>
              </a:ext>
            </a:extLst>
          </p:cNvPr>
          <p:cNvCxnSpPr>
            <a:cxnSpLocks/>
          </p:cNvCxnSpPr>
          <p:nvPr/>
        </p:nvCxnSpPr>
        <p:spPr>
          <a:xfrm flipV="1">
            <a:off x="6727148" y="2214708"/>
            <a:ext cx="0" cy="202833"/>
          </a:xfrm>
          <a:prstGeom prst="straightConnector1">
            <a:avLst/>
          </a:prstGeom>
          <a:noFill/>
          <a:ln w="15875" cap="flat" cmpd="sng" algn="ctr">
            <a:solidFill>
              <a:sysClr val="windowText" lastClr="000000"/>
            </a:solidFill>
            <a:prstDash val="solid"/>
            <a:miter lim="800000"/>
            <a:tailEnd type="triangle" w="lg" len="lg"/>
          </a:ln>
          <a:effectLst/>
        </p:spPr>
      </p:cxnSp>
      <p:sp>
        <p:nvSpPr>
          <p:cNvPr id="67" name="TextBox 66">
            <a:extLst>
              <a:ext uri="{FF2B5EF4-FFF2-40B4-BE49-F238E27FC236}">
                <a16:creationId xmlns:a16="http://schemas.microsoft.com/office/drawing/2014/main" id="{4FC8E51A-D8C1-3045-8F64-340363847255}"/>
              </a:ext>
            </a:extLst>
          </p:cNvPr>
          <p:cNvSpPr txBox="1"/>
          <p:nvPr/>
        </p:nvSpPr>
        <p:spPr>
          <a:xfrm rot="16200000">
            <a:off x="6944" y="3018362"/>
            <a:ext cx="2477959" cy="369332"/>
          </a:xfrm>
          <a:prstGeom prst="rect">
            <a:avLst/>
          </a:prstGeom>
          <a:noFill/>
        </p:spPr>
        <p:txBody>
          <a:bodyPr wrap="square" rtlCol="0">
            <a:spAutoFit/>
          </a:bodyPr>
          <a:lstStyle/>
          <a:p>
            <a:pPr algn="ctr" defTabSz="914052"/>
            <a:r>
              <a:rPr lang="en-CH" b="1" dirty="0">
                <a:solidFill>
                  <a:prstClr val="black"/>
                </a:solidFill>
                <a:latin typeface="Cambria" panose="02040503050406030204" pitchFamily="18" charset="0"/>
              </a:rPr>
              <a:t>Execution time [sec]</a:t>
            </a:r>
          </a:p>
        </p:txBody>
      </p:sp>
      <p:sp>
        <p:nvSpPr>
          <p:cNvPr id="68" name="Rectangle 67">
            <a:extLst>
              <a:ext uri="{FF2B5EF4-FFF2-40B4-BE49-F238E27FC236}">
                <a16:creationId xmlns:a16="http://schemas.microsoft.com/office/drawing/2014/main" id="{406B02CF-0088-694C-BB78-B0D38C653A93}"/>
              </a:ext>
            </a:extLst>
          </p:cNvPr>
          <p:cNvSpPr/>
          <p:nvPr/>
        </p:nvSpPr>
        <p:spPr>
          <a:xfrm>
            <a:off x="5490965" y="4369437"/>
            <a:ext cx="1163613" cy="265241"/>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052" eaLnBrk="1" fontAlgn="auto" latinLnBrk="0" hangingPunct="1">
              <a:lnSpc>
                <a:spcPct val="100000"/>
              </a:lnSpc>
              <a:spcBef>
                <a:spcPts val="0"/>
              </a:spcBef>
              <a:spcAft>
                <a:spcPts val="0"/>
              </a:spcAft>
              <a:buClrTx/>
              <a:buSzTx/>
              <a:buFontTx/>
              <a:buNone/>
              <a:tabLst/>
              <a:defRPr/>
            </a:pPr>
            <a:r>
              <a:rPr kumimoji="0" lang="en-CH" sz="1600" b="1" i="0" u="none" strike="noStrike" kern="0" cap="none" spc="0" normalizeH="0" baseline="0" noProof="0" dirty="0">
                <a:ln>
                  <a:noFill/>
                </a:ln>
                <a:solidFill>
                  <a:prstClr val="black"/>
                </a:solidFill>
                <a:effectLst/>
                <a:uLnTx/>
                <a:uFillTx/>
                <a:latin typeface="Calibri" panose="020F0502020204030204"/>
                <a:ea typeface="+mn-ea"/>
                <a:cs typeface="+mn-cs"/>
              </a:rPr>
              <a:t>ACC</a:t>
            </a:r>
          </a:p>
        </p:txBody>
      </p:sp>
      <p:sp>
        <p:nvSpPr>
          <p:cNvPr id="69" name="Rectangle 68">
            <a:extLst>
              <a:ext uri="{FF2B5EF4-FFF2-40B4-BE49-F238E27FC236}">
                <a16:creationId xmlns:a16="http://schemas.microsoft.com/office/drawing/2014/main" id="{6679585C-6E89-9E42-ABBD-9A510C1AAE33}"/>
              </a:ext>
            </a:extLst>
          </p:cNvPr>
          <p:cNvSpPr/>
          <p:nvPr/>
        </p:nvSpPr>
        <p:spPr>
          <a:xfrm>
            <a:off x="3228269" y="4373265"/>
            <a:ext cx="1163613" cy="265241"/>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052" eaLnBrk="1" fontAlgn="auto" latinLnBrk="0" hangingPunct="1">
              <a:lnSpc>
                <a:spcPct val="100000"/>
              </a:lnSpc>
              <a:spcBef>
                <a:spcPts val="0"/>
              </a:spcBef>
              <a:spcAft>
                <a:spcPts val="0"/>
              </a:spcAft>
              <a:buClrTx/>
              <a:buSzTx/>
              <a:buFontTx/>
              <a:buNone/>
              <a:tabLst/>
              <a:defRPr/>
            </a:pPr>
            <a:r>
              <a:rPr kumimoji="0" lang="en-CH" sz="1600" b="1" i="0" u="none" strike="noStrike" kern="0" cap="none" spc="0" normalizeH="0" baseline="0" noProof="0" dirty="0">
                <a:ln>
                  <a:noFill/>
                </a:ln>
                <a:solidFill>
                  <a:prstClr val="black"/>
                </a:solidFill>
                <a:effectLst/>
                <a:uLnTx/>
                <a:uFillTx/>
                <a:latin typeface="Calibri" panose="020F0502020204030204"/>
                <a:ea typeface="+mn-ea"/>
                <a:cs typeface="+mn-cs"/>
              </a:rPr>
              <a:t>SW-filter</a:t>
            </a:r>
          </a:p>
        </p:txBody>
      </p:sp>
    </p:spTree>
    <p:extLst>
      <p:ext uri="{BB962C8B-B14F-4D97-AF65-F5344CB8AC3E}">
        <p14:creationId xmlns:p14="http://schemas.microsoft.com/office/powerpoint/2010/main" val="37900897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930C76A6-69F8-EE4C-8916-A73F58E3019A}"/>
              </a:ext>
            </a:extLst>
          </p:cNvPr>
          <p:cNvSpPr txBox="1"/>
          <p:nvPr/>
        </p:nvSpPr>
        <p:spPr>
          <a:xfrm>
            <a:off x="171416" y="4426572"/>
            <a:ext cx="3490174" cy="769441"/>
          </a:xfrm>
          <a:prstGeom prst="rect">
            <a:avLst/>
          </a:prstGeom>
          <a:noFill/>
        </p:spPr>
        <p:txBody>
          <a:bodyPr wrap="square" rtlCol="0">
            <a:spAutoFit/>
          </a:bodyPr>
          <a:lstStyle/>
          <a:p>
            <a:r>
              <a:rPr lang="en-CH" sz="2200" dirty="0">
                <a:solidFill>
                  <a:srgbClr val="C00000"/>
                </a:solidFill>
                <a:latin typeface="Corbel" panose="020B0503020204020204" pitchFamily="34" charset="0"/>
              </a:rPr>
              <a:t>State-of-the-art software read mapper, Minimap2</a:t>
            </a:r>
          </a:p>
        </p:txBody>
      </p:sp>
      <p:cxnSp>
        <p:nvCxnSpPr>
          <p:cNvPr id="15" name="Straight Connector 14">
            <a:extLst>
              <a:ext uri="{FF2B5EF4-FFF2-40B4-BE49-F238E27FC236}">
                <a16:creationId xmlns:a16="http://schemas.microsoft.com/office/drawing/2014/main" id="{2148BD11-9C99-064A-92A2-1AA5F52D2C5B}"/>
              </a:ext>
            </a:extLst>
          </p:cNvPr>
          <p:cNvCxnSpPr>
            <a:cxnSpLocks/>
            <a:stCxn id="9" idx="2"/>
            <a:endCxn id="13" idx="0"/>
          </p:cNvCxnSpPr>
          <p:nvPr/>
        </p:nvCxnSpPr>
        <p:spPr>
          <a:xfrm flipH="1">
            <a:off x="1916503" y="4083542"/>
            <a:ext cx="871773" cy="343030"/>
          </a:xfrm>
          <a:prstGeom prst="line">
            <a:avLst/>
          </a:prstGeom>
          <a:ln w="12700">
            <a:solidFill>
              <a:srgbClr val="C00000"/>
            </a:solidFill>
            <a:headEnd type="none"/>
            <a:tailEnd type="oval" w="med" len="me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1D8925F-C116-9947-8DE1-F7AA93C410EA}"/>
              </a:ext>
            </a:extLst>
          </p:cNvPr>
          <p:cNvSpPr>
            <a:spLocks noGrp="1"/>
          </p:cNvSpPr>
          <p:nvPr>
            <p:ph type="title"/>
          </p:nvPr>
        </p:nvSpPr>
        <p:spPr/>
        <p:txBody>
          <a:bodyPr/>
          <a:lstStyle/>
          <a:p>
            <a:r>
              <a:rPr lang="en-CH" dirty="0"/>
              <a:t>Motivation</a:t>
            </a:r>
          </a:p>
        </p:txBody>
      </p:sp>
      <p:graphicFrame>
        <p:nvGraphicFramePr>
          <p:cNvPr id="5" name="Chart 4">
            <a:extLst>
              <a:ext uri="{FF2B5EF4-FFF2-40B4-BE49-F238E27FC236}">
                <a16:creationId xmlns:a16="http://schemas.microsoft.com/office/drawing/2014/main" id="{3A90A968-C9A1-5E41-AF84-9AB36ED61394}"/>
              </a:ext>
            </a:extLst>
          </p:cNvPr>
          <p:cNvGraphicFramePr>
            <a:graphicFrameLocks/>
          </p:cNvGraphicFramePr>
          <p:nvPr/>
        </p:nvGraphicFramePr>
        <p:xfrm>
          <a:off x="1327329" y="1593642"/>
          <a:ext cx="6489342" cy="250184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C0596B07-59D6-FD40-98B4-0D3730B08632}"/>
              </a:ext>
            </a:extLst>
          </p:cNvPr>
          <p:cNvSpPr txBox="1"/>
          <p:nvPr/>
        </p:nvSpPr>
        <p:spPr>
          <a:xfrm rot="16200000">
            <a:off x="-129497" y="2659896"/>
            <a:ext cx="2477959" cy="369332"/>
          </a:xfrm>
          <a:prstGeom prst="rect">
            <a:avLst/>
          </a:prstGeom>
          <a:noFill/>
        </p:spPr>
        <p:txBody>
          <a:bodyPr wrap="square" rtlCol="0">
            <a:spAutoFit/>
          </a:bodyPr>
          <a:lstStyle/>
          <a:p>
            <a:pPr algn="ctr" defTabSz="914052"/>
            <a:r>
              <a:rPr lang="en-CH" b="1" dirty="0">
                <a:solidFill>
                  <a:prstClr val="black"/>
                </a:solidFill>
                <a:latin typeface="Corbel" panose="020B0503020204020204" pitchFamily="34" charset="0"/>
              </a:rPr>
              <a:t>Execution time [sec]</a:t>
            </a:r>
          </a:p>
        </p:txBody>
      </p:sp>
      <p:sp>
        <p:nvSpPr>
          <p:cNvPr id="9" name="Rounded Rectangle 8">
            <a:extLst>
              <a:ext uri="{FF2B5EF4-FFF2-40B4-BE49-F238E27FC236}">
                <a16:creationId xmlns:a16="http://schemas.microsoft.com/office/drawing/2014/main" id="{CA26F3F6-5477-E74B-8353-51E5FE1470BF}"/>
              </a:ext>
            </a:extLst>
          </p:cNvPr>
          <p:cNvSpPr/>
          <p:nvPr/>
        </p:nvSpPr>
        <p:spPr>
          <a:xfrm>
            <a:off x="2356834" y="3786389"/>
            <a:ext cx="862884" cy="297153"/>
          </a:xfrm>
          <a:prstGeom prst="roundRect">
            <a:avLst/>
          </a:prstGeom>
          <a:noFill/>
          <a:ln w="19050">
            <a:solidFill>
              <a:srgbClr val="C00000"/>
            </a:solidFill>
            <a:prstDash val="sysDash"/>
            <a:tailEnd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0" name="Rounded Rectangle 9">
            <a:extLst>
              <a:ext uri="{FF2B5EF4-FFF2-40B4-BE49-F238E27FC236}">
                <a16:creationId xmlns:a16="http://schemas.microsoft.com/office/drawing/2014/main" id="{2FE84A61-7E47-234B-A740-C84157B5321A}"/>
              </a:ext>
            </a:extLst>
          </p:cNvPr>
          <p:cNvSpPr/>
          <p:nvPr/>
        </p:nvSpPr>
        <p:spPr>
          <a:xfrm>
            <a:off x="3990303" y="3786388"/>
            <a:ext cx="1431701" cy="297153"/>
          </a:xfrm>
          <a:prstGeom prst="roundRect">
            <a:avLst/>
          </a:prstGeom>
          <a:noFill/>
          <a:ln w="1905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2" name="Rounded Rectangle 11">
            <a:extLst>
              <a:ext uri="{FF2B5EF4-FFF2-40B4-BE49-F238E27FC236}">
                <a16:creationId xmlns:a16="http://schemas.microsoft.com/office/drawing/2014/main" id="{78E9D663-CA76-3240-B67C-9084A97758BB}"/>
              </a:ext>
            </a:extLst>
          </p:cNvPr>
          <p:cNvSpPr/>
          <p:nvPr/>
        </p:nvSpPr>
        <p:spPr>
          <a:xfrm>
            <a:off x="6107200" y="3798329"/>
            <a:ext cx="1075790" cy="297153"/>
          </a:xfrm>
          <a:prstGeom prst="roundRect">
            <a:avLst/>
          </a:prstGeom>
          <a:noFill/>
          <a:ln w="19050">
            <a:solidFill>
              <a:srgbClr val="629B3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16" name="Straight Connector 15">
            <a:extLst>
              <a:ext uri="{FF2B5EF4-FFF2-40B4-BE49-F238E27FC236}">
                <a16:creationId xmlns:a16="http://schemas.microsoft.com/office/drawing/2014/main" id="{FBEA1FEE-C136-EB4B-BC79-B85F8D6C51AB}"/>
              </a:ext>
            </a:extLst>
          </p:cNvPr>
          <p:cNvCxnSpPr>
            <a:cxnSpLocks/>
            <a:stCxn id="10" idx="2"/>
          </p:cNvCxnSpPr>
          <p:nvPr/>
        </p:nvCxnSpPr>
        <p:spPr>
          <a:xfrm>
            <a:off x="4706154" y="4083541"/>
            <a:ext cx="0" cy="1324359"/>
          </a:xfrm>
          <a:prstGeom prst="line">
            <a:avLst/>
          </a:prstGeom>
          <a:ln w="12700">
            <a:solidFill>
              <a:srgbClr val="7030A0"/>
            </a:solidFill>
            <a:headEnd type="none"/>
            <a:tailEnd type="oval"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DAB9529-66D8-BE40-9EED-E9F73DCAB732}"/>
              </a:ext>
            </a:extLst>
          </p:cNvPr>
          <p:cNvSpPr txBox="1"/>
          <p:nvPr/>
        </p:nvSpPr>
        <p:spPr>
          <a:xfrm>
            <a:off x="1109482" y="5418224"/>
            <a:ext cx="7108333" cy="769441"/>
          </a:xfrm>
          <a:prstGeom prst="rect">
            <a:avLst/>
          </a:prstGeom>
          <a:noFill/>
        </p:spPr>
        <p:txBody>
          <a:bodyPr wrap="square" rtlCol="0">
            <a:spAutoFit/>
          </a:bodyPr>
          <a:lstStyle/>
          <a:p>
            <a:pPr algn="ctr"/>
            <a:r>
              <a:rPr lang="en-CH" sz="2200" dirty="0">
                <a:solidFill>
                  <a:srgbClr val="7030A0"/>
                </a:solidFill>
                <a:latin typeface="Corbel" panose="020B0503020204020204" pitchFamily="34" charset="0"/>
              </a:rPr>
              <a:t>Base integrated with a software filter </a:t>
            </a:r>
          </a:p>
          <a:p>
            <a:pPr algn="ctr"/>
            <a:r>
              <a:rPr lang="en-CH" sz="2200" dirty="0">
                <a:solidFill>
                  <a:srgbClr val="7030A0"/>
                </a:solidFill>
                <a:latin typeface="Corbel" panose="020B0503020204020204" pitchFamily="34" charset="0"/>
              </a:rPr>
              <a:t>that prunes </a:t>
            </a:r>
            <a:r>
              <a:rPr lang="en-CH" sz="2200" b="1" dirty="0">
                <a:solidFill>
                  <a:srgbClr val="7030A0"/>
                </a:solidFill>
                <a:latin typeface="Corbel" panose="020B0503020204020204" pitchFamily="34" charset="0"/>
              </a:rPr>
              <a:t>80% </a:t>
            </a:r>
            <a:r>
              <a:rPr lang="en-CH" sz="2200" dirty="0">
                <a:solidFill>
                  <a:srgbClr val="7030A0"/>
                </a:solidFill>
                <a:latin typeface="Corbel" panose="020B0503020204020204" pitchFamily="34" charset="0"/>
              </a:rPr>
              <a:t>of exactly-matching reads</a:t>
            </a:r>
          </a:p>
        </p:txBody>
      </p:sp>
      <p:cxnSp>
        <p:nvCxnSpPr>
          <p:cNvPr id="26" name="Straight Connector 25">
            <a:extLst>
              <a:ext uri="{FF2B5EF4-FFF2-40B4-BE49-F238E27FC236}">
                <a16:creationId xmlns:a16="http://schemas.microsoft.com/office/drawing/2014/main" id="{2552FE29-EB9C-6E4C-BA57-0E6C2C566371}"/>
              </a:ext>
            </a:extLst>
          </p:cNvPr>
          <p:cNvCxnSpPr>
            <a:cxnSpLocks/>
          </p:cNvCxnSpPr>
          <p:nvPr/>
        </p:nvCxnSpPr>
        <p:spPr>
          <a:xfrm>
            <a:off x="6645095" y="4095482"/>
            <a:ext cx="708742" cy="331090"/>
          </a:xfrm>
          <a:prstGeom prst="line">
            <a:avLst/>
          </a:prstGeom>
          <a:ln w="12700">
            <a:solidFill>
              <a:srgbClr val="629B3C"/>
            </a:solidFill>
            <a:headEnd type="none"/>
            <a:tailEnd type="oval"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04623AE-E2ED-3E49-B4BF-3BF931B5080F}"/>
              </a:ext>
            </a:extLst>
          </p:cNvPr>
          <p:cNvSpPr txBox="1"/>
          <p:nvPr/>
        </p:nvSpPr>
        <p:spPr>
          <a:xfrm>
            <a:off x="6155294" y="4392635"/>
            <a:ext cx="3490174" cy="769441"/>
          </a:xfrm>
          <a:prstGeom prst="rect">
            <a:avLst/>
          </a:prstGeom>
          <a:noFill/>
        </p:spPr>
        <p:txBody>
          <a:bodyPr wrap="square" rtlCol="0">
            <a:spAutoFit/>
          </a:bodyPr>
          <a:lstStyle/>
          <a:p>
            <a:r>
              <a:rPr lang="en-CH" sz="2200" dirty="0">
                <a:solidFill>
                  <a:srgbClr val="629B3C"/>
                </a:solidFill>
                <a:latin typeface="Corbel" panose="020B0503020204020204" pitchFamily="34" charset="0"/>
              </a:rPr>
              <a:t>Base integrated with an</a:t>
            </a:r>
          </a:p>
          <a:p>
            <a:r>
              <a:rPr lang="en-GB" sz="2200" dirty="0">
                <a:solidFill>
                  <a:srgbClr val="629B3C"/>
                </a:solidFill>
                <a:latin typeface="Corbel" panose="020B0503020204020204" pitchFamily="34" charset="0"/>
              </a:rPr>
              <a:t>ideal in-storage filter</a:t>
            </a:r>
            <a:endParaRPr lang="en-CH" sz="2200" dirty="0">
              <a:solidFill>
                <a:srgbClr val="629B3C"/>
              </a:solidFill>
              <a:latin typeface="Corbel" panose="020B0503020204020204" pitchFamily="34" charset="0"/>
            </a:endParaRPr>
          </a:p>
        </p:txBody>
      </p:sp>
      <p:sp>
        <p:nvSpPr>
          <p:cNvPr id="30" name="TextBox 29">
            <a:extLst>
              <a:ext uri="{FF2B5EF4-FFF2-40B4-BE49-F238E27FC236}">
                <a16:creationId xmlns:a16="http://schemas.microsoft.com/office/drawing/2014/main" id="{39712F6B-3CEA-7645-A0ED-4B25ED29887F}"/>
              </a:ext>
            </a:extLst>
          </p:cNvPr>
          <p:cNvSpPr txBox="1"/>
          <p:nvPr/>
        </p:nvSpPr>
        <p:spPr>
          <a:xfrm rot="16200000">
            <a:off x="6664213" y="3154760"/>
            <a:ext cx="722022" cy="369332"/>
          </a:xfrm>
          <a:prstGeom prst="rect">
            <a:avLst/>
          </a:prstGeom>
          <a:noFill/>
        </p:spPr>
        <p:txBody>
          <a:bodyPr wrap="square" rtlCol="0">
            <a:spAutoFit/>
          </a:bodyPr>
          <a:lstStyle/>
          <a:p>
            <a:r>
              <a:rPr lang="en-CH" dirty="0">
                <a:latin typeface="Corbel" panose="020B0503020204020204" pitchFamily="34" charset="0"/>
              </a:rPr>
              <a:t>N/A</a:t>
            </a:r>
          </a:p>
        </p:txBody>
      </p:sp>
      <p:sp>
        <p:nvSpPr>
          <p:cNvPr id="33" name="Rectangle 32">
            <a:extLst>
              <a:ext uri="{FF2B5EF4-FFF2-40B4-BE49-F238E27FC236}">
                <a16:creationId xmlns:a16="http://schemas.microsoft.com/office/drawing/2014/main" id="{0287E38E-5B0E-5B42-AFA3-19ED1B2BDDCA}"/>
              </a:ext>
            </a:extLst>
          </p:cNvPr>
          <p:cNvSpPr/>
          <p:nvPr/>
        </p:nvSpPr>
        <p:spPr>
          <a:xfrm>
            <a:off x="1916503" y="2139951"/>
            <a:ext cx="5566122" cy="14982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35" name="Straight Connector 34">
            <a:extLst>
              <a:ext uri="{FF2B5EF4-FFF2-40B4-BE49-F238E27FC236}">
                <a16:creationId xmlns:a16="http://schemas.microsoft.com/office/drawing/2014/main" id="{7FFE841D-5AB5-4F42-90B8-7DD117DA63E2}"/>
              </a:ext>
            </a:extLst>
          </p:cNvPr>
          <p:cNvCxnSpPr>
            <a:cxnSpLocks/>
          </p:cNvCxnSpPr>
          <p:nvPr/>
        </p:nvCxnSpPr>
        <p:spPr>
          <a:xfrm>
            <a:off x="1910746" y="2724150"/>
            <a:ext cx="5712943" cy="0"/>
          </a:xfrm>
          <a:prstGeom prst="line">
            <a:avLst/>
          </a:prstGeom>
          <a:ln w="95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4893E85-5064-ED4E-86AC-1AC71B59E356}"/>
              </a:ext>
            </a:extLst>
          </p:cNvPr>
          <p:cNvCxnSpPr>
            <a:cxnSpLocks/>
          </p:cNvCxnSpPr>
          <p:nvPr/>
        </p:nvCxnSpPr>
        <p:spPr>
          <a:xfrm>
            <a:off x="1910746" y="2416175"/>
            <a:ext cx="5712943" cy="0"/>
          </a:xfrm>
          <a:prstGeom prst="line">
            <a:avLst/>
          </a:prstGeom>
          <a:ln w="95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2B606D1-ED27-B64B-8FDB-7B555FFF224F}"/>
              </a:ext>
            </a:extLst>
          </p:cNvPr>
          <p:cNvCxnSpPr>
            <a:cxnSpLocks/>
          </p:cNvCxnSpPr>
          <p:nvPr/>
        </p:nvCxnSpPr>
        <p:spPr>
          <a:xfrm>
            <a:off x="1910746" y="3035300"/>
            <a:ext cx="5712943" cy="0"/>
          </a:xfrm>
          <a:prstGeom prst="line">
            <a:avLst/>
          </a:prstGeom>
          <a:ln w="95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1637200-0FC1-E149-9270-30589E1491DB}"/>
              </a:ext>
            </a:extLst>
          </p:cNvPr>
          <p:cNvCxnSpPr>
            <a:cxnSpLocks/>
          </p:cNvCxnSpPr>
          <p:nvPr/>
        </p:nvCxnSpPr>
        <p:spPr>
          <a:xfrm>
            <a:off x="1910746" y="3343275"/>
            <a:ext cx="5712943" cy="0"/>
          </a:xfrm>
          <a:prstGeom prst="line">
            <a:avLst/>
          </a:prstGeom>
          <a:ln w="95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2517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9" grpId="0" animBg="1"/>
      <p:bldP spid="10" grpId="0" animBg="1"/>
      <p:bldP spid="12" grpId="0" animBg="1"/>
      <p:bldP spid="18" grpId="0"/>
      <p:bldP spid="2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8925F-C116-9947-8DE1-F7AA93C410EA}"/>
              </a:ext>
            </a:extLst>
          </p:cNvPr>
          <p:cNvSpPr>
            <a:spLocks noGrp="1"/>
          </p:cNvSpPr>
          <p:nvPr>
            <p:ph type="title"/>
          </p:nvPr>
        </p:nvSpPr>
        <p:spPr/>
        <p:txBody>
          <a:bodyPr/>
          <a:lstStyle/>
          <a:p>
            <a:r>
              <a:rPr lang="en-CH" dirty="0"/>
              <a:t>Motivation</a:t>
            </a:r>
          </a:p>
        </p:txBody>
      </p:sp>
      <p:graphicFrame>
        <p:nvGraphicFramePr>
          <p:cNvPr id="5" name="Chart 4">
            <a:extLst>
              <a:ext uri="{FF2B5EF4-FFF2-40B4-BE49-F238E27FC236}">
                <a16:creationId xmlns:a16="http://schemas.microsoft.com/office/drawing/2014/main" id="{3A90A968-C9A1-5E41-AF84-9AB36ED61394}"/>
              </a:ext>
            </a:extLst>
          </p:cNvPr>
          <p:cNvGraphicFramePr>
            <a:graphicFrameLocks/>
          </p:cNvGraphicFramePr>
          <p:nvPr/>
        </p:nvGraphicFramePr>
        <p:xfrm>
          <a:off x="1327329" y="1593642"/>
          <a:ext cx="6489342" cy="250184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C0596B07-59D6-FD40-98B4-0D3730B08632}"/>
              </a:ext>
            </a:extLst>
          </p:cNvPr>
          <p:cNvSpPr txBox="1"/>
          <p:nvPr/>
        </p:nvSpPr>
        <p:spPr>
          <a:xfrm rot="16200000">
            <a:off x="-129497" y="2659896"/>
            <a:ext cx="2477959" cy="369332"/>
          </a:xfrm>
          <a:prstGeom prst="rect">
            <a:avLst/>
          </a:prstGeom>
          <a:noFill/>
        </p:spPr>
        <p:txBody>
          <a:bodyPr wrap="square" rtlCol="0">
            <a:spAutoFit/>
          </a:bodyPr>
          <a:lstStyle/>
          <a:p>
            <a:pPr algn="ctr" defTabSz="914052"/>
            <a:r>
              <a:rPr lang="en-CH" b="1" dirty="0">
                <a:solidFill>
                  <a:prstClr val="black"/>
                </a:solidFill>
                <a:latin typeface="Corbel" panose="020B0503020204020204" pitchFamily="34" charset="0"/>
              </a:rPr>
              <a:t>Execution time [sec]</a:t>
            </a:r>
          </a:p>
        </p:txBody>
      </p:sp>
      <p:cxnSp>
        <p:nvCxnSpPr>
          <p:cNvPr id="7" name="Straight Connector 6">
            <a:extLst>
              <a:ext uri="{FF2B5EF4-FFF2-40B4-BE49-F238E27FC236}">
                <a16:creationId xmlns:a16="http://schemas.microsoft.com/office/drawing/2014/main" id="{7CFEBA6A-CC56-E842-A476-8EF493238FCE}"/>
              </a:ext>
            </a:extLst>
          </p:cNvPr>
          <p:cNvCxnSpPr>
            <a:cxnSpLocks/>
          </p:cNvCxnSpPr>
          <p:nvPr/>
        </p:nvCxnSpPr>
        <p:spPr>
          <a:xfrm flipH="1" flipV="1">
            <a:off x="2690507" y="1453391"/>
            <a:ext cx="516335" cy="242431"/>
          </a:xfrm>
          <a:prstGeom prst="line">
            <a:avLst/>
          </a:prstGeom>
          <a:ln w="12700">
            <a:solidFill>
              <a:srgbClr val="C00000"/>
            </a:solidFill>
            <a:headEnd type="none"/>
            <a:tailEnd type="oval" w="med" len="med"/>
          </a:ln>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3C3B5F7E-079C-404B-8206-5DC1D89EAAC2}"/>
              </a:ext>
            </a:extLst>
          </p:cNvPr>
          <p:cNvSpPr/>
          <p:nvPr/>
        </p:nvSpPr>
        <p:spPr>
          <a:xfrm>
            <a:off x="2665927" y="1695821"/>
            <a:ext cx="1030309" cy="313283"/>
          </a:xfrm>
          <a:prstGeom prst="roundRect">
            <a:avLst/>
          </a:prstGeom>
          <a:noFill/>
          <a:ln w="19050">
            <a:solidFill>
              <a:srgbClr val="C00000"/>
            </a:solidFill>
            <a:prstDash val="sysDash"/>
            <a:tailEnd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9" name="Rounded Rectangle 8">
            <a:extLst>
              <a:ext uri="{FF2B5EF4-FFF2-40B4-BE49-F238E27FC236}">
                <a16:creationId xmlns:a16="http://schemas.microsoft.com/office/drawing/2014/main" id="{389FAB81-B8C1-694F-B443-FBED1E185995}"/>
              </a:ext>
            </a:extLst>
          </p:cNvPr>
          <p:cNvSpPr/>
          <p:nvPr/>
        </p:nvSpPr>
        <p:spPr>
          <a:xfrm>
            <a:off x="4069118" y="1711951"/>
            <a:ext cx="1107587" cy="297153"/>
          </a:xfrm>
          <a:prstGeom prst="roundRect">
            <a:avLst/>
          </a:prstGeom>
          <a:noFill/>
          <a:ln w="1905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0" name="Rounded Rectangle 9">
            <a:extLst>
              <a:ext uri="{FF2B5EF4-FFF2-40B4-BE49-F238E27FC236}">
                <a16:creationId xmlns:a16="http://schemas.microsoft.com/office/drawing/2014/main" id="{3DE686BA-4F29-BF4A-A79E-D1644DF8525A}"/>
              </a:ext>
            </a:extLst>
          </p:cNvPr>
          <p:cNvSpPr/>
          <p:nvPr/>
        </p:nvSpPr>
        <p:spPr>
          <a:xfrm>
            <a:off x="5569305" y="1711951"/>
            <a:ext cx="1075790" cy="297153"/>
          </a:xfrm>
          <a:prstGeom prst="roundRect">
            <a:avLst/>
          </a:prstGeom>
          <a:noFill/>
          <a:ln w="19050">
            <a:solidFill>
              <a:srgbClr val="629B3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11" name="Straight Connector 10">
            <a:extLst>
              <a:ext uri="{FF2B5EF4-FFF2-40B4-BE49-F238E27FC236}">
                <a16:creationId xmlns:a16="http://schemas.microsoft.com/office/drawing/2014/main" id="{E34ECD86-8FCA-2942-8CDC-9BD41D2001C6}"/>
              </a:ext>
            </a:extLst>
          </p:cNvPr>
          <p:cNvCxnSpPr>
            <a:cxnSpLocks/>
            <a:stCxn id="9" idx="0"/>
          </p:cNvCxnSpPr>
          <p:nvPr/>
        </p:nvCxnSpPr>
        <p:spPr>
          <a:xfrm flipH="1" flipV="1">
            <a:off x="4622911" y="952991"/>
            <a:ext cx="1" cy="758960"/>
          </a:xfrm>
          <a:prstGeom prst="line">
            <a:avLst/>
          </a:prstGeom>
          <a:ln w="12700">
            <a:solidFill>
              <a:srgbClr val="7030A0"/>
            </a:solidFill>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0217356-0AC8-6F46-9805-2A169D56E548}"/>
              </a:ext>
            </a:extLst>
          </p:cNvPr>
          <p:cNvCxnSpPr>
            <a:cxnSpLocks/>
          </p:cNvCxnSpPr>
          <p:nvPr/>
        </p:nvCxnSpPr>
        <p:spPr>
          <a:xfrm flipV="1">
            <a:off x="6107200" y="1453391"/>
            <a:ext cx="409510" cy="242431"/>
          </a:xfrm>
          <a:prstGeom prst="line">
            <a:avLst/>
          </a:prstGeom>
          <a:ln w="12700">
            <a:solidFill>
              <a:srgbClr val="629B3C"/>
            </a:solidFill>
            <a:headEnd type="none"/>
            <a:tailEnd type="oval" w="med"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5B011A2-989A-0F46-A4EE-43E23F16ACFA}"/>
              </a:ext>
            </a:extLst>
          </p:cNvPr>
          <p:cNvSpPr txBox="1"/>
          <p:nvPr/>
        </p:nvSpPr>
        <p:spPr>
          <a:xfrm>
            <a:off x="0" y="745504"/>
            <a:ext cx="3026528" cy="707886"/>
          </a:xfrm>
          <a:prstGeom prst="rect">
            <a:avLst/>
          </a:prstGeom>
          <a:noFill/>
        </p:spPr>
        <p:txBody>
          <a:bodyPr wrap="square" rtlCol="0">
            <a:spAutoFit/>
          </a:bodyPr>
          <a:lstStyle/>
          <a:p>
            <a:pPr algn="ctr"/>
            <a:r>
              <a:rPr lang="en-US" sz="2000" dirty="0">
                <a:solidFill>
                  <a:srgbClr val="C00000"/>
                </a:solidFill>
                <a:latin typeface="Corbel" panose="020B0503020204020204" pitchFamily="34" charset="0"/>
              </a:rPr>
              <a:t>Low-end SSD with SATA3 interface (0.5 GB/s)</a:t>
            </a:r>
            <a:endParaRPr lang="en-CH" sz="2000" dirty="0">
              <a:solidFill>
                <a:srgbClr val="C00000"/>
              </a:solidFill>
              <a:latin typeface="Corbel" panose="020B0503020204020204" pitchFamily="34" charset="0"/>
            </a:endParaRPr>
          </a:p>
        </p:txBody>
      </p:sp>
      <p:sp>
        <p:nvSpPr>
          <p:cNvPr id="22" name="TextBox 21">
            <a:extLst>
              <a:ext uri="{FF2B5EF4-FFF2-40B4-BE49-F238E27FC236}">
                <a16:creationId xmlns:a16="http://schemas.microsoft.com/office/drawing/2014/main" id="{22D4B312-7A72-F949-B510-DDFAFBFB54E1}"/>
              </a:ext>
            </a:extLst>
          </p:cNvPr>
          <p:cNvSpPr txBox="1"/>
          <p:nvPr/>
        </p:nvSpPr>
        <p:spPr>
          <a:xfrm>
            <a:off x="2877824" y="196607"/>
            <a:ext cx="3490174" cy="707886"/>
          </a:xfrm>
          <a:prstGeom prst="rect">
            <a:avLst/>
          </a:prstGeom>
          <a:noFill/>
        </p:spPr>
        <p:txBody>
          <a:bodyPr wrap="square" rtlCol="0">
            <a:spAutoFit/>
          </a:bodyPr>
          <a:lstStyle/>
          <a:p>
            <a:pPr algn="ctr"/>
            <a:r>
              <a:rPr lang="en-US" sz="2000" dirty="0">
                <a:solidFill>
                  <a:srgbClr val="7030A0"/>
                </a:solidFill>
                <a:latin typeface="Corbel" panose="020B0503020204020204" pitchFamily="34" charset="0"/>
              </a:rPr>
              <a:t>High-end SSD with PCIe Gen4 interface (7 GB/s)</a:t>
            </a:r>
            <a:endParaRPr lang="en-CH" sz="2000" dirty="0">
              <a:solidFill>
                <a:srgbClr val="7030A0"/>
              </a:solidFill>
              <a:latin typeface="Corbel" panose="020B0503020204020204" pitchFamily="34" charset="0"/>
            </a:endParaRPr>
          </a:p>
        </p:txBody>
      </p:sp>
      <p:sp>
        <p:nvSpPr>
          <p:cNvPr id="26" name="TextBox 25">
            <a:extLst>
              <a:ext uri="{FF2B5EF4-FFF2-40B4-BE49-F238E27FC236}">
                <a16:creationId xmlns:a16="http://schemas.microsoft.com/office/drawing/2014/main" id="{84271550-E80E-A44E-BFA6-CBF18A5D2335}"/>
              </a:ext>
            </a:extLst>
          </p:cNvPr>
          <p:cNvSpPr txBox="1"/>
          <p:nvPr/>
        </p:nvSpPr>
        <p:spPr>
          <a:xfrm>
            <a:off x="5923377" y="878661"/>
            <a:ext cx="3490174" cy="707886"/>
          </a:xfrm>
          <a:prstGeom prst="rect">
            <a:avLst/>
          </a:prstGeom>
          <a:noFill/>
        </p:spPr>
        <p:txBody>
          <a:bodyPr wrap="square" rtlCol="0">
            <a:spAutoFit/>
          </a:bodyPr>
          <a:lstStyle/>
          <a:p>
            <a:pPr algn="ctr"/>
            <a:r>
              <a:rPr lang="en-US" sz="2000" dirty="0">
                <a:solidFill>
                  <a:srgbClr val="629B3C"/>
                </a:solidFill>
                <a:latin typeface="Corbel" panose="020B0503020204020204" pitchFamily="34" charset="0"/>
              </a:rPr>
              <a:t>Data preloaded in DRAM, </a:t>
            </a:r>
          </a:p>
          <a:p>
            <a:pPr algn="ctr"/>
            <a:r>
              <a:rPr lang="en-US" sz="2000" dirty="0">
                <a:solidFill>
                  <a:srgbClr val="629B3C"/>
                </a:solidFill>
                <a:latin typeface="Corbel" panose="020B0503020204020204" pitchFamily="34" charset="0"/>
              </a:rPr>
              <a:t>with no I/O overhead</a:t>
            </a:r>
            <a:endParaRPr lang="en-CH" sz="2000" dirty="0">
              <a:solidFill>
                <a:srgbClr val="629B3C"/>
              </a:solidFill>
              <a:latin typeface="Corbel" panose="020B0503020204020204" pitchFamily="34" charset="0"/>
            </a:endParaRPr>
          </a:p>
        </p:txBody>
      </p:sp>
      <p:sp>
        <p:nvSpPr>
          <p:cNvPr id="29" name="TextBox 28">
            <a:extLst>
              <a:ext uri="{FF2B5EF4-FFF2-40B4-BE49-F238E27FC236}">
                <a16:creationId xmlns:a16="http://schemas.microsoft.com/office/drawing/2014/main" id="{EC070CDC-2B9A-DB42-A28B-5F50183D79D7}"/>
              </a:ext>
            </a:extLst>
          </p:cNvPr>
          <p:cNvSpPr txBox="1"/>
          <p:nvPr/>
        </p:nvSpPr>
        <p:spPr>
          <a:xfrm rot="16200000">
            <a:off x="6664213" y="3154760"/>
            <a:ext cx="722022" cy="369332"/>
          </a:xfrm>
          <a:prstGeom prst="rect">
            <a:avLst/>
          </a:prstGeom>
          <a:noFill/>
        </p:spPr>
        <p:txBody>
          <a:bodyPr wrap="square" rtlCol="0">
            <a:spAutoFit/>
          </a:bodyPr>
          <a:lstStyle/>
          <a:p>
            <a:r>
              <a:rPr lang="en-CH" dirty="0">
                <a:latin typeface="Corbel" panose="020B0503020204020204" pitchFamily="34" charset="0"/>
              </a:rPr>
              <a:t>N/A</a:t>
            </a:r>
          </a:p>
        </p:txBody>
      </p:sp>
    </p:spTree>
    <p:extLst>
      <p:ext uri="{BB962C8B-B14F-4D97-AF65-F5344CB8AC3E}">
        <p14:creationId xmlns:p14="http://schemas.microsoft.com/office/powerpoint/2010/main" val="12724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graphicEl>
                                              <a:chart seriesIdx="0" categoryIdx="-4" bldStep="series"/>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chart seriesIdx="1" categoryIdx="-4" bldStep="series"/>
                                            </p:graphic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graphicEl>
                                              <a:chart seriesIdx="2" categoryIdx="-4" bldStep="series"/>
                                            </p:graphic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Chart bld="series"/>
        </p:bldSub>
      </p:bldGraphic>
      <p:bldP spid="6" grpId="0"/>
      <p:bldP spid="8" grpId="0" animBg="1"/>
      <p:bldP spid="9" grpId="0" animBg="1"/>
      <p:bldP spid="10" grpId="0" animBg="1"/>
      <p:bldP spid="13" grpId="0"/>
      <p:bldP spid="22" grpId="0"/>
      <p:bldP spid="26" grpId="0"/>
      <p:bldP spid="2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8925F-C116-9947-8DE1-F7AA93C410EA}"/>
              </a:ext>
            </a:extLst>
          </p:cNvPr>
          <p:cNvSpPr>
            <a:spLocks noGrp="1"/>
          </p:cNvSpPr>
          <p:nvPr>
            <p:ph type="title"/>
          </p:nvPr>
        </p:nvSpPr>
        <p:spPr/>
        <p:txBody>
          <a:bodyPr/>
          <a:lstStyle/>
          <a:p>
            <a:r>
              <a:rPr lang="en-CH" dirty="0"/>
              <a:t>Benefits of Ideal In-Storage Filter</a:t>
            </a:r>
          </a:p>
        </p:txBody>
      </p:sp>
      <p:graphicFrame>
        <p:nvGraphicFramePr>
          <p:cNvPr id="5" name="Chart 4">
            <a:extLst>
              <a:ext uri="{FF2B5EF4-FFF2-40B4-BE49-F238E27FC236}">
                <a16:creationId xmlns:a16="http://schemas.microsoft.com/office/drawing/2014/main" id="{3A90A968-C9A1-5E41-AF84-9AB36ED61394}"/>
              </a:ext>
            </a:extLst>
          </p:cNvPr>
          <p:cNvGraphicFramePr>
            <a:graphicFrameLocks/>
          </p:cNvGraphicFramePr>
          <p:nvPr/>
        </p:nvGraphicFramePr>
        <p:xfrm>
          <a:off x="1327329" y="1593642"/>
          <a:ext cx="6489342" cy="250184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C0596B07-59D6-FD40-98B4-0D3730B08632}"/>
              </a:ext>
            </a:extLst>
          </p:cNvPr>
          <p:cNvSpPr txBox="1"/>
          <p:nvPr/>
        </p:nvSpPr>
        <p:spPr>
          <a:xfrm rot="16200000">
            <a:off x="-129497" y="2659896"/>
            <a:ext cx="2477959" cy="369332"/>
          </a:xfrm>
          <a:prstGeom prst="rect">
            <a:avLst/>
          </a:prstGeom>
          <a:noFill/>
        </p:spPr>
        <p:txBody>
          <a:bodyPr wrap="square" rtlCol="0">
            <a:spAutoFit/>
          </a:bodyPr>
          <a:lstStyle/>
          <a:p>
            <a:pPr algn="ctr" defTabSz="914052"/>
            <a:r>
              <a:rPr lang="en-CH" b="1" dirty="0">
                <a:solidFill>
                  <a:prstClr val="black"/>
                </a:solidFill>
                <a:latin typeface="Corbel" panose="020B0503020204020204" pitchFamily="34" charset="0"/>
              </a:rPr>
              <a:t>Execution time [sec]</a:t>
            </a:r>
          </a:p>
        </p:txBody>
      </p:sp>
      <p:sp>
        <p:nvSpPr>
          <p:cNvPr id="14" name="Rectangle 13">
            <a:extLst>
              <a:ext uri="{FF2B5EF4-FFF2-40B4-BE49-F238E27FC236}">
                <a16:creationId xmlns:a16="http://schemas.microsoft.com/office/drawing/2014/main" id="{A7D4851B-92F2-144C-B57C-627039A5AA4F}"/>
              </a:ext>
            </a:extLst>
          </p:cNvPr>
          <p:cNvSpPr/>
          <p:nvPr/>
        </p:nvSpPr>
        <p:spPr>
          <a:xfrm>
            <a:off x="-1" y="4406649"/>
            <a:ext cx="9144000" cy="179341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GB" sz="2400" b="1" dirty="0">
                <a:solidFill>
                  <a:srgbClr val="629B3C"/>
                </a:solidFill>
                <a:latin typeface="Corbel" panose="020B0503020204020204" pitchFamily="34" charset="0"/>
              </a:rPr>
              <a:t>The ideal in-storage filter significantly improves performance by</a:t>
            </a:r>
          </a:p>
          <a:p>
            <a:pPr marL="457200" indent="-457200" algn="ctr">
              <a:lnSpc>
                <a:spcPct val="150000"/>
              </a:lnSpc>
              <a:buAutoNum type="arabicParenR"/>
            </a:pPr>
            <a:r>
              <a:rPr lang="en-GB" sz="2400" b="1" dirty="0">
                <a:solidFill>
                  <a:srgbClr val="629B3C"/>
                </a:solidFill>
                <a:latin typeface="Corbel" panose="020B0503020204020204" pitchFamily="34" charset="0"/>
              </a:rPr>
              <a:t>Reducing computation overhead</a:t>
            </a:r>
          </a:p>
          <a:p>
            <a:pPr marL="457200" indent="-457200" algn="ctr">
              <a:lnSpc>
                <a:spcPct val="150000"/>
              </a:lnSpc>
              <a:buAutoNum type="arabicParenR"/>
            </a:pPr>
            <a:r>
              <a:rPr lang="en-GB" sz="2400" b="1" dirty="0">
                <a:solidFill>
                  <a:srgbClr val="629B3C"/>
                </a:solidFill>
                <a:latin typeface="Corbel" panose="020B0503020204020204" pitchFamily="34" charset="0"/>
              </a:rPr>
              <a:t>Reducing data movement overhead</a:t>
            </a:r>
            <a:endParaRPr lang="en-CH" sz="2400" b="1" dirty="0">
              <a:solidFill>
                <a:srgbClr val="629B3C"/>
              </a:solidFill>
              <a:latin typeface="Corbel" panose="020B0503020204020204" pitchFamily="34" charset="0"/>
            </a:endParaRPr>
          </a:p>
        </p:txBody>
      </p:sp>
      <p:sp>
        <p:nvSpPr>
          <p:cNvPr id="15" name="TextBox 14">
            <a:extLst>
              <a:ext uri="{FF2B5EF4-FFF2-40B4-BE49-F238E27FC236}">
                <a16:creationId xmlns:a16="http://schemas.microsoft.com/office/drawing/2014/main" id="{8A9224C3-94F9-DD43-B01B-C4F57AB14B06}"/>
              </a:ext>
            </a:extLst>
          </p:cNvPr>
          <p:cNvSpPr txBox="1"/>
          <p:nvPr/>
        </p:nvSpPr>
        <p:spPr>
          <a:xfrm rot="16200000">
            <a:off x="6664213" y="3154760"/>
            <a:ext cx="722022" cy="369332"/>
          </a:xfrm>
          <a:prstGeom prst="rect">
            <a:avLst/>
          </a:prstGeom>
          <a:noFill/>
        </p:spPr>
        <p:txBody>
          <a:bodyPr wrap="square" rtlCol="0">
            <a:spAutoFit/>
          </a:bodyPr>
          <a:lstStyle/>
          <a:p>
            <a:r>
              <a:rPr lang="en-CH" dirty="0">
                <a:latin typeface="Corbel" panose="020B0503020204020204" pitchFamily="34" charset="0"/>
              </a:rPr>
              <a:t>N/A</a:t>
            </a:r>
          </a:p>
        </p:txBody>
      </p:sp>
    </p:spTree>
    <p:extLst>
      <p:ext uri="{BB962C8B-B14F-4D97-AF65-F5344CB8AC3E}">
        <p14:creationId xmlns:p14="http://schemas.microsoft.com/office/powerpoint/2010/main" val="3456377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ldLvl="2"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8925F-C116-9947-8DE1-F7AA93C410EA}"/>
              </a:ext>
            </a:extLst>
          </p:cNvPr>
          <p:cNvSpPr>
            <a:spLocks noGrp="1"/>
          </p:cNvSpPr>
          <p:nvPr>
            <p:ph type="title"/>
          </p:nvPr>
        </p:nvSpPr>
        <p:spPr/>
        <p:txBody>
          <a:bodyPr/>
          <a:lstStyle/>
          <a:p>
            <a:r>
              <a:rPr lang="en-CH" dirty="0"/>
              <a:t>Overheads of Software Mappers</a:t>
            </a:r>
          </a:p>
        </p:txBody>
      </p:sp>
      <p:graphicFrame>
        <p:nvGraphicFramePr>
          <p:cNvPr id="5" name="Chart 4">
            <a:extLst>
              <a:ext uri="{FF2B5EF4-FFF2-40B4-BE49-F238E27FC236}">
                <a16:creationId xmlns:a16="http://schemas.microsoft.com/office/drawing/2014/main" id="{3A90A968-C9A1-5E41-AF84-9AB36ED61394}"/>
              </a:ext>
            </a:extLst>
          </p:cNvPr>
          <p:cNvGraphicFramePr>
            <a:graphicFrameLocks/>
          </p:cNvGraphicFramePr>
          <p:nvPr/>
        </p:nvGraphicFramePr>
        <p:xfrm>
          <a:off x="1327329" y="1593642"/>
          <a:ext cx="6489342" cy="250184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C0596B07-59D6-FD40-98B4-0D3730B08632}"/>
              </a:ext>
            </a:extLst>
          </p:cNvPr>
          <p:cNvSpPr txBox="1"/>
          <p:nvPr/>
        </p:nvSpPr>
        <p:spPr>
          <a:xfrm rot="16200000">
            <a:off x="-129497" y="2659896"/>
            <a:ext cx="2477959" cy="369332"/>
          </a:xfrm>
          <a:prstGeom prst="rect">
            <a:avLst/>
          </a:prstGeom>
          <a:noFill/>
        </p:spPr>
        <p:txBody>
          <a:bodyPr wrap="square" rtlCol="0">
            <a:spAutoFit/>
          </a:bodyPr>
          <a:lstStyle/>
          <a:p>
            <a:pPr algn="ctr" defTabSz="914052"/>
            <a:r>
              <a:rPr lang="en-CH" b="1" dirty="0">
                <a:solidFill>
                  <a:prstClr val="black"/>
                </a:solidFill>
                <a:latin typeface="Corbel" panose="020B0503020204020204" pitchFamily="34" charset="0"/>
              </a:rPr>
              <a:t>Execution time [sec]</a:t>
            </a:r>
          </a:p>
        </p:txBody>
      </p:sp>
      <p:sp>
        <p:nvSpPr>
          <p:cNvPr id="18" name="Rectangle 17">
            <a:extLst>
              <a:ext uri="{FF2B5EF4-FFF2-40B4-BE49-F238E27FC236}">
                <a16:creationId xmlns:a16="http://schemas.microsoft.com/office/drawing/2014/main" id="{0ECED627-76C9-774D-9277-8E9ACEB6293B}"/>
              </a:ext>
            </a:extLst>
          </p:cNvPr>
          <p:cNvSpPr/>
          <p:nvPr/>
        </p:nvSpPr>
        <p:spPr>
          <a:xfrm>
            <a:off x="-1" y="4345210"/>
            <a:ext cx="9144000" cy="133177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tx1"/>
                </a:solidFill>
                <a:latin typeface="Corbel" panose="020B0503020204020204" pitchFamily="34" charset="0"/>
              </a:rPr>
              <a:t>I/O has a </a:t>
            </a:r>
            <a:r>
              <a:rPr lang="en-GB" sz="2400" b="1" dirty="0">
                <a:solidFill>
                  <a:srgbClr val="C00000"/>
                </a:solidFill>
                <a:latin typeface="Corbel" panose="020B0503020204020204" pitchFamily="34" charset="0"/>
              </a:rPr>
              <a:t>significant impact </a:t>
            </a:r>
            <a:r>
              <a:rPr lang="en-GB" sz="2400" b="1" dirty="0">
                <a:solidFill>
                  <a:schemeClr val="tx1"/>
                </a:solidFill>
                <a:latin typeface="Corbel" panose="020B0503020204020204" pitchFamily="34" charset="0"/>
              </a:rPr>
              <a:t>on application performance</a:t>
            </a:r>
          </a:p>
          <a:p>
            <a:pPr algn="ctr"/>
            <a:endParaRPr lang="en-GB" sz="2400" b="1" dirty="0">
              <a:solidFill>
                <a:schemeClr val="tx1"/>
              </a:solidFill>
              <a:latin typeface="Corbel" panose="020B0503020204020204" pitchFamily="34" charset="0"/>
            </a:endParaRPr>
          </a:p>
          <a:p>
            <a:pPr algn="ctr"/>
            <a:endParaRPr lang="en-GB" sz="1000" b="1" dirty="0">
              <a:solidFill>
                <a:schemeClr val="tx1"/>
              </a:solidFill>
              <a:latin typeface="Corbel" panose="020B0503020204020204" pitchFamily="34" charset="0"/>
            </a:endParaRPr>
          </a:p>
          <a:p>
            <a:pPr algn="ctr"/>
            <a:r>
              <a:rPr lang="en-GB" sz="2400" b="1" dirty="0">
                <a:solidFill>
                  <a:schemeClr val="tx1"/>
                </a:solidFill>
                <a:latin typeface="Corbel" panose="020B0503020204020204" pitchFamily="34" charset="0"/>
              </a:rPr>
              <a:t> </a:t>
            </a:r>
            <a:endParaRPr lang="en-CH" sz="2400" b="1" dirty="0">
              <a:solidFill>
                <a:schemeClr val="tx1"/>
              </a:solidFill>
              <a:latin typeface="Corbel" panose="020B0503020204020204" pitchFamily="34" charset="0"/>
            </a:endParaRPr>
          </a:p>
        </p:txBody>
      </p:sp>
      <p:sp>
        <p:nvSpPr>
          <p:cNvPr id="19" name="Rectangle 18">
            <a:extLst>
              <a:ext uri="{FF2B5EF4-FFF2-40B4-BE49-F238E27FC236}">
                <a16:creationId xmlns:a16="http://schemas.microsoft.com/office/drawing/2014/main" id="{9BA8FF82-3A06-DA4B-9004-E99A8B91C0FB}"/>
              </a:ext>
            </a:extLst>
          </p:cNvPr>
          <p:cNvSpPr/>
          <p:nvPr/>
        </p:nvSpPr>
        <p:spPr>
          <a:xfrm>
            <a:off x="-5323" y="4972797"/>
            <a:ext cx="9144000" cy="55723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tx1"/>
                </a:solidFill>
                <a:latin typeface="Corbel" panose="020B0503020204020204" pitchFamily="34" charset="0"/>
              </a:rPr>
              <a:t> which can be alleviated at the cost of </a:t>
            </a:r>
          </a:p>
          <a:p>
            <a:pPr algn="ctr"/>
            <a:r>
              <a:rPr lang="en-GB" sz="2400" b="1" dirty="0">
                <a:solidFill>
                  <a:srgbClr val="C00000"/>
                </a:solidFill>
                <a:latin typeface="Corbel" panose="020B0503020204020204" pitchFamily="34" charset="0"/>
              </a:rPr>
              <a:t>expensive</a:t>
            </a:r>
            <a:r>
              <a:rPr lang="en-GB" sz="2400" b="1" dirty="0">
                <a:solidFill>
                  <a:schemeClr val="tx1"/>
                </a:solidFill>
                <a:latin typeface="Corbel" panose="020B0503020204020204" pitchFamily="34" charset="0"/>
              </a:rPr>
              <a:t> storage devices and interfaces</a:t>
            </a:r>
            <a:r>
              <a:rPr lang="en-CH" sz="2400" b="1" dirty="0">
                <a:solidFill>
                  <a:schemeClr val="tx1"/>
                </a:solidFill>
                <a:latin typeface="Corbel" panose="020B0503020204020204" pitchFamily="34" charset="0"/>
              </a:rPr>
              <a:t> </a:t>
            </a:r>
          </a:p>
        </p:txBody>
      </p:sp>
      <p:sp>
        <p:nvSpPr>
          <p:cNvPr id="22" name="TextBox 21">
            <a:extLst>
              <a:ext uri="{FF2B5EF4-FFF2-40B4-BE49-F238E27FC236}">
                <a16:creationId xmlns:a16="http://schemas.microsoft.com/office/drawing/2014/main" id="{E960F289-D093-FB46-9810-752016BF2F6D}"/>
              </a:ext>
            </a:extLst>
          </p:cNvPr>
          <p:cNvSpPr txBox="1"/>
          <p:nvPr/>
        </p:nvSpPr>
        <p:spPr>
          <a:xfrm rot="16200000">
            <a:off x="6664213" y="3154760"/>
            <a:ext cx="722022" cy="369332"/>
          </a:xfrm>
          <a:prstGeom prst="rect">
            <a:avLst/>
          </a:prstGeom>
          <a:noFill/>
        </p:spPr>
        <p:txBody>
          <a:bodyPr wrap="square" rtlCol="0">
            <a:spAutoFit/>
          </a:bodyPr>
          <a:lstStyle/>
          <a:p>
            <a:r>
              <a:rPr lang="en-CH" dirty="0">
                <a:latin typeface="Corbel" panose="020B0503020204020204" pitchFamily="34" charset="0"/>
              </a:rPr>
              <a:t>N/A</a:t>
            </a:r>
          </a:p>
        </p:txBody>
      </p:sp>
    </p:spTree>
    <p:extLst>
      <p:ext uri="{BB962C8B-B14F-4D97-AF65-F5344CB8AC3E}">
        <p14:creationId xmlns:p14="http://schemas.microsoft.com/office/powerpoint/2010/main" val="1125754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animBg="1"/>
      <p:bldP spid="19" grpId="0" uiExpan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8925F-C116-9947-8DE1-F7AA93C410EA}"/>
              </a:ext>
            </a:extLst>
          </p:cNvPr>
          <p:cNvSpPr>
            <a:spLocks noGrp="1"/>
          </p:cNvSpPr>
          <p:nvPr>
            <p:ph type="title"/>
          </p:nvPr>
        </p:nvSpPr>
        <p:spPr/>
        <p:txBody>
          <a:bodyPr/>
          <a:lstStyle/>
          <a:p>
            <a:r>
              <a:rPr lang="en-CH" dirty="0"/>
              <a:t>Overheads of Software Mappers</a:t>
            </a:r>
          </a:p>
        </p:txBody>
      </p:sp>
      <p:graphicFrame>
        <p:nvGraphicFramePr>
          <p:cNvPr id="5" name="Chart 4">
            <a:extLst>
              <a:ext uri="{FF2B5EF4-FFF2-40B4-BE49-F238E27FC236}">
                <a16:creationId xmlns:a16="http://schemas.microsoft.com/office/drawing/2014/main" id="{3A90A968-C9A1-5E41-AF84-9AB36ED61394}"/>
              </a:ext>
            </a:extLst>
          </p:cNvPr>
          <p:cNvGraphicFramePr>
            <a:graphicFrameLocks/>
          </p:cNvGraphicFramePr>
          <p:nvPr/>
        </p:nvGraphicFramePr>
        <p:xfrm>
          <a:off x="1327329" y="1593642"/>
          <a:ext cx="6489342" cy="250184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C0596B07-59D6-FD40-98B4-0D3730B08632}"/>
              </a:ext>
            </a:extLst>
          </p:cNvPr>
          <p:cNvSpPr txBox="1"/>
          <p:nvPr/>
        </p:nvSpPr>
        <p:spPr>
          <a:xfrm rot="16200000">
            <a:off x="-129497" y="2659896"/>
            <a:ext cx="2477959" cy="369332"/>
          </a:xfrm>
          <a:prstGeom prst="rect">
            <a:avLst/>
          </a:prstGeom>
          <a:noFill/>
        </p:spPr>
        <p:txBody>
          <a:bodyPr wrap="square" rtlCol="0">
            <a:spAutoFit/>
          </a:bodyPr>
          <a:lstStyle/>
          <a:p>
            <a:pPr algn="ctr" defTabSz="914052"/>
            <a:r>
              <a:rPr lang="en-CH" b="1" dirty="0">
                <a:solidFill>
                  <a:prstClr val="black"/>
                </a:solidFill>
                <a:latin typeface="Corbel" panose="020B0503020204020204" pitchFamily="34" charset="0"/>
              </a:rPr>
              <a:t>Execution time [sec]</a:t>
            </a:r>
          </a:p>
        </p:txBody>
      </p:sp>
      <p:sp>
        <p:nvSpPr>
          <p:cNvPr id="9" name="Rectangle 8">
            <a:extLst>
              <a:ext uri="{FF2B5EF4-FFF2-40B4-BE49-F238E27FC236}">
                <a16:creationId xmlns:a16="http://schemas.microsoft.com/office/drawing/2014/main" id="{5AD8FF1F-441F-7842-BB70-63EA3E778D53}"/>
              </a:ext>
            </a:extLst>
          </p:cNvPr>
          <p:cNvSpPr/>
          <p:nvPr/>
        </p:nvSpPr>
        <p:spPr>
          <a:xfrm>
            <a:off x="0" y="4234238"/>
            <a:ext cx="9144000" cy="78710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tx1"/>
                </a:solidFill>
                <a:latin typeface="Corbel" panose="020B0503020204020204" pitchFamily="34" charset="0"/>
              </a:rPr>
              <a:t>SW-filter provides limited benefits compared to Base</a:t>
            </a:r>
          </a:p>
        </p:txBody>
      </p:sp>
      <p:cxnSp>
        <p:nvCxnSpPr>
          <p:cNvPr id="10" name="Straight Arrow Connector 9">
            <a:extLst>
              <a:ext uri="{FF2B5EF4-FFF2-40B4-BE49-F238E27FC236}">
                <a16:creationId xmlns:a16="http://schemas.microsoft.com/office/drawing/2014/main" id="{BF3ADA64-484A-CE49-A6E6-53ECF01547E2}"/>
              </a:ext>
            </a:extLst>
          </p:cNvPr>
          <p:cNvCxnSpPr>
            <a:cxnSpLocks/>
          </p:cNvCxnSpPr>
          <p:nvPr/>
        </p:nvCxnSpPr>
        <p:spPr>
          <a:xfrm>
            <a:off x="4279154" y="2137893"/>
            <a:ext cx="0" cy="307617"/>
          </a:xfrm>
          <a:prstGeom prst="straightConnector1">
            <a:avLst/>
          </a:prstGeom>
          <a:ln w="28575">
            <a:solidFill>
              <a:srgbClr val="FF0000"/>
            </a:solidFill>
            <a:headEnd type="triangle" w="lg" len="sm"/>
            <a:tailEnd type="triangle" w="lg" len="sm"/>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92BC902-81AF-6C49-9CC1-4F6B4C7D7FD3}"/>
              </a:ext>
            </a:extLst>
          </p:cNvPr>
          <p:cNvCxnSpPr>
            <a:cxnSpLocks/>
          </p:cNvCxnSpPr>
          <p:nvPr/>
        </p:nvCxnSpPr>
        <p:spPr>
          <a:xfrm>
            <a:off x="2524259" y="2137893"/>
            <a:ext cx="1754895" cy="0"/>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36CB779-8AA9-DD49-828B-323FC11B6956}"/>
              </a:ext>
            </a:extLst>
          </p:cNvPr>
          <p:cNvSpPr txBox="1"/>
          <p:nvPr/>
        </p:nvSpPr>
        <p:spPr>
          <a:xfrm rot="16200000">
            <a:off x="6664213" y="3154760"/>
            <a:ext cx="722022" cy="369332"/>
          </a:xfrm>
          <a:prstGeom prst="rect">
            <a:avLst/>
          </a:prstGeom>
          <a:noFill/>
        </p:spPr>
        <p:txBody>
          <a:bodyPr wrap="square" rtlCol="0">
            <a:spAutoFit/>
          </a:bodyPr>
          <a:lstStyle/>
          <a:p>
            <a:r>
              <a:rPr lang="en-CH" dirty="0">
                <a:latin typeface="Corbel" panose="020B0503020204020204" pitchFamily="34" charset="0"/>
              </a:rPr>
              <a:t>N/A</a:t>
            </a:r>
          </a:p>
        </p:txBody>
      </p:sp>
      <p:sp>
        <p:nvSpPr>
          <p:cNvPr id="22" name="Rectangle 21">
            <a:extLst>
              <a:ext uri="{FF2B5EF4-FFF2-40B4-BE49-F238E27FC236}">
                <a16:creationId xmlns:a16="http://schemas.microsoft.com/office/drawing/2014/main" id="{617BBC87-4EB5-B74E-9FC0-C8BD48C767FB}"/>
              </a:ext>
            </a:extLst>
          </p:cNvPr>
          <p:cNvSpPr/>
          <p:nvPr/>
        </p:nvSpPr>
        <p:spPr>
          <a:xfrm>
            <a:off x="0" y="5206115"/>
            <a:ext cx="9144000" cy="104441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tx1"/>
                </a:solidFill>
                <a:latin typeface="Corbel" panose="020B0503020204020204" pitchFamily="34" charset="0"/>
              </a:rPr>
              <a:t>The filtering process </a:t>
            </a:r>
            <a:r>
              <a:rPr lang="en-GB" sz="2400" b="1" dirty="0">
                <a:solidFill>
                  <a:srgbClr val="C00000"/>
                </a:solidFill>
                <a:latin typeface="Corbel" panose="020B0503020204020204" pitchFamily="34" charset="0"/>
              </a:rPr>
              <a:t>outside the SSD</a:t>
            </a:r>
            <a:r>
              <a:rPr lang="en-GB" sz="2400" b="1" dirty="0">
                <a:solidFill>
                  <a:schemeClr val="tx1"/>
                </a:solidFill>
                <a:latin typeface="Corbel" panose="020B0503020204020204" pitchFamily="34" charset="0"/>
              </a:rPr>
              <a:t> must </a:t>
            </a:r>
            <a:r>
              <a:rPr lang="en-GB" sz="2400" b="1" dirty="0">
                <a:solidFill>
                  <a:srgbClr val="C00000"/>
                </a:solidFill>
                <a:latin typeface="Corbel" panose="020B0503020204020204" pitchFamily="34" charset="0"/>
              </a:rPr>
              <a:t>compete </a:t>
            </a:r>
          </a:p>
          <a:p>
            <a:pPr algn="ctr"/>
            <a:r>
              <a:rPr lang="en-GB" sz="2400" b="1" dirty="0">
                <a:solidFill>
                  <a:schemeClr val="tx1"/>
                </a:solidFill>
                <a:latin typeface="Corbel" panose="020B0503020204020204" pitchFamily="34" charset="0"/>
              </a:rPr>
              <a:t>with the read mapping process for the resources in the system</a:t>
            </a:r>
          </a:p>
        </p:txBody>
      </p:sp>
    </p:spTree>
    <p:extLst>
      <p:ext uri="{BB962C8B-B14F-4D97-AF65-F5344CB8AC3E}">
        <p14:creationId xmlns:p14="http://schemas.microsoft.com/office/powerpoint/2010/main" val="2534574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8AD54C5-BF55-4E41-8C0F-3556E47BC5A0}"/>
              </a:ext>
            </a:extLst>
          </p:cNvPr>
          <p:cNvSpPr/>
          <p:nvPr/>
        </p:nvSpPr>
        <p:spPr>
          <a:xfrm>
            <a:off x="3721994" y="2113937"/>
            <a:ext cx="5232447" cy="183303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pic>
        <p:nvPicPr>
          <p:cNvPr id="5" name="Graphic 4" descr="Processor">
            <a:extLst>
              <a:ext uri="{FF2B5EF4-FFF2-40B4-BE49-F238E27FC236}">
                <a16:creationId xmlns:a16="http://schemas.microsoft.com/office/drawing/2014/main" id="{71065E2A-7362-3A42-A4EE-680E81E7CC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49529" y="1207214"/>
            <a:ext cx="955855" cy="955855"/>
          </a:xfrm>
          <a:prstGeom prst="rect">
            <a:avLst/>
          </a:prstGeom>
        </p:spPr>
      </p:pic>
      <p:pic>
        <p:nvPicPr>
          <p:cNvPr id="10" name="Graphic 9" descr="Gears">
            <a:extLst>
              <a:ext uri="{FF2B5EF4-FFF2-40B4-BE49-F238E27FC236}">
                <a16:creationId xmlns:a16="http://schemas.microsoft.com/office/drawing/2014/main" id="{3274706B-9FCF-B74A-AEEE-2613B8773C7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44410" y="1249505"/>
            <a:ext cx="955854" cy="955854"/>
          </a:xfrm>
          <a:prstGeom prst="rect">
            <a:avLst/>
          </a:prstGeom>
        </p:spPr>
      </p:pic>
      <p:pic>
        <p:nvPicPr>
          <p:cNvPr id="12" name="Graphic 11" descr="Filter">
            <a:extLst>
              <a:ext uri="{FF2B5EF4-FFF2-40B4-BE49-F238E27FC236}">
                <a16:creationId xmlns:a16="http://schemas.microsoft.com/office/drawing/2014/main" id="{A3C1ACFA-1681-2944-95D5-336F827DAD7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577325" y="1258620"/>
            <a:ext cx="914400" cy="914400"/>
          </a:xfrm>
          <a:prstGeom prst="rect">
            <a:avLst/>
          </a:prstGeom>
        </p:spPr>
      </p:pic>
      <p:sp>
        <p:nvSpPr>
          <p:cNvPr id="13" name="TextBox 12">
            <a:extLst>
              <a:ext uri="{FF2B5EF4-FFF2-40B4-BE49-F238E27FC236}">
                <a16:creationId xmlns:a16="http://schemas.microsoft.com/office/drawing/2014/main" id="{689D6EC6-9E53-1942-BA75-E28E28CB8EE7}"/>
              </a:ext>
            </a:extLst>
          </p:cNvPr>
          <p:cNvSpPr txBox="1"/>
          <p:nvPr/>
        </p:nvSpPr>
        <p:spPr>
          <a:xfrm>
            <a:off x="3986741" y="897913"/>
            <a:ext cx="1740259" cy="461665"/>
          </a:xfrm>
          <a:prstGeom prst="rect">
            <a:avLst/>
          </a:prstGeom>
          <a:noFill/>
        </p:spPr>
        <p:txBody>
          <a:bodyPr wrap="square" rtlCol="0">
            <a:spAutoFit/>
          </a:bodyPr>
          <a:lstStyle/>
          <a:p>
            <a:r>
              <a:rPr lang="en-CH" sz="2400" b="1" dirty="0">
                <a:latin typeface="Corbel" panose="020B0503020204020204" pitchFamily="34" charset="0"/>
              </a:rPr>
              <a:t>Heuristics</a:t>
            </a:r>
          </a:p>
        </p:txBody>
      </p:sp>
      <p:sp>
        <p:nvSpPr>
          <p:cNvPr id="23" name="TextBox 22">
            <a:extLst>
              <a:ext uri="{FF2B5EF4-FFF2-40B4-BE49-F238E27FC236}">
                <a16:creationId xmlns:a16="http://schemas.microsoft.com/office/drawing/2014/main" id="{9E6BE85F-9B13-E947-BE2F-9258663BDA08}"/>
              </a:ext>
            </a:extLst>
          </p:cNvPr>
          <p:cNvSpPr txBox="1"/>
          <p:nvPr/>
        </p:nvSpPr>
        <p:spPr>
          <a:xfrm>
            <a:off x="5620127" y="910197"/>
            <a:ext cx="2131409" cy="461665"/>
          </a:xfrm>
          <a:prstGeom prst="rect">
            <a:avLst/>
          </a:prstGeom>
          <a:noFill/>
        </p:spPr>
        <p:txBody>
          <a:bodyPr wrap="square" rtlCol="0">
            <a:spAutoFit/>
          </a:bodyPr>
          <a:lstStyle/>
          <a:p>
            <a:r>
              <a:rPr lang="en-CH" sz="2400" b="1" dirty="0">
                <a:latin typeface="Corbel" panose="020B0503020204020204" pitchFamily="34" charset="0"/>
              </a:rPr>
              <a:t>Accelerators</a:t>
            </a:r>
          </a:p>
        </p:txBody>
      </p:sp>
      <p:sp>
        <p:nvSpPr>
          <p:cNvPr id="26" name="TextBox 25">
            <a:extLst>
              <a:ext uri="{FF2B5EF4-FFF2-40B4-BE49-F238E27FC236}">
                <a16:creationId xmlns:a16="http://schemas.microsoft.com/office/drawing/2014/main" id="{6BAB6890-0F63-B747-9D57-26D84D7D6A66}"/>
              </a:ext>
            </a:extLst>
          </p:cNvPr>
          <p:cNvSpPr txBox="1"/>
          <p:nvPr/>
        </p:nvSpPr>
        <p:spPr>
          <a:xfrm>
            <a:off x="7503786" y="910197"/>
            <a:ext cx="1061479" cy="461665"/>
          </a:xfrm>
          <a:prstGeom prst="rect">
            <a:avLst/>
          </a:prstGeom>
          <a:noFill/>
        </p:spPr>
        <p:txBody>
          <a:bodyPr wrap="square" rtlCol="0">
            <a:spAutoFit/>
          </a:bodyPr>
          <a:lstStyle/>
          <a:p>
            <a:r>
              <a:rPr lang="en-CH" sz="2400" b="1" dirty="0">
                <a:latin typeface="Corbel" panose="020B0503020204020204" pitchFamily="34" charset="0"/>
              </a:rPr>
              <a:t>Filters</a:t>
            </a:r>
          </a:p>
        </p:txBody>
      </p:sp>
      <p:sp>
        <p:nvSpPr>
          <p:cNvPr id="27" name="Rectangle 26">
            <a:extLst>
              <a:ext uri="{FF2B5EF4-FFF2-40B4-BE49-F238E27FC236}">
                <a16:creationId xmlns:a16="http://schemas.microsoft.com/office/drawing/2014/main" id="{2358D5AA-DFFA-8D4D-A741-7934E03EFF46}"/>
              </a:ext>
            </a:extLst>
          </p:cNvPr>
          <p:cNvSpPr/>
          <p:nvPr/>
        </p:nvSpPr>
        <p:spPr>
          <a:xfrm>
            <a:off x="0" y="4266028"/>
            <a:ext cx="9144000" cy="76392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800" b="1" dirty="0">
              <a:solidFill>
                <a:schemeClr val="tx1"/>
              </a:solidFill>
              <a:latin typeface="Corbel" panose="020B0503020204020204" pitchFamily="34" charset="0"/>
            </a:endParaRPr>
          </a:p>
          <a:p>
            <a:pPr algn="ctr"/>
            <a:r>
              <a:rPr lang="en-CH" sz="2800" b="1" dirty="0">
                <a:solidFill>
                  <a:srgbClr val="629B3C"/>
                </a:solidFill>
                <a:latin typeface="Corbel" panose="020B0503020204020204" pitchFamily="34" charset="0"/>
              </a:rPr>
              <a:t> Computation overhead</a:t>
            </a:r>
          </a:p>
          <a:p>
            <a:pPr algn="ctr"/>
            <a:r>
              <a:rPr lang="en-CH" sz="2800" b="1" dirty="0">
                <a:solidFill>
                  <a:schemeClr val="tx1"/>
                </a:solidFill>
                <a:latin typeface="Corbel" panose="020B0503020204020204" pitchFamily="34" charset="0"/>
              </a:rPr>
              <a:t> </a:t>
            </a:r>
          </a:p>
        </p:txBody>
      </p:sp>
      <p:sp>
        <p:nvSpPr>
          <p:cNvPr id="52" name="Rectangle 51">
            <a:extLst>
              <a:ext uri="{FF2B5EF4-FFF2-40B4-BE49-F238E27FC236}">
                <a16:creationId xmlns:a16="http://schemas.microsoft.com/office/drawing/2014/main" id="{A99E118C-EEAB-9C49-907C-AC67626CAD41}"/>
              </a:ext>
            </a:extLst>
          </p:cNvPr>
          <p:cNvSpPr/>
          <p:nvPr/>
        </p:nvSpPr>
        <p:spPr>
          <a:xfrm>
            <a:off x="393539" y="2335943"/>
            <a:ext cx="1504707" cy="208345"/>
          </a:xfrm>
          <a:prstGeom prst="rect">
            <a:avLst/>
          </a:prstGeom>
          <a:solidFill>
            <a:srgbClr val="F8F3E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46800" rtlCol="0" anchor="ctr"/>
          <a:lstStyle/>
          <a:p>
            <a:pPr algn="ctr"/>
            <a:r>
              <a:rPr lang="en-CH" sz="1600" b="1" dirty="0">
                <a:solidFill>
                  <a:srgbClr val="863DBE"/>
                </a:solidFill>
                <a:latin typeface="Corbel" panose="020B0503020204020204" pitchFamily="34" charset="0"/>
              </a:rPr>
              <a:t>AA</a:t>
            </a:r>
            <a:r>
              <a:rPr lang="en-CH" sz="1600" b="1" dirty="0">
                <a:solidFill>
                  <a:schemeClr val="accent1"/>
                </a:solidFill>
                <a:latin typeface="Corbel" panose="020B0503020204020204" pitchFamily="34" charset="0"/>
              </a:rPr>
              <a:t>G</a:t>
            </a:r>
            <a:r>
              <a:rPr lang="en-CH" sz="1600" b="1" dirty="0">
                <a:solidFill>
                  <a:schemeClr val="accent2"/>
                </a:solidFill>
                <a:latin typeface="Corbel" panose="020B0503020204020204" pitchFamily="34" charset="0"/>
              </a:rPr>
              <a:t>C</a:t>
            </a:r>
            <a:r>
              <a:rPr lang="en-CH" sz="1600" b="1" dirty="0">
                <a:solidFill>
                  <a:srgbClr val="67A042"/>
                </a:solidFill>
                <a:latin typeface="Corbel" panose="020B0503020204020204" pitchFamily="34" charset="0"/>
              </a:rPr>
              <a:t>TT</a:t>
            </a:r>
            <a:r>
              <a:rPr lang="en-CH" sz="1600" b="1" dirty="0">
                <a:solidFill>
                  <a:schemeClr val="accent2"/>
                </a:solidFill>
                <a:latin typeface="Corbel" panose="020B0503020204020204" pitchFamily="34" charset="0"/>
              </a:rPr>
              <a:t>CC</a:t>
            </a:r>
            <a:r>
              <a:rPr lang="en-CH" sz="1600" b="1" dirty="0">
                <a:solidFill>
                  <a:srgbClr val="863DBE"/>
                </a:solidFill>
                <a:latin typeface="Corbel" panose="020B0503020204020204" pitchFamily="34" charset="0"/>
              </a:rPr>
              <a:t>A</a:t>
            </a:r>
            <a:r>
              <a:rPr lang="en-CH" sz="1600" b="1" dirty="0">
                <a:solidFill>
                  <a:srgbClr val="67A042"/>
                </a:solidFill>
                <a:latin typeface="Corbel" panose="020B0503020204020204" pitchFamily="34" charset="0"/>
              </a:rPr>
              <a:t>T</a:t>
            </a:r>
            <a:r>
              <a:rPr lang="en-CH" sz="1600" b="1" dirty="0">
                <a:solidFill>
                  <a:schemeClr val="accent1"/>
                </a:solidFill>
                <a:latin typeface="Corbel" panose="020B0503020204020204" pitchFamily="34" charset="0"/>
              </a:rPr>
              <a:t>GG</a:t>
            </a:r>
          </a:p>
        </p:txBody>
      </p:sp>
      <p:sp>
        <p:nvSpPr>
          <p:cNvPr id="53" name="Rectangle 52">
            <a:extLst>
              <a:ext uri="{FF2B5EF4-FFF2-40B4-BE49-F238E27FC236}">
                <a16:creationId xmlns:a16="http://schemas.microsoft.com/office/drawing/2014/main" id="{2C535C70-FB4A-0241-B25F-8F569683D1E5}"/>
              </a:ext>
            </a:extLst>
          </p:cNvPr>
          <p:cNvSpPr/>
          <p:nvPr/>
        </p:nvSpPr>
        <p:spPr>
          <a:xfrm>
            <a:off x="393539" y="2785215"/>
            <a:ext cx="1504707" cy="208345"/>
          </a:xfrm>
          <a:prstGeom prst="rect">
            <a:avLst/>
          </a:prstGeom>
          <a:solidFill>
            <a:srgbClr val="F8F3E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46800" rtlCol="0" anchor="ctr"/>
          <a:lstStyle/>
          <a:p>
            <a:pPr algn="ctr"/>
            <a:r>
              <a:rPr lang="en-CH" sz="1600" b="1" dirty="0">
                <a:solidFill>
                  <a:srgbClr val="7030A0"/>
                </a:solidFill>
                <a:latin typeface="Corbel" panose="020B0503020204020204" pitchFamily="34" charset="0"/>
              </a:rPr>
              <a:t>AAAA</a:t>
            </a:r>
            <a:r>
              <a:rPr lang="en-CH" sz="1600" b="1" dirty="0">
                <a:solidFill>
                  <a:srgbClr val="67A042"/>
                </a:solidFill>
                <a:latin typeface="Corbel" panose="020B0503020204020204" pitchFamily="34" charset="0"/>
              </a:rPr>
              <a:t>TT</a:t>
            </a:r>
            <a:r>
              <a:rPr lang="en-CH" sz="1600" b="1" dirty="0">
                <a:solidFill>
                  <a:schemeClr val="accent2"/>
                </a:solidFill>
                <a:latin typeface="Corbel" panose="020B0503020204020204" pitchFamily="34" charset="0"/>
              </a:rPr>
              <a:t>CC</a:t>
            </a:r>
            <a:r>
              <a:rPr lang="en-CH" sz="1600" b="1" dirty="0">
                <a:solidFill>
                  <a:srgbClr val="863DBE"/>
                </a:solidFill>
                <a:latin typeface="Corbel" panose="020B0503020204020204" pitchFamily="34" charset="0"/>
              </a:rPr>
              <a:t>A</a:t>
            </a:r>
            <a:r>
              <a:rPr lang="en-CH" sz="1600" b="1" dirty="0">
                <a:solidFill>
                  <a:srgbClr val="67A042"/>
                </a:solidFill>
                <a:latin typeface="Corbel" panose="020B0503020204020204" pitchFamily="34" charset="0"/>
              </a:rPr>
              <a:t>T</a:t>
            </a:r>
            <a:r>
              <a:rPr lang="en-CH" sz="1600" b="1" dirty="0">
                <a:solidFill>
                  <a:schemeClr val="accent1"/>
                </a:solidFill>
                <a:latin typeface="Corbel" panose="020B0503020204020204" pitchFamily="34" charset="0"/>
              </a:rPr>
              <a:t>GG</a:t>
            </a:r>
          </a:p>
        </p:txBody>
      </p:sp>
      <p:sp>
        <p:nvSpPr>
          <p:cNvPr id="54" name="Rectangle 53">
            <a:extLst>
              <a:ext uri="{FF2B5EF4-FFF2-40B4-BE49-F238E27FC236}">
                <a16:creationId xmlns:a16="http://schemas.microsoft.com/office/drawing/2014/main" id="{D31397B8-63FB-714A-8F18-1A7789063CED}"/>
              </a:ext>
            </a:extLst>
          </p:cNvPr>
          <p:cNvSpPr/>
          <p:nvPr/>
        </p:nvSpPr>
        <p:spPr>
          <a:xfrm>
            <a:off x="393539" y="3234487"/>
            <a:ext cx="1504707" cy="208345"/>
          </a:xfrm>
          <a:prstGeom prst="rect">
            <a:avLst/>
          </a:prstGeom>
          <a:solidFill>
            <a:srgbClr val="F8F3E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46800" rtlCol="0" anchor="ctr"/>
          <a:lstStyle/>
          <a:p>
            <a:pPr algn="ctr"/>
            <a:r>
              <a:rPr lang="en-CH" sz="1600" b="1" dirty="0">
                <a:solidFill>
                  <a:srgbClr val="67A042"/>
                </a:solidFill>
                <a:latin typeface="Corbel" panose="020B0503020204020204" pitchFamily="34" charset="0"/>
              </a:rPr>
              <a:t>TTTTTT</a:t>
            </a:r>
            <a:r>
              <a:rPr lang="en-CH" sz="1600" b="1" dirty="0">
                <a:solidFill>
                  <a:schemeClr val="accent2"/>
                </a:solidFill>
                <a:latin typeface="Corbel" panose="020B0503020204020204" pitchFamily="34" charset="0"/>
              </a:rPr>
              <a:t>CC</a:t>
            </a:r>
            <a:r>
              <a:rPr lang="en-CH" sz="1600" b="1" dirty="0">
                <a:solidFill>
                  <a:srgbClr val="863DBE"/>
                </a:solidFill>
                <a:latin typeface="Corbel" panose="020B0503020204020204" pitchFamily="34" charset="0"/>
              </a:rPr>
              <a:t>A</a:t>
            </a:r>
            <a:r>
              <a:rPr lang="en-CH" sz="1600" b="1" dirty="0">
                <a:solidFill>
                  <a:srgbClr val="7030A0"/>
                </a:solidFill>
                <a:latin typeface="Corbel" panose="020B0503020204020204" pitchFamily="34" charset="0"/>
              </a:rPr>
              <a:t>AAA</a:t>
            </a:r>
          </a:p>
        </p:txBody>
      </p:sp>
      <p:sp>
        <p:nvSpPr>
          <p:cNvPr id="55" name="Rectangle 54">
            <a:extLst>
              <a:ext uri="{FF2B5EF4-FFF2-40B4-BE49-F238E27FC236}">
                <a16:creationId xmlns:a16="http://schemas.microsoft.com/office/drawing/2014/main" id="{0FFBA1F1-98E0-564F-83B1-193D6086B1E4}"/>
              </a:ext>
            </a:extLst>
          </p:cNvPr>
          <p:cNvSpPr/>
          <p:nvPr/>
        </p:nvSpPr>
        <p:spPr>
          <a:xfrm>
            <a:off x="735911" y="3475414"/>
            <a:ext cx="1514651" cy="208345"/>
          </a:xfrm>
          <a:prstGeom prst="rect">
            <a:avLst/>
          </a:prstGeom>
          <a:solidFill>
            <a:srgbClr val="F8F3E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46800" rtlCol="0" anchor="ctr"/>
          <a:lstStyle/>
          <a:p>
            <a:pPr algn="ctr"/>
            <a:r>
              <a:rPr lang="en-CH" sz="1600" b="1" dirty="0">
                <a:solidFill>
                  <a:schemeClr val="accent1"/>
                </a:solidFill>
                <a:latin typeface="Corbel" panose="020B0503020204020204" pitchFamily="34" charset="0"/>
              </a:rPr>
              <a:t>G</a:t>
            </a:r>
            <a:r>
              <a:rPr lang="en-CH" sz="1600" b="1" dirty="0">
                <a:solidFill>
                  <a:schemeClr val="accent2"/>
                </a:solidFill>
                <a:latin typeface="Corbel" panose="020B0503020204020204" pitchFamily="34" charset="0"/>
              </a:rPr>
              <a:t>C</a:t>
            </a:r>
            <a:r>
              <a:rPr lang="en-CH" sz="1600" b="1" dirty="0">
                <a:solidFill>
                  <a:srgbClr val="67A042"/>
                </a:solidFill>
                <a:latin typeface="Corbel" panose="020B0503020204020204" pitchFamily="34" charset="0"/>
              </a:rPr>
              <a:t>TT</a:t>
            </a:r>
            <a:r>
              <a:rPr lang="en-CH" sz="1600" b="1" dirty="0">
                <a:solidFill>
                  <a:schemeClr val="accent2"/>
                </a:solidFill>
                <a:latin typeface="Corbel" panose="020B0503020204020204" pitchFamily="34" charset="0"/>
              </a:rPr>
              <a:t>CC</a:t>
            </a:r>
            <a:r>
              <a:rPr lang="en-CH" sz="1600" b="1" dirty="0">
                <a:solidFill>
                  <a:srgbClr val="863DBE"/>
                </a:solidFill>
                <a:latin typeface="Corbel" panose="020B0503020204020204" pitchFamily="34" charset="0"/>
              </a:rPr>
              <a:t>A</a:t>
            </a:r>
            <a:r>
              <a:rPr lang="en-CH" sz="1600" b="1" dirty="0">
                <a:solidFill>
                  <a:schemeClr val="accent1"/>
                </a:solidFill>
                <a:latin typeface="Corbel" panose="020B0503020204020204" pitchFamily="34" charset="0"/>
              </a:rPr>
              <a:t>G</a:t>
            </a:r>
            <a:r>
              <a:rPr lang="en-CH" sz="1600" b="1" dirty="0">
                <a:solidFill>
                  <a:srgbClr val="863DBE"/>
                </a:solidFill>
                <a:latin typeface="Corbel" panose="020B0503020204020204" pitchFamily="34" charset="0"/>
              </a:rPr>
              <a:t>AA</a:t>
            </a:r>
            <a:r>
              <a:rPr lang="en-CH" sz="1600" b="1" dirty="0">
                <a:solidFill>
                  <a:srgbClr val="67A042"/>
                </a:solidFill>
                <a:latin typeface="Corbel" panose="020B0503020204020204" pitchFamily="34" charset="0"/>
              </a:rPr>
              <a:t>T</a:t>
            </a:r>
            <a:r>
              <a:rPr lang="en-CH" sz="1600" b="1" dirty="0">
                <a:solidFill>
                  <a:schemeClr val="accent1"/>
                </a:solidFill>
                <a:latin typeface="Corbel" panose="020B0503020204020204" pitchFamily="34" charset="0"/>
              </a:rPr>
              <a:t>G</a:t>
            </a:r>
          </a:p>
        </p:txBody>
      </p:sp>
      <p:sp>
        <p:nvSpPr>
          <p:cNvPr id="56" name="Rectangle 55">
            <a:extLst>
              <a:ext uri="{FF2B5EF4-FFF2-40B4-BE49-F238E27FC236}">
                <a16:creationId xmlns:a16="http://schemas.microsoft.com/office/drawing/2014/main" id="{3ED6AC3D-DFCB-1945-82BC-D3D9AF46B12B}"/>
              </a:ext>
            </a:extLst>
          </p:cNvPr>
          <p:cNvSpPr/>
          <p:nvPr/>
        </p:nvSpPr>
        <p:spPr>
          <a:xfrm>
            <a:off x="688693" y="2518619"/>
            <a:ext cx="1514651" cy="208345"/>
          </a:xfrm>
          <a:prstGeom prst="rect">
            <a:avLst/>
          </a:prstGeom>
          <a:solidFill>
            <a:srgbClr val="F8F3E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46800" rtlCol="0" anchor="ctr"/>
          <a:lstStyle/>
          <a:p>
            <a:pPr algn="ctr"/>
            <a:r>
              <a:rPr lang="en-CH" sz="1600" b="1" dirty="0">
                <a:solidFill>
                  <a:schemeClr val="accent1"/>
                </a:solidFill>
                <a:latin typeface="Corbel" panose="020B0503020204020204" pitchFamily="34" charset="0"/>
              </a:rPr>
              <a:t>GGG</a:t>
            </a:r>
            <a:r>
              <a:rPr lang="en-CH" sz="1600" b="1" dirty="0">
                <a:solidFill>
                  <a:schemeClr val="accent2"/>
                </a:solidFill>
                <a:latin typeface="Corbel" panose="020B0503020204020204" pitchFamily="34" charset="0"/>
              </a:rPr>
              <a:t>CC</a:t>
            </a:r>
            <a:r>
              <a:rPr lang="en-CH" sz="1600" b="1" dirty="0">
                <a:solidFill>
                  <a:srgbClr val="863DBE"/>
                </a:solidFill>
                <a:latin typeface="Corbel" panose="020B0503020204020204" pitchFamily="34" charset="0"/>
              </a:rPr>
              <a:t>A</a:t>
            </a:r>
            <a:r>
              <a:rPr lang="en-CH" sz="1600" b="1" dirty="0">
                <a:solidFill>
                  <a:schemeClr val="accent1"/>
                </a:solidFill>
                <a:latin typeface="Corbel" panose="020B0503020204020204" pitchFamily="34" charset="0"/>
              </a:rPr>
              <a:t>G</a:t>
            </a:r>
            <a:r>
              <a:rPr lang="en-CH" sz="1600" b="1" dirty="0">
                <a:solidFill>
                  <a:srgbClr val="863DBE"/>
                </a:solidFill>
                <a:latin typeface="Corbel" panose="020B0503020204020204" pitchFamily="34" charset="0"/>
              </a:rPr>
              <a:t>AA</a:t>
            </a:r>
            <a:r>
              <a:rPr lang="en-CH" sz="1600" b="1" dirty="0">
                <a:solidFill>
                  <a:srgbClr val="67A042"/>
                </a:solidFill>
                <a:latin typeface="Corbel" panose="020B0503020204020204" pitchFamily="34" charset="0"/>
              </a:rPr>
              <a:t>T</a:t>
            </a:r>
            <a:r>
              <a:rPr lang="en-CH" sz="1600" b="1" dirty="0">
                <a:solidFill>
                  <a:schemeClr val="accent1"/>
                </a:solidFill>
                <a:latin typeface="Corbel" panose="020B0503020204020204" pitchFamily="34" charset="0"/>
              </a:rPr>
              <a:t>G</a:t>
            </a:r>
          </a:p>
        </p:txBody>
      </p:sp>
      <p:sp>
        <p:nvSpPr>
          <p:cNvPr id="57" name="Rectangle 56">
            <a:extLst>
              <a:ext uri="{FF2B5EF4-FFF2-40B4-BE49-F238E27FC236}">
                <a16:creationId xmlns:a16="http://schemas.microsoft.com/office/drawing/2014/main" id="{B7EDA0B1-A141-CD43-8FC8-CDAF384C8271}"/>
              </a:ext>
            </a:extLst>
          </p:cNvPr>
          <p:cNvSpPr/>
          <p:nvPr/>
        </p:nvSpPr>
        <p:spPr>
          <a:xfrm>
            <a:off x="688693" y="2993932"/>
            <a:ext cx="1514651" cy="208345"/>
          </a:xfrm>
          <a:prstGeom prst="rect">
            <a:avLst/>
          </a:prstGeom>
          <a:solidFill>
            <a:srgbClr val="F8F3E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46800" rtlCol="0" anchor="ctr"/>
          <a:lstStyle/>
          <a:p>
            <a:pPr algn="ctr"/>
            <a:r>
              <a:rPr lang="en-CH" sz="1600" b="1" dirty="0">
                <a:solidFill>
                  <a:schemeClr val="accent1"/>
                </a:solidFill>
                <a:latin typeface="Corbel" panose="020B0503020204020204" pitchFamily="34" charset="0"/>
              </a:rPr>
              <a:t>G</a:t>
            </a:r>
            <a:r>
              <a:rPr lang="en-CH" sz="1600" b="1" dirty="0">
                <a:solidFill>
                  <a:srgbClr val="863DBE"/>
                </a:solidFill>
                <a:latin typeface="Corbel" panose="020B0503020204020204" pitchFamily="34" charset="0"/>
              </a:rPr>
              <a:t>AA</a:t>
            </a:r>
            <a:r>
              <a:rPr lang="en-CH" sz="1600" b="1" dirty="0">
                <a:solidFill>
                  <a:srgbClr val="67A042"/>
                </a:solidFill>
                <a:latin typeface="Corbel" panose="020B0503020204020204" pitchFamily="34" charset="0"/>
              </a:rPr>
              <a:t>T</a:t>
            </a:r>
            <a:r>
              <a:rPr lang="en-CH" sz="1600" b="1" dirty="0">
                <a:solidFill>
                  <a:schemeClr val="accent1"/>
                </a:solidFill>
                <a:latin typeface="Corbel" panose="020B0503020204020204" pitchFamily="34" charset="0"/>
              </a:rPr>
              <a:t>GGGG</a:t>
            </a:r>
            <a:r>
              <a:rPr lang="en-CH" sz="1600" b="1" dirty="0">
                <a:solidFill>
                  <a:schemeClr val="accent2"/>
                </a:solidFill>
                <a:latin typeface="Corbel" panose="020B0503020204020204" pitchFamily="34" charset="0"/>
              </a:rPr>
              <a:t>CC</a:t>
            </a:r>
            <a:r>
              <a:rPr lang="en-CH" sz="1600" b="1" dirty="0">
                <a:solidFill>
                  <a:srgbClr val="863DBE"/>
                </a:solidFill>
                <a:latin typeface="Corbel" panose="020B0503020204020204" pitchFamily="34" charset="0"/>
              </a:rPr>
              <a:t>A</a:t>
            </a:r>
            <a:endParaRPr lang="en-CH" sz="1600" b="1" dirty="0">
              <a:solidFill>
                <a:schemeClr val="accent1"/>
              </a:solidFill>
              <a:latin typeface="Corbel" panose="020B0503020204020204" pitchFamily="34" charset="0"/>
            </a:endParaRPr>
          </a:p>
        </p:txBody>
      </p:sp>
      <p:sp>
        <p:nvSpPr>
          <p:cNvPr id="58" name="Rectangle 57">
            <a:extLst>
              <a:ext uri="{FF2B5EF4-FFF2-40B4-BE49-F238E27FC236}">
                <a16:creationId xmlns:a16="http://schemas.microsoft.com/office/drawing/2014/main" id="{AF4C7A2B-3783-764D-B20A-AFF30FE38B8F}"/>
              </a:ext>
            </a:extLst>
          </p:cNvPr>
          <p:cNvSpPr/>
          <p:nvPr/>
        </p:nvSpPr>
        <p:spPr>
          <a:xfrm>
            <a:off x="720477" y="3238345"/>
            <a:ext cx="1514651" cy="208345"/>
          </a:xfrm>
          <a:prstGeom prst="rect">
            <a:avLst/>
          </a:prstGeom>
          <a:solidFill>
            <a:srgbClr val="F8F3E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46800" rtlCol="0" anchor="ctr"/>
          <a:lstStyle/>
          <a:p>
            <a:pPr algn="ctr"/>
            <a:r>
              <a:rPr lang="en-CH" sz="1600" b="1" dirty="0">
                <a:solidFill>
                  <a:schemeClr val="accent6"/>
                </a:solidFill>
                <a:latin typeface="Corbel" panose="020B0503020204020204" pitchFamily="34" charset="0"/>
              </a:rPr>
              <a:t>T</a:t>
            </a:r>
            <a:r>
              <a:rPr lang="en-CH" sz="1600" b="1" dirty="0">
                <a:solidFill>
                  <a:schemeClr val="accent2"/>
                </a:solidFill>
                <a:latin typeface="Corbel" panose="020B0503020204020204" pitchFamily="34" charset="0"/>
              </a:rPr>
              <a:t>CCCC</a:t>
            </a:r>
            <a:r>
              <a:rPr lang="en-CH" sz="1600" b="1" dirty="0">
                <a:solidFill>
                  <a:schemeClr val="accent1"/>
                </a:solidFill>
                <a:latin typeface="Corbel" panose="020B0503020204020204" pitchFamily="34" charset="0"/>
              </a:rPr>
              <a:t>GGGG</a:t>
            </a:r>
            <a:r>
              <a:rPr lang="en-CH" sz="1600" b="1" dirty="0">
                <a:solidFill>
                  <a:schemeClr val="accent2"/>
                </a:solidFill>
                <a:latin typeface="Corbel" panose="020B0503020204020204" pitchFamily="34" charset="0"/>
              </a:rPr>
              <a:t>CC</a:t>
            </a:r>
            <a:r>
              <a:rPr lang="en-CH" sz="1600" b="1" dirty="0">
                <a:solidFill>
                  <a:srgbClr val="863DBE"/>
                </a:solidFill>
                <a:latin typeface="Corbel" panose="020B0503020204020204" pitchFamily="34" charset="0"/>
              </a:rPr>
              <a:t>A</a:t>
            </a:r>
            <a:endParaRPr lang="en-CH" sz="1600" b="1" dirty="0">
              <a:solidFill>
                <a:schemeClr val="accent1"/>
              </a:solidFill>
              <a:latin typeface="Corbel" panose="020B0503020204020204" pitchFamily="34" charset="0"/>
            </a:endParaRPr>
          </a:p>
        </p:txBody>
      </p:sp>
      <p:sp>
        <p:nvSpPr>
          <p:cNvPr id="59" name="Rectangle 58">
            <a:extLst>
              <a:ext uri="{FF2B5EF4-FFF2-40B4-BE49-F238E27FC236}">
                <a16:creationId xmlns:a16="http://schemas.microsoft.com/office/drawing/2014/main" id="{94A0BB08-190C-7B4C-9FA8-C453C2421161}"/>
              </a:ext>
            </a:extLst>
          </p:cNvPr>
          <p:cNvSpPr/>
          <p:nvPr/>
        </p:nvSpPr>
        <p:spPr>
          <a:xfrm>
            <a:off x="688041" y="2755783"/>
            <a:ext cx="1514651" cy="208345"/>
          </a:xfrm>
          <a:prstGeom prst="rect">
            <a:avLst/>
          </a:prstGeom>
          <a:solidFill>
            <a:srgbClr val="F8F3E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46800" rtlCol="0" anchor="ctr"/>
          <a:lstStyle/>
          <a:p>
            <a:pPr algn="ctr"/>
            <a:r>
              <a:rPr lang="en-CH" sz="1600" b="1" dirty="0">
                <a:solidFill>
                  <a:schemeClr val="accent2"/>
                </a:solidFill>
                <a:latin typeface="Corbel" panose="020B0503020204020204" pitchFamily="34" charset="0"/>
              </a:rPr>
              <a:t>CC</a:t>
            </a:r>
            <a:r>
              <a:rPr lang="en-CH" sz="1600" b="1" dirty="0">
                <a:solidFill>
                  <a:schemeClr val="accent6"/>
                </a:solidFill>
                <a:latin typeface="Corbel" panose="020B0503020204020204" pitchFamily="34" charset="0"/>
              </a:rPr>
              <a:t>TTT</a:t>
            </a:r>
            <a:r>
              <a:rPr lang="en-CH" sz="1600" b="1" dirty="0">
                <a:solidFill>
                  <a:schemeClr val="accent1"/>
                </a:solidFill>
                <a:latin typeface="Corbel" panose="020B0503020204020204" pitchFamily="34" charset="0"/>
              </a:rPr>
              <a:t>GGG</a:t>
            </a:r>
            <a:r>
              <a:rPr lang="en-CH" sz="1600" b="1" dirty="0">
                <a:solidFill>
                  <a:schemeClr val="accent6"/>
                </a:solidFill>
                <a:latin typeface="Corbel" panose="020B0503020204020204" pitchFamily="34" charset="0"/>
              </a:rPr>
              <a:t>T</a:t>
            </a:r>
            <a:r>
              <a:rPr lang="en-CH" sz="1600" b="1" dirty="0">
                <a:solidFill>
                  <a:schemeClr val="accent2"/>
                </a:solidFill>
                <a:latin typeface="Corbel" panose="020B0503020204020204" pitchFamily="34" charset="0"/>
              </a:rPr>
              <a:t>CC</a:t>
            </a:r>
            <a:r>
              <a:rPr lang="en-CH" sz="1600" b="1" dirty="0">
                <a:solidFill>
                  <a:srgbClr val="863DBE"/>
                </a:solidFill>
                <a:latin typeface="Corbel" panose="020B0503020204020204" pitchFamily="34" charset="0"/>
              </a:rPr>
              <a:t>A</a:t>
            </a:r>
            <a:endParaRPr lang="en-CH" sz="1600" b="1" dirty="0">
              <a:solidFill>
                <a:schemeClr val="accent1"/>
              </a:solidFill>
              <a:latin typeface="Corbel" panose="020B0503020204020204" pitchFamily="34" charset="0"/>
            </a:endParaRPr>
          </a:p>
        </p:txBody>
      </p:sp>
      <p:sp>
        <p:nvSpPr>
          <p:cNvPr id="60" name="Rectangle 59">
            <a:extLst>
              <a:ext uri="{FF2B5EF4-FFF2-40B4-BE49-F238E27FC236}">
                <a16:creationId xmlns:a16="http://schemas.microsoft.com/office/drawing/2014/main" id="{05B4C9C8-047E-2449-8F6D-7E55DC35146F}"/>
              </a:ext>
            </a:extLst>
          </p:cNvPr>
          <p:cNvSpPr/>
          <p:nvPr/>
        </p:nvSpPr>
        <p:spPr>
          <a:xfrm>
            <a:off x="756210" y="2351701"/>
            <a:ext cx="1514651" cy="208345"/>
          </a:xfrm>
          <a:prstGeom prst="rect">
            <a:avLst/>
          </a:prstGeom>
          <a:solidFill>
            <a:srgbClr val="F8F3E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46800" rtlCol="0" anchor="ctr"/>
          <a:lstStyle/>
          <a:p>
            <a:pPr algn="ctr"/>
            <a:r>
              <a:rPr lang="en-CH" sz="1600" b="1" dirty="0">
                <a:solidFill>
                  <a:schemeClr val="accent2"/>
                </a:solidFill>
                <a:latin typeface="Corbel" panose="020B0503020204020204" pitchFamily="34" charset="0"/>
              </a:rPr>
              <a:t>C</a:t>
            </a:r>
            <a:r>
              <a:rPr lang="en-CH" sz="1600" b="1" dirty="0">
                <a:solidFill>
                  <a:schemeClr val="accent1"/>
                </a:solidFill>
                <a:latin typeface="Corbel" panose="020B0503020204020204" pitchFamily="34" charset="0"/>
              </a:rPr>
              <a:t>GT</a:t>
            </a:r>
            <a:r>
              <a:rPr lang="en-CH" sz="1600" b="1" dirty="0">
                <a:solidFill>
                  <a:schemeClr val="accent6"/>
                </a:solidFill>
                <a:latin typeface="Corbel" panose="020B0503020204020204" pitchFamily="34" charset="0"/>
              </a:rPr>
              <a:t>T</a:t>
            </a:r>
            <a:r>
              <a:rPr lang="en-CH" sz="1600" b="1" dirty="0">
                <a:solidFill>
                  <a:schemeClr val="accent2"/>
                </a:solidFill>
                <a:latin typeface="Corbel" panose="020B0503020204020204" pitchFamily="34" charset="0"/>
              </a:rPr>
              <a:t>CC</a:t>
            </a:r>
            <a:r>
              <a:rPr lang="en-CH" sz="1600" b="1" dirty="0">
                <a:solidFill>
                  <a:schemeClr val="accent6"/>
                </a:solidFill>
                <a:latin typeface="Corbel" panose="020B0503020204020204" pitchFamily="34" charset="0"/>
              </a:rPr>
              <a:t>TT</a:t>
            </a:r>
            <a:r>
              <a:rPr lang="en-CH" sz="1600" b="1" dirty="0">
                <a:solidFill>
                  <a:schemeClr val="accent1"/>
                </a:solidFill>
                <a:latin typeface="Corbel" panose="020B0503020204020204" pitchFamily="34" charset="0"/>
              </a:rPr>
              <a:t>GG</a:t>
            </a:r>
            <a:r>
              <a:rPr lang="en-CH" sz="1600" b="1" dirty="0">
                <a:solidFill>
                  <a:schemeClr val="accent2"/>
                </a:solidFill>
                <a:latin typeface="Corbel" panose="020B0503020204020204" pitchFamily="34" charset="0"/>
              </a:rPr>
              <a:t>C</a:t>
            </a:r>
            <a:r>
              <a:rPr lang="en-CH" sz="1600" b="1" dirty="0">
                <a:solidFill>
                  <a:srgbClr val="863DBE"/>
                </a:solidFill>
                <a:latin typeface="Corbel" panose="020B0503020204020204" pitchFamily="34" charset="0"/>
              </a:rPr>
              <a:t>A</a:t>
            </a:r>
            <a:endParaRPr lang="en-CH" sz="1600" b="1" dirty="0">
              <a:solidFill>
                <a:schemeClr val="accent1"/>
              </a:solidFill>
              <a:latin typeface="Corbel" panose="020B0503020204020204" pitchFamily="34" charset="0"/>
            </a:endParaRPr>
          </a:p>
        </p:txBody>
      </p:sp>
      <p:sp>
        <p:nvSpPr>
          <p:cNvPr id="30" name="Rounded Rectangle 29">
            <a:extLst>
              <a:ext uri="{FF2B5EF4-FFF2-40B4-BE49-F238E27FC236}">
                <a16:creationId xmlns:a16="http://schemas.microsoft.com/office/drawing/2014/main" id="{1E9FD74E-F3A3-EC4F-A031-2E50E586A05F}"/>
              </a:ext>
            </a:extLst>
          </p:cNvPr>
          <p:cNvSpPr/>
          <p:nvPr/>
        </p:nvSpPr>
        <p:spPr>
          <a:xfrm>
            <a:off x="6724358" y="2291781"/>
            <a:ext cx="2048907" cy="1458415"/>
          </a:xfrm>
          <a:prstGeom prst="roundRect">
            <a:avLst>
              <a:gd name="adj" fmla="val 7116"/>
            </a:avLst>
          </a:prstGeom>
          <a:solidFill>
            <a:srgbClr val="F2E7FF"/>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2400" b="1" dirty="0">
                <a:solidFill>
                  <a:schemeClr val="tx1"/>
                </a:solidFill>
                <a:latin typeface="Corbel" panose="020B0503020204020204" pitchFamily="34" charset="0"/>
              </a:rPr>
              <a:t>Computation </a:t>
            </a:r>
          </a:p>
          <a:p>
            <a:pPr algn="ctr"/>
            <a:r>
              <a:rPr lang="en-CH" sz="2400" b="1" dirty="0">
                <a:solidFill>
                  <a:schemeClr val="tx1"/>
                </a:solidFill>
                <a:latin typeface="Corbel" panose="020B0503020204020204" pitchFamily="34" charset="0"/>
              </a:rPr>
              <a:t>Unit</a:t>
            </a:r>
          </a:p>
          <a:p>
            <a:pPr algn="ctr"/>
            <a:r>
              <a:rPr lang="en-CH" sz="2400" b="1" dirty="0">
                <a:solidFill>
                  <a:schemeClr val="accent3">
                    <a:lumMod val="75000"/>
                  </a:schemeClr>
                </a:solidFill>
                <a:latin typeface="Corbel" panose="020B0503020204020204" pitchFamily="34" charset="0"/>
              </a:rPr>
              <a:t>(CPU or Accelerator)</a:t>
            </a:r>
          </a:p>
        </p:txBody>
      </p:sp>
      <p:sp>
        <p:nvSpPr>
          <p:cNvPr id="31" name="Rounded Rectangle 30">
            <a:extLst>
              <a:ext uri="{FF2B5EF4-FFF2-40B4-BE49-F238E27FC236}">
                <a16:creationId xmlns:a16="http://schemas.microsoft.com/office/drawing/2014/main" id="{E4A3B81D-25E3-8A4C-A2DB-AB9E43C288AE}"/>
              </a:ext>
            </a:extLst>
          </p:cNvPr>
          <p:cNvSpPr/>
          <p:nvPr/>
        </p:nvSpPr>
        <p:spPr>
          <a:xfrm>
            <a:off x="5842000" y="2291782"/>
            <a:ext cx="840153" cy="1458415"/>
          </a:xfrm>
          <a:prstGeom prst="roundRect">
            <a:avLst>
              <a:gd name="adj" fmla="val 7116"/>
            </a:avLst>
          </a:prstGeom>
          <a:solidFill>
            <a:schemeClr val="accent2">
              <a:lumMod val="20000"/>
              <a:lumOff val="8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CH" sz="2400" b="1" dirty="0">
                <a:solidFill>
                  <a:schemeClr val="tx1"/>
                </a:solidFill>
                <a:latin typeface="Corbel" panose="020B0503020204020204" pitchFamily="34" charset="0"/>
              </a:rPr>
              <a:t>Cache</a:t>
            </a:r>
            <a:endParaRPr lang="en-CH" b="1" dirty="0">
              <a:solidFill>
                <a:schemeClr val="tx1"/>
              </a:solidFill>
              <a:latin typeface="Corbel" panose="020B0503020204020204" pitchFamily="34" charset="0"/>
            </a:endParaRPr>
          </a:p>
        </p:txBody>
      </p:sp>
      <p:sp>
        <p:nvSpPr>
          <p:cNvPr id="32" name="Rounded Rectangle 31">
            <a:extLst>
              <a:ext uri="{FF2B5EF4-FFF2-40B4-BE49-F238E27FC236}">
                <a16:creationId xmlns:a16="http://schemas.microsoft.com/office/drawing/2014/main" id="{45F2E9F3-46D4-2D48-A408-9382652ADA44}"/>
              </a:ext>
            </a:extLst>
          </p:cNvPr>
          <p:cNvSpPr/>
          <p:nvPr/>
        </p:nvSpPr>
        <p:spPr>
          <a:xfrm>
            <a:off x="3898900" y="2291782"/>
            <a:ext cx="1345754" cy="1458415"/>
          </a:xfrm>
          <a:prstGeom prst="roundRect">
            <a:avLst>
              <a:gd name="adj" fmla="val 7116"/>
            </a:avLst>
          </a:prstGeom>
          <a:solidFill>
            <a:schemeClr val="accent6">
              <a:lumMod val="20000"/>
              <a:lumOff val="8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2400" b="1" dirty="0">
                <a:solidFill>
                  <a:schemeClr val="tx1"/>
                </a:solidFill>
                <a:latin typeface="Corbel" panose="020B0503020204020204" pitchFamily="34" charset="0"/>
              </a:rPr>
              <a:t>Main </a:t>
            </a:r>
          </a:p>
          <a:p>
            <a:pPr algn="ctr"/>
            <a:r>
              <a:rPr lang="en-CH" sz="2400" b="1" dirty="0">
                <a:solidFill>
                  <a:schemeClr val="tx1"/>
                </a:solidFill>
                <a:latin typeface="Corbel" panose="020B0503020204020204" pitchFamily="34" charset="0"/>
              </a:rPr>
              <a:t>Memory</a:t>
            </a:r>
            <a:endParaRPr lang="en-CH" sz="2400" b="1" dirty="0">
              <a:solidFill>
                <a:schemeClr val="accent5"/>
              </a:solidFill>
              <a:latin typeface="Corbel" panose="020B0503020204020204" pitchFamily="34" charset="0"/>
            </a:endParaRPr>
          </a:p>
        </p:txBody>
      </p:sp>
      <p:sp>
        <p:nvSpPr>
          <p:cNvPr id="34" name="Rounded Rectangle 33">
            <a:extLst>
              <a:ext uri="{FF2B5EF4-FFF2-40B4-BE49-F238E27FC236}">
                <a16:creationId xmlns:a16="http://schemas.microsoft.com/office/drawing/2014/main" id="{CB2E5EEA-9D8D-454B-9C48-5D4302BF02CD}"/>
              </a:ext>
            </a:extLst>
          </p:cNvPr>
          <p:cNvSpPr/>
          <p:nvPr/>
        </p:nvSpPr>
        <p:spPr>
          <a:xfrm>
            <a:off x="322865" y="2291781"/>
            <a:ext cx="2245002" cy="1458415"/>
          </a:xfrm>
          <a:prstGeom prst="roundRect">
            <a:avLst>
              <a:gd name="adj" fmla="val 7116"/>
            </a:avLst>
          </a:prstGeom>
          <a:solidFill>
            <a:schemeClr val="accent1">
              <a:lumMod val="20000"/>
              <a:lumOff val="8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2400" b="1" dirty="0">
                <a:solidFill>
                  <a:schemeClr val="tx1"/>
                </a:solidFill>
                <a:latin typeface="Corbel" panose="020B0503020204020204" pitchFamily="34" charset="0"/>
              </a:rPr>
              <a:t>Storage</a:t>
            </a:r>
          </a:p>
          <a:p>
            <a:pPr algn="ctr"/>
            <a:r>
              <a:rPr lang="en-CH" sz="2400" b="1" dirty="0">
                <a:solidFill>
                  <a:schemeClr val="tx1"/>
                </a:solidFill>
                <a:latin typeface="Corbel" panose="020B0503020204020204" pitchFamily="34" charset="0"/>
              </a:rPr>
              <a:t>System</a:t>
            </a:r>
            <a:endParaRPr lang="en-CH" sz="2400" b="1" dirty="0">
              <a:solidFill>
                <a:schemeClr val="accent5"/>
              </a:solidFill>
              <a:latin typeface="Corbel" panose="020B0503020204020204" pitchFamily="34" charset="0"/>
            </a:endParaRPr>
          </a:p>
        </p:txBody>
      </p:sp>
      <p:sp>
        <p:nvSpPr>
          <p:cNvPr id="33" name="Rectangle 32">
            <a:extLst>
              <a:ext uri="{FF2B5EF4-FFF2-40B4-BE49-F238E27FC236}">
                <a16:creationId xmlns:a16="http://schemas.microsoft.com/office/drawing/2014/main" id="{0E6B0398-ADCD-1145-B0F6-748316A7EEF2}"/>
              </a:ext>
            </a:extLst>
          </p:cNvPr>
          <p:cNvSpPr/>
          <p:nvPr/>
        </p:nvSpPr>
        <p:spPr>
          <a:xfrm>
            <a:off x="-1" y="5303763"/>
            <a:ext cx="9144000" cy="74892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C00000"/>
                </a:solidFill>
                <a:latin typeface="Corbel" panose="020B0503020204020204" pitchFamily="34" charset="0"/>
              </a:rPr>
              <a:t>Data </a:t>
            </a:r>
            <a:r>
              <a:rPr lang="en-GB" sz="2800" b="1" dirty="0">
                <a:solidFill>
                  <a:srgbClr val="C00000"/>
                </a:solidFill>
                <a:latin typeface="Corbel" panose="020B0503020204020204" pitchFamily="34" charset="0"/>
              </a:rPr>
              <a:t>movement overhead </a:t>
            </a:r>
            <a:r>
              <a:rPr lang="en-CH" sz="2800" b="1" dirty="0">
                <a:solidFill>
                  <a:schemeClr val="tx1"/>
                </a:solidFill>
                <a:latin typeface="Corbel" panose="020B0503020204020204" pitchFamily="34" charset="0"/>
              </a:rPr>
              <a:t> </a:t>
            </a:r>
          </a:p>
        </p:txBody>
      </p:sp>
      <p:pic>
        <p:nvPicPr>
          <p:cNvPr id="35" name="Graphic 34" descr="Close">
            <a:extLst>
              <a:ext uri="{FF2B5EF4-FFF2-40B4-BE49-F238E27FC236}">
                <a16:creationId xmlns:a16="http://schemas.microsoft.com/office/drawing/2014/main" id="{B7548304-289F-9447-8091-9F3A785960B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78837" y="5219357"/>
            <a:ext cx="914400" cy="914400"/>
          </a:xfrm>
          <a:prstGeom prst="rect">
            <a:avLst/>
          </a:prstGeom>
        </p:spPr>
      </p:pic>
      <p:sp>
        <p:nvSpPr>
          <p:cNvPr id="36" name="TextBox 35">
            <a:extLst>
              <a:ext uri="{FF2B5EF4-FFF2-40B4-BE49-F238E27FC236}">
                <a16:creationId xmlns:a16="http://schemas.microsoft.com/office/drawing/2014/main" id="{29A9BA6C-26AE-E74A-87A1-95A82D67BAE7}"/>
              </a:ext>
            </a:extLst>
          </p:cNvPr>
          <p:cNvSpPr txBox="1"/>
          <p:nvPr/>
        </p:nvSpPr>
        <p:spPr>
          <a:xfrm>
            <a:off x="632697" y="4093991"/>
            <a:ext cx="1099697" cy="1107996"/>
          </a:xfrm>
          <a:prstGeom prst="rect">
            <a:avLst/>
          </a:prstGeom>
          <a:noFill/>
        </p:spPr>
        <p:txBody>
          <a:bodyPr wrap="square">
            <a:spAutoFit/>
          </a:bodyPr>
          <a:lstStyle/>
          <a:p>
            <a:r>
              <a:rPr lang="en-CH" sz="6600" b="1" i="0" u="none" strike="noStrike" dirty="0">
                <a:solidFill>
                  <a:srgbClr val="629B3C"/>
                </a:solidFill>
                <a:effectLst/>
                <a:latin typeface="arial" panose="020B0604020202020204" pitchFamily="34" charset="0"/>
              </a:rPr>
              <a:t>✓</a:t>
            </a:r>
            <a:endParaRPr lang="en-CH" sz="7200" dirty="0">
              <a:solidFill>
                <a:srgbClr val="629B3C"/>
              </a:solidFill>
            </a:endParaRPr>
          </a:p>
        </p:txBody>
      </p:sp>
      <p:sp>
        <p:nvSpPr>
          <p:cNvPr id="7" name="Title 6">
            <a:extLst>
              <a:ext uri="{FF2B5EF4-FFF2-40B4-BE49-F238E27FC236}">
                <a16:creationId xmlns:a16="http://schemas.microsoft.com/office/drawing/2014/main" id="{724BFA13-9C6A-A84C-8779-352B3F958673}"/>
              </a:ext>
            </a:extLst>
          </p:cNvPr>
          <p:cNvSpPr>
            <a:spLocks noGrp="1"/>
          </p:cNvSpPr>
          <p:nvPr>
            <p:ph type="title"/>
          </p:nvPr>
        </p:nvSpPr>
        <p:spPr/>
        <p:txBody>
          <a:bodyPr/>
          <a:lstStyle/>
          <a:p>
            <a:r>
              <a:rPr lang="en-CH" dirty="0"/>
              <a:t>Accelerating Genome Sequence Analysis</a:t>
            </a:r>
          </a:p>
        </p:txBody>
      </p:sp>
    </p:spTree>
    <p:custDataLst>
      <p:tags r:id="rId1"/>
    </p:custDataLst>
    <p:extLst>
      <p:ext uri="{BB962C8B-B14F-4D97-AF65-F5344CB8AC3E}">
        <p14:creationId xmlns:p14="http://schemas.microsoft.com/office/powerpoint/2010/main" val="4097420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0" presetClass="path" presetSubtype="0" accel="50000" decel="50000" fill="hold" grpId="0" nodeType="withEffect">
                                  <p:stCondLst>
                                    <p:cond delay="0"/>
                                  </p:stCondLst>
                                  <p:childTnLst>
                                    <p:animMotion origin="layout" path="M 2.77778E-6 2.96296E-6 L 0.75781 0.21203 " pathEditMode="relative" rAng="0" ptsTypes="AA">
                                      <p:cBhvr>
                                        <p:cTn id="34" dur="500" fill="hold"/>
                                        <p:tgtEl>
                                          <p:spTgt spid="52"/>
                                        </p:tgtEl>
                                        <p:attrNameLst>
                                          <p:attrName>ppt_x</p:attrName>
                                          <p:attrName>ppt_y</p:attrName>
                                        </p:attrNameLst>
                                      </p:cBhvr>
                                      <p:rCtr x="37882" y="10602"/>
                                    </p:animMotion>
                                  </p:childTnLst>
                                </p:cTn>
                              </p:par>
                            </p:childTnLst>
                          </p:cTn>
                        </p:par>
                        <p:par>
                          <p:cTn id="35" fill="hold">
                            <p:stCondLst>
                              <p:cond delay="500"/>
                            </p:stCondLst>
                            <p:childTnLst>
                              <p:par>
                                <p:cTn id="36" presetID="0" presetClass="path" presetSubtype="0" accel="50000" decel="50000" fill="hold" grpId="0" nodeType="afterEffect">
                                  <p:stCondLst>
                                    <p:cond delay="0"/>
                                  </p:stCondLst>
                                  <p:childTnLst>
                                    <p:animMotion origin="layout" path="M 0.01458 0.10856 L 0.73472 0.15185 " pathEditMode="relative" rAng="0" ptsTypes="AA">
                                      <p:cBhvr>
                                        <p:cTn id="37" dur="500" fill="hold"/>
                                        <p:tgtEl>
                                          <p:spTgt spid="53"/>
                                        </p:tgtEl>
                                        <p:attrNameLst>
                                          <p:attrName>ppt_x</p:attrName>
                                          <p:attrName>ppt_y</p:attrName>
                                        </p:attrNameLst>
                                      </p:cBhvr>
                                      <p:rCtr x="36007" y="2153"/>
                                    </p:animMotion>
                                  </p:childTnLst>
                                </p:cTn>
                              </p:par>
                            </p:childTnLst>
                          </p:cTn>
                        </p:par>
                        <p:par>
                          <p:cTn id="38" fill="hold">
                            <p:stCondLst>
                              <p:cond delay="1000"/>
                            </p:stCondLst>
                            <p:childTnLst>
                              <p:par>
                                <p:cTn id="39" presetID="0" presetClass="path" presetSubtype="0" accel="50000" decel="50000" fill="hold" grpId="0" nodeType="afterEffect">
                                  <p:stCondLst>
                                    <p:cond delay="0"/>
                                  </p:stCondLst>
                                  <p:childTnLst>
                                    <p:animMotion origin="layout" path="M 0.01458 0.0449 L 0.73472 0.08819 " pathEditMode="relative" rAng="0" ptsTypes="AA">
                                      <p:cBhvr>
                                        <p:cTn id="40" dur="500" fill="hold"/>
                                        <p:tgtEl>
                                          <p:spTgt spid="54"/>
                                        </p:tgtEl>
                                        <p:attrNameLst>
                                          <p:attrName>ppt_x</p:attrName>
                                          <p:attrName>ppt_y</p:attrName>
                                        </p:attrNameLst>
                                      </p:cBhvr>
                                      <p:rCtr x="36007" y="2153"/>
                                    </p:animMotion>
                                  </p:childTnLst>
                                </p:cTn>
                              </p:par>
                            </p:childTnLst>
                          </p:cTn>
                        </p:par>
                        <p:par>
                          <p:cTn id="41" fill="hold">
                            <p:stCondLst>
                              <p:cond delay="1500"/>
                            </p:stCondLst>
                            <p:childTnLst>
                              <p:par>
                                <p:cTn id="42" presetID="0" presetClass="path" presetSubtype="0" accel="50000" decel="50000" fill="hold" grpId="0" nodeType="afterEffect">
                                  <p:stCondLst>
                                    <p:cond delay="0"/>
                                  </p:stCondLst>
                                  <p:childTnLst>
                                    <p:animMotion origin="layout" path="M -0.01268 -0.08611 L 0.71024 0.05162 " pathEditMode="relative" rAng="0" ptsTypes="AA">
                                      <p:cBhvr>
                                        <p:cTn id="43" dur="500" fill="hold"/>
                                        <p:tgtEl>
                                          <p:spTgt spid="55"/>
                                        </p:tgtEl>
                                        <p:attrNameLst>
                                          <p:attrName>ppt_x</p:attrName>
                                          <p:attrName>ppt_y</p:attrName>
                                        </p:attrNameLst>
                                      </p:cBhvr>
                                      <p:rCtr x="36146" y="6875"/>
                                    </p:animMotion>
                                  </p:childTnLst>
                                </p:cTn>
                              </p:par>
                            </p:childTnLst>
                          </p:cTn>
                        </p:par>
                        <p:par>
                          <p:cTn id="44" fill="hold">
                            <p:stCondLst>
                              <p:cond delay="2000"/>
                            </p:stCondLst>
                            <p:childTnLst>
                              <p:par>
                                <p:cTn id="45" presetID="0" presetClass="path" presetSubtype="0" accel="50000" decel="50000" fill="hold" grpId="0" nodeType="afterEffect">
                                  <p:stCondLst>
                                    <p:cond delay="0"/>
                                  </p:stCondLst>
                                  <p:childTnLst>
                                    <p:animMotion origin="layout" path="M -0.01597 2.59259E-6 L 0.71406 0.19097 " pathEditMode="relative" rAng="0" ptsTypes="AA">
                                      <p:cBhvr>
                                        <p:cTn id="46" dur="500" fill="hold"/>
                                        <p:tgtEl>
                                          <p:spTgt spid="56"/>
                                        </p:tgtEl>
                                        <p:attrNameLst>
                                          <p:attrName>ppt_x</p:attrName>
                                          <p:attrName>ppt_y</p:attrName>
                                        </p:attrNameLst>
                                      </p:cBhvr>
                                      <p:rCtr x="36493" y="9537"/>
                                    </p:animMotion>
                                  </p:childTnLst>
                                </p:cTn>
                              </p:par>
                            </p:childTnLst>
                          </p:cTn>
                        </p:par>
                        <p:par>
                          <p:cTn id="47" fill="hold">
                            <p:stCondLst>
                              <p:cond delay="2500"/>
                            </p:stCondLst>
                            <p:childTnLst>
                              <p:par>
                                <p:cTn id="48" presetID="0" presetClass="path" presetSubtype="0" accel="50000" decel="50000" fill="hold" grpId="0" nodeType="afterEffect">
                                  <p:stCondLst>
                                    <p:cond delay="0"/>
                                  </p:stCondLst>
                                  <p:childTnLst>
                                    <p:animMotion origin="layout" path="M 0.00521 0.03611 L 0.70747 0.13472 " pathEditMode="relative" rAng="0" ptsTypes="AA">
                                      <p:cBhvr>
                                        <p:cTn id="49" dur="500" fill="hold"/>
                                        <p:tgtEl>
                                          <p:spTgt spid="57"/>
                                        </p:tgtEl>
                                        <p:attrNameLst>
                                          <p:attrName>ppt_x</p:attrName>
                                          <p:attrName>ppt_y</p:attrName>
                                        </p:attrNameLst>
                                      </p:cBhvr>
                                      <p:rCtr x="35104" y="4931"/>
                                    </p:animMotion>
                                  </p:childTnLst>
                                </p:cTn>
                              </p:par>
                            </p:childTnLst>
                          </p:cTn>
                        </p:par>
                        <p:par>
                          <p:cTn id="50" fill="hold">
                            <p:stCondLst>
                              <p:cond delay="3000"/>
                            </p:stCondLst>
                            <p:childTnLst>
                              <p:par>
                                <p:cTn id="51" presetID="0" presetClass="path" presetSubtype="0" accel="50000" decel="50000" fill="hold" grpId="0" nodeType="afterEffect">
                                  <p:stCondLst>
                                    <p:cond delay="0"/>
                                  </p:stCondLst>
                                  <p:childTnLst>
                                    <p:animMotion origin="layout" path="M 0.00174 0.02384 L 0.70677 0.09537 " pathEditMode="relative" rAng="0" ptsTypes="AA">
                                      <p:cBhvr>
                                        <p:cTn id="52" dur="500" fill="hold"/>
                                        <p:tgtEl>
                                          <p:spTgt spid="58"/>
                                        </p:tgtEl>
                                        <p:attrNameLst>
                                          <p:attrName>ppt_x</p:attrName>
                                          <p:attrName>ppt_y</p:attrName>
                                        </p:attrNameLst>
                                      </p:cBhvr>
                                      <p:rCtr x="35243" y="3565"/>
                                    </p:animMotion>
                                  </p:childTnLst>
                                </p:cTn>
                              </p:par>
                            </p:childTnLst>
                          </p:cTn>
                        </p:par>
                        <p:par>
                          <p:cTn id="53" fill="hold">
                            <p:stCondLst>
                              <p:cond delay="3500"/>
                            </p:stCondLst>
                            <p:childTnLst>
                              <p:par>
                                <p:cTn id="54" presetID="0" presetClass="path" presetSubtype="0" accel="50000" decel="50000" fill="hold" grpId="0" nodeType="afterEffect">
                                  <p:stCondLst>
                                    <p:cond delay="0"/>
                                  </p:stCondLst>
                                  <p:childTnLst>
                                    <p:animMotion origin="layout" path="M 0.00538 0.02616 L 0.7342 0.16458 " pathEditMode="relative" rAng="0" ptsTypes="AA">
                                      <p:cBhvr>
                                        <p:cTn id="55" dur="500" fill="hold"/>
                                        <p:tgtEl>
                                          <p:spTgt spid="59"/>
                                        </p:tgtEl>
                                        <p:attrNameLst>
                                          <p:attrName>ppt_x</p:attrName>
                                          <p:attrName>ppt_y</p:attrName>
                                        </p:attrNameLst>
                                      </p:cBhvr>
                                      <p:rCtr x="36441" y="6921"/>
                                    </p:animMotion>
                                  </p:childTnLst>
                                </p:cTn>
                              </p:par>
                            </p:childTnLst>
                          </p:cTn>
                        </p:par>
                        <p:par>
                          <p:cTn id="56" fill="hold">
                            <p:stCondLst>
                              <p:cond delay="4000"/>
                            </p:stCondLst>
                            <p:childTnLst>
                              <p:par>
                                <p:cTn id="57" presetID="0" presetClass="path" presetSubtype="0" accel="50000" decel="50000" fill="hold" grpId="0" nodeType="afterEffect">
                                  <p:stCondLst>
                                    <p:cond delay="0"/>
                                  </p:stCondLst>
                                  <p:childTnLst>
                                    <p:animMotion origin="layout" path="M 0.00695 0.01759 L 0.72361 0.22292 " pathEditMode="relative" rAng="0" ptsTypes="AA">
                                      <p:cBhvr>
                                        <p:cTn id="58" dur="500" fill="hold"/>
                                        <p:tgtEl>
                                          <p:spTgt spid="60"/>
                                        </p:tgtEl>
                                        <p:attrNameLst>
                                          <p:attrName>ppt_x</p:attrName>
                                          <p:attrName>ppt_y</p:attrName>
                                        </p:attrNameLst>
                                      </p:cBhvr>
                                      <p:rCtr x="35833" y="102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3" grpId="0"/>
      <p:bldP spid="26" grpId="0"/>
      <p:bldP spid="27" grpId="0" animBg="1"/>
      <p:bldP spid="52" grpId="0" animBg="1"/>
      <p:bldP spid="53" grpId="0" animBg="1"/>
      <p:bldP spid="54" grpId="0" animBg="1"/>
      <p:bldP spid="55" grpId="0" animBg="1"/>
      <p:bldP spid="56" grpId="0" animBg="1"/>
      <p:bldP spid="57" grpId="0" animBg="1"/>
      <p:bldP spid="58" grpId="0" animBg="1"/>
      <p:bldP spid="59" grpId="0" animBg="1"/>
      <p:bldP spid="60" grpId="0" animBg="1"/>
      <p:bldP spid="33" grpId="0" animBg="1"/>
      <p:bldP spid="3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556D7-39BD-F740-833C-614719434B0B}"/>
              </a:ext>
            </a:extLst>
          </p:cNvPr>
          <p:cNvSpPr>
            <a:spLocks noGrp="1"/>
          </p:cNvSpPr>
          <p:nvPr>
            <p:ph type="title"/>
          </p:nvPr>
        </p:nvSpPr>
        <p:spPr/>
        <p:txBody>
          <a:bodyPr/>
          <a:lstStyle/>
          <a:p>
            <a:r>
              <a:rPr lang="en-CH" dirty="0"/>
              <a:t>Overheads of Hardware Mappers</a:t>
            </a:r>
          </a:p>
        </p:txBody>
      </p:sp>
      <p:graphicFrame>
        <p:nvGraphicFramePr>
          <p:cNvPr id="10" name="Chart 9">
            <a:extLst>
              <a:ext uri="{FF2B5EF4-FFF2-40B4-BE49-F238E27FC236}">
                <a16:creationId xmlns:a16="http://schemas.microsoft.com/office/drawing/2014/main" id="{4E259E83-D316-9C4C-839E-49A7F3B2E6CA}"/>
              </a:ext>
            </a:extLst>
          </p:cNvPr>
          <p:cNvGraphicFramePr>
            <a:graphicFrameLocks/>
          </p:cNvGraphicFramePr>
          <p:nvPr/>
        </p:nvGraphicFramePr>
        <p:xfrm>
          <a:off x="1738652" y="1456477"/>
          <a:ext cx="6465194"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4ADF440E-183B-BB44-A2D0-BE97C2C6C782}"/>
              </a:ext>
            </a:extLst>
          </p:cNvPr>
          <p:cNvSpPr txBox="1"/>
          <p:nvPr/>
        </p:nvSpPr>
        <p:spPr>
          <a:xfrm rot="16200000">
            <a:off x="372662" y="2643411"/>
            <a:ext cx="2477959" cy="369332"/>
          </a:xfrm>
          <a:prstGeom prst="rect">
            <a:avLst/>
          </a:prstGeom>
          <a:noFill/>
        </p:spPr>
        <p:txBody>
          <a:bodyPr wrap="square" rtlCol="0">
            <a:spAutoFit/>
          </a:bodyPr>
          <a:lstStyle/>
          <a:p>
            <a:pPr algn="ctr" defTabSz="914052"/>
            <a:r>
              <a:rPr lang="en-CH" b="1" dirty="0">
                <a:solidFill>
                  <a:prstClr val="black"/>
                </a:solidFill>
                <a:latin typeface="Corbel" panose="020B0503020204020204" pitchFamily="34" charset="0"/>
              </a:rPr>
              <a:t>Execution time [sec]</a:t>
            </a:r>
          </a:p>
        </p:txBody>
      </p:sp>
      <p:sp>
        <p:nvSpPr>
          <p:cNvPr id="5" name="TextBox 4">
            <a:extLst>
              <a:ext uri="{FF2B5EF4-FFF2-40B4-BE49-F238E27FC236}">
                <a16:creationId xmlns:a16="http://schemas.microsoft.com/office/drawing/2014/main" id="{0AC966B3-BF9A-D844-BD8E-B55527D2B9FC}"/>
              </a:ext>
            </a:extLst>
          </p:cNvPr>
          <p:cNvSpPr txBox="1"/>
          <p:nvPr/>
        </p:nvSpPr>
        <p:spPr>
          <a:xfrm rot="16200000">
            <a:off x="2653238" y="2206733"/>
            <a:ext cx="620799" cy="338554"/>
          </a:xfrm>
          <a:prstGeom prst="rect">
            <a:avLst/>
          </a:prstGeom>
          <a:noFill/>
        </p:spPr>
        <p:txBody>
          <a:bodyPr wrap="square" rtlCol="0">
            <a:spAutoFit/>
          </a:bodyPr>
          <a:lstStyle/>
          <a:p>
            <a:pPr defTabSz="914052"/>
            <a:r>
              <a:rPr lang="en-CH" sz="1600" dirty="0">
                <a:solidFill>
                  <a:schemeClr val="bg1"/>
                </a:solidFill>
                <a:latin typeface="Cambria" panose="02040503050406030204" pitchFamily="18" charset="0"/>
              </a:rPr>
              <a:t>24.8</a:t>
            </a:r>
          </a:p>
        </p:txBody>
      </p:sp>
      <p:cxnSp>
        <p:nvCxnSpPr>
          <p:cNvPr id="6" name="Straight Arrow Connector 5">
            <a:extLst>
              <a:ext uri="{FF2B5EF4-FFF2-40B4-BE49-F238E27FC236}">
                <a16:creationId xmlns:a16="http://schemas.microsoft.com/office/drawing/2014/main" id="{458A733A-A9CA-B843-9F6B-F0938F36CB7E}"/>
              </a:ext>
            </a:extLst>
          </p:cNvPr>
          <p:cNvCxnSpPr>
            <a:cxnSpLocks/>
          </p:cNvCxnSpPr>
          <p:nvPr/>
        </p:nvCxnSpPr>
        <p:spPr>
          <a:xfrm flipV="1">
            <a:off x="2963637" y="1970243"/>
            <a:ext cx="0" cy="202833"/>
          </a:xfrm>
          <a:prstGeom prst="straightConnector1">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9389AD5-242F-1D4A-9808-1DBAA563B54E}"/>
              </a:ext>
            </a:extLst>
          </p:cNvPr>
          <p:cNvSpPr txBox="1"/>
          <p:nvPr/>
        </p:nvSpPr>
        <p:spPr>
          <a:xfrm rot="16200000">
            <a:off x="5424779" y="2206732"/>
            <a:ext cx="620799" cy="338554"/>
          </a:xfrm>
          <a:prstGeom prst="rect">
            <a:avLst/>
          </a:prstGeom>
          <a:noFill/>
        </p:spPr>
        <p:txBody>
          <a:bodyPr wrap="square" rtlCol="0">
            <a:spAutoFit/>
          </a:bodyPr>
          <a:lstStyle/>
          <a:p>
            <a:pPr defTabSz="914052"/>
            <a:r>
              <a:rPr lang="en-CH" sz="1600" dirty="0">
                <a:solidFill>
                  <a:schemeClr val="bg1"/>
                </a:solidFill>
                <a:latin typeface="Cambria" panose="02040503050406030204" pitchFamily="18" charset="0"/>
              </a:rPr>
              <a:t>10.1</a:t>
            </a:r>
          </a:p>
        </p:txBody>
      </p:sp>
      <p:cxnSp>
        <p:nvCxnSpPr>
          <p:cNvPr id="8" name="Straight Arrow Connector 7">
            <a:extLst>
              <a:ext uri="{FF2B5EF4-FFF2-40B4-BE49-F238E27FC236}">
                <a16:creationId xmlns:a16="http://schemas.microsoft.com/office/drawing/2014/main" id="{5B2AAACD-6B67-7842-ABF1-D4408EAE714B}"/>
              </a:ext>
            </a:extLst>
          </p:cNvPr>
          <p:cNvCxnSpPr>
            <a:cxnSpLocks/>
          </p:cNvCxnSpPr>
          <p:nvPr/>
        </p:nvCxnSpPr>
        <p:spPr>
          <a:xfrm flipV="1">
            <a:off x="5735178" y="1970242"/>
            <a:ext cx="0" cy="202833"/>
          </a:xfrm>
          <a:prstGeom prst="straightConnector1">
            <a:avLst/>
          </a:prstGeom>
          <a:ln w="15875">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Arc 12">
            <a:extLst>
              <a:ext uri="{FF2B5EF4-FFF2-40B4-BE49-F238E27FC236}">
                <a16:creationId xmlns:a16="http://schemas.microsoft.com/office/drawing/2014/main" id="{3696A535-A744-004D-B729-25D4EF0B28FC}"/>
              </a:ext>
            </a:extLst>
          </p:cNvPr>
          <p:cNvSpPr/>
          <p:nvPr/>
        </p:nvSpPr>
        <p:spPr>
          <a:xfrm rot="5400000">
            <a:off x="3582314" y="2218316"/>
            <a:ext cx="772731" cy="338532"/>
          </a:xfrm>
          <a:prstGeom prst="arc">
            <a:avLst>
              <a:gd name="adj1" fmla="val 7102028"/>
              <a:gd name="adj2" fmla="val 18473664"/>
            </a:avLst>
          </a:prstGeom>
          <a:ln w="28575">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14" name="TextBox 13">
            <a:extLst>
              <a:ext uri="{FF2B5EF4-FFF2-40B4-BE49-F238E27FC236}">
                <a16:creationId xmlns:a16="http://schemas.microsoft.com/office/drawing/2014/main" id="{DE4D5BE5-0DA3-5A43-B97E-ACE59F2180E8}"/>
              </a:ext>
            </a:extLst>
          </p:cNvPr>
          <p:cNvSpPr txBox="1"/>
          <p:nvPr/>
        </p:nvSpPr>
        <p:spPr>
          <a:xfrm>
            <a:off x="4279224" y="2070520"/>
            <a:ext cx="944330" cy="369332"/>
          </a:xfrm>
          <a:prstGeom prst="rect">
            <a:avLst/>
          </a:prstGeom>
          <a:noFill/>
        </p:spPr>
        <p:txBody>
          <a:bodyPr wrap="square" rtlCol="0">
            <a:spAutoFit/>
          </a:bodyPr>
          <a:lstStyle/>
          <a:p>
            <a:pPr defTabSz="914052"/>
            <a:r>
              <a:rPr lang="en-CH" b="1" dirty="0">
                <a:solidFill>
                  <a:srgbClr val="FF0000"/>
                </a:solidFill>
                <a:latin typeface="Cambria" panose="02040503050406030204" pitchFamily="18" charset="0"/>
              </a:rPr>
              <a:t>23%</a:t>
            </a:r>
          </a:p>
        </p:txBody>
      </p:sp>
      <p:sp>
        <p:nvSpPr>
          <p:cNvPr id="15" name="Rectangle 14">
            <a:extLst>
              <a:ext uri="{FF2B5EF4-FFF2-40B4-BE49-F238E27FC236}">
                <a16:creationId xmlns:a16="http://schemas.microsoft.com/office/drawing/2014/main" id="{FB333C73-9322-BD4D-8690-15A26AEB8441}"/>
              </a:ext>
            </a:extLst>
          </p:cNvPr>
          <p:cNvSpPr/>
          <p:nvPr/>
        </p:nvSpPr>
        <p:spPr>
          <a:xfrm>
            <a:off x="0" y="5268903"/>
            <a:ext cx="9144000" cy="90147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rgbClr val="629B3C"/>
                </a:solidFill>
                <a:latin typeface="Corbel" panose="020B0503020204020204" pitchFamily="34" charset="0"/>
              </a:rPr>
              <a:t>The ideal in-storage filter significantly improves performance</a:t>
            </a:r>
            <a:endParaRPr lang="en-GB" sz="2400" b="1" dirty="0">
              <a:solidFill>
                <a:schemeClr val="tx1"/>
              </a:solidFill>
              <a:latin typeface="Corbel" panose="020B0503020204020204" pitchFamily="34" charset="0"/>
            </a:endParaRPr>
          </a:p>
        </p:txBody>
      </p:sp>
      <p:sp>
        <p:nvSpPr>
          <p:cNvPr id="16" name="Rectangle 15">
            <a:extLst>
              <a:ext uri="{FF2B5EF4-FFF2-40B4-BE49-F238E27FC236}">
                <a16:creationId xmlns:a16="http://schemas.microsoft.com/office/drawing/2014/main" id="{54680426-63AA-AF4F-8BB3-A03BC1A64781}"/>
              </a:ext>
            </a:extLst>
          </p:cNvPr>
          <p:cNvSpPr/>
          <p:nvPr/>
        </p:nvSpPr>
        <p:spPr>
          <a:xfrm>
            <a:off x="0" y="4161060"/>
            <a:ext cx="9144000" cy="90147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2400" b="1" dirty="0">
                <a:solidFill>
                  <a:schemeClr val="tx1"/>
                </a:solidFill>
                <a:latin typeface="Corbel" panose="020B0503020204020204" pitchFamily="34" charset="0"/>
              </a:rPr>
              <a:t>Even the high-end SSD </a:t>
            </a:r>
            <a:r>
              <a:rPr lang="en-GB" sz="2400" b="1" dirty="0">
                <a:solidFill>
                  <a:srgbClr val="C00000"/>
                </a:solidFill>
                <a:latin typeface="Corbel" panose="020B0503020204020204" pitchFamily="34" charset="0"/>
              </a:rPr>
              <a:t>does not fully alleviate</a:t>
            </a:r>
            <a:r>
              <a:rPr lang="en-GB" sz="2400" b="1" dirty="0">
                <a:solidFill>
                  <a:schemeClr val="tx1"/>
                </a:solidFill>
                <a:latin typeface="Corbel" panose="020B0503020204020204" pitchFamily="34" charset="0"/>
              </a:rPr>
              <a:t> the storage bottleneck</a:t>
            </a:r>
          </a:p>
        </p:txBody>
      </p:sp>
      <p:sp>
        <p:nvSpPr>
          <p:cNvPr id="17" name="TextBox 16">
            <a:extLst>
              <a:ext uri="{FF2B5EF4-FFF2-40B4-BE49-F238E27FC236}">
                <a16:creationId xmlns:a16="http://schemas.microsoft.com/office/drawing/2014/main" id="{CEA4ADD6-7433-9C43-B377-B0A8FC7AA7B5}"/>
              </a:ext>
            </a:extLst>
          </p:cNvPr>
          <p:cNvSpPr txBox="1"/>
          <p:nvPr/>
        </p:nvSpPr>
        <p:spPr>
          <a:xfrm rot="16200000">
            <a:off x="6393757" y="3113539"/>
            <a:ext cx="722022" cy="369332"/>
          </a:xfrm>
          <a:prstGeom prst="rect">
            <a:avLst/>
          </a:prstGeom>
          <a:noFill/>
        </p:spPr>
        <p:txBody>
          <a:bodyPr wrap="square" rtlCol="0">
            <a:spAutoFit/>
          </a:bodyPr>
          <a:lstStyle/>
          <a:p>
            <a:r>
              <a:rPr lang="en-CH" dirty="0">
                <a:latin typeface="Corbel" panose="020B0503020204020204" pitchFamily="34" charset="0"/>
              </a:rPr>
              <a:t>N/A</a:t>
            </a:r>
          </a:p>
        </p:txBody>
      </p:sp>
    </p:spTree>
    <p:extLst>
      <p:ext uri="{BB962C8B-B14F-4D97-AF65-F5344CB8AC3E}">
        <p14:creationId xmlns:p14="http://schemas.microsoft.com/office/powerpoint/2010/main" val="3014066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animBg="1"/>
      <p:bldP spid="1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A2418-71A5-3742-B26F-DE5EB983E748}"/>
              </a:ext>
            </a:extLst>
          </p:cNvPr>
          <p:cNvSpPr>
            <a:spLocks noGrp="1"/>
          </p:cNvSpPr>
          <p:nvPr>
            <p:ph type="title"/>
          </p:nvPr>
        </p:nvSpPr>
        <p:spPr/>
        <p:txBody>
          <a:bodyPr/>
          <a:lstStyle/>
          <a:p>
            <a:r>
              <a:rPr lang="en-CH" dirty="0"/>
              <a:t>Ideal-OSF</a:t>
            </a:r>
          </a:p>
        </p:txBody>
      </p:sp>
      <p:pic>
        <p:nvPicPr>
          <p:cNvPr id="5" name="Content Placeholder 4">
            <a:extLst>
              <a:ext uri="{FF2B5EF4-FFF2-40B4-BE49-F238E27FC236}">
                <a16:creationId xmlns:a16="http://schemas.microsoft.com/office/drawing/2014/main" id="{44492224-9C58-A946-9788-9D9F7AA023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719" y="1943448"/>
            <a:ext cx="8424424" cy="867219"/>
          </a:xfrm>
        </p:spPr>
      </p:pic>
      <p:pic>
        <p:nvPicPr>
          <p:cNvPr id="7" name="Picture 6">
            <a:extLst>
              <a:ext uri="{FF2B5EF4-FFF2-40B4-BE49-F238E27FC236}">
                <a16:creationId xmlns:a16="http://schemas.microsoft.com/office/drawing/2014/main" id="{488155DC-D0CB-FD4F-85BC-8F0DCA9D04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13" y="4650714"/>
            <a:ext cx="8798062" cy="749939"/>
          </a:xfrm>
          <a:prstGeom prst="rect">
            <a:avLst/>
          </a:prstGeom>
        </p:spPr>
      </p:pic>
      <p:sp>
        <p:nvSpPr>
          <p:cNvPr id="8" name="TextBox 7">
            <a:extLst>
              <a:ext uri="{FF2B5EF4-FFF2-40B4-BE49-F238E27FC236}">
                <a16:creationId xmlns:a16="http://schemas.microsoft.com/office/drawing/2014/main" id="{77B2CA20-1C6F-A846-B726-982241041F37}"/>
              </a:ext>
            </a:extLst>
          </p:cNvPr>
          <p:cNvSpPr txBox="1"/>
          <p:nvPr/>
        </p:nvSpPr>
        <p:spPr>
          <a:xfrm>
            <a:off x="189560" y="1292772"/>
            <a:ext cx="8113612" cy="461665"/>
          </a:xfrm>
          <a:prstGeom prst="rect">
            <a:avLst/>
          </a:prstGeom>
          <a:noFill/>
        </p:spPr>
        <p:txBody>
          <a:bodyPr wrap="square" rtlCol="0">
            <a:spAutoFit/>
          </a:bodyPr>
          <a:lstStyle/>
          <a:p>
            <a:pPr marL="342900" indent="-342900">
              <a:buFont typeface="Arial" panose="020B0604020202020204" pitchFamily="34" charset="0"/>
              <a:buChar char="•"/>
            </a:pPr>
            <a:r>
              <a:rPr lang="en-CH" sz="2400" dirty="0">
                <a:latin typeface="Corbel" panose="020B0503020204020204" pitchFamily="34" charset="0"/>
              </a:rPr>
              <a:t>Execution time of an</a:t>
            </a:r>
            <a:r>
              <a:rPr lang="en-CH" sz="2400" dirty="0">
                <a:solidFill>
                  <a:srgbClr val="629B3C"/>
                </a:solidFill>
                <a:latin typeface="Corbel" panose="020B0503020204020204" pitchFamily="34" charset="0"/>
              </a:rPr>
              <a:t> ideal in-storage filter</a:t>
            </a:r>
            <a:r>
              <a:rPr lang="en-CH" sz="2400" dirty="0">
                <a:latin typeface="Corbel" panose="020B0503020204020204" pitchFamily="34" charset="0"/>
              </a:rPr>
              <a:t>:</a:t>
            </a:r>
          </a:p>
        </p:txBody>
      </p:sp>
      <p:sp>
        <p:nvSpPr>
          <p:cNvPr id="9" name="TextBox 8">
            <a:extLst>
              <a:ext uri="{FF2B5EF4-FFF2-40B4-BE49-F238E27FC236}">
                <a16:creationId xmlns:a16="http://schemas.microsoft.com/office/drawing/2014/main" id="{7EE2B635-8E11-7F40-92E9-092AB3E8A7D8}"/>
              </a:ext>
            </a:extLst>
          </p:cNvPr>
          <p:cNvSpPr txBox="1"/>
          <p:nvPr/>
        </p:nvSpPr>
        <p:spPr>
          <a:xfrm>
            <a:off x="189560" y="3499858"/>
            <a:ext cx="8113612" cy="830997"/>
          </a:xfrm>
          <a:prstGeom prst="rect">
            <a:avLst/>
          </a:prstGeom>
          <a:noFill/>
        </p:spPr>
        <p:txBody>
          <a:bodyPr wrap="square" rtlCol="0">
            <a:spAutoFit/>
          </a:bodyPr>
          <a:lstStyle/>
          <a:p>
            <a:pPr marL="342900" indent="-342900">
              <a:buFont typeface="Arial" panose="020B0604020202020204" pitchFamily="34" charset="0"/>
              <a:buChar char="•"/>
            </a:pPr>
            <a:r>
              <a:rPr lang="en-CH" sz="2400" dirty="0">
                <a:latin typeface="Corbel" panose="020B0503020204020204" pitchFamily="34" charset="0"/>
              </a:rPr>
              <a:t>Execution time of an </a:t>
            </a:r>
            <a:r>
              <a:rPr lang="en-CH" sz="2400" dirty="0">
                <a:solidFill>
                  <a:schemeClr val="accent2"/>
                </a:solidFill>
                <a:latin typeface="Corbel" panose="020B0503020204020204" pitchFamily="34" charset="0"/>
              </a:rPr>
              <a:t>ideal outside-storage filter</a:t>
            </a:r>
            <a:r>
              <a:rPr lang="en-CH" sz="2400" dirty="0">
                <a:latin typeface="Corbel" panose="020B0503020204020204" pitchFamily="34" charset="0"/>
              </a:rPr>
              <a:t>:</a:t>
            </a:r>
          </a:p>
          <a:p>
            <a:pPr marL="800100" lvl="1" indent="-342900">
              <a:buFont typeface="Arial" panose="020B0604020202020204" pitchFamily="34" charset="0"/>
              <a:buChar char="•"/>
            </a:pPr>
            <a:r>
              <a:rPr lang="en-CH" sz="2400" dirty="0">
                <a:solidFill>
                  <a:srgbClr val="C00000"/>
                </a:solidFill>
                <a:latin typeface="Corbel" panose="020B0503020204020204" pitchFamily="34" charset="0"/>
              </a:rPr>
              <a:t>60% slower</a:t>
            </a:r>
            <a:r>
              <a:rPr lang="en-CH" sz="2400" dirty="0">
                <a:latin typeface="Corbel" panose="020B0503020204020204" pitchFamily="34" charset="0"/>
              </a:rPr>
              <a:t> than Ideal-ISF in our analysis</a:t>
            </a:r>
          </a:p>
        </p:txBody>
      </p:sp>
    </p:spTree>
    <p:extLst>
      <p:ext uri="{BB962C8B-B14F-4D97-AF65-F5344CB8AC3E}">
        <p14:creationId xmlns:p14="http://schemas.microsoft.com/office/powerpoint/2010/main" val="35730006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FFCEE-70B6-3040-B2C4-94A49AE538C0}"/>
              </a:ext>
            </a:extLst>
          </p:cNvPr>
          <p:cNvSpPr>
            <a:spLocks noGrp="1"/>
          </p:cNvSpPr>
          <p:nvPr>
            <p:ph type="title"/>
          </p:nvPr>
        </p:nvSpPr>
        <p:spPr/>
        <p:txBody>
          <a:bodyPr/>
          <a:lstStyle/>
          <a:p>
            <a:r>
              <a:rPr lang="en-CH" dirty="0"/>
              <a:t>Comparison to PIM</a:t>
            </a:r>
          </a:p>
        </p:txBody>
      </p:sp>
      <p:sp>
        <p:nvSpPr>
          <p:cNvPr id="3" name="Content Placeholder 2">
            <a:extLst>
              <a:ext uri="{FF2B5EF4-FFF2-40B4-BE49-F238E27FC236}">
                <a16:creationId xmlns:a16="http://schemas.microsoft.com/office/drawing/2014/main" id="{1698FF94-A37A-EA4F-A579-F1500C7A3273}"/>
              </a:ext>
            </a:extLst>
          </p:cNvPr>
          <p:cNvSpPr>
            <a:spLocks noGrp="1"/>
          </p:cNvSpPr>
          <p:nvPr>
            <p:ph idx="1"/>
          </p:nvPr>
        </p:nvSpPr>
        <p:spPr/>
        <p:txBody>
          <a:bodyPr/>
          <a:lstStyle/>
          <a:p>
            <a:r>
              <a:rPr lang="en-GB" sz="2000" dirty="0"/>
              <a:t>Even though read mapping applications could also benefit from other near-data, in-storage processing can fundamentally address the data movement problem by filtering </a:t>
            </a:r>
            <a:r>
              <a:rPr lang="en-GB" sz="2000" dirty="0">
                <a:solidFill>
                  <a:srgbClr val="629B3C"/>
                </a:solidFill>
              </a:rPr>
              <a:t>large, low-reuse data </a:t>
            </a:r>
            <a:r>
              <a:rPr lang="en-GB" sz="2000" dirty="0"/>
              <a:t>where the data initially resides. </a:t>
            </a:r>
          </a:p>
          <a:p>
            <a:pPr marL="0" indent="0">
              <a:buNone/>
            </a:pPr>
            <a:endParaRPr lang="en-GB" sz="2000" dirty="0"/>
          </a:p>
          <a:p>
            <a:r>
              <a:rPr lang="en-GB" sz="2000" dirty="0"/>
              <a:t>Even if an ideal accelerator achieved a zero execution time, there would still exist the need to bring the data from storage to the accelerator. </a:t>
            </a:r>
          </a:p>
          <a:p>
            <a:pPr lvl="1"/>
            <a:r>
              <a:rPr lang="en-GB" sz="2000" dirty="0">
                <a:solidFill>
                  <a:srgbClr val="C00000"/>
                </a:solidFill>
              </a:rPr>
              <a:t>2.15x slower</a:t>
            </a:r>
            <a:r>
              <a:rPr lang="en-GB" sz="2000" dirty="0"/>
              <a:t> than the execution time that Ideal-ISF+ACC provides  in our motivational analysis</a:t>
            </a:r>
          </a:p>
        </p:txBody>
      </p:sp>
      <p:sp>
        <p:nvSpPr>
          <p:cNvPr id="4" name="Rectangle 3">
            <a:extLst>
              <a:ext uri="{FF2B5EF4-FFF2-40B4-BE49-F238E27FC236}">
                <a16:creationId xmlns:a16="http://schemas.microsoft.com/office/drawing/2014/main" id="{B2E07FE3-90DF-6743-B00B-46BF4DDF99ED}"/>
              </a:ext>
            </a:extLst>
          </p:cNvPr>
          <p:cNvSpPr/>
          <p:nvPr/>
        </p:nvSpPr>
        <p:spPr>
          <a:xfrm>
            <a:off x="0" y="4230981"/>
            <a:ext cx="9144000" cy="123892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108000" rtlCol="0" anchor="ctr"/>
          <a:lstStyle/>
          <a:p>
            <a:pPr algn="ctr">
              <a:lnSpc>
                <a:spcPct val="150000"/>
              </a:lnSpc>
            </a:pPr>
            <a:r>
              <a:rPr lang="en-GB" sz="2200" b="1" dirty="0">
                <a:solidFill>
                  <a:schemeClr val="tx1"/>
                </a:solidFill>
                <a:latin typeface="Corbel" panose="020B0503020204020204" pitchFamily="34" charset="0"/>
              </a:rPr>
              <a:t>In-storage filter </a:t>
            </a:r>
            <a:r>
              <a:rPr lang="en-GB" sz="2200" b="1" dirty="0">
                <a:solidFill>
                  <a:srgbClr val="629B3C"/>
                </a:solidFill>
                <a:latin typeface="Corbel" panose="020B0503020204020204" pitchFamily="34" charset="0"/>
              </a:rPr>
              <a:t>can be integrated with any read mapping accelerator, including PIM accelerators</a:t>
            </a:r>
            <a:r>
              <a:rPr lang="en-GB" sz="2200" b="1" dirty="0">
                <a:solidFill>
                  <a:schemeClr val="tx1"/>
                </a:solidFill>
                <a:latin typeface="Corbel" panose="020B0503020204020204" pitchFamily="34" charset="0"/>
              </a:rPr>
              <a:t>, to alleviate their data movement overhead.</a:t>
            </a:r>
          </a:p>
        </p:txBody>
      </p:sp>
    </p:spTree>
    <p:extLst>
      <p:ext uri="{BB962C8B-B14F-4D97-AF65-F5344CB8AC3E}">
        <p14:creationId xmlns:p14="http://schemas.microsoft.com/office/powerpoint/2010/main" val="3799529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07BB0-3206-CA46-B2B8-6BCCE90636DD}"/>
              </a:ext>
            </a:extLst>
          </p:cNvPr>
          <p:cNvSpPr>
            <a:spLocks noGrp="1"/>
          </p:cNvSpPr>
          <p:nvPr>
            <p:ph type="title"/>
          </p:nvPr>
        </p:nvSpPr>
        <p:spPr/>
        <p:txBody>
          <a:bodyPr/>
          <a:lstStyle/>
          <a:p>
            <a:r>
              <a:rPr lang="en-CH" dirty="0"/>
              <a:t>Long Read Use Cases</a:t>
            </a:r>
          </a:p>
        </p:txBody>
      </p:sp>
      <p:pic>
        <p:nvPicPr>
          <p:cNvPr id="5" name="Content Placeholder 4">
            <a:extLst>
              <a:ext uri="{FF2B5EF4-FFF2-40B4-BE49-F238E27FC236}">
                <a16:creationId xmlns:a16="http://schemas.microsoft.com/office/drawing/2014/main" id="{7E7BB889-6E20-9445-9107-27E1F5A606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913" y="2029334"/>
            <a:ext cx="8797925" cy="3275581"/>
          </a:xfrm>
        </p:spPr>
      </p:pic>
    </p:spTree>
    <p:extLst>
      <p:ext uri="{BB962C8B-B14F-4D97-AF65-F5344CB8AC3E}">
        <p14:creationId xmlns:p14="http://schemas.microsoft.com/office/powerpoint/2010/main" val="8742036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A1D6E-1CE6-7146-90A6-5EC4F21FB811}"/>
              </a:ext>
            </a:extLst>
          </p:cNvPr>
          <p:cNvSpPr>
            <a:spLocks noGrp="1"/>
          </p:cNvSpPr>
          <p:nvPr>
            <p:ph type="title"/>
          </p:nvPr>
        </p:nvSpPr>
        <p:spPr/>
        <p:txBody>
          <a:bodyPr/>
          <a:lstStyle/>
          <a:p>
            <a:r>
              <a:rPr lang="en-CH" dirty="0"/>
              <a:t>FTL</a:t>
            </a:r>
          </a:p>
        </p:txBody>
      </p:sp>
      <p:sp>
        <p:nvSpPr>
          <p:cNvPr id="4" name="Rounded Rectangle 3">
            <a:extLst>
              <a:ext uri="{FF2B5EF4-FFF2-40B4-BE49-F238E27FC236}">
                <a16:creationId xmlns:a16="http://schemas.microsoft.com/office/drawing/2014/main" id="{E3CACCC2-119D-B340-95CE-ACBA6A4FCDE9}"/>
              </a:ext>
            </a:extLst>
          </p:cNvPr>
          <p:cNvSpPr/>
          <p:nvPr/>
        </p:nvSpPr>
        <p:spPr>
          <a:xfrm>
            <a:off x="642567" y="2464780"/>
            <a:ext cx="7576145" cy="2560027"/>
          </a:xfrm>
          <a:prstGeom prst="roundRect">
            <a:avLst>
              <a:gd name="adj" fmla="val 6954"/>
            </a:avLst>
          </a:prstGeom>
          <a:solidFill>
            <a:schemeClr val="bg1">
              <a:lumMod val="9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CH" b="1" dirty="0">
                <a:solidFill>
                  <a:schemeClr val="tx1"/>
                </a:solidFill>
                <a:latin typeface="Cambria" panose="02040503050406030204" pitchFamily="18" charset="0"/>
              </a:rPr>
              <a:t>GenStore-Enabled SSD</a:t>
            </a:r>
          </a:p>
        </p:txBody>
      </p:sp>
      <p:cxnSp>
        <p:nvCxnSpPr>
          <p:cNvPr id="5" name="Straight Connector 4">
            <a:extLst>
              <a:ext uri="{FF2B5EF4-FFF2-40B4-BE49-F238E27FC236}">
                <a16:creationId xmlns:a16="http://schemas.microsoft.com/office/drawing/2014/main" id="{BF51B76C-E436-DF4F-9260-B8BC3A6E637A}"/>
              </a:ext>
            </a:extLst>
          </p:cNvPr>
          <p:cNvCxnSpPr>
            <a:cxnSpLocks/>
          </p:cNvCxnSpPr>
          <p:nvPr/>
        </p:nvCxnSpPr>
        <p:spPr>
          <a:xfrm flipH="1">
            <a:off x="5850341" y="3198028"/>
            <a:ext cx="236703"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ounded Rectangle 5">
            <a:extLst>
              <a:ext uri="{FF2B5EF4-FFF2-40B4-BE49-F238E27FC236}">
                <a16:creationId xmlns:a16="http://schemas.microsoft.com/office/drawing/2014/main" id="{0A9ED746-40C7-B84E-8826-4EEE76572235}"/>
              </a:ext>
            </a:extLst>
          </p:cNvPr>
          <p:cNvSpPr/>
          <p:nvPr/>
        </p:nvSpPr>
        <p:spPr bwMode="auto">
          <a:xfrm>
            <a:off x="2934280" y="2831995"/>
            <a:ext cx="2932803" cy="2108252"/>
          </a:xfrm>
          <a:prstGeom prst="roundRect">
            <a:avLst>
              <a:gd name="adj" fmla="val 0"/>
            </a:avLst>
          </a:prstGeom>
          <a:solidFill>
            <a:srgbClr val="E9F9E4"/>
          </a:solidFill>
          <a:ln w="15875" cap="flat" cmpd="sng" algn="ctr">
            <a:solidFill>
              <a:schemeClr val="tx1"/>
            </a:solidFill>
            <a:prstDash val="solid"/>
            <a:round/>
            <a:headEnd type="none" w="med" len="med"/>
            <a:tailEnd type="none" w="med" len="med"/>
          </a:ln>
          <a:effectLst/>
        </p:spPr>
        <p:txBody>
          <a:bodyPr vert="horz" wrap="square" lIns="91440" tIns="36000" rIns="91440" bIns="36000" numCol="1" rtlCol="0" anchor="b" anchorCtr="0" compatLnSpc="1">
            <a:prstTxWarp prst="textNoShape">
              <a:avLst/>
            </a:prstTxWarp>
          </a:bodyPr>
          <a:lstStyle/>
          <a:p>
            <a:pPr algn="ctr" defTabSz="914354" fontAlgn="base">
              <a:spcBef>
                <a:spcPct val="0"/>
              </a:spcBef>
              <a:spcAft>
                <a:spcPct val="0"/>
              </a:spcAft>
            </a:pPr>
            <a:r>
              <a:rPr lang="en-CH" sz="1600" b="1" dirty="0">
                <a:latin typeface="Cambria" panose="02040503050406030204" pitchFamily="18" charset="0"/>
                <a:cs typeface="Arial" panose="020B0604020202020204" pitchFamily="34" charset="0"/>
              </a:rPr>
              <a:t>GenStore SSD Controller</a:t>
            </a:r>
          </a:p>
        </p:txBody>
      </p:sp>
      <p:grpSp>
        <p:nvGrpSpPr>
          <p:cNvPr id="7" name="Group 6">
            <a:extLst>
              <a:ext uri="{FF2B5EF4-FFF2-40B4-BE49-F238E27FC236}">
                <a16:creationId xmlns:a16="http://schemas.microsoft.com/office/drawing/2014/main" id="{748DB816-5447-AE4C-96F0-51D48CFD938A}"/>
              </a:ext>
            </a:extLst>
          </p:cNvPr>
          <p:cNvGrpSpPr/>
          <p:nvPr/>
        </p:nvGrpSpPr>
        <p:grpSpPr>
          <a:xfrm>
            <a:off x="4975612" y="3143359"/>
            <a:ext cx="757152" cy="682568"/>
            <a:chOff x="10752096" y="4076481"/>
            <a:chExt cx="757152" cy="682568"/>
          </a:xfrm>
        </p:grpSpPr>
        <p:sp>
          <p:nvSpPr>
            <p:cNvPr id="8" name="Rectangle 7">
              <a:extLst>
                <a:ext uri="{FF2B5EF4-FFF2-40B4-BE49-F238E27FC236}">
                  <a16:creationId xmlns:a16="http://schemas.microsoft.com/office/drawing/2014/main" id="{047EC413-907A-CF44-BB06-40B8955DCF74}"/>
                </a:ext>
              </a:extLst>
            </p:cNvPr>
            <p:cNvSpPr/>
            <p:nvPr/>
          </p:nvSpPr>
          <p:spPr bwMode="auto">
            <a:xfrm>
              <a:off x="10752096" y="4076481"/>
              <a:ext cx="651966" cy="559346"/>
            </a:xfrm>
            <a:prstGeom prst="rect">
              <a:avLst/>
            </a:prstGeom>
            <a:solidFill>
              <a:schemeClr val="accent6">
                <a:lumMod val="40000"/>
                <a:lumOff val="60000"/>
              </a:schemeClr>
            </a:solidFill>
            <a:ln w="15875" cap="flat" cmpd="sng" algn="ctr">
              <a:solidFill>
                <a:schemeClr val="tx1"/>
              </a:solidFill>
              <a:prstDash val="solid"/>
              <a:round/>
              <a:headEnd type="none" w="med" len="med"/>
              <a:tailEnd type="none" w="med" len="med"/>
            </a:ln>
            <a:effectLst/>
          </p:spPr>
          <p:txBody>
            <a:bodyPr vert="horz" wrap="square" lIns="0" tIns="45720" rIns="0" bIns="45720" numCol="1" rtlCol="0" anchor="b" anchorCtr="0" compatLnSpc="1">
              <a:prstTxWarp prst="textNoShape">
                <a:avLst/>
              </a:prstTxWarp>
            </a:bodyPr>
            <a:lstStyle/>
            <a:p>
              <a:pPr algn="ctr" defTabSz="914354" fontAlgn="base">
                <a:spcBef>
                  <a:spcPct val="0"/>
                </a:spcBef>
                <a:spcAft>
                  <a:spcPct val="0"/>
                </a:spcAft>
              </a:pPr>
              <a:r>
                <a:rPr lang="en-CH" sz="1600" b="1" dirty="0">
                  <a:latin typeface="Cambria" panose="02040503050406030204" pitchFamily="18" charset="0"/>
                  <a:cs typeface="Arial" panose="020B0604020202020204" pitchFamily="34" charset="0"/>
                </a:rPr>
                <a:t>Core</a:t>
              </a:r>
            </a:p>
          </p:txBody>
        </p:sp>
        <p:sp>
          <p:nvSpPr>
            <p:cNvPr id="9" name="Rectangle 8">
              <a:extLst>
                <a:ext uri="{FF2B5EF4-FFF2-40B4-BE49-F238E27FC236}">
                  <a16:creationId xmlns:a16="http://schemas.microsoft.com/office/drawing/2014/main" id="{CB0AA91A-22FD-074A-A02A-09A4946E9BFC}"/>
                </a:ext>
              </a:extLst>
            </p:cNvPr>
            <p:cNvSpPr/>
            <p:nvPr/>
          </p:nvSpPr>
          <p:spPr bwMode="auto">
            <a:xfrm>
              <a:off x="10804689" y="4138092"/>
              <a:ext cx="651966" cy="559346"/>
            </a:xfrm>
            <a:prstGeom prst="rect">
              <a:avLst/>
            </a:prstGeom>
            <a:solidFill>
              <a:schemeClr val="accent6">
                <a:lumMod val="40000"/>
                <a:lumOff val="60000"/>
              </a:schemeClr>
            </a:solidFill>
            <a:ln w="15875" cap="flat" cmpd="sng" algn="ctr">
              <a:solidFill>
                <a:schemeClr val="tx1"/>
              </a:solidFill>
              <a:prstDash val="solid"/>
              <a:round/>
              <a:headEnd type="none" w="med" len="med"/>
              <a:tailEnd type="none" w="med" len="med"/>
            </a:ln>
            <a:effectLst/>
          </p:spPr>
          <p:txBody>
            <a:bodyPr vert="horz" wrap="square" lIns="0" tIns="45720" rIns="0" bIns="45720" numCol="1" rtlCol="0" anchor="b" anchorCtr="0" compatLnSpc="1">
              <a:prstTxWarp prst="textNoShape">
                <a:avLst/>
              </a:prstTxWarp>
            </a:bodyPr>
            <a:lstStyle/>
            <a:p>
              <a:pPr algn="ctr" defTabSz="914354" fontAlgn="base">
                <a:spcBef>
                  <a:spcPct val="0"/>
                </a:spcBef>
                <a:spcAft>
                  <a:spcPct val="0"/>
                </a:spcAft>
              </a:pPr>
              <a:r>
                <a:rPr lang="en-CH" sz="1600" b="1" dirty="0">
                  <a:latin typeface="Cambria" panose="02040503050406030204" pitchFamily="18" charset="0"/>
                  <a:cs typeface="Arial" panose="020B0604020202020204" pitchFamily="34" charset="0"/>
                </a:rPr>
                <a:t>Core</a:t>
              </a:r>
            </a:p>
          </p:txBody>
        </p:sp>
        <p:sp>
          <p:nvSpPr>
            <p:cNvPr id="10" name="Rectangle 9">
              <a:extLst>
                <a:ext uri="{FF2B5EF4-FFF2-40B4-BE49-F238E27FC236}">
                  <a16:creationId xmlns:a16="http://schemas.microsoft.com/office/drawing/2014/main" id="{1A194DE5-37FF-214F-BAAB-83DDD81BFCE2}"/>
                </a:ext>
              </a:extLst>
            </p:cNvPr>
            <p:cNvSpPr/>
            <p:nvPr/>
          </p:nvSpPr>
          <p:spPr bwMode="auto">
            <a:xfrm>
              <a:off x="10857282" y="4199703"/>
              <a:ext cx="651966" cy="559346"/>
            </a:xfrm>
            <a:prstGeom prst="rect">
              <a:avLst/>
            </a:prstGeom>
            <a:solidFill>
              <a:schemeClr val="accent6">
                <a:lumMod val="40000"/>
                <a:lumOff val="60000"/>
              </a:schemeClr>
            </a:solidFill>
            <a:ln w="15875" cap="flat" cmpd="sng" algn="ctr">
              <a:solidFill>
                <a:schemeClr val="tx1"/>
              </a:solidFill>
              <a:prstDash val="solid"/>
              <a:round/>
              <a:headEnd type="none" w="med" len="med"/>
              <a:tailEnd type="none" w="med" len="med"/>
            </a:ln>
            <a:effectLst/>
          </p:spPr>
          <p:txBody>
            <a:bodyPr vert="horz" wrap="square" lIns="0" tIns="45720" rIns="0" bIns="45720" numCol="1" rtlCol="0" anchor="b" anchorCtr="0" compatLnSpc="1">
              <a:prstTxWarp prst="textNoShape">
                <a:avLst/>
              </a:prstTxWarp>
            </a:bodyPr>
            <a:lstStyle/>
            <a:p>
              <a:pPr algn="ctr" defTabSz="914354" fontAlgn="base">
                <a:spcBef>
                  <a:spcPct val="0"/>
                </a:spcBef>
                <a:spcAft>
                  <a:spcPct val="0"/>
                </a:spcAft>
              </a:pPr>
              <a:r>
                <a:rPr lang="en-CH" sz="1600" b="1" dirty="0">
                  <a:latin typeface="Cambria" panose="02040503050406030204" pitchFamily="18" charset="0"/>
                  <a:cs typeface="Arial" panose="020B0604020202020204" pitchFamily="34" charset="0"/>
                </a:rPr>
                <a:t>Core</a:t>
              </a:r>
            </a:p>
          </p:txBody>
        </p:sp>
      </p:grpSp>
      <p:sp>
        <p:nvSpPr>
          <p:cNvPr id="11" name="Rectangle 10">
            <a:extLst>
              <a:ext uri="{FF2B5EF4-FFF2-40B4-BE49-F238E27FC236}">
                <a16:creationId xmlns:a16="http://schemas.microsoft.com/office/drawing/2014/main" id="{2C85197B-F933-6345-A386-5EF3536C7223}"/>
              </a:ext>
            </a:extLst>
          </p:cNvPr>
          <p:cNvSpPr/>
          <p:nvPr/>
        </p:nvSpPr>
        <p:spPr bwMode="auto">
          <a:xfrm>
            <a:off x="4969352" y="4111173"/>
            <a:ext cx="812503" cy="540967"/>
          </a:xfrm>
          <a:prstGeom prst="rect">
            <a:avLst/>
          </a:prstGeom>
          <a:solidFill>
            <a:srgbClr val="FFCDCD"/>
          </a:solidFill>
          <a:ln w="15875" cap="flat" cmpd="sng" algn="ctr">
            <a:solidFill>
              <a:srgbClr val="C00000"/>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354" fontAlgn="base">
              <a:spcBef>
                <a:spcPct val="0"/>
              </a:spcBef>
              <a:spcAft>
                <a:spcPct val="0"/>
              </a:spcAft>
            </a:pPr>
            <a:r>
              <a:rPr lang="en-CH" sz="1600" b="1" dirty="0">
                <a:latin typeface="Cambria" panose="02040503050406030204" pitchFamily="18" charset="0"/>
                <a:cs typeface="Arial" panose="020B0604020202020204" pitchFamily="34" charset="0"/>
              </a:rPr>
              <a:t>SSD-LV</a:t>
            </a:r>
          </a:p>
          <a:p>
            <a:pPr algn="ctr" defTabSz="914354" fontAlgn="base">
              <a:spcBef>
                <a:spcPct val="0"/>
              </a:spcBef>
              <a:spcAft>
                <a:spcPct val="0"/>
              </a:spcAft>
            </a:pPr>
            <a:r>
              <a:rPr lang="en-CH" sz="1600" b="1" dirty="0">
                <a:latin typeface="Cambria" panose="02040503050406030204" pitchFamily="18" charset="0"/>
                <a:cs typeface="Arial" panose="020B0604020202020204" pitchFamily="34" charset="0"/>
              </a:rPr>
              <a:t>ACC</a:t>
            </a:r>
          </a:p>
        </p:txBody>
      </p:sp>
      <p:cxnSp>
        <p:nvCxnSpPr>
          <p:cNvPr id="12" name="Straight Connector 11">
            <a:extLst>
              <a:ext uri="{FF2B5EF4-FFF2-40B4-BE49-F238E27FC236}">
                <a16:creationId xmlns:a16="http://schemas.microsoft.com/office/drawing/2014/main" id="{94B905F9-F30D-8741-9D69-05B6A83214CA}"/>
              </a:ext>
            </a:extLst>
          </p:cNvPr>
          <p:cNvCxnSpPr>
            <a:cxnSpLocks/>
          </p:cNvCxnSpPr>
          <p:nvPr/>
        </p:nvCxnSpPr>
        <p:spPr>
          <a:xfrm>
            <a:off x="4540855" y="4376843"/>
            <a:ext cx="428497" cy="481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10F4AD1-AE89-D34F-BD16-2A8B62CC3CD9}"/>
              </a:ext>
            </a:extLst>
          </p:cNvPr>
          <p:cNvSpPr/>
          <p:nvPr/>
        </p:nvSpPr>
        <p:spPr bwMode="auto">
          <a:xfrm>
            <a:off x="6060864" y="2830463"/>
            <a:ext cx="1374443" cy="2110220"/>
          </a:xfrm>
          <a:prstGeom prst="rect">
            <a:avLst/>
          </a:prstGeom>
          <a:solidFill>
            <a:schemeClr val="accent5">
              <a:lumMod val="20000"/>
              <a:lumOff val="80000"/>
            </a:schemeClr>
          </a:solidFill>
          <a:ln w="15875" cap="flat" cmpd="sng" algn="ctr">
            <a:solidFill>
              <a:schemeClr val="tx1"/>
            </a:solidFill>
            <a:prstDash val="solid"/>
            <a:round/>
            <a:headEnd type="none" w="med" len="med"/>
            <a:tailEnd type="none" w="med" len="med"/>
          </a:ln>
          <a:effectLst/>
        </p:spPr>
        <p:txBody>
          <a:bodyPr vert="horz" wrap="square" lIns="0" tIns="36000" rIns="0" bIns="36000" numCol="1" rtlCol="0" anchor="t" anchorCtr="0" compatLnSpc="1">
            <a:prstTxWarp prst="textNoShape">
              <a:avLst/>
            </a:prstTxWarp>
          </a:bodyPr>
          <a:lstStyle/>
          <a:p>
            <a:pPr algn="ctr" defTabSz="914354" fontAlgn="base">
              <a:spcBef>
                <a:spcPct val="0"/>
              </a:spcBef>
              <a:spcAft>
                <a:spcPct val="0"/>
              </a:spcAft>
            </a:pPr>
            <a:r>
              <a:rPr lang="en-CH" sz="1600" b="1" dirty="0">
                <a:latin typeface="Cambria" panose="02040503050406030204" pitchFamily="18" charset="0"/>
                <a:cs typeface="Arial" panose="020B0604020202020204" pitchFamily="34" charset="0"/>
              </a:rPr>
              <a:t>DRAM</a:t>
            </a:r>
          </a:p>
        </p:txBody>
      </p:sp>
      <p:sp>
        <p:nvSpPr>
          <p:cNvPr id="14" name="Rounded Rectangle 13">
            <a:extLst>
              <a:ext uri="{FF2B5EF4-FFF2-40B4-BE49-F238E27FC236}">
                <a16:creationId xmlns:a16="http://schemas.microsoft.com/office/drawing/2014/main" id="{F53CF39C-7836-114F-966A-EAD2614404D2}"/>
              </a:ext>
            </a:extLst>
          </p:cNvPr>
          <p:cNvSpPr/>
          <p:nvPr/>
        </p:nvSpPr>
        <p:spPr>
          <a:xfrm>
            <a:off x="6116340" y="3146236"/>
            <a:ext cx="1274619" cy="763973"/>
          </a:xfrm>
          <a:prstGeom prst="roundRect">
            <a:avLst>
              <a:gd name="adj" fmla="val 9944"/>
            </a:avLst>
          </a:prstGeom>
          <a:solidFill>
            <a:schemeClr val="accent4">
              <a:lumMod val="20000"/>
              <a:lumOff val="8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1600" i="1" dirty="0">
                <a:solidFill>
                  <a:schemeClr val="tx1"/>
                </a:solidFill>
                <a:latin typeface="Cambria" panose="02040503050406030204" pitchFamily="18" charset="0"/>
                <a:cs typeface="Arial" panose="020B0604020202020204" pitchFamily="34" charset="0"/>
              </a:rPr>
              <a:t>L2P</a:t>
            </a:r>
          </a:p>
          <a:p>
            <a:pPr algn="ctr"/>
            <a:r>
              <a:rPr lang="en-CH" sz="1600" i="1" dirty="0">
                <a:solidFill>
                  <a:schemeClr val="tx1"/>
                </a:solidFill>
                <a:latin typeface="Cambria" panose="02040503050406030204" pitchFamily="18" charset="0"/>
                <a:cs typeface="Arial" panose="020B0604020202020204" pitchFamily="34" charset="0"/>
              </a:rPr>
              <a:t>Mappings</a:t>
            </a:r>
          </a:p>
        </p:txBody>
      </p:sp>
      <p:cxnSp>
        <p:nvCxnSpPr>
          <p:cNvPr id="15" name="Elbow Connector 14">
            <a:extLst>
              <a:ext uri="{FF2B5EF4-FFF2-40B4-BE49-F238E27FC236}">
                <a16:creationId xmlns:a16="http://schemas.microsoft.com/office/drawing/2014/main" id="{3659F4CE-2D65-1247-A872-E960DD3B871F}"/>
              </a:ext>
            </a:extLst>
          </p:cNvPr>
          <p:cNvCxnSpPr>
            <a:cxnSpLocks/>
            <a:stCxn id="35" idx="0"/>
          </p:cNvCxnSpPr>
          <p:nvPr/>
        </p:nvCxnSpPr>
        <p:spPr>
          <a:xfrm rot="5400000" flipH="1" flipV="1">
            <a:off x="2535398" y="2035562"/>
            <a:ext cx="110660" cy="2031255"/>
          </a:xfrm>
          <a:prstGeom prst="bentConnector2">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Elbow Connector 15">
            <a:extLst>
              <a:ext uri="{FF2B5EF4-FFF2-40B4-BE49-F238E27FC236}">
                <a16:creationId xmlns:a16="http://schemas.microsoft.com/office/drawing/2014/main" id="{EA4D1EFF-AC74-9443-AC43-1A013250D5C0}"/>
              </a:ext>
            </a:extLst>
          </p:cNvPr>
          <p:cNvCxnSpPr>
            <a:cxnSpLocks/>
            <a:stCxn id="34" idx="0"/>
          </p:cNvCxnSpPr>
          <p:nvPr/>
        </p:nvCxnSpPr>
        <p:spPr>
          <a:xfrm rot="5400000" flipH="1" flipV="1">
            <a:off x="2709253" y="2835186"/>
            <a:ext cx="110660" cy="432007"/>
          </a:xfrm>
          <a:prstGeom prst="bentConnector2">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085FE918-F648-8D4C-993E-1644D4B4E779}"/>
              </a:ext>
            </a:extLst>
          </p:cNvPr>
          <p:cNvSpPr/>
          <p:nvPr/>
        </p:nvSpPr>
        <p:spPr bwMode="auto">
          <a:xfrm>
            <a:off x="2988325" y="2925934"/>
            <a:ext cx="723180" cy="540967"/>
          </a:xfrm>
          <a:prstGeom prst="rect">
            <a:avLst/>
          </a:prstGeom>
          <a:solidFill>
            <a:schemeClr val="accent6">
              <a:lumMod val="40000"/>
              <a:lumOff val="60000"/>
            </a:schemeClr>
          </a:solidFill>
          <a:ln w="1587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354" fontAlgn="base">
              <a:spcBef>
                <a:spcPct val="0"/>
              </a:spcBef>
              <a:spcAft>
                <a:spcPct val="0"/>
              </a:spcAft>
            </a:pPr>
            <a:r>
              <a:rPr lang="en-CH" sz="1600" b="1" dirty="0">
                <a:latin typeface="Cambria" panose="02040503050406030204" pitchFamily="18" charset="0"/>
                <a:cs typeface="Arial" panose="020B0604020202020204" pitchFamily="34" charset="0"/>
              </a:rPr>
              <a:t>Flash</a:t>
            </a:r>
          </a:p>
          <a:p>
            <a:pPr algn="ctr" defTabSz="914354" fontAlgn="base">
              <a:spcBef>
                <a:spcPct val="0"/>
              </a:spcBef>
              <a:spcAft>
                <a:spcPct val="0"/>
              </a:spcAft>
            </a:pPr>
            <a:r>
              <a:rPr lang="en-CH" sz="1600" b="1" dirty="0">
                <a:latin typeface="Cambria" panose="02040503050406030204" pitchFamily="18" charset="0"/>
                <a:cs typeface="Arial" panose="020B0604020202020204" pitchFamily="34" charset="0"/>
              </a:rPr>
              <a:t>Ctrl.#1</a:t>
            </a:r>
          </a:p>
        </p:txBody>
      </p:sp>
      <p:cxnSp>
        <p:nvCxnSpPr>
          <p:cNvPr id="18" name="Elbow Connector 17">
            <a:extLst>
              <a:ext uri="{FF2B5EF4-FFF2-40B4-BE49-F238E27FC236}">
                <a16:creationId xmlns:a16="http://schemas.microsoft.com/office/drawing/2014/main" id="{531C2C5F-820F-0347-98E8-1B942C2A1DBD}"/>
              </a:ext>
            </a:extLst>
          </p:cNvPr>
          <p:cNvCxnSpPr>
            <a:cxnSpLocks/>
            <a:stCxn id="40" idx="0"/>
          </p:cNvCxnSpPr>
          <p:nvPr/>
        </p:nvCxnSpPr>
        <p:spPr>
          <a:xfrm rot="5400000" flipH="1" flipV="1">
            <a:off x="2527234" y="3245969"/>
            <a:ext cx="110660" cy="2031255"/>
          </a:xfrm>
          <a:prstGeom prst="bentConnector2">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6C21E14E-168A-254C-AB5E-888605ED53EB}"/>
              </a:ext>
            </a:extLst>
          </p:cNvPr>
          <p:cNvCxnSpPr>
            <a:cxnSpLocks/>
            <a:stCxn id="39" idx="0"/>
          </p:cNvCxnSpPr>
          <p:nvPr/>
        </p:nvCxnSpPr>
        <p:spPr>
          <a:xfrm rot="5400000" flipH="1" flipV="1">
            <a:off x="2709253" y="4045593"/>
            <a:ext cx="110660" cy="432007"/>
          </a:xfrm>
          <a:prstGeom prst="bentConnector2">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DE611DB-54C4-A24C-B03B-84CDC43D7011}"/>
              </a:ext>
            </a:extLst>
          </p:cNvPr>
          <p:cNvSpPr/>
          <p:nvPr/>
        </p:nvSpPr>
        <p:spPr bwMode="auto">
          <a:xfrm>
            <a:off x="2988325" y="4111173"/>
            <a:ext cx="723180" cy="540967"/>
          </a:xfrm>
          <a:prstGeom prst="rect">
            <a:avLst/>
          </a:prstGeom>
          <a:solidFill>
            <a:schemeClr val="accent6">
              <a:lumMod val="40000"/>
              <a:lumOff val="60000"/>
            </a:schemeClr>
          </a:solidFill>
          <a:ln w="1587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354" fontAlgn="base">
              <a:spcBef>
                <a:spcPct val="0"/>
              </a:spcBef>
              <a:spcAft>
                <a:spcPct val="0"/>
              </a:spcAft>
            </a:pPr>
            <a:r>
              <a:rPr lang="en-CH" sz="1600" b="1" dirty="0">
                <a:latin typeface="Cambria" panose="02040503050406030204" pitchFamily="18" charset="0"/>
                <a:cs typeface="Arial" panose="020B0604020202020204" pitchFamily="34" charset="0"/>
              </a:rPr>
              <a:t>Flash</a:t>
            </a:r>
          </a:p>
          <a:p>
            <a:pPr algn="ctr" defTabSz="914354" fontAlgn="base">
              <a:spcBef>
                <a:spcPct val="0"/>
              </a:spcBef>
              <a:spcAft>
                <a:spcPct val="0"/>
              </a:spcAft>
            </a:pPr>
            <a:r>
              <a:rPr lang="en-CH" sz="1600" b="1" dirty="0">
                <a:latin typeface="Cambria" panose="02040503050406030204" pitchFamily="18" charset="0"/>
                <a:cs typeface="Arial" panose="020B0604020202020204" pitchFamily="34" charset="0"/>
              </a:rPr>
              <a:t>Ctrl.#N</a:t>
            </a:r>
          </a:p>
        </p:txBody>
      </p:sp>
      <p:sp>
        <p:nvSpPr>
          <p:cNvPr id="21" name="직사각형 363">
            <a:extLst>
              <a:ext uri="{FF2B5EF4-FFF2-40B4-BE49-F238E27FC236}">
                <a16:creationId xmlns:a16="http://schemas.microsoft.com/office/drawing/2014/main" id="{C0305C8F-934C-A74A-95C9-6430208F5DE9}"/>
              </a:ext>
            </a:extLst>
          </p:cNvPr>
          <p:cNvSpPr/>
          <p:nvPr/>
        </p:nvSpPr>
        <p:spPr>
          <a:xfrm rot="5400000">
            <a:off x="1909075" y="3685265"/>
            <a:ext cx="305537" cy="2169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1"/>
                </a:solidFill>
                <a:latin typeface="Arial" panose="020B0604020202020204" pitchFamily="34" charset="0"/>
                <a:cs typeface="Arial" panose="020B0604020202020204" pitchFamily="34" charset="0"/>
              </a:rPr>
              <a:t>⋯</a:t>
            </a:r>
            <a:endParaRPr lang="ko-KR" altLang="en-US" sz="1600" b="1" dirty="0">
              <a:solidFill>
                <a:schemeClr val="tx1"/>
              </a:solidFill>
              <a:latin typeface="Arial" panose="020B0604020202020204" pitchFamily="34" charset="0"/>
              <a:cs typeface="Arial" panose="020B0604020202020204" pitchFamily="34" charset="0"/>
            </a:endParaRPr>
          </a:p>
        </p:txBody>
      </p:sp>
      <p:sp>
        <p:nvSpPr>
          <p:cNvPr id="22" name="직사각형 363">
            <a:extLst>
              <a:ext uri="{FF2B5EF4-FFF2-40B4-BE49-F238E27FC236}">
                <a16:creationId xmlns:a16="http://schemas.microsoft.com/office/drawing/2014/main" id="{64E97F1C-3511-3540-80CF-4D151840367D}"/>
              </a:ext>
            </a:extLst>
          </p:cNvPr>
          <p:cNvSpPr/>
          <p:nvPr/>
        </p:nvSpPr>
        <p:spPr>
          <a:xfrm rot="5400000">
            <a:off x="3120581" y="3685265"/>
            <a:ext cx="305537" cy="2169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1"/>
                </a:solidFill>
                <a:latin typeface="Arial" panose="020B0604020202020204" pitchFamily="34" charset="0"/>
                <a:cs typeface="Arial" panose="020B0604020202020204" pitchFamily="34" charset="0"/>
              </a:rPr>
              <a:t>⋯</a:t>
            </a:r>
            <a:endParaRPr lang="ko-KR" altLang="en-US" sz="1600" b="1" dirty="0">
              <a:solidFill>
                <a:schemeClr val="tx1"/>
              </a:solidFill>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B58C008B-5E25-1E49-BBEF-A3A5B69C42D6}"/>
              </a:ext>
            </a:extLst>
          </p:cNvPr>
          <p:cNvSpPr/>
          <p:nvPr/>
        </p:nvSpPr>
        <p:spPr bwMode="auto">
          <a:xfrm>
            <a:off x="3788308" y="2925934"/>
            <a:ext cx="752544" cy="540967"/>
          </a:xfrm>
          <a:prstGeom prst="rect">
            <a:avLst/>
          </a:prstGeom>
          <a:solidFill>
            <a:srgbClr val="FFCDCD"/>
          </a:solidFill>
          <a:ln w="15875" cap="flat" cmpd="sng" algn="ctr">
            <a:solidFill>
              <a:srgbClr val="C00000"/>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354" fontAlgn="base">
              <a:spcBef>
                <a:spcPct val="0"/>
              </a:spcBef>
              <a:spcAft>
                <a:spcPct val="0"/>
              </a:spcAft>
            </a:pPr>
            <a:r>
              <a:rPr lang="en-CH" sz="1600" b="1" dirty="0">
                <a:latin typeface="Cambria" panose="02040503050406030204" pitchFamily="18" charset="0"/>
                <a:cs typeface="Arial" panose="020B0604020202020204" pitchFamily="34" charset="0"/>
              </a:rPr>
              <a:t>CH-LV</a:t>
            </a:r>
          </a:p>
          <a:p>
            <a:pPr algn="ctr" defTabSz="914354" fontAlgn="base">
              <a:spcBef>
                <a:spcPct val="0"/>
              </a:spcBef>
              <a:spcAft>
                <a:spcPct val="0"/>
              </a:spcAft>
            </a:pPr>
            <a:r>
              <a:rPr lang="en-CH" sz="1600" b="1" dirty="0">
                <a:latin typeface="Cambria" panose="02040503050406030204" pitchFamily="18" charset="0"/>
                <a:cs typeface="Arial" panose="020B0604020202020204" pitchFamily="34" charset="0"/>
              </a:rPr>
              <a:t>ACC#1</a:t>
            </a:r>
          </a:p>
        </p:txBody>
      </p:sp>
      <p:sp>
        <p:nvSpPr>
          <p:cNvPr id="24" name="Rectangle 23">
            <a:extLst>
              <a:ext uri="{FF2B5EF4-FFF2-40B4-BE49-F238E27FC236}">
                <a16:creationId xmlns:a16="http://schemas.microsoft.com/office/drawing/2014/main" id="{7723CA37-ACBE-214B-B0C8-8F262D800A0F}"/>
              </a:ext>
            </a:extLst>
          </p:cNvPr>
          <p:cNvSpPr/>
          <p:nvPr/>
        </p:nvSpPr>
        <p:spPr bwMode="auto">
          <a:xfrm>
            <a:off x="3788308" y="4111173"/>
            <a:ext cx="752544" cy="540967"/>
          </a:xfrm>
          <a:prstGeom prst="rect">
            <a:avLst/>
          </a:prstGeom>
          <a:solidFill>
            <a:srgbClr val="FFCDCD"/>
          </a:solidFill>
          <a:ln w="15875" cap="flat" cmpd="sng" algn="ctr">
            <a:solidFill>
              <a:srgbClr val="C00000"/>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354" fontAlgn="base">
              <a:spcBef>
                <a:spcPct val="0"/>
              </a:spcBef>
              <a:spcAft>
                <a:spcPct val="0"/>
              </a:spcAft>
            </a:pPr>
            <a:r>
              <a:rPr lang="en-CH" sz="1600" b="1" dirty="0">
                <a:latin typeface="Cambria" panose="02040503050406030204" pitchFamily="18" charset="0"/>
                <a:cs typeface="Arial" panose="020B0604020202020204" pitchFamily="34" charset="0"/>
              </a:rPr>
              <a:t>CH-LV</a:t>
            </a:r>
          </a:p>
          <a:p>
            <a:pPr algn="ctr" defTabSz="914354" fontAlgn="base">
              <a:spcBef>
                <a:spcPct val="0"/>
              </a:spcBef>
              <a:spcAft>
                <a:spcPct val="0"/>
              </a:spcAft>
            </a:pPr>
            <a:r>
              <a:rPr lang="en-CH" sz="1600" b="1" dirty="0">
                <a:latin typeface="Cambria" panose="02040503050406030204" pitchFamily="18" charset="0"/>
                <a:cs typeface="Arial" panose="020B0604020202020204" pitchFamily="34" charset="0"/>
              </a:rPr>
              <a:t>ACC#N</a:t>
            </a:r>
          </a:p>
        </p:txBody>
      </p:sp>
      <p:cxnSp>
        <p:nvCxnSpPr>
          <p:cNvPr id="25" name="Straight Connector 24">
            <a:extLst>
              <a:ext uri="{FF2B5EF4-FFF2-40B4-BE49-F238E27FC236}">
                <a16:creationId xmlns:a16="http://schemas.microsoft.com/office/drawing/2014/main" id="{C3F287C6-7A1B-B546-9AD1-04468698DBA0}"/>
              </a:ext>
            </a:extLst>
          </p:cNvPr>
          <p:cNvCxnSpPr>
            <a:cxnSpLocks/>
            <a:stCxn id="23" idx="1"/>
            <a:endCxn id="17" idx="3"/>
          </p:cNvCxnSpPr>
          <p:nvPr/>
        </p:nvCxnSpPr>
        <p:spPr>
          <a:xfrm flipH="1">
            <a:off x="3711503" y="3196415"/>
            <a:ext cx="76805"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4F1D7A9-C518-B64B-8688-AF7647BBEBE1}"/>
              </a:ext>
            </a:extLst>
          </p:cNvPr>
          <p:cNvCxnSpPr>
            <a:cxnSpLocks/>
          </p:cNvCxnSpPr>
          <p:nvPr/>
        </p:nvCxnSpPr>
        <p:spPr>
          <a:xfrm flipH="1">
            <a:off x="3711503" y="4381653"/>
            <a:ext cx="76805"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7AE17E39-FB03-F741-AD7E-17CCB74CD0C6}"/>
              </a:ext>
            </a:extLst>
          </p:cNvPr>
          <p:cNvCxnSpPr>
            <a:cxnSpLocks/>
            <a:stCxn id="11" idx="1"/>
            <a:endCxn id="23" idx="3"/>
          </p:cNvCxnSpPr>
          <p:nvPr/>
        </p:nvCxnSpPr>
        <p:spPr>
          <a:xfrm rot="10800000">
            <a:off x="4540857" y="3196421"/>
            <a:ext cx="428497" cy="1185239"/>
          </a:xfrm>
          <a:prstGeom prst="bentConnector3">
            <a:avLst>
              <a:gd name="adj1" fmla="val 50000"/>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667234F-5893-6D40-A012-CF41D0B817DB}"/>
              </a:ext>
            </a:extLst>
          </p:cNvPr>
          <p:cNvCxnSpPr>
            <a:cxnSpLocks/>
            <a:stCxn id="49" idx="1"/>
            <a:endCxn id="24" idx="3"/>
          </p:cNvCxnSpPr>
          <p:nvPr/>
        </p:nvCxnSpPr>
        <p:spPr>
          <a:xfrm rot="10800000" flipV="1">
            <a:off x="4540854" y="3200789"/>
            <a:ext cx="286748" cy="1180867"/>
          </a:xfrm>
          <a:prstGeom prst="bentConnector3">
            <a:avLst>
              <a:gd name="adj1" fmla="val 24919"/>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2B58521F-4513-2441-A992-C32439F48365}"/>
              </a:ext>
            </a:extLst>
          </p:cNvPr>
          <p:cNvSpPr/>
          <p:nvPr/>
        </p:nvSpPr>
        <p:spPr>
          <a:xfrm>
            <a:off x="6116340" y="4042061"/>
            <a:ext cx="1274619" cy="796375"/>
          </a:xfrm>
          <a:prstGeom prst="roundRect">
            <a:avLst>
              <a:gd name="adj" fmla="val 9944"/>
            </a:avLst>
          </a:prstGeom>
          <a:solidFill>
            <a:srgbClr val="FFEBEB"/>
          </a:solid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1600" i="1" dirty="0">
                <a:solidFill>
                  <a:schemeClr val="tx1"/>
                </a:solidFill>
                <a:latin typeface="Cambria" panose="02040503050406030204" pitchFamily="18" charset="0"/>
                <a:cs typeface="Arial" panose="020B0604020202020204" pitchFamily="34" charset="0"/>
              </a:rPr>
              <a:t>GenStore</a:t>
            </a:r>
          </a:p>
          <a:p>
            <a:pPr algn="ctr"/>
            <a:r>
              <a:rPr lang="en-CH" sz="1600" i="1" dirty="0">
                <a:solidFill>
                  <a:schemeClr val="tx1"/>
                </a:solidFill>
                <a:latin typeface="Cambria" panose="02040503050406030204" pitchFamily="18" charset="0"/>
                <a:cs typeface="Arial" panose="020B0604020202020204" pitchFamily="34" charset="0"/>
              </a:rPr>
              <a:t>Metadata  </a:t>
            </a:r>
          </a:p>
        </p:txBody>
      </p:sp>
      <p:sp>
        <p:nvSpPr>
          <p:cNvPr id="30" name="Rectangle 29">
            <a:extLst>
              <a:ext uri="{FF2B5EF4-FFF2-40B4-BE49-F238E27FC236}">
                <a16:creationId xmlns:a16="http://schemas.microsoft.com/office/drawing/2014/main" id="{EC82849D-7D83-8440-BB47-0A19010FEB3A}"/>
              </a:ext>
            </a:extLst>
          </p:cNvPr>
          <p:cNvSpPr/>
          <p:nvPr/>
        </p:nvSpPr>
        <p:spPr bwMode="auto">
          <a:xfrm>
            <a:off x="3365533" y="2100283"/>
            <a:ext cx="1639343" cy="385960"/>
          </a:xfrm>
          <a:prstGeom prst="rect">
            <a:avLst/>
          </a:prstGeom>
          <a:no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354" fontAlgn="base">
              <a:spcBef>
                <a:spcPct val="0"/>
              </a:spcBef>
              <a:spcAft>
                <a:spcPct val="0"/>
              </a:spcAft>
            </a:pPr>
            <a:r>
              <a:rPr lang="en-CH" b="1" dirty="0">
                <a:solidFill>
                  <a:schemeClr val="accent5">
                    <a:lumMod val="50000"/>
                  </a:schemeClr>
                </a:solidFill>
                <a:latin typeface="Cambria" panose="02040503050406030204" pitchFamily="18" charset="0"/>
                <a:cs typeface="Arial" panose="020B0604020202020204" pitchFamily="34" charset="0"/>
              </a:rPr>
              <a:t>①</a:t>
            </a:r>
            <a:r>
              <a:rPr lang="en-CH" sz="1600" b="1" dirty="0">
                <a:solidFill>
                  <a:schemeClr val="accent5">
                    <a:lumMod val="50000"/>
                  </a:schemeClr>
                </a:solidFill>
                <a:latin typeface="Cambria" panose="02040503050406030204" pitchFamily="18" charset="0"/>
                <a:cs typeface="Arial" panose="020B0604020202020204" pitchFamily="34" charset="0"/>
              </a:rPr>
              <a:t> </a:t>
            </a:r>
            <a:r>
              <a:rPr lang="en-CH" sz="1600" b="1" i="1" dirty="0">
                <a:solidFill>
                  <a:schemeClr val="accent5">
                    <a:lumMod val="50000"/>
                  </a:schemeClr>
                </a:solidFill>
                <a:latin typeface="Cambria" panose="02040503050406030204" pitchFamily="18" charset="0"/>
                <a:cs typeface="Arial" panose="020B0604020202020204" pitchFamily="34" charset="0"/>
              </a:rPr>
              <a:t>Start analysis</a:t>
            </a:r>
          </a:p>
        </p:txBody>
      </p:sp>
      <p:sp>
        <p:nvSpPr>
          <p:cNvPr id="31" name="Rectangle 30">
            <a:extLst>
              <a:ext uri="{FF2B5EF4-FFF2-40B4-BE49-F238E27FC236}">
                <a16:creationId xmlns:a16="http://schemas.microsoft.com/office/drawing/2014/main" id="{3B1951C8-F3A1-D34B-94E7-3140345F6B0F}"/>
              </a:ext>
            </a:extLst>
          </p:cNvPr>
          <p:cNvSpPr/>
          <p:nvPr/>
        </p:nvSpPr>
        <p:spPr bwMode="auto">
          <a:xfrm>
            <a:off x="5693430" y="2100283"/>
            <a:ext cx="1824168" cy="385960"/>
          </a:xfrm>
          <a:prstGeom prst="rect">
            <a:avLst/>
          </a:prstGeom>
          <a:no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base">
              <a:spcBef>
                <a:spcPct val="0"/>
              </a:spcBef>
              <a:spcAft>
                <a:spcPct val="0"/>
              </a:spcAft>
            </a:pPr>
            <a:r>
              <a:rPr lang="en-CH" b="1" dirty="0">
                <a:solidFill>
                  <a:schemeClr val="accent5">
                    <a:lumMod val="50000"/>
                  </a:schemeClr>
                </a:solidFill>
                <a:latin typeface="Cambria" panose="02040503050406030204" pitchFamily="18" charset="0"/>
                <a:cs typeface="Arial" panose="020B0604020202020204" pitchFamily="34" charset="0"/>
              </a:rPr>
              <a:t>⑤</a:t>
            </a:r>
            <a:r>
              <a:rPr lang="en-CH" sz="1600" b="1" i="1" dirty="0">
                <a:solidFill>
                  <a:schemeClr val="accent5">
                    <a:lumMod val="50000"/>
                  </a:schemeClr>
                </a:solidFill>
                <a:latin typeface="Cambria" panose="02040503050406030204" pitchFamily="18" charset="0"/>
                <a:cs typeface="Arial" panose="020B0604020202020204" pitchFamily="34" charset="0"/>
              </a:rPr>
              <a:t> Unfiltered data</a:t>
            </a:r>
          </a:p>
        </p:txBody>
      </p:sp>
      <p:sp>
        <p:nvSpPr>
          <p:cNvPr id="32" name="Bent Arrow 31">
            <a:extLst>
              <a:ext uri="{FF2B5EF4-FFF2-40B4-BE49-F238E27FC236}">
                <a16:creationId xmlns:a16="http://schemas.microsoft.com/office/drawing/2014/main" id="{3A89512A-3D2A-444F-BDC2-C84A50844DFE}"/>
              </a:ext>
            </a:extLst>
          </p:cNvPr>
          <p:cNvSpPr/>
          <p:nvPr/>
        </p:nvSpPr>
        <p:spPr>
          <a:xfrm>
            <a:off x="1497139" y="2871141"/>
            <a:ext cx="1564013" cy="272689"/>
          </a:xfrm>
          <a:prstGeom prst="bentArrow">
            <a:avLst>
              <a:gd name="adj1" fmla="val 14629"/>
              <a:gd name="adj2" fmla="val 25000"/>
              <a:gd name="adj3" fmla="val 50000"/>
              <a:gd name="adj4" fmla="val 43750"/>
            </a:avLst>
          </a:prstGeom>
          <a:solidFill>
            <a:schemeClr val="accent5"/>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solidFill>
                <a:schemeClr val="tx1"/>
              </a:solidFill>
              <a:latin typeface="Cambria" panose="02040503050406030204" pitchFamily="18" charset="0"/>
            </a:endParaRPr>
          </a:p>
        </p:txBody>
      </p:sp>
      <p:sp>
        <p:nvSpPr>
          <p:cNvPr id="33" name="Bent Arrow 32">
            <a:extLst>
              <a:ext uri="{FF2B5EF4-FFF2-40B4-BE49-F238E27FC236}">
                <a16:creationId xmlns:a16="http://schemas.microsoft.com/office/drawing/2014/main" id="{388393BC-356F-5D43-8757-AB9D1824BFF5}"/>
              </a:ext>
            </a:extLst>
          </p:cNvPr>
          <p:cNvSpPr/>
          <p:nvPr/>
        </p:nvSpPr>
        <p:spPr>
          <a:xfrm>
            <a:off x="2482651" y="2871139"/>
            <a:ext cx="578501" cy="256736"/>
          </a:xfrm>
          <a:prstGeom prst="bentArrow">
            <a:avLst>
              <a:gd name="adj1" fmla="val 14629"/>
              <a:gd name="adj2" fmla="val 25000"/>
              <a:gd name="adj3" fmla="val 50000"/>
              <a:gd name="adj4" fmla="val 43750"/>
            </a:avLst>
          </a:prstGeom>
          <a:solidFill>
            <a:schemeClr val="accent5"/>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solidFill>
                <a:schemeClr val="tx1"/>
              </a:solidFill>
              <a:latin typeface="Cambria" panose="02040503050406030204" pitchFamily="18" charset="0"/>
            </a:endParaRPr>
          </a:p>
        </p:txBody>
      </p:sp>
      <p:sp>
        <p:nvSpPr>
          <p:cNvPr id="34" name="Rectangle 33">
            <a:extLst>
              <a:ext uri="{FF2B5EF4-FFF2-40B4-BE49-F238E27FC236}">
                <a16:creationId xmlns:a16="http://schemas.microsoft.com/office/drawing/2014/main" id="{4669CF85-BF0C-EE4E-A660-7823A36449CC}"/>
              </a:ext>
            </a:extLst>
          </p:cNvPr>
          <p:cNvSpPr/>
          <p:nvPr/>
        </p:nvSpPr>
        <p:spPr bwMode="auto">
          <a:xfrm>
            <a:off x="2214655" y="3106520"/>
            <a:ext cx="667845" cy="551841"/>
          </a:xfrm>
          <a:prstGeom prst="rect">
            <a:avLst/>
          </a:prstGeom>
          <a:solidFill>
            <a:schemeClr val="bg1">
              <a:lumMod val="85000"/>
            </a:schemeClr>
          </a:solidFill>
          <a:ln w="1587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354" fontAlgn="base">
              <a:spcBef>
                <a:spcPct val="0"/>
              </a:spcBef>
              <a:spcAft>
                <a:spcPct val="0"/>
              </a:spcAft>
            </a:pPr>
            <a:r>
              <a:rPr lang="en-CH" sz="1600" b="1" dirty="0">
                <a:latin typeface="Cambria" panose="02040503050406030204" pitchFamily="18" charset="0"/>
                <a:cs typeface="Arial" panose="020B0604020202020204" pitchFamily="34" charset="0"/>
              </a:rPr>
              <a:t>NAND</a:t>
            </a:r>
          </a:p>
          <a:p>
            <a:pPr algn="ctr" defTabSz="914354" fontAlgn="base">
              <a:spcBef>
                <a:spcPct val="0"/>
              </a:spcBef>
              <a:spcAft>
                <a:spcPct val="0"/>
              </a:spcAft>
            </a:pPr>
            <a:r>
              <a:rPr lang="en-CH" sz="1600" b="1" dirty="0">
                <a:latin typeface="Cambria" panose="02040503050406030204" pitchFamily="18" charset="0"/>
                <a:cs typeface="Arial" panose="020B0604020202020204" pitchFamily="34" charset="0"/>
              </a:rPr>
              <a:t>Die#4</a:t>
            </a:r>
          </a:p>
        </p:txBody>
      </p:sp>
      <p:sp>
        <p:nvSpPr>
          <p:cNvPr id="35" name="Rectangle 34">
            <a:extLst>
              <a:ext uri="{FF2B5EF4-FFF2-40B4-BE49-F238E27FC236}">
                <a16:creationId xmlns:a16="http://schemas.microsoft.com/office/drawing/2014/main" id="{BEB29B24-6F83-D74A-B881-E45D58BE1E9D}"/>
              </a:ext>
            </a:extLst>
          </p:cNvPr>
          <p:cNvSpPr/>
          <p:nvPr/>
        </p:nvSpPr>
        <p:spPr bwMode="auto">
          <a:xfrm>
            <a:off x="1241178" y="3106520"/>
            <a:ext cx="667845" cy="551841"/>
          </a:xfrm>
          <a:prstGeom prst="rect">
            <a:avLst/>
          </a:prstGeom>
          <a:solidFill>
            <a:schemeClr val="bg1">
              <a:lumMod val="85000"/>
            </a:schemeClr>
          </a:solidFill>
          <a:ln w="1587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354" fontAlgn="base">
              <a:spcBef>
                <a:spcPct val="0"/>
              </a:spcBef>
              <a:spcAft>
                <a:spcPct val="0"/>
              </a:spcAft>
            </a:pPr>
            <a:r>
              <a:rPr lang="en-CH" sz="1600" b="1" dirty="0">
                <a:latin typeface="Cambria" panose="02040503050406030204" pitchFamily="18" charset="0"/>
                <a:cs typeface="Arial" panose="020B0604020202020204" pitchFamily="34" charset="0"/>
              </a:rPr>
              <a:t>NAND</a:t>
            </a:r>
          </a:p>
          <a:p>
            <a:pPr algn="ctr" defTabSz="914354" fontAlgn="base">
              <a:spcBef>
                <a:spcPct val="0"/>
              </a:spcBef>
              <a:spcAft>
                <a:spcPct val="0"/>
              </a:spcAft>
            </a:pPr>
            <a:r>
              <a:rPr lang="en-CH" sz="1600" b="1" dirty="0">
                <a:latin typeface="Cambria" panose="02040503050406030204" pitchFamily="18" charset="0"/>
                <a:cs typeface="Arial" panose="020B0604020202020204" pitchFamily="34" charset="0"/>
              </a:rPr>
              <a:t>Die#1</a:t>
            </a:r>
          </a:p>
        </p:txBody>
      </p:sp>
      <p:sp>
        <p:nvSpPr>
          <p:cNvPr id="36" name="직사각형 363">
            <a:extLst>
              <a:ext uri="{FF2B5EF4-FFF2-40B4-BE49-F238E27FC236}">
                <a16:creationId xmlns:a16="http://schemas.microsoft.com/office/drawing/2014/main" id="{DC13B5FE-0CF8-034E-9162-58D44991EDEB}"/>
              </a:ext>
            </a:extLst>
          </p:cNvPr>
          <p:cNvSpPr/>
          <p:nvPr/>
        </p:nvSpPr>
        <p:spPr>
          <a:xfrm>
            <a:off x="1908599" y="3298637"/>
            <a:ext cx="305537" cy="2169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1"/>
                </a:solidFill>
                <a:latin typeface="Arial" panose="020B0604020202020204" pitchFamily="34" charset="0"/>
                <a:cs typeface="Arial" panose="020B0604020202020204" pitchFamily="34" charset="0"/>
              </a:rPr>
              <a:t>⋯</a:t>
            </a:r>
            <a:endParaRPr lang="ko-KR" altLang="en-US" sz="1600" b="1" dirty="0">
              <a:solidFill>
                <a:schemeClr val="tx1"/>
              </a:solidFill>
              <a:latin typeface="Arial" panose="020B0604020202020204" pitchFamily="34" charset="0"/>
              <a:cs typeface="Arial" panose="020B0604020202020204" pitchFamily="34" charset="0"/>
            </a:endParaRPr>
          </a:p>
        </p:txBody>
      </p:sp>
      <p:sp>
        <p:nvSpPr>
          <p:cNvPr id="37" name="Bent Arrow 36">
            <a:extLst>
              <a:ext uri="{FF2B5EF4-FFF2-40B4-BE49-F238E27FC236}">
                <a16:creationId xmlns:a16="http://schemas.microsoft.com/office/drawing/2014/main" id="{55538BD7-5FC0-4943-B01B-23552F72122B}"/>
              </a:ext>
            </a:extLst>
          </p:cNvPr>
          <p:cNvSpPr/>
          <p:nvPr/>
        </p:nvSpPr>
        <p:spPr>
          <a:xfrm>
            <a:off x="1497139" y="4077898"/>
            <a:ext cx="1564013" cy="272689"/>
          </a:xfrm>
          <a:prstGeom prst="bentArrow">
            <a:avLst>
              <a:gd name="adj1" fmla="val 14629"/>
              <a:gd name="adj2" fmla="val 25000"/>
              <a:gd name="adj3" fmla="val 50000"/>
              <a:gd name="adj4" fmla="val 43750"/>
            </a:avLst>
          </a:prstGeom>
          <a:solidFill>
            <a:schemeClr val="accent5"/>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solidFill>
                <a:schemeClr val="tx1"/>
              </a:solidFill>
              <a:latin typeface="Cambria" panose="02040503050406030204" pitchFamily="18" charset="0"/>
            </a:endParaRPr>
          </a:p>
        </p:txBody>
      </p:sp>
      <p:sp>
        <p:nvSpPr>
          <p:cNvPr id="38" name="Bent Arrow 37">
            <a:extLst>
              <a:ext uri="{FF2B5EF4-FFF2-40B4-BE49-F238E27FC236}">
                <a16:creationId xmlns:a16="http://schemas.microsoft.com/office/drawing/2014/main" id="{ED900D49-0D75-B947-B092-EA35E826B1A0}"/>
              </a:ext>
            </a:extLst>
          </p:cNvPr>
          <p:cNvSpPr/>
          <p:nvPr/>
        </p:nvSpPr>
        <p:spPr>
          <a:xfrm>
            <a:off x="2482651" y="4077895"/>
            <a:ext cx="578501" cy="256736"/>
          </a:xfrm>
          <a:prstGeom prst="bentArrow">
            <a:avLst>
              <a:gd name="adj1" fmla="val 14629"/>
              <a:gd name="adj2" fmla="val 25000"/>
              <a:gd name="adj3" fmla="val 50000"/>
              <a:gd name="adj4" fmla="val 43750"/>
            </a:avLst>
          </a:prstGeom>
          <a:solidFill>
            <a:schemeClr val="accent5"/>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solidFill>
                <a:schemeClr val="tx1"/>
              </a:solidFill>
              <a:latin typeface="Cambria" panose="02040503050406030204" pitchFamily="18" charset="0"/>
            </a:endParaRPr>
          </a:p>
        </p:txBody>
      </p:sp>
      <p:sp>
        <p:nvSpPr>
          <p:cNvPr id="39" name="Rectangle 38">
            <a:extLst>
              <a:ext uri="{FF2B5EF4-FFF2-40B4-BE49-F238E27FC236}">
                <a16:creationId xmlns:a16="http://schemas.microsoft.com/office/drawing/2014/main" id="{4AF65F84-F5AB-1D48-B5B9-F972C757CBF6}"/>
              </a:ext>
            </a:extLst>
          </p:cNvPr>
          <p:cNvSpPr/>
          <p:nvPr/>
        </p:nvSpPr>
        <p:spPr bwMode="auto">
          <a:xfrm>
            <a:off x="2214655" y="4316926"/>
            <a:ext cx="667845" cy="551841"/>
          </a:xfrm>
          <a:prstGeom prst="rect">
            <a:avLst/>
          </a:prstGeom>
          <a:solidFill>
            <a:schemeClr val="bg1">
              <a:lumMod val="85000"/>
            </a:schemeClr>
          </a:solidFill>
          <a:ln w="1587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354" fontAlgn="base">
              <a:spcBef>
                <a:spcPct val="0"/>
              </a:spcBef>
              <a:spcAft>
                <a:spcPct val="0"/>
              </a:spcAft>
            </a:pPr>
            <a:r>
              <a:rPr lang="en-CH" sz="1600" b="1" dirty="0">
                <a:latin typeface="Cambria" panose="02040503050406030204" pitchFamily="18" charset="0"/>
                <a:cs typeface="Arial" panose="020B0604020202020204" pitchFamily="34" charset="0"/>
              </a:rPr>
              <a:t>NAND</a:t>
            </a:r>
          </a:p>
          <a:p>
            <a:pPr algn="ctr" defTabSz="914354" fontAlgn="base">
              <a:spcBef>
                <a:spcPct val="0"/>
              </a:spcBef>
              <a:spcAft>
                <a:spcPct val="0"/>
              </a:spcAft>
            </a:pPr>
            <a:r>
              <a:rPr lang="en-CH" sz="1600" b="1" dirty="0">
                <a:latin typeface="Cambria" panose="02040503050406030204" pitchFamily="18" charset="0"/>
                <a:cs typeface="Arial" panose="020B0604020202020204" pitchFamily="34" charset="0"/>
              </a:rPr>
              <a:t>Die#4</a:t>
            </a:r>
          </a:p>
        </p:txBody>
      </p:sp>
      <p:sp>
        <p:nvSpPr>
          <p:cNvPr id="40" name="Rectangle 39">
            <a:extLst>
              <a:ext uri="{FF2B5EF4-FFF2-40B4-BE49-F238E27FC236}">
                <a16:creationId xmlns:a16="http://schemas.microsoft.com/office/drawing/2014/main" id="{5274B6F9-658E-D24D-8636-0243DA2B2A60}"/>
              </a:ext>
            </a:extLst>
          </p:cNvPr>
          <p:cNvSpPr/>
          <p:nvPr/>
        </p:nvSpPr>
        <p:spPr bwMode="auto">
          <a:xfrm>
            <a:off x="1233014" y="4316926"/>
            <a:ext cx="667845" cy="551841"/>
          </a:xfrm>
          <a:prstGeom prst="rect">
            <a:avLst/>
          </a:prstGeom>
          <a:solidFill>
            <a:schemeClr val="bg1">
              <a:lumMod val="85000"/>
            </a:schemeClr>
          </a:solidFill>
          <a:ln w="1587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354" fontAlgn="base">
              <a:spcBef>
                <a:spcPct val="0"/>
              </a:spcBef>
              <a:spcAft>
                <a:spcPct val="0"/>
              </a:spcAft>
            </a:pPr>
            <a:r>
              <a:rPr lang="en-CH" sz="1600" b="1" dirty="0">
                <a:latin typeface="Cambria" panose="02040503050406030204" pitchFamily="18" charset="0"/>
                <a:cs typeface="Arial" panose="020B0604020202020204" pitchFamily="34" charset="0"/>
              </a:rPr>
              <a:t>NAND</a:t>
            </a:r>
          </a:p>
          <a:p>
            <a:pPr algn="ctr" defTabSz="914354" fontAlgn="base">
              <a:spcBef>
                <a:spcPct val="0"/>
              </a:spcBef>
              <a:spcAft>
                <a:spcPct val="0"/>
              </a:spcAft>
            </a:pPr>
            <a:r>
              <a:rPr lang="en-CH" sz="1600" b="1" dirty="0">
                <a:latin typeface="Cambria" panose="02040503050406030204" pitchFamily="18" charset="0"/>
                <a:cs typeface="Arial" panose="020B0604020202020204" pitchFamily="34" charset="0"/>
              </a:rPr>
              <a:t>Die#1</a:t>
            </a:r>
          </a:p>
        </p:txBody>
      </p:sp>
      <p:sp>
        <p:nvSpPr>
          <p:cNvPr id="41" name="직사각형 363">
            <a:extLst>
              <a:ext uri="{FF2B5EF4-FFF2-40B4-BE49-F238E27FC236}">
                <a16:creationId xmlns:a16="http://schemas.microsoft.com/office/drawing/2014/main" id="{5577DCE0-84BE-4F4B-BC08-0CF25766C115}"/>
              </a:ext>
            </a:extLst>
          </p:cNvPr>
          <p:cNvSpPr/>
          <p:nvPr/>
        </p:nvSpPr>
        <p:spPr>
          <a:xfrm>
            <a:off x="1908599" y="4487973"/>
            <a:ext cx="305537" cy="2169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1"/>
                </a:solidFill>
                <a:latin typeface="Arial" panose="020B0604020202020204" pitchFamily="34" charset="0"/>
                <a:cs typeface="Arial" panose="020B0604020202020204" pitchFamily="34" charset="0"/>
              </a:rPr>
              <a:t>⋯</a:t>
            </a:r>
            <a:endParaRPr lang="ko-KR" altLang="en-US" sz="1600" b="1" dirty="0">
              <a:solidFill>
                <a:schemeClr val="tx1"/>
              </a:solidFill>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CB15EE24-1DF7-A045-8651-F2E74E6F2CC2}"/>
              </a:ext>
            </a:extLst>
          </p:cNvPr>
          <p:cNvSpPr/>
          <p:nvPr/>
        </p:nvSpPr>
        <p:spPr bwMode="auto">
          <a:xfrm>
            <a:off x="516616" y="3802927"/>
            <a:ext cx="2517035" cy="385960"/>
          </a:xfrm>
          <a:prstGeom prst="rect">
            <a:avLst/>
          </a:prstGeom>
          <a:no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base">
              <a:spcBef>
                <a:spcPct val="0"/>
              </a:spcBef>
              <a:spcAft>
                <a:spcPct val="0"/>
              </a:spcAft>
            </a:pPr>
            <a:r>
              <a:rPr lang="en-CH" b="1" dirty="0">
                <a:solidFill>
                  <a:schemeClr val="accent5">
                    <a:lumMod val="50000"/>
                  </a:schemeClr>
                </a:solidFill>
                <a:latin typeface="Cambria" panose="02040503050406030204" pitchFamily="18" charset="0"/>
                <a:cs typeface="Arial" panose="020B0604020202020204" pitchFamily="34" charset="0"/>
              </a:rPr>
              <a:t>③</a:t>
            </a:r>
            <a:r>
              <a:rPr lang="en-GB" sz="1600" b="1" i="1" dirty="0">
                <a:solidFill>
                  <a:schemeClr val="accent5">
                    <a:lumMod val="50000"/>
                  </a:schemeClr>
                </a:solidFill>
                <a:latin typeface="Cambria" panose="02040503050406030204" pitchFamily="18" charset="0"/>
                <a:cs typeface="Arial" panose="020B0604020202020204" pitchFamily="34" charset="0"/>
              </a:rPr>
              <a:t> Full-bandwidth read</a:t>
            </a:r>
            <a:endParaRPr lang="en-CH" sz="1600" b="1" i="1" dirty="0">
              <a:solidFill>
                <a:schemeClr val="accent5">
                  <a:lumMod val="50000"/>
                </a:schemeClr>
              </a:solidFill>
              <a:latin typeface="Cambria" panose="02040503050406030204" pitchFamily="18" charset="0"/>
              <a:cs typeface="Arial" panose="020B0604020202020204" pitchFamily="34" charset="0"/>
            </a:endParaRPr>
          </a:p>
        </p:txBody>
      </p:sp>
      <p:grpSp>
        <p:nvGrpSpPr>
          <p:cNvPr id="43" name="Group 42">
            <a:extLst>
              <a:ext uri="{FF2B5EF4-FFF2-40B4-BE49-F238E27FC236}">
                <a16:creationId xmlns:a16="http://schemas.microsoft.com/office/drawing/2014/main" id="{F1669209-6F2F-694B-9866-CDC68D0DD704}"/>
              </a:ext>
            </a:extLst>
          </p:cNvPr>
          <p:cNvGrpSpPr/>
          <p:nvPr/>
        </p:nvGrpSpPr>
        <p:grpSpPr>
          <a:xfrm rot="16200000">
            <a:off x="7054224" y="3853998"/>
            <a:ext cx="913687" cy="262137"/>
            <a:chOff x="5815766" y="2450158"/>
            <a:chExt cx="913687" cy="322729"/>
          </a:xfrm>
        </p:grpSpPr>
        <p:cxnSp>
          <p:nvCxnSpPr>
            <p:cNvPr id="44" name="Straight Arrow Connector 43">
              <a:extLst>
                <a:ext uri="{FF2B5EF4-FFF2-40B4-BE49-F238E27FC236}">
                  <a16:creationId xmlns:a16="http://schemas.microsoft.com/office/drawing/2014/main" id="{3D38045C-C42D-364A-8BF6-9C7FA9924328}"/>
                </a:ext>
              </a:extLst>
            </p:cNvPr>
            <p:cNvCxnSpPr>
              <a:cxnSpLocks/>
            </p:cNvCxnSpPr>
            <p:nvPr/>
          </p:nvCxnSpPr>
          <p:spPr>
            <a:xfrm>
              <a:off x="5815766" y="2462648"/>
              <a:ext cx="0" cy="310239"/>
            </a:xfrm>
            <a:prstGeom prst="straightConnector1">
              <a:avLst/>
            </a:prstGeom>
            <a:ln w="15875">
              <a:solidFill>
                <a:srgbClr val="1E4D79"/>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D8BAB4A-97B2-8E43-8C46-CB5C62CA1400}"/>
                </a:ext>
              </a:extLst>
            </p:cNvPr>
            <p:cNvCxnSpPr>
              <a:cxnSpLocks/>
            </p:cNvCxnSpPr>
            <p:nvPr/>
          </p:nvCxnSpPr>
          <p:spPr>
            <a:xfrm rot="10800000">
              <a:off x="6729453" y="2450158"/>
              <a:ext cx="0" cy="310239"/>
            </a:xfrm>
            <a:prstGeom prst="straightConnector1">
              <a:avLst/>
            </a:prstGeom>
            <a:ln w="15875">
              <a:solidFill>
                <a:srgbClr val="1E4D79"/>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a16="http://schemas.microsoft.com/office/drawing/2014/main" id="{A12D3169-0892-A243-923D-8EC7CF656921}"/>
              </a:ext>
            </a:extLst>
          </p:cNvPr>
          <p:cNvSpPr/>
          <p:nvPr/>
        </p:nvSpPr>
        <p:spPr bwMode="auto">
          <a:xfrm rot="5400000">
            <a:off x="7206060" y="3758027"/>
            <a:ext cx="1639343" cy="385960"/>
          </a:xfrm>
          <a:prstGeom prst="rect">
            <a:avLst/>
          </a:prstGeom>
          <a:no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base">
              <a:spcBef>
                <a:spcPct val="0"/>
              </a:spcBef>
              <a:spcAft>
                <a:spcPct val="0"/>
              </a:spcAft>
            </a:pPr>
            <a:r>
              <a:rPr lang="en-GB" b="1" dirty="0">
                <a:solidFill>
                  <a:schemeClr val="accent5">
                    <a:lumMod val="50000"/>
                  </a:schemeClr>
                </a:solidFill>
                <a:latin typeface="Cambria" panose="02040503050406030204" pitchFamily="18" charset="0"/>
                <a:cs typeface="Arial" panose="020B0604020202020204" pitchFamily="34" charset="0"/>
              </a:rPr>
              <a:t>②</a:t>
            </a:r>
            <a:r>
              <a:rPr lang="en-CH" sz="1600" b="1" dirty="0">
                <a:solidFill>
                  <a:schemeClr val="accent5">
                    <a:lumMod val="50000"/>
                  </a:schemeClr>
                </a:solidFill>
                <a:latin typeface="Cambria" panose="02040503050406030204" pitchFamily="18" charset="0"/>
                <a:cs typeface="Arial" panose="020B0604020202020204" pitchFamily="34" charset="0"/>
              </a:rPr>
              <a:t> </a:t>
            </a:r>
            <a:r>
              <a:rPr lang="en-CH" sz="1600" b="1" i="1" dirty="0">
                <a:solidFill>
                  <a:schemeClr val="accent5">
                    <a:lumMod val="50000"/>
                  </a:schemeClr>
                </a:solidFill>
                <a:latin typeface="Cambria" panose="02040503050406030204" pitchFamily="18" charset="0"/>
                <a:cs typeface="Arial" panose="020B0604020202020204" pitchFamily="34" charset="0"/>
              </a:rPr>
              <a:t>Preparation</a:t>
            </a:r>
          </a:p>
        </p:txBody>
      </p:sp>
      <p:sp>
        <p:nvSpPr>
          <p:cNvPr id="47" name="Rectangle 46">
            <a:extLst>
              <a:ext uri="{FF2B5EF4-FFF2-40B4-BE49-F238E27FC236}">
                <a16:creationId xmlns:a16="http://schemas.microsoft.com/office/drawing/2014/main" id="{A70625B9-6ABE-3445-8020-66665C4EDFBC}"/>
              </a:ext>
            </a:extLst>
          </p:cNvPr>
          <p:cNvSpPr/>
          <p:nvPr/>
        </p:nvSpPr>
        <p:spPr bwMode="auto">
          <a:xfrm rot="5400000">
            <a:off x="7392096" y="3329961"/>
            <a:ext cx="695243" cy="385960"/>
          </a:xfrm>
          <a:prstGeom prst="rect">
            <a:avLst/>
          </a:prstGeom>
          <a:no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base">
              <a:spcBef>
                <a:spcPct val="0"/>
              </a:spcBef>
              <a:spcAft>
                <a:spcPct val="0"/>
              </a:spcAft>
            </a:pPr>
            <a:r>
              <a:rPr lang="en-US" sz="1600" i="1" dirty="0">
                <a:solidFill>
                  <a:schemeClr val="accent5">
                    <a:lumMod val="50000"/>
                  </a:schemeClr>
                </a:solidFill>
                <a:latin typeface="Cambria" panose="02040503050406030204" pitchFamily="18" charset="0"/>
                <a:cs typeface="Arial" panose="020B0604020202020204" pitchFamily="34" charset="0"/>
              </a:rPr>
              <a:t>Flush</a:t>
            </a:r>
            <a:endParaRPr lang="en-CH" sz="1600" i="1" dirty="0">
              <a:solidFill>
                <a:schemeClr val="accent5">
                  <a:lumMod val="50000"/>
                </a:schemeClr>
              </a:solidFill>
              <a:latin typeface="Cambria" panose="02040503050406030204" pitchFamily="18" charset="0"/>
              <a:cs typeface="Arial" panose="020B0604020202020204" pitchFamily="34" charset="0"/>
            </a:endParaRPr>
          </a:p>
        </p:txBody>
      </p:sp>
      <p:sp>
        <p:nvSpPr>
          <p:cNvPr id="48" name="Rectangle 47">
            <a:extLst>
              <a:ext uri="{FF2B5EF4-FFF2-40B4-BE49-F238E27FC236}">
                <a16:creationId xmlns:a16="http://schemas.microsoft.com/office/drawing/2014/main" id="{138F5AA2-39D2-8440-8DDB-9B8577B4E4CA}"/>
              </a:ext>
            </a:extLst>
          </p:cNvPr>
          <p:cNvSpPr/>
          <p:nvPr/>
        </p:nvSpPr>
        <p:spPr bwMode="auto">
          <a:xfrm rot="5400000">
            <a:off x="7392096" y="4247267"/>
            <a:ext cx="695243" cy="385960"/>
          </a:xfrm>
          <a:prstGeom prst="rect">
            <a:avLst/>
          </a:prstGeom>
          <a:no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base">
              <a:spcBef>
                <a:spcPct val="0"/>
              </a:spcBef>
              <a:spcAft>
                <a:spcPct val="0"/>
              </a:spcAft>
            </a:pPr>
            <a:r>
              <a:rPr lang="en-US" sz="1600" i="1" dirty="0">
                <a:solidFill>
                  <a:schemeClr val="accent5">
                    <a:lumMod val="50000"/>
                  </a:schemeClr>
                </a:solidFill>
                <a:latin typeface="Cambria" panose="02040503050406030204" pitchFamily="18" charset="0"/>
                <a:cs typeface="Arial" panose="020B0604020202020204" pitchFamily="34" charset="0"/>
              </a:rPr>
              <a:t>Load</a:t>
            </a:r>
            <a:endParaRPr lang="en-CH" sz="1600" i="1" dirty="0">
              <a:solidFill>
                <a:schemeClr val="accent5">
                  <a:lumMod val="50000"/>
                </a:schemeClr>
              </a:solidFill>
              <a:latin typeface="Cambria" panose="02040503050406030204" pitchFamily="18" charset="0"/>
              <a:cs typeface="Arial" panose="020B0604020202020204" pitchFamily="34" charset="0"/>
            </a:endParaRPr>
          </a:p>
        </p:txBody>
      </p:sp>
      <p:sp>
        <p:nvSpPr>
          <p:cNvPr id="49" name="Rounded Rectangle 48">
            <a:extLst>
              <a:ext uri="{FF2B5EF4-FFF2-40B4-BE49-F238E27FC236}">
                <a16:creationId xmlns:a16="http://schemas.microsoft.com/office/drawing/2014/main" id="{4FDE4435-3190-2F4C-83EE-720D7E7795B9}"/>
              </a:ext>
            </a:extLst>
          </p:cNvPr>
          <p:cNvSpPr/>
          <p:nvPr/>
        </p:nvSpPr>
        <p:spPr>
          <a:xfrm>
            <a:off x="4827603" y="2908860"/>
            <a:ext cx="977645" cy="583859"/>
          </a:xfrm>
          <a:prstGeom prst="roundRect">
            <a:avLst>
              <a:gd name="adj" fmla="val 16632"/>
            </a:avLst>
          </a:prstGeom>
          <a:solidFill>
            <a:srgbClr val="FFEBEB"/>
          </a:solid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CH" sz="1600" i="1" dirty="0">
                <a:solidFill>
                  <a:schemeClr val="tx1"/>
                </a:solidFill>
                <a:latin typeface="Cambria" panose="02040503050406030204" pitchFamily="18" charset="0"/>
                <a:cs typeface="Arial" panose="020B0604020202020204" pitchFamily="34" charset="0"/>
              </a:rPr>
              <a:t>GenStore</a:t>
            </a:r>
          </a:p>
          <a:p>
            <a:pPr algn="ctr"/>
            <a:r>
              <a:rPr lang="en-CH" sz="1600" i="1" dirty="0">
                <a:solidFill>
                  <a:schemeClr val="tx1"/>
                </a:solidFill>
                <a:latin typeface="Cambria" panose="02040503050406030204" pitchFamily="18" charset="0"/>
                <a:cs typeface="Arial" panose="020B0604020202020204" pitchFamily="34" charset="0"/>
              </a:rPr>
              <a:t>FTL</a:t>
            </a:r>
          </a:p>
        </p:txBody>
      </p:sp>
      <p:sp>
        <p:nvSpPr>
          <p:cNvPr id="50" name="Rectangle 49">
            <a:extLst>
              <a:ext uri="{FF2B5EF4-FFF2-40B4-BE49-F238E27FC236}">
                <a16:creationId xmlns:a16="http://schemas.microsoft.com/office/drawing/2014/main" id="{FDB717BD-EE4F-A84D-8969-0CB89FFB6927}"/>
              </a:ext>
            </a:extLst>
          </p:cNvPr>
          <p:cNvSpPr/>
          <p:nvPr/>
        </p:nvSpPr>
        <p:spPr bwMode="auto">
          <a:xfrm>
            <a:off x="3072191" y="3565191"/>
            <a:ext cx="1824168" cy="385960"/>
          </a:xfrm>
          <a:prstGeom prst="rect">
            <a:avLst/>
          </a:prstGeom>
          <a:no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base">
              <a:spcBef>
                <a:spcPct val="0"/>
              </a:spcBef>
              <a:spcAft>
                <a:spcPct val="0"/>
              </a:spcAft>
            </a:pPr>
            <a:r>
              <a:rPr lang="en-CH" b="1" dirty="0">
                <a:solidFill>
                  <a:schemeClr val="accent5">
                    <a:lumMod val="50000"/>
                  </a:schemeClr>
                </a:solidFill>
                <a:latin typeface="Cambria" panose="02040503050406030204" pitchFamily="18" charset="0"/>
                <a:cs typeface="Arial" panose="020B0604020202020204" pitchFamily="34" charset="0"/>
              </a:rPr>
              <a:t>④</a:t>
            </a:r>
            <a:r>
              <a:rPr lang="en-CH" sz="1600" b="1" dirty="0">
                <a:solidFill>
                  <a:schemeClr val="accent5">
                    <a:lumMod val="50000"/>
                  </a:schemeClr>
                </a:solidFill>
                <a:latin typeface="Cambria" panose="02040503050406030204" pitchFamily="18" charset="0"/>
                <a:cs typeface="Arial" panose="020B0604020202020204" pitchFamily="34" charset="0"/>
              </a:rPr>
              <a:t> </a:t>
            </a:r>
            <a:r>
              <a:rPr lang="en-CH" sz="1600" b="1" i="1" dirty="0">
                <a:solidFill>
                  <a:schemeClr val="accent5">
                    <a:lumMod val="50000"/>
                  </a:schemeClr>
                </a:solidFill>
                <a:latin typeface="Cambria" panose="02040503050406030204" pitchFamily="18" charset="0"/>
                <a:cs typeface="Arial" panose="020B0604020202020204" pitchFamily="34" charset="0"/>
              </a:rPr>
              <a:t>Filtering</a:t>
            </a:r>
          </a:p>
        </p:txBody>
      </p:sp>
      <p:cxnSp>
        <p:nvCxnSpPr>
          <p:cNvPr id="51" name="Straight Arrow Connector 50">
            <a:extLst>
              <a:ext uri="{FF2B5EF4-FFF2-40B4-BE49-F238E27FC236}">
                <a16:creationId xmlns:a16="http://schemas.microsoft.com/office/drawing/2014/main" id="{EE9B4BD1-7B69-AB46-9CEC-896C0AD88754}"/>
              </a:ext>
            </a:extLst>
          </p:cNvPr>
          <p:cNvCxnSpPr>
            <a:cxnSpLocks/>
          </p:cNvCxnSpPr>
          <p:nvPr/>
        </p:nvCxnSpPr>
        <p:spPr>
          <a:xfrm flipV="1">
            <a:off x="4171652" y="3466901"/>
            <a:ext cx="3" cy="235807"/>
          </a:xfrm>
          <a:prstGeom prst="straightConnector1">
            <a:avLst/>
          </a:prstGeom>
          <a:ln w="15875">
            <a:solidFill>
              <a:srgbClr val="1E4D79"/>
            </a:solidFill>
            <a:headEnd type="none"/>
            <a:tailEnd type="oval" w="med" len="med"/>
          </a:ln>
        </p:spPr>
        <p:style>
          <a:lnRef idx="1">
            <a:schemeClr val="accent1"/>
          </a:lnRef>
          <a:fillRef idx="0">
            <a:schemeClr val="accent1"/>
          </a:fillRef>
          <a:effectRef idx="0">
            <a:schemeClr val="accent1"/>
          </a:effectRef>
          <a:fontRef idx="minor">
            <a:schemeClr val="tx1"/>
          </a:fontRef>
        </p:style>
      </p:cxnSp>
      <p:sp>
        <p:nvSpPr>
          <p:cNvPr id="52" name="Rounded Rectangle 51">
            <a:extLst>
              <a:ext uri="{FF2B5EF4-FFF2-40B4-BE49-F238E27FC236}">
                <a16:creationId xmlns:a16="http://schemas.microsoft.com/office/drawing/2014/main" id="{C810F0B3-3958-AB48-B19E-121E3C2BE2CE}"/>
              </a:ext>
            </a:extLst>
          </p:cNvPr>
          <p:cNvSpPr/>
          <p:nvPr/>
        </p:nvSpPr>
        <p:spPr>
          <a:xfrm>
            <a:off x="2663476" y="1730607"/>
            <a:ext cx="3534327" cy="392316"/>
          </a:xfrm>
          <a:prstGeom prst="roundRect">
            <a:avLst>
              <a:gd name="adj" fmla="val 30799"/>
            </a:avLst>
          </a:prstGeom>
          <a:solidFill>
            <a:schemeClr val="bg2">
              <a:lumMod val="9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CH" b="1" dirty="0">
                <a:solidFill>
                  <a:schemeClr val="tx1"/>
                </a:solidFill>
                <a:latin typeface="Cambria" panose="02040503050406030204" pitchFamily="18" charset="0"/>
              </a:rPr>
              <a:t>Host System</a:t>
            </a:r>
          </a:p>
        </p:txBody>
      </p:sp>
      <p:grpSp>
        <p:nvGrpSpPr>
          <p:cNvPr id="53" name="Group 52">
            <a:extLst>
              <a:ext uri="{FF2B5EF4-FFF2-40B4-BE49-F238E27FC236}">
                <a16:creationId xmlns:a16="http://schemas.microsoft.com/office/drawing/2014/main" id="{38EDC07F-6622-B740-A600-8F9BB415FA88}"/>
              </a:ext>
            </a:extLst>
          </p:cNvPr>
          <p:cNvGrpSpPr/>
          <p:nvPr/>
        </p:nvGrpSpPr>
        <p:grpSpPr>
          <a:xfrm>
            <a:off x="3633196" y="2661018"/>
            <a:ext cx="461986" cy="369332"/>
            <a:chOff x="4644859" y="986900"/>
            <a:chExt cx="615981" cy="454437"/>
          </a:xfrm>
        </p:grpSpPr>
        <p:sp>
          <p:nvSpPr>
            <p:cNvPr id="54" name="Oval 53">
              <a:extLst>
                <a:ext uri="{FF2B5EF4-FFF2-40B4-BE49-F238E27FC236}">
                  <a16:creationId xmlns:a16="http://schemas.microsoft.com/office/drawing/2014/main" id="{78A01240-4192-424E-8A3D-F3EEE521075B}"/>
                </a:ext>
              </a:extLst>
            </p:cNvPr>
            <p:cNvSpPr/>
            <p:nvPr/>
          </p:nvSpPr>
          <p:spPr>
            <a:xfrm>
              <a:off x="4760356" y="1056070"/>
              <a:ext cx="230993" cy="23099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55" name="Rectangle 54">
              <a:extLst>
                <a:ext uri="{FF2B5EF4-FFF2-40B4-BE49-F238E27FC236}">
                  <a16:creationId xmlns:a16="http://schemas.microsoft.com/office/drawing/2014/main" id="{E0B750CE-F72E-3743-9698-1A7FD9402D70}"/>
                </a:ext>
              </a:extLst>
            </p:cNvPr>
            <p:cNvSpPr/>
            <p:nvPr/>
          </p:nvSpPr>
          <p:spPr>
            <a:xfrm>
              <a:off x="4644859" y="986900"/>
              <a:ext cx="615981" cy="454437"/>
            </a:xfrm>
            <a:prstGeom prst="rect">
              <a:avLst/>
            </a:prstGeom>
          </p:spPr>
          <p:txBody>
            <a:bodyPr wrap="none">
              <a:spAutoFit/>
            </a:bodyPr>
            <a:lstStyle/>
            <a:p>
              <a:r>
                <a:rPr lang="en-CH" dirty="0">
                  <a:latin typeface="Cambria" panose="02040503050406030204" pitchFamily="18" charset="0"/>
                </a:rPr>
                <a:t>❷</a:t>
              </a:r>
              <a:endParaRPr lang="ko-KR" altLang="en-US" dirty="0">
                <a:latin typeface="Cambria" panose="02040503050406030204" pitchFamily="18" charset="0"/>
              </a:endParaRPr>
            </a:p>
          </p:txBody>
        </p:sp>
      </p:grpSp>
      <p:grpSp>
        <p:nvGrpSpPr>
          <p:cNvPr id="56" name="Group 55">
            <a:extLst>
              <a:ext uri="{FF2B5EF4-FFF2-40B4-BE49-F238E27FC236}">
                <a16:creationId xmlns:a16="http://schemas.microsoft.com/office/drawing/2014/main" id="{B86EBA88-A582-3248-84ED-E6C0DE93789D}"/>
              </a:ext>
            </a:extLst>
          </p:cNvPr>
          <p:cNvGrpSpPr/>
          <p:nvPr/>
        </p:nvGrpSpPr>
        <p:grpSpPr>
          <a:xfrm>
            <a:off x="4621112" y="2661018"/>
            <a:ext cx="461986" cy="369332"/>
            <a:chOff x="4644859" y="986900"/>
            <a:chExt cx="615981" cy="454437"/>
          </a:xfrm>
        </p:grpSpPr>
        <p:sp>
          <p:nvSpPr>
            <p:cNvPr id="57" name="Oval 56">
              <a:extLst>
                <a:ext uri="{FF2B5EF4-FFF2-40B4-BE49-F238E27FC236}">
                  <a16:creationId xmlns:a16="http://schemas.microsoft.com/office/drawing/2014/main" id="{DF65574D-A8B9-5847-980C-D3EDC887FA0F}"/>
                </a:ext>
              </a:extLst>
            </p:cNvPr>
            <p:cNvSpPr/>
            <p:nvPr/>
          </p:nvSpPr>
          <p:spPr>
            <a:xfrm>
              <a:off x="4760356" y="1056070"/>
              <a:ext cx="230993" cy="23099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58" name="Rectangle 57">
              <a:extLst>
                <a:ext uri="{FF2B5EF4-FFF2-40B4-BE49-F238E27FC236}">
                  <a16:creationId xmlns:a16="http://schemas.microsoft.com/office/drawing/2014/main" id="{5866A3B3-9F81-A14B-AFA2-CA9045648EE8}"/>
                </a:ext>
              </a:extLst>
            </p:cNvPr>
            <p:cNvSpPr/>
            <p:nvPr/>
          </p:nvSpPr>
          <p:spPr>
            <a:xfrm>
              <a:off x="4644859" y="986900"/>
              <a:ext cx="615981" cy="454437"/>
            </a:xfrm>
            <a:prstGeom prst="rect">
              <a:avLst/>
            </a:prstGeom>
          </p:spPr>
          <p:txBody>
            <a:bodyPr wrap="none">
              <a:spAutoFit/>
            </a:bodyPr>
            <a:lstStyle/>
            <a:p>
              <a:r>
                <a:rPr lang="en-CH" dirty="0">
                  <a:latin typeface="Cambria" panose="02040503050406030204" pitchFamily="18" charset="0"/>
                </a:rPr>
                <a:t>❸</a:t>
              </a:r>
              <a:endParaRPr lang="ko-KR" altLang="en-US" dirty="0">
                <a:latin typeface="Cambria" panose="02040503050406030204" pitchFamily="18" charset="0"/>
              </a:endParaRPr>
            </a:p>
          </p:txBody>
        </p:sp>
      </p:grpSp>
      <p:grpSp>
        <p:nvGrpSpPr>
          <p:cNvPr id="59" name="Group 58">
            <a:extLst>
              <a:ext uri="{FF2B5EF4-FFF2-40B4-BE49-F238E27FC236}">
                <a16:creationId xmlns:a16="http://schemas.microsoft.com/office/drawing/2014/main" id="{9A41152A-B360-BB44-8447-695B4FE62CB0}"/>
              </a:ext>
            </a:extLst>
          </p:cNvPr>
          <p:cNvGrpSpPr/>
          <p:nvPr/>
        </p:nvGrpSpPr>
        <p:grpSpPr>
          <a:xfrm>
            <a:off x="4965410" y="3851887"/>
            <a:ext cx="461986" cy="369332"/>
            <a:chOff x="4644859" y="986900"/>
            <a:chExt cx="461988" cy="369332"/>
          </a:xfrm>
        </p:grpSpPr>
        <p:sp>
          <p:nvSpPr>
            <p:cNvPr id="60" name="Oval 59">
              <a:extLst>
                <a:ext uri="{FF2B5EF4-FFF2-40B4-BE49-F238E27FC236}">
                  <a16:creationId xmlns:a16="http://schemas.microsoft.com/office/drawing/2014/main" id="{A2F27689-5761-E548-8FC6-32D7804B8B0E}"/>
                </a:ext>
              </a:extLst>
            </p:cNvPr>
            <p:cNvSpPr/>
            <p:nvPr/>
          </p:nvSpPr>
          <p:spPr>
            <a:xfrm>
              <a:off x="4760356" y="1056070"/>
              <a:ext cx="230993" cy="23099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61" name="Rectangle 60">
              <a:extLst>
                <a:ext uri="{FF2B5EF4-FFF2-40B4-BE49-F238E27FC236}">
                  <a16:creationId xmlns:a16="http://schemas.microsoft.com/office/drawing/2014/main" id="{ADEB5370-29EA-7B43-8A62-7CBF21187607}"/>
                </a:ext>
              </a:extLst>
            </p:cNvPr>
            <p:cNvSpPr/>
            <p:nvPr/>
          </p:nvSpPr>
          <p:spPr>
            <a:xfrm>
              <a:off x="4644859" y="986900"/>
              <a:ext cx="461988" cy="369332"/>
            </a:xfrm>
            <a:prstGeom prst="rect">
              <a:avLst/>
            </a:prstGeom>
          </p:spPr>
          <p:txBody>
            <a:bodyPr wrap="none">
              <a:spAutoFit/>
            </a:bodyPr>
            <a:lstStyle/>
            <a:p>
              <a:r>
                <a:rPr lang="ko-KR" altLang="en-US" dirty="0">
                  <a:latin typeface="Cambria" panose="02040503050406030204" pitchFamily="18" charset="0"/>
                  <a:cs typeface="Arial" panose="020B0604020202020204" pitchFamily="34" charset="0"/>
                </a:rPr>
                <a:t>❶</a:t>
              </a:r>
            </a:p>
          </p:txBody>
        </p:sp>
      </p:grpSp>
      <p:cxnSp>
        <p:nvCxnSpPr>
          <p:cNvPr id="62" name="Straight Arrow Connector 61">
            <a:extLst>
              <a:ext uri="{FF2B5EF4-FFF2-40B4-BE49-F238E27FC236}">
                <a16:creationId xmlns:a16="http://schemas.microsoft.com/office/drawing/2014/main" id="{3AF516C7-71B3-5A48-9204-86909FE7AAAF}"/>
              </a:ext>
            </a:extLst>
          </p:cNvPr>
          <p:cNvCxnSpPr>
            <a:cxnSpLocks/>
          </p:cNvCxnSpPr>
          <p:nvPr/>
        </p:nvCxnSpPr>
        <p:spPr>
          <a:xfrm rot="10800000" flipV="1">
            <a:off x="4171652" y="3875378"/>
            <a:ext cx="3" cy="235807"/>
          </a:xfrm>
          <a:prstGeom prst="straightConnector1">
            <a:avLst/>
          </a:prstGeom>
          <a:ln w="15875">
            <a:solidFill>
              <a:srgbClr val="1E4D79"/>
            </a:solidFill>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216EF78-1AB2-9640-9DA6-41900E96F5C7}"/>
              </a:ext>
            </a:extLst>
          </p:cNvPr>
          <p:cNvCxnSpPr>
            <a:cxnSpLocks/>
          </p:cNvCxnSpPr>
          <p:nvPr/>
        </p:nvCxnSpPr>
        <p:spPr>
          <a:xfrm>
            <a:off x="4576874" y="3767325"/>
            <a:ext cx="402615" cy="339035"/>
          </a:xfrm>
          <a:prstGeom prst="straightConnector1">
            <a:avLst/>
          </a:prstGeom>
          <a:ln w="15875">
            <a:solidFill>
              <a:srgbClr val="1E4D79"/>
            </a:solidFill>
            <a:headEnd type="none"/>
            <a:tailEnd type="oval" w="med" len="med"/>
          </a:ln>
        </p:spPr>
        <p:style>
          <a:lnRef idx="1">
            <a:schemeClr val="accent1"/>
          </a:lnRef>
          <a:fillRef idx="0">
            <a:schemeClr val="accent1"/>
          </a:fillRef>
          <a:effectRef idx="0">
            <a:schemeClr val="accent1"/>
          </a:effectRef>
          <a:fontRef idx="minor">
            <a:schemeClr val="tx1"/>
          </a:fontRef>
        </p:style>
      </p:cxnSp>
      <p:grpSp>
        <p:nvGrpSpPr>
          <p:cNvPr id="64" name="Group 63">
            <a:extLst>
              <a:ext uri="{FF2B5EF4-FFF2-40B4-BE49-F238E27FC236}">
                <a16:creationId xmlns:a16="http://schemas.microsoft.com/office/drawing/2014/main" id="{66B6E295-FE98-8044-A5BC-9AA2543598A4}"/>
              </a:ext>
            </a:extLst>
          </p:cNvPr>
          <p:cNvGrpSpPr/>
          <p:nvPr/>
        </p:nvGrpSpPr>
        <p:grpSpPr>
          <a:xfrm>
            <a:off x="5173837" y="2109950"/>
            <a:ext cx="301281" cy="794343"/>
            <a:chOff x="6142343" y="2457770"/>
            <a:chExt cx="587110" cy="315117"/>
          </a:xfrm>
        </p:grpSpPr>
        <p:cxnSp>
          <p:nvCxnSpPr>
            <p:cNvPr id="65" name="Straight Arrow Connector 64">
              <a:extLst>
                <a:ext uri="{FF2B5EF4-FFF2-40B4-BE49-F238E27FC236}">
                  <a16:creationId xmlns:a16="http://schemas.microsoft.com/office/drawing/2014/main" id="{BC70DC50-FE06-8645-B4E0-FB2438BFEA82}"/>
                </a:ext>
              </a:extLst>
            </p:cNvPr>
            <p:cNvCxnSpPr>
              <a:cxnSpLocks/>
            </p:cNvCxnSpPr>
            <p:nvPr/>
          </p:nvCxnSpPr>
          <p:spPr>
            <a:xfrm>
              <a:off x="6142343" y="2462648"/>
              <a:ext cx="0" cy="310239"/>
            </a:xfrm>
            <a:prstGeom prst="straightConnector1">
              <a:avLst/>
            </a:prstGeom>
            <a:ln w="15875">
              <a:solidFill>
                <a:srgbClr val="1E4D79"/>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FB057D7-FFBD-D54E-889D-28A354C425BF}"/>
                </a:ext>
              </a:extLst>
            </p:cNvPr>
            <p:cNvCxnSpPr>
              <a:cxnSpLocks/>
            </p:cNvCxnSpPr>
            <p:nvPr/>
          </p:nvCxnSpPr>
          <p:spPr>
            <a:xfrm rot="10800000">
              <a:off x="6729453" y="2457770"/>
              <a:ext cx="0" cy="310239"/>
            </a:xfrm>
            <a:prstGeom prst="straightConnector1">
              <a:avLst/>
            </a:prstGeom>
            <a:ln w="15875">
              <a:solidFill>
                <a:srgbClr val="1E4D79"/>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041443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80ECB-EE79-0A47-A2A2-688194FA0C40}"/>
              </a:ext>
            </a:extLst>
          </p:cNvPr>
          <p:cNvSpPr>
            <a:spLocks noGrp="1"/>
          </p:cNvSpPr>
          <p:nvPr>
            <p:ph type="title"/>
          </p:nvPr>
        </p:nvSpPr>
        <p:spPr/>
        <p:txBody>
          <a:bodyPr/>
          <a:lstStyle/>
          <a:p>
            <a:r>
              <a:rPr lang="en-CH" dirty="0"/>
              <a:t>FTL: Metadata</a:t>
            </a:r>
          </a:p>
        </p:txBody>
      </p:sp>
      <p:sp>
        <p:nvSpPr>
          <p:cNvPr id="3" name="Content Placeholder 2">
            <a:extLst>
              <a:ext uri="{FF2B5EF4-FFF2-40B4-BE49-F238E27FC236}">
                <a16:creationId xmlns:a16="http://schemas.microsoft.com/office/drawing/2014/main" id="{DC04D2E7-7E2E-FD4D-809D-7E20B7D78E01}"/>
              </a:ext>
            </a:extLst>
          </p:cNvPr>
          <p:cNvSpPr>
            <a:spLocks noGrp="1"/>
          </p:cNvSpPr>
          <p:nvPr>
            <p:ph idx="1"/>
          </p:nvPr>
        </p:nvSpPr>
        <p:spPr/>
        <p:txBody>
          <a:bodyPr/>
          <a:lstStyle/>
          <a:p>
            <a:pPr>
              <a:spcAft>
                <a:spcPts val="1000"/>
              </a:spcAft>
            </a:pPr>
            <a:r>
              <a:rPr lang="en-GB" dirty="0" err="1"/>
              <a:t>GenStore</a:t>
            </a:r>
            <a:r>
              <a:rPr lang="en-GB" dirty="0"/>
              <a:t> metadata includes the </a:t>
            </a:r>
            <a:r>
              <a:rPr lang="en-GB" dirty="0">
                <a:solidFill>
                  <a:srgbClr val="1982C3"/>
                </a:solidFill>
              </a:rPr>
              <a:t>mapping information </a:t>
            </a:r>
            <a:r>
              <a:rPr lang="en-GB" dirty="0"/>
              <a:t>of the data structures necessary for read mapping acceleration</a:t>
            </a:r>
          </a:p>
          <a:p>
            <a:r>
              <a:rPr lang="en-GB" dirty="0"/>
              <a:t>In accelerator mode, </a:t>
            </a:r>
            <a:r>
              <a:rPr lang="en-GB" dirty="0" err="1"/>
              <a:t>GenStore</a:t>
            </a:r>
            <a:r>
              <a:rPr lang="en-GB" dirty="0"/>
              <a:t> also keeps in internal DRAM other metadata structures of the regular FTL</a:t>
            </a:r>
          </a:p>
          <a:p>
            <a:pPr lvl="1">
              <a:spcAft>
                <a:spcPts val="1000"/>
              </a:spcAft>
            </a:pPr>
            <a:r>
              <a:rPr lang="en-GB" dirty="0"/>
              <a:t>Examples include the </a:t>
            </a:r>
            <a:r>
              <a:rPr lang="en-GB" dirty="0">
                <a:solidFill>
                  <a:srgbClr val="1982C3"/>
                </a:solidFill>
              </a:rPr>
              <a:t>page status table and block read counts </a:t>
            </a:r>
            <a:r>
              <a:rPr lang="en-GB" dirty="0"/>
              <a:t>which need to be updated during the filtering process</a:t>
            </a:r>
          </a:p>
          <a:p>
            <a:r>
              <a:rPr lang="en-GB" dirty="0"/>
              <a:t>We carefully design </a:t>
            </a:r>
            <a:r>
              <a:rPr lang="en-GB" dirty="0" err="1"/>
              <a:t>GenStore</a:t>
            </a:r>
            <a:r>
              <a:rPr lang="en-GB" dirty="0"/>
              <a:t> to only </a:t>
            </a:r>
            <a:r>
              <a:rPr lang="en-GB" dirty="0">
                <a:solidFill>
                  <a:srgbClr val="1982C3"/>
                </a:solidFill>
              </a:rPr>
              <a:t>sequentially access </a:t>
            </a:r>
            <a:r>
              <a:rPr lang="en-GB" dirty="0"/>
              <a:t>the underlying NAND flash chips while operating as an accelerator</a:t>
            </a:r>
          </a:p>
          <a:p>
            <a:pPr lvl="1"/>
            <a:r>
              <a:rPr lang="en-GB" dirty="0"/>
              <a:t>Requires </a:t>
            </a:r>
            <a:r>
              <a:rPr lang="en-GB" dirty="0">
                <a:solidFill>
                  <a:srgbClr val="1982C3"/>
                </a:solidFill>
              </a:rPr>
              <a:t>only a small amount of metadata </a:t>
            </a:r>
            <a:r>
              <a:rPr lang="en-GB" dirty="0"/>
              <a:t>to access the stored data</a:t>
            </a:r>
            <a:endParaRPr lang="en-CH" dirty="0"/>
          </a:p>
        </p:txBody>
      </p:sp>
    </p:spTree>
    <p:extLst>
      <p:ext uri="{BB962C8B-B14F-4D97-AF65-F5344CB8AC3E}">
        <p14:creationId xmlns:p14="http://schemas.microsoft.com/office/powerpoint/2010/main" val="8926648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2DB10-DE9E-B147-B3A2-CDE2F7B375BB}"/>
              </a:ext>
            </a:extLst>
          </p:cNvPr>
          <p:cNvSpPr>
            <a:spLocks noGrp="1"/>
          </p:cNvSpPr>
          <p:nvPr>
            <p:ph type="title"/>
          </p:nvPr>
        </p:nvSpPr>
        <p:spPr/>
        <p:txBody>
          <a:bodyPr/>
          <a:lstStyle/>
          <a:p>
            <a:r>
              <a:rPr lang="en-CH" dirty="0"/>
              <a:t>FTL: Data Placement</a:t>
            </a:r>
          </a:p>
        </p:txBody>
      </p:sp>
      <p:sp>
        <p:nvSpPr>
          <p:cNvPr id="3" name="Content Placeholder 2">
            <a:extLst>
              <a:ext uri="{FF2B5EF4-FFF2-40B4-BE49-F238E27FC236}">
                <a16:creationId xmlns:a16="http://schemas.microsoft.com/office/drawing/2014/main" id="{D0284F03-8D94-2046-8392-1BAAC9EB52E6}"/>
              </a:ext>
            </a:extLst>
          </p:cNvPr>
          <p:cNvSpPr>
            <a:spLocks noGrp="1"/>
          </p:cNvSpPr>
          <p:nvPr>
            <p:ph idx="1"/>
          </p:nvPr>
        </p:nvSpPr>
        <p:spPr/>
        <p:txBody>
          <a:bodyPr/>
          <a:lstStyle/>
          <a:p>
            <a:pPr>
              <a:spcAft>
                <a:spcPts val="1000"/>
              </a:spcAft>
            </a:pPr>
            <a:r>
              <a:rPr lang="en-GB" dirty="0" err="1"/>
              <a:t>GenStore</a:t>
            </a:r>
            <a:r>
              <a:rPr lang="en-GB" dirty="0"/>
              <a:t> needs to properly place its data structures to enable the </a:t>
            </a:r>
            <a:r>
              <a:rPr lang="en-GB" dirty="0">
                <a:solidFill>
                  <a:srgbClr val="1982C3"/>
                </a:solidFill>
              </a:rPr>
              <a:t>full utilization of the internal SSD bandwidth</a:t>
            </a:r>
          </a:p>
          <a:p>
            <a:pPr>
              <a:spcAft>
                <a:spcPts val="1000"/>
              </a:spcAft>
            </a:pPr>
            <a:r>
              <a:rPr lang="en-GB" dirty="0"/>
              <a:t>When each data structure is initially written to the SSD, </a:t>
            </a:r>
            <a:r>
              <a:rPr lang="en-GB" dirty="0" err="1"/>
              <a:t>GenStore</a:t>
            </a:r>
            <a:r>
              <a:rPr lang="en-GB" dirty="0"/>
              <a:t> </a:t>
            </a:r>
            <a:r>
              <a:rPr lang="en-GB" dirty="0">
                <a:solidFill>
                  <a:srgbClr val="1982C3"/>
                </a:solidFill>
              </a:rPr>
              <a:t>sequentially and evenly</a:t>
            </a:r>
            <a:r>
              <a:rPr lang="en-GB" dirty="0"/>
              <a:t> distributes it across NAND flash chips</a:t>
            </a:r>
          </a:p>
          <a:p>
            <a:pPr>
              <a:spcAft>
                <a:spcPts val="1000"/>
              </a:spcAft>
            </a:pPr>
            <a:r>
              <a:rPr lang="en-GB" dirty="0" err="1"/>
              <a:t>GenStore</a:t>
            </a:r>
            <a:r>
              <a:rPr lang="en-GB" dirty="0"/>
              <a:t> can specify the physical location of a 30-GB data structure by maintaining only the list of 1,250 (30 GB/24 MB) physical block addresses</a:t>
            </a:r>
          </a:p>
          <a:p>
            <a:r>
              <a:rPr lang="en-GB" dirty="0"/>
              <a:t>It significantly reduces the size of the necessary mapping information from </a:t>
            </a:r>
            <a:r>
              <a:rPr lang="en-GB" dirty="0">
                <a:solidFill>
                  <a:srgbClr val="1982C3"/>
                </a:solidFill>
              </a:rPr>
              <a:t>300 MB </a:t>
            </a:r>
            <a:r>
              <a:rPr lang="en-GB" dirty="0"/>
              <a:t>(with conventional 4-KiB page mapping) to only </a:t>
            </a:r>
            <a:r>
              <a:rPr lang="en-GB" dirty="0">
                <a:solidFill>
                  <a:srgbClr val="1982C3"/>
                </a:solidFill>
              </a:rPr>
              <a:t>5 KB </a:t>
            </a:r>
            <a:r>
              <a:rPr lang="en-GB" dirty="0"/>
              <a:t>(1,250 4 bytes)</a:t>
            </a:r>
          </a:p>
        </p:txBody>
      </p:sp>
    </p:spTree>
    <p:extLst>
      <p:ext uri="{BB962C8B-B14F-4D97-AF65-F5344CB8AC3E}">
        <p14:creationId xmlns:p14="http://schemas.microsoft.com/office/powerpoint/2010/main" val="36233457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BED8-7877-1A40-9CC4-5BA9E685D9CE}"/>
              </a:ext>
            </a:extLst>
          </p:cNvPr>
          <p:cNvSpPr>
            <a:spLocks noGrp="1"/>
          </p:cNvSpPr>
          <p:nvPr>
            <p:ph type="title"/>
          </p:nvPr>
        </p:nvSpPr>
        <p:spPr/>
        <p:txBody>
          <a:bodyPr/>
          <a:lstStyle/>
          <a:p>
            <a:r>
              <a:rPr lang="en-CH" dirty="0"/>
              <a:t>FTL: SSD Management Tasks</a:t>
            </a:r>
          </a:p>
        </p:txBody>
      </p:sp>
      <p:sp>
        <p:nvSpPr>
          <p:cNvPr id="3" name="Content Placeholder 2">
            <a:extLst>
              <a:ext uri="{FF2B5EF4-FFF2-40B4-BE49-F238E27FC236}">
                <a16:creationId xmlns:a16="http://schemas.microsoft.com/office/drawing/2014/main" id="{DD9A6C9D-02DD-DA42-A493-1353E458B664}"/>
              </a:ext>
            </a:extLst>
          </p:cNvPr>
          <p:cNvSpPr>
            <a:spLocks noGrp="1"/>
          </p:cNvSpPr>
          <p:nvPr>
            <p:ph idx="1"/>
          </p:nvPr>
        </p:nvSpPr>
        <p:spPr/>
        <p:txBody>
          <a:bodyPr/>
          <a:lstStyle/>
          <a:p>
            <a:pPr>
              <a:lnSpc>
                <a:spcPct val="100000"/>
              </a:lnSpc>
            </a:pPr>
            <a:r>
              <a:rPr lang="en-GB" sz="2400" dirty="0"/>
              <a:t>In accelerator mode, </a:t>
            </a:r>
            <a:r>
              <a:rPr lang="en-GB" sz="2400" dirty="0" err="1"/>
              <a:t>GenStore</a:t>
            </a:r>
            <a:r>
              <a:rPr lang="en-GB" sz="2400" dirty="0"/>
              <a:t> only reads data structures to perform filtering, and does not write any new data</a:t>
            </a:r>
          </a:p>
          <a:p>
            <a:pPr lvl="1">
              <a:lnSpc>
                <a:spcPct val="100000"/>
              </a:lnSpc>
              <a:spcAft>
                <a:spcPts val="1000"/>
              </a:spcAft>
            </a:pPr>
            <a:r>
              <a:rPr lang="en-GB" dirty="0" err="1"/>
              <a:t>GenStore</a:t>
            </a:r>
            <a:r>
              <a:rPr lang="en-GB" dirty="0"/>
              <a:t> does not require any write-related SSD-management tasks such as </a:t>
            </a:r>
            <a:r>
              <a:rPr lang="en-GB" dirty="0">
                <a:solidFill>
                  <a:srgbClr val="1982C3"/>
                </a:solidFill>
              </a:rPr>
              <a:t>garbage collection </a:t>
            </a:r>
            <a:r>
              <a:rPr lang="en-GB" dirty="0"/>
              <a:t>and </a:t>
            </a:r>
            <a:r>
              <a:rPr lang="en-GB" dirty="0">
                <a:solidFill>
                  <a:srgbClr val="1982C3"/>
                </a:solidFill>
              </a:rPr>
              <a:t>wear-</a:t>
            </a:r>
            <a:r>
              <a:rPr lang="en-GB" dirty="0" err="1">
                <a:solidFill>
                  <a:srgbClr val="1982C3"/>
                </a:solidFill>
              </a:rPr>
              <a:t>leveling</a:t>
            </a:r>
            <a:endParaRPr lang="en-GB" dirty="0">
              <a:solidFill>
                <a:srgbClr val="1982C3"/>
              </a:solidFill>
            </a:endParaRPr>
          </a:p>
          <a:p>
            <a:pPr>
              <a:lnSpc>
                <a:spcPct val="100000"/>
              </a:lnSpc>
            </a:pPr>
            <a:r>
              <a:rPr lang="en-GB" sz="2400" dirty="0"/>
              <a:t>The other tasks necessary for ensuring data reliability can be done before or after the filtering process</a:t>
            </a:r>
          </a:p>
          <a:p>
            <a:pPr lvl="1">
              <a:lnSpc>
                <a:spcPct val="100000"/>
              </a:lnSpc>
            </a:pPr>
            <a:r>
              <a:rPr lang="en-GB" dirty="0" err="1"/>
              <a:t>GenStore</a:t>
            </a:r>
            <a:r>
              <a:rPr lang="en-GB" dirty="0"/>
              <a:t> significantly limits the amount of data whose </a:t>
            </a:r>
            <a:r>
              <a:rPr lang="en-GB" dirty="0">
                <a:solidFill>
                  <a:srgbClr val="1982C3"/>
                </a:solidFill>
              </a:rPr>
              <a:t>retention age</a:t>
            </a:r>
            <a:r>
              <a:rPr lang="en-GB" dirty="0"/>
              <a:t> would exceed the manufacturer-specified threshold since </a:t>
            </a:r>
            <a:r>
              <a:rPr lang="en-GB" dirty="0" err="1"/>
              <a:t>GenStore’s</a:t>
            </a:r>
            <a:r>
              <a:rPr lang="en-GB" dirty="0"/>
              <a:t> filtering process takes a short time.</a:t>
            </a:r>
          </a:p>
          <a:p>
            <a:pPr lvl="1">
              <a:lnSpc>
                <a:spcPct val="100000"/>
              </a:lnSpc>
            </a:pPr>
            <a:r>
              <a:rPr lang="en-GB" dirty="0" err="1"/>
              <a:t>GenStore</a:t>
            </a:r>
            <a:r>
              <a:rPr lang="en-GB" dirty="0"/>
              <a:t>-FTL can easily </a:t>
            </a:r>
            <a:r>
              <a:rPr lang="en-GB" dirty="0">
                <a:solidFill>
                  <a:srgbClr val="1982C3"/>
                </a:solidFill>
              </a:rPr>
              <a:t>avoid read disturbance errors </a:t>
            </a:r>
            <a:r>
              <a:rPr lang="en-GB" dirty="0"/>
              <a:t>for data with high read counts since </a:t>
            </a:r>
            <a:r>
              <a:rPr lang="en-GB" dirty="0" err="1"/>
              <a:t>GenStore</a:t>
            </a:r>
            <a:r>
              <a:rPr lang="en-GB" dirty="0"/>
              <a:t> sequentially reads NAND flash blocks only once during filtering</a:t>
            </a:r>
            <a:endParaRPr lang="en-CH" dirty="0"/>
          </a:p>
        </p:txBody>
      </p:sp>
    </p:spTree>
    <p:extLst>
      <p:ext uri="{BB962C8B-B14F-4D97-AF65-F5344CB8AC3E}">
        <p14:creationId xmlns:p14="http://schemas.microsoft.com/office/powerpoint/2010/main" val="15280368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4C24F-BB0B-184B-9CD7-5304D3F65457}"/>
              </a:ext>
            </a:extLst>
          </p:cNvPr>
          <p:cNvSpPr>
            <a:spLocks noGrp="1"/>
          </p:cNvSpPr>
          <p:nvPr>
            <p:ph type="title"/>
          </p:nvPr>
        </p:nvSpPr>
        <p:spPr/>
        <p:txBody>
          <a:bodyPr/>
          <a:lstStyle/>
          <a:p>
            <a:r>
              <a:rPr lang="en-CH" dirty="0"/>
              <a:t>Data Sizes</a:t>
            </a:r>
          </a:p>
        </p:txBody>
      </p:sp>
      <p:sp>
        <p:nvSpPr>
          <p:cNvPr id="3" name="Content Placeholder 2">
            <a:extLst>
              <a:ext uri="{FF2B5EF4-FFF2-40B4-BE49-F238E27FC236}">
                <a16:creationId xmlns:a16="http://schemas.microsoft.com/office/drawing/2014/main" id="{7F0398A8-38F0-0149-AFF1-172BA9AD5EBD}"/>
              </a:ext>
            </a:extLst>
          </p:cNvPr>
          <p:cNvSpPr>
            <a:spLocks noGrp="1"/>
          </p:cNvSpPr>
          <p:nvPr>
            <p:ph idx="1"/>
          </p:nvPr>
        </p:nvSpPr>
        <p:spPr/>
        <p:txBody>
          <a:bodyPr/>
          <a:lstStyle/>
          <a:p>
            <a:r>
              <a:rPr lang="en-CH" sz="2400" dirty="0"/>
              <a:t>Conventional k-mer index in Minimap2 + reference genome: 7 GB (k = 15)</a:t>
            </a:r>
          </a:p>
          <a:p>
            <a:endParaRPr lang="en-CH" sz="2400" dirty="0"/>
          </a:p>
          <a:p>
            <a:r>
              <a:rPr lang="en-CH" sz="2400" dirty="0"/>
              <a:t>Read-sized k-mer index before optimization: 126 GB (k= 150)</a:t>
            </a:r>
          </a:p>
          <a:p>
            <a:endParaRPr lang="en-CH" sz="2400" dirty="0"/>
          </a:p>
          <a:p>
            <a:r>
              <a:rPr lang="en-CH" sz="2400" dirty="0"/>
              <a:t>Read-sized k-mer index after optimization: 32 GB (k = 150)</a:t>
            </a:r>
          </a:p>
          <a:p>
            <a:pPr marL="123950" lvl="1" indent="0">
              <a:buNone/>
            </a:pPr>
            <a:endParaRPr lang="en-CH" dirty="0"/>
          </a:p>
        </p:txBody>
      </p:sp>
    </p:spTree>
    <p:extLst>
      <p:ext uri="{BB962C8B-B14F-4D97-AF65-F5344CB8AC3E}">
        <p14:creationId xmlns:p14="http://schemas.microsoft.com/office/powerpoint/2010/main" val="34006196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1423C-5983-5D4E-BB2A-3B353B97E9D8}"/>
              </a:ext>
            </a:extLst>
          </p:cNvPr>
          <p:cNvSpPr>
            <a:spLocks noGrp="1"/>
          </p:cNvSpPr>
          <p:nvPr>
            <p:ph type="title"/>
          </p:nvPr>
        </p:nvSpPr>
        <p:spPr/>
        <p:txBody>
          <a:bodyPr/>
          <a:lstStyle/>
          <a:p>
            <a:r>
              <a:rPr lang="en-CH" dirty="0"/>
              <a:t>SSD Specs</a:t>
            </a:r>
          </a:p>
        </p:txBody>
      </p:sp>
      <p:sp>
        <p:nvSpPr>
          <p:cNvPr id="3" name="Content Placeholder 2">
            <a:extLst>
              <a:ext uri="{FF2B5EF4-FFF2-40B4-BE49-F238E27FC236}">
                <a16:creationId xmlns:a16="http://schemas.microsoft.com/office/drawing/2014/main" id="{59FDB1E9-0B51-8643-B757-F20F6B6242C6}"/>
              </a:ext>
            </a:extLst>
          </p:cNvPr>
          <p:cNvSpPr>
            <a:spLocks noGrp="1"/>
          </p:cNvSpPr>
          <p:nvPr>
            <p:ph idx="1"/>
          </p:nvPr>
        </p:nvSpPr>
        <p:spPr/>
        <p:txBody>
          <a:bodyPr/>
          <a:lstStyle/>
          <a:p>
            <a:r>
              <a:rPr lang="en-CH" b="1" dirty="0"/>
              <a:t>SSD-L: </a:t>
            </a:r>
            <a:r>
              <a:rPr lang="en-CH" dirty="0"/>
              <a:t>SATA3 interface (</a:t>
            </a:r>
            <a:r>
              <a:rPr lang="en-CH" dirty="0">
                <a:solidFill>
                  <a:srgbClr val="1982C3"/>
                </a:solidFill>
              </a:rPr>
              <a:t>0.5 GB/s </a:t>
            </a:r>
            <a:r>
              <a:rPr lang="en-CH" dirty="0"/>
              <a:t>sequential read)</a:t>
            </a:r>
          </a:p>
          <a:p>
            <a:pPr lvl="1"/>
            <a:r>
              <a:rPr lang="en-CH" dirty="0"/>
              <a:t>1.2 GB/s per channel bandwidth</a:t>
            </a:r>
          </a:p>
          <a:p>
            <a:pPr lvl="1">
              <a:buClr>
                <a:schemeClr val="tx1"/>
              </a:buClr>
            </a:pPr>
            <a:r>
              <a:rPr lang="en-CH" dirty="0">
                <a:solidFill>
                  <a:srgbClr val="1982C3"/>
                </a:solidFill>
              </a:rPr>
              <a:t>8 channels</a:t>
            </a:r>
          </a:p>
          <a:p>
            <a:pPr lvl="1"/>
            <a:endParaRPr lang="en-CH" dirty="0"/>
          </a:p>
          <a:p>
            <a:r>
              <a:rPr lang="en-CH" b="1" dirty="0"/>
              <a:t>SSD-L: </a:t>
            </a:r>
            <a:r>
              <a:rPr lang="en-CH" dirty="0"/>
              <a:t>PCIe Gen3 M.2 interface (</a:t>
            </a:r>
            <a:r>
              <a:rPr lang="en-CH" dirty="0">
                <a:solidFill>
                  <a:srgbClr val="1982C3"/>
                </a:solidFill>
              </a:rPr>
              <a:t>3.5 GB/s </a:t>
            </a:r>
            <a:r>
              <a:rPr lang="en-CH" dirty="0"/>
              <a:t>sequential read)</a:t>
            </a:r>
          </a:p>
          <a:p>
            <a:pPr lvl="1"/>
            <a:r>
              <a:rPr lang="en-CH" dirty="0"/>
              <a:t>1.2 GB/s per channel bandwidth</a:t>
            </a:r>
          </a:p>
          <a:p>
            <a:pPr lvl="1">
              <a:buClr>
                <a:schemeClr val="tx1"/>
              </a:buClr>
            </a:pPr>
            <a:r>
              <a:rPr lang="en-CH" dirty="0">
                <a:solidFill>
                  <a:srgbClr val="1982C3"/>
                </a:solidFill>
              </a:rPr>
              <a:t>16</a:t>
            </a:r>
            <a:r>
              <a:rPr lang="en-CH" dirty="0"/>
              <a:t> </a:t>
            </a:r>
            <a:r>
              <a:rPr lang="en-CH" dirty="0">
                <a:solidFill>
                  <a:srgbClr val="1982C3"/>
                </a:solidFill>
              </a:rPr>
              <a:t>channels</a:t>
            </a:r>
          </a:p>
          <a:p>
            <a:pPr marL="123950" lvl="1" indent="0">
              <a:buNone/>
            </a:pPr>
            <a:endParaRPr lang="en-CH" dirty="0"/>
          </a:p>
          <a:p>
            <a:r>
              <a:rPr lang="en-CH" b="1" dirty="0"/>
              <a:t>SSD-L: </a:t>
            </a:r>
            <a:r>
              <a:rPr lang="en-CH" dirty="0"/>
              <a:t>PCIe Gen4 interface (</a:t>
            </a:r>
            <a:r>
              <a:rPr lang="en-CH" dirty="0">
                <a:solidFill>
                  <a:srgbClr val="1982C3"/>
                </a:solidFill>
              </a:rPr>
              <a:t>7 GB/s </a:t>
            </a:r>
            <a:r>
              <a:rPr lang="en-CH" dirty="0"/>
              <a:t>sequential read)</a:t>
            </a:r>
          </a:p>
          <a:p>
            <a:pPr lvl="1"/>
            <a:r>
              <a:rPr lang="en-CH" dirty="0"/>
              <a:t>1.2 GB/s per channel bandwidth</a:t>
            </a:r>
          </a:p>
          <a:p>
            <a:pPr lvl="1">
              <a:buClr>
                <a:schemeClr val="tx1"/>
              </a:buClr>
            </a:pPr>
            <a:r>
              <a:rPr lang="en-CH" dirty="0">
                <a:solidFill>
                  <a:srgbClr val="1982C3"/>
                </a:solidFill>
              </a:rPr>
              <a:t>16</a:t>
            </a:r>
            <a:r>
              <a:rPr lang="en-CH" dirty="0"/>
              <a:t> </a:t>
            </a:r>
            <a:r>
              <a:rPr lang="en-CH" dirty="0">
                <a:solidFill>
                  <a:srgbClr val="1982C3"/>
                </a:solidFill>
              </a:rPr>
              <a:t>channels</a:t>
            </a:r>
          </a:p>
          <a:p>
            <a:endParaRPr lang="en-CH" dirty="0"/>
          </a:p>
        </p:txBody>
      </p:sp>
    </p:spTree>
    <p:extLst>
      <p:ext uri="{BB962C8B-B14F-4D97-AF65-F5344CB8AC3E}">
        <p14:creationId xmlns:p14="http://schemas.microsoft.com/office/powerpoint/2010/main" val="1516492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a:extLst>
              <a:ext uri="{FF2B5EF4-FFF2-40B4-BE49-F238E27FC236}">
                <a16:creationId xmlns:a16="http://schemas.microsoft.com/office/drawing/2014/main" id="{0A16E4E7-6240-3A4D-A6E2-73D5B4FA814B}"/>
              </a:ext>
            </a:extLst>
          </p:cNvPr>
          <p:cNvSpPr/>
          <p:nvPr/>
        </p:nvSpPr>
        <p:spPr>
          <a:xfrm>
            <a:off x="322865" y="2291781"/>
            <a:ext cx="2245002" cy="1458415"/>
          </a:xfrm>
          <a:prstGeom prst="roundRect">
            <a:avLst>
              <a:gd name="adj" fmla="val 7116"/>
            </a:avLst>
          </a:prstGeom>
          <a:solidFill>
            <a:schemeClr val="accent1">
              <a:lumMod val="20000"/>
              <a:lumOff val="8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2400" b="1" dirty="0">
                <a:solidFill>
                  <a:schemeClr val="tx1"/>
                </a:solidFill>
                <a:latin typeface="Corbel" panose="020B0503020204020204" pitchFamily="34" charset="0"/>
              </a:rPr>
              <a:t>Storage</a:t>
            </a:r>
          </a:p>
          <a:p>
            <a:pPr algn="ctr"/>
            <a:r>
              <a:rPr lang="en-CH" sz="2400" b="1" dirty="0">
                <a:solidFill>
                  <a:schemeClr val="tx1"/>
                </a:solidFill>
                <a:latin typeface="Corbel" panose="020B0503020204020204" pitchFamily="34" charset="0"/>
              </a:rPr>
              <a:t>System</a:t>
            </a:r>
            <a:endParaRPr lang="en-CH" sz="2400" b="1" dirty="0">
              <a:solidFill>
                <a:schemeClr val="accent5"/>
              </a:solidFill>
              <a:latin typeface="Corbel" panose="020B0503020204020204" pitchFamily="34" charset="0"/>
            </a:endParaRPr>
          </a:p>
        </p:txBody>
      </p:sp>
      <p:sp>
        <p:nvSpPr>
          <p:cNvPr id="2" name="Title 1">
            <a:extLst>
              <a:ext uri="{FF2B5EF4-FFF2-40B4-BE49-F238E27FC236}">
                <a16:creationId xmlns:a16="http://schemas.microsoft.com/office/drawing/2014/main" id="{193829D2-A40B-314C-A479-C95DDD1C2E10}"/>
              </a:ext>
            </a:extLst>
          </p:cNvPr>
          <p:cNvSpPr>
            <a:spLocks noGrp="1"/>
          </p:cNvSpPr>
          <p:nvPr>
            <p:ph type="title"/>
          </p:nvPr>
        </p:nvSpPr>
        <p:spPr/>
        <p:txBody>
          <a:bodyPr/>
          <a:lstStyle/>
          <a:p>
            <a:r>
              <a:rPr lang="en-CH" dirty="0"/>
              <a:t>Key Idea</a:t>
            </a:r>
          </a:p>
        </p:txBody>
      </p:sp>
      <p:sp>
        <p:nvSpPr>
          <p:cNvPr id="31" name="Rectangle 30">
            <a:extLst>
              <a:ext uri="{FF2B5EF4-FFF2-40B4-BE49-F238E27FC236}">
                <a16:creationId xmlns:a16="http://schemas.microsoft.com/office/drawing/2014/main" id="{3B38894D-FB68-B24E-9D5F-2AD8A3884AEB}"/>
              </a:ext>
            </a:extLst>
          </p:cNvPr>
          <p:cNvSpPr/>
          <p:nvPr/>
        </p:nvSpPr>
        <p:spPr>
          <a:xfrm>
            <a:off x="1" y="5233752"/>
            <a:ext cx="9143999" cy="90861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2800" b="1" dirty="0">
                <a:solidFill>
                  <a:srgbClr val="1982C3"/>
                </a:solidFill>
                <a:latin typeface="Corbel" panose="020B0503020204020204" pitchFamily="34" charset="0"/>
              </a:rPr>
              <a:t>Non-matching</a:t>
            </a:r>
            <a:r>
              <a:rPr lang="en-GB" sz="2800" b="1" dirty="0">
                <a:solidFill>
                  <a:schemeClr val="tx1"/>
                </a:solidFill>
                <a:latin typeface="Corbel" panose="020B0503020204020204" pitchFamily="34" charset="0"/>
              </a:rPr>
              <a:t> reads</a:t>
            </a:r>
          </a:p>
          <a:p>
            <a:pPr algn="ctr"/>
            <a:r>
              <a:rPr lang="en-US" sz="2400" dirty="0">
                <a:solidFill>
                  <a:schemeClr val="tx1"/>
                </a:solidFill>
                <a:latin typeface="Corbel" panose="020B0503020204020204" pitchFamily="34" charset="0"/>
              </a:rPr>
              <a:t>Do not have potential matching locations and can skip alignment</a:t>
            </a:r>
          </a:p>
        </p:txBody>
      </p:sp>
      <p:pic>
        <p:nvPicPr>
          <p:cNvPr id="23" name="Graphic 22" descr="Filter">
            <a:extLst>
              <a:ext uri="{FF2B5EF4-FFF2-40B4-BE49-F238E27FC236}">
                <a16:creationId xmlns:a16="http://schemas.microsoft.com/office/drawing/2014/main" id="{E016CCEE-DD32-534E-B29D-D486E595FD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9560" y="1084746"/>
            <a:ext cx="914400" cy="914400"/>
          </a:xfrm>
          <a:prstGeom prst="rect">
            <a:avLst/>
          </a:prstGeom>
        </p:spPr>
      </p:pic>
      <p:sp>
        <p:nvSpPr>
          <p:cNvPr id="27" name="TextBox 26">
            <a:extLst>
              <a:ext uri="{FF2B5EF4-FFF2-40B4-BE49-F238E27FC236}">
                <a16:creationId xmlns:a16="http://schemas.microsoft.com/office/drawing/2014/main" id="{701FA4EA-1EC5-684B-ACB6-6B618B3ACE16}"/>
              </a:ext>
            </a:extLst>
          </p:cNvPr>
          <p:cNvSpPr txBox="1"/>
          <p:nvPr/>
        </p:nvSpPr>
        <p:spPr>
          <a:xfrm>
            <a:off x="1103960" y="1191465"/>
            <a:ext cx="5578193" cy="830997"/>
          </a:xfrm>
          <a:prstGeom prst="rect">
            <a:avLst/>
          </a:prstGeom>
          <a:noFill/>
        </p:spPr>
        <p:txBody>
          <a:bodyPr wrap="square" rtlCol="0">
            <a:spAutoFit/>
          </a:bodyPr>
          <a:lstStyle/>
          <a:p>
            <a:r>
              <a:rPr lang="en-CH" sz="2400" b="1" i="1" dirty="0">
                <a:solidFill>
                  <a:srgbClr val="1982C3"/>
                </a:solidFill>
                <a:latin typeface="Corbel" panose="020B0503020204020204" pitchFamily="34" charset="0"/>
              </a:rPr>
              <a:t>Filter</a:t>
            </a:r>
            <a:r>
              <a:rPr lang="en-CH" sz="2400" b="1" dirty="0">
                <a:solidFill>
                  <a:srgbClr val="1982C3"/>
                </a:solidFill>
                <a:latin typeface="Corbel" panose="020B0503020204020204" pitchFamily="34" charset="0"/>
              </a:rPr>
              <a:t> reads that do </a:t>
            </a:r>
            <a:r>
              <a:rPr lang="en-CH" sz="2400" b="1" i="1" dirty="0">
                <a:solidFill>
                  <a:srgbClr val="1982C3"/>
                </a:solidFill>
                <a:latin typeface="Corbel" panose="020B0503020204020204" pitchFamily="34" charset="0"/>
              </a:rPr>
              <a:t>not</a:t>
            </a:r>
            <a:r>
              <a:rPr lang="en-CH" sz="2400" b="1" dirty="0">
                <a:solidFill>
                  <a:srgbClr val="1982C3"/>
                </a:solidFill>
                <a:latin typeface="Corbel" panose="020B0503020204020204" pitchFamily="34" charset="0"/>
              </a:rPr>
              <a:t> require alignment</a:t>
            </a:r>
          </a:p>
          <a:p>
            <a:r>
              <a:rPr lang="en-GB" sz="2400" b="1" i="1" dirty="0">
                <a:solidFill>
                  <a:srgbClr val="1982C3"/>
                </a:solidFill>
                <a:latin typeface="Corbel" panose="020B0503020204020204" pitchFamily="34" charset="0"/>
              </a:rPr>
              <a:t>i</a:t>
            </a:r>
            <a:r>
              <a:rPr lang="en-CH" sz="2400" b="1" i="1" dirty="0">
                <a:solidFill>
                  <a:srgbClr val="1982C3"/>
                </a:solidFill>
                <a:latin typeface="Corbel" panose="020B0503020204020204" pitchFamily="34" charset="0"/>
              </a:rPr>
              <a:t>nside the storage system</a:t>
            </a:r>
          </a:p>
        </p:txBody>
      </p:sp>
      <p:sp>
        <p:nvSpPr>
          <p:cNvPr id="46" name="Rectangle 45">
            <a:extLst>
              <a:ext uri="{FF2B5EF4-FFF2-40B4-BE49-F238E27FC236}">
                <a16:creationId xmlns:a16="http://schemas.microsoft.com/office/drawing/2014/main" id="{16252BD6-E81D-774E-B217-0E78268A2455}"/>
              </a:ext>
            </a:extLst>
          </p:cNvPr>
          <p:cNvSpPr/>
          <p:nvPr/>
        </p:nvSpPr>
        <p:spPr>
          <a:xfrm>
            <a:off x="393539" y="2335943"/>
            <a:ext cx="1504707" cy="208345"/>
          </a:xfrm>
          <a:prstGeom prst="rect">
            <a:avLst/>
          </a:prstGeom>
          <a:solidFill>
            <a:srgbClr val="F8F3E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46800" rtlCol="0" anchor="ctr"/>
          <a:lstStyle/>
          <a:p>
            <a:pPr algn="ctr"/>
            <a:r>
              <a:rPr lang="en-CH" sz="1600" b="1" dirty="0">
                <a:solidFill>
                  <a:srgbClr val="863DBE"/>
                </a:solidFill>
                <a:latin typeface="Corbel" panose="020B0503020204020204" pitchFamily="34" charset="0"/>
              </a:rPr>
              <a:t>AA</a:t>
            </a:r>
            <a:r>
              <a:rPr lang="en-CH" sz="1600" b="1" dirty="0">
                <a:solidFill>
                  <a:schemeClr val="accent1"/>
                </a:solidFill>
                <a:latin typeface="Corbel" panose="020B0503020204020204" pitchFamily="34" charset="0"/>
              </a:rPr>
              <a:t>G</a:t>
            </a:r>
            <a:r>
              <a:rPr lang="en-CH" sz="1600" b="1" dirty="0">
                <a:solidFill>
                  <a:schemeClr val="accent2"/>
                </a:solidFill>
                <a:latin typeface="Corbel" panose="020B0503020204020204" pitchFamily="34" charset="0"/>
              </a:rPr>
              <a:t>C</a:t>
            </a:r>
            <a:r>
              <a:rPr lang="en-CH" sz="1600" b="1" dirty="0">
                <a:solidFill>
                  <a:srgbClr val="67A042"/>
                </a:solidFill>
                <a:latin typeface="Corbel" panose="020B0503020204020204" pitchFamily="34" charset="0"/>
              </a:rPr>
              <a:t>TT</a:t>
            </a:r>
            <a:r>
              <a:rPr lang="en-CH" sz="1600" b="1" dirty="0">
                <a:solidFill>
                  <a:schemeClr val="accent2"/>
                </a:solidFill>
                <a:latin typeface="Corbel" panose="020B0503020204020204" pitchFamily="34" charset="0"/>
              </a:rPr>
              <a:t>CC</a:t>
            </a:r>
            <a:r>
              <a:rPr lang="en-CH" sz="1600" b="1" dirty="0">
                <a:solidFill>
                  <a:srgbClr val="863DBE"/>
                </a:solidFill>
                <a:latin typeface="Corbel" panose="020B0503020204020204" pitchFamily="34" charset="0"/>
              </a:rPr>
              <a:t>A</a:t>
            </a:r>
            <a:r>
              <a:rPr lang="en-CH" sz="1600" b="1" dirty="0">
                <a:solidFill>
                  <a:srgbClr val="67A042"/>
                </a:solidFill>
                <a:latin typeface="Corbel" panose="020B0503020204020204" pitchFamily="34" charset="0"/>
              </a:rPr>
              <a:t>T</a:t>
            </a:r>
            <a:r>
              <a:rPr lang="en-CH" sz="1600" b="1" dirty="0">
                <a:solidFill>
                  <a:schemeClr val="accent1"/>
                </a:solidFill>
                <a:latin typeface="Corbel" panose="020B0503020204020204" pitchFamily="34" charset="0"/>
              </a:rPr>
              <a:t>GG</a:t>
            </a:r>
          </a:p>
        </p:txBody>
      </p:sp>
      <p:sp>
        <p:nvSpPr>
          <p:cNvPr id="47" name="Rectangle 46">
            <a:extLst>
              <a:ext uri="{FF2B5EF4-FFF2-40B4-BE49-F238E27FC236}">
                <a16:creationId xmlns:a16="http://schemas.microsoft.com/office/drawing/2014/main" id="{AD5DD12A-65AD-D047-ADD7-F69A1A2A4E95}"/>
              </a:ext>
            </a:extLst>
          </p:cNvPr>
          <p:cNvSpPr/>
          <p:nvPr/>
        </p:nvSpPr>
        <p:spPr>
          <a:xfrm>
            <a:off x="393539" y="2785215"/>
            <a:ext cx="1504707" cy="208345"/>
          </a:xfrm>
          <a:prstGeom prst="rect">
            <a:avLst/>
          </a:prstGeom>
          <a:solidFill>
            <a:srgbClr val="F8F3E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46800" rtlCol="0" anchor="ctr"/>
          <a:lstStyle/>
          <a:p>
            <a:pPr algn="ctr"/>
            <a:r>
              <a:rPr lang="en-CH" sz="1600" b="1" dirty="0">
                <a:solidFill>
                  <a:srgbClr val="7030A0"/>
                </a:solidFill>
                <a:latin typeface="Corbel" panose="020B0503020204020204" pitchFamily="34" charset="0"/>
              </a:rPr>
              <a:t>AAAA</a:t>
            </a:r>
            <a:r>
              <a:rPr lang="en-CH" sz="1600" b="1" dirty="0">
                <a:solidFill>
                  <a:srgbClr val="67A042"/>
                </a:solidFill>
                <a:latin typeface="Corbel" panose="020B0503020204020204" pitchFamily="34" charset="0"/>
              </a:rPr>
              <a:t>TT</a:t>
            </a:r>
            <a:r>
              <a:rPr lang="en-CH" sz="1600" b="1" dirty="0">
                <a:solidFill>
                  <a:schemeClr val="accent2"/>
                </a:solidFill>
                <a:latin typeface="Corbel" panose="020B0503020204020204" pitchFamily="34" charset="0"/>
              </a:rPr>
              <a:t>CC</a:t>
            </a:r>
            <a:r>
              <a:rPr lang="en-CH" sz="1600" b="1" dirty="0">
                <a:solidFill>
                  <a:srgbClr val="863DBE"/>
                </a:solidFill>
                <a:latin typeface="Corbel" panose="020B0503020204020204" pitchFamily="34" charset="0"/>
              </a:rPr>
              <a:t>A</a:t>
            </a:r>
            <a:r>
              <a:rPr lang="en-CH" sz="1600" b="1" dirty="0">
                <a:solidFill>
                  <a:srgbClr val="67A042"/>
                </a:solidFill>
                <a:latin typeface="Corbel" panose="020B0503020204020204" pitchFamily="34" charset="0"/>
              </a:rPr>
              <a:t>T</a:t>
            </a:r>
            <a:r>
              <a:rPr lang="en-CH" sz="1600" b="1" dirty="0">
                <a:solidFill>
                  <a:schemeClr val="accent1"/>
                </a:solidFill>
                <a:latin typeface="Corbel" panose="020B0503020204020204" pitchFamily="34" charset="0"/>
              </a:rPr>
              <a:t>GG</a:t>
            </a:r>
          </a:p>
        </p:txBody>
      </p:sp>
      <p:sp>
        <p:nvSpPr>
          <p:cNvPr id="48" name="Rectangle 47">
            <a:extLst>
              <a:ext uri="{FF2B5EF4-FFF2-40B4-BE49-F238E27FC236}">
                <a16:creationId xmlns:a16="http://schemas.microsoft.com/office/drawing/2014/main" id="{BE1A92AC-0255-0449-A490-549F83E19104}"/>
              </a:ext>
            </a:extLst>
          </p:cNvPr>
          <p:cNvSpPr/>
          <p:nvPr/>
        </p:nvSpPr>
        <p:spPr>
          <a:xfrm>
            <a:off x="393539" y="3234487"/>
            <a:ext cx="1504707" cy="208345"/>
          </a:xfrm>
          <a:prstGeom prst="rect">
            <a:avLst/>
          </a:prstGeom>
          <a:solidFill>
            <a:srgbClr val="F8F3E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46800" rtlCol="0" anchor="ctr"/>
          <a:lstStyle/>
          <a:p>
            <a:pPr algn="ctr"/>
            <a:r>
              <a:rPr lang="en-CH" sz="1600" b="1" dirty="0">
                <a:solidFill>
                  <a:srgbClr val="67A042"/>
                </a:solidFill>
                <a:latin typeface="Corbel" panose="020B0503020204020204" pitchFamily="34" charset="0"/>
              </a:rPr>
              <a:t>TTTTTT</a:t>
            </a:r>
            <a:r>
              <a:rPr lang="en-CH" sz="1600" b="1" dirty="0">
                <a:solidFill>
                  <a:schemeClr val="accent2"/>
                </a:solidFill>
                <a:latin typeface="Corbel" panose="020B0503020204020204" pitchFamily="34" charset="0"/>
              </a:rPr>
              <a:t>CC</a:t>
            </a:r>
            <a:r>
              <a:rPr lang="en-CH" sz="1600" b="1" dirty="0">
                <a:solidFill>
                  <a:srgbClr val="863DBE"/>
                </a:solidFill>
                <a:latin typeface="Corbel" panose="020B0503020204020204" pitchFamily="34" charset="0"/>
              </a:rPr>
              <a:t>A</a:t>
            </a:r>
            <a:r>
              <a:rPr lang="en-CH" sz="1600" b="1" dirty="0">
                <a:solidFill>
                  <a:srgbClr val="7030A0"/>
                </a:solidFill>
                <a:latin typeface="Corbel" panose="020B0503020204020204" pitchFamily="34" charset="0"/>
              </a:rPr>
              <a:t>AAA</a:t>
            </a:r>
          </a:p>
        </p:txBody>
      </p:sp>
      <p:sp>
        <p:nvSpPr>
          <p:cNvPr id="49" name="Rectangle 48">
            <a:extLst>
              <a:ext uri="{FF2B5EF4-FFF2-40B4-BE49-F238E27FC236}">
                <a16:creationId xmlns:a16="http://schemas.microsoft.com/office/drawing/2014/main" id="{202C3FD7-F724-4C45-AF22-D1FE70F45D07}"/>
              </a:ext>
            </a:extLst>
          </p:cNvPr>
          <p:cNvSpPr/>
          <p:nvPr/>
        </p:nvSpPr>
        <p:spPr>
          <a:xfrm>
            <a:off x="735911" y="3475414"/>
            <a:ext cx="1514651" cy="208345"/>
          </a:xfrm>
          <a:prstGeom prst="rect">
            <a:avLst/>
          </a:prstGeom>
          <a:solidFill>
            <a:srgbClr val="F8F3E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46800" rtlCol="0" anchor="ctr"/>
          <a:lstStyle/>
          <a:p>
            <a:pPr algn="ctr"/>
            <a:r>
              <a:rPr lang="en-CH" sz="1600" b="1" dirty="0">
                <a:solidFill>
                  <a:schemeClr val="accent1"/>
                </a:solidFill>
                <a:latin typeface="Corbel" panose="020B0503020204020204" pitchFamily="34" charset="0"/>
              </a:rPr>
              <a:t>G</a:t>
            </a:r>
            <a:r>
              <a:rPr lang="en-CH" sz="1600" b="1" dirty="0">
                <a:solidFill>
                  <a:schemeClr val="accent2"/>
                </a:solidFill>
                <a:latin typeface="Corbel" panose="020B0503020204020204" pitchFamily="34" charset="0"/>
              </a:rPr>
              <a:t>C</a:t>
            </a:r>
            <a:r>
              <a:rPr lang="en-CH" sz="1600" b="1" dirty="0">
                <a:solidFill>
                  <a:srgbClr val="67A042"/>
                </a:solidFill>
                <a:latin typeface="Corbel" panose="020B0503020204020204" pitchFamily="34" charset="0"/>
              </a:rPr>
              <a:t>TT</a:t>
            </a:r>
            <a:r>
              <a:rPr lang="en-CH" sz="1600" b="1" dirty="0">
                <a:solidFill>
                  <a:schemeClr val="accent2"/>
                </a:solidFill>
                <a:latin typeface="Corbel" panose="020B0503020204020204" pitchFamily="34" charset="0"/>
              </a:rPr>
              <a:t>CC</a:t>
            </a:r>
            <a:r>
              <a:rPr lang="en-CH" sz="1600" b="1" dirty="0">
                <a:solidFill>
                  <a:srgbClr val="863DBE"/>
                </a:solidFill>
                <a:latin typeface="Corbel" panose="020B0503020204020204" pitchFamily="34" charset="0"/>
              </a:rPr>
              <a:t>A</a:t>
            </a:r>
            <a:r>
              <a:rPr lang="en-CH" sz="1600" b="1" dirty="0">
                <a:solidFill>
                  <a:schemeClr val="accent1"/>
                </a:solidFill>
                <a:latin typeface="Corbel" panose="020B0503020204020204" pitchFamily="34" charset="0"/>
              </a:rPr>
              <a:t>G</a:t>
            </a:r>
            <a:r>
              <a:rPr lang="en-CH" sz="1600" b="1" dirty="0">
                <a:solidFill>
                  <a:srgbClr val="863DBE"/>
                </a:solidFill>
                <a:latin typeface="Corbel" panose="020B0503020204020204" pitchFamily="34" charset="0"/>
              </a:rPr>
              <a:t>AA</a:t>
            </a:r>
            <a:r>
              <a:rPr lang="en-CH" sz="1600" b="1" dirty="0">
                <a:solidFill>
                  <a:srgbClr val="67A042"/>
                </a:solidFill>
                <a:latin typeface="Corbel" panose="020B0503020204020204" pitchFamily="34" charset="0"/>
              </a:rPr>
              <a:t>T</a:t>
            </a:r>
            <a:r>
              <a:rPr lang="en-CH" sz="1600" b="1" dirty="0">
                <a:solidFill>
                  <a:schemeClr val="accent1"/>
                </a:solidFill>
                <a:latin typeface="Corbel" panose="020B0503020204020204" pitchFamily="34" charset="0"/>
              </a:rPr>
              <a:t>G</a:t>
            </a:r>
          </a:p>
        </p:txBody>
      </p:sp>
      <p:sp>
        <p:nvSpPr>
          <p:cNvPr id="50" name="Rectangle 49">
            <a:extLst>
              <a:ext uri="{FF2B5EF4-FFF2-40B4-BE49-F238E27FC236}">
                <a16:creationId xmlns:a16="http://schemas.microsoft.com/office/drawing/2014/main" id="{66028373-6D13-FE46-822D-6665058A07F2}"/>
              </a:ext>
            </a:extLst>
          </p:cNvPr>
          <p:cNvSpPr/>
          <p:nvPr/>
        </p:nvSpPr>
        <p:spPr>
          <a:xfrm>
            <a:off x="688693" y="2518619"/>
            <a:ext cx="1514651" cy="208345"/>
          </a:xfrm>
          <a:prstGeom prst="rect">
            <a:avLst/>
          </a:prstGeom>
          <a:solidFill>
            <a:srgbClr val="F8F3E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46800" rtlCol="0" anchor="ctr"/>
          <a:lstStyle/>
          <a:p>
            <a:pPr algn="ctr"/>
            <a:r>
              <a:rPr lang="en-CH" sz="1600" b="1" dirty="0">
                <a:solidFill>
                  <a:schemeClr val="accent1"/>
                </a:solidFill>
                <a:latin typeface="Corbel" panose="020B0503020204020204" pitchFamily="34" charset="0"/>
              </a:rPr>
              <a:t>GGG</a:t>
            </a:r>
            <a:r>
              <a:rPr lang="en-CH" sz="1600" b="1" dirty="0">
                <a:solidFill>
                  <a:schemeClr val="accent2"/>
                </a:solidFill>
                <a:latin typeface="Corbel" panose="020B0503020204020204" pitchFamily="34" charset="0"/>
              </a:rPr>
              <a:t>CC</a:t>
            </a:r>
            <a:r>
              <a:rPr lang="en-CH" sz="1600" b="1" dirty="0">
                <a:solidFill>
                  <a:srgbClr val="863DBE"/>
                </a:solidFill>
                <a:latin typeface="Corbel" panose="020B0503020204020204" pitchFamily="34" charset="0"/>
              </a:rPr>
              <a:t>A</a:t>
            </a:r>
            <a:r>
              <a:rPr lang="en-CH" sz="1600" b="1" dirty="0">
                <a:solidFill>
                  <a:schemeClr val="accent1"/>
                </a:solidFill>
                <a:latin typeface="Corbel" panose="020B0503020204020204" pitchFamily="34" charset="0"/>
              </a:rPr>
              <a:t>G</a:t>
            </a:r>
            <a:r>
              <a:rPr lang="en-CH" sz="1600" b="1" dirty="0">
                <a:solidFill>
                  <a:srgbClr val="863DBE"/>
                </a:solidFill>
                <a:latin typeface="Corbel" panose="020B0503020204020204" pitchFamily="34" charset="0"/>
              </a:rPr>
              <a:t>AA</a:t>
            </a:r>
            <a:r>
              <a:rPr lang="en-CH" sz="1600" b="1" dirty="0">
                <a:solidFill>
                  <a:srgbClr val="67A042"/>
                </a:solidFill>
                <a:latin typeface="Corbel" panose="020B0503020204020204" pitchFamily="34" charset="0"/>
              </a:rPr>
              <a:t>T</a:t>
            </a:r>
            <a:r>
              <a:rPr lang="en-CH" sz="1600" b="1" dirty="0">
                <a:solidFill>
                  <a:schemeClr val="accent1"/>
                </a:solidFill>
                <a:latin typeface="Corbel" panose="020B0503020204020204" pitchFamily="34" charset="0"/>
              </a:rPr>
              <a:t>G</a:t>
            </a:r>
          </a:p>
        </p:txBody>
      </p:sp>
      <p:sp>
        <p:nvSpPr>
          <p:cNvPr id="51" name="Rectangle 50">
            <a:extLst>
              <a:ext uri="{FF2B5EF4-FFF2-40B4-BE49-F238E27FC236}">
                <a16:creationId xmlns:a16="http://schemas.microsoft.com/office/drawing/2014/main" id="{54D4533A-F368-B14F-9D17-73B2AC9B61F4}"/>
              </a:ext>
            </a:extLst>
          </p:cNvPr>
          <p:cNvSpPr/>
          <p:nvPr/>
        </p:nvSpPr>
        <p:spPr>
          <a:xfrm>
            <a:off x="688693" y="2993932"/>
            <a:ext cx="1514651" cy="208345"/>
          </a:xfrm>
          <a:prstGeom prst="rect">
            <a:avLst/>
          </a:prstGeom>
          <a:solidFill>
            <a:srgbClr val="F8F3E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46800" rtlCol="0" anchor="ctr"/>
          <a:lstStyle/>
          <a:p>
            <a:pPr algn="ctr"/>
            <a:r>
              <a:rPr lang="en-CH" sz="1600" b="1" dirty="0">
                <a:solidFill>
                  <a:schemeClr val="accent1"/>
                </a:solidFill>
                <a:latin typeface="Corbel" panose="020B0503020204020204" pitchFamily="34" charset="0"/>
              </a:rPr>
              <a:t>G</a:t>
            </a:r>
            <a:r>
              <a:rPr lang="en-CH" sz="1600" b="1" dirty="0">
                <a:solidFill>
                  <a:srgbClr val="863DBE"/>
                </a:solidFill>
                <a:latin typeface="Corbel" panose="020B0503020204020204" pitchFamily="34" charset="0"/>
              </a:rPr>
              <a:t>AA</a:t>
            </a:r>
            <a:r>
              <a:rPr lang="en-CH" sz="1600" b="1" dirty="0">
                <a:solidFill>
                  <a:srgbClr val="67A042"/>
                </a:solidFill>
                <a:latin typeface="Corbel" panose="020B0503020204020204" pitchFamily="34" charset="0"/>
              </a:rPr>
              <a:t>T</a:t>
            </a:r>
            <a:r>
              <a:rPr lang="en-CH" sz="1600" b="1" dirty="0">
                <a:solidFill>
                  <a:schemeClr val="accent1"/>
                </a:solidFill>
                <a:latin typeface="Corbel" panose="020B0503020204020204" pitchFamily="34" charset="0"/>
              </a:rPr>
              <a:t>GGGG</a:t>
            </a:r>
            <a:r>
              <a:rPr lang="en-CH" sz="1600" b="1" dirty="0">
                <a:solidFill>
                  <a:schemeClr val="accent2"/>
                </a:solidFill>
                <a:latin typeface="Corbel" panose="020B0503020204020204" pitchFamily="34" charset="0"/>
              </a:rPr>
              <a:t>CC</a:t>
            </a:r>
            <a:r>
              <a:rPr lang="en-CH" sz="1600" b="1" dirty="0">
                <a:solidFill>
                  <a:srgbClr val="863DBE"/>
                </a:solidFill>
                <a:latin typeface="Corbel" panose="020B0503020204020204" pitchFamily="34" charset="0"/>
              </a:rPr>
              <a:t>A</a:t>
            </a:r>
            <a:endParaRPr lang="en-CH" sz="1600" b="1" dirty="0">
              <a:solidFill>
                <a:schemeClr val="accent1"/>
              </a:solidFill>
              <a:latin typeface="Corbel" panose="020B0503020204020204" pitchFamily="34" charset="0"/>
            </a:endParaRPr>
          </a:p>
        </p:txBody>
      </p:sp>
      <p:sp>
        <p:nvSpPr>
          <p:cNvPr id="52" name="Rectangle 51">
            <a:extLst>
              <a:ext uri="{FF2B5EF4-FFF2-40B4-BE49-F238E27FC236}">
                <a16:creationId xmlns:a16="http://schemas.microsoft.com/office/drawing/2014/main" id="{5EF3DA5A-84E5-FA47-A104-F468BD1F32B1}"/>
              </a:ext>
            </a:extLst>
          </p:cNvPr>
          <p:cNvSpPr/>
          <p:nvPr/>
        </p:nvSpPr>
        <p:spPr>
          <a:xfrm>
            <a:off x="720477" y="3238345"/>
            <a:ext cx="1514651" cy="208345"/>
          </a:xfrm>
          <a:prstGeom prst="rect">
            <a:avLst/>
          </a:prstGeom>
          <a:solidFill>
            <a:srgbClr val="F8F3E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46800" rtlCol="0" anchor="ctr"/>
          <a:lstStyle/>
          <a:p>
            <a:pPr algn="ctr"/>
            <a:r>
              <a:rPr lang="en-CH" sz="1600" b="1" dirty="0">
                <a:solidFill>
                  <a:schemeClr val="accent6"/>
                </a:solidFill>
                <a:latin typeface="Corbel" panose="020B0503020204020204" pitchFamily="34" charset="0"/>
              </a:rPr>
              <a:t>T</a:t>
            </a:r>
            <a:r>
              <a:rPr lang="en-CH" sz="1600" b="1" dirty="0">
                <a:solidFill>
                  <a:schemeClr val="accent2"/>
                </a:solidFill>
                <a:latin typeface="Corbel" panose="020B0503020204020204" pitchFamily="34" charset="0"/>
              </a:rPr>
              <a:t>CCCC</a:t>
            </a:r>
            <a:r>
              <a:rPr lang="en-CH" sz="1600" b="1" dirty="0">
                <a:solidFill>
                  <a:schemeClr val="accent1"/>
                </a:solidFill>
                <a:latin typeface="Corbel" panose="020B0503020204020204" pitchFamily="34" charset="0"/>
              </a:rPr>
              <a:t>GGGG</a:t>
            </a:r>
            <a:r>
              <a:rPr lang="en-CH" sz="1600" b="1" dirty="0">
                <a:solidFill>
                  <a:schemeClr val="accent2"/>
                </a:solidFill>
                <a:latin typeface="Corbel" panose="020B0503020204020204" pitchFamily="34" charset="0"/>
              </a:rPr>
              <a:t>CC</a:t>
            </a:r>
            <a:r>
              <a:rPr lang="en-CH" sz="1600" b="1" dirty="0">
                <a:solidFill>
                  <a:srgbClr val="863DBE"/>
                </a:solidFill>
                <a:latin typeface="Corbel" panose="020B0503020204020204" pitchFamily="34" charset="0"/>
              </a:rPr>
              <a:t>A</a:t>
            </a:r>
            <a:endParaRPr lang="en-CH" sz="1600" b="1" dirty="0">
              <a:solidFill>
                <a:schemeClr val="accent1"/>
              </a:solidFill>
              <a:latin typeface="Corbel" panose="020B0503020204020204" pitchFamily="34" charset="0"/>
            </a:endParaRPr>
          </a:p>
        </p:txBody>
      </p:sp>
      <p:sp>
        <p:nvSpPr>
          <p:cNvPr id="53" name="Rectangle 52">
            <a:extLst>
              <a:ext uri="{FF2B5EF4-FFF2-40B4-BE49-F238E27FC236}">
                <a16:creationId xmlns:a16="http://schemas.microsoft.com/office/drawing/2014/main" id="{7671E869-4C18-1F4D-BDCE-18FC3B9FE175}"/>
              </a:ext>
            </a:extLst>
          </p:cNvPr>
          <p:cNvSpPr/>
          <p:nvPr/>
        </p:nvSpPr>
        <p:spPr>
          <a:xfrm>
            <a:off x="688041" y="2755783"/>
            <a:ext cx="1514651" cy="208345"/>
          </a:xfrm>
          <a:prstGeom prst="rect">
            <a:avLst/>
          </a:prstGeom>
          <a:solidFill>
            <a:srgbClr val="F8F3E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46800" rtlCol="0" anchor="ctr"/>
          <a:lstStyle/>
          <a:p>
            <a:pPr algn="ctr"/>
            <a:r>
              <a:rPr lang="en-CH" sz="1600" b="1" dirty="0">
                <a:solidFill>
                  <a:schemeClr val="accent2"/>
                </a:solidFill>
                <a:latin typeface="Corbel" panose="020B0503020204020204" pitchFamily="34" charset="0"/>
              </a:rPr>
              <a:t>CC</a:t>
            </a:r>
            <a:r>
              <a:rPr lang="en-CH" sz="1600" b="1" dirty="0">
                <a:solidFill>
                  <a:schemeClr val="accent6"/>
                </a:solidFill>
                <a:latin typeface="Corbel" panose="020B0503020204020204" pitchFamily="34" charset="0"/>
              </a:rPr>
              <a:t>TTT</a:t>
            </a:r>
            <a:r>
              <a:rPr lang="en-CH" sz="1600" b="1" dirty="0">
                <a:solidFill>
                  <a:schemeClr val="accent1"/>
                </a:solidFill>
                <a:latin typeface="Corbel" panose="020B0503020204020204" pitchFamily="34" charset="0"/>
              </a:rPr>
              <a:t>GGG</a:t>
            </a:r>
            <a:r>
              <a:rPr lang="en-CH" sz="1600" b="1" dirty="0">
                <a:solidFill>
                  <a:schemeClr val="accent6"/>
                </a:solidFill>
                <a:latin typeface="Corbel" panose="020B0503020204020204" pitchFamily="34" charset="0"/>
              </a:rPr>
              <a:t>T</a:t>
            </a:r>
            <a:r>
              <a:rPr lang="en-CH" sz="1600" b="1" dirty="0">
                <a:solidFill>
                  <a:schemeClr val="accent2"/>
                </a:solidFill>
                <a:latin typeface="Corbel" panose="020B0503020204020204" pitchFamily="34" charset="0"/>
              </a:rPr>
              <a:t>CC</a:t>
            </a:r>
            <a:r>
              <a:rPr lang="en-CH" sz="1600" b="1" dirty="0">
                <a:solidFill>
                  <a:srgbClr val="863DBE"/>
                </a:solidFill>
                <a:latin typeface="Corbel" panose="020B0503020204020204" pitchFamily="34" charset="0"/>
              </a:rPr>
              <a:t>A</a:t>
            </a:r>
            <a:endParaRPr lang="en-CH" sz="1600" b="1" dirty="0">
              <a:solidFill>
                <a:schemeClr val="accent1"/>
              </a:solidFill>
              <a:latin typeface="Corbel" panose="020B0503020204020204" pitchFamily="34" charset="0"/>
            </a:endParaRPr>
          </a:p>
        </p:txBody>
      </p:sp>
      <p:sp>
        <p:nvSpPr>
          <p:cNvPr id="54" name="Rectangle 53">
            <a:extLst>
              <a:ext uri="{FF2B5EF4-FFF2-40B4-BE49-F238E27FC236}">
                <a16:creationId xmlns:a16="http://schemas.microsoft.com/office/drawing/2014/main" id="{6C5B6CF7-93A9-FB4A-AD54-41CEAA4655B2}"/>
              </a:ext>
            </a:extLst>
          </p:cNvPr>
          <p:cNvSpPr/>
          <p:nvPr/>
        </p:nvSpPr>
        <p:spPr>
          <a:xfrm>
            <a:off x="756210" y="2351701"/>
            <a:ext cx="1514651" cy="208345"/>
          </a:xfrm>
          <a:prstGeom prst="rect">
            <a:avLst/>
          </a:prstGeom>
          <a:solidFill>
            <a:srgbClr val="F8F3E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46800" rtlCol="0" anchor="ctr"/>
          <a:lstStyle/>
          <a:p>
            <a:pPr algn="ctr"/>
            <a:r>
              <a:rPr lang="en-CH" sz="1600" b="1" dirty="0">
                <a:solidFill>
                  <a:schemeClr val="accent2"/>
                </a:solidFill>
                <a:latin typeface="Corbel" panose="020B0503020204020204" pitchFamily="34" charset="0"/>
              </a:rPr>
              <a:t>C</a:t>
            </a:r>
            <a:r>
              <a:rPr lang="en-CH" sz="1600" b="1" dirty="0">
                <a:solidFill>
                  <a:schemeClr val="accent1"/>
                </a:solidFill>
                <a:latin typeface="Corbel" panose="020B0503020204020204" pitchFamily="34" charset="0"/>
              </a:rPr>
              <a:t>GT</a:t>
            </a:r>
            <a:r>
              <a:rPr lang="en-CH" sz="1600" b="1" dirty="0">
                <a:solidFill>
                  <a:schemeClr val="accent6"/>
                </a:solidFill>
                <a:latin typeface="Corbel" panose="020B0503020204020204" pitchFamily="34" charset="0"/>
              </a:rPr>
              <a:t>T</a:t>
            </a:r>
            <a:r>
              <a:rPr lang="en-CH" sz="1600" b="1" dirty="0">
                <a:solidFill>
                  <a:schemeClr val="accent2"/>
                </a:solidFill>
                <a:latin typeface="Corbel" panose="020B0503020204020204" pitchFamily="34" charset="0"/>
              </a:rPr>
              <a:t>CC</a:t>
            </a:r>
            <a:r>
              <a:rPr lang="en-CH" sz="1600" b="1" dirty="0">
                <a:solidFill>
                  <a:schemeClr val="accent6"/>
                </a:solidFill>
                <a:latin typeface="Corbel" panose="020B0503020204020204" pitchFamily="34" charset="0"/>
              </a:rPr>
              <a:t>TT</a:t>
            </a:r>
            <a:r>
              <a:rPr lang="en-CH" sz="1600" b="1" dirty="0">
                <a:solidFill>
                  <a:schemeClr val="accent1"/>
                </a:solidFill>
                <a:latin typeface="Corbel" panose="020B0503020204020204" pitchFamily="34" charset="0"/>
              </a:rPr>
              <a:t>GG</a:t>
            </a:r>
            <a:r>
              <a:rPr lang="en-CH" sz="1600" b="1" dirty="0">
                <a:solidFill>
                  <a:schemeClr val="accent2"/>
                </a:solidFill>
                <a:latin typeface="Corbel" panose="020B0503020204020204" pitchFamily="34" charset="0"/>
              </a:rPr>
              <a:t>C</a:t>
            </a:r>
            <a:r>
              <a:rPr lang="en-CH" sz="1600" b="1" dirty="0">
                <a:solidFill>
                  <a:srgbClr val="863DBE"/>
                </a:solidFill>
                <a:latin typeface="Corbel" panose="020B0503020204020204" pitchFamily="34" charset="0"/>
              </a:rPr>
              <a:t>A</a:t>
            </a:r>
            <a:endParaRPr lang="en-CH" sz="1600" b="1" dirty="0">
              <a:solidFill>
                <a:schemeClr val="accent1"/>
              </a:solidFill>
              <a:latin typeface="Corbel" panose="020B0503020204020204" pitchFamily="34" charset="0"/>
            </a:endParaRPr>
          </a:p>
        </p:txBody>
      </p:sp>
      <p:sp>
        <p:nvSpPr>
          <p:cNvPr id="57" name="TextBox 56">
            <a:extLst>
              <a:ext uri="{FF2B5EF4-FFF2-40B4-BE49-F238E27FC236}">
                <a16:creationId xmlns:a16="http://schemas.microsoft.com/office/drawing/2014/main" id="{E1DE9BA9-8DA1-F24B-BE80-49C0F1FBB77F}"/>
              </a:ext>
            </a:extLst>
          </p:cNvPr>
          <p:cNvSpPr txBox="1"/>
          <p:nvPr/>
        </p:nvSpPr>
        <p:spPr>
          <a:xfrm>
            <a:off x="401293" y="3750196"/>
            <a:ext cx="2081302" cy="461665"/>
          </a:xfrm>
          <a:prstGeom prst="rect">
            <a:avLst/>
          </a:prstGeom>
          <a:noFill/>
        </p:spPr>
        <p:txBody>
          <a:bodyPr wrap="square" rtlCol="0">
            <a:spAutoFit/>
          </a:bodyPr>
          <a:lstStyle/>
          <a:p>
            <a:r>
              <a:rPr lang="en-US" sz="2400" b="1" dirty="0">
                <a:solidFill>
                  <a:srgbClr val="1982C3"/>
                </a:solidFill>
                <a:latin typeface="Corbel" panose="020B0503020204020204" pitchFamily="34" charset="0"/>
              </a:rPr>
              <a:t>Filtered Reads</a:t>
            </a:r>
            <a:endParaRPr lang="en-CH" sz="2400" b="1" dirty="0">
              <a:solidFill>
                <a:srgbClr val="1982C3"/>
              </a:solidFill>
              <a:latin typeface="Corbel" panose="020B0503020204020204" pitchFamily="34" charset="0"/>
            </a:endParaRPr>
          </a:p>
        </p:txBody>
      </p:sp>
      <p:sp>
        <p:nvSpPr>
          <p:cNvPr id="21" name="Rounded Rectangle 20">
            <a:extLst>
              <a:ext uri="{FF2B5EF4-FFF2-40B4-BE49-F238E27FC236}">
                <a16:creationId xmlns:a16="http://schemas.microsoft.com/office/drawing/2014/main" id="{50576CD0-C7EF-B54A-95C4-329CB6109292}"/>
              </a:ext>
            </a:extLst>
          </p:cNvPr>
          <p:cNvSpPr/>
          <p:nvPr/>
        </p:nvSpPr>
        <p:spPr>
          <a:xfrm>
            <a:off x="6724358" y="2291781"/>
            <a:ext cx="2048907" cy="1458415"/>
          </a:xfrm>
          <a:prstGeom prst="roundRect">
            <a:avLst>
              <a:gd name="adj" fmla="val 7116"/>
            </a:avLst>
          </a:prstGeom>
          <a:solidFill>
            <a:srgbClr val="F2E7FF"/>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2400" b="1" dirty="0">
                <a:solidFill>
                  <a:schemeClr val="tx1"/>
                </a:solidFill>
                <a:latin typeface="Corbel" panose="020B0503020204020204" pitchFamily="34" charset="0"/>
              </a:rPr>
              <a:t>Computation </a:t>
            </a:r>
          </a:p>
          <a:p>
            <a:pPr algn="ctr"/>
            <a:r>
              <a:rPr lang="en-CH" sz="2400" b="1" dirty="0">
                <a:solidFill>
                  <a:schemeClr val="tx1"/>
                </a:solidFill>
                <a:latin typeface="Corbel" panose="020B0503020204020204" pitchFamily="34" charset="0"/>
              </a:rPr>
              <a:t>Unit</a:t>
            </a:r>
          </a:p>
          <a:p>
            <a:pPr algn="ctr"/>
            <a:r>
              <a:rPr lang="en-CH" sz="2400" b="1" dirty="0">
                <a:solidFill>
                  <a:schemeClr val="accent3">
                    <a:lumMod val="75000"/>
                  </a:schemeClr>
                </a:solidFill>
                <a:latin typeface="Corbel" panose="020B0503020204020204" pitchFamily="34" charset="0"/>
              </a:rPr>
              <a:t>(CPU or Accelerator)</a:t>
            </a:r>
          </a:p>
        </p:txBody>
      </p:sp>
      <p:sp>
        <p:nvSpPr>
          <p:cNvPr id="22" name="Rounded Rectangle 21">
            <a:extLst>
              <a:ext uri="{FF2B5EF4-FFF2-40B4-BE49-F238E27FC236}">
                <a16:creationId xmlns:a16="http://schemas.microsoft.com/office/drawing/2014/main" id="{53DD1F9D-0083-5945-BB36-749D9762E256}"/>
              </a:ext>
            </a:extLst>
          </p:cNvPr>
          <p:cNvSpPr/>
          <p:nvPr/>
        </p:nvSpPr>
        <p:spPr>
          <a:xfrm>
            <a:off x="5842000" y="2291782"/>
            <a:ext cx="840153" cy="1458415"/>
          </a:xfrm>
          <a:prstGeom prst="roundRect">
            <a:avLst>
              <a:gd name="adj" fmla="val 7116"/>
            </a:avLst>
          </a:prstGeom>
          <a:solidFill>
            <a:schemeClr val="accent2">
              <a:lumMod val="20000"/>
              <a:lumOff val="8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CH" sz="2400" b="1" dirty="0">
                <a:solidFill>
                  <a:schemeClr val="tx1"/>
                </a:solidFill>
                <a:latin typeface="Corbel" panose="020B0503020204020204" pitchFamily="34" charset="0"/>
              </a:rPr>
              <a:t>Cache</a:t>
            </a:r>
            <a:endParaRPr lang="en-CH" b="1" dirty="0">
              <a:solidFill>
                <a:schemeClr val="tx1"/>
              </a:solidFill>
              <a:latin typeface="Corbel" panose="020B0503020204020204" pitchFamily="34" charset="0"/>
            </a:endParaRPr>
          </a:p>
        </p:txBody>
      </p:sp>
      <p:sp>
        <p:nvSpPr>
          <p:cNvPr id="24" name="Rounded Rectangle 23">
            <a:extLst>
              <a:ext uri="{FF2B5EF4-FFF2-40B4-BE49-F238E27FC236}">
                <a16:creationId xmlns:a16="http://schemas.microsoft.com/office/drawing/2014/main" id="{7E84C462-985F-2640-8B0F-31B31457E0D7}"/>
              </a:ext>
            </a:extLst>
          </p:cNvPr>
          <p:cNvSpPr/>
          <p:nvPr/>
        </p:nvSpPr>
        <p:spPr>
          <a:xfrm>
            <a:off x="3898900" y="2291782"/>
            <a:ext cx="1345754" cy="1458415"/>
          </a:xfrm>
          <a:prstGeom prst="roundRect">
            <a:avLst>
              <a:gd name="adj" fmla="val 7116"/>
            </a:avLst>
          </a:prstGeom>
          <a:solidFill>
            <a:schemeClr val="accent6">
              <a:lumMod val="20000"/>
              <a:lumOff val="8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2400" b="1" dirty="0">
                <a:solidFill>
                  <a:schemeClr val="tx1"/>
                </a:solidFill>
                <a:latin typeface="Corbel" panose="020B0503020204020204" pitchFamily="34" charset="0"/>
              </a:rPr>
              <a:t>Main </a:t>
            </a:r>
          </a:p>
          <a:p>
            <a:pPr algn="ctr"/>
            <a:r>
              <a:rPr lang="en-CH" sz="2400" b="1" dirty="0">
                <a:solidFill>
                  <a:schemeClr val="tx1"/>
                </a:solidFill>
                <a:latin typeface="Corbel" panose="020B0503020204020204" pitchFamily="34" charset="0"/>
              </a:rPr>
              <a:t>Memory</a:t>
            </a:r>
            <a:endParaRPr lang="en-CH" sz="2400" b="1" dirty="0">
              <a:solidFill>
                <a:schemeClr val="accent5"/>
              </a:solidFill>
              <a:latin typeface="Corbel" panose="020B0503020204020204" pitchFamily="34" charset="0"/>
            </a:endParaRPr>
          </a:p>
        </p:txBody>
      </p:sp>
      <p:sp>
        <p:nvSpPr>
          <p:cNvPr id="25" name="Rectangle 24">
            <a:extLst>
              <a:ext uri="{FF2B5EF4-FFF2-40B4-BE49-F238E27FC236}">
                <a16:creationId xmlns:a16="http://schemas.microsoft.com/office/drawing/2014/main" id="{BF5D7342-430B-5542-A930-5DC036F06B4B}"/>
              </a:ext>
            </a:extLst>
          </p:cNvPr>
          <p:cNvSpPr/>
          <p:nvPr/>
        </p:nvSpPr>
        <p:spPr>
          <a:xfrm>
            <a:off x="-223" y="4267200"/>
            <a:ext cx="9143999" cy="90861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2800" b="1" dirty="0">
                <a:solidFill>
                  <a:srgbClr val="1982C3"/>
                </a:solidFill>
                <a:latin typeface="Corbel" panose="020B0503020204020204" pitchFamily="34" charset="0"/>
              </a:rPr>
              <a:t>Exactly-matching</a:t>
            </a:r>
            <a:r>
              <a:rPr lang="en-GB" sz="2800" b="1" dirty="0">
                <a:solidFill>
                  <a:schemeClr val="tx1"/>
                </a:solidFill>
                <a:latin typeface="Corbel" panose="020B0503020204020204" pitchFamily="34" charset="0"/>
              </a:rPr>
              <a:t> reads</a:t>
            </a:r>
          </a:p>
          <a:p>
            <a:pPr algn="ctr"/>
            <a:r>
              <a:rPr lang="en-GB" sz="2400" dirty="0">
                <a:solidFill>
                  <a:schemeClr val="tx1"/>
                </a:solidFill>
                <a:latin typeface="Corbel" panose="020B0503020204020204" pitchFamily="34" charset="0"/>
              </a:rPr>
              <a:t>Do not need expensive approximate string matching during alignment</a:t>
            </a:r>
          </a:p>
        </p:txBody>
      </p:sp>
    </p:spTree>
    <p:custDataLst>
      <p:tags r:id="rId1"/>
    </p:custDataLst>
    <p:extLst>
      <p:ext uri="{BB962C8B-B14F-4D97-AF65-F5344CB8AC3E}">
        <p14:creationId xmlns:p14="http://schemas.microsoft.com/office/powerpoint/2010/main" val="142503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9" presetClass="emph" presetSubtype="0" grpId="1" nodeType="clickEffect">
                                  <p:stCondLst>
                                    <p:cond delay="0"/>
                                  </p:stCondLst>
                                  <p:childTnLst>
                                    <p:set>
                                      <p:cBhvr>
                                        <p:cTn id="26" dur="indefinite"/>
                                        <p:tgtEl>
                                          <p:spTgt spid="54"/>
                                        </p:tgtEl>
                                        <p:attrNameLst>
                                          <p:attrName>style.opacity</p:attrName>
                                        </p:attrNameLst>
                                      </p:cBhvr>
                                      <p:to>
                                        <p:strVal val="0.5"/>
                                      </p:to>
                                    </p:set>
                                    <p:animEffect filter="image" prLst="opacity: 0.5">
                                      <p:cBhvr rctx="IE">
                                        <p:cTn id="27" dur="indefinite"/>
                                        <p:tgtEl>
                                          <p:spTgt spid="54"/>
                                        </p:tgtEl>
                                      </p:cBhvr>
                                    </p:animEffect>
                                  </p:childTnLst>
                                </p:cTn>
                              </p:par>
                              <p:par>
                                <p:cTn id="28" presetID="9" presetClass="emph" presetSubtype="0" grpId="1" nodeType="withEffect">
                                  <p:stCondLst>
                                    <p:cond delay="0"/>
                                  </p:stCondLst>
                                  <p:childTnLst>
                                    <p:set>
                                      <p:cBhvr>
                                        <p:cTn id="29" dur="indefinite"/>
                                        <p:tgtEl>
                                          <p:spTgt spid="50"/>
                                        </p:tgtEl>
                                        <p:attrNameLst>
                                          <p:attrName>style.opacity</p:attrName>
                                        </p:attrNameLst>
                                      </p:cBhvr>
                                      <p:to>
                                        <p:strVal val="0.5"/>
                                      </p:to>
                                    </p:set>
                                    <p:animEffect filter="image" prLst="opacity: 0.5">
                                      <p:cBhvr rctx="IE">
                                        <p:cTn id="30" dur="indefinite"/>
                                        <p:tgtEl>
                                          <p:spTgt spid="50"/>
                                        </p:tgtEl>
                                      </p:cBhvr>
                                    </p:animEffect>
                                  </p:childTnLst>
                                </p:cTn>
                              </p:par>
                              <p:par>
                                <p:cTn id="31" presetID="9" presetClass="emph" presetSubtype="0" grpId="1" nodeType="withEffect">
                                  <p:stCondLst>
                                    <p:cond delay="0"/>
                                  </p:stCondLst>
                                  <p:childTnLst>
                                    <p:set>
                                      <p:cBhvr>
                                        <p:cTn id="32" dur="indefinite"/>
                                        <p:tgtEl>
                                          <p:spTgt spid="53"/>
                                        </p:tgtEl>
                                        <p:attrNameLst>
                                          <p:attrName>style.opacity</p:attrName>
                                        </p:attrNameLst>
                                      </p:cBhvr>
                                      <p:to>
                                        <p:strVal val="0.5"/>
                                      </p:to>
                                    </p:set>
                                    <p:animEffect filter="image" prLst="opacity: 0.5">
                                      <p:cBhvr rctx="IE">
                                        <p:cTn id="33" dur="indefinite"/>
                                        <p:tgtEl>
                                          <p:spTgt spid="53"/>
                                        </p:tgtEl>
                                      </p:cBhvr>
                                    </p:animEffect>
                                  </p:childTnLst>
                                </p:cTn>
                              </p:par>
                              <p:par>
                                <p:cTn id="34" presetID="9" presetClass="emph" presetSubtype="0" grpId="1" nodeType="withEffect">
                                  <p:stCondLst>
                                    <p:cond delay="0"/>
                                  </p:stCondLst>
                                  <p:childTnLst>
                                    <p:set>
                                      <p:cBhvr>
                                        <p:cTn id="35" dur="indefinite"/>
                                        <p:tgtEl>
                                          <p:spTgt spid="51"/>
                                        </p:tgtEl>
                                        <p:attrNameLst>
                                          <p:attrName>style.opacity</p:attrName>
                                        </p:attrNameLst>
                                      </p:cBhvr>
                                      <p:to>
                                        <p:strVal val="0.5"/>
                                      </p:to>
                                    </p:set>
                                    <p:animEffect filter="image" prLst="opacity: 0.5">
                                      <p:cBhvr rctx="IE">
                                        <p:cTn id="36" dur="indefinite"/>
                                        <p:tgtEl>
                                          <p:spTgt spid="51"/>
                                        </p:tgtEl>
                                      </p:cBhvr>
                                    </p:animEffect>
                                  </p:childTnLst>
                                </p:cTn>
                              </p:par>
                              <p:par>
                                <p:cTn id="37" presetID="9" presetClass="emph" presetSubtype="0" grpId="1" nodeType="withEffect">
                                  <p:stCondLst>
                                    <p:cond delay="0"/>
                                  </p:stCondLst>
                                  <p:childTnLst>
                                    <p:set>
                                      <p:cBhvr>
                                        <p:cTn id="38" dur="indefinite"/>
                                        <p:tgtEl>
                                          <p:spTgt spid="52"/>
                                        </p:tgtEl>
                                        <p:attrNameLst>
                                          <p:attrName>style.opacity</p:attrName>
                                        </p:attrNameLst>
                                      </p:cBhvr>
                                      <p:to>
                                        <p:strVal val="0.5"/>
                                      </p:to>
                                    </p:set>
                                    <p:animEffect filter="image" prLst="opacity: 0.5">
                                      <p:cBhvr rctx="IE">
                                        <p:cTn id="39" dur="indefinite"/>
                                        <p:tgtEl>
                                          <p:spTgt spid="52"/>
                                        </p:tgtEl>
                                      </p:cBhvr>
                                    </p:animEffect>
                                  </p:childTnLst>
                                </p:cTn>
                              </p:par>
                              <p:par>
                                <p:cTn id="40" presetID="9" presetClass="emph" presetSubtype="0" grpId="1" nodeType="withEffect">
                                  <p:stCondLst>
                                    <p:cond delay="0"/>
                                  </p:stCondLst>
                                  <p:childTnLst>
                                    <p:set>
                                      <p:cBhvr>
                                        <p:cTn id="41" dur="indefinite"/>
                                        <p:tgtEl>
                                          <p:spTgt spid="49"/>
                                        </p:tgtEl>
                                        <p:attrNameLst>
                                          <p:attrName>style.opacity</p:attrName>
                                        </p:attrNameLst>
                                      </p:cBhvr>
                                      <p:to>
                                        <p:strVal val="0.5"/>
                                      </p:to>
                                    </p:set>
                                    <p:animEffect filter="image" prLst="opacity: 0.5">
                                      <p:cBhvr rctx="IE">
                                        <p:cTn id="42" dur="indefinite"/>
                                        <p:tgtEl>
                                          <p:spTgt spid="49"/>
                                        </p:tgtEl>
                                      </p:cBhvr>
                                    </p:animEffect>
                                  </p:childTnLst>
                                </p:cTn>
                              </p:par>
                              <p:par>
                                <p:cTn id="43" presetID="1" presetClass="entr" presetSubtype="0" fill="hold" grpId="0" nodeType="with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0" nodeType="clickEffect">
                                  <p:stCondLst>
                                    <p:cond delay="0"/>
                                  </p:stCondLst>
                                  <p:childTnLst>
                                    <p:animMotion origin="layout" path="M 2.77778E-6 2.96296E-6 L 0.69861 0.20046 " pathEditMode="relative" rAng="0" ptsTypes="AA">
                                      <p:cBhvr>
                                        <p:cTn id="48" dur="250" fill="hold"/>
                                        <p:tgtEl>
                                          <p:spTgt spid="46"/>
                                        </p:tgtEl>
                                        <p:attrNameLst>
                                          <p:attrName>ppt_x</p:attrName>
                                          <p:attrName>ppt_y</p:attrName>
                                        </p:attrNameLst>
                                      </p:cBhvr>
                                      <p:rCtr x="34931" y="10023"/>
                                    </p:animMotion>
                                  </p:childTnLst>
                                </p:cTn>
                              </p:par>
                            </p:childTnLst>
                          </p:cTn>
                        </p:par>
                        <p:par>
                          <p:cTn id="49" fill="hold">
                            <p:stCondLst>
                              <p:cond delay="250"/>
                            </p:stCondLst>
                            <p:childTnLst>
                              <p:par>
                                <p:cTn id="50" presetID="0" presetClass="path" presetSubtype="0" accel="50000" decel="50000" fill="hold" grpId="0" nodeType="afterEffect">
                                  <p:stCondLst>
                                    <p:cond delay="0"/>
                                  </p:stCondLst>
                                  <p:childTnLst>
                                    <p:animMotion origin="layout" path="M 2.77778E-6 3.7037E-6 L 0.70087 0.14213 " pathEditMode="relative" rAng="0" ptsTypes="AA">
                                      <p:cBhvr>
                                        <p:cTn id="51" dur="250" fill="hold"/>
                                        <p:tgtEl>
                                          <p:spTgt spid="47"/>
                                        </p:tgtEl>
                                        <p:attrNameLst>
                                          <p:attrName>ppt_x</p:attrName>
                                          <p:attrName>ppt_y</p:attrName>
                                        </p:attrNameLst>
                                      </p:cBhvr>
                                      <p:rCtr x="35035" y="7106"/>
                                    </p:animMotion>
                                  </p:childTnLst>
                                </p:cTn>
                              </p:par>
                            </p:childTnLst>
                          </p:cTn>
                        </p:par>
                        <p:par>
                          <p:cTn id="52" fill="hold">
                            <p:stCondLst>
                              <p:cond delay="500"/>
                            </p:stCondLst>
                            <p:childTnLst>
                              <p:par>
                                <p:cTn id="53" presetID="0" presetClass="path" presetSubtype="0" accel="50000" decel="50000" fill="hold" grpId="0" nodeType="afterEffect">
                                  <p:stCondLst>
                                    <p:cond delay="0"/>
                                  </p:stCondLst>
                                  <p:childTnLst>
                                    <p:animMotion origin="layout" path="M 2.77778E-6 4.44444E-6 L 0.71163 0.08657 " pathEditMode="relative" rAng="0" ptsTypes="AA">
                                      <p:cBhvr>
                                        <p:cTn id="54" dur="250" fill="hold"/>
                                        <p:tgtEl>
                                          <p:spTgt spid="48"/>
                                        </p:tgtEl>
                                        <p:attrNameLst>
                                          <p:attrName>ppt_x</p:attrName>
                                          <p:attrName>ppt_y</p:attrName>
                                        </p:attrNameLst>
                                      </p:cBhvr>
                                      <p:rCtr x="35573" y="4329"/>
                                    </p:animMotion>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46" grpId="0" animBg="1"/>
      <p:bldP spid="46" grpId="1" animBg="1"/>
      <p:bldP spid="47" grpId="0" animBg="1"/>
      <p:bldP spid="47" grpId="1" animBg="1"/>
      <p:bldP spid="48" grpId="0" animBg="1"/>
      <p:bldP spid="48" grpId="1" animBg="1"/>
      <p:bldP spid="49" grpId="0" animBg="1"/>
      <p:bldP spid="49" grpId="1" animBg="1"/>
      <p:bldP spid="50" grpId="0" animBg="1"/>
      <p:bldP spid="50" grpId="1" animBg="1"/>
      <p:bldP spid="51" grpId="0" animBg="1"/>
      <p:bldP spid="51" grpId="1" animBg="1"/>
      <p:bldP spid="52" grpId="0" animBg="1"/>
      <p:bldP spid="52" grpId="1" animBg="1"/>
      <p:bldP spid="53" grpId="0" animBg="1"/>
      <p:bldP spid="53" grpId="1" animBg="1"/>
      <p:bldP spid="54" grpId="0" animBg="1"/>
      <p:bldP spid="54" grpId="1" animBg="1"/>
      <p:bldP spid="57" grpId="0"/>
      <p:bldP spid="2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7A53D-815A-B04D-AC0E-7A68440E7622}"/>
              </a:ext>
            </a:extLst>
          </p:cNvPr>
          <p:cNvSpPr>
            <a:spLocks noGrp="1"/>
          </p:cNvSpPr>
          <p:nvPr>
            <p:ph type="title"/>
          </p:nvPr>
        </p:nvSpPr>
        <p:spPr/>
        <p:txBody>
          <a:bodyPr/>
          <a:lstStyle/>
          <a:p>
            <a:r>
              <a:rPr lang="en-CH" dirty="0"/>
              <a:t>Evaluation Methodology</a:t>
            </a:r>
          </a:p>
        </p:txBody>
      </p:sp>
      <p:sp>
        <p:nvSpPr>
          <p:cNvPr id="3" name="Content Placeholder 2">
            <a:extLst>
              <a:ext uri="{FF2B5EF4-FFF2-40B4-BE49-F238E27FC236}">
                <a16:creationId xmlns:a16="http://schemas.microsoft.com/office/drawing/2014/main" id="{32C7766D-51EE-1545-A076-2BC8538E614E}"/>
              </a:ext>
            </a:extLst>
          </p:cNvPr>
          <p:cNvSpPr>
            <a:spLocks noGrp="1"/>
          </p:cNvSpPr>
          <p:nvPr>
            <p:ph idx="1"/>
          </p:nvPr>
        </p:nvSpPr>
        <p:spPr/>
        <p:txBody>
          <a:bodyPr/>
          <a:lstStyle/>
          <a:p>
            <a:r>
              <a:rPr lang="en-CH" b="1" dirty="0"/>
              <a:t>Performance modeling</a:t>
            </a:r>
          </a:p>
          <a:p>
            <a:pPr lvl="1"/>
            <a:r>
              <a:rPr lang="en-CH" dirty="0"/>
              <a:t>Ramulator for DRAM timing</a:t>
            </a:r>
          </a:p>
          <a:p>
            <a:pPr lvl="1"/>
            <a:r>
              <a:rPr lang="en-GB" dirty="0" err="1"/>
              <a:t>MQSim</a:t>
            </a:r>
            <a:r>
              <a:rPr lang="en-GB" dirty="0"/>
              <a:t> for SSD timing</a:t>
            </a:r>
          </a:p>
          <a:p>
            <a:pPr lvl="1"/>
            <a:r>
              <a:rPr lang="en-GB" dirty="0"/>
              <a:t>We model the end-to-end throughput of </a:t>
            </a:r>
            <a:r>
              <a:rPr lang="en-GB" dirty="0" err="1"/>
              <a:t>GenStore</a:t>
            </a:r>
            <a:r>
              <a:rPr lang="en-GB" dirty="0"/>
              <a:t> based on the throughput of each </a:t>
            </a:r>
            <a:r>
              <a:rPr lang="en-GB" dirty="0" err="1"/>
              <a:t>GenStore</a:t>
            </a:r>
            <a:r>
              <a:rPr lang="en-GB" dirty="0"/>
              <a:t> pipeline stage</a:t>
            </a:r>
          </a:p>
          <a:p>
            <a:pPr lvl="2"/>
            <a:r>
              <a:rPr lang="en-GB" dirty="0"/>
              <a:t>Accessing NAND flash chips</a:t>
            </a:r>
          </a:p>
          <a:p>
            <a:pPr lvl="2"/>
            <a:r>
              <a:rPr lang="en-GB" dirty="0"/>
              <a:t>Accessing internal DRAM</a:t>
            </a:r>
          </a:p>
          <a:p>
            <a:pPr lvl="2"/>
            <a:r>
              <a:rPr lang="en-GB" dirty="0"/>
              <a:t>Accelerator computation</a:t>
            </a:r>
          </a:p>
          <a:p>
            <a:pPr lvl="2"/>
            <a:r>
              <a:rPr lang="en-GB" dirty="0"/>
              <a:t>Transferring unfiltered data to the host</a:t>
            </a:r>
            <a:endParaRPr lang="en-CH" dirty="0"/>
          </a:p>
          <a:p>
            <a:r>
              <a:rPr lang="en-CH" b="1" dirty="0"/>
              <a:t>Real system results</a:t>
            </a:r>
          </a:p>
          <a:p>
            <a:pPr lvl="1"/>
            <a:r>
              <a:rPr lang="en-GB" dirty="0"/>
              <a:t>AMD  EPYC </a:t>
            </a:r>
            <a:r>
              <a:rPr lang="en-GB" dirty="0">
                <a:latin typeface="+mn-lt"/>
              </a:rPr>
              <a:t>7742</a:t>
            </a:r>
            <a:r>
              <a:rPr lang="en-GB" dirty="0"/>
              <a:t> CPU</a:t>
            </a:r>
          </a:p>
          <a:p>
            <a:pPr lvl="1"/>
            <a:r>
              <a:rPr lang="en-GB" dirty="0">
                <a:latin typeface="+mn-lt"/>
              </a:rPr>
              <a:t>1</a:t>
            </a:r>
            <a:r>
              <a:rPr lang="en-GB" dirty="0"/>
              <a:t>TB DDR</a:t>
            </a:r>
            <a:r>
              <a:rPr lang="en-GB" dirty="0">
                <a:latin typeface="+mn-lt"/>
              </a:rPr>
              <a:t>4</a:t>
            </a:r>
            <a:r>
              <a:rPr lang="en-GB" dirty="0"/>
              <a:t> DRAM</a:t>
            </a:r>
          </a:p>
          <a:p>
            <a:pPr lvl="1"/>
            <a:r>
              <a:rPr lang="en-GB" dirty="0"/>
              <a:t>AMD </a:t>
            </a:r>
            <a:r>
              <a:rPr lang="el-GR" dirty="0"/>
              <a:t>μ</a:t>
            </a:r>
            <a:r>
              <a:rPr lang="en-GB" dirty="0"/>
              <a:t>Prof</a:t>
            </a:r>
            <a:endParaRPr lang="en-CH" dirty="0"/>
          </a:p>
          <a:p>
            <a:pPr marL="0" indent="0">
              <a:buNone/>
            </a:pPr>
            <a:endParaRPr lang="en-CH" dirty="0"/>
          </a:p>
        </p:txBody>
      </p:sp>
    </p:spTree>
    <p:extLst>
      <p:ext uri="{BB962C8B-B14F-4D97-AF65-F5344CB8AC3E}">
        <p14:creationId xmlns:p14="http://schemas.microsoft.com/office/powerpoint/2010/main" val="34670295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7937E-5426-F346-8FD3-14BA5B066D3A}"/>
              </a:ext>
            </a:extLst>
          </p:cNvPr>
          <p:cNvSpPr>
            <a:spLocks noGrp="1"/>
          </p:cNvSpPr>
          <p:nvPr>
            <p:ph type="title"/>
          </p:nvPr>
        </p:nvSpPr>
        <p:spPr/>
        <p:txBody>
          <a:bodyPr/>
          <a:lstStyle/>
          <a:p>
            <a:r>
              <a:rPr lang="en-CH" dirty="0"/>
              <a:t>GenStore-NM</a:t>
            </a:r>
          </a:p>
        </p:txBody>
      </p:sp>
      <p:sp>
        <p:nvSpPr>
          <p:cNvPr id="4" name="Rounded Rectangle 1">
            <a:extLst>
              <a:ext uri="{FF2B5EF4-FFF2-40B4-BE49-F238E27FC236}">
                <a16:creationId xmlns:a16="http://schemas.microsoft.com/office/drawing/2014/main" id="{A67BCE55-3B9D-824F-966A-50AB325520EB}"/>
              </a:ext>
            </a:extLst>
          </p:cNvPr>
          <p:cNvSpPr/>
          <p:nvPr/>
        </p:nvSpPr>
        <p:spPr>
          <a:xfrm>
            <a:off x="783928" y="2406401"/>
            <a:ext cx="7576144" cy="2540031"/>
          </a:xfrm>
          <a:prstGeom prst="roundRect">
            <a:avLst>
              <a:gd name="adj" fmla="val 6954"/>
            </a:avLst>
          </a:prstGeom>
          <a:solidFill>
            <a:schemeClr val="bg1">
              <a:lumMod val="9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CH" b="1" dirty="0">
                <a:solidFill>
                  <a:schemeClr val="tx1"/>
                </a:solidFill>
                <a:latin typeface="Cambria" panose="02040503050406030204" pitchFamily="18" charset="0"/>
              </a:rPr>
              <a:t>GenStore-Enabled SSD</a:t>
            </a:r>
          </a:p>
        </p:txBody>
      </p:sp>
      <p:sp>
        <p:nvSpPr>
          <p:cNvPr id="5" name="Rounded Rectangle 60">
            <a:extLst>
              <a:ext uri="{FF2B5EF4-FFF2-40B4-BE49-F238E27FC236}">
                <a16:creationId xmlns:a16="http://schemas.microsoft.com/office/drawing/2014/main" id="{05DECDEE-7ACE-DF45-ACEE-73E910656C9C}"/>
              </a:ext>
            </a:extLst>
          </p:cNvPr>
          <p:cNvSpPr/>
          <p:nvPr/>
        </p:nvSpPr>
        <p:spPr>
          <a:xfrm>
            <a:off x="2804840" y="1775993"/>
            <a:ext cx="3534327" cy="392316"/>
          </a:xfrm>
          <a:prstGeom prst="roundRect">
            <a:avLst>
              <a:gd name="adj" fmla="val 30799"/>
            </a:avLst>
          </a:prstGeom>
          <a:solidFill>
            <a:schemeClr val="bg2">
              <a:lumMod val="9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CH" b="1" dirty="0">
                <a:solidFill>
                  <a:schemeClr val="tx1"/>
                </a:solidFill>
                <a:latin typeface="Cambria" panose="02040503050406030204" pitchFamily="18" charset="0"/>
              </a:rPr>
              <a:t>Host System</a:t>
            </a:r>
          </a:p>
        </p:txBody>
      </p:sp>
      <p:grpSp>
        <p:nvGrpSpPr>
          <p:cNvPr id="6" name="Group 5">
            <a:extLst>
              <a:ext uri="{FF2B5EF4-FFF2-40B4-BE49-F238E27FC236}">
                <a16:creationId xmlns:a16="http://schemas.microsoft.com/office/drawing/2014/main" id="{D859147F-18D1-A04A-8FFE-C2AC73DE72E9}"/>
              </a:ext>
            </a:extLst>
          </p:cNvPr>
          <p:cNvGrpSpPr/>
          <p:nvPr/>
        </p:nvGrpSpPr>
        <p:grpSpPr>
          <a:xfrm>
            <a:off x="922121" y="2795265"/>
            <a:ext cx="1262439" cy="928828"/>
            <a:chOff x="2642812" y="2458935"/>
            <a:chExt cx="1262438" cy="928828"/>
          </a:xfrm>
        </p:grpSpPr>
        <p:sp>
          <p:nvSpPr>
            <p:cNvPr id="7" name="직사각형 78">
              <a:extLst>
                <a:ext uri="{FF2B5EF4-FFF2-40B4-BE49-F238E27FC236}">
                  <a16:creationId xmlns:a16="http://schemas.microsoft.com/office/drawing/2014/main" id="{7686C0D5-0F13-1C4D-A989-DF13BAB072BE}"/>
                </a:ext>
              </a:extLst>
            </p:cNvPr>
            <p:cNvSpPr/>
            <p:nvPr/>
          </p:nvSpPr>
          <p:spPr>
            <a:xfrm>
              <a:off x="2642812" y="2458935"/>
              <a:ext cx="1262438" cy="928828"/>
            </a:xfrm>
            <a:prstGeom prst="rect">
              <a:avLst/>
            </a:prstGeom>
            <a:solidFill>
              <a:schemeClr val="bg2"/>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36000" bIns="36000" rtlCol="0" anchor="b"/>
            <a:lstStyle/>
            <a:p>
              <a:pPr algn="ctr"/>
              <a:r>
                <a:rPr lang="en-US" altLang="ko-KR" sz="1600" b="1" dirty="0">
                  <a:solidFill>
                    <a:schemeClr val="tx1"/>
                  </a:solidFill>
                  <a:latin typeface="Cambria" panose="02040503050406030204" pitchFamily="18" charset="0"/>
                  <a:cs typeface="Arial" panose="020B0604020202020204" pitchFamily="34" charset="0"/>
                </a:rPr>
                <a:t>Flash Array</a:t>
              </a:r>
              <a:endParaRPr lang="ko-KR" altLang="en-US" sz="1600" b="1" dirty="0">
                <a:solidFill>
                  <a:schemeClr val="tx1"/>
                </a:solidFill>
                <a:latin typeface="Cambria" panose="02040503050406030204" pitchFamily="18" charset="0"/>
                <a:cs typeface="Arial" panose="020B0604020202020204" pitchFamily="34" charset="0"/>
              </a:endParaRPr>
            </a:p>
          </p:txBody>
        </p:sp>
        <p:sp>
          <p:nvSpPr>
            <p:cNvPr id="8" name="직사각형 352">
              <a:extLst>
                <a:ext uri="{FF2B5EF4-FFF2-40B4-BE49-F238E27FC236}">
                  <a16:creationId xmlns:a16="http://schemas.microsoft.com/office/drawing/2014/main" id="{AD283B59-43D8-CB43-BCB8-D9D69F58DA54}"/>
                </a:ext>
              </a:extLst>
            </p:cNvPr>
            <p:cNvSpPr/>
            <p:nvPr/>
          </p:nvSpPr>
          <p:spPr>
            <a:xfrm>
              <a:off x="2707083" y="2530286"/>
              <a:ext cx="1133895" cy="550932"/>
            </a:xfrm>
            <a:prstGeom prst="rect">
              <a:avLst/>
            </a:prstGeom>
            <a:solidFill>
              <a:schemeClr val="accent4">
                <a:lumMod val="20000"/>
                <a:lumOff val="8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600" b="1" dirty="0">
                  <a:solidFill>
                    <a:schemeClr val="tx1"/>
                  </a:solidFill>
                  <a:latin typeface="Cambria" panose="02040503050406030204" pitchFamily="18" charset="0"/>
                  <a:cs typeface="Arial" panose="020B0604020202020204" pitchFamily="34" charset="0"/>
                </a:rPr>
                <a:t>Input </a:t>
              </a:r>
            </a:p>
            <a:p>
              <a:pPr algn="ctr"/>
              <a:r>
                <a:rPr lang="en-US" altLang="ko-KR" sz="1600" b="1" dirty="0">
                  <a:solidFill>
                    <a:schemeClr val="tx1"/>
                  </a:solidFill>
                  <a:latin typeface="Cambria" panose="02040503050406030204" pitchFamily="18" charset="0"/>
                  <a:cs typeface="Arial" panose="020B0604020202020204" pitchFamily="34" charset="0"/>
                </a:rPr>
                <a:t>Read Set</a:t>
              </a:r>
              <a:endParaRPr lang="ko-KR" altLang="en-US" sz="1600" b="1" dirty="0">
                <a:solidFill>
                  <a:schemeClr val="tx1"/>
                </a:solidFill>
                <a:latin typeface="Cambria" panose="02040503050406030204" pitchFamily="18" charset="0"/>
                <a:cs typeface="Arial" panose="020B0604020202020204" pitchFamily="34" charset="0"/>
              </a:endParaRPr>
            </a:p>
          </p:txBody>
        </p:sp>
      </p:grpSp>
      <p:sp>
        <p:nvSpPr>
          <p:cNvPr id="9" name="직사각형 78">
            <a:extLst>
              <a:ext uri="{FF2B5EF4-FFF2-40B4-BE49-F238E27FC236}">
                <a16:creationId xmlns:a16="http://schemas.microsoft.com/office/drawing/2014/main" id="{63B0E7CF-4DA2-FD45-8691-22853B6CB9F8}"/>
              </a:ext>
            </a:extLst>
          </p:cNvPr>
          <p:cNvSpPr/>
          <p:nvPr/>
        </p:nvSpPr>
        <p:spPr>
          <a:xfrm>
            <a:off x="3366712" y="2807449"/>
            <a:ext cx="4920415" cy="2029311"/>
          </a:xfrm>
          <a:prstGeom prst="rect">
            <a:avLst/>
          </a:prstGeom>
          <a:solidFill>
            <a:srgbClr val="E2F0D9"/>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36000" bIns="36000" rtlCol="0" anchor="b"/>
          <a:lstStyle/>
          <a:p>
            <a:pPr algn="ctr"/>
            <a:r>
              <a:rPr lang="en-US" altLang="ko-KR" sz="1600" b="1" dirty="0">
                <a:solidFill>
                  <a:schemeClr val="tx1"/>
                </a:solidFill>
                <a:latin typeface="Cambria" panose="02040503050406030204" pitchFamily="18" charset="0"/>
                <a:cs typeface="Arial" panose="020B0604020202020204" pitchFamily="34" charset="0"/>
              </a:rPr>
              <a:t>		SSD Controller</a:t>
            </a:r>
            <a:endParaRPr lang="ko-KR" altLang="en-US" sz="1600" b="1" dirty="0">
              <a:solidFill>
                <a:schemeClr val="tx1"/>
              </a:solidFill>
              <a:latin typeface="Cambria" panose="02040503050406030204" pitchFamily="18" charset="0"/>
              <a:cs typeface="Arial" panose="020B0604020202020204" pitchFamily="34" charset="0"/>
            </a:endParaRPr>
          </a:p>
        </p:txBody>
      </p:sp>
      <p:grpSp>
        <p:nvGrpSpPr>
          <p:cNvPr id="10" name="Group 9">
            <a:extLst>
              <a:ext uri="{FF2B5EF4-FFF2-40B4-BE49-F238E27FC236}">
                <a16:creationId xmlns:a16="http://schemas.microsoft.com/office/drawing/2014/main" id="{BE08AFF5-F545-3442-B41B-427A32268673}"/>
              </a:ext>
            </a:extLst>
          </p:cNvPr>
          <p:cNvGrpSpPr/>
          <p:nvPr/>
        </p:nvGrpSpPr>
        <p:grpSpPr>
          <a:xfrm>
            <a:off x="922121" y="3907932"/>
            <a:ext cx="1262439" cy="928828"/>
            <a:chOff x="2642812" y="3484498"/>
            <a:chExt cx="1262438" cy="928828"/>
          </a:xfrm>
        </p:grpSpPr>
        <p:sp>
          <p:nvSpPr>
            <p:cNvPr id="11" name="직사각형 78">
              <a:extLst>
                <a:ext uri="{FF2B5EF4-FFF2-40B4-BE49-F238E27FC236}">
                  <a16:creationId xmlns:a16="http://schemas.microsoft.com/office/drawing/2014/main" id="{16D64D53-CB73-0942-BFDE-27CBD49E64C9}"/>
                </a:ext>
              </a:extLst>
            </p:cNvPr>
            <p:cNvSpPr/>
            <p:nvPr/>
          </p:nvSpPr>
          <p:spPr>
            <a:xfrm>
              <a:off x="2642812" y="3484498"/>
              <a:ext cx="1262438" cy="928828"/>
            </a:xfrm>
            <a:prstGeom prst="rect">
              <a:avLst/>
            </a:prstGeom>
            <a:solidFill>
              <a:srgbClr val="DEEBF7"/>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36000" bIns="36000" rtlCol="0" anchor="b"/>
            <a:lstStyle/>
            <a:p>
              <a:pPr algn="ctr"/>
              <a:r>
                <a:rPr lang="en-US" altLang="ko-KR" sz="1600" b="1" dirty="0">
                  <a:solidFill>
                    <a:schemeClr val="tx1"/>
                  </a:solidFill>
                  <a:latin typeface="Cambria" panose="02040503050406030204" pitchFamily="18" charset="0"/>
                  <a:cs typeface="Arial" panose="020B0604020202020204" pitchFamily="34" charset="0"/>
                </a:rPr>
                <a:t>DRAM</a:t>
              </a:r>
              <a:endParaRPr lang="ko-KR" altLang="en-US" sz="1600" b="1" dirty="0">
                <a:solidFill>
                  <a:schemeClr val="tx1"/>
                </a:solidFill>
                <a:latin typeface="Cambria" panose="02040503050406030204" pitchFamily="18" charset="0"/>
                <a:cs typeface="Arial" panose="020B0604020202020204" pitchFamily="34" charset="0"/>
              </a:endParaRPr>
            </a:p>
          </p:txBody>
        </p:sp>
        <p:sp>
          <p:nvSpPr>
            <p:cNvPr id="12" name="직사각형 352">
              <a:extLst>
                <a:ext uri="{FF2B5EF4-FFF2-40B4-BE49-F238E27FC236}">
                  <a16:creationId xmlns:a16="http://schemas.microsoft.com/office/drawing/2014/main" id="{9160676B-91E3-514B-ABBD-BF2F46A4D64E}"/>
                </a:ext>
              </a:extLst>
            </p:cNvPr>
            <p:cNvSpPr/>
            <p:nvPr/>
          </p:nvSpPr>
          <p:spPr>
            <a:xfrm>
              <a:off x="2707083" y="3555849"/>
              <a:ext cx="1133895" cy="550932"/>
            </a:xfrm>
            <a:prstGeom prst="rect">
              <a:avLst/>
            </a:prstGeom>
            <a:solidFill>
              <a:schemeClr val="accent2">
                <a:lumMod val="20000"/>
                <a:lumOff val="80000"/>
              </a:schemeClr>
            </a:solid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600" b="1" dirty="0" err="1">
                  <a:solidFill>
                    <a:schemeClr val="tx1"/>
                  </a:solidFill>
                  <a:latin typeface="Cambria" panose="02040503050406030204" pitchFamily="18" charset="0"/>
                  <a:cs typeface="Arial" panose="020B0604020202020204" pitchFamily="34" charset="0"/>
                </a:rPr>
                <a:t>KmerIndex</a:t>
              </a:r>
              <a:endParaRPr lang="ko-KR" altLang="en-US" sz="1600" b="1" dirty="0">
                <a:solidFill>
                  <a:schemeClr val="tx1"/>
                </a:solidFill>
                <a:latin typeface="Cambria" panose="02040503050406030204" pitchFamily="18" charset="0"/>
                <a:cs typeface="Arial" panose="020B0604020202020204" pitchFamily="34" charset="0"/>
              </a:endParaRPr>
            </a:p>
          </p:txBody>
        </p:sp>
      </p:grpSp>
      <p:cxnSp>
        <p:nvCxnSpPr>
          <p:cNvPr id="13" name="Straight Connector 12">
            <a:extLst>
              <a:ext uri="{FF2B5EF4-FFF2-40B4-BE49-F238E27FC236}">
                <a16:creationId xmlns:a16="http://schemas.microsoft.com/office/drawing/2014/main" id="{731035C3-ADDC-8A40-8B14-28EE28B1574A}"/>
              </a:ext>
            </a:extLst>
          </p:cNvPr>
          <p:cNvCxnSpPr>
            <a:cxnSpLocks/>
          </p:cNvCxnSpPr>
          <p:nvPr/>
        </p:nvCxnSpPr>
        <p:spPr>
          <a:xfrm>
            <a:off x="2185151" y="3489793"/>
            <a:ext cx="117991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직사각형 352">
            <a:extLst>
              <a:ext uri="{FF2B5EF4-FFF2-40B4-BE49-F238E27FC236}">
                <a16:creationId xmlns:a16="http://schemas.microsoft.com/office/drawing/2014/main" id="{BEFBB56B-A944-164F-9ECB-C6E7FF99AEAE}"/>
              </a:ext>
            </a:extLst>
          </p:cNvPr>
          <p:cNvSpPr/>
          <p:nvPr/>
        </p:nvSpPr>
        <p:spPr>
          <a:xfrm>
            <a:off x="3444259" y="2871946"/>
            <a:ext cx="1653525" cy="1893509"/>
          </a:xfrm>
          <a:prstGeom prst="rect">
            <a:avLst/>
          </a:prstGeom>
          <a:solidFill>
            <a:schemeClr val="accent6">
              <a:lumMod val="40000"/>
              <a:lumOff val="60000"/>
            </a:schemeClr>
          </a:solid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altLang="ko-KR" sz="1600" b="1" dirty="0">
                <a:solidFill>
                  <a:schemeClr val="tx1"/>
                </a:solidFill>
                <a:latin typeface="Cambria" panose="02040503050406030204" pitchFamily="18" charset="0"/>
                <a:cs typeface="Arial" panose="020B0604020202020204" pitchFamily="34" charset="0"/>
              </a:rPr>
              <a:t>      Seed Finder</a:t>
            </a:r>
          </a:p>
          <a:p>
            <a:pPr algn="ctr"/>
            <a:endParaRPr lang="en-US" altLang="ko-KR" sz="1600" b="1" dirty="0">
              <a:solidFill>
                <a:schemeClr val="tx1"/>
              </a:solidFill>
              <a:latin typeface="Cambria" panose="02040503050406030204" pitchFamily="18" charset="0"/>
              <a:cs typeface="Arial" panose="020B0604020202020204" pitchFamily="34" charset="0"/>
            </a:endParaRPr>
          </a:p>
          <a:p>
            <a:pPr algn="ctr"/>
            <a:endParaRPr lang="ko-KR" altLang="en-US" sz="1600" b="1" dirty="0">
              <a:solidFill>
                <a:schemeClr val="tx1"/>
              </a:solidFill>
              <a:latin typeface="Cambria" panose="02040503050406030204" pitchFamily="18" charset="0"/>
              <a:cs typeface="Arial" panose="020B0604020202020204" pitchFamily="34" charset="0"/>
            </a:endParaRPr>
          </a:p>
        </p:txBody>
      </p:sp>
      <p:sp>
        <p:nvSpPr>
          <p:cNvPr id="15" name="직사각형 352">
            <a:extLst>
              <a:ext uri="{FF2B5EF4-FFF2-40B4-BE49-F238E27FC236}">
                <a16:creationId xmlns:a16="http://schemas.microsoft.com/office/drawing/2014/main" id="{4B55CA13-8F9C-824C-AADF-D9F2992807DF}"/>
              </a:ext>
            </a:extLst>
          </p:cNvPr>
          <p:cNvSpPr/>
          <p:nvPr/>
        </p:nvSpPr>
        <p:spPr>
          <a:xfrm>
            <a:off x="3499664" y="4374796"/>
            <a:ext cx="1533747" cy="310839"/>
          </a:xfrm>
          <a:prstGeom prst="rect">
            <a:avLst/>
          </a:prstGeom>
          <a:solidFill>
            <a:schemeClr val="accent6">
              <a:lumMod val="60000"/>
              <a:lumOff val="40000"/>
            </a:schemeClr>
          </a:solid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600" b="1" dirty="0">
                <a:solidFill>
                  <a:schemeClr val="tx1"/>
                </a:solidFill>
                <a:latin typeface="Cambria" panose="02040503050406030204" pitchFamily="18" charset="0"/>
                <a:cs typeface="Arial" panose="020B0604020202020204" pitchFamily="34" charset="0"/>
              </a:rPr>
              <a:t>Location Buffer</a:t>
            </a:r>
            <a:endParaRPr lang="ko-KR" altLang="en-US" sz="1600" b="1" dirty="0">
              <a:solidFill>
                <a:schemeClr val="tx1"/>
              </a:solidFill>
              <a:latin typeface="Cambria" panose="02040503050406030204" pitchFamily="18" charset="0"/>
              <a:cs typeface="Arial" panose="020B0604020202020204" pitchFamily="34" charset="0"/>
            </a:endParaRPr>
          </a:p>
        </p:txBody>
      </p:sp>
      <p:sp>
        <p:nvSpPr>
          <p:cNvPr id="16" name="Rectangle 15">
            <a:extLst>
              <a:ext uri="{FF2B5EF4-FFF2-40B4-BE49-F238E27FC236}">
                <a16:creationId xmlns:a16="http://schemas.microsoft.com/office/drawing/2014/main" id="{62BD75E5-54BF-834C-AD2C-F127C681D074}"/>
              </a:ext>
            </a:extLst>
          </p:cNvPr>
          <p:cNvSpPr/>
          <p:nvPr/>
        </p:nvSpPr>
        <p:spPr>
          <a:xfrm>
            <a:off x="2223881" y="3034222"/>
            <a:ext cx="1061188" cy="369332"/>
          </a:xfrm>
          <a:prstGeom prst="rect">
            <a:avLst/>
          </a:prstGeom>
          <a:noFill/>
        </p:spPr>
        <p:txBody>
          <a:bodyPr wrap="none" anchor="ctr">
            <a:spAutoFit/>
          </a:bodyPr>
          <a:lstStyle/>
          <a:p>
            <a:pPr algn="ctr"/>
            <a:r>
              <a:rPr lang="en-CH" b="1" dirty="0">
                <a:solidFill>
                  <a:schemeClr val="accent5">
                    <a:lumMod val="50000"/>
                  </a:schemeClr>
                </a:solidFill>
                <a:latin typeface="Cambria" panose="02040503050406030204" pitchFamily="18" charset="0"/>
                <a:cs typeface="Arial" panose="020B0604020202020204" pitchFamily="34" charset="0"/>
              </a:rPr>
              <a:t>①</a:t>
            </a:r>
            <a:r>
              <a:rPr lang="en-CH" sz="1600" b="1" dirty="0">
                <a:solidFill>
                  <a:schemeClr val="accent5">
                    <a:lumMod val="50000"/>
                  </a:schemeClr>
                </a:solidFill>
                <a:latin typeface="Cambria" panose="02040503050406030204" pitchFamily="18" charset="0"/>
                <a:cs typeface="Arial" panose="020B0604020202020204" pitchFamily="34" charset="0"/>
              </a:rPr>
              <a:t> </a:t>
            </a:r>
            <a:r>
              <a:rPr lang="en-US" altLang="ko-KR" sz="1600" b="1" i="1" dirty="0">
                <a:solidFill>
                  <a:schemeClr val="accent1">
                    <a:lumMod val="75000"/>
                  </a:schemeClr>
                </a:solidFill>
                <a:latin typeface="Cambria" panose="02040503050406030204" pitchFamily="18" charset="0"/>
                <a:cs typeface="Arial" panose="020B0604020202020204" pitchFamily="34" charset="0"/>
              </a:rPr>
              <a:t>Reads</a:t>
            </a:r>
            <a:endParaRPr lang="ko-KR" altLang="en-US" sz="1600" dirty="0">
              <a:solidFill>
                <a:schemeClr val="accent1">
                  <a:lumMod val="75000"/>
                </a:schemeClr>
              </a:solidFill>
              <a:latin typeface="Cambria" panose="02040503050406030204" pitchFamily="18" charset="0"/>
              <a:cs typeface="Arial" panose="020B0604020202020204" pitchFamily="34" charset="0"/>
            </a:endParaRPr>
          </a:p>
        </p:txBody>
      </p:sp>
      <p:cxnSp>
        <p:nvCxnSpPr>
          <p:cNvPr id="17" name="Straight Connector 16">
            <a:extLst>
              <a:ext uri="{FF2B5EF4-FFF2-40B4-BE49-F238E27FC236}">
                <a16:creationId xmlns:a16="http://schemas.microsoft.com/office/drawing/2014/main" id="{B794F943-A2FD-0442-B18A-5D9CF725CF26}"/>
              </a:ext>
            </a:extLst>
          </p:cNvPr>
          <p:cNvCxnSpPr>
            <a:cxnSpLocks/>
          </p:cNvCxnSpPr>
          <p:nvPr/>
        </p:nvCxnSpPr>
        <p:spPr>
          <a:xfrm>
            <a:off x="2185151" y="4244187"/>
            <a:ext cx="117991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32C343F-D9E4-6745-A359-5AC2EAF0CC0D}"/>
              </a:ext>
            </a:extLst>
          </p:cNvPr>
          <p:cNvCxnSpPr>
            <a:cxnSpLocks/>
          </p:cNvCxnSpPr>
          <p:nvPr/>
        </p:nvCxnSpPr>
        <p:spPr>
          <a:xfrm>
            <a:off x="2187323" y="3406043"/>
            <a:ext cx="1318451" cy="0"/>
          </a:xfrm>
          <a:prstGeom prst="line">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491655-4A0D-ED4B-A337-C6BA4DB43A17}"/>
              </a:ext>
            </a:extLst>
          </p:cNvPr>
          <p:cNvCxnSpPr>
            <a:cxnSpLocks/>
          </p:cNvCxnSpPr>
          <p:nvPr/>
        </p:nvCxnSpPr>
        <p:spPr>
          <a:xfrm>
            <a:off x="5097784" y="4206087"/>
            <a:ext cx="436779" cy="0"/>
          </a:xfrm>
          <a:prstGeom prst="line">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0" name="직사각형 352">
            <a:extLst>
              <a:ext uri="{FF2B5EF4-FFF2-40B4-BE49-F238E27FC236}">
                <a16:creationId xmlns:a16="http://schemas.microsoft.com/office/drawing/2014/main" id="{A990207D-C0E3-FA4B-B65F-589C19983722}"/>
              </a:ext>
            </a:extLst>
          </p:cNvPr>
          <p:cNvSpPr/>
          <p:nvPr/>
        </p:nvSpPr>
        <p:spPr>
          <a:xfrm>
            <a:off x="5531997" y="2888968"/>
            <a:ext cx="2653540" cy="617625"/>
          </a:xfrm>
          <a:prstGeom prst="rect">
            <a:avLst/>
          </a:prstGeom>
          <a:solidFill>
            <a:schemeClr val="accent6">
              <a:lumMod val="40000"/>
              <a:lumOff val="60000"/>
            </a:schemeClr>
          </a:solid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600" b="1" dirty="0">
                <a:solidFill>
                  <a:schemeClr val="tx1"/>
                </a:solidFill>
                <a:latin typeface="Cambria" panose="02040503050406030204" pitchFamily="18" charset="0"/>
                <a:cs typeface="Arial" panose="020B0604020202020204" pitchFamily="34" charset="0"/>
              </a:rPr>
              <a:t>  Chaining-Based Filter</a:t>
            </a:r>
          </a:p>
          <a:p>
            <a:pPr algn="ctr"/>
            <a:r>
              <a:rPr lang="en-US" altLang="ko-KR" sz="1600" b="1" dirty="0">
                <a:solidFill>
                  <a:schemeClr val="tx1"/>
                </a:solidFill>
                <a:latin typeface="Cambria" panose="02040503050406030204" pitchFamily="18" charset="0"/>
                <a:cs typeface="Arial" panose="020B0604020202020204" pitchFamily="34" charset="0"/>
              </a:rPr>
              <a:t>(</a:t>
            </a:r>
            <a:r>
              <a:rPr lang="en-US" altLang="ko-KR" sz="1600" b="1" i="1" dirty="0">
                <a:solidFill>
                  <a:schemeClr val="tx1"/>
                </a:solidFill>
                <a:latin typeface="Cambria" panose="02040503050406030204" pitchFamily="18" charset="0"/>
                <a:cs typeface="Arial" panose="020B0604020202020204" pitchFamily="34" charset="0"/>
              </a:rPr>
              <a:t>Filters </a:t>
            </a:r>
            <a:r>
              <a:rPr lang="en-US" altLang="ko-KR" sz="1600" b="1" i="1" dirty="0">
                <a:solidFill>
                  <a:srgbClr val="C00000"/>
                </a:solidFill>
                <a:latin typeface="Cambria" panose="02040503050406030204" pitchFamily="18" charset="0"/>
                <a:cs typeface="Arial" panose="020B0604020202020204" pitchFamily="34" charset="0"/>
              </a:rPr>
              <a:t>low-score reads</a:t>
            </a:r>
            <a:r>
              <a:rPr lang="en-US" altLang="ko-KR" sz="1600" b="1" dirty="0">
                <a:solidFill>
                  <a:schemeClr val="tx1"/>
                </a:solidFill>
                <a:latin typeface="Cambria" panose="02040503050406030204" pitchFamily="18" charset="0"/>
                <a:cs typeface="Arial" panose="020B0604020202020204" pitchFamily="34" charset="0"/>
              </a:rPr>
              <a:t>)</a:t>
            </a:r>
          </a:p>
        </p:txBody>
      </p:sp>
      <p:sp>
        <p:nvSpPr>
          <p:cNvPr id="21" name="Rectangle 20">
            <a:extLst>
              <a:ext uri="{FF2B5EF4-FFF2-40B4-BE49-F238E27FC236}">
                <a16:creationId xmlns:a16="http://schemas.microsoft.com/office/drawing/2014/main" id="{C8C7727C-FA23-4C41-9A12-0F4E6E632CDE}"/>
              </a:ext>
            </a:extLst>
          </p:cNvPr>
          <p:cNvSpPr/>
          <p:nvPr/>
        </p:nvSpPr>
        <p:spPr>
          <a:xfrm>
            <a:off x="5511092" y="2868585"/>
            <a:ext cx="426699" cy="369332"/>
          </a:xfrm>
          <a:prstGeom prst="rect">
            <a:avLst/>
          </a:prstGeom>
          <a:noFill/>
        </p:spPr>
        <p:txBody>
          <a:bodyPr wrap="square" anchor="ctr">
            <a:spAutoFit/>
          </a:bodyPr>
          <a:lstStyle/>
          <a:p>
            <a:pPr algn="ctr"/>
            <a:r>
              <a:rPr lang="en-CH" dirty="0">
                <a:solidFill>
                  <a:schemeClr val="accent1">
                    <a:lumMod val="75000"/>
                  </a:schemeClr>
                </a:solidFill>
                <a:latin typeface="Cambria" panose="02040503050406030204" pitchFamily="18" charset="0"/>
              </a:rPr>
              <a:t>❸</a:t>
            </a:r>
          </a:p>
        </p:txBody>
      </p:sp>
      <p:sp>
        <p:nvSpPr>
          <p:cNvPr id="22" name="TextBox 21">
            <a:extLst>
              <a:ext uri="{FF2B5EF4-FFF2-40B4-BE49-F238E27FC236}">
                <a16:creationId xmlns:a16="http://schemas.microsoft.com/office/drawing/2014/main" id="{8E23CBA7-A90F-EB44-BCE6-316759BBF108}"/>
              </a:ext>
            </a:extLst>
          </p:cNvPr>
          <p:cNvSpPr txBox="1"/>
          <p:nvPr/>
        </p:nvSpPr>
        <p:spPr>
          <a:xfrm>
            <a:off x="5854340" y="3489794"/>
            <a:ext cx="1952827" cy="338554"/>
          </a:xfrm>
          <a:prstGeom prst="rect">
            <a:avLst/>
          </a:prstGeom>
          <a:noFill/>
        </p:spPr>
        <p:txBody>
          <a:bodyPr wrap="square" anchor="ctr">
            <a:spAutoFit/>
          </a:bodyPr>
          <a:lstStyle/>
          <a:p>
            <a:pPr algn="ctr"/>
            <a:r>
              <a:rPr lang="en-US" altLang="ko-KR" sz="1600" b="1" i="1" dirty="0">
                <a:solidFill>
                  <a:schemeClr val="accent1">
                    <a:lumMod val="75000"/>
                  </a:schemeClr>
                </a:solidFill>
                <a:latin typeface="Cambria" panose="02040503050406030204" pitchFamily="18" charset="0"/>
                <a:cs typeface="Arial" panose="020B0604020202020204" pitchFamily="34" charset="0"/>
              </a:rPr>
              <a:t>M ≤ # of Seeds &lt; N</a:t>
            </a:r>
            <a:endParaRPr lang="en-CH" sz="1600" dirty="0"/>
          </a:p>
        </p:txBody>
      </p:sp>
      <p:sp>
        <p:nvSpPr>
          <p:cNvPr id="23" name="직사각형 352">
            <a:extLst>
              <a:ext uri="{FF2B5EF4-FFF2-40B4-BE49-F238E27FC236}">
                <a16:creationId xmlns:a16="http://schemas.microsoft.com/office/drawing/2014/main" id="{608E8A05-4678-0841-86AE-CB513ED2396B}"/>
              </a:ext>
            </a:extLst>
          </p:cNvPr>
          <p:cNvSpPr/>
          <p:nvPr/>
        </p:nvSpPr>
        <p:spPr>
          <a:xfrm>
            <a:off x="5531997" y="3811552"/>
            <a:ext cx="2653540" cy="617625"/>
          </a:xfrm>
          <a:prstGeom prst="rect">
            <a:avLst/>
          </a:prstGeom>
          <a:solidFill>
            <a:schemeClr val="accent6">
              <a:lumMod val="40000"/>
              <a:lumOff val="60000"/>
            </a:schemeClr>
          </a:solid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600" b="1" dirty="0">
                <a:solidFill>
                  <a:schemeClr val="tx1"/>
                </a:solidFill>
                <a:latin typeface="Cambria" panose="02040503050406030204" pitchFamily="18" charset="0"/>
                <a:cs typeface="Arial" panose="020B0604020202020204" pitchFamily="34" charset="0"/>
              </a:rPr>
              <a:t>       Seed Count-Based Filter</a:t>
            </a:r>
          </a:p>
          <a:p>
            <a:pPr algn="ctr"/>
            <a:r>
              <a:rPr lang="en-US" altLang="ko-KR" sz="1600" b="1" dirty="0">
                <a:solidFill>
                  <a:schemeClr val="tx1"/>
                </a:solidFill>
                <a:latin typeface="Cambria" panose="02040503050406030204" pitchFamily="18" charset="0"/>
                <a:cs typeface="Arial" panose="020B0604020202020204" pitchFamily="34" charset="0"/>
              </a:rPr>
              <a:t>(</a:t>
            </a:r>
            <a:r>
              <a:rPr lang="en-US" altLang="ko-KR" sz="1600" b="1" i="1" dirty="0">
                <a:solidFill>
                  <a:schemeClr val="tx1"/>
                </a:solidFill>
                <a:latin typeface="Cambria" panose="02040503050406030204" pitchFamily="18" charset="0"/>
                <a:cs typeface="Arial" panose="020B0604020202020204" pitchFamily="34" charset="0"/>
              </a:rPr>
              <a:t>Filters if </a:t>
            </a:r>
            <a:r>
              <a:rPr lang="en-US" altLang="ko-KR" sz="1600" b="1" i="1" dirty="0">
                <a:solidFill>
                  <a:srgbClr val="C00000"/>
                </a:solidFill>
                <a:latin typeface="Cambria" panose="02040503050406030204" pitchFamily="18" charset="0"/>
                <a:cs typeface="Arial" panose="020B0604020202020204" pitchFamily="34" charset="0"/>
              </a:rPr>
              <a:t># of Seeds &lt; M</a:t>
            </a:r>
            <a:r>
              <a:rPr lang="en-US" altLang="ko-KR" sz="1600" b="1" dirty="0">
                <a:solidFill>
                  <a:schemeClr val="tx1"/>
                </a:solidFill>
                <a:latin typeface="Cambria" panose="02040503050406030204" pitchFamily="18" charset="0"/>
                <a:cs typeface="Arial" panose="020B0604020202020204" pitchFamily="34" charset="0"/>
              </a:rPr>
              <a:t>)</a:t>
            </a:r>
          </a:p>
        </p:txBody>
      </p:sp>
      <p:grpSp>
        <p:nvGrpSpPr>
          <p:cNvPr id="24" name="Group 23">
            <a:extLst>
              <a:ext uri="{FF2B5EF4-FFF2-40B4-BE49-F238E27FC236}">
                <a16:creationId xmlns:a16="http://schemas.microsoft.com/office/drawing/2014/main" id="{9E831CFD-6B35-6F44-AD48-4F806B2F5C11}"/>
              </a:ext>
            </a:extLst>
          </p:cNvPr>
          <p:cNvGrpSpPr/>
          <p:nvPr/>
        </p:nvGrpSpPr>
        <p:grpSpPr>
          <a:xfrm rot="5400000">
            <a:off x="4434593" y="2766797"/>
            <a:ext cx="2050215" cy="460935"/>
            <a:chOff x="3570717" y="4223027"/>
            <a:chExt cx="2050215" cy="460935"/>
          </a:xfrm>
        </p:grpSpPr>
        <p:cxnSp>
          <p:nvCxnSpPr>
            <p:cNvPr id="25" name="Connector: Elbow 108">
              <a:extLst>
                <a:ext uri="{FF2B5EF4-FFF2-40B4-BE49-F238E27FC236}">
                  <a16:creationId xmlns:a16="http://schemas.microsoft.com/office/drawing/2014/main" id="{37F490D0-6D80-0F4C-A8E2-6B3FFFA5199D}"/>
                </a:ext>
              </a:extLst>
            </p:cNvPr>
            <p:cNvCxnSpPr>
              <a:cxnSpLocks/>
              <a:stCxn id="26" idx="2"/>
              <a:endCxn id="27" idx="3"/>
            </p:cNvCxnSpPr>
            <p:nvPr/>
          </p:nvCxnSpPr>
          <p:spPr>
            <a:xfrm rot="5400000">
              <a:off x="4531170" y="3603339"/>
              <a:ext cx="219075" cy="1780928"/>
            </a:xfrm>
            <a:prstGeom prst="bentConnector2">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29A0E961-CED7-0447-AEAF-A6A450F51E2F}"/>
                </a:ext>
              </a:extLst>
            </p:cNvPr>
            <p:cNvSpPr/>
            <p:nvPr/>
          </p:nvSpPr>
          <p:spPr>
            <a:xfrm>
              <a:off x="5441407" y="4223027"/>
              <a:ext cx="179525" cy="161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7" name="Rectangle 26">
              <a:extLst>
                <a:ext uri="{FF2B5EF4-FFF2-40B4-BE49-F238E27FC236}">
                  <a16:creationId xmlns:a16="http://schemas.microsoft.com/office/drawing/2014/main" id="{39609CFE-2E20-3C4E-8AA5-482030D6101A}"/>
                </a:ext>
              </a:extLst>
            </p:cNvPr>
            <p:cNvSpPr/>
            <p:nvPr/>
          </p:nvSpPr>
          <p:spPr>
            <a:xfrm>
              <a:off x="3570717" y="4522722"/>
              <a:ext cx="179525" cy="161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grpSp>
      <p:sp>
        <p:nvSpPr>
          <p:cNvPr id="28" name="Rectangle 27">
            <a:extLst>
              <a:ext uri="{FF2B5EF4-FFF2-40B4-BE49-F238E27FC236}">
                <a16:creationId xmlns:a16="http://schemas.microsoft.com/office/drawing/2014/main" id="{F11F1A15-5F66-8B41-B19F-641FA3A19DE3}"/>
              </a:ext>
            </a:extLst>
          </p:cNvPr>
          <p:cNvSpPr/>
          <p:nvPr/>
        </p:nvSpPr>
        <p:spPr>
          <a:xfrm>
            <a:off x="5511092" y="3791694"/>
            <a:ext cx="426699" cy="369332"/>
          </a:xfrm>
          <a:prstGeom prst="rect">
            <a:avLst/>
          </a:prstGeom>
          <a:noFill/>
        </p:spPr>
        <p:txBody>
          <a:bodyPr wrap="square" anchor="ctr">
            <a:spAutoFit/>
          </a:bodyPr>
          <a:lstStyle/>
          <a:p>
            <a:pPr algn="ctr"/>
            <a:r>
              <a:rPr lang="en-CH" dirty="0">
                <a:solidFill>
                  <a:schemeClr val="accent1">
                    <a:lumMod val="75000"/>
                  </a:schemeClr>
                </a:solidFill>
                <a:latin typeface="Cambria" panose="02040503050406030204" pitchFamily="18" charset="0"/>
              </a:rPr>
              <a:t>❷</a:t>
            </a:r>
            <a:endParaRPr lang="ko-KR" altLang="en-US" sz="1600" dirty="0">
              <a:solidFill>
                <a:schemeClr val="accent1">
                  <a:lumMod val="75000"/>
                </a:schemeClr>
              </a:solidFill>
              <a:latin typeface="Cambria" panose="02040503050406030204" pitchFamily="18" charset="0"/>
              <a:cs typeface="Arial" panose="020B0604020202020204" pitchFamily="34" charset="0"/>
            </a:endParaRPr>
          </a:p>
        </p:txBody>
      </p:sp>
      <p:sp>
        <p:nvSpPr>
          <p:cNvPr id="29" name="TextBox 28">
            <a:extLst>
              <a:ext uri="{FF2B5EF4-FFF2-40B4-BE49-F238E27FC236}">
                <a16:creationId xmlns:a16="http://schemas.microsoft.com/office/drawing/2014/main" id="{AD80574F-DA7E-3E49-BC2F-5243DAD3793D}"/>
              </a:ext>
            </a:extLst>
          </p:cNvPr>
          <p:cNvSpPr txBox="1"/>
          <p:nvPr/>
        </p:nvSpPr>
        <p:spPr>
          <a:xfrm>
            <a:off x="3960976" y="2419518"/>
            <a:ext cx="1562851" cy="338554"/>
          </a:xfrm>
          <a:prstGeom prst="rect">
            <a:avLst/>
          </a:prstGeom>
          <a:solidFill>
            <a:srgbClr val="F2F2F2"/>
          </a:solidFill>
        </p:spPr>
        <p:txBody>
          <a:bodyPr wrap="square" anchor="ctr">
            <a:spAutoFit/>
          </a:bodyPr>
          <a:lstStyle/>
          <a:p>
            <a:pPr algn="ctr"/>
            <a:r>
              <a:rPr lang="en-US" altLang="ko-KR" sz="1600" b="1" i="1" dirty="0">
                <a:solidFill>
                  <a:schemeClr val="accent1">
                    <a:lumMod val="75000"/>
                  </a:schemeClr>
                </a:solidFill>
                <a:latin typeface="Cambria" panose="02040503050406030204" pitchFamily="18" charset="0"/>
                <a:cs typeface="Arial" panose="020B0604020202020204" pitchFamily="34" charset="0"/>
              </a:rPr>
              <a:t># of Seeds ≥ N</a:t>
            </a:r>
            <a:endParaRPr lang="en-CH" sz="1600" dirty="0"/>
          </a:p>
        </p:txBody>
      </p:sp>
      <p:cxnSp>
        <p:nvCxnSpPr>
          <p:cNvPr id="30" name="Straight Connector 29">
            <a:extLst>
              <a:ext uri="{FF2B5EF4-FFF2-40B4-BE49-F238E27FC236}">
                <a16:creationId xmlns:a16="http://schemas.microsoft.com/office/drawing/2014/main" id="{A9F9538A-0EEB-2649-A19B-F246C9389154}"/>
              </a:ext>
            </a:extLst>
          </p:cNvPr>
          <p:cNvCxnSpPr>
            <a:cxnSpLocks/>
          </p:cNvCxnSpPr>
          <p:nvPr/>
        </p:nvCxnSpPr>
        <p:spPr>
          <a:xfrm flipV="1">
            <a:off x="5925858" y="3506593"/>
            <a:ext cx="0" cy="304959"/>
          </a:xfrm>
          <a:prstGeom prst="line">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ABEEE8D-96CE-1A41-B5C8-548F9F5592F7}"/>
              </a:ext>
            </a:extLst>
          </p:cNvPr>
          <p:cNvCxnSpPr>
            <a:cxnSpLocks/>
          </p:cNvCxnSpPr>
          <p:nvPr/>
        </p:nvCxnSpPr>
        <p:spPr>
          <a:xfrm flipV="1">
            <a:off x="5925858" y="2168311"/>
            <a:ext cx="0" cy="712011"/>
          </a:xfrm>
          <a:prstGeom prst="line">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AF2D1624-C041-294A-81C8-2AA2CF62F7AD}"/>
              </a:ext>
            </a:extLst>
          </p:cNvPr>
          <p:cNvSpPr txBox="1"/>
          <p:nvPr/>
        </p:nvSpPr>
        <p:spPr>
          <a:xfrm>
            <a:off x="5821040" y="2419517"/>
            <a:ext cx="1829337" cy="338554"/>
          </a:xfrm>
          <a:prstGeom prst="rect">
            <a:avLst/>
          </a:prstGeom>
          <a:solidFill>
            <a:srgbClr val="F2F2F2"/>
          </a:solidFill>
        </p:spPr>
        <p:txBody>
          <a:bodyPr wrap="square" lIns="0" rIns="0" anchor="ctr">
            <a:spAutoFit/>
          </a:bodyPr>
          <a:lstStyle/>
          <a:p>
            <a:pPr algn="ctr"/>
            <a:r>
              <a:rPr lang="en-US" altLang="ko-KR" sz="1600" b="1" i="1" dirty="0">
                <a:solidFill>
                  <a:schemeClr val="accent1">
                    <a:lumMod val="75000"/>
                  </a:schemeClr>
                </a:solidFill>
                <a:latin typeface="Cambria" panose="02040503050406030204" pitchFamily="18" charset="0"/>
                <a:cs typeface="Arial" panose="020B0604020202020204" pitchFamily="34" charset="0"/>
              </a:rPr>
              <a:t>High chaining score</a:t>
            </a:r>
            <a:endParaRPr lang="en-CH" sz="1600" dirty="0"/>
          </a:p>
        </p:txBody>
      </p:sp>
      <p:sp>
        <p:nvSpPr>
          <p:cNvPr id="33" name="TextBox 32">
            <a:extLst>
              <a:ext uri="{FF2B5EF4-FFF2-40B4-BE49-F238E27FC236}">
                <a16:creationId xmlns:a16="http://schemas.microsoft.com/office/drawing/2014/main" id="{B0734BE6-35E0-5F4D-911A-E078147E5CAA}"/>
              </a:ext>
            </a:extLst>
          </p:cNvPr>
          <p:cNvSpPr txBox="1"/>
          <p:nvPr/>
        </p:nvSpPr>
        <p:spPr>
          <a:xfrm>
            <a:off x="3409054" y="2875155"/>
            <a:ext cx="469951" cy="369332"/>
          </a:xfrm>
          <a:prstGeom prst="rect">
            <a:avLst/>
          </a:prstGeom>
          <a:noFill/>
        </p:spPr>
        <p:txBody>
          <a:bodyPr wrap="square">
            <a:spAutoFit/>
          </a:bodyPr>
          <a:lstStyle/>
          <a:p>
            <a:r>
              <a:rPr lang="en-CH" dirty="0">
                <a:solidFill>
                  <a:schemeClr val="accent1">
                    <a:lumMod val="75000"/>
                  </a:schemeClr>
                </a:solidFill>
                <a:latin typeface="Cambria" panose="02040503050406030204" pitchFamily="18" charset="0"/>
              </a:rPr>
              <a:t>❶</a:t>
            </a:r>
            <a:endParaRPr lang="en-CH" dirty="0"/>
          </a:p>
        </p:txBody>
      </p:sp>
      <p:sp>
        <p:nvSpPr>
          <p:cNvPr id="34" name="Rectangle 33">
            <a:extLst>
              <a:ext uri="{FF2B5EF4-FFF2-40B4-BE49-F238E27FC236}">
                <a16:creationId xmlns:a16="http://schemas.microsoft.com/office/drawing/2014/main" id="{2309C80E-F946-124C-B0C3-D3E3485CD632}"/>
              </a:ext>
            </a:extLst>
          </p:cNvPr>
          <p:cNvSpPr/>
          <p:nvPr/>
        </p:nvSpPr>
        <p:spPr>
          <a:xfrm>
            <a:off x="2239748" y="4318054"/>
            <a:ext cx="1029448" cy="369332"/>
          </a:xfrm>
          <a:prstGeom prst="rect">
            <a:avLst/>
          </a:prstGeom>
          <a:noFill/>
        </p:spPr>
        <p:txBody>
          <a:bodyPr wrap="none" anchor="ctr">
            <a:spAutoFit/>
          </a:bodyPr>
          <a:lstStyle/>
          <a:p>
            <a:pPr algn="ctr"/>
            <a:r>
              <a:rPr lang="en-CH" b="1" dirty="0">
                <a:solidFill>
                  <a:schemeClr val="accent5">
                    <a:lumMod val="50000"/>
                  </a:schemeClr>
                </a:solidFill>
                <a:latin typeface="Cambria" panose="02040503050406030204" pitchFamily="18" charset="0"/>
                <a:cs typeface="Arial" panose="020B0604020202020204" pitchFamily="34" charset="0"/>
              </a:rPr>
              <a:t>④ </a:t>
            </a:r>
            <a:r>
              <a:rPr lang="en-US" altLang="ko-KR" sz="1600" b="1" i="1" dirty="0">
                <a:solidFill>
                  <a:schemeClr val="accent1">
                    <a:lumMod val="75000"/>
                  </a:schemeClr>
                </a:solidFill>
                <a:latin typeface="Cambria" panose="02040503050406030204" pitchFamily="18" charset="0"/>
                <a:cs typeface="Arial" panose="020B0604020202020204" pitchFamily="34" charset="0"/>
              </a:rPr>
              <a:t>Seeds</a:t>
            </a:r>
            <a:endParaRPr lang="ko-KR" altLang="en-US" sz="1600" dirty="0">
              <a:solidFill>
                <a:schemeClr val="accent1">
                  <a:lumMod val="75000"/>
                </a:schemeClr>
              </a:solidFill>
              <a:latin typeface="Cambria" panose="02040503050406030204" pitchFamily="18" charset="0"/>
              <a:cs typeface="Arial" panose="020B0604020202020204" pitchFamily="34" charset="0"/>
            </a:endParaRPr>
          </a:p>
        </p:txBody>
      </p:sp>
      <p:sp>
        <p:nvSpPr>
          <p:cNvPr id="35" name="Rectangle 34">
            <a:extLst>
              <a:ext uri="{FF2B5EF4-FFF2-40B4-BE49-F238E27FC236}">
                <a16:creationId xmlns:a16="http://schemas.microsoft.com/office/drawing/2014/main" id="{AD67587A-9838-8E4D-BD55-653682A9D984}"/>
              </a:ext>
            </a:extLst>
          </p:cNvPr>
          <p:cNvSpPr/>
          <p:nvPr/>
        </p:nvSpPr>
        <p:spPr>
          <a:xfrm>
            <a:off x="2221409" y="3766418"/>
            <a:ext cx="1066126" cy="369332"/>
          </a:xfrm>
          <a:prstGeom prst="rect">
            <a:avLst/>
          </a:prstGeom>
          <a:noFill/>
        </p:spPr>
        <p:txBody>
          <a:bodyPr wrap="none" anchor="ctr">
            <a:spAutoFit/>
          </a:bodyPr>
          <a:lstStyle/>
          <a:p>
            <a:pPr algn="ctr"/>
            <a:r>
              <a:rPr lang="en-CH" b="1" dirty="0">
                <a:solidFill>
                  <a:schemeClr val="accent5">
                    <a:lumMod val="50000"/>
                  </a:schemeClr>
                </a:solidFill>
                <a:latin typeface="Cambria" panose="02040503050406030204" pitchFamily="18" charset="0"/>
                <a:cs typeface="Arial" panose="020B0604020202020204" pitchFamily="34" charset="0"/>
              </a:rPr>
              <a:t>③</a:t>
            </a:r>
            <a:r>
              <a:rPr lang="en-CH" sz="1600" b="1" dirty="0">
                <a:solidFill>
                  <a:schemeClr val="accent5">
                    <a:lumMod val="50000"/>
                  </a:schemeClr>
                </a:solidFill>
                <a:latin typeface="Cambria" panose="02040503050406030204" pitchFamily="18" charset="0"/>
                <a:cs typeface="Arial" panose="020B0604020202020204" pitchFamily="34" charset="0"/>
              </a:rPr>
              <a:t> </a:t>
            </a:r>
            <a:r>
              <a:rPr lang="en-US" altLang="ko-KR" sz="1600" b="1" i="1" dirty="0">
                <a:solidFill>
                  <a:schemeClr val="accent1">
                    <a:lumMod val="75000"/>
                  </a:schemeClr>
                </a:solidFill>
                <a:latin typeface="Cambria" panose="02040503050406030204" pitchFamily="18" charset="0"/>
                <a:cs typeface="Arial" panose="020B0604020202020204" pitchFamily="34" charset="0"/>
              </a:rPr>
              <a:t>Query</a:t>
            </a:r>
            <a:endParaRPr lang="ko-KR" altLang="en-US" sz="1600" dirty="0">
              <a:solidFill>
                <a:schemeClr val="accent1">
                  <a:lumMod val="75000"/>
                </a:schemeClr>
              </a:solidFill>
              <a:latin typeface="Cambria" panose="02040503050406030204" pitchFamily="18" charset="0"/>
              <a:cs typeface="Arial" panose="020B0604020202020204" pitchFamily="34" charset="0"/>
            </a:endParaRPr>
          </a:p>
        </p:txBody>
      </p:sp>
      <p:sp>
        <p:nvSpPr>
          <p:cNvPr id="36" name="직사각형 352">
            <a:extLst>
              <a:ext uri="{FF2B5EF4-FFF2-40B4-BE49-F238E27FC236}">
                <a16:creationId xmlns:a16="http://schemas.microsoft.com/office/drawing/2014/main" id="{CD9A9949-FFE2-9440-ACE7-6E344A0A6D53}"/>
              </a:ext>
            </a:extLst>
          </p:cNvPr>
          <p:cNvSpPr/>
          <p:nvPr/>
        </p:nvSpPr>
        <p:spPr>
          <a:xfrm>
            <a:off x="3499664" y="3217824"/>
            <a:ext cx="1533747" cy="310839"/>
          </a:xfrm>
          <a:prstGeom prst="rect">
            <a:avLst/>
          </a:prstGeom>
          <a:solidFill>
            <a:schemeClr val="accent6">
              <a:lumMod val="60000"/>
              <a:lumOff val="40000"/>
            </a:schemeClr>
          </a:solid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600" b="1" dirty="0">
                <a:solidFill>
                  <a:schemeClr val="tx1"/>
                </a:solidFill>
                <a:latin typeface="Cambria" panose="02040503050406030204" pitchFamily="18" charset="0"/>
                <a:cs typeface="Arial" panose="020B0604020202020204" pitchFamily="34" charset="0"/>
              </a:rPr>
              <a:t>K-</a:t>
            </a:r>
            <a:r>
              <a:rPr lang="en-US" altLang="ko-KR" sz="1600" b="1" dirty="0" err="1">
                <a:solidFill>
                  <a:schemeClr val="tx1"/>
                </a:solidFill>
                <a:latin typeface="Cambria" panose="02040503050406030204" pitchFamily="18" charset="0"/>
                <a:cs typeface="Arial" panose="020B0604020202020204" pitchFamily="34" charset="0"/>
              </a:rPr>
              <a:t>mer</a:t>
            </a:r>
            <a:r>
              <a:rPr lang="en-US" altLang="ko-KR" sz="1600" b="1" dirty="0">
                <a:solidFill>
                  <a:schemeClr val="tx1"/>
                </a:solidFill>
                <a:latin typeface="Cambria" panose="02040503050406030204" pitchFamily="18" charset="0"/>
                <a:cs typeface="Arial" panose="020B0604020202020204" pitchFamily="34" charset="0"/>
              </a:rPr>
              <a:t> Window</a:t>
            </a:r>
            <a:endParaRPr lang="ko-KR" altLang="en-US" sz="1600" b="1" dirty="0">
              <a:solidFill>
                <a:schemeClr val="tx1"/>
              </a:solidFill>
              <a:latin typeface="Cambria" panose="02040503050406030204" pitchFamily="18" charset="0"/>
              <a:cs typeface="Arial" panose="020B0604020202020204" pitchFamily="34" charset="0"/>
            </a:endParaRPr>
          </a:p>
        </p:txBody>
      </p:sp>
      <p:sp>
        <p:nvSpPr>
          <p:cNvPr id="37" name="직사각형 352">
            <a:extLst>
              <a:ext uri="{FF2B5EF4-FFF2-40B4-BE49-F238E27FC236}">
                <a16:creationId xmlns:a16="http://schemas.microsoft.com/office/drawing/2014/main" id="{CDA5F333-64CC-B84B-A8EB-7D2F0A08E9C2}"/>
              </a:ext>
            </a:extLst>
          </p:cNvPr>
          <p:cNvSpPr/>
          <p:nvPr/>
        </p:nvSpPr>
        <p:spPr>
          <a:xfrm>
            <a:off x="3499664" y="3843935"/>
            <a:ext cx="1533747" cy="310839"/>
          </a:xfrm>
          <a:prstGeom prst="rect">
            <a:avLst/>
          </a:prstGeom>
          <a:solidFill>
            <a:schemeClr val="accent6">
              <a:lumMod val="60000"/>
              <a:lumOff val="40000"/>
            </a:schemeClr>
          </a:solid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600" b="1" dirty="0">
                <a:solidFill>
                  <a:schemeClr val="tx1"/>
                </a:solidFill>
                <a:latin typeface="Cambria" panose="02040503050406030204" pitchFamily="18" charset="0"/>
                <a:cs typeface="Arial" panose="020B0604020202020204" pitchFamily="34" charset="0"/>
              </a:rPr>
              <a:t>Hash Acc.</a:t>
            </a:r>
            <a:endParaRPr lang="ko-KR" altLang="en-US" sz="1600" b="1" dirty="0">
              <a:solidFill>
                <a:schemeClr val="tx1"/>
              </a:solidFill>
              <a:latin typeface="Cambria" panose="02040503050406030204" pitchFamily="18" charset="0"/>
              <a:cs typeface="Arial" panose="020B0604020202020204" pitchFamily="34" charset="0"/>
            </a:endParaRPr>
          </a:p>
        </p:txBody>
      </p:sp>
      <p:cxnSp>
        <p:nvCxnSpPr>
          <p:cNvPr id="38" name="Connector: Elbow 145">
            <a:extLst>
              <a:ext uri="{FF2B5EF4-FFF2-40B4-BE49-F238E27FC236}">
                <a16:creationId xmlns:a16="http://schemas.microsoft.com/office/drawing/2014/main" id="{560F7704-109C-B542-8155-A4896CA6E58C}"/>
              </a:ext>
            </a:extLst>
          </p:cNvPr>
          <p:cNvCxnSpPr>
            <a:cxnSpLocks/>
          </p:cNvCxnSpPr>
          <p:nvPr/>
        </p:nvCxnSpPr>
        <p:spPr>
          <a:xfrm rot="10800000" flipV="1">
            <a:off x="2110981" y="4036396"/>
            <a:ext cx="1388687" cy="127903"/>
          </a:xfrm>
          <a:prstGeom prst="bentConnector3">
            <a:avLst>
              <a:gd name="adj1" fmla="val 1639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147">
            <a:extLst>
              <a:ext uri="{FF2B5EF4-FFF2-40B4-BE49-F238E27FC236}">
                <a16:creationId xmlns:a16="http://schemas.microsoft.com/office/drawing/2014/main" id="{DD59B658-1D31-B744-BBE0-8CAA6A9AD2E2}"/>
              </a:ext>
            </a:extLst>
          </p:cNvPr>
          <p:cNvCxnSpPr>
            <a:cxnSpLocks/>
          </p:cNvCxnSpPr>
          <p:nvPr/>
        </p:nvCxnSpPr>
        <p:spPr>
          <a:xfrm>
            <a:off x="2120288" y="4328147"/>
            <a:ext cx="1388687" cy="173283"/>
          </a:xfrm>
          <a:prstGeom prst="bentConnector3">
            <a:avLst>
              <a:gd name="adj1" fmla="val 83609"/>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3657265-1FE2-BB46-A670-EB8CAA365577}"/>
              </a:ext>
            </a:extLst>
          </p:cNvPr>
          <p:cNvCxnSpPr>
            <a:cxnSpLocks/>
          </p:cNvCxnSpPr>
          <p:nvPr/>
        </p:nvCxnSpPr>
        <p:spPr>
          <a:xfrm>
            <a:off x="3801316" y="3528664"/>
            <a:ext cx="0" cy="315273"/>
          </a:xfrm>
          <a:prstGeom prst="line">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58E9DCE9-670A-D045-95D1-23B2EB92EA98}"/>
              </a:ext>
            </a:extLst>
          </p:cNvPr>
          <p:cNvSpPr/>
          <p:nvPr/>
        </p:nvSpPr>
        <p:spPr>
          <a:xfrm>
            <a:off x="4114024" y="3507034"/>
            <a:ext cx="841512" cy="338554"/>
          </a:xfrm>
          <a:prstGeom prst="rect">
            <a:avLst/>
          </a:prstGeom>
          <a:noFill/>
        </p:spPr>
        <p:txBody>
          <a:bodyPr wrap="none" anchor="ctr">
            <a:spAutoFit/>
          </a:bodyPr>
          <a:lstStyle/>
          <a:p>
            <a:pPr algn="ctr"/>
            <a:r>
              <a:rPr lang="en-US" altLang="ko-KR" sz="1600" b="1" i="1" dirty="0">
                <a:solidFill>
                  <a:schemeClr val="accent1">
                    <a:lumMod val="75000"/>
                  </a:schemeClr>
                </a:solidFill>
                <a:latin typeface="Cambria" panose="02040503050406030204" pitchFamily="18" charset="0"/>
                <a:cs typeface="Arial" panose="020B0604020202020204" pitchFamily="34" charset="0"/>
              </a:rPr>
              <a:t>K-</a:t>
            </a:r>
            <a:r>
              <a:rPr lang="en-US" altLang="ko-KR" sz="1600" b="1" i="1" dirty="0" err="1">
                <a:solidFill>
                  <a:schemeClr val="accent1">
                    <a:lumMod val="75000"/>
                  </a:schemeClr>
                </a:solidFill>
                <a:latin typeface="Cambria" panose="02040503050406030204" pitchFamily="18" charset="0"/>
                <a:cs typeface="Arial" panose="020B0604020202020204" pitchFamily="34" charset="0"/>
              </a:rPr>
              <a:t>mers</a:t>
            </a:r>
            <a:endParaRPr lang="ko-KR" altLang="en-US" sz="1600" dirty="0">
              <a:solidFill>
                <a:schemeClr val="accent1">
                  <a:lumMod val="75000"/>
                </a:schemeClr>
              </a:solidFill>
              <a:latin typeface="Cambria" panose="02040503050406030204" pitchFamily="18" charset="0"/>
              <a:cs typeface="Arial" panose="020B0604020202020204" pitchFamily="34" charset="0"/>
            </a:endParaRPr>
          </a:p>
        </p:txBody>
      </p:sp>
      <p:sp>
        <p:nvSpPr>
          <p:cNvPr id="42" name="TextBox 41">
            <a:extLst>
              <a:ext uri="{FF2B5EF4-FFF2-40B4-BE49-F238E27FC236}">
                <a16:creationId xmlns:a16="http://schemas.microsoft.com/office/drawing/2014/main" id="{C1179729-31FC-EE46-88AE-31722C2DA777}"/>
              </a:ext>
            </a:extLst>
          </p:cNvPr>
          <p:cNvSpPr txBox="1"/>
          <p:nvPr/>
        </p:nvSpPr>
        <p:spPr>
          <a:xfrm>
            <a:off x="3796536" y="3502831"/>
            <a:ext cx="466935" cy="369332"/>
          </a:xfrm>
          <a:prstGeom prst="rect">
            <a:avLst/>
          </a:prstGeom>
          <a:noFill/>
        </p:spPr>
        <p:txBody>
          <a:bodyPr wrap="square">
            <a:spAutoFit/>
          </a:bodyPr>
          <a:lstStyle/>
          <a:p>
            <a:r>
              <a:rPr lang="en-GB" b="1" dirty="0">
                <a:solidFill>
                  <a:schemeClr val="accent5">
                    <a:lumMod val="50000"/>
                  </a:schemeClr>
                </a:solidFill>
                <a:latin typeface="Cambria" panose="02040503050406030204" pitchFamily="18" charset="0"/>
                <a:cs typeface="Arial" panose="020B0604020202020204" pitchFamily="34" charset="0"/>
              </a:rPr>
              <a:t>②</a:t>
            </a:r>
            <a:endParaRPr lang="en-CH" dirty="0"/>
          </a:p>
        </p:txBody>
      </p:sp>
    </p:spTree>
    <p:extLst>
      <p:ext uri="{BB962C8B-B14F-4D97-AF65-F5344CB8AC3E}">
        <p14:creationId xmlns:p14="http://schemas.microsoft.com/office/powerpoint/2010/main" val="18876798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6B296-58BC-344F-AB5F-B483553C199F}"/>
              </a:ext>
            </a:extLst>
          </p:cNvPr>
          <p:cNvSpPr>
            <a:spLocks noGrp="1"/>
          </p:cNvSpPr>
          <p:nvPr>
            <p:ph type="title"/>
          </p:nvPr>
        </p:nvSpPr>
        <p:spPr/>
        <p:txBody>
          <a:bodyPr/>
          <a:lstStyle/>
          <a:p>
            <a:r>
              <a:rPr lang="en-CH" dirty="0"/>
              <a:t>Chaining Processing Element</a:t>
            </a:r>
          </a:p>
        </p:txBody>
      </p:sp>
      <p:pic>
        <p:nvPicPr>
          <p:cNvPr id="5" name="Content Placeholder 4">
            <a:extLst>
              <a:ext uri="{FF2B5EF4-FFF2-40B4-BE49-F238E27FC236}">
                <a16:creationId xmlns:a16="http://schemas.microsoft.com/office/drawing/2014/main" id="{E58578AF-E3ED-D243-945A-4366CC57C8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1525" y="2555875"/>
            <a:ext cx="7632700" cy="2222500"/>
          </a:xfrm>
        </p:spPr>
      </p:pic>
    </p:spTree>
    <p:extLst>
      <p:ext uri="{BB962C8B-B14F-4D97-AF65-F5344CB8AC3E}">
        <p14:creationId xmlns:p14="http://schemas.microsoft.com/office/powerpoint/2010/main" val="8425044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83E70-8BEE-2A49-80B6-AA99093BFDF9}"/>
              </a:ext>
            </a:extLst>
          </p:cNvPr>
          <p:cNvSpPr>
            <a:spLocks noGrp="1"/>
          </p:cNvSpPr>
          <p:nvPr>
            <p:ph type="title"/>
          </p:nvPr>
        </p:nvSpPr>
        <p:spPr/>
        <p:txBody>
          <a:bodyPr/>
          <a:lstStyle/>
          <a:p>
            <a:r>
              <a:rPr lang="en-CH" dirty="0"/>
              <a:t>GenStore-EM</a:t>
            </a:r>
          </a:p>
        </p:txBody>
      </p:sp>
      <p:graphicFrame>
        <p:nvGraphicFramePr>
          <p:cNvPr id="4" name="Chart 3">
            <a:extLst>
              <a:ext uri="{FF2B5EF4-FFF2-40B4-BE49-F238E27FC236}">
                <a16:creationId xmlns:a16="http://schemas.microsoft.com/office/drawing/2014/main" id="{3CDFA79B-B862-D243-A17A-C6455C158103}"/>
              </a:ext>
            </a:extLst>
          </p:cNvPr>
          <p:cNvGraphicFramePr>
            <a:graphicFrameLocks/>
          </p:cNvGraphicFramePr>
          <p:nvPr/>
        </p:nvGraphicFramePr>
        <p:xfrm>
          <a:off x="1065061" y="1380793"/>
          <a:ext cx="3506939" cy="262716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908B8146-36CD-4245-B710-D800E8AE2DE5}"/>
              </a:ext>
            </a:extLst>
          </p:cNvPr>
          <p:cNvGraphicFramePr>
            <a:graphicFrameLocks/>
          </p:cNvGraphicFramePr>
          <p:nvPr/>
        </p:nvGraphicFramePr>
        <p:xfrm>
          <a:off x="4621936" y="1273997"/>
          <a:ext cx="3643747"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a:extLst>
              <a:ext uri="{FF2B5EF4-FFF2-40B4-BE49-F238E27FC236}">
                <a16:creationId xmlns:a16="http://schemas.microsoft.com/office/drawing/2014/main" id="{B29B2C76-E3C0-DD46-8D81-B1FFEDC28641}"/>
              </a:ext>
            </a:extLst>
          </p:cNvPr>
          <p:cNvSpPr txBox="1"/>
          <p:nvPr/>
        </p:nvSpPr>
        <p:spPr>
          <a:xfrm rot="16200000">
            <a:off x="-33731" y="2095161"/>
            <a:ext cx="1865747" cy="338554"/>
          </a:xfrm>
          <a:prstGeom prst="rect">
            <a:avLst/>
          </a:prstGeom>
          <a:noFill/>
        </p:spPr>
        <p:txBody>
          <a:bodyPr wrap="square" rtlCol="0">
            <a:spAutoFit/>
          </a:bodyPr>
          <a:lstStyle/>
          <a:p>
            <a:pPr algn="ctr"/>
            <a:r>
              <a:rPr lang="en-CH" sz="1600" b="1" dirty="0">
                <a:latin typeface="Cambria" panose="02040503050406030204" pitchFamily="18" charset="0"/>
              </a:rPr>
              <a:t>Exec. time [sec]</a:t>
            </a:r>
          </a:p>
        </p:txBody>
      </p:sp>
      <p:sp>
        <p:nvSpPr>
          <p:cNvPr id="7" name="TextBox 6">
            <a:extLst>
              <a:ext uri="{FF2B5EF4-FFF2-40B4-BE49-F238E27FC236}">
                <a16:creationId xmlns:a16="http://schemas.microsoft.com/office/drawing/2014/main" id="{3EF42E59-469E-D84E-A306-9718A0A79B48}"/>
              </a:ext>
            </a:extLst>
          </p:cNvPr>
          <p:cNvSpPr txBox="1"/>
          <p:nvPr/>
        </p:nvSpPr>
        <p:spPr>
          <a:xfrm>
            <a:off x="4946968" y="1409691"/>
            <a:ext cx="443345" cy="307777"/>
          </a:xfrm>
          <a:prstGeom prst="rect">
            <a:avLst/>
          </a:prstGeom>
          <a:noFill/>
        </p:spPr>
        <p:txBody>
          <a:bodyPr wrap="square" rtlCol="0">
            <a:spAutoFit/>
          </a:bodyPr>
          <a:lstStyle/>
          <a:p>
            <a:pPr algn="ctr"/>
            <a:r>
              <a:rPr lang="en-CH" sz="1400" b="1" dirty="0">
                <a:latin typeface="Cambria" panose="02040503050406030204" pitchFamily="18" charset="0"/>
              </a:rPr>
              <a:t>44</a:t>
            </a:r>
          </a:p>
        </p:txBody>
      </p:sp>
      <p:sp>
        <p:nvSpPr>
          <p:cNvPr id="8" name="TextBox 7">
            <a:extLst>
              <a:ext uri="{FF2B5EF4-FFF2-40B4-BE49-F238E27FC236}">
                <a16:creationId xmlns:a16="http://schemas.microsoft.com/office/drawing/2014/main" id="{CEE1109C-6F6B-5B48-A342-CB19614FC89B}"/>
              </a:ext>
            </a:extLst>
          </p:cNvPr>
          <p:cNvSpPr txBox="1"/>
          <p:nvPr/>
        </p:nvSpPr>
        <p:spPr>
          <a:xfrm>
            <a:off x="5212224" y="1409691"/>
            <a:ext cx="610753" cy="307777"/>
          </a:xfrm>
          <a:prstGeom prst="rect">
            <a:avLst/>
          </a:prstGeom>
          <a:noFill/>
        </p:spPr>
        <p:txBody>
          <a:bodyPr wrap="square" rtlCol="0">
            <a:spAutoFit/>
          </a:bodyPr>
          <a:lstStyle/>
          <a:p>
            <a:pPr algn="ctr"/>
            <a:r>
              <a:rPr lang="en-CH" sz="1400" b="1" dirty="0">
                <a:latin typeface="Cambria" panose="02040503050406030204" pitchFamily="18" charset="0"/>
              </a:rPr>
              <a:t>108</a:t>
            </a:r>
          </a:p>
        </p:txBody>
      </p:sp>
      <p:sp>
        <p:nvSpPr>
          <p:cNvPr id="9" name="TextBox 8">
            <a:extLst>
              <a:ext uri="{FF2B5EF4-FFF2-40B4-BE49-F238E27FC236}">
                <a16:creationId xmlns:a16="http://schemas.microsoft.com/office/drawing/2014/main" id="{013706CE-4761-134A-AAED-50281DE52EA4}"/>
              </a:ext>
            </a:extLst>
          </p:cNvPr>
          <p:cNvSpPr txBox="1"/>
          <p:nvPr/>
        </p:nvSpPr>
        <p:spPr>
          <a:xfrm>
            <a:off x="6206513" y="1409694"/>
            <a:ext cx="610753" cy="307777"/>
          </a:xfrm>
          <a:prstGeom prst="rect">
            <a:avLst/>
          </a:prstGeom>
          <a:noFill/>
        </p:spPr>
        <p:txBody>
          <a:bodyPr wrap="square" rtlCol="0">
            <a:spAutoFit/>
          </a:bodyPr>
          <a:lstStyle/>
          <a:p>
            <a:pPr algn="ctr"/>
            <a:r>
              <a:rPr lang="en-CH" sz="1400" b="1" dirty="0">
                <a:latin typeface="Cambria" panose="02040503050406030204" pitchFamily="18" charset="0"/>
              </a:rPr>
              <a:t>15</a:t>
            </a:r>
          </a:p>
        </p:txBody>
      </p:sp>
      <p:cxnSp>
        <p:nvCxnSpPr>
          <p:cNvPr id="10" name="Straight Connector 9">
            <a:extLst>
              <a:ext uri="{FF2B5EF4-FFF2-40B4-BE49-F238E27FC236}">
                <a16:creationId xmlns:a16="http://schemas.microsoft.com/office/drawing/2014/main" id="{32A39BB1-0584-E245-942E-49331026ED5F}"/>
              </a:ext>
            </a:extLst>
          </p:cNvPr>
          <p:cNvCxnSpPr>
            <a:cxnSpLocks/>
          </p:cNvCxnSpPr>
          <p:nvPr/>
        </p:nvCxnSpPr>
        <p:spPr>
          <a:xfrm>
            <a:off x="2540312" y="1687903"/>
            <a:ext cx="0" cy="83185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8D8E6C-D0AB-854B-ACC8-3DF994A6209F}"/>
              </a:ext>
            </a:extLst>
          </p:cNvPr>
          <p:cNvCxnSpPr>
            <a:cxnSpLocks/>
          </p:cNvCxnSpPr>
          <p:nvPr/>
        </p:nvCxnSpPr>
        <p:spPr>
          <a:xfrm>
            <a:off x="3525804" y="1687903"/>
            <a:ext cx="0" cy="83185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0B3A7CA-769D-F040-85F7-A19AAD1754CD}"/>
              </a:ext>
            </a:extLst>
          </p:cNvPr>
          <p:cNvCxnSpPr>
            <a:cxnSpLocks/>
          </p:cNvCxnSpPr>
          <p:nvPr/>
        </p:nvCxnSpPr>
        <p:spPr>
          <a:xfrm>
            <a:off x="6003875" y="1687903"/>
            <a:ext cx="0" cy="83185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4B9169C-5FCF-844B-8A6B-5FAA8CDCA425}"/>
              </a:ext>
            </a:extLst>
          </p:cNvPr>
          <p:cNvCxnSpPr>
            <a:cxnSpLocks/>
          </p:cNvCxnSpPr>
          <p:nvPr/>
        </p:nvCxnSpPr>
        <p:spPr>
          <a:xfrm>
            <a:off x="7002249" y="1687903"/>
            <a:ext cx="0" cy="83185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F264722-7D24-354A-81A1-31DCC28DEBB2}"/>
              </a:ext>
            </a:extLst>
          </p:cNvPr>
          <p:cNvCxnSpPr>
            <a:cxnSpLocks/>
          </p:cNvCxnSpPr>
          <p:nvPr/>
        </p:nvCxnSpPr>
        <p:spPr>
          <a:xfrm flipV="1">
            <a:off x="5177717" y="1657326"/>
            <a:ext cx="0" cy="162029"/>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134FD66-E42B-6640-A7D3-0482CC7751D6}"/>
              </a:ext>
            </a:extLst>
          </p:cNvPr>
          <p:cNvCxnSpPr>
            <a:cxnSpLocks/>
          </p:cNvCxnSpPr>
          <p:nvPr/>
        </p:nvCxnSpPr>
        <p:spPr>
          <a:xfrm flipV="1">
            <a:off x="5509556" y="1657326"/>
            <a:ext cx="0" cy="162029"/>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842C91A-759E-6A4C-9B76-B9A16C2CBC2E}"/>
              </a:ext>
            </a:extLst>
          </p:cNvPr>
          <p:cNvCxnSpPr>
            <a:cxnSpLocks/>
          </p:cNvCxnSpPr>
          <p:nvPr/>
        </p:nvCxnSpPr>
        <p:spPr>
          <a:xfrm flipV="1">
            <a:off x="6512447" y="1657326"/>
            <a:ext cx="0" cy="162029"/>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2178224-3090-F64D-8099-CB104D608EF0}"/>
              </a:ext>
            </a:extLst>
          </p:cNvPr>
          <p:cNvSpPr/>
          <p:nvPr/>
        </p:nvSpPr>
        <p:spPr>
          <a:xfrm>
            <a:off x="0" y="3768917"/>
            <a:ext cx="9144000" cy="99169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108000" rtlCol="0" anchor="ctr"/>
          <a:lstStyle/>
          <a:p>
            <a:pPr algn="ctr">
              <a:lnSpc>
                <a:spcPct val="150000"/>
              </a:lnSpc>
            </a:pPr>
            <a:r>
              <a:rPr lang="en-GB" sz="2200" b="1" dirty="0">
                <a:solidFill>
                  <a:schemeClr val="tx1"/>
                </a:solidFill>
                <a:latin typeface="Corbel" panose="020B0503020204020204" pitchFamily="34" charset="0"/>
              </a:rPr>
              <a:t>GS-Ext provides significant performance improvements </a:t>
            </a:r>
          </a:p>
          <a:p>
            <a:pPr algn="ctr">
              <a:lnSpc>
                <a:spcPct val="150000"/>
              </a:lnSpc>
            </a:pPr>
            <a:r>
              <a:rPr lang="en-GB" sz="2200" b="1" dirty="0">
                <a:solidFill>
                  <a:schemeClr val="tx1"/>
                </a:solidFill>
                <a:latin typeface="Corbel" panose="020B0503020204020204" pitchFamily="34" charset="0"/>
              </a:rPr>
              <a:t>over both Base and SIMD in SSD-M and SSD-H. </a:t>
            </a:r>
          </a:p>
        </p:txBody>
      </p:sp>
      <p:sp>
        <p:nvSpPr>
          <p:cNvPr id="18" name="Rectangle 17">
            <a:extLst>
              <a:ext uri="{FF2B5EF4-FFF2-40B4-BE49-F238E27FC236}">
                <a16:creationId xmlns:a16="http://schemas.microsoft.com/office/drawing/2014/main" id="{0A7A2A60-D386-B54C-A47B-9274131FB7BE}"/>
              </a:ext>
            </a:extLst>
          </p:cNvPr>
          <p:cNvSpPr/>
          <p:nvPr/>
        </p:nvSpPr>
        <p:spPr>
          <a:xfrm>
            <a:off x="0" y="5077497"/>
            <a:ext cx="9144000" cy="99670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108000" rtlCol="0" anchor="ctr"/>
          <a:lstStyle/>
          <a:p>
            <a:pPr algn="ctr">
              <a:lnSpc>
                <a:spcPct val="150000"/>
              </a:lnSpc>
            </a:pPr>
            <a:r>
              <a:rPr lang="en-GB" sz="2200" b="1" dirty="0">
                <a:solidFill>
                  <a:schemeClr val="tx1"/>
                </a:solidFill>
                <a:latin typeface="Corbel" panose="020B0503020204020204" pitchFamily="34" charset="0"/>
              </a:rPr>
              <a:t>GS-Ext provides limited benefits over SIMD in SSD-L </a:t>
            </a:r>
          </a:p>
          <a:p>
            <a:pPr algn="ctr">
              <a:lnSpc>
                <a:spcPct val="150000"/>
              </a:lnSpc>
            </a:pPr>
            <a:r>
              <a:rPr lang="en-GB" sz="2200" b="1" dirty="0">
                <a:solidFill>
                  <a:schemeClr val="tx1"/>
                </a:solidFill>
                <a:latin typeface="Corbel" panose="020B0503020204020204" pitchFamily="34" charset="0"/>
              </a:rPr>
              <a:t>due to low external I/O bandwidth.</a:t>
            </a:r>
          </a:p>
        </p:txBody>
      </p:sp>
    </p:spTree>
    <p:extLst>
      <p:ext uri="{BB962C8B-B14F-4D97-AF65-F5344CB8AC3E}">
        <p14:creationId xmlns:p14="http://schemas.microsoft.com/office/powerpoint/2010/main" val="1977142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F4800-4806-984D-8FF7-4A16CDC4E3CE}"/>
              </a:ext>
            </a:extLst>
          </p:cNvPr>
          <p:cNvSpPr>
            <a:spLocks noGrp="1"/>
          </p:cNvSpPr>
          <p:nvPr>
            <p:ph type="title"/>
          </p:nvPr>
        </p:nvSpPr>
        <p:spPr/>
        <p:txBody>
          <a:bodyPr/>
          <a:lstStyle/>
          <a:p>
            <a:r>
              <a:rPr lang="en-CH" dirty="0"/>
              <a:t>GenStore-NM</a:t>
            </a:r>
          </a:p>
        </p:txBody>
      </p:sp>
      <p:sp>
        <p:nvSpPr>
          <p:cNvPr id="3" name="Content Placeholder 2">
            <a:extLst>
              <a:ext uri="{FF2B5EF4-FFF2-40B4-BE49-F238E27FC236}">
                <a16:creationId xmlns:a16="http://schemas.microsoft.com/office/drawing/2014/main" id="{6BA2939C-8B93-0945-8E12-CBFB5250D35F}"/>
              </a:ext>
            </a:extLst>
          </p:cNvPr>
          <p:cNvSpPr>
            <a:spLocks noGrp="1"/>
          </p:cNvSpPr>
          <p:nvPr>
            <p:ph idx="1"/>
          </p:nvPr>
        </p:nvSpPr>
        <p:spPr/>
        <p:txBody>
          <a:bodyPr/>
          <a:lstStyle/>
          <a:p>
            <a:endParaRPr lang="en-CH"/>
          </a:p>
        </p:txBody>
      </p:sp>
      <p:graphicFrame>
        <p:nvGraphicFramePr>
          <p:cNvPr id="4" name="Chart 3">
            <a:extLst>
              <a:ext uri="{FF2B5EF4-FFF2-40B4-BE49-F238E27FC236}">
                <a16:creationId xmlns:a16="http://schemas.microsoft.com/office/drawing/2014/main" id="{E0D51DFB-30D6-4D47-A5B2-5E0641527AC2}"/>
              </a:ext>
            </a:extLst>
          </p:cNvPr>
          <p:cNvGraphicFramePr>
            <a:graphicFrameLocks/>
          </p:cNvGraphicFramePr>
          <p:nvPr/>
        </p:nvGraphicFramePr>
        <p:xfrm>
          <a:off x="824400" y="1717084"/>
          <a:ext cx="3747600" cy="189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BFE5A25F-B2F8-E441-A8E4-242F3DDCCA47}"/>
              </a:ext>
            </a:extLst>
          </p:cNvPr>
          <p:cNvGraphicFramePr>
            <a:graphicFrameLocks/>
          </p:cNvGraphicFramePr>
          <p:nvPr/>
        </p:nvGraphicFramePr>
        <p:xfrm>
          <a:off x="3950833" y="1709090"/>
          <a:ext cx="3761199" cy="2005963"/>
        </p:xfrm>
        <a:graphic>
          <a:graphicData uri="http://schemas.openxmlformats.org/drawingml/2006/chart">
            <c:chart xmlns:c="http://schemas.openxmlformats.org/drawingml/2006/chart" xmlns:r="http://schemas.openxmlformats.org/officeDocument/2006/relationships" r:id="rId4"/>
          </a:graphicData>
        </a:graphic>
      </p:graphicFrame>
      <p:cxnSp>
        <p:nvCxnSpPr>
          <p:cNvPr id="6" name="Straight Connector 5">
            <a:extLst>
              <a:ext uri="{FF2B5EF4-FFF2-40B4-BE49-F238E27FC236}">
                <a16:creationId xmlns:a16="http://schemas.microsoft.com/office/drawing/2014/main" id="{7626C54B-9BCB-2342-9C5C-4E80C9C14913}"/>
              </a:ext>
            </a:extLst>
          </p:cNvPr>
          <p:cNvCxnSpPr>
            <a:cxnSpLocks/>
          </p:cNvCxnSpPr>
          <p:nvPr/>
        </p:nvCxnSpPr>
        <p:spPr>
          <a:xfrm>
            <a:off x="2376260" y="1860092"/>
            <a:ext cx="0" cy="90505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6DB48E4-1A17-FC4A-95D0-136670CDA7B8}"/>
              </a:ext>
            </a:extLst>
          </p:cNvPr>
          <p:cNvCxnSpPr>
            <a:cxnSpLocks/>
          </p:cNvCxnSpPr>
          <p:nvPr/>
        </p:nvCxnSpPr>
        <p:spPr>
          <a:xfrm>
            <a:off x="3393791" y="1860095"/>
            <a:ext cx="0" cy="90505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B500310-2B0E-774B-BADC-8F10EBAC3731}"/>
              </a:ext>
            </a:extLst>
          </p:cNvPr>
          <p:cNvCxnSpPr>
            <a:cxnSpLocks/>
          </p:cNvCxnSpPr>
          <p:nvPr/>
        </p:nvCxnSpPr>
        <p:spPr>
          <a:xfrm>
            <a:off x="5518117" y="1860092"/>
            <a:ext cx="0" cy="90505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A953A42-1F6C-914D-ADF9-3359B6D2F25E}"/>
              </a:ext>
            </a:extLst>
          </p:cNvPr>
          <p:cNvCxnSpPr>
            <a:cxnSpLocks/>
          </p:cNvCxnSpPr>
          <p:nvPr/>
        </p:nvCxnSpPr>
        <p:spPr>
          <a:xfrm>
            <a:off x="6530583" y="1860092"/>
            <a:ext cx="0" cy="90505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6B02F71-5670-CE41-87DD-4D212B127F69}"/>
              </a:ext>
            </a:extLst>
          </p:cNvPr>
          <p:cNvSpPr/>
          <p:nvPr/>
        </p:nvSpPr>
        <p:spPr>
          <a:xfrm>
            <a:off x="0" y="4244458"/>
            <a:ext cx="9144000" cy="99670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108000" rtlCol="0" anchor="ctr"/>
          <a:lstStyle/>
          <a:p>
            <a:pPr algn="ctr">
              <a:lnSpc>
                <a:spcPct val="150000"/>
              </a:lnSpc>
            </a:pPr>
            <a:r>
              <a:rPr lang="en-GB" sz="2200" b="1" dirty="0">
                <a:solidFill>
                  <a:schemeClr val="tx1"/>
                </a:solidFill>
                <a:latin typeface="Corbel" panose="020B0503020204020204" pitchFamily="34" charset="0"/>
              </a:rPr>
              <a:t>GS-Ext performs significantly slower than Base (2.28x - 1.91x) </a:t>
            </a:r>
          </a:p>
          <a:p>
            <a:pPr algn="ctr">
              <a:lnSpc>
                <a:spcPct val="150000"/>
              </a:lnSpc>
            </a:pPr>
            <a:r>
              <a:rPr lang="en-GB" sz="2200" b="1" dirty="0">
                <a:solidFill>
                  <a:schemeClr val="tx1"/>
                </a:solidFill>
                <a:latin typeface="Corbel" panose="020B0503020204020204" pitchFamily="34" charset="0"/>
              </a:rPr>
              <a:t>on all systems.</a:t>
            </a:r>
          </a:p>
        </p:txBody>
      </p:sp>
    </p:spTree>
    <p:extLst>
      <p:ext uri="{BB962C8B-B14F-4D97-AF65-F5344CB8AC3E}">
        <p14:creationId xmlns:p14="http://schemas.microsoft.com/office/powerpoint/2010/main" val="2427773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2F32C-45C7-FD4A-928D-432FC85B6D6B}"/>
              </a:ext>
            </a:extLst>
          </p:cNvPr>
          <p:cNvSpPr>
            <a:spLocks noGrp="1"/>
          </p:cNvSpPr>
          <p:nvPr>
            <p:ph type="title"/>
          </p:nvPr>
        </p:nvSpPr>
        <p:spPr/>
        <p:txBody>
          <a:bodyPr/>
          <a:lstStyle/>
          <a:p>
            <a:r>
              <a:rPr lang="en-CH" dirty="0"/>
              <a:t>Effect of Inputs on GenStore-EM </a:t>
            </a:r>
          </a:p>
        </p:txBody>
      </p:sp>
      <p:pic>
        <p:nvPicPr>
          <p:cNvPr id="15" name="Content Placeholder 14">
            <a:extLst>
              <a:ext uri="{FF2B5EF4-FFF2-40B4-BE49-F238E27FC236}">
                <a16:creationId xmlns:a16="http://schemas.microsoft.com/office/drawing/2014/main" id="{C0BC76A5-1B39-2D4A-A37B-0214B70D978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073"/>
          <a:stretch/>
        </p:blipFill>
        <p:spPr>
          <a:xfrm>
            <a:off x="743708" y="1287598"/>
            <a:ext cx="7656583" cy="1125314"/>
          </a:xfrm>
        </p:spPr>
      </p:pic>
      <p:sp>
        <p:nvSpPr>
          <p:cNvPr id="4" name="TextBox 3">
            <a:extLst>
              <a:ext uri="{FF2B5EF4-FFF2-40B4-BE49-F238E27FC236}">
                <a16:creationId xmlns:a16="http://schemas.microsoft.com/office/drawing/2014/main" id="{D1625CB3-A66E-6B43-9505-438A65204EBC}"/>
              </a:ext>
            </a:extLst>
          </p:cNvPr>
          <p:cNvSpPr txBox="1"/>
          <p:nvPr/>
        </p:nvSpPr>
        <p:spPr>
          <a:xfrm rot="16200000">
            <a:off x="168027" y="3282942"/>
            <a:ext cx="2218323" cy="584775"/>
          </a:xfrm>
          <a:prstGeom prst="rect">
            <a:avLst/>
          </a:prstGeom>
          <a:noFill/>
        </p:spPr>
        <p:txBody>
          <a:bodyPr wrap="square" rtlCol="0">
            <a:spAutoFit/>
          </a:bodyPr>
          <a:lstStyle/>
          <a:p>
            <a:pPr algn="ctr"/>
            <a:r>
              <a:rPr lang="en-CH" sz="1600" b="1" dirty="0">
                <a:latin typeface="Cambria" panose="02040503050406030204" pitchFamily="18" charset="0"/>
              </a:rPr>
              <a:t>Normalized </a:t>
            </a:r>
            <a:br>
              <a:rPr lang="en-CH" sz="1600" b="1" dirty="0">
                <a:latin typeface="Cambria" panose="02040503050406030204" pitchFamily="18" charset="0"/>
              </a:rPr>
            </a:br>
            <a:r>
              <a:rPr lang="en-CH" sz="1600" b="1" dirty="0">
                <a:latin typeface="Cambria" panose="02040503050406030204" pitchFamily="18" charset="0"/>
              </a:rPr>
              <a:t>exec. time</a:t>
            </a:r>
          </a:p>
        </p:txBody>
      </p:sp>
      <p:sp>
        <p:nvSpPr>
          <p:cNvPr id="5" name="TextBox 4">
            <a:extLst>
              <a:ext uri="{FF2B5EF4-FFF2-40B4-BE49-F238E27FC236}">
                <a16:creationId xmlns:a16="http://schemas.microsoft.com/office/drawing/2014/main" id="{A656740C-1B60-544B-8C81-6BFFA07FA45D}"/>
              </a:ext>
            </a:extLst>
          </p:cNvPr>
          <p:cNvSpPr txBox="1"/>
          <p:nvPr/>
        </p:nvSpPr>
        <p:spPr>
          <a:xfrm>
            <a:off x="766715" y="4447377"/>
            <a:ext cx="1368855" cy="307777"/>
          </a:xfrm>
          <a:prstGeom prst="rect">
            <a:avLst/>
          </a:prstGeom>
          <a:noFill/>
        </p:spPr>
        <p:txBody>
          <a:bodyPr wrap="square" rtlCol="0">
            <a:spAutoFit/>
          </a:bodyPr>
          <a:lstStyle/>
          <a:p>
            <a:pPr algn="r"/>
            <a:r>
              <a:rPr lang="en-US" sz="1400" b="1" dirty="0">
                <a:latin typeface="Cambria" panose="02040503050406030204" pitchFamily="18" charset="0"/>
              </a:rPr>
              <a:t>Read set size:</a:t>
            </a:r>
            <a:endParaRPr lang="en-CH" sz="1400" b="1" dirty="0">
              <a:latin typeface="Cambria" panose="02040503050406030204" pitchFamily="18" charset="0"/>
            </a:endParaRPr>
          </a:p>
        </p:txBody>
      </p:sp>
      <p:sp>
        <p:nvSpPr>
          <p:cNvPr id="6" name="TextBox 5">
            <a:extLst>
              <a:ext uri="{FF2B5EF4-FFF2-40B4-BE49-F238E27FC236}">
                <a16:creationId xmlns:a16="http://schemas.microsoft.com/office/drawing/2014/main" id="{B1F06A78-AFDD-7742-B444-2CF206132C1C}"/>
              </a:ext>
            </a:extLst>
          </p:cNvPr>
          <p:cNvSpPr txBox="1"/>
          <p:nvPr/>
        </p:nvSpPr>
        <p:spPr>
          <a:xfrm>
            <a:off x="765633" y="4104994"/>
            <a:ext cx="1368855" cy="307777"/>
          </a:xfrm>
          <a:prstGeom prst="rect">
            <a:avLst/>
          </a:prstGeom>
          <a:noFill/>
        </p:spPr>
        <p:txBody>
          <a:bodyPr wrap="square" rtlCol="0">
            <a:spAutoFit/>
          </a:bodyPr>
          <a:lstStyle/>
          <a:p>
            <a:pPr algn="r"/>
            <a:r>
              <a:rPr lang="en-US" sz="1400" b="1" dirty="0">
                <a:latin typeface="Cambria" panose="02040503050406030204" pitchFamily="18" charset="0"/>
              </a:rPr>
              <a:t>Exact match:</a:t>
            </a:r>
            <a:endParaRPr lang="en-CH" sz="1400" b="1" dirty="0">
              <a:latin typeface="Cambria" panose="02040503050406030204" pitchFamily="18" charset="0"/>
            </a:endParaRPr>
          </a:p>
        </p:txBody>
      </p:sp>
      <p:graphicFrame>
        <p:nvGraphicFramePr>
          <p:cNvPr id="7" name="Chart 6">
            <a:extLst>
              <a:ext uri="{FF2B5EF4-FFF2-40B4-BE49-F238E27FC236}">
                <a16:creationId xmlns:a16="http://schemas.microsoft.com/office/drawing/2014/main" id="{68A6C0B9-FF4F-594A-9868-6AB4CA73DD1E}"/>
              </a:ext>
            </a:extLst>
          </p:cNvPr>
          <p:cNvGraphicFramePr>
            <a:graphicFrameLocks/>
          </p:cNvGraphicFramePr>
          <p:nvPr/>
        </p:nvGraphicFramePr>
        <p:xfrm>
          <a:off x="1568027" y="2629581"/>
          <a:ext cx="3682800" cy="2329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825A9512-1BD8-8240-8D2E-44D296D12B1A}"/>
              </a:ext>
            </a:extLst>
          </p:cNvPr>
          <p:cNvGraphicFramePr>
            <a:graphicFrameLocks/>
          </p:cNvGraphicFramePr>
          <p:nvPr/>
        </p:nvGraphicFramePr>
        <p:xfrm>
          <a:off x="4547925" y="2630750"/>
          <a:ext cx="3665231" cy="2329200"/>
        </p:xfrm>
        <a:graphic>
          <a:graphicData uri="http://schemas.openxmlformats.org/drawingml/2006/chart">
            <c:chart xmlns:c="http://schemas.openxmlformats.org/drawingml/2006/chart" xmlns:r="http://schemas.openxmlformats.org/officeDocument/2006/relationships" r:id="rId4"/>
          </a:graphicData>
        </a:graphic>
      </p:graphicFrame>
      <p:cxnSp>
        <p:nvCxnSpPr>
          <p:cNvPr id="9" name="Straight Connector 8">
            <a:extLst>
              <a:ext uri="{FF2B5EF4-FFF2-40B4-BE49-F238E27FC236}">
                <a16:creationId xmlns:a16="http://schemas.microsoft.com/office/drawing/2014/main" id="{F4A5CC97-F8F2-BD4F-9F77-84FB38F22FE1}"/>
              </a:ext>
            </a:extLst>
          </p:cNvPr>
          <p:cNvCxnSpPr>
            <a:cxnSpLocks/>
          </p:cNvCxnSpPr>
          <p:nvPr/>
        </p:nvCxnSpPr>
        <p:spPr>
          <a:xfrm>
            <a:off x="3014055" y="3052184"/>
            <a:ext cx="0" cy="105281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67F1FB3-45E9-4849-AE79-4F5D675E3B63}"/>
              </a:ext>
            </a:extLst>
          </p:cNvPr>
          <p:cNvCxnSpPr>
            <a:cxnSpLocks/>
          </p:cNvCxnSpPr>
          <p:nvPr/>
        </p:nvCxnSpPr>
        <p:spPr>
          <a:xfrm>
            <a:off x="3941155" y="3052184"/>
            <a:ext cx="0" cy="105281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EAB4216-0898-C045-8C61-1E0AA58ED213}"/>
              </a:ext>
            </a:extLst>
          </p:cNvPr>
          <p:cNvCxnSpPr>
            <a:cxnSpLocks/>
          </p:cNvCxnSpPr>
          <p:nvPr/>
        </p:nvCxnSpPr>
        <p:spPr>
          <a:xfrm>
            <a:off x="5877905" y="3052184"/>
            <a:ext cx="0" cy="105281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274207F-772B-6943-A6FA-9B66CBFFB2D2}"/>
              </a:ext>
            </a:extLst>
          </p:cNvPr>
          <p:cNvCxnSpPr>
            <a:cxnSpLocks/>
          </p:cNvCxnSpPr>
          <p:nvPr/>
        </p:nvCxnSpPr>
        <p:spPr>
          <a:xfrm>
            <a:off x="6805005" y="3052185"/>
            <a:ext cx="0" cy="32974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06560A1-E2A7-E04A-A968-30F01D82F55C}"/>
              </a:ext>
            </a:extLst>
          </p:cNvPr>
          <p:cNvCxnSpPr>
            <a:cxnSpLocks/>
          </p:cNvCxnSpPr>
          <p:nvPr/>
        </p:nvCxnSpPr>
        <p:spPr>
          <a:xfrm>
            <a:off x="6805005" y="3591932"/>
            <a:ext cx="0" cy="434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0556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2F32C-45C7-FD4A-928D-432FC85B6D6B}"/>
              </a:ext>
            </a:extLst>
          </p:cNvPr>
          <p:cNvSpPr>
            <a:spLocks noGrp="1"/>
          </p:cNvSpPr>
          <p:nvPr>
            <p:ph type="title"/>
          </p:nvPr>
        </p:nvSpPr>
        <p:spPr/>
        <p:txBody>
          <a:bodyPr/>
          <a:lstStyle/>
          <a:p>
            <a:r>
              <a:rPr lang="en-CH" dirty="0"/>
              <a:t>Effect of Inputs on GenStore-NM </a:t>
            </a:r>
          </a:p>
        </p:txBody>
      </p:sp>
      <p:sp>
        <p:nvSpPr>
          <p:cNvPr id="3" name="Content Placeholder 2">
            <a:extLst>
              <a:ext uri="{FF2B5EF4-FFF2-40B4-BE49-F238E27FC236}">
                <a16:creationId xmlns:a16="http://schemas.microsoft.com/office/drawing/2014/main" id="{893F7A88-BFD3-C047-AB1A-384A2A9845A6}"/>
              </a:ext>
            </a:extLst>
          </p:cNvPr>
          <p:cNvSpPr>
            <a:spLocks noGrp="1"/>
          </p:cNvSpPr>
          <p:nvPr>
            <p:ph idx="1"/>
          </p:nvPr>
        </p:nvSpPr>
        <p:spPr/>
        <p:txBody>
          <a:bodyPr/>
          <a:lstStyle/>
          <a:p>
            <a:endParaRPr lang="en-CH" dirty="0"/>
          </a:p>
        </p:txBody>
      </p:sp>
      <p:graphicFrame>
        <p:nvGraphicFramePr>
          <p:cNvPr id="4" name="Chart 3">
            <a:extLst>
              <a:ext uri="{FF2B5EF4-FFF2-40B4-BE49-F238E27FC236}">
                <a16:creationId xmlns:a16="http://schemas.microsoft.com/office/drawing/2014/main" id="{71A39464-F762-BD41-AC7D-C4B4D6ED25B1}"/>
              </a:ext>
            </a:extLst>
          </p:cNvPr>
          <p:cNvGraphicFramePr>
            <a:graphicFrameLocks/>
          </p:cNvGraphicFramePr>
          <p:nvPr/>
        </p:nvGraphicFramePr>
        <p:xfrm>
          <a:off x="1326902" y="3035099"/>
          <a:ext cx="3636153" cy="233883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9EEF4C2B-BB2A-734C-9B47-A9DA7D33E82E}"/>
              </a:ext>
            </a:extLst>
          </p:cNvPr>
          <p:cNvGraphicFramePr>
            <a:graphicFrameLocks/>
          </p:cNvGraphicFramePr>
          <p:nvPr/>
        </p:nvGraphicFramePr>
        <p:xfrm>
          <a:off x="4431675" y="3030134"/>
          <a:ext cx="3670085" cy="2338836"/>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a:extLst>
              <a:ext uri="{FF2B5EF4-FFF2-40B4-BE49-F238E27FC236}">
                <a16:creationId xmlns:a16="http://schemas.microsoft.com/office/drawing/2014/main" id="{CC1DBC7F-A513-4B48-A21C-D68DC5A7DE1D}"/>
              </a:ext>
            </a:extLst>
          </p:cNvPr>
          <p:cNvSpPr txBox="1"/>
          <p:nvPr/>
        </p:nvSpPr>
        <p:spPr>
          <a:xfrm rot="16200000">
            <a:off x="-45247" y="3691489"/>
            <a:ext cx="2218323" cy="584775"/>
          </a:xfrm>
          <a:prstGeom prst="rect">
            <a:avLst/>
          </a:prstGeom>
          <a:noFill/>
        </p:spPr>
        <p:txBody>
          <a:bodyPr wrap="square" rtlCol="0">
            <a:spAutoFit/>
          </a:bodyPr>
          <a:lstStyle/>
          <a:p>
            <a:pPr algn="ctr"/>
            <a:r>
              <a:rPr lang="en-CH" sz="1600" b="1" dirty="0">
                <a:latin typeface="Cambria" panose="02040503050406030204" pitchFamily="18" charset="0"/>
              </a:rPr>
              <a:t>Normalized </a:t>
            </a:r>
            <a:br>
              <a:rPr lang="en-CH" sz="1600" b="1" dirty="0">
                <a:latin typeface="Cambria" panose="02040503050406030204" pitchFamily="18" charset="0"/>
              </a:rPr>
            </a:br>
            <a:r>
              <a:rPr lang="en-CH" sz="1600" b="1" dirty="0">
                <a:latin typeface="Cambria" panose="02040503050406030204" pitchFamily="18" charset="0"/>
              </a:rPr>
              <a:t>exec. time</a:t>
            </a:r>
          </a:p>
        </p:txBody>
      </p:sp>
      <p:sp>
        <p:nvSpPr>
          <p:cNvPr id="7" name="TextBox 6">
            <a:extLst>
              <a:ext uri="{FF2B5EF4-FFF2-40B4-BE49-F238E27FC236}">
                <a16:creationId xmlns:a16="http://schemas.microsoft.com/office/drawing/2014/main" id="{6251F435-2E0B-D54D-A8CB-6C366162EE54}"/>
              </a:ext>
            </a:extLst>
          </p:cNvPr>
          <p:cNvSpPr txBox="1"/>
          <p:nvPr/>
        </p:nvSpPr>
        <p:spPr>
          <a:xfrm>
            <a:off x="651101" y="4855924"/>
            <a:ext cx="1368855" cy="307777"/>
          </a:xfrm>
          <a:prstGeom prst="rect">
            <a:avLst/>
          </a:prstGeom>
          <a:noFill/>
        </p:spPr>
        <p:txBody>
          <a:bodyPr wrap="square" rtlCol="0">
            <a:spAutoFit/>
          </a:bodyPr>
          <a:lstStyle/>
          <a:p>
            <a:pPr algn="r"/>
            <a:r>
              <a:rPr lang="en-US" sz="1400" b="1" dirty="0">
                <a:latin typeface="Cambria" panose="02040503050406030204" pitchFamily="18" charset="0"/>
              </a:rPr>
              <a:t>Read set size:</a:t>
            </a:r>
            <a:endParaRPr lang="en-CH" sz="1400" b="1" dirty="0">
              <a:latin typeface="Cambria" panose="02040503050406030204" pitchFamily="18" charset="0"/>
            </a:endParaRPr>
          </a:p>
        </p:txBody>
      </p:sp>
      <p:sp>
        <p:nvSpPr>
          <p:cNvPr id="8" name="TextBox 7">
            <a:extLst>
              <a:ext uri="{FF2B5EF4-FFF2-40B4-BE49-F238E27FC236}">
                <a16:creationId xmlns:a16="http://schemas.microsoft.com/office/drawing/2014/main" id="{D61AD656-D1E6-0242-B0A5-89964CA2B137}"/>
              </a:ext>
            </a:extLst>
          </p:cNvPr>
          <p:cNvSpPr txBox="1"/>
          <p:nvPr/>
        </p:nvSpPr>
        <p:spPr>
          <a:xfrm>
            <a:off x="658486" y="4513541"/>
            <a:ext cx="1368855" cy="307777"/>
          </a:xfrm>
          <a:prstGeom prst="rect">
            <a:avLst/>
          </a:prstGeom>
          <a:noFill/>
        </p:spPr>
        <p:txBody>
          <a:bodyPr wrap="square" rtlCol="0">
            <a:spAutoFit/>
          </a:bodyPr>
          <a:lstStyle/>
          <a:p>
            <a:pPr algn="r"/>
            <a:r>
              <a:rPr lang="en-US" sz="1400" b="1" dirty="0">
                <a:latin typeface="Cambria" panose="02040503050406030204" pitchFamily="18" charset="0"/>
              </a:rPr>
              <a:t>Align. rate:</a:t>
            </a:r>
            <a:endParaRPr lang="en-CH" sz="1400" b="1" dirty="0">
              <a:latin typeface="Cambria" panose="02040503050406030204" pitchFamily="18" charset="0"/>
            </a:endParaRPr>
          </a:p>
        </p:txBody>
      </p:sp>
      <p:sp>
        <p:nvSpPr>
          <p:cNvPr id="9" name="TextBox 8">
            <a:extLst>
              <a:ext uri="{FF2B5EF4-FFF2-40B4-BE49-F238E27FC236}">
                <a16:creationId xmlns:a16="http://schemas.microsoft.com/office/drawing/2014/main" id="{C52F8ED1-F7CB-6A46-AD7A-3F63275F3DE0}"/>
              </a:ext>
            </a:extLst>
          </p:cNvPr>
          <p:cNvSpPr txBox="1"/>
          <p:nvPr/>
        </p:nvSpPr>
        <p:spPr>
          <a:xfrm rot="16200000">
            <a:off x="1639945" y="3554928"/>
            <a:ext cx="2218323" cy="292388"/>
          </a:xfrm>
          <a:prstGeom prst="rect">
            <a:avLst/>
          </a:prstGeom>
          <a:noFill/>
        </p:spPr>
        <p:txBody>
          <a:bodyPr wrap="square" rtlCol="0">
            <a:spAutoFit/>
          </a:bodyPr>
          <a:lstStyle/>
          <a:p>
            <a:pPr algn="ctr"/>
            <a:r>
              <a:rPr lang="en-CH" sz="1300" dirty="0">
                <a:latin typeface="Cambria" panose="02040503050406030204" pitchFamily="18" charset="0"/>
              </a:rPr>
              <a:t>0.69</a:t>
            </a:r>
          </a:p>
        </p:txBody>
      </p:sp>
      <p:sp>
        <p:nvSpPr>
          <p:cNvPr id="10" name="TextBox 9">
            <a:extLst>
              <a:ext uri="{FF2B5EF4-FFF2-40B4-BE49-F238E27FC236}">
                <a16:creationId xmlns:a16="http://schemas.microsoft.com/office/drawing/2014/main" id="{DD34EC4B-7103-D745-B2B2-581CC79C5BC9}"/>
              </a:ext>
            </a:extLst>
          </p:cNvPr>
          <p:cNvSpPr txBox="1"/>
          <p:nvPr/>
        </p:nvSpPr>
        <p:spPr>
          <a:xfrm rot="16200000">
            <a:off x="2761787" y="3554928"/>
            <a:ext cx="1833324" cy="292388"/>
          </a:xfrm>
          <a:prstGeom prst="rect">
            <a:avLst/>
          </a:prstGeom>
          <a:noFill/>
        </p:spPr>
        <p:txBody>
          <a:bodyPr wrap="square" rtlCol="0">
            <a:spAutoFit/>
          </a:bodyPr>
          <a:lstStyle/>
          <a:p>
            <a:pPr algn="ctr"/>
            <a:r>
              <a:rPr lang="en-CH" sz="1300" dirty="0">
                <a:latin typeface="Cambria" panose="02040503050406030204" pitchFamily="18" charset="0"/>
              </a:rPr>
              <a:t>0.67</a:t>
            </a:r>
          </a:p>
        </p:txBody>
      </p:sp>
      <p:sp>
        <p:nvSpPr>
          <p:cNvPr id="11" name="TextBox 10">
            <a:extLst>
              <a:ext uri="{FF2B5EF4-FFF2-40B4-BE49-F238E27FC236}">
                <a16:creationId xmlns:a16="http://schemas.microsoft.com/office/drawing/2014/main" id="{B9DA2B98-C724-9948-9127-2AD3C45FA70B}"/>
              </a:ext>
            </a:extLst>
          </p:cNvPr>
          <p:cNvSpPr txBox="1"/>
          <p:nvPr/>
        </p:nvSpPr>
        <p:spPr>
          <a:xfrm rot="16200000">
            <a:off x="3687155" y="3554928"/>
            <a:ext cx="1833324" cy="292388"/>
          </a:xfrm>
          <a:prstGeom prst="rect">
            <a:avLst/>
          </a:prstGeom>
          <a:noFill/>
        </p:spPr>
        <p:txBody>
          <a:bodyPr wrap="square" rtlCol="0">
            <a:spAutoFit/>
          </a:bodyPr>
          <a:lstStyle/>
          <a:p>
            <a:pPr algn="ctr"/>
            <a:r>
              <a:rPr lang="en-CH" sz="1300" dirty="0">
                <a:latin typeface="Cambria" panose="02040503050406030204" pitchFamily="18" charset="0"/>
              </a:rPr>
              <a:t>0.66</a:t>
            </a:r>
          </a:p>
        </p:txBody>
      </p:sp>
      <p:cxnSp>
        <p:nvCxnSpPr>
          <p:cNvPr id="12" name="Straight Connector 11">
            <a:extLst>
              <a:ext uri="{FF2B5EF4-FFF2-40B4-BE49-F238E27FC236}">
                <a16:creationId xmlns:a16="http://schemas.microsoft.com/office/drawing/2014/main" id="{96E528DF-83B4-2B43-B134-AB832D2BB099}"/>
              </a:ext>
            </a:extLst>
          </p:cNvPr>
          <p:cNvCxnSpPr>
            <a:cxnSpLocks/>
          </p:cNvCxnSpPr>
          <p:nvPr/>
        </p:nvCxnSpPr>
        <p:spPr>
          <a:xfrm>
            <a:off x="2897660" y="3464910"/>
            <a:ext cx="0" cy="99556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8B0CE23-B6ED-0943-8D1C-AB9B34E96C3E}"/>
              </a:ext>
            </a:extLst>
          </p:cNvPr>
          <p:cNvCxnSpPr>
            <a:cxnSpLocks/>
          </p:cNvCxnSpPr>
          <p:nvPr/>
        </p:nvCxnSpPr>
        <p:spPr>
          <a:xfrm>
            <a:off x="3826545" y="3461222"/>
            <a:ext cx="0" cy="99556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31CA7D5-6C62-654E-AC42-B37A39A7AC2F}"/>
              </a:ext>
            </a:extLst>
          </p:cNvPr>
          <p:cNvCxnSpPr>
            <a:cxnSpLocks/>
          </p:cNvCxnSpPr>
          <p:nvPr/>
        </p:nvCxnSpPr>
        <p:spPr>
          <a:xfrm>
            <a:off x="6695729" y="3464910"/>
            <a:ext cx="0" cy="60572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2139D77-B778-D040-9EF1-693737D17152}"/>
              </a:ext>
            </a:extLst>
          </p:cNvPr>
          <p:cNvCxnSpPr>
            <a:cxnSpLocks/>
          </p:cNvCxnSpPr>
          <p:nvPr/>
        </p:nvCxnSpPr>
        <p:spPr>
          <a:xfrm>
            <a:off x="5761387" y="3464910"/>
            <a:ext cx="0" cy="99556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4A0480A-4531-3746-94A4-16CD1CF17FFA}"/>
              </a:ext>
            </a:extLst>
          </p:cNvPr>
          <p:cNvCxnSpPr>
            <a:cxnSpLocks/>
          </p:cNvCxnSpPr>
          <p:nvPr/>
        </p:nvCxnSpPr>
        <p:spPr>
          <a:xfrm>
            <a:off x="6695729" y="4306158"/>
            <a:ext cx="0" cy="16244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17" name="Content Placeholder 14">
            <a:extLst>
              <a:ext uri="{FF2B5EF4-FFF2-40B4-BE49-F238E27FC236}">
                <a16:creationId xmlns:a16="http://schemas.microsoft.com/office/drawing/2014/main" id="{0F7A392F-5C02-CF42-A6EC-AB27180628D3}"/>
              </a:ext>
            </a:extLst>
          </p:cNvPr>
          <p:cNvPicPr>
            <a:picLocks noChangeAspect="1"/>
          </p:cNvPicPr>
          <p:nvPr/>
        </p:nvPicPr>
        <p:blipFill rotWithShape="1">
          <a:blip r:embed="rId5">
            <a:extLst>
              <a:ext uri="{28A0092B-C50C-407E-A947-70E740481C1C}">
                <a14:useLocalDpi xmlns:a14="http://schemas.microsoft.com/office/drawing/2010/main" val="0"/>
              </a:ext>
            </a:extLst>
          </a:blip>
          <a:srcRect l="4073"/>
          <a:stretch/>
        </p:blipFill>
        <p:spPr>
          <a:xfrm>
            <a:off x="629331" y="1241979"/>
            <a:ext cx="7656583" cy="1125314"/>
          </a:xfrm>
          <a:prstGeom prst="rect">
            <a:avLst/>
          </a:prstGeom>
        </p:spPr>
      </p:pic>
    </p:spTree>
    <p:extLst>
      <p:ext uri="{BB962C8B-B14F-4D97-AF65-F5344CB8AC3E}">
        <p14:creationId xmlns:p14="http://schemas.microsoft.com/office/powerpoint/2010/main" val="3341115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829D2-A40B-314C-A479-C95DDD1C2E10}"/>
              </a:ext>
            </a:extLst>
          </p:cNvPr>
          <p:cNvSpPr>
            <a:spLocks noGrp="1"/>
          </p:cNvSpPr>
          <p:nvPr>
            <p:ph type="title"/>
          </p:nvPr>
        </p:nvSpPr>
        <p:spPr/>
        <p:txBody>
          <a:bodyPr/>
          <a:lstStyle/>
          <a:p>
            <a:r>
              <a:rPr lang="en-CH" dirty="0"/>
              <a:t>Challenges</a:t>
            </a:r>
          </a:p>
        </p:txBody>
      </p:sp>
      <p:sp>
        <p:nvSpPr>
          <p:cNvPr id="30" name="Rectangle 29">
            <a:extLst>
              <a:ext uri="{FF2B5EF4-FFF2-40B4-BE49-F238E27FC236}">
                <a16:creationId xmlns:a16="http://schemas.microsoft.com/office/drawing/2014/main" id="{0E86A3CC-72C5-294F-A8F7-440249F03B31}"/>
              </a:ext>
            </a:extLst>
          </p:cNvPr>
          <p:cNvSpPr/>
          <p:nvPr/>
        </p:nvSpPr>
        <p:spPr>
          <a:xfrm>
            <a:off x="-1" y="4332370"/>
            <a:ext cx="9143999" cy="770468"/>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2800" b="1" dirty="0">
                <a:solidFill>
                  <a:schemeClr val="tx1"/>
                </a:solidFill>
                <a:latin typeface="Corbel" panose="020B0503020204020204" pitchFamily="34" charset="0"/>
              </a:rPr>
              <a:t>Read mapping workloads can exhibit different </a:t>
            </a:r>
            <a:r>
              <a:rPr lang="en-GB" sz="2800" b="1" dirty="0" err="1">
                <a:solidFill>
                  <a:schemeClr val="tx1"/>
                </a:solidFill>
                <a:latin typeface="Corbel" panose="020B0503020204020204" pitchFamily="34" charset="0"/>
              </a:rPr>
              <a:t>behavior</a:t>
            </a:r>
            <a:endParaRPr lang="en-CH" sz="2800" b="1" dirty="0">
              <a:solidFill>
                <a:schemeClr val="accent2"/>
              </a:solidFill>
              <a:latin typeface="Corbel" panose="020B0503020204020204" pitchFamily="34" charset="0"/>
            </a:endParaRPr>
          </a:p>
        </p:txBody>
      </p:sp>
      <p:sp>
        <p:nvSpPr>
          <p:cNvPr id="31" name="Rectangle 30">
            <a:extLst>
              <a:ext uri="{FF2B5EF4-FFF2-40B4-BE49-F238E27FC236}">
                <a16:creationId xmlns:a16="http://schemas.microsoft.com/office/drawing/2014/main" id="{3B38894D-FB68-B24E-9D5F-2AD8A3884AEB}"/>
              </a:ext>
            </a:extLst>
          </p:cNvPr>
          <p:cNvSpPr/>
          <p:nvPr/>
        </p:nvSpPr>
        <p:spPr>
          <a:xfrm>
            <a:off x="1" y="5233752"/>
            <a:ext cx="9143999" cy="90861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2800" b="1" dirty="0">
                <a:solidFill>
                  <a:schemeClr val="tx1"/>
                </a:solidFill>
                <a:latin typeface="Corbel" panose="020B0503020204020204" pitchFamily="34" charset="0"/>
              </a:rPr>
              <a:t>There are </a:t>
            </a:r>
            <a:r>
              <a:rPr lang="en-GB" sz="2800" b="1" dirty="0">
                <a:solidFill>
                  <a:srgbClr val="C00000"/>
                </a:solidFill>
                <a:latin typeface="Corbel" panose="020B0503020204020204" pitchFamily="34" charset="0"/>
              </a:rPr>
              <a:t>limited hardware resources </a:t>
            </a:r>
          </a:p>
          <a:p>
            <a:pPr algn="ctr"/>
            <a:r>
              <a:rPr lang="en-GB" sz="2800" b="1" dirty="0">
                <a:solidFill>
                  <a:schemeClr val="tx1"/>
                </a:solidFill>
                <a:latin typeface="Corbel" panose="020B0503020204020204" pitchFamily="34" charset="0"/>
              </a:rPr>
              <a:t>in the storage system</a:t>
            </a:r>
            <a:endParaRPr lang="en-CH" sz="2800" b="1" dirty="0">
              <a:solidFill>
                <a:schemeClr val="tx1"/>
              </a:solidFill>
              <a:latin typeface="Corbel" panose="020B0503020204020204" pitchFamily="34" charset="0"/>
            </a:endParaRPr>
          </a:p>
        </p:txBody>
      </p:sp>
      <p:pic>
        <p:nvPicPr>
          <p:cNvPr id="23" name="Graphic 22" descr="Filter">
            <a:extLst>
              <a:ext uri="{FF2B5EF4-FFF2-40B4-BE49-F238E27FC236}">
                <a16:creationId xmlns:a16="http://schemas.microsoft.com/office/drawing/2014/main" id="{E016CCEE-DD32-534E-B29D-D486E595FD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9560" y="1084746"/>
            <a:ext cx="914400" cy="914400"/>
          </a:xfrm>
          <a:prstGeom prst="rect">
            <a:avLst/>
          </a:prstGeom>
        </p:spPr>
      </p:pic>
      <p:sp>
        <p:nvSpPr>
          <p:cNvPr id="27" name="TextBox 26">
            <a:extLst>
              <a:ext uri="{FF2B5EF4-FFF2-40B4-BE49-F238E27FC236}">
                <a16:creationId xmlns:a16="http://schemas.microsoft.com/office/drawing/2014/main" id="{701FA4EA-1EC5-684B-ACB6-6B618B3ACE16}"/>
              </a:ext>
            </a:extLst>
          </p:cNvPr>
          <p:cNvSpPr txBox="1"/>
          <p:nvPr/>
        </p:nvSpPr>
        <p:spPr>
          <a:xfrm>
            <a:off x="1103960" y="1191465"/>
            <a:ext cx="5578193" cy="830997"/>
          </a:xfrm>
          <a:prstGeom prst="rect">
            <a:avLst/>
          </a:prstGeom>
          <a:noFill/>
        </p:spPr>
        <p:txBody>
          <a:bodyPr wrap="square" rtlCol="0">
            <a:spAutoFit/>
          </a:bodyPr>
          <a:lstStyle/>
          <a:p>
            <a:r>
              <a:rPr lang="en-CH" sz="2400" b="1" i="1" dirty="0">
                <a:solidFill>
                  <a:srgbClr val="1982C3"/>
                </a:solidFill>
                <a:latin typeface="Corbel" panose="020B0503020204020204" pitchFamily="34" charset="0"/>
              </a:rPr>
              <a:t>Filter</a:t>
            </a:r>
            <a:r>
              <a:rPr lang="en-CH" sz="2400" b="1" dirty="0">
                <a:solidFill>
                  <a:srgbClr val="1982C3"/>
                </a:solidFill>
                <a:latin typeface="Corbel" panose="020B0503020204020204" pitchFamily="34" charset="0"/>
              </a:rPr>
              <a:t> reads that do </a:t>
            </a:r>
            <a:r>
              <a:rPr lang="en-CH" sz="2400" b="1" i="1" dirty="0">
                <a:solidFill>
                  <a:srgbClr val="1982C3"/>
                </a:solidFill>
                <a:latin typeface="Corbel" panose="020B0503020204020204" pitchFamily="34" charset="0"/>
              </a:rPr>
              <a:t>not</a:t>
            </a:r>
            <a:r>
              <a:rPr lang="en-CH" sz="2400" b="1" dirty="0">
                <a:solidFill>
                  <a:srgbClr val="1982C3"/>
                </a:solidFill>
                <a:latin typeface="Corbel" panose="020B0503020204020204" pitchFamily="34" charset="0"/>
              </a:rPr>
              <a:t> require alignment</a:t>
            </a:r>
          </a:p>
          <a:p>
            <a:r>
              <a:rPr lang="en-GB" sz="2400" b="1" i="1" dirty="0">
                <a:solidFill>
                  <a:srgbClr val="1982C3"/>
                </a:solidFill>
                <a:latin typeface="Corbel" panose="020B0503020204020204" pitchFamily="34" charset="0"/>
              </a:rPr>
              <a:t>i</a:t>
            </a:r>
            <a:r>
              <a:rPr lang="en-CH" sz="2400" b="1" i="1" dirty="0">
                <a:solidFill>
                  <a:srgbClr val="1982C3"/>
                </a:solidFill>
                <a:latin typeface="Corbel" panose="020B0503020204020204" pitchFamily="34" charset="0"/>
              </a:rPr>
              <a:t>nside the storage system</a:t>
            </a:r>
          </a:p>
        </p:txBody>
      </p:sp>
      <p:sp>
        <p:nvSpPr>
          <p:cNvPr id="46" name="Rectangle 45">
            <a:extLst>
              <a:ext uri="{FF2B5EF4-FFF2-40B4-BE49-F238E27FC236}">
                <a16:creationId xmlns:a16="http://schemas.microsoft.com/office/drawing/2014/main" id="{16252BD6-E81D-774E-B217-0E78268A2455}"/>
              </a:ext>
            </a:extLst>
          </p:cNvPr>
          <p:cNvSpPr/>
          <p:nvPr/>
        </p:nvSpPr>
        <p:spPr>
          <a:xfrm>
            <a:off x="393539" y="2335943"/>
            <a:ext cx="1504707" cy="208345"/>
          </a:xfrm>
          <a:prstGeom prst="rect">
            <a:avLst/>
          </a:prstGeom>
          <a:solidFill>
            <a:srgbClr val="F8F3E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46800" rtlCol="0" anchor="ctr"/>
          <a:lstStyle/>
          <a:p>
            <a:pPr algn="ctr"/>
            <a:r>
              <a:rPr lang="en-CH" sz="1600" b="1" dirty="0">
                <a:solidFill>
                  <a:srgbClr val="863DBE"/>
                </a:solidFill>
                <a:latin typeface="Corbel" panose="020B0503020204020204" pitchFamily="34" charset="0"/>
              </a:rPr>
              <a:t>AA</a:t>
            </a:r>
            <a:r>
              <a:rPr lang="en-CH" sz="1600" b="1" dirty="0">
                <a:solidFill>
                  <a:schemeClr val="accent1"/>
                </a:solidFill>
                <a:latin typeface="Corbel" panose="020B0503020204020204" pitchFamily="34" charset="0"/>
              </a:rPr>
              <a:t>G</a:t>
            </a:r>
            <a:r>
              <a:rPr lang="en-CH" sz="1600" b="1" dirty="0">
                <a:solidFill>
                  <a:schemeClr val="accent2"/>
                </a:solidFill>
                <a:latin typeface="Corbel" panose="020B0503020204020204" pitchFamily="34" charset="0"/>
              </a:rPr>
              <a:t>C</a:t>
            </a:r>
            <a:r>
              <a:rPr lang="en-CH" sz="1600" b="1" dirty="0">
                <a:solidFill>
                  <a:srgbClr val="67A042"/>
                </a:solidFill>
                <a:latin typeface="Corbel" panose="020B0503020204020204" pitchFamily="34" charset="0"/>
              </a:rPr>
              <a:t>TT</a:t>
            </a:r>
            <a:r>
              <a:rPr lang="en-CH" sz="1600" b="1" dirty="0">
                <a:solidFill>
                  <a:schemeClr val="accent2"/>
                </a:solidFill>
                <a:latin typeface="Corbel" panose="020B0503020204020204" pitchFamily="34" charset="0"/>
              </a:rPr>
              <a:t>CC</a:t>
            </a:r>
            <a:r>
              <a:rPr lang="en-CH" sz="1600" b="1" dirty="0">
                <a:solidFill>
                  <a:srgbClr val="863DBE"/>
                </a:solidFill>
                <a:latin typeface="Corbel" panose="020B0503020204020204" pitchFamily="34" charset="0"/>
              </a:rPr>
              <a:t>A</a:t>
            </a:r>
            <a:r>
              <a:rPr lang="en-CH" sz="1600" b="1" dirty="0">
                <a:solidFill>
                  <a:srgbClr val="67A042"/>
                </a:solidFill>
                <a:latin typeface="Corbel" panose="020B0503020204020204" pitchFamily="34" charset="0"/>
              </a:rPr>
              <a:t>T</a:t>
            </a:r>
            <a:r>
              <a:rPr lang="en-CH" sz="1600" b="1" dirty="0">
                <a:solidFill>
                  <a:schemeClr val="accent1"/>
                </a:solidFill>
                <a:latin typeface="Corbel" panose="020B0503020204020204" pitchFamily="34" charset="0"/>
              </a:rPr>
              <a:t>GG</a:t>
            </a:r>
          </a:p>
        </p:txBody>
      </p:sp>
      <p:sp>
        <p:nvSpPr>
          <p:cNvPr id="47" name="Rectangle 46">
            <a:extLst>
              <a:ext uri="{FF2B5EF4-FFF2-40B4-BE49-F238E27FC236}">
                <a16:creationId xmlns:a16="http://schemas.microsoft.com/office/drawing/2014/main" id="{AD5DD12A-65AD-D047-ADD7-F69A1A2A4E95}"/>
              </a:ext>
            </a:extLst>
          </p:cNvPr>
          <p:cNvSpPr/>
          <p:nvPr/>
        </p:nvSpPr>
        <p:spPr>
          <a:xfrm>
            <a:off x="393539" y="2785215"/>
            <a:ext cx="1504707" cy="208345"/>
          </a:xfrm>
          <a:prstGeom prst="rect">
            <a:avLst/>
          </a:prstGeom>
          <a:solidFill>
            <a:srgbClr val="F8F3E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46800" rtlCol="0" anchor="ctr"/>
          <a:lstStyle/>
          <a:p>
            <a:pPr algn="ctr"/>
            <a:r>
              <a:rPr lang="en-CH" sz="1600" b="1" dirty="0">
                <a:solidFill>
                  <a:srgbClr val="7030A0"/>
                </a:solidFill>
                <a:latin typeface="Corbel" panose="020B0503020204020204" pitchFamily="34" charset="0"/>
              </a:rPr>
              <a:t>AAAA</a:t>
            </a:r>
            <a:r>
              <a:rPr lang="en-CH" sz="1600" b="1" dirty="0">
                <a:solidFill>
                  <a:srgbClr val="67A042"/>
                </a:solidFill>
                <a:latin typeface="Corbel" panose="020B0503020204020204" pitchFamily="34" charset="0"/>
              </a:rPr>
              <a:t>TT</a:t>
            </a:r>
            <a:r>
              <a:rPr lang="en-CH" sz="1600" b="1" dirty="0">
                <a:solidFill>
                  <a:schemeClr val="accent2"/>
                </a:solidFill>
                <a:latin typeface="Corbel" panose="020B0503020204020204" pitchFamily="34" charset="0"/>
              </a:rPr>
              <a:t>CC</a:t>
            </a:r>
            <a:r>
              <a:rPr lang="en-CH" sz="1600" b="1" dirty="0">
                <a:solidFill>
                  <a:srgbClr val="863DBE"/>
                </a:solidFill>
                <a:latin typeface="Corbel" panose="020B0503020204020204" pitchFamily="34" charset="0"/>
              </a:rPr>
              <a:t>A</a:t>
            </a:r>
            <a:r>
              <a:rPr lang="en-CH" sz="1600" b="1" dirty="0">
                <a:solidFill>
                  <a:srgbClr val="67A042"/>
                </a:solidFill>
                <a:latin typeface="Corbel" panose="020B0503020204020204" pitchFamily="34" charset="0"/>
              </a:rPr>
              <a:t>T</a:t>
            </a:r>
            <a:r>
              <a:rPr lang="en-CH" sz="1600" b="1" dirty="0">
                <a:solidFill>
                  <a:schemeClr val="accent1"/>
                </a:solidFill>
                <a:latin typeface="Corbel" panose="020B0503020204020204" pitchFamily="34" charset="0"/>
              </a:rPr>
              <a:t>GG</a:t>
            </a:r>
          </a:p>
        </p:txBody>
      </p:sp>
      <p:sp>
        <p:nvSpPr>
          <p:cNvPr id="48" name="Rectangle 47">
            <a:extLst>
              <a:ext uri="{FF2B5EF4-FFF2-40B4-BE49-F238E27FC236}">
                <a16:creationId xmlns:a16="http://schemas.microsoft.com/office/drawing/2014/main" id="{BE1A92AC-0255-0449-A490-549F83E19104}"/>
              </a:ext>
            </a:extLst>
          </p:cNvPr>
          <p:cNvSpPr/>
          <p:nvPr/>
        </p:nvSpPr>
        <p:spPr>
          <a:xfrm>
            <a:off x="393539" y="3234487"/>
            <a:ext cx="1504707" cy="208345"/>
          </a:xfrm>
          <a:prstGeom prst="rect">
            <a:avLst/>
          </a:prstGeom>
          <a:solidFill>
            <a:srgbClr val="F8F3E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46800" rtlCol="0" anchor="ctr"/>
          <a:lstStyle/>
          <a:p>
            <a:pPr algn="ctr"/>
            <a:r>
              <a:rPr lang="en-CH" sz="1600" b="1" dirty="0">
                <a:solidFill>
                  <a:srgbClr val="67A042"/>
                </a:solidFill>
                <a:latin typeface="Corbel" panose="020B0503020204020204" pitchFamily="34" charset="0"/>
              </a:rPr>
              <a:t>TTTTTT</a:t>
            </a:r>
            <a:r>
              <a:rPr lang="en-CH" sz="1600" b="1" dirty="0">
                <a:solidFill>
                  <a:schemeClr val="accent2"/>
                </a:solidFill>
                <a:latin typeface="Corbel" panose="020B0503020204020204" pitchFamily="34" charset="0"/>
              </a:rPr>
              <a:t>CC</a:t>
            </a:r>
            <a:r>
              <a:rPr lang="en-CH" sz="1600" b="1" dirty="0">
                <a:solidFill>
                  <a:srgbClr val="863DBE"/>
                </a:solidFill>
                <a:latin typeface="Corbel" panose="020B0503020204020204" pitchFamily="34" charset="0"/>
              </a:rPr>
              <a:t>A</a:t>
            </a:r>
            <a:r>
              <a:rPr lang="en-CH" sz="1600" b="1" dirty="0">
                <a:solidFill>
                  <a:srgbClr val="7030A0"/>
                </a:solidFill>
                <a:latin typeface="Corbel" panose="020B0503020204020204" pitchFamily="34" charset="0"/>
              </a:rPr>
              <a:t>AAA</a:t>
            </a:r>
          </a:p>
        </p:txBody>
      </p:sp>
      <p:sp>
        <p:nvSpPr>
          <p:cNvPr id="49" name="Rectangle 48">
            <a:extLst>
              <a:ext uri="{FF2B5EF4-FFF2-40B4-BE49-F238E27FC236}">
                <a16:creationId xmlns:a16="http://schemas.microsoft.com/office/drawing/2014/main" id="{202C3FD7-F724-4C45-AF22-D1FE70F45D07}"/>
              </a:ext>
            </a:extLst>
          </p:cNvPr>
          <p:cNvSpPr/>
          <p:nvPr/>
        </p:nvSpPr>
        <p:spPr>
          <a:xfrm>
            <a:off x="735911" y="3475414"/>
            <a:ext cx="1514651" cy="208345"/>
          </a:xfrm>
          <a:prstGeom prst="rect">
            <a:avLst/>
          </a:prstGeom>
          <a:solidFill>
            <a:srgbClr val="F8F3E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46800" rtlCol="0" anchor="ctr"/>
          <a:lstStyle/>
          <a:p>
            <a:pPr algn="ctr"/>
            <a:r>
              <a:rPr lang="en-CH" sz="1600" b="1" dirty="0">
                <a:solidFill>
                  <a:schemeClr val="accent1"/>
                </a:solidFill>
                <a:latin typeface="Corbel" panose="020B0503020204020204" pitchFamily="34" charset="0"/>
              </a:rPr>
              <a:t>G</a:t>
            </a:r>
            <a:r>
              <a:rPr lang="en-CH" sz="1600" b="1" dirty="0">
                <a:solidFill>
                  <a:schemeClr val="accent2"/>
                </a:solidFill>
                <a:latin typeface="Corbel" panose="020B0503020204020204" pitchFamily="34" charset="0"/>
              </a:rPr>
              <a:t>C</a:t>
            </a:r>
            <a:r>
              <a:rPr lang="en-CH" sz="1600" b="1" dirty="0">
                <a:solidFill>
                  <a:srgbClr val="67A042"/>
                </a:solidFill>
                <a:latin typeface="Corbel" panose="020B0503020204020204" pitchFamily="34" charset="0"/>
              </a:rPr>
              <a:t>TT</a:t>
            </a:r>
            <a:r>
              <a:rPr lang="en-CH" sz="1600" b="1" dirty="0">
                <a:solidFill>
                  <a:schemeClr val="accent2"/>
                </a:solidFill>
                <a:latin typeface="Corbel" panose="020B0503020204020204" pitchFamily="34" charset="0"/>
              </a:rPr>
              <a:t>CC</a:t>
            </a:r>
            <a:r>
              <a:rPr lang="en-CH" sz="1600" b="1" dirty="0">
                <a:solidFill>
                  <a:srgbClr val="863DBE"/>
                </a:solidFill>
                <a:latin typeface="Corbel" panose="020B0503020204020204" pitchFamily="34" charset="0"/>
              </a:rPr>
              <a:t>A</a:t>
            </a:r>
            <a:r>
              <a:rPr lang="en-CH" sz="1600" b="1" dirty="0">
                <a:solidFill>
                  <a:schemeClr val="accent1"/>
                </a:solidFill>
                <a:latin typeface="Corbel" panose="020B0503020204020204" pitchFamily="34" charset="0"/>
              </a:rPr>
              <a:t>G</a:t>
            </a:r>
            <a:r>
              <a:rPr lang="en-CH" sz="1600" b="1" dirty="0">
                <a:solidFill>
                  <a:srgbClr val="863DBE"/>
                </a:solidFill>
                <a:latin typeface="Corbel" panose="020B0503020204020204" pitchFamily="34" charset="0"/>
              </a:rPr>
              <a:t>AA</a:t>
            </a:r>
            <a:r>
              <a:rPr lang="en-CH" sz="1600" b="1" dirty="0">
                <a:solidFill>
                  <a:srgbClr val="67A042"/>
                </a:solidFill>
                <a:latin typeface="Corbel" panose="020B0503020204020204" pitchFamily="34" charset="0"/>
              </a:rPr>
              <a:t>T</a:t>
            </a:r>
            <a:r>
              <a:rPr lang="en-CH" sz="1600" b="1" dirty="0">
                <a:solidFill>
                  <a:schemeClr val="accent1"/>
                </a:solidFill>
                <a:latin typeface="Corbel" panose="020B0503020204020204" pitchFamily="34" charset="0"/>
              </a:rPr>
              <a:t>G</a:t>
            </a:r>
          </a:p>
        </p:txBody>
      </p:sp>
      <p:sp>
        <p:nvSpPr>
          <p:cNvPr id="50" name="Rectangle 49">
            <a:extLst>
              <a:ext uri="{FF2B5EF4-FFF2-40B4-BE49-F238E27FC236}">
                <a16:creationId xmlns:a16="http://schemas.microsoft.com/office/drawing/2014/main" id="{66028373-6D13-FE46-822D-6665058A07F2}"/>
              </a:ext>
            </a:extLst>
          </p:cNvPr>
          <p:cNvSpPr/>
          <p:nvPr/>
        </p:nvSpPr>
        <p:spPr>
          <a:xfrm>
            <a:off x="688693" y="2518619"/>
            <a:ext cx="1514651" cy="208345"/>
          </a:xfrm>
          <a:prstGeom prst="rect">
            <a:avLst/>
          </a:prstGeom>
          <a:solidFill>
            <a:srgbClr val="F8F3E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46800" rtlCol="0" anchor="ctr"/>
          <a:lstStyle/>
          <a:p>
            <a:pPr algn="ctr"/>
            <a:r>
              <a:rPr lang="en-CH" sz="1600" b="1" dirty="0">
                <a:solidFill>
                  <a:schemeClr val="accent1"/>
                </a:solidFill>
                <a:latin typeface="Corbel" panose="020B0503020204020204" pitchFamily="34" charset="0"/>
              </a:rPr>
              <a:t>GGG</a:t>
            </a:r>
            <a:r>
              <a:rPr lang="en-CH" sz="1600" b="1" dirty="0">
                <a:solidFill>
                  <a:schemeClr val="accent2"/>
                </a:solidFill>
                <a:latin typeface="Corbel" panose="020B0503020204020204" pitchFamily="34" charset="0"/>
              </a:rPr>
              <a:t>CC</a:t>
            </a:r>
            <a:r>
              <a:rPr lang="en-CH" sz="1600" b="1" dirty="0">
                <a:solidFill>
                  <a:srgbClr val="863DBE"/>
                </a:solidFill>
                <a:latin typeface="Corbel" panose="020B0503020204020204" pitchFamily="34" charset="0"/>
              </a:rPr>
              <a:t>A</a:t>
            </a:r>
            <a:r>
              <a:rPr lang="en-CH" sz="1600" b="1" dirty="0">
                <a:solidFill>
                  <a:schemeClr val="accent1"/>
                </a:solidFill>
                <a:latin typeface="Corbel" panose="020B0503020204020204" pitchFamily="34" charset="0"/>
              </a:rPr>
              <a:t>G</a:t>
            </a:r>
            <a:r>
              <a:rPr lang="en-CH" sz="1600" b="1" dirty="0">
                <a:solidFill>
                  <a:srgbClr val="863DBE"/>
                </a:solidFill>
                <a:latin typeface="Corbel" panose="020B0503020204020204" pitchFamily="34" charset="0"/>
              </a:rPr>
              <a:t>AA</a:t>
            </a:r>
            <a:r>
              <a:rPr lang="en-CH" sz="1600" b="1" dirty="0">
                <a:solidFill>
                  <a:srgbClr val="67A042"/>
                </a:solidFill>
                <a:latin typeface="Corbel" panose="020B0503020204020204" pitchFamily="34" charset="0"/>
              </a:rPr>
              <a:t>T</a:t>
            </a:r>
            <a:r>
              <a:rPr lang="en-CH" sz="1600" b="1" dirty="0">
                <a:solidFill>
                  <a:schemeClr val="accent1"/>
                </a:solidFill>
                <a:latin typeface="Corbel" panose="020B0503020204020204" pitchFamily="34" charset="0"/>
              </a:rPr>
              <a:t>G</a:t>
            </a:r>
          </a:p>
        </p:txBody>
      </p:sp>
      <p:sp>
        <p:nvSpPr>
          <p:cNvPr id="51" name="Rectangle 50">
            <a:extLst>
              <a:ext uri="{FF2B5EF4-FFF2-40B4-BE49-F238E27FC236}">
                <a16:creationId xmlns:a16="http://schemas.microsoft.com/office/drawing/2014/main" id="{54D4533A-F368-B14F-9D17-73B2AC9B61F4}"/>
              </a:ext>
            </a:extLst>
          </p:cNvPr>
          <p:cNvSpPr/>
          <p:nvPr/>
        </p:nvSpPr>
        <p:spPr>
          <a:xfrm>
            <a:off x="688693" y="2993932"/>
            <a:ext cx="1514651" cy="208345"/>
          </a:xfrm>
          <a:prstGeom prst="rect">
            <a:avLst/>
          </a:prstGeom>
          <a:solidFill>
            <a:srgbClr val="F8F3E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46800" rtlCol="0" anchor="ctr"/>
          <a:lstStyle/>
          <a:p>
            <a:pPr algn="ctr"/>
            <a:r>
              <a:rPr lang="en-CH" sz="1600" b="1" dirty="0">
                <a:solidFill>
                  <a:schemeClr val="accent1"/>
                </a:solidFill>
                <a:latin typeface="Corbel" panose="020B0503020204020204" pitchFamily="34" charset="0"/>
              </a:rPr>
              <a:t>G</a:t>
            </a:r>
            <a:r>
              <a:rPr lang="en-CH" sz="1600" b="1" dirty="0">
                <a:solidFill>
                  <a:srgbClr val="863DBE"/>
                </a:solidFill>
                <a:latin typeface="Corbel" panose="020B0503020204020204" pitchFamily="34" charset="0"/>
              </a:rPr>
              <a:t>AA</a:t>
            </a:r>
            <a:r>
              <a:rPr lang="en-CH" sz="1600" b="1" dirty="0">
                <a:solidFill>
                  <a:srgbClr val="67A042"/>
                </a:solidFill>
                <a:latin typeface="Corbel" panose="020B0503020204020204" pitchFamily="34" charset="0"/>
              </a:rPr>
              <a:t>T</a:t>
            </a:r>
            <a:r>
              <a:rPr lang="en-CH" sz="1600" b="1" dirty="0">
                <a:solidFill>
                  <a:schemeClr val="accent1"/>
                </a:solidFill>
                <a:latin typeface="Corbel" panose="020B0503020204020204" pitchFamily="34" charset="0"/>
              </a:rPr>
              <a:t>GGGG</a:t>
            </a:r>
            <a:r>
              <a:rPr lang="en-CH" sz="1600" b="1" dirty="0">
                <a:solidFill>
                  <a:schemeClr val="accent2"/>
                </a:solidFill>
                <a:latin typeface="Corbel" panose="020B0503020204020204" pitchFamily="34" charset="0"/>
              </a:rPr>
              <a:t>CC</a:t>
            </a:r>
            <a:r>
              <a:rPr lang="en-CH" sz="1600" b="1" dirty="0">
                <a:solidFill>
                  <a:srgbClr val="863DBE"/>
                </a:solidFill>
                <a:latin typeface="Corbel" panose="020B0503020204020204" pitchFamily="34" charset="0"/>
              </a:rPr>
              <a:t>A</a:t>
            </a:r>
            <a:endParaRPr lang="en-CH" sz="1600" b="1" dirty="0">
              <a:solidFill>
                <a:schemeClr val="accent1"/>
              </a:solidFill>
              <a:latin typeface="Corbel" panose="020B0503020204020204" pitchFamily="34" charset="0"/>
            </a:endParaRPr>
          </a:p>
        </p:txBody>
      </p:sp>
      <p:sp>
        <p:nvSpPr>
          <p:cNvPr id="52" name="Rectangle 51">
            <a:extLst>
              <a:ext uri="{FF2B5EF4-FFF2-40B4-BE49-F238E27FC236}">
                <a16:creationId xmlns:a16="http://schemas.microsoft.com/office/drawing/2014/main" id="{5EF3DA5A-84E5-FA47-A104-F468BD1F32B1}"/>
              </a:ext>
            </a:extLst>
          </p:cNvPr>
          <p:cNvSpPr/>
          <p:nvPr/>
        </p:nvSpPr>
        <p:spPr>
          <a:xfrm>
            <a:off x="720477" y="3238345"/>
            <a:ext cx="1514651" cy="208345"/>
          </a:xfrm>
          <a:prstGeom prst="rect">
            <a:avLst/>
          </a:prstGeom>
          <a:solidFill>
            <a:srgbClr val="F8F3E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46800" rtlCol="0" anchor="ctr"/>
          <a:lstStyle/>
          <a:p>
            <a:pPr algn="ctr"/>
            <a:r>
              <a:rPr lang="en-CH" sz="1600" b="1" dirty="0">
                <a:solidFill>
                  <a:schemeClr val="accent6"/>
                </a:solidFill>
                <a:latin typeface="Corbel" panose="020B0503020204020204" pitchFamily="34" charset="0"/>
              </a:rPr>
              <a:t>T</a:t>
            </a:r>
            <a:r>
              <a:rPr lang="en-CH" sz="1600" b="1" dirty="0">
                <a:solidFill>
                  <a:schemeClr val="accent2"/>
                </a:solidFill>
                <a:latin typeface="Corbel" panose="020B0503020204020204" pitchFamily="34" charset="0"/>
              </a:rPr>
              <a:t>CCCC</a:t>
            </a:r>
            <a:r>
              <a:rPr lang="en-CH" sz="1600" b="1" dirty="0">
                <a:solidFill>
                  <a:schemeClr val="accent1"/>
                </a:solidFill>
                <a:latin typeface="Corbel" panose="020B0503020204020204" pitchFamily="34" charset="0"/>
              </a:rPr>
              <a:t>GGGG</a:t>
            </a:r>
            <a:r>
              <a:rPr lang="en-CH" sz="1600" b="1" dirty="0">
                <a:solidFill>
                  <a:schemeClr val="accent2"/>
                </a:solidFill>
                <a:latin typeface="Corbel" panose="020B0503020204020204" pitchFamily="34" charset="0"/>
              </a:rPr>
              <a:t>CC</a:t>
            </a:r>
            <a:r>
              <a:rPr lang="en-CH" sz="1600" b="1" dirty="0">
                <a:solidFill>
                  <a:srgbClr val="863DBE"/>
                </a:solidFill>
                <a:latin typeface="Corbel" panose="020B0503020204020204" pitchFamily="34" charset="0"/>
              </a:rPr>
              <a:t>A</a:t>
            </a:r>
            <a:endParaRPr lang="en-CH" sz="1600" b="1" dirty="0">
              <a:solidFill>
                <a:schemeClr val="accent1"/>
              </a:solidFill>
              <a:latin typeface="Corbel" panose="020B0503020204020204" pitchFamily="34" charset="0"/>
            </a:endParaRPr>
          </a:p>
        </p:txBody>
      </p:sp>
      <p:sp>
        <p:nvSpPr>
          <p:cNvPr id="53" name="Rectangle 52">
            <a:extLst>
              <a:ext uri="{FF2B5EF4-FFF2-40B4-BE49-F238E27FC236}">
                <a16:creationId xmlns:a16="http://schemas.microsoft.com/office/drawing/2014/main" id="{7671E869-4C18-1F4D-BDCE-18FC3B9FE175}"/>
              </a:ext>
            </a:extLst>
          </p:cNvPr>
          <p:cNvSpPr/>
          <p:nvPr/>
        </p:nvSpPr>
        <p:spPr>
          <a:xfrm>
            <a:off x="688041" y="2755783"/>
            <a:ext cx="1514651" cy="208345"/>
          </a:xfrm>
          <a:prstGeom prst="rect">
            <a:avLst/>
          </a:prstGeom>
          <a:solidFill>
            <a:srgbClr val="F8F3E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46800" rtlCol="0" anchor="ctr"/>
          <a:lstStyle/>
          <a:p>
            <a:pPr algn="ctr"/>
            <a:r>
              <a:rPr lang="en-CH" sz="1600" b="1" dirty="0">
                <a:solidFill>
                  <a:schemeClr val="accent2"/>
                </a:solidFill>
                <a:latin typeface="Corbel" panose="020B0503020204020204" pitchFamily="34" charset="0"/>
              </a:rPr>
              <a:t>CC</a:t>
            </a:r>
            <a:r>
              <a:rPr lang="en-CH" sz="1600" b="1" dirty="0">
                <a:solidFill>
                  <a:schemeClr val="accent6"/>
                </a:solidFill>
                <a:latin typeface="Corbel" panose="020B0503020204020204" pitchFamily="34" charset="0"/>
              </a:rPr>
              <a:t>TTT</a:t>
            </a:r>
            <a:r>
              <a:rPr lang="en-CH" sz="1600" b="1" dirty="0">
                <a:solidFill>
                  <a:schemeClr val="accent1"/>
                </a:solidFill>
                <a:latin typeface="Corbel" panose="020B0503020204020204" pitchFamily="34" charset="0"/>
              </a:rPr>
              <a:t>GGG</a:t>
            </a:r>
            <a:r>
              <a:rPr lang="en-CH" sz="1600" b="1" dirty="0">
                <a:solidFill>
                  <a:schemeClr val="accent6"/>
                </a:solidFill>
                <a:latin typeface="Corbel" panose="020B0503020204020204" pitchFamily="34" charset="0"/>
              </a:rPr>
              <a:t>T</a:t>
            </a:r>
            <a:r>
              <a:rPr lang="en-CH" sz="1600" b="1" dirty="0">
                <a:solidFill>
                  <a:schemeClr val="accent2"/>
                </a:solidFill>
                <a:latin typeface="Corbel" panose="020B0503020204020204" pitchFamily="34" charset="0"/>
              </a:rPr>
              <a:t>CC</a:t>
            </a:r>
            <a:r>
              <a:rPr lang="en-CH" sz="1600" b="1" dirty="0">
                <a:solidFill>
                  <a:srgbClr val="863DBE"/>
                </a:solidFill>
                <a:latin typeface="Corbel" panose="020B0503020204020204" pitchFamily="34" charset="0"/>
              </a:rPr>
              <a:t>A</a:t>
            </a:r>
            <a:endParaRPr lang="en-CH" sz="1600" b="1" dirty="0">
              <a:solidFill>
                <a:schemeClr val="accent1"/>
              </a:solidFill>
              <a:latin typeface="Corbel" panose="020B0503020204020204" pitchFamily="34" charset="0"/>
            </a:endParaRPr>
          </a:p>
        </p:txBody>
      </p:sp>
      <p:sp>
        <p:nvSpPr>
          <p:cNvPr id="54" name="Rectangle 53">
            <a:extLst>
              <a:ext uri="{FF2B5EF4-FFF2-40B4-BE49-F238E27FC236}">
                <a16:creationId xmlns:a16="http://schemas.microsoft.com/office/drawing/2014/main" id="{6C5B6CF7-93A9-FB4A-AD54-41CEAA4655B2}"/>
              </a:ext>
            </a:extLst>
          </p:cNvPr>
          <p:cNvSpPr/>
          <p:nvPr/>
        </p:nvSpPr>
        <p:spPr>
          <a:xfrm>
            <a:off x="756210" y="2351701"/>
            <a:ext cx="1514651" cy="208345"/>
          </a:xfrm>
          <a:prstGeom prst="rect">
            <a:avLst/>
          </a:prstGeom>
          <a:solidFill>
            <a:srgbClr val="F8F3E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46800" rtlCol="0" anchor="ctr"/>
          <a:lstStyle/>
          <a:p>
            <a:pPr algn="ctr"/>
            <a:r>
              <a:rPr lang="en-CH" sz="1600" b="1" dirty="0">
                <a:solidFill>
                  <a:schemeClr val="accent2"/>
                </a:solidFill>
                <a:latin typeface="Corbel" panose="020B0503020204020204" pitchFamily="34" charset="0"/>
              </a:rPr>
              <a:t>C</a:t>
            </a:r>
            <a:r>
              <a:rPr lang="en-CH" sz="1600" b="1" dirty="0">
                <a:solidFill>
                  <a:schemeClr val="accent1"/>
                </a:solidFill>
                <a:latin typeface="Corbel" panose="020B0503020204020204" pitchFamily="34" charset="0"/>
              </a:rPr>
              <a:t>GT</a:t>
            </a:r>
            <a:r>
              <a:rPr lang="en-CH" sz="1600" b="1" dirty="0">
                <a:solidFill>
                  <a:schemeClr val="accent6"/>
                </a:solidFill>
                <a:latin typeface="Corbel" panose="020B0503020204020204" pitchFamily="34" charset="0"/>
              </a:rPr>
              <a:t>T</a:t>
            </a:r>
            <a:r>
              <a:rPr lang="en-CH" sz="1600" b="1" dirty="0">
                <a:solidFill>
                  <a:schemeClr val="accent2"/>
                </a:solidFill>
                <a:latin typeface="Corbel" panose="020B0503020204020204" pitchFamily="34" charset="0"/>
              </a:rPr>
              <a:t>CC</a:t>
            </a:r>
            <a:r>
              <a:rPr lang="en-CH" sz="1600" b="1" dirty="0">
                <a:solidFill>
                  <a:schemeClr val="accent6"/>
                </a:solidFill>
                <a:latin typeface="Corbel" panose="020B0503020204020204" pitchFamily="34" charset="0"/>
              </a:rPr>
              <a:t>TT</a:t>
            </a:r>
            <a:r>
              <a:rPr lang="en-CH" sz="1600" b="1" dirty="0">
                <a:solidFill>
                  <a:schemeClr val="accent1"/>
                </a:solidFill>
                <a:latin typeface="Corbel" panose="020B0503020204020204" pitchFamily="34" charset="0"/>
              </a:rPr>
              <a:t>GG</a:t>
            </a:r>
            <a:r>
              <a:rPr lang="en-CH" sz="1600" b="1" dirty="0">
                <a:solidFill>
                  <a:schemeClr val="accent2"/>
                </a:solidFill>
                <a:latin typeface="Corbel" panose="020B0503020204020204" pitchFamily="34" charset="0"/>
              </a:rPr>
              <a:t>C</a:t>
            </a:r>
            <a:r>
              <a:rPr lang="en-CH" sz="1600" b="1" dirty="0">
                <a:solidFill>
                  <a:srgbClr val="863DBE"/>
                </a:solidFill>
                <a:latin typeface="Corbel" panose="020B0503020204020204" pitchFamily="34" charset="0"/>
              </a:rPr>
              <a:t>A</a:t>
            </a:r>
            <a:endParaRPr lang="en-CH" sz="1600" b="1" dirty="0">
              <a:solidFill>
                <a:schemeClr val="accent1"/>
              </a:solidFill>
              <a:latin typeface="Corbel" panose="020B0503020204020204" pitchFamily="34" charset="0"/>
            </a:endParaRPr>
          </a:p>
        </p:txBody>
      </p:sp>
      <p:sp>
        <p:nvSpPr>
          <p:cNvPr id="57" name="TextBox 56">
            <a:extLst>
              <a:ext uri="{FF2B5EF4-FFF2-40B4-BE49-F238E27FC236}">
                <a16:creationId xmlns:a16="http://schemas.microsoft.com/office/drawing/2014/main" id="{E1DE9BA9-8DA1-F24B-BE80-49C0F1FBB77F}"/>
              </a:ext>
            </a:extLst>
          </p:cNvPr>
          <p:cNvSpPr txBox="1"/>
          <p:nvPr/>
        </p:nvSpPr>
        <p:spPr>
          <a:xfrm>
            <a:off x="401293" y="3750196"/>
            <a:ext cx="2081302" cy="461665"/>
          </a:xfrm>
          <a:prstGeom prst="rect">
            <a:avLst/>
          </a:prstGeom>
          <a:noFill/>
        </p:spPr>
        <p:txBody>
          <a:bodyPr wrap="square" rtlCol="0">
            <a:spAutoFit/>
          </a:bodyPr>
          <a:lstStyle/>
          <a:p>
            <a:r>
              <a:rPr lang="en-US" sz="2400" b="1" dirty="0">
                <a:solidFill>
                  <a:srgbClr val="1982C3"/>
                </a:solidFill>
                <a:latin typeface="Corbel" panose="020B0503020204020204" pitchFamily="34" charset="0"/>
              </a:rPr>
              <a:t>Filtered Reads</a:t>
            </a:r>
            <a:endParaRPr lang="en-CH" sz="2400" b="1" dirty="0">
              <a:solidFill>
                <a:srgbClr val="1982C3"/>
              </a:solidFill>
              <a:latin typeface="Corbel" panose="020B0503020204020204" pitchFamily="34" charset="0"/>
            </a:endParaRPr>
          </a:p>
        </p:txBody>
      </p:sp>
      <p:sp>
        <p:nvSpPr>
          <p:cNvPr id="21" name="Rounded Rectangle 20">
            <a:extLst>
              <a:ext uri="{FF2B5EF4-FFF2-40B4-BE49-F238E27FC236}">
                <a16:creationId xmlns:a16="http://schemas.microsoft.com/office/drawing/2014/main" id="{50576CD0-C7EF-B54A-95C4-329CB6109292}"/>
              </a:ext>
            </a:extLst>
          </p:cNvPr>
          <p:cNvSpPr/>
          <p:nvPr/>
        </p:nvSpPr>
        <p:spPr>
          <a:xfrm>
            <a:off x="6724358" y="2291781"/>
            <a:ext cx="2048907" cy="1458415"/>
          </a:xfrm>
          <a:prstGeom prst="roundRect">
            <a:avLst>
              <a:gd name="adj" fmla="val 7116"/>
            </a:avLst>
          </a:prstGeom>
          <a:solidFill>
            <a:srgbClr val="F2E7FF"/>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2400" b="1" dirty="0">
                <a:solidFill>
                  <a:schemeClr val="tx1"/>
                </a:solidFill>
                <a:latin typeface="Corbel" panose="020B0503020204020204" pitchFamily="34" charset="0"/>
              </a:rPr>
              <a:t>Computation </a:t>
            </a:r>
          </a:p>
          <a:p>
            <a:pPr algn="ctr"/>
            <a:r>
              <a:rPr lang="en-CH" sz="2400" b="1" dirty="0">
                <a:solidFill>
                  <a:schemeClr val="tx1"/>
                </a:solidFill>
                <a:latin typeface="Corbel" panose="020B0503020204020204" pitchFamily="34" charset="0"/>
              </a:rPr>
              <a:t>Unit</a:t>
            </a:r>
          </a:p>
          <a:p>
            <a:pPr algn="ctr"/>
            <a:r>
              <a:rPr lang="en-CH" sz="2400" b="1" dirty="0">
                <a:solidFill>
                  <a:schemeClr val="accent3">
                    <a:lumMod val="75000"/>
                  </a:schemeClr>
                </a:solidFill>
                <a:latin typeface="Corbel" panose="020B0503020204020204" pitchFamily="34" charset="0"/>
              </a:rPr>
              <a:t>(CPU or Accelerator)</a:t>
            </a:r>
          </a:p>
        </p:txBody>
      </p:sp>
      <p:sp>
        <p:nvSpPr>
          <p:cNvPr id="22" name="Rounded Rectangle 21">
            <a:extLst>
              <a:ext uri="{FF2B5EF4-FFF2-40B4-BE49-F238E27FC236}">
                <a16:creationId xmlns:a16="http://schemas.microsoft.com/office/drawing/2014/main" id="{53DD1F9D-0083-5945-BB36-749D9762E256}"/>
              </a:ext>
            </a:extLst>
          </p:cNvPr>
          <p:cNvSpPr/>
          <p:nvPr/>
        </p:nvSpPr>
        <p:spPr>
          <a:xfrm>
            <a:off x="5842000" y="2291782"/>
            <a:ext cx="840153" cy="1458415"/>
          </a:xfrm>
          <a:prstGeom prst="roundRect">
            <a:avLst>
              <a:gd name="adj" fmla="val 7116"/>
            </a:avLst>
          </a:prstGeom>
          <a:solidFill>
            <a:schemeClr val="accent2">
              <a:lumMod val="20000"/>
              <a:lumOff val="8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CH" sz="2400" b="1" dirty="0">
                <a:solidFill>
                  <a:schemeClr val="tx1"/>
                </a:solidFill>
                <a:latin typeface="Corbel" panose="020B0503020204020204" pitchFamily="34" charset="0"/>
              </a:rPr>
              <a:t>Cache</a:t>
            </a:r>
            <a:endParaRPr lang="en-CH" b="1" dirty="0">
              <a:solidFill>
                <a:schemeClr val="tx1"/>
              </a:solidFill>
              <a:latin typeface="Corbel" panose="020B0503020204020204" pitchFamily="34" charset="0"/>
            </a:endParaRPr>
          </a:p>
        </p:txBody>
      </p:sp>
      <p:sp>
        <p:nvSpPr>
          <p:cNvPr id="24" name="Rounded Rectangle 23">
            <a:extLst>
              <a:ext uri="{FF2B5EF4-FFF2-40B4-BE49-F238E27FC236}">
                <a16:creationId xmlns:a16="http://schemas.microsoft.com/office/drawing/2014/main" id="{7E84C462-985F-2640-8B0F-31B31457E0D7}"/>
              </a:ext>
            </a:extLst>
          </p:cNvPr>
          <p:cNvSpPr/>
          <p:nvPr/>
        </p:nvSpPr>
        <p:spPr>
          <a:xfrm>
            <a:off x="3898900" y="2291782"/>
            <a:ext cx="1345754" cy="1458415"/>
          </a:xfrm>
          <a:prstGeom prst="roundRect">
            <a:avLst>
              <a:gd name="adj" fmla="val 7116"/>
            </a:avLst>
          </a:prstGeom>
          <a:solidFill>
            <a:schemeClr val="accent6">
              <a:lumMod val="20000"/>
              <a:lumOff val="8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2400" b="1" dirty="0">
                <a:solidFill>
                  <a:schemeClr val="tx1"/>
                </a:solidFill>
                <a:latin typeface="Corbel" panose="020B0503020204020204" pitchFamily="34" charset="0"/>
              </a:rPr>
              <a:t>Main </a:t>
            </a:r>
          </a:p>
          <a:p>
            <a:pPr algn="ctr"/>
            <a:r>
              <a:rPr lang="en-CH" sz="2400" b="1" dirty="0">
                <a:solidFill>
                  <a:schemeClr val="tx1"/>
                </a:solidFill>
                <a:latin typeface="Corbel" panose="020B0503020204020204" pitchFamily="34" charset="0"/>
              </a:rPr>
              <a:t>Memory</a:t>
            </a:r>
            <a:endParaRPr lang="en-CH" sz="2400" b="1" dirty="0">
              <a:solidFill>
                <a:schemeClr val="accent5"/>
              </a:solidFill>
              <a:latin typeface="Corbel" panose="020B0503020204020204" pitchFamily="34" charset="0"/>
            </a:endParaRPr>
          </a:p>
        </p:txBody>
      </p:sp>
      <p:sp>
        <p:nvSpPr>
          <p:cNvPr id="25" name="Rounded Rectangle 24">
            <a:extLst>
              <a:ext uri="{FF2B5EF4-FFF2-40B4-BE49-F238E27FC236}">
                <a16:creationId xmlns:a16="http://schemas.microsoft.com/office/drawing/2014/main" id="{BEAC5AFD-345B-384E-9B87-97AE4026E27D}"/>
              </a:ext>
            </a:extLst>
          </p:cNvPr>
          <p:cNvSpPr/>
          <p:nvPr/>
        </p:nvSpPr>
        <p:spPr>
          <a:xfrm>
            <a:off x="322865" y="2291781"/>
            <a:ext cx="2245002" cy="1458415"/>
          </a:xfrm>
          <a:prstGeom prst="roundRect">
            <a:avLst>
              <a:gd name="adj" fmla="val 7116"/>
            </a:avLst>
          </a:prstGeom>
          <a:solidFill>
            <a:schemeClr val="accent1">
              <a:lumMod val="20000"/>
              <a:lumOff val="8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2400" b="1" dirty="0">
                <a:solidFill>
                  <a:schemeClr val="tx1"/>
                </a:solidFill>
                <a:latin typeface="Corbel" panose="020B0503020204020204" pitchFamily="34" charset="0"/>
              </a:rPr>
              <a:t>Storage</a:t>
            </a:r>
          </a:p>
          <a:p>
            <a:pPr algn="ctr"/>
            <a:r>
              <a:rPr lang="en-CH" sz="2400" b="1" dirty="0">
                <a:solidFill>
                  <a:schemeClr val="tx1"/>
                </a:solidFill>
                <a:latin typeface="Corbel" panose="020B0503020204020204" pitchFamily="34" charset="0"/>
              </a:rPr>
              <a:t>System</a:t>
            </a:r>
            <a:endParaRPr lang="en-CH" sz="2400" b="1" dirty="0">
              <a:solidFill>
                <a:schemeClr val="accent5"/>
              </a:solidFill>
              <a:latin typeface="Corbel" panose="020B0503020204020204" pitchFamily="34" charset="0"/>
            </a:endParaRPr>
          </a:p>
        </p:txBody>
      </p:sp>
    </p:spTree>
    <p:custDataLst>
      <p:tags r:id="rId1"/>
    </p:custDataLst>
    <p:extLst>
      <p:ext uri="{BB962C8B-B14F-4D97-AF65-F5344CB8AC3E}">
        <p14:creationId xmlns:p14="http://schemas.microsoft.com/office/powerpoint/2010/main" val="1183846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uiExpand="1" animBg="1"/>
      <p:bldP spid="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829D2-A40B-314C-A479-C95DDD1C2E10}"/>
              </a:ext>
            </a:extLst>
          </p:cNvPr>
          <p:cNvSpPr>
            <a:spLocks noGrp="1"/>
          </p:cNvSpPr>
          <p:nvPr>
            <p:ph type="title"/>
          </p:nvPr>
        </p:nvSpPr>
        <p:spPr/>
        <p:txBody>
          <a:bodyPr/>
          <a:lstStyle/>
          <a:p>
            <a:r>
              <a:rPr lang="en-CH" dirty="0"/>
              <a:t>GenStore</a:t>
            </a:r>
          </a:p>
        </p:txBody>
      </p:sp>
      <p:sp>
        <p:nvSpPr>
          <p:cNvPr id="16" name="Rectangle 15">
            <a:extLst>
              <a:ext uri="{FF2B5EF4-FFF2-40B4-BE49-F238E27FC236}">
                <a16:creationId xmlns:a16="http://schemas.microsoft.com/office/drawing/2014/main" id="{4370B287-BAD8-4542-8D2C-4A8E6592DB15}"/>
              </a:ext>
            </a:extLst>
          </p:cNvPr>
          <p:cNvSpPr/>
          <p:nvPr/>
        </p:nvSpPr>
        <p:spPr>
          <a:xfrm>
            <a:off x="-1" y="3816725"/>
            <a:ext cx="9144000" cy="748728"/>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800" b="1" dirty="0">
              <a:solidFill>
                <a:srgbClr val="629B3C"/>
              </a:solidFill>
              <a:latin typeface="Corbel" panose="020B0503020204020204" pitchFamily="34" charset="0"/>
            </a:endParaRPr>
          </a:p>
          <a:p>
            <a:pPr algn="ctr"/>
            <a:r>
              <a:rPr lang="en-CH" sz="2800" b="1" dirty="0">
                <a:solidFill>
                  <a:srgbClr val="629B3C"/>
                </a:solidFill>
                <a:latin typeface="Corbel" panose="020B0503020204020204" pitchFamily="34" charset="0"/>
              </a:rPr>
              <a:t>Computation overhead</a:t>
            </a:r>
          </a:p>
          <a:p>
            <a:pPr algn="ctr"/>
            <a:r>
              <a:rPr lang="en-CH" sz="2800" b="1" dirty="0">
                <a:solidFill>
                  <a:srgbClr val="629B3C"/>
                </a:solidFill>
                <a:latin typeface="Corbel" panose="020B0503020204020204" pitchFamily="34" charset="0"/>
              </a:rPr>
              <a:t> </a:t>
            </a:r>
          </a:p>
        </p:txBody>
      </p:sp>
      <p:sp>
        <p:nvSpPr>
          <p:cNvPr id="17" name="Rectangle 16">
            <a:extLst>
              <a:ext uri="{FF2B5EF4-FFF2-40B4-BE49-F238E27FC236}">
                <a16:creationId xmlns:a16="http://schemas.microsoft.com/office/drawing/2014/main" id="{EBD1BA12-CAEE-1444-9A7D-EFF6CA2E8F96}"/>
              </a:ext>
            </a:extLst>
          </p:cNvPr>
          <p:cNvSpPr/>
          <p:nvPr/>
        </p:nvSpPr>
        <p:spPr>
          <a:xfrm>
            <a:off x="-1" y="4673964"/>
            <a:ext cx="9144000" cy="74872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629B3C"/>
                </a:solidFill>
                <a:latin typeface="Corbel" panose="020B0503020204020204" pitchFamily="34" charset="0"/>
              </a:rPr>
              <a:t>Data </a:t>
            </a:r>
            <a:r>
              <a:rPr lang="en-GB" sz="2800" b="1" dirty="0">
                <a:solidFill>
                  <a:srgbClr val="629B3C"/>
                </a:solidFill>
                <a:latin typeface="Corbel" panose="020B0503020204020204" pitchFamily="34" charset="0"/>
              </a:rPr>
              <a:t>movement overhead </a:t>
            </a:r>
            <a:r>
              <a:rPr lang="en-CH" sz="2800" b="1" dirty="0">
                <a:solidFill>
                  <a:srgbClr val="629B3C"/>
                </a:solidFill>
                <a:latin typeface="Corbel" panose="020B0503020204020204" pitchFamily="34" charset="0"/>
              </a:rPr>
              <a:t> </a:t>
            </a:r>
          </a:p>
        </p:txBody>
      </p:sp>
      <p:sp>
        <p:nvSpPr>
          <p:cNvPr id="27" name="Rectangle 26">
            <a:extLst>
              <a:ext uri="{FF2B5EF4-FFF2-40B4-BE49-F238E27FC236}">
                <a16:creationId xmlns:a16="http://schemas.microsoft.com/office/drawing/2014/main" id="{6D3C8E0D-B892-A54E-B98B-2BF91DABD861}"/>
              </a:ext>
            </a:extLst>
          </p:cNvPr>
          <p:cNvSpPr/>
          <p:nvPr/>
        </p:nvSpPr>
        <p:spPr>
          <a:xfrm>
            <a:off x="-1" y="5504396"/>
            <a:ext cx="9144000" cy="920785"/>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3538" lvl="1" indent="-185738" algn="ctr">
              <a:lnSpc>
                <a:spcPct val="90000"/>
              </a:lnSpc>
              <a:spcBef>
                <a:spcPts val="400"/>
              </a:spcBef>
            </a:pPr>
            <a:r>
              <a:rPr lang="en-US" sz="2800" b="1" dirty="0" err="1">
                <a:solidFill>
                  <a:srgbClr val="7030A0"/>
                </a:solidFill>
                <a:latin typeface="Corbel" panose="020B0503020204020204" pitchFamily="34" charset="0"/>
                <a:ea typeface="Segoe UI Symbol" panose="020B0502040204020203" pitchFamily="34" charset="0"/>
                <a:cs typeface="Segoe UI Historic" panose="020B0502040204020203" pitchFamily="34" charset="0"/>
              </a:rPr>
              <a:t>GenStore</a:t>
            </a:r>
            <a:r>
              <a:rPr lang="en-US" sz="2800" b="1" dirty="0">
                <a:solidFill>
                  <a:srgbClr val="7030A0"/>
                </a:solidFill>
                <a:latin typeface="Corbel" panose="020B0503020204020204" pitchFamily="34" charset="0"/>
                <a:ea typeface="Segoe UI Symbol" panose="020B0502040204020203" pitchFamily="34" charset="0"/>
                <a:cs typeface="Segoe UI Historic" panose="020B0502040204020203" pitchFamily="34" charset="0"/>
              </a:rPr>
              <a:t> provides significant speedup (</a:t>
            </a:r>
            <a:r>
              <a:rPr lang="en-US" sz="2000" b="1" dirty="0">
                <a:solidFill>
                  <a:srgbClr val="7030A0"/>
                </a:solidFill>
                <a:latin typeface="Verdana" panose="020B0604030504040204" pitchFamily="34" charset="0"/>
                <a:ea typeface="Verdana" panose="020B0604030504040204" pitchFamily="34" charset="0"/>
                <a:cs typeface="Verdana" panose="020B0604030504040204" pitchFamily="34" charset="0"/>
              </a:rPr>
              <a:t>1.4x - 33.6x</a:t>
            </a:r>
            <a:r>
              <a:rPr lang="en-US" sz="2800" b="1" dirty="0">
                <a:solidFill>
                  <a:srgbClr val="7030A0"/>
                </a:solidFill>
                <a:latin typeface="Corbel" panose="020B0503020204020204" pitchFamily="34" charset="0"/>
                <a:ea typeface="Segoe UI Symbol" panose="020B0502040204020203" pitchFamily="34" charset="0"/>
                <a:cs typeface="Segoe UI Historic" panose="020B0502040204020203" pitchFamily="34" charset="0"/>
              </a:rPr>
              <a:t>) and  </a:t>
            </a:r>
          </a:p>
          <a:p>
            <a:pPr marL="363538" lvl="1" indent="-185738" algn="ctr">
              <a:lnSpc>
                <a:spcPct val="90000"/>
              </a:lnSpc>
              <a:spcBef>
                <a:spcPts val="400"/>
              </a:spcBef>
            </a:pPr>
            <a:r>
              <a:rPr lang="en-US" sz="2800" b="1" dirty="0">
                <a:solidFill>
                  <a:srgbClr val="7030A0"/>
                </a:solidFill>
                <a:latin typeface="Corbel" panose="020B0503020204020204" pitchFamily="34" charset="0"/>
                <a:ea typeface="Segoe UI Symbol" panose="020B0502040204020203" pitchFamily="34" charset="0"/>
                <a:cs typeface="Segoe UI Historic" panose="020B0502040204020203" pitchFamily="34" charset="0"/>
              </a:rPr>
              <a:t>energy reduction </a:t>
            </a:r>
            <a:r>
              <a:rPr lang="en-US" sz="2000" b="1" dirty="0">
                <a:solidFill>
                  <a:srgbClr val="7030A0"/>
                </a:solidFill>
                <a:latin typeface="Verdana" panose="020B0604030504040204" pitchFamily="34" charset="0"/>
                <a:ea typeface="Verdana" panose="020B0604030504040204" pitchFamily="34" charset="0"/>
                <a:cs typeface="Verdana" panose="020B0604030504040204" pitchFamily="34" charset="0"/>
              </a:rPr>
              <a:t>(3.9x – 29.2x) </a:t>
            </a:r>
            <a:r>
              <a:rPr lang="en-US" sz="2800" b="1" dirty="0">
                <a:solidFill>
                  <a:srgbClr val="7030A0"/>
                </a:solidFill>
                <a:latin typeface="Corbel" panose="020B0503020204020204" pitchFamily="34" charset="0"/>
                <a:ea typeface="Segoe UI Symbol" panose="020B0502040204020203" pitchFamily="34" charset="0"/>
                <a:cs typeface="Segoe UI Historic" panose="020B0502040204020203" pitchFamily="34" charset="0"/>
              </a:rPr>
              <a:t>at low cost</a:t>
            </a:r>
          </a:p>
        </p:txBody>
      </p:sp>
      <p:pic>
        <p:nvPicPr>
          <p:cNvPr id="25" name="Graphic 24" descr="Filter">
            <a:extLst>
              <a:ext uri="{FF2B5EF4-FFF2-40B4-BE49-F238E27FC236}">
                <a16:creationId xmlns:a16="http://schemas.microsoft.com/office/drawing/2014/main" id="{8B25414C-F63C-6F43-896D-900C1C6031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9560" y="1084746"/>
            <a:ext cx="914400" cy="914400"/>
          </a:xfrm>
          <a:prstGeom prst="rect">
            <a:avLst/>
          </a:prstGeom>
        </p:spPr>
      </p:pic>
      <p:sp>
        <p:nvSpPr>
          <p:cNvPr id="28" name="TextBox 27">
            <a:extLst>
              <a:ext uri="{FF2B5EF4-FFF2-40B4-BE49-F238E27FC236}">
                <a16:creationId xmlns:a16="http://schemas.microsoft.com/office/drawing/2014/main" id="{85A1149C-150A-D144-A3DF-0426926EEAFF}"/>
              </a:ext>
            </a:extLst>
          </p:cNvPr>
          <p:cNvSpPr txBox="1"/>
          <p:nvPr/>
        </p:nvSpPr>
        <p:spPr>
          <a:xfrm>
            <a:off x="1103960" y="1191465"/>
            <a:ext cx="5578193" cy="830997"/>
          </a:xfrm>
          <a:prstGeom prst="rect">
            <a:avLst/>
          </a:prstGeom>
          <a:noFill/>
        </p:spPr>
        <p:txBody>
          <a:bodyPr wrap="square" rtlCol="0">
            <a:spAutoFit/>
          </a:bodyPr>
          <a:lstStyle/>
          <a:p>
            <a:r>
              <a:rPr lang="en-CH" sz="2400" b="1" i="1" dirty="0">
                <a:solidFill>
                  <a:srgbClr val="1982C3"/>
                </a:solidFill>
                <a:latin typeface="Corbel" panose="020B0503020204020204" pitchFamily="34" charset="0"/>
              </a:rPr>
              <a:t>Filter</a:t>
            </a:r>
            <a:r>
              <a:rPr lang="en-CH" sz="2400" b="1" dirty="0">
                <a:solidFill>
                  <a:srgbClr val="1982C3"/>
                </a:solidFill>
                <a:latin typeface="Corbel" panose="020B0503020204020204" pitchFamily="34" charset="0"/>
              </a:rPr>
              <a:t> reads that do </a:t>
            </a:r>
            <a:r>
              <a:rPr lang="en-CH" sz="2400" b="1" i="1" dirty="0">
                <a:solidFill>
                  <a:srgbClr val="1982C3"/>
                </a:solidFill>
                <a:latin typeface="Corbel" panose="020B0503020204020204" pitchFamily="34" charset="0"/>
              </a:rPr>
              <a:t>not</a:t>
            </a:r>
            <a:r>
              <a:rPr lang="en-CH" sz="2400" b="1" dirty="0">
                <a:solidFill>
                  <a:srgbClr val="1982C3"/>
                </a:solidFill>
                <a:latin typeface="Corbel" panose="020B0503020204020204" pitchFamily="34" charset="0"/>
              </a:rPr>
              <a:t> require alignment</a:t>
            </a:r>
          </a:p>
          <a:p>
            <a:r>
              <a:rPr lang="en-GB" sz="2400" b="1" i="1" dirty="0">
                <a:solidFill>
                  <a:srgbClr val="1982C3"/>
                </a:solidFill>
                <a:latin typeface="Corbel" panose="020B0503020204020204" pitchFamily="34" charset="0"/>
              </a:rPr>
              <a:t>i</a:t>
            </a:r>
            <a:r>
              <a:rPr lang="en-CH" sz="2400" b="1" i="1" dirty="0">
                <a:solidFill>
                  <a:srgbClr val="1982C3"/>
                </a:solidFill>
                <a:latin typeface="Corbel" panose="020B0503020204020204" pitchFamily="34" charset="0"/>
              </a:rPr>
              <a:t>nside the storage system</a:t>
            </a:r>
          </a:p>
        </p:txBody>
      </p:sp>
      <p:sp>
        <p:nvSpPr>
          <p:cNvPr id="24" name="Rounded Rectangle 23">
            <a:extLst>
              <a:ext uri="{FF2B5EF4-FFF2-40B4-BE49-F238E27FC236}">
                <a16:creationId xmlns:a16="http://schemas.microsoft.com/office/drawing/2014/main" id="{ADF88CDD-0907-5444-A601-79E5591035C3}"/>
              </a:ext>
            </a:extLst>
          </p:cNvPr>
          <p:cNvSpPr/>
          <p:nvPr/>
        </p:nvSpPr>
        <p:spPr>
          <a:xfrm>
            <a:off x="6724358" y="2291781"/>
            <a:ext cx="2048907" cy="1458415"/>
          </a:xfrm>
          <a:prstGeom prst="roundRect">
            <a:avLst>
              <a:gd name="adj" fmla="val 7116"/>
            </a:avLst>
          </a:prstGeom>
          <a:solidFill>
            <a:srgbClr val="F2E7FF"/>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2400" b="1" dirty="0">
                <a:solidFill>
                  <a:schemeClr val="tx1"/>
                </a:solidFill>
                <a:latin typeface="Corbel" panose="020B0503020204020204" pitchFamily="34" charset="0"/>
              </a:rPr>
              <a:t>Computation </a:t>
            </a:r>
          </a:p>
          <a:p>
            <a:pPr algn="ctr"/>
            <a:r>
              <a:rPr lang="en-CH" sz="2400" b="1" dirty="0">
                <a:solidFill>
                  <a:schemeClr val="tx1"/>
                </a:solidFill>
                <a:latin typeface="Corbel" panose="020B0503020204020204" pitchFamily="34" charset="0"/>
              </a:rPr>
              <a:t>Unit</a:t>
            </a:r>
          </a:p>
          <a:p>
            <a:pPr algn="ctr"/>
            <a:r>
              <a:rPr lang="en-CH" sz="2400" b="1" dirty="0">
                <a:solidFill>
                  <a:schemeClr val="accent3">
                    <a:lumMod val="75000"/>
                  </a:schemeClr>
                </a:solidFill>
                <a:latin typeface="Corbel" panose="020B0503020204020204" pitchFamily="34" charset="0"/>
              </a:rPr>
              <a:t>(CPU or Accelerator)</a:t>
            </a:r>
          </a:p>
        </p:txBody>
      </p:sp>
      <p:sp>
        <p:nvSpPr>
          <p:cNvPr id="26" name="Rounded Rectangle 25">
            <a:extLst>
              <a:ext uri="{FF2B5EF4-FFF2-40B4-BE49-F238E27FC236}">
                <a16:creationId xmlns:a16="http://schemas.microsoft.com/office/drawing/2014/main" id="{F9B73524-4D68-1F49-A997-CA80B3318EBB}"/>
              </a:ext>
            </a:extLst>
          </p:cNvPr>
          <p:cNvSpPr/>
          <p:nvPr/>
        </p:nvSpPr>
        <p:spPr>
          <a:xfrm>
            <a:off x="5842000" y="2291782"/>
            <a:ext cx="840153" cy="1458415"/>
          </a:xfrm>
          <a:prstGeom prst="roundRect">
            <a:avLst>
              <a:gd name="adj" fmla="val 7116"/>
            </a:avLst>
          </a:prstGeom>
          <a:solidFill>
            <a:schemeClr val="accent2">
              <a:lumMod val="20000"/>
              <a:lumOff val="8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CH" sz="2400" b="1" dirty="0">
                <a:solidFill>
                  <a:schemeClr val="tx1"/>
                </a:solidFill>
                <a:latin typeface="Corbel" panose="020B0503020204020204" pitchFamily="34" charset="0"/>
              </a:rPr>
              <a:t>Cache</a:t>
            </a:r>
            <a:endParaRPr lang="en-CH" b="1" dirty="0">
              <a:solidFill>
                <a:schemeClr val="tx1"/>
              </a:solidFill>
              <a:latin typeface="Corbel" panose="020B0503020204020204" pitchFamily="34" charset="0"/>
            </a:endParaRPr>
          </a:p>
        </p:txBody>
      </p:sp>
      <p:sp>
        <p:nvSpPr>
          <p:cNvPr id="33" name="Rounded Rectangle 32">
            <a:extLst>
              <a:ext uri="{FF2B5EF4-FFF2-40B4-BE49-F238E27FC236}">
                <a16:creationId xmlns:a16="http://schemas.microsoft.com/office/drawing/2014/main" id="{BCDB42AB-3D54-2344-AEEE-31EFE51B1B0E}"/>
              </a:ext>
            </a:extLst>
          </p:cNvPr>
          <p:cNvSpPr/>
          <p:nvPr/>
        </p:nvSpPr>
        <p:spPr>
          <a:xfrm>
            <a:off x="3898900" y="2291782"/>
            <a:ext cx="1345754" cy="1458415"/>
          </a:xfrm>
          <a:prstGeom prst="roundRect">
            <a:avLst>
              <a:gd name="adj" fmla="val 7116"/>
            </a:avLst>
          </a:prstGeom>
          <a:solidFill>
            <a:schemeClr val="accent6">
              <a:lumMod val="20000"/>
              <a:lumOff val="8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2400" b="1" dirty="0">
                <a:solidFill>
                  <a:schemeClr val="tx1"/>
                </a:solidFill>
                <a:latin typeface="Corbel" panose="020B0503020204020204" pitchFamily="34" charset="0"/>
              </a:rPr>
              <a:t>Main </a:t>
            </a:r>
          </a:p>
          <a:p>
            <a:pPr algn="ctr"/>
            <a:r>
              <a:rPr lang="en-CH" sz="2400" b="1" dirty="0">
                <a:solidFill>
                  <a:schemeClr val="tx1"/>
                </a:solidFill>
                <a:latin typeface="Corbel" panose="020B0503020204020204" pitchFamily="34" charset="0"/>
              </a:rPr>
              <a:t>Memory</a:t>
            </a:r>
            <a:endParaRPr lang="en-CH" sz="2400" b="1" dirty="0">
              <a:solidFill>
                <a:schemeClr val="accent5"/>
              </a:solidFill>
              <a:latin typeface="Corbel" panose="020B0503020204020204" pitchFamily="34" charset="0"/>
            </a:endParaRPr>
          </a:p>
        </p:txBody>
      </p:sp>
      <p:sp>
        <p:nvSpPr>
          <p:cNvPr id="34" name="Rounded Rectangle 33">
            <a:extLst>
              <a:ext uri="{FF2B5EF4-FFF2-40B4-BE49-F238E27FC236}">
                <a16:creationId xmlns:a16="http://schemas.microsoft.com/office/drawing/2014/main" id="{B09568AC-8F7F-2B41-B1AD-ECC78E17C170}"/>
              </a:ext>
            </a:extLst>
          </p:cNvPr>
          <p:cNvSpPr/>
          <p:nvPr/>
        </p:nvSpPr>
        <p:spPr>
          <a:xfrm>
            <a:off x="322865" y="2291781"/>
            <a:ext cx="2245002" cy="1458415"/>
          </a:xfrm>
          <a:prstGeom prst="roundRect">
            <a:avLst>
              <a:gd name="adj" fmla="val 7116"/>
            </a:avLst>
          </a:prstGeom>
          <a:solidFill>
            <a:schemeClr val="accent1">
              <a:lumMod val="20000"/>
              <a:lumOff val="8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CH" sz="2100" b="1" dirty="0">
                <a:solidFill>
                  <a:schemeClr val="tx1"/>
                </a:solidFill>
                <a:latin typeface="Corbel" panose="020B0503020204020204" pitchFamily="34" charset="0"/>
              </a:rPr>
              <a:t>GenStore-Enabled</a:t>
            </a:r>
          </a:p>
          <a:p>
            <a:pPr algn="ctr"/>
            <a:r>
              <a:rPr lang="en-CH" sz="2100" b="1" dirty="0">
                <a:solidFill>
                  <a:schemeClr val="tx1"/>
                </a:solidFill>
                <a:latin typeface="Corbel" panose="020B0503020204020204" pitchFamily="34" charset="0"/>
              </a:rPr>
              <a:t>Storage</a:t>
            </a:r>
          </a:p>
          <a:p>
            <a:pPr algn="ctr"/>
            <a:r>
              <a:rPr lang="en-CH" sz="2100" b="1" dirty="0">
                <a:solidFill>
                  <a:schemeClr val="tx1"/>
                </a:solidFill>
                <a:latin typeface="Corbel" panose="020B0503020204020204" pitchFamily="34" charset="0"/>
              </a:rPr>
              <a:t>System</a:t>
            </a:r>
            <a:endParaRPr lang="en-CH" sz="2100" b="1" dirty="0">
              <a:solidFill>
                <a:schemeClr val="accent5"/>
              </a:solidFill>
              <a:latin typeface="Corbel" panose="020B0503020204020204" pitchFamily="34" charset="0"/>
            </a:endParaRPr>
          </a:p>
        </p:txBody>
      </p:sp>
      <p:sp>
        <p:nvSpPr>
          <p:cNvPr id="14" name="TextBox 13">
            <a:extLst>
              <a:ext uri="{FF2B5EF4-FFF2-40B4-BE49-F238E27FC236}">
                <a16:creationId xmlns:a16="http://schemas.microsoft.com/office/drawing/2014/main" id="{D7160C5E-41BC-2B49-BA56-FA2AE0BE124C}"/>
              </a:ext>
            </a:extLst>
          </p:cNvPr>
          <p:cNvSpPr txBox="1"/>
          <p:nvPr/>
        </p:nvSpPr>
        <p:spPr>
          <a:xfrm>
            <a:off x="646760" y="3637091"/>
            <a:ext cx="1099697" cy="1107996"/>
          </a:xfrm>
          <a:prstGeom prst="rect">
            <a:avLst/>
          </a:prstGeom>
          <a:noFill/>
        </p:spPr>
        <p:txBody>
          <a:bodyPr wrap="square">
            <a:spAutoFit/>
          </a:bodyPr>
          <a:lstStyle/>
          <a:p>
            <a:r>
              <a:rPr lang="en-CH" sz="6600" b="1" i="0" u="none" strike="noStrike" dirty="0">
                <a:solidFill>
                  <a:srgbClr val="629B3C"/>
                </a:solidFill>
                <a:effectLst/>
                <a:latin typeface="arial" panose="020B0604020202020204" pitchFamily="34" charset="0"/>
              </a:rPr>
              <a:t>✓</a:t>
            </a:r>
            <a:endParaRPr lang="en-CH" sz="7200" dirty="0">
              <a:solidFill>
                <a:srgbClr val="629B3C"/>
              </a:solidFill>
            </a:endParaRPr>
          </a:p>
        </p:txBody>
      </p:sp>
      <p:sp>
        <p:nvSpPr>
          <p:cNvPr id="15" name="TextBox 14">
            <a:extLst>
              <a:ext uri="{FF2B5EF4-FFF2-40B4-BE49-F238E27FC236}">
                <a16:creationId xmlns:a16="http://schemas.microsoft.com/office/drawing/2014/main" id="{5186C003-ED69-D042-A19F-C0D5BD294DB6}"/>
              </a:ext>
            </a:extLst>
          </p:cNvPr>
          <p:cNvSpPr txBox="1"/>
          <p:nvPr/>
        </p:nvSpPr>
        <p:spPr>
          <a:xfrm>
            <a:off x="646759" y="4494329"/>
            <a:ext cx="1099697" cy="1107996"/>
          </a:xfrm>
          <a:prstGeom prst="rect">
            <a:avLst/>
          </a:prstGeom>
          <a:noFill/>
        </p:spPr>
        <p:txBody>
          <a:bodyPr wrap="square">
            <a:spAutoFit/>
          </a:bodyPr>
          <a:lstStyle/>
          <a:p>
            <a:r>
              <a:rPr lang="en-CH" sz="6600" b="1" i="0" u="none" strike="noStrike" dirty="0">
                <a:solidFill>
                  <a:srgbClr val="629B3C"/>
                </a:solidFill>
                <a:effectLst/>
                <a:latin typeface="arial" panose="020B0604020202020204" pitchFamily="34" charset="0"/>
              </a:rPr>
              <a:t>✓</a:t>
            </a:r>
            <a:endParaRPr lang="en-CH" sz="7200" dirty="0">
              <a:solidFill>
                <a:srgbClr val="629B3C"/>
              </a:solidFill>
            </a:endParaRPr>
          </a:p>
        </p:txBody>
      </p:sp>
    </p:spTree>
    <p:custDataLst>
      <p:tags r:id="rId1"/>
    </p:custDataLst>
    <p:extLst>
      <p:ext uri="{BB962C8B-B14F-4D97-AF65-F5344CB8AC3E}">
        <p14:creationId xmlns:p14="http://schemas.microsoft.com/office/powerpoint/2010/main" val="2772009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7" grpId="0" uiExpand="1" bldLvl="2" animBg="1"/>
      <p:bldP spid="14"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591AAD8-8B9E-F441-B3D7-A9A6729D3F61}"/>
              </a:ext>
            </a:extLst>
          </p:cNvPr>
          <p:cNvSpPr/>
          <p:nvPr/>
        </p:nvSpPr>
        <p:spPr>
          <a:xfrm>
            <a:off x="235868" y="5243582"/>
            <a:ext cx="8672264" cy="87633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a:latin typeface="Corbel" panose="020B0503020204020204" pitchFamily="34" charset="0"/>
              </a:rPr>
              <a:t>Conclusions</a:t>
            </a:r>
          </a:p>
        </p:txBody>
      </p:sp>
      <p:sp>
        <p:nvSpPr>
          <p:cNvPr id="16" name="Rectangle 15">
            <a:extLst>
              <a:ext uri="{FF2B5EF4-FFF2-40B4-BE49-F238E27FC236}">
                <a16:creationId xmlns:a16="http://schemas.microsoft.com/office/drawing/2014/main" id="{C4F7C2E8-FACF-A344-B41E-7283F0886952}"/>
              </a:ext>
            </a:extLst>
          </p:cNvPr>
          <p:cNvSpPr/>
          <p:nvPr/>
        </p:nvSpPr>
        <p:spPr>
          <a:xfrm>
            <a:off x="265586" y="866164"/>
            <a:ext cx="8672264" cy="876337"/>
          </a:xfrm>
          <a:prstGeom prst="rect">
            <a:avLst/>
          </a:prstGeom>
          <a:solidFill>
            <a:srgbClr val="0643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latin typeface="Corbel" panose="020B0503020204020204" pitchFamily="34" charset="0"/>
              </a:rPr>
              <a:t>Background</a:t>
            </a:r>
          </a:p>
        </p:txBody>
      </p:sp>
      <p:sp>
        <p:nvSpPr>
          <p:cNvPr id="6" name="Content Placeholder 5" hidden="1">
            <a:extLst>
              <a:ext uri="{FF2B5EF4-FFF2-40B4-BE49-F238E27FC236}">
                <a16:creationId xmlns:a16="http://schemas.microsoft.com/office/drawing/2014/main" id="{8E8EDEFF-E6DD-CC47-AE02-196B3AC1525F}"/>
              </a:ext>
            </a:extLst>
          </p:cNvPr>
          <p:cNvSpPr>
            <a:spLocks noGrp="1"/>
          </p:cNvSpPr>
          <p:nvPr>
            <p:ph idx="1"/>
          </p:nvPr>
        </p:nvSpPr>
        <p:spPr>
          <a:xfrm>
            <a:off x="216313" y="1038366"/>
            <a:ext cx="8592679" cy="5148882"/>
          </a:xfrm>
        </p:spPr>
        <p:txBody>
          <a:bodyPr>
            <a:normAutofit fontScale="77500" lnSpcReduction="20000"/>
          </a:bodyPr>
          <a:lstStyle/>
          <a:p>
            <a:pPr marL="0" indent="0">
              <a:lnSpc>
                <a:spcPct val="200000"/>
              </a:lnSpc>
              <a:spcBef>
                <a:spcPts val="700"/>
              </a:spcBef>
              <a:buNone/>
            </a:pPr>
            <a:r>
              <a:rPr lang="en-US">
                <a:solidFill>
                  <a:srgbClr val="BFBFBF"/>
                </a:solidFill>
              </a:rPr>
              <a:t>Motivation and Goal</a:t>
            </a:r>
          </a:p>
          <a:p>
            <a:pPr marL="0" indent="0">
              <a:lnSpc>
                <a:spcPct val="200000"/>
              </a:lnSpc>
              <a:spcBef>
                <a:spcPts val="700"/>
              </a:spcBef>
              <a:buNone/>
            </a:pPr>
            <a:r>
              <a:rPr lang="en-US">
                <a:solidFill>
                  <a:srgbClr val="BFBFBF"/>
                </a:solidFill>
              </a:rPr>
              <a:t>Experimental Methodology</a:t>
            </a:r>
          </a:p>
          <a:p>
            <a:pPr marL="0" indent="0">
              <a:lnSpc>
                <a:spcPct val="200000"/>
              </a:lnSpc>
              <a:spcBef>
                <a:spcPts val="700"/>
              </a:spcBef>
              <a:buNone/>
            </a:pPr>
            <a:r>
              <a:rPr lang="en-US">
                <a:solidFill>
                  <a:srgbClr val="BFBFBF"/>
                </a:solidFill>
              </a:rPr>
              <a:t>Temperature Analysis</a:t>
            </a:r>
          </a:p>
          <a:p>
            <a:pPr marL="0" indent="0">
              <a:lnSpc>
                <a:spcPct val="200000"/>
              </a:lnSpc>
              <a:spcBef>
                <a:spcPts val="700"/>
              </a:spcBef>
              <a:buNone/>
            </a:pPr>
            <a:r>
              <a:rPr lang="en-US">
                <a:solidFill>
                  <a:srgbClr val="BFBFBF"/>
                </a:solidFill>
              </a:rPr>
              <a:t>Aggressor Row Active Time Analysis</a:t>
            </a:r>
          </a:p>
          <a:p>
            <a:pPr marL="0" indent="0">
              <a:lnSpc>
                <a:spcPct val="200000"/>
              </a:lnSpc>
              <a:spcBef>
                <a:spcPts val="700"/>
              </a:spcBef>
              <a:buNone/>
            </a:pPr>
            <a:r>
              <a:rPr lang="en-US">
                <a:solidFill>
                  <a:srgbClr val="BFBFBF"/>
                </a:solidFill>
              </a:rPr>
              <a:t>Spatial Variation Analysis</a:t>
            </a:r>
          </a:p>
          <a:p>
            <a:pPr marL="0" indent="0">
              <a:lnSpc>
                <a:spcPct val="200000"/>
              </a:lnSpc>
              <a:spcBef>
                <a:spcPts val="700"/>
              </a:spcBef>
              <a:buNone/>
            </a:pPr>
            <a:r>
              <a:rPr lang="en-US">
                <a:solidFill>
                  <a:srgbClr val="BFBFBF"/>
                </a:solidFill>
              </a:rPr>
              <a:t>Implications on Attacks and Defenses</a:t>
            </a:r>
          </a:p>
          <a:p>
            <a:pPr marL="0" indent="0">
              <a:lnSpc>
                <a:spcPct val="200000"/>
              </a:lnSpc>
              <a:spcBef>
                <a:spcPts val="700"/>
              </a:spcBef>
              <a:buNone/>
            </a:pPr>
            <a:r>
              <a:rPr lang="en-US">
                <a:solidFill>
                  <a:srgbClr val="BFBFBF"/>
                </a:solidFill>
              </a:rPr>
              <a:t>Conclusions</a:t>
            </a:r>
          </a:p>
          <a:p>
            <a:pPr marL="0" indent="0">
              <a:lnSpc>
                <a:spcPct val="200000"/>
              </a:lnSpc>
              <a:buNone/>
            </a:pPr>
            <a:endParaRPr lang="en-US">
              <a:solidFill>
                <a:srgbClr val="BFBFBF"/>
              </a:solidFill>
            </a:endParaRPr>
          </a:p>
        </p:txBody>
      </p:sp>
      <p:sp>
        <p:nvSpPr>
          <p:cNvPr id="26" name="Rectangle 25">
            <a:extLst>
              <a:ext uri="{FF2B5EF4-FFF2-40B4-BE49-F238E27FC236}">
                <a16:creationId xmlns:a16="http://schemas.microsoft.com/office/drawing/2014/main" id="{B42F442F-3A35-1441-816F-E719C1E2BEDF}"/>
              </a:ext>
            </a:extLst>
          </p:cNvPr>
          <p:cNvSpPr/>
          <p:nvPr/>
        </p:nvSpPr>
        <p:spPr>
          <a:xfrm>
            <a:off x="265586" y="1960519"/>
            <a:ext cx="8672264" cy="87633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latin typeface="Corbel" panose="020B0503020204020204" pitchFamily="34" charset="0"/>
              </a:rPr>
              <a:t>Motivation and Goal</a:t>
            </a:r>
          </a:p>
        </p:txBody>
      </p:sp>
      <p:sp>
        <p:nvSpPr>
          <p:cNvPr id="28" name="Rectangle 27">
            <a:extLst>
              <a:ext uri="{FF2B5EF4-FFF2-40B4-BE49-F238E27FC236}">
                <a16:creationId xmlns:a16="http://schemas.microsoft.com/office/drawing/2014/main" id="{66163B4B-BB3A-4F49-B060-4F2F9E78B480}"/>
              </a:ext>
            </a:extLst>
          </p:cNvPr>
          <p:cNvSpPr/>
          <p:nvPr/>
        </p:nvSpPr>
        <p:spPr>
          <a:xfrm>
            <a:off x="235868" y="3054874"/>
            <a:ext cx="8672264" cy="87633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err="1">
                <a:latin typeface="Corbel" panose="020B0503020204020204" pitchFamily="34" charset="0"/>
              </a:rPr>
              <a:t>GenStore</a:t>
            </a:r>
            <a:endParaRPr lang="en-US" sz="3200" dirty="0">
              <a:latin typeface="Corbel" panose="020B0503020204020204" pitchFamily="34" charset="0"/>
            </a:endParaRPr>
          </a:p>
        </p:txBody>
      </p:sp>
      <p:sp>
        <p:nvSpPr>
          <p:cNvPr id="34" name="Rectangle 33">
            <a:extLst>
              <a:ext uri="{FF2B5EF4-FFF2-40B4-BE49-F238E27FC236}">
                <a16:creationId xmlns:a16="http://schemas.microsoft.com/office/drawing/2014/main" id="{8C4C16E8-8CAC-EE46-8433-92ACFE20B5B5}"/>
              </a:ext>
            </a:extLst>
          </p:cNvPr>
          <p:cNvSpPr/>
          <p:nvPr/>
        </p:nvSpPr>
        <p:spPr>
          <a:xfrm>
            <a:off x="282176" y="4149229"/>
            <a:ext cx="8672264" cy="87633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latin typeface="Corbel" panose="020B0503020204020204" pitchFamily="34" charset="0"/>
              </a:rPr>
              <a:t>Evaluation</a:t>
            </a:r>
          </a:p>
        </p:txBody>
      </p:sp>
      <p:sp>
        <p:nvSpPr>
          <p:cNvPr id="14" name="Title 1">
            <a:extLst>
              <a:ext uri="{FF2B5EF4-FFF2-40B4-BE49-F238E27FC236}">
                <a16:creationId xmlns:a16="http://schemas.microsoft.com/office/drawing/2014/main" id="{4213E2A9-4038-194A-AF39-FFE08078F4BA}"/>
              </a:ext>
            </a:extLst>
          </p:cNvPr>
          <p:cNvSpPr>
            <a:spLocks noGrp="1"/>
          </p:cNvSpPr>
          <p:nvPr>
            <p:ph type="title"/>
          </p:nvPr>
        </p:nvSpPr>
        <p:spPr>
          <a:xfrm>
            <a:off x="189560" y="95697"/>
            <a:ext cx="8798061" cy="770467"/>
          </a:xfrm>
        </p:spPr>
        <p:txBody>
          <a:bodyPr/>
          <a:lstStyle/>
          <a:p>
            <a:r>
              <a:rPr lang="en-US" dirty="0">
                <a:latin typeface="Corbel" panose="020B0503020204020204" pitchFamily="34" charset="0"/>
              </a:rPr>
              <a:t>Outline</a:t>
            </a:r>
            <a:endParaRPr lang="en-US" b="1" dirty="0">
              <a:latin typeface="Corbel" panose="020B0503020204020204" pitchFamily="34" charset="0"/>
            </a:endParaRPr>
          </a:p>
        </p:txBody>
      </p:sp>
    </p:spTree>
    <p:extLst>
      <p:ext uri="{BB962C8B-B14F-4D97-AF65-F5344CB8AC3E}">
        <p14:creationId xmlns:p14="http://schemas.microsoft.com/office/powerpoint/2010/main" val="18768050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4|-3.4|0|0|4.3|3.6"/>
</p:tagLst>
</file>

<file path=ppt/tags/tag2.xml><?xml version="1.0" encoding="utf-8"?>
<p:tagLst xmlns:a="http://schemas.openxmlformats.org/drawingml/2006/main" xmlns:r="http://schemas.openxmlformats.org/officeDocument/2006/relationships" xmlns:p="http://schemas.openxmlformats.org/presentationml/2006/main">
  <p:tag name="TIMING" val="|0|0|0|1.5|1.8|2.9|4.8"/>
</p:tagLst>
</file>

<file path=ppt/tags/tag3.xml><?xml version="1.0" encoding="utf-8"?>
<p:tagLst xmlns:a="http://schemas.openxmlformats.org/drawingml/2006/main" xmlns:r="http://schemas.openxmlformats.org/officeDocument/2006/relationships" xmlns:p="http://schemas.openxmlformats.org/presentationml/2006/main">
  <p:tag name="TIMING" val="|1.9|5.2|1.7"/>
</p:tagLst>
</file>

<file path=ppt/tags/tag4.xml><?xml version="1.0" encoding="utf-8"?>
<p:tagLst xmlns:a="http://schemas.openxmlformats.org/drawingml/2006/main" xmlns:r="http://schemas.openxmlformats.org/officeDocument/2006/relationships" xmlns:p="http://schemas.openxmlformats.org/presentationml/2006/main">
  <p:tag name="TIMING" val="|4.5|0.7|1|6.4|2.9|2.7"/>
</p:tagLst>
</file>

<file path=ppt/tags/tag5.xml><?xml version="1.0" encoding="utf-8"?>
<p:tagLst xmlns:a="http://schemas.openxmlformats.org/drawingml/2006/main" xmlns:r="http://schemas.openxmlformats.org/officeDocument/2006/relationships" xmlns:p="http://schemas.openxmlformats.org/presentationml/2006/main">
  <p:tag name="TIMING" val="|2.2|4.6|8.2|3.6"/>
</p:tagLst>
</file>

<file path=ppt/tags/tag6.xml><?xml version="1.0" encoding="utf-8"?>
<p:tagLst xmlns:a="http://schemas.openxmlformats.org/drawingml/2006/main" xmlns:r="http://schemas.openxmlformats.org/officeDocument/2006/relationships" xmlns:p="http://schemas.openxmlformats.org/presentationml/2006/main">
  <p:tag name="TIMING" val="|2.2|4.6|8.2|3.6"/>
</p:tagLst>
</file>

<file path=ppt/tags/tag7.xml><?xml version="1.0" encoding="utf-8"?>
<p:tagLst xmlns:a="http://schemas.openxmlformats.org/drawingml/2006/main" xmlns:r="http://schemas.openxmlformats.org/officeDocument/2006/relationships" xmlns:p="http://schemas.openxmlformats.org/presentationml/2006/main">
  <p:tag name="TIMING" val="|5.6|1.4|3.1|5.3"/>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Office Theme</Template>
  <TotalTime>27116</TotalTime>
  <Words>7300</Words>
  <Application>Microsoft Macintosh PowerPoint</Application>
  <PresentationFormat>On-screen Show (4:3)</PresentationFormat>
  <Paragraphs>1273</Paragraphs>
  <Slides>66</Slides>
  <Notes>51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66</vt:i4>
      </vt:variant>
    </vt:vector>
  </HeadingPairs>
  <TitlesOfParts>
    <vt:vector size="77" baseType="lpstr">
      <vt:lpstr>Arial</vt:lpstr>
      <vt:lpstr>Arial</vt:lpstr>
      <vt:lpstr>Calibri</vt:lpstr>
      <vt:lpstr>Calibri Light</vt:lpstr>
      <vt:lpstr>Cambria</vt:lpstr>
      <vt:lpstr>Cambria Math</vt:lpstr>
      <vt:lpstr>Corbel</vt:lpstr>
      <vt:lpstr>Courier New</vt:lpstr>
      <vt:lpstr>Times New Roman</vt:lpstr>
      <vt:lpstr>Verdana</vt:lpstr>
      <vt:lpstr>Office Theme</vt:lpstr>
      <vt:lpstr>GenStore:  A High-Performance In-Storage Processing System for Genome Sequence Analysis</vt:lpstr>
      <vt:lpstr>Genome Sequence Analysis</vt:lpstr>
      <vt:lpstr>Genome Sequence Analysis</vt:lpstr>
      <vt:lpstr>Genome Sequence Analysis</vt:lpstr>
      <vt:lpstr>Accelerating Genome Sequence Analysis</vt:lpstr>
      <vt:lpstr>Key Idea</vt:lpstr>
      <vt:lpstr>Challenges</vt:lpstr>
      <vt:lpstr>GenStore</vt:lpstr>
      <vt:lpstr>Outline</vt:lpstr>
      <vt:lpstr>Read Mapping Process</vt:lpstr>
      <vt:lpstr>Outline</vt:lpstr>
      <vt:lpstr>Motivation</vt:lpstr>
      <vt:lpstr>Motivation</vt:lpstr>
      <vt:lpstr>Our Goal</vt:lpstr>
      <vt:lpstr>Outline</vt:lpstr>
      <vt:lpstr>GenStore</vt:lpstr>
      <vt:lpstr>Filtering Opportunities</vt:lpstr>
      <vt:lpstr>GenStore</vt:lpstr>
      <vt:lpstr>GenStore</vt:lpstr>
      <vt:lpstr>GenStore-EM </vt:lpstr>
      <vt:lpstr>GenStore-EM: Data Structures</vt:lpstr>
      <vt:lpstr>GenStore-EM: Data Structures</vt:lpstr>
      <vt:lpstr>GenStore-EM: Finding a Match</vt:lpstr>
      <vt:lpstr>GenStore-EM: Not Finding a Match</vt:lpstr>
      <vt:lpstr>GenStore-EM: Not Finding a Match</vt:lpstr>
      <vt:lpstr>GenStore-EM: Not Finding a Match</vt:lpstr>
      <vt:lpstr>GenStore-EM: Optimization</vt:lpstr>
      <vt:lpstr>GenStore-EM: Design</vt:lpstr>
      <vt:lpstr>GenStore</vt:lpstr>
      <vt:lpstr>GenStore-NM</vt:lpstr>
      <vt:lpstr>GenStore-NM: Mechanism</vt:lpstr>
      <vt:lpstr>GenStore-NM: Mechanism</vt:lpstr>
      <vt:lpstr>Outline</vt:lpstr>
      <vt:lpstr>Evaluation Methodology</vt:lpstr>
      <vt:lpstr>Performance – GenStore-EM</vt:lpstr>
      <vt:lpstr>Performance – GenStore-NM</vt:lpstr>
      <vt:lpstr>Area and Power</vt:lpstr>
      <vt:lpstr>Other Results in the Paper</vt:lpstr>
      <vt:lpstr>Outline</vt:lpstr>
      <vt:lpstr>Conclusion</vt:lpstr>
      <vt:lpstr>PowerPoint Presentation</vt:lpstr>
      <vt:lpstr>Backup Slides</vt:lpstr>
      <vt:lpstr>End-to-End Workflow of Genome Sequence Analysis</vt:lpstr>
      <vt:lpstr>Motivation</vt:lpstr>
      <vt:lpstr>Motivation</vt:lpstr>
      <vt:lpstr>Motivation</vt:lpstr>
      <vt:lpstr>Benefits of Ideal In-Storage Filter</vt:lpstr>
      <vt:lpstr>Overheads of Software Mappers</vt:lpstr>
      <vt:lpstr>Overheads of Software Mappers</vt:lpstr>
      <vt:lpstr>Overheads of Hardware Mappers</vt:lpstr>
      <vt:lpstr>Ideal-OSF</vt:lpstr>
      <vt:lpstr>Comparison to PIM</vt:lpstr>
      <vt:lpstr>Long Read Use Cases</vt:lpstr>
      <vt:lpstr>FTL</vt:lpstr>
      <vt:lpstr>FTL: Metadata</vt:lpstr>
      <vt:lpstr>FTL: Data Placement</vt:lpstr>
      <vt:lpstr>FTL: SSD Management Tasks</vt:lpstr>
      <vt:lpstr>Data Sizes</vt:lpstr>
      <vt:lpstr>SSD Specs</vt:lpstr>
      <vt:lpstr>Evaluation Methodology</vt:lpstr>
      <vt:lpstr>GenStore-NM</vt:lpstr>
      <vt:lpstr>Chaining Processing Element</vt:lpstr>
      <vt:lpstr>GenStore-EM</vt:lpstr>
      <vt:lpstr>GenStore-NM</vt:lpstr>
      <vt:lpstr>Effect of Inputs on GenStore-EM </vt:lpstr>
      <vt:lpstr>Effect of Inputs on GenStore-NM </vt:lpstr>
    </vt:vector>
  </TitlesOfParts>
  <Manager/>
  <Company>Razer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Minesh Patel</dc:creator>
  <cp:keywords/>
  <dc:description/>
  <cp:lastModifiedBy>Microsoft Office User</cp:lastModifiedBy>
  <cp:revision>165</cp:revision>
  <cp:lastPrinted>2019-02-23T04:26:38Z</cp:lastPrinted>
  <dcterms:created xsi:type="dcterms:W3CDTF">2017-06-05T15:22:10Z</dcterms:created>
  <dcterms:modified xsi:type="dcterms:W3CDTF">2022-03-15T10:46:54Z</dcterms:modified>
  <cp:category/>
</cp:coreProperties>
</file>