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4631" r:id="rId2"/>
    <p:sldId id="4635" r:id="rId3"/>
    <p:sldId id="4629" r:id="rId4"/>
    <p:sldId id="4636" r:id="rId5"/>
    <p:sldId id="4632" r:id="rId6"/>
    <p:sldId id="4633" r:id="rId7"/>
    <p:sldId id="4634" r:id="rId8"/>
  </p:sldIdLst>
  <p:sldSz cx="1859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C40"/>
    <a:srgbClr val="60A137"/>
    <a:srgbClr val="5FA137"/>
    <a:srgbClr val="DB8042"/>
    <a:srgbClr val="A3A3A3"/>
    <a:srgbClr val="AA449A"/>
    <a:srgbClr val="6799CE"/>
    <a:srgbClr val="F0C141"/>
    <a:srgbClr val="4A72BC"/>
    <a:srgbClr val="9FC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8" autoAdjust="0"/>
    <p:restoredTop sz="85737"/>
  </p:normalViewPr>
  <p:slideViewPr>
    <p:cSldViewPr snapToGrid="0">
      <p:cViewPr varScale="1">
        <p:scale>
          <a:sx n="87" d="100"/>
          <a:sy n="87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9FB99-33AF-45C7-9798-F9BB105B9B8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54063" y="1143000"/>
            <a:ext cx="83661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EC415-AB61-4AAF-95EC-A94D821E2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5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throughput.pdf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4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throughput.pdf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70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time_per_read.pdf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39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time_per_read.pdf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89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profiling.pdf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21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sequenced_bases.pdf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09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sequenced_chunks.pdf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9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4100" y="1122363"/>
            <a:ext cx="13944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3602038"/>
            <a:ext cx="13944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5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4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05472" y="365125"/>
            <a:ext cx="400907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8255" y="365125"/>
            <a:ext cx="117948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9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571" y="1709739"/>
            <a:ext cx="160362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8571" y="4589464"/>
            <a:ext cx="160362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9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8255" y="1825625"/>
            <a:ext cx="79019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2605" y="1825625"/>
            <a:ext cx="79019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8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7" y="365126"/>
            <a:ext cx="160362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678" y="1681163"/>
            <a:ext cx="78656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678" y="2505075"/>
            <a:ext cx="786562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12605" y="1681163"/>
            <a:ext cx="79043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12605" y="2505075"/>
            <a:ext cx="790436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3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7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362" y="987426"/>
            <a:ext cx="94126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04362" y="987426"/>
            <a:ext cx="94126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7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8255" y="365126"/>
            <a:ext cx="160362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255" y="1825625"/>
            <a:ext cx="160362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25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9BCBE-8A83-4E67-B3B6-D6A7A53377E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8865" y="6356351"/>
            <a:ext cx="6275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3116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5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CED6964-C115-99BA-A170-DFB707D8BCEA}"/>
              </a:ext>
            </a:extLst>
          </p:cNvPr>
          <p:cNvSpPr txBox="1"/>
          <p:nvPr/>
        </p:nvSpPr>
        <p:spPr>
          <a:xfrm>
            <a:off x="11696570" y="5464636"/>
            <a:ext cx="2096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Contamination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CAF229-2FF7-7E51-42EE-3E688EA0A7C5}"/>
              </a:ext>
            </a:extLst>
          </p:cNvPr>
          <p:cNvSpPr txBox="1"/>
          <p:nvPr/>
        </p:nvSpPr>
        <p:spPr>
          <a:xfrm>
            <a:off x="3509551" y="5295359"/>
            <a:ext cx="16728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D1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SARS-CoV-2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8D124A-38A0-D097-02F7-F0520F16847F}"/>
              </a:ext>
            </a:extLst>
          </p:cNvPr>
          <p:cNvSpPr txBox="1"/>
          <p:nvPr/>
        </p:nvSpPr>
        <p:spPr>
          <a:xfrm>
            <a:off x="8532977" y="5295359"/>
            <a:ext cx="1723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D4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Green Algae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C54195-1BC0-7198-39E9-746027482C71}"/>
              </a:ext>
            </a:extLst>
          </p:cNvPr>
          <p:cNvSpPr txBox="1"/>
          <p:nvPr/>
        </p:nvSpPr>
        <p:spPr>
          <a:xfrm>
            <a:off x="10515347" y="5295359"/>
            <a:ext cx="1128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D5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Human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0DFC1-079C-D227-33BF-A2ACDD264B77}"/>
              </a:ext>
            </a:extLst>
          </p:cNvPr>
          <p:cNvSpPr txBox="1"/>
          <p:nvPr/>
        </p:nvSpPr>
        <p:spPr>
          <a:xfrm>
            <a:off x="5549917" y="5295359"/>
            <a:ext cx="942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D2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E. coli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6EC74-399E-623E-683D-91D67EC0EC85}"/>
              </a:ext>
            </a:extLst>
          </p:cNvPr>
          <p:cNvSpPr txBox="1"/>
          <p:nvPr/>
        </p:nvSpPr>
        <p:spPr>
          <a:xfrm>
            <a:off x="7281005" y="5295359"/>
            <a:ext cx="861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D3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Yeast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5A3BF-9053-66C1-9417-1D7FF0CD55CC}"/>
              </a:ext>
            </a:extLst>
          </p:cNvPr>
          <p:cNvSpPr txBox="1"/>
          <p:nvPr/>
        </p:nvSpPr>
        <p:spPr>
          <a:xfrm>
            <a:off x="13610707" y="5295359"/>
            <a:ext cx="1681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Relative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Abundance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62BF3-9618-6956-E1A9-EA2DE9EC6970}"/>
              </a:ext>
            </a:extLst>
          </p:cNvPr>
          <p:cNvSpPr txBox="1"/>
          <p:nvPr/>
        </p:nvSpPr>
        <p:spPr>
          <a:xfrm rot="16200000">
            <a:off x="101478" y="3020189"/>
            <a:ext cx="3375774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b="1" dirty="0">
                <a:latin typeface="Cambria" panose="02040503050406030204" pitchFamily="18" charset="0"/>
              </a:rPr>
              <a:t>Throughput (bp/sec)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FEF38-C44A-3C88-E334-6351F006CFD7}"/>
              </a:ext>
            </a:extLst>
          </p:cNvPr>
          <p:cNvSpPr txBox="1"/>
          <p:nvPr/>
        </p:nvSpPr>
        <p:spPr>
          <a:xfrm>
            <a:off x="2236613" y="1477151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04693-B8EB-1091-CAE4-2736359DDEF9}"/>
              </a:ext>
            </a:extLst>
          </p:cNvPr>
          <p:cNvSpPr txBox="1"/>
          <p:nvPr/>
        </p:nvSpPr>
        <p:spPr>
          <a:xfrm>
            <a:off x="2236613" y="2029413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CDFD1-9838-1C39-C020-12F35103A153}"/>
              </a:ext>
            </a:extLst>
          </p:cNvPr>
          <p:cNvSpPr txBox="1"/>
          <p:nvPr/>
        </p:nvSpPr>
        <p:spPr>
          <a:xfrm>
            <a:off x="2236613" y="2655415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FD092-D2EA-6B76-579F-433C10CFA86C}"/>
              </a:ext>
            </a:extLst>
          </p:cNvPr>
          <p:cNvSpPr txBox="1"/>
          <p:nvPr/>
        </p:nvSpPr>
        <p:spPr>
          <a:xfrm>
            <a:off x="2236613" y="3281417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104AAF-7ABE-8B24-102B-33D6731D8020}"/>
              </a:ext>
            </a:extLst>
          </p:cNvPr>
          <p:cNvSpPr txBox="1"/>
          <p:nvPr/>
        </p:nvSpPr>
        <p:spPr>
          <a:xfrm>
            <a:off x="2236613" y="3907419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CAA05-04A9-47CA-9F71-3D0E31FA797B}"/>
              </a:ext>
            </a:extLst>
          </p:cNvPr>
          <p:cNvSpPr txBox="1"/>
          <p:nvPr/>
        </p:nvSpPr>
        <p:spPr>
          <a:xfrm>
            <a:off x="2236613" y="4489176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1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AD3F6A-F509-83E6-2991-8DEE6713CA78}"/>
              </a:ext>
            </a:extLst>
          </p:cNvPr>
          <p:cNvGrpSpPr/>
          <p:nvPr/>
        </p:nvGrpSpPr>
        <p:grpSpPr>
          <a:xfrm>
            <a:off x="9641350" y="549131"/>
            <a:ext cx="1885532" cy="523220"/>
            <a:chOff x="3780870" y="201853"/>
            <a:chExt cx="1885532" cy="5232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D3CF857-F05E-1745-C00B-A9EAB23F2DA3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6799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007CFC-AA25-432F-4AE1-4434ACA1316E}"/>
                </a:ext>
              </a:extLst>
            </p:cNvPr>
            <p:cNvSpPr txBox="1"/>
            <p:nvPr/>
          </p:nvSpPr>
          <p:spPr>
            <a:xfrm>
              <a:off x="4040188" y="201853"/>
              <a:ext cx="1626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RawHash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B95315-0052-63BF-1A79-C925E0D836F2}"/>
              </a:ext>
            </a:extLst>
          </p:cNvPr>
          <p:cNvGrpSpPr/>
          <p:nvPr/>
        </p:nvGrpSpPr>
        <p:grpSpPr>
          <a:xfrm>
            <a:off x="11530489" y="549131"/>
            <a:ext cx="2214950" cy="523220"/>
            <a:chOff x="3780870" y="248652"/>
            <a:chExt cx="2214950" cy="523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0396FF-403B-FFA8-75A5-52BC407761B0}"/>
                </a:ext>
              </a:extLst>
            </p:cNvPr>
            <p:cNvSpPr/>
            <p:nvPr/>
          </p:nvSpPr>
          <p:spPr>
            <a:xfrm>
              <a:off x="3780870" y="366262"/>
              <a:ext cx="288000" cy="288000"/>
            </a:xfrm>
            <a:prstGeom prst="rect">
              <a:avLst/>
            </a:prstGeom>
            <a:solidFill>
              <a:srgbClr val="AA449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CF6713-B3FD-2DAF-EEAA-DADBC32A447A}"/>
                </a:ext>
              </a:extLst>
            </p:cNvPr>
            <p:cNvSpPr txBox="1"/>
            <p:nvPr/>
          </p:nvSpPr>
          <p:spPr>
            <a:xfrm>
              <a:off x="4079911" y="248652"/>
              <a:ext cx="19159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UNCALLED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2E9BA1-F4F3-320B-718B-21600583FF1A}"/>
              </a:ext>
            </a:extLst>
          </p:cNvPr>
          <p:cNvGrpSpPr/>
          <p:nvPr/>
        </p:nvGrpSpPr>
        <p:grpSpPr>
          <a:xfrm>
            <a:off x="13749044" y="549131"/>
            <a:ext cx="1601180" cy="523220"/>
            <a:chOff x="3780870" y="201853"/>
            <a:chExt cx="1601180" cy="5232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C96383-578C-2B5D-5AC5-9AC21BD16DB9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DB80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F1B7CE-6DAA-9A7B-D57C-E58C53C5B5A8}"/>
                </a:ext>
              </a:extLst>
            </p:cNvPr>
            <p:cNvSpPr txBox="1"/>
            <p:nvPr/>
          </p:nvSpPr>
          <p:spPr>
            <a:xfrm>
              <a:off x="4068870" y="201853"/>
              <a:ext cx="13131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Sigmap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3C8B4C-1200-C9B0-9D43-36D647AE30C0}"/>
              </a:ext>
            </a:extLst>
          </p:cNvPr>
          <p:cNvGrpSpPr/>
          <p:nvPr/>
        </p:nvGrpSpPr>
        <p:grpSpPr>
          <a:xfrm>
            <a:off x="1795101" y="549131"/>
            <a:ext cx="1992482" cy="523220"/>
            <a:chOff x="3780870" y="201853"/>
            <a:chExt cx="1992482" cy="52322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6BF0085-3FDE-06F7-574A-7CF3DAEFA7B0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A3A3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60EBB2-DCFE-196A-56B6-FB5DE548358C}"/>
                </a:ext>
              </a:extLst>
            </p:cNvPr>
            <p:cNvSpPr txBox="1"/>
            <p:nvPr/>
          </p:nvSpPr>
          <p:spPr>
            <a:xfrm>
              <a:off x="4069489" y="201853"/>
              <a:ext cx="17038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Nanopore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B01AA4E-8A41-2FAE-74FE-7DF4F2DEB237}"/>
              </a:ext>
            </a:extLst>
          </p:cNvPr>
          <p:cNvGrpSpPr/>
          <p:nvPr/>
        </p:nvGrpSpPr>
        <p:grpSpPr>
          <a:xfrm>
            <a:off x="5842446" y="549131"/>
            <a:ext cx="3795297" cy="523220"/>
            <a:chOff x="3780870" y="201853"/>
            <a:chExt cx="3795297" cy="5232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BA76C2-E6F4-C767-495D-8039F4AACA99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EBBC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491FC1-021E-9F88-5ED7-898F15543466}"/>
                </a:ext>
              </a:extLst>
            </p:cNvPr>
            <p:cNvSpPr txBox="1"/>
            <p:nvPr/>
          </p:nvSpPr>
          <p:spPr>
            <a:xfrm>
              <a:off x="4055203" y="201853"/>
              <a:ext cx="3520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RawHash2-Minimizer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54DFF1-0F84-E22B-5711-1B9B5D3D1683}"/>
              </a:ext>
            </a:extLst>
          </p:cNvPr>
          <p:cNvGrpSpPr/>
          <p:nvPr/>
        </p:nvGrpSpPr>
        <p:grpSpPr>
          <a:xfrm>
            <a:off x="3791190" y="549131"/>
            <a:ext cx="2047649" cy="523220"/>
            <a:chOff x="3780870" y="201853"/>
            <a:chExt cx="2047649" cy="52322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0F4E25-D855-75C4-2732-581669B54543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60A13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7757A3-8E80-8E1D-B839-DA97974A413E}"/>
                </a:ext>
              </a:extLst>
            </p:cNvPr>
            <p:cNvSpPr txBox="1"/>
            <p:nvPr/>
          </p:nvSpPr>
          <p:spPr>
            <a:xfrm>
              <a:off x="4003532" y="201853"/>
              <a:ext cx="1824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RawHash2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9EF36D72-6859-D3D1-4CBC-AB3FDFCEB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651" y="1171553"/>
            <a:ext cx="12371418" cy="41238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4827353-EB43-A2F3-48FD-25616D77ECB4}"/>
              </a:ext>
            </a:extLst>
          </p:cNvPr>
          <p:cNvSpPr/>
          <p:nvPr/>
        </p:nvSpPr>
        <p:spPr>
          <a:xfrm>
            <a:off x="2643829" y="2244856"/>
            <a:ext cx="3486617" cy="6224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326019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CED6964-C115-99BA-A170-DFB707D8BCEA}"/>
              </a:ext>
            </a:extLst>
          </p:cNvPr>
          <p:cNvSpPr txBox="1"/>
          <p:nvPr/>
        </p:nvSpPr>
        <p:spPr>
          <a:xfrm>
            <a:off x="13038671" y="5464636"/>
            <a:ext cx="2096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Contamination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CAF229-2FF7-7E51-42EE-3E688EA0A7C5}"/>
              </a:ext>
            </a:extLst>
          </p:cNvPr>
          <p:cNvSpPr txBox="1"/>
          <p:nvPr/>
        </p:nvSpPr>
        <p:spPr>
          <a:xfrm>
            <a:off x="3686527" y="5295359"/>
            <a:ext cx="16728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D1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SARS-CoV-2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8D124A-38A0-D097-02F7-F0520F16847F}"/>
              </a:ext>
            </a:extLst>
          </p:cNvPr>
          <p:cNvSpPr txBox="1"/>
          <p:nvPr/>
        </p:nvSpPr>
        <p:spPr>
          <a:xfrm>
            <a:off x="9373633" y="5295359"/>
            <a:ext cx="1723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D4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Green Algae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C54195-1BC0-7198-39E9-746027482C71}"/>
              </a:ext>
            </a:extLst>
          </p:cNvPr>
          <p:cNvSpPr txBox="1"/>
          <p:nvPr/>
        </p:nvSpPr>
        <p:spPr>
          <a:xfrm>
            <a:off x="11591974" y="5295359"/>
            <a:ext cx="1128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D5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Human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0DFC1-079C-D227-33BF-A2ACDD264B77}"/>
              </a:ext>
            </a:extLst>
          </p:cNvPr>
          <p:cNvSpPr txBox="1"/>
          <p:nvPr/>
        </p:nvSpPr>
        <p:spPr>
          <a:xfrm>
            <a:off x="5962873" y="5295359"/>
            <a:ext cx="942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D2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E. coli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6EC74-399E-623E-683D-91D67EC0EC85}"/>
              </a:ext>
            </a:extLst>
          </p:cNvPr>
          <p:cNvSpPr txBox="1"/>
          <p:nvPr/>
        </p:nvSpPr>
        <p:spPr>
          <a:xfrm>
            <a:off x="7900437" y="5295359"/>
            <a:ext cx="861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D3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Yeast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62BF3-9618-6956-E1A9-EA2DE9EC6970}"/>
              </a:ext>
            </a:extLst>
          </p:cNvPr>
          <p:cNvSpPr txBox="1"/>
          <p:nvPr/>
        </p:nvSpPr>
        <p:spPr>
          <a:xfrm rot="16200000">
            <a:off x="101478" y="3020189"/>
            <a:ext cx="3375774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b="1" dirty="0">
                <a:latin typeface="Cambria" panose="02040503050406030204" pitchFamily="18" charset="0"/>
              </a:rPr>
              <a:t>Throughput (bp/sec)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FEF38-C44A-3C88-E334-6351F006CFD7}"/>
              </a:ext>
            </a:extLst>
          </p:cNvPr>
          <p:cNvSpPr txBox="1"/>
          <p:nvPr/>
        </p:nvSpPr>
        <p:spPr>
          <a:xfrm>
            <a:off x="2266109" y="1595135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04693-B8EB-1091-CAE4-2736359DDEF9}"/>
              </a:ext>
            </a:extLst>
          </p:cNvPr>
          <p:cNvSpPr txBox="1"/>
          <p:nvPr/>
        </p:nvSpPr>
        <p:spPr>
          <a:xfrm>
            <a:off x="2266109" y="2182792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CDFD1-9838-1C39-C020-12F35103A153}"/>
              </a:ext>
            </a:extLst>
          </p:cNvPr>
          <p:cNvSpPr txBox="1"/>
          <p:nvPr/>
        </p:nvSpPr>
        <p:spPr>
          <a:xfrm>
            <a:off x="2266109" y="2770449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FD092-D2EA-6B76-579F-433C10CFA86C}"/>
              </a:ext>
            </a:extLst>
          </p:cNvPr>
          <p:cNvSpPr txBox="1"/>
          <p:nvPr/>
        </p:nvSpPr>
        <p:spPr>
          <a:xfrm>
            <a:off x="2266109" y="3358106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104AAF-7ABE-8B24-102B-33D6731D8020}"/>
              </a:ext>
            </a:extLst>
          </p:cNvPr>
          <p:cNvSpPr txBox="1"/>
          <p:nvPr/>
        </p:nvSpPr>
        <p:spPr>
          <a:xfrm>
            <a:off x="2266109" y="3945763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CAA05-04A9-47CA-9F71-3D0E31FA797B}"/>
              </a:ext>
            </a:extLst>
          </p:cNvPr>
          <p:cNvSpPr txBox="1"/>
          <p:nvPr/>
        </p:nvSpPr>
        <p:spPr>
          <a:xfrm>
            <a:off x="2266109" y="4533420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1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AD3F6A-F509-83E6-2991-8DEE6713CA78}"/>
              </a:ext>
            </a:extLst>
          </p:cNvPr>
          <p:cNvGrpSpPr/>
          <p:nvPr/>
        </p:nvGrpSpPr>
        <p:grpSpPr>
          <a:xfrm>
            <a:off x="9564658" y="549131"/>
            <a:ext cx="1885532" cy="523220"/>
            <a:chOff x="3780870" y="201853"/>
            <a:chExt cx="1885532" cy="5232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D3CF857-F05E-1745-C00B-A9EAB23F2DA3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6799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007CFC-AA25-432F-4AE1-4434ACA1316E}"/>
                </a:ext>
              </a:extLst>
            </p:cNvPr>
            <p:cNvSpPr txBox="1"/>
            <p:nvPr/>
          </p:nvSpPr>
          <p:spPr>
            <a:xfrm>
              <a:off x="4040188" y="201853"/>
              <a:ext cx="1626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RawHash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B95315-0052-63BF-1A79-C925E0D836F2}"/>
              </a:ext>
            </a:extLst>
          </p:cNvPr>
          <p:cNvGrpSpPr/>
          <p:nvPr/>
        </p:nvGrpSpPr>
        <p:grpSpPr>
          <a:xfrm>
            <a:off x="11447897" y="549131"/>
            <a:ext cx="2214950" cy="523220"/>
            <a:chOff x="3780870" y="248652"/>
            <a:chExt cx="2214950" cy="523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0396FF-403B-FFA8-75A5-52BC407761B0}"/>
                </a:ext>
              </a:extLst>
            </p:cNvPr>
            <p:cNvSpPr/>
            <p:nvPr/>
          </p:nvSpPr>
          <p:spPr>
            <a:xfrm>
              <a:off x="3780870" y="366262"/>
              <a:ext cx="288000" cy="288000"/>
            </a:xfrm>
            <a:prstGeom prst="rect">
              <a:avLst/>
            </a:prstGeom>
            <a:solidFill>
              <a:srgbClr val="AA449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CF6713-B3FD-2DAF-EEAA-DADBC32A447A}"/>
                </a:ext>
              </a:extLst>
            </p:cNvPr>
            <p:cNvSpPr txBox="1"/>
            <p:nvPr/>
          </p:nvSpPr>
          <p:spPr>
            <a:xfrm>
              <a:off x="4079911" y="248652"/>
              <a:ext cx="19159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UNCALLED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2E9BA1-F4F3-320B-718B-21600583FF1A}"/>
              </a:ext>
            </a:extLst>
          </p:cNvPr>
          <p:cNvGrpSpPr/>
          <p:nvPr/>
        </p:nvGrpSpPr>
        <p:grpSpPr>
          <a:xfrm>
            <a:off x="13660556" y="549131"/>
            <a:ext cx="1601180" cy="523220"/>
            <a:chOff x="3780870" y="201853"/>
            <a:chExt cx="1601180" cy="5232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C96383-578C-2B5D-5AC5-9AC21BD16DB9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DB80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F1B7CE-6DAA-9A7B-D57C-E58C53C5B5A8}"/>
                </a:ext>
              </a:extLst>
            </p:cNvPr>
            <p:cNvSpPr txBox="1"/>
            <p:nvPr/>
          </p:nvSpPr>
          <p:spPr>
            <a:xfrm>
              <a:off x="4068870" y="201853"/>
              <a:ext cx="13131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Sigmap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3C8B4C-1200-C9B0-9D43-36D647AE30C0}"/>
              </a:ext>
            </a:extLst>
          </p:cNvPr>
          <p:cNvGrpSpPr/>
          <p:nvPr/>
        </p:nvGrpSpPr>
        <p:grpSpPr>
          <a:xfrm>
            <a:off x="1736109" y="549131"/>
            <a:ext cx="1992482" cy="523220"/>
            <a:chOff x="3780870" y="201853"/>
            <a:chExt cx="1992482" cy="52322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6BF0085-3FDE-06F7-574A-7CF3DAEFA7B0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A3A3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60EBB2-DCFE-196A-56B6-FB5DE548358C}"/>
                </a:ext>
              </a:extLst>
            </p:cNvPr>
            <p:cNvSpPr txBox="1"/>
            <p:nvPr/>
          </p:nvSpPr>
          <p:spPr>
            <a:xfrm>
              <a:off x="4069489" y="201853"/>
              <a:ext cx="17038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Nanopore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B01AA4E-8A41-2FAE-74FE-7DF4F2DEB237}"/>
              </a:ext>
            </a:extLst>
          </p:cNvPr>
          <p:cNvGrpSpPr/>
          <p:nvPr/>
        </p:nvGrpSpPr>
        <p:grpSpPr>
          <a:xfrm>
            <a:off x="5771654" y="549131"/>
            <a:ext cx="3795297" cy="523220"/>
            <a:chOff x="3780870" y="201853"/>
            <a:chExt cx="3795297" cy="5232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BA76C2-E6F4-C767-495D-8039F4AACA99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EBBC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491FC1-021E-9F88-5ED7-898F15543466}"/>
                </a:ext>
              </a:extLst>
            </p:cNvPr>
            <p:cNvSpPr txBox="1"/>
            <p:nvPr/>
          </p:nvSpPr>
          <p:spPr>
            <a:xfrm>
              <a:off x="4055203" y="201853"/>
              <a:ext cx="3520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RawHash2-Minimizer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54DFF1-0F84-E22B-5711-1B9B5D3D1683}"/>
              </a:ext>
            </a:extLst>
          </p:cNvPr>
          <p:cNvGrpSpPr/>
          <p:nvPr/>
        </p:nvGrpSpPr>
        <p:grpSpPr>
          <a:xfrm>
            <a:off x="3726298" y="549131"/>
            <a:ext cx="2047649" cy="523220"/>
            <a:chOff x="3780870" y="201853"/>
            <a:chExt cx="2047649" cy="52322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0F4E25-D855-75C4-2732-581669B54543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60A13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7757A3-8E80-8E1D-B839-DA97974A413E}"/>
                </a:ext>
              </a:extLst>
            </p:cNvPr>
            <p:cNvSpPr txBox="1"/>
            <p:nvPr/>
          </p:nvSpPr>
          <p:spPr>
            <a:xfrm>
              <a:off x="4003532" y="201853"/>
              <a:ext cx="1824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RawHash2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A2BE75F-638C-44E6-643C-17DE83B59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03" y="1239677"/>
            <a:ext cx="12167045" cy="405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2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CED6964-C115-99BA-A170-DFB707D8BCEA}"/>
              </a:ext>
            </a:extLst>
          </p:cNvPr>
          <p:cNvSpPr txBox="1"/>
          <p:nvPr/>
        </p:nvSpPr>
        <p:spPr>
          <a:xfrm>
            <a:off x="11717368" y="5461840"/>
            <a:ext cx="2096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Contamination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CAF229-2FF7-7E51-42EE-3E688EA0A7C5}"/>
              </a:ext>
            </a:extLst>
          </p:cNvPr>
          <p:cNvSpPr txBox="1"/>
          <p:nvPr/>
        </p:nvSpPr>
        <p:spPr>
          <a:xfrm>
            <a:off x="2953417" y="5292563"/>
            <a:ext cx="16728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D1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SARS-CoV-2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8D124A-38A0-D097-02F7-F0520F16847F}"/>
              </a:ext>
            </a:extLst>
          </p:cNvPr>
          <p:cNvSpPr txBox="1"/>
          <p:nvPr/>
        </p:nvSpPr>
        <p:spPr>
          <a:xfrm>
            <a:off x="8297949" y="5292563"/>
            <a:ext cx="1723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D4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Green Algae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C54195-1BC0-7198-39E9-746027482C71}"/>
              </a:ext>
            </a:extLst>
          </p:cNvPr>
          <p:cNvSpPr txBox="1"/>
          <p:nvPr/>
        </p:nvSpPr>
        <p:spPr>
          <a:xfrm>
            <a:off x="10390952" y="5292563"/>
            <a:ext cx="1128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D5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Human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0DFC1-079C-D227-33BF-A2ACDD264B77}"/>
              </a:ext>
            </a:extLst>
          </p:cNvPr>
          <p:cNvSpPr txBox="1"/>
          <p:nvPr/>
        </p:nvSpPr>
        <p:spPr>
          <a:xfrm>
            <a:off x="5114195" y="5292563"/>
            <a:ext cx="942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D2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E. coli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6EC74-399E-623E-683D-91D67EC0EC85}"/>
              </a:ext>
            </a:extLst>
          </p:cNvPr>
          <p:cNvSpPr txBox="1"/>
          <p:nvPr/>
        </p:nvSpPr>
        <p:spPr>
          <a:xfrm>
            <a:off x="6933876" y="5292563"/>
            <a:ext cx="861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D3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Yeast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5A3BF-9053-66C1-9417-1D7FF0CD55CC}"/>
              </a:ext>
            </a:extLst>
          </p:cNvPr>
          <p:cNvSpPr txBox="1"/>
          <p:nvPr/>
        </p:nvSpPr>
        <p:spPr>
          <a:xfrm>
            <a:off x="13698107" y="5292563"/>
            <a:ext cx="1681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Relative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Abundance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62BF3-9618-6956-E1A9-EA2DE9EC6970}"/>
              </a:ext>
            </a:extLst>
          </p:cNvPr>
          <p:cNvSpPr txBox="1"/>
          <p:nvPr/>
        </p:nvSpPr>
        <p:spPr>
          <a:xfrm rot="16200000">
            <a:off x="-8677" y="3020189"/>
            <a:ext cx="3796950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b="1" dirty="0">
                <a:latin typeface="Cambria" panose="02040503050406030204" pitchFamily="18" charset="0"/>
              </a:rPr>
              <a:t>Avg. Time Per Read (</a:t>
            </a:r>
            <a:r>
              <a:rPr lang="en-US" sz="2600" b="1" dirty="0" err="1">
                <a:latin typeface="Cambria" panose="02040503050406030204" pitchFamily="18" charset="0"/>
              </a:rPr>
              <a:t>ms</a:t>
            </a:r>
            <a:r>
              <a:rPr lang="en-US" sz="2600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FEF38-C44A-3C88-E334-6351F006CFD7}"/>
              </a:ext>
            </a:extLst>
          </p:cNvPr>
          <p:cNvSpPr txBox="1"/>
          <p:nvPr/>
        </p:nvSpPr>
        <p:spPr>
          <a:xfrm>
            <a:off x="2209113" y="1384028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04693-B8EB-1091-CAE4-2736359DDEF9}"/>
              </a:ext>
            </a:extLst>
          </p:cNvPr>
          <p:cNvSpPr txBox="1"/>
          <p:nvPr/>
        </p:nvSpPr>
        <p:spPr>
          <a:xfrm>
            <a:off x="2209113" y="2002560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CDFD1-9838-1C39-C020-12F35103A153}"/>
              </a:ext>
            </a:extLst>
          </p:cNvPr>
          <p:cNvSpPr txBox="1"/>
          <p:nvPr/>
        </p:nvSpPr>
        <p:spPr>
          <a:xfrm>
            <a:off x="2209113" y="2621092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FD092-D2EA-6B76-579F-433C10CFA86C}"/>
              </a:ext>
            </a:extLst>
          </p:cNvPr>
          <p:cNvSpPr txBox="1"/>
          <p:nvPr/>
        </p:nvSpPr>
        <p:spPr>
          <a:xfrm>
            <a:off x="2209113" y="3239624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104AAF-7ABE-8B24-102B-33D6731D8020}"/>
              </a:ext>
            </a:extLst>
          </p:cNvPr>
          <p:cNvSpPr txBox="1"/>
          <p:nvPr/>
        </p:nvSpPr>
        <p:spPr>
          <a:xfrm>
            <a:off x="2209113" y="3858156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CAA05-04A9-47CA-9F71-3D0E31FA797B}"/>
              </a:ext>
            </a:extLst>
          </p:cNvPr>
          <p:cNvSpPr txBox="1"/>
          <p:nvPr/>
        </p:nvSpPr>
        <p:spPr>
          <a:xfrm>
            <a:off x="2169038" y="4476687"/>
            <a:ext cx="6107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-1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AD3F6A-F509-83E6-2991-8DEE6713CA78}"/>
              </a:ext>
            </a:extLst>
          </p:cNvPr>
          <p:cNvGrpSpPr/>
          <p:nvPr/>
        </p:nvGrpSpPr>
        <p:grpSpPr>
          <a:xfrm>
            <a:off x="9192825" y="556144"/>
            <a:ext cx="1859774" cy="523220"/>
            <a:chOff x="3780870" y="201853"/>
            <a:chExt cx="1859774" cy="5232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D3CF857-F05E-1745-C00B-A9EAB23F2DA3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6799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007CFC-AA25-432F-4AE1-4434ACA1316E}"/>
                </a:ext>
              </a:extLst>
            </p:cNvPr>
            <p:cNvSpPr txBox="1"/>
            <p:nvPr/>
          </p:nvSpPr>
          <p:spPr>
            <a:xfrm>
              <a:off x="4014430" y="201853"/>
              <a:ext cx="1626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RawHash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B95315-0052-63BF-1A79-C925E0D836F2}"/>
              </a:ext>
            </a:extLst>
          </p:cNvPr>
          <p:cNvGrpSpPr/>
          <p:nvPr/>
        </p:nvGrpSpPr>
        <p:grpSpPr>
          <a:xfrm>
            <a:off x="11275101" y="556144"/>
            <a:ext cx="2214950" cy="523220"/>
            <a:chOff x="3780870" y="248652"/>
            <a:chExt cx="2214950" cy="523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0396FF-403B-FFA8-75A5-52BC407761B0}"/>
                </a:ext>
              </a:extLst>
            </p:cNvPr>
            <p:cNvSpPr/>
            <p:nvPr/>
          </p:nvSpPr>
          <p:spPr>
            <a:xfrm>
              <a:off x="3780870" y="366262"/>
              <a:ext cx="288000" cy="288000"/>
            </a:xfrm>
            <a:prstGeom prst="rect">
              <a:avLst/>
            </a:prstGeom>
            <a:solidFill>
              <a:srgbClr val="AA449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CF6713-B3FD-2DAF-EEAA-DADBC32A447A}"/>
                </a:ext>
              </a:extLst>
            </p:cNvPr>
            <p:cNvSpPr txBox="1"/>
            <p:nvPr/>
          </p:nvSpPr>
          <p:spPr>
            <a:xfrm>
              <a:off x="4079911" y="248652"/>
              <a:ext cx="19159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UNCALLED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2E9BA1-F4F3-320B-718B-21600583FF1A}"/>
              </a:ext>
            </a:extLst>
          </p:cNvPr>
          <p:cNvGrpSpPr/>
          <p:nvPr/>
        </p:nvGrpSpPr>
        <p:grpSpPr>
          <a:xfrm>
            <a:off x="13712552" y="556144"/>
            <a:ext cx="1601180" cy="523220"/>
            <a:chOff x="3780870" y="201853"/>
            <a:chExt cx="1601180" cy="5232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C96383-578C-2B5D-5AC5-9AC21BD16DB9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DB80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F1B7CE-6DAA-9A7B-D57C-E58C53C5B5A8}"/>
                </a:ext>
              </a:extLst>
            </p:cNvPr>
            <p:cNvSpPr txBox="1"/>
            <p:nvPr/>
          </p:nvSpPr>
          <p:spPr>
            <a:xfrm>
              <a:off x="4068870" y="201853"/>
              <a:ext cx="13131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Sigmap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2FD8766-96AB-729A-4BE8-A4A8F6EB6AED}"/>
              </a:ext>
            </a:extLst>
          </p:cNvPr>
          <p:cNvGrpSpPr/>
          <p:nvPr/>
        </p:nvGrpSpPr>
        <p:grpSpPr>
          <a:xfrm>
            <a:off x="5175026" y="556144"/>
            <a:ext cx="3795297" cy="523220"/>
            <a:chOff x="3780870" y="201853"/>
            <a:chExt cx="3795297" cy="5232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AA7A9A-B659-76CD-DAE2-7493EEE4CAEE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EBBC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F3788A-9969-46B8-CF2C-B8EAD4A61EDF}"/>
                </a:ext>
              </a:extLst>
            </p:cNvPr>
            <p:cNvSpPr txBox="1"/>
            <p:nvPr/>
          </p:nvSpPr>
          <p:spPr>
            <a:xfrm>
              <a:off x="4055203" y="201853"/>
              <a:ext cx="3520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RawHash2-Minimizer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95A7B2-85A0-C4DB-C28F-37C3A49F6F0A}"/>
              </a:ext>
            </a:extLst>
          </p:cNvPr>
          <p:cNvGrpSpPr/>
          <p:nvPr/>
        </p:nvGrpSpPr>
        <p:grpSpPr>
          <a:xfrm>
            <a:off x="2904875" y="556144"/>
            <a:ext cx="2047649" cy="523220"/>
            <a:chOff x="3780870" y="201853"/>
            <a:chExt cx="2047649" cy="5232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5F3E50-3C35-856F-21A8-395059395041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60A13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532E1C-E33E-5B3F-480D-7DDEA3DC489D}"/>
                </a:ext>
              </a:extLst>
            </p:cNvPr>
            <p:cNvSpPr txBox="1"/>
            <p:nvPr/>
          </p:nvSpPr>
          <p:spPr>
            <a:xfrm>
              <a:off x="4003532" y="201853"/>
              <a:ext cx="1824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RawHash2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7C01727F-7D97-970E-B297-29D1ECA52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965" y="1131031"/>
            <a:ext cx="12608409" cy="42028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1779FE-EF66-1896-2914-3CFB3CE7E9DC}"/>
              </a:ext>
            </a:extLst>
          </p:cNvPr>
          <p:cNvSpPr/>
          <p:nvPr/>
        </p:nvSpPr>
        <p:spPr>
          <a:xfrm>
            <a:off x="2643829" y="2244856"/>
            <a:ext cx="3486617" cy="6224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398104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CED6964-C115-99BA-A170-DFB707D8BCEA}"/>
              </a:ext>
            </a:extLst>
          </p:cNvPr>
          <p:cNvSpPr txBox="1"/>
          <p:nvPr/>
        </p:nvSpPr>
        <p:spPr>
          <a:xfrm>
            <a:off x="13147958" y="5461840"/>
            <a:ext cx="2096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Contamination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CAF229-2FF7-7E51-42EE-3E688EA0A7C5}"/>
              </a:ext>
            </a:extLst>
          </p:cNvPr>
          <p:cNvSpPr txBox="1"/>
          <p:nvPr/>
        </p:nvSpPr>
        <p:spPr>
          <a:xfrm>
            <a:off x="2982913" y="5292563"/>
            <a:ext cx="16728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D1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SARS-CoV-2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8D124A-38A0-D097-02F7-F0520F16847F}"/>
              </a:ext>
            </a:extLst>
          </p:cNvPr>
          <p:cNvSpPr txBox="1"/>
          <p:nvPr/>
        </p:nvSpPr>
        <p:spPr>
          <a:xfrm>
            <a:off x="9197599" y="5292563"/>
            <a:ext cx="1723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D4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Green Algae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C54195-1BC0-7198-39E9-746027482C71}"/>
              </a:ext>
            </a:extLst>
          </p:cNvPr>
          <p:cNvSpPr txBox="1"/>
          <p:nvPr/>
        </p:nvSpPr>
        <p:spPr>
          <a:xfrm>
            <a:off x="11570819" y="5292563"/>
            <a:ext cx="1128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D5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Human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0DFC1-079C-D227-33BF-A2ACDD264B77}"/>
              </a:ext>
            </a:extLst>
          </p:cNvPr>
          <p:cNvSpPr txBox="1"/>
          <p:nvPr/>
        </p:nvSpPr>
        <p:spPr>
          <a:xfrm>
            <a:off x="5423906" y="5307311"/>
            <a:ext cx="942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D2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E. coli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6EC74-399E-623E-683D-91D67EC0EC85}"/>
              </a:ext>
            </a:extLst>
          </p:cNvPr>
          <p:cNvSpPr txBox="1"/>
          <p:nvPr/>
        </p:nvSpPr>
        <p:spPr>
          <a:xfrm>
            <a:off x="7523807" y="5292563"/>
            <a:ext cx="861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D3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Yeast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62BF3-9618-6956-E1A9-EA2DE9EC6970}"/>
              </a:ext>
            </a:extLst>
          </p:cNvPr>
          <p:cNvSpPr txBox="1"/>
          <p:nvPr/>
        </p:nvSpPr>
        <p:spPr>
          <a:xfrm rot="16200000">
            <a:off x="-8677" y="3020189"/>
            <a:ext cx="3796950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b="1" dirty="0">
                <a:latin typeface="Cambria" panose="02040503050406030204" pitchFamily="18" charset="0"/>
              </a:rPr>
              <a:t>Avg. Time Per Read (</a:t>
            </a:r>
            <a:r>
              <a:rPr lang="en-US" sz="2600" b="1" dirty="0" err="1">
                <a:latin typeface="Cambria" panose="02040503050406030204" pitchFamily="18" charset="0"/>
              </a:rPr>
              <a:t>ms</a:t>
            </a:r>
            <a:r>
              <a:rPr lang="en-US" sz="2600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FEF38-C44A-3C88-E334-6351F006CFD7}"/>
              </a:ext>
            </a:extLst>
          </p:cNvPr>
          <p:cNvSpPr txBox="1"/>
          <p:nvPr/>
        </p:nvSpPr>
        <p:spPr>
          <a:xfrm>
            <a:off x="2249189" y="1443020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04693-B8EB-1091-CAE4-2736359DDEF9}"/>
              </a:ext>
            </a:extLst>
          </p:cNvPr>
          <p:cNvSpPr txBox="1"/>
          <p:nvPr/>
        </p:nvSpPr>
        <p:spPr>
          <a:xfrm>
            <a:off x="2249189" y="2049753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CDFD1-9838-1C39-C020-12F35103A153}"/>
              </a:ext>
            </a:extLst>
          </p:cNvPr>
          <p:cNvSpPr txBox="1"/>
          <p:nvPr/>
        </p:nvSpPr>
        <p:spPr>
          <a:xfrm>
            <a:off x="2249189" y="2656486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FD092-D2EA-6B76-579F-433C10CFA86C}"/>
              </a:ext>
            </a:extLst>
          </p:cNvPr>
          <p:cNvSpPr txBox="1"/>
          <p:nvPr/>
        </p:nvSpPr>
        <p:spPr>
          <a:xfrm>
            <a:off x="2249189" y="3263219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104AAF-7ABE-8B24-102B-33D6731D8020}"/>
              </a:ext>
            </a:extLst>
          </p:cNvPr>
          <p:cNvSpPr txBox="1"/>
          <p:nvPr/>
        </p:nvSpPr>
        <p:spPr>
          <a:xfrm>
            <a:off x="2249189" y="3869952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CAA05-04A9-47CA-9F71-3D0E31FA797B}"/>
              </a:ext>
            </a:extLst>
          </p:cNvPr>
          <p:cNvSpPr txBox="1"/>
          <p:nvPr/>
        </p:nvSpPr>
        <p:spPr>
          <a:xfrm>
            <a:off x="2169038" y="4476687"/>
            <a:ext cx="6107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-1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AD3F6A-F509-83E6-2991-8DEE6713CA78}"/>
              </a:ext>
            </a:extLst>
          </p:cNvPr>
          <p:cNvGrpSpPr/>
          <p:nvPr/>
        </p:nvGrpSpPr>
        <p:grpSpPr>
          <a:xfrm>
            <a:off x="9155955" y="556144"/>
            <a:ext cx="1859774" cy="523220"/>
            <a:chOff x="3780870" y="201853"/>
            <a:chExt cx="1859774" cy="5232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D3CF857-F05E-1745-C00B-A9EAB23F2DA3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6799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007CFC-AA25-432F-4AE1-4434ACA1316E}"/>
                </a:ext>
              </a:extLst>
            </p:cNvPr>
            <p:cNvSpPr txBox="1"/>
            <p:nvPr/>
          </p:nvSpPr>
          <p:spPr>
            <a:xfrm>
              <a:off x="4014430" y="201853"/>
              <a:ext cx="1626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RawHash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B95315-0052-63BF-1A79-C925E0D836F2}"/>
              </a:ext>
            </a:extLst>
          </p:cNvPr>
          <p:cNvGrpSpPr/>
          <p:nvPr/>
        </p:nvGrpSpPr>
        <p:grpSpPr>
          <a:xfrm>
            <a:off x="11241918" y="556144"/>
            <a:ext cx="2214950" cy="523220"/>
            <a:chOff x="3780870" y="248652"/>
            <a:chExt cx="2214950" cy="523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0396FF-403B-FFA8-75A5-52BC407761B0}"/>
                </a:ext>
              </a:extLst>
            </p:cNvPr>
            <p:cNvSpPr/>
            <p:nvPr/>
          </p:nvSpPr>
          <p:spPr>
            <a:xfrm>
              <a:off x="3780870" y="366262"/>
              <a:ext cx="288000" cy="288000"/>
            </a:xfrm>
            <a:prstGeom prst="rect">
              <a:avLst/>
            </a:prstGeom>
            <a:solidFill>
              <a:srgbClr val="AA449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CF6713-B3FD-2DAF-EEAA-DADBC32A447A}"/>
                </a:ext>
              </a:extLst>
            </p:cNvPr>
            <p:cNvSpPr txBox="1"/>
            <p:nvPr/>
          </p:nvSpPr>
          <p:spPr>
            <a:xfrm>
              <a:off x="4079911" y="248652"/>
              <a:ext cx="19159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UNCALLED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2E9BA1-F4F3-320B-718B-21600583FF1A}"/>
              </a:ext>
            </a:extLst>
          </p:cNvPr>
          <p:cNvGrpSpPr/>
          <p:nvPr/>
        </p:nvGrpSpPr>
        <p:grpSpPr>
          <a:xfrm>
            <a:off x="13683056" y="556144"/>
            <a:ext cx="1601180" cy="523220"/>
            <a:chOff x="3780870" y="201853"/>
            <a:chExt cx="1601180" cy="5232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C96383-578C-2B5D-5AC5-9AC21BD16DB9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DB80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F1B7CE-6DAA-9A7B-D57C-E58C53C5B5A8}"/>
                </a:ext>
              </a:extLst>
            </p:cNvPr>
            <p:cNvSpPr txBox="1"/>
            <p:nvPr/>
          </p:nvSpPr>
          <p:spPr>
            <a:xfrm>
              <a:off x="4068870" y="201853"/>
              <a:ext cx="13131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Sigmap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2FD8766-96AB-729A-4BE8-A4A8F6EB6AED}"/>
              </a:ext>
            </a:extLst>
          </p:cNvPr>
          <p:cNvGrpSpPr/>
          <p:nvPr/>
        </p:nvGrpSpPr>
        <p:grpSpPr>
          <a:xfrm>
            <a:off x="5134469" y="556144"/>
            <a:ext cx="3795297" cy="523220"/>
            <a:chOff x="3780870" y="201853"/>
            <a:chExt cx="3795297" cy="5232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AA7A9A-B659-76CD-DAE2-7493EEE4CAEE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EBBC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F3788A-9969-46B8-CF2C-B8EAD4A61EDF}"/>
                </a:ext>
              </a:extLst>
            </p:cNvPr>
            <p:cNvSpPr txBox="1"/>
            <p:nvPr/>
          </p:nvSpPr>
          <p:spPr>
            <a:xfrm>
              <a:off x="4055203" y="201853"/>
              <a:ext cx="3520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RawHash2-Minimizer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95A7B2-85A0-C4DB-C28F-37C3A49F6F0A}"/>
              </a:ext>
            </a:extLst>
          </p:cNvPr>
          <p:cNvGrpSpPr/>
          <p:nvPr/>
        </p:nvGrpSpPr>
        <p:grpSpPr>
          <a:xfrm>
            <a:off x="2860631" y="556144"/>
            <a:ext cx="2047649" cy="523220"/>
            <a:chOff x="3780870" y="201853"/>
            <a:chExt cx="2047649" cy="5232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5F3E50-3C35-856F-21A8-395059395041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60A13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532E1C-E33E-5B3F-480D-7DDEA3DC489D}"/>
                </a:ext>
              </a:extLst>
            </p:cNvPr>
            <p:cNvSpPr txBox="1"/>
            <p:nvPr/>
          </p:nvSpPr>
          <p:spPr>
            <a:xfrm>
              <a:off x="4003532" y="201853"/>
              <a:ext cx="1824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RawHash2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22659-8401-7140-75E8-CF3469CB8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782" y="1156988"/>
            <a:ext cx="12533949" cy="417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3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96CAF229-2FF7-7E51-42EE-3E688EA0A7C5}"/>
              </a:ext>
            </a:extLst>
          </p:cNvPr>
          <p:cNvSpPr txBox="1"/>
          <p:nvPr/>
        </p:nvSpPr>
        <p:spPr>
          <a:xfrm>
            <a:off x="6457607" y="5268410"/>
            <a:ext cx="9310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D1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SARS-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CoV-2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8D124A-38A0-D097-02F7-F0520F16847F}"/>
              </a:ext>
            </a:extLst>
          </p:cNvPr>
          <p:cNvSpPr txBox="1"/>
          <p:nvPr/>
        </p:nvSpPr>
        <p:spPr>
          <a:xfrm>
            <a:off x="9707436" y="5268410"/>
            <a:ext cx="9710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D4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Green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Algae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C54195-1BC0-7198-39E9-746027482C71}"/>
              </a:ext>
            </a:extLst>
          </p:cNvPr>
          <p:cNvSpPr txBox="1"/>
          <p:nvPr/>
        </p:nvSpPr>
        <p:spPr>
          <a:xfrm>
            <a:off x="10768862" y="5268410"/>
            <a:ext cx="1128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D5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Human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0DFC1-079C-D227-33BF-A2ACDD264B77}"/>
              </a:ext>
            </a:extLst>
          </p:cNvPr>
          <p:cNvSpPr txBox="1"/>
          <p:nvPr/>
        </p:nvSpPr>
        <p:spPr>
          <a:xfrm>
            <a:off x="7533795" y="5268410"/>
            <a:ext cx="942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D2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E. coli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6EC74-399E-623E-683D-91D67EC0EC85}"/>
              </a:ext>
            </a:extLst>
          </p:cNvPr>
          <p:cNvSpPr txBox="1"/>
          <p:nvPr/>
        </p:nvSpPr>
        <p:spPr>
          <a:xfrm>
            <a:off x="8688911" y="5268410"/>
            <a:ext cx="861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D3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Yeast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62BF3-9618-6956-E1A9-EA2DE9EC6970}"/>
              </a:ext>
            </a:extLst>
          </p:cNvPr>
          <p:cNvSpPr txBox="1"/>
          <p:nvPr/>
        </p:nvSpPr>
        <p:spPr>
          <a:xfrm rot="16200000">
            <a:off x="3494916" y="2842286"/>
            <a:ext cx="3796950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b="1" dirty="0">
                <a:latin typeface="Cambria" panose="02040503050406030204" pitchFamily="18" charset="0"/>
              </a:rPr>
              <a:t>Portion of overall  runtime (%)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CAA05-04A9-47CA-9F71-3D0E31FA797B}"/>
              </a:ext>
            </a:extLst>
          </p:cNvPr>
          <p:cNvSpPr txBox="1"/>
          <p:nvPr/>
        </p:nvSpPr>
        <p:spPr>
          <a:xfrm>
            <a:off x="6158620" y="4388431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75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AD3F6A-F509-83E6-2991-8DEE6713CA78}"/>
              </a:ext>
            </a:extLst>
          </p:cNvPr>
          <p:cNvGrpSpPr/>
          <p:nvPr/>
        </p:nvGrpSpPr>
        <p:grpSpPr>
          <a:xfrm>
            <a:off x="7244631" y="534386"/>
            <a:ext cx="3750527" cy="523220"/>
            <a:chOff x="3780870" y="188601"/>
            <a:chExt cx="3750527" cy="5232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D3CF857-F05E-1745-C00B-A9EAB23F2DA3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6799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007CFC-AA25-432F-4AE1-4434ACA1316E}"/>
                </a:ext>
              </a:extLst>
            </p:cNvPr>
            <p:cNvSpPr txBox="1"/>
            <p:nvPr/>
          </p:nvSpPr>
          <p:spPr>
            <a:xfrm>
              <a:off x="4058972" y="188601"/>
              <a:ext cx="34724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Seeding and Chaining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A39180-8592-55D1-AD2D-1600D2F998B5}"/>
              </a:ext>
            </a:extLst>
          </p:cNvPr>
          <p:cNvSpPr txBox="1"/>
          <p:nvPr/>
        </p:nvSpPr>
        <p:spPr>
          <a:xfrm>
            <a:off x="6158620" y="3698296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80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F23547-0FDB-05D9-2CB8-92EEFCA90D79}"/>
              </a:ext>
            </a:extLst>
          </p:cNvPr>
          <p:cNvSpPr txBox="1"/>
          <p:nvPr/>
        </p:nvSpPr>
        <p:spPr>
          <a:xfrm>
            <a:off x="6158620" y="3008159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85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181AC-CFD0-E695-823A-100CAE8D865E}"/>
              </a:ext>
            </a:extLst>
          </p:cNvPr>
          <p:cNvSpPr txBox="1"/>
          <p:nvPr/>
        </p:nvSpPr>
        <p:spPr>
          <a:xfrm>
            <a:off x="6158620" y="2318022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90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2610FF-ADAB-8BBF-A849-C07818D620BC}"/>
              </a:ext>
            </a:extLst>
          </p:cNvPr>
          <p:cNvSpPr txBox="1"/>
          <p:nvPr/>
        </p:nvSpPr>
        <p:spPr>
          <a:xfrm>
            <a:off x="6158620" y="1627885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95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6DDEE3-7CA3-C339-013B-33EB64597431}"/>
              </a:ext>
            </a:extLst>
          </p:cNvPr>
          <p:cNvSpPr txBox="1"/>
          <p:nvPr/>
        </p:nvSpPr>
        <p:spPr>
          <a:xfrm>
            <a:off x="5959848" y="937748"/>
            <a:ext cx="59631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58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96CAF229-2FF7-7E51-42EE-3E688EA0A7C5}"/>
              </a:ext>
            </a:extLst>
          </p:cNvPr>
          <p:cNvSpPr txBox="1"/>
          <p:nvPr/>
        </p:nvSpPr>
        <p:spPr>
          <a:xfrm>
            <a:off x="3229344" y="5307764"/>
            <a:ext cx="16728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D1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SARS-CoV-2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8D124A-38A0-D097-02F7-F0520F16847F}"/>
              </a:ext>
            </a:extLst>
          </p:cNvPr>
          <p:cNvSpPr txBox="1"/>
          <p:nvPr/>
        </p:nvSpPr>
        <p:spPr>
          <a:xfrm>
            <a:off x="10795655" y="5307764"/>
            <a:ext cx="1723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D4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Green Algae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C54195-1BC0-7198-39E9-746027482C71}"/>
              </a:ext>
            </a:extLst>
          </p:cNvPr>
          <p:cNvSpPr txBox="1"/>
          <p:nvPr/>
        </p:nvSpPr>
        <p:spPr>
          <a:xfrm>
            <a:off x="13626643" y="5307764"/>
            <a:ext cx="1128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D5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Human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0DFC1-079C-D227-33BF-A2ACDD264B77}"/>
              </a:ext>
            </a:extLst>
          </p:cNvPr>
          <p:cNvSpPr txBox="1"/>
          <p:nvPr/>
        </p:nvSpPr>
        <p:spPr>
          <a:xfrm>
            <a:off x="6110692" y="5307764"/>
            <a:ext cx="942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D2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E. coli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6EC74-399E-623E-683D-91D67EC0EC85}"/>
              </a:ext>
            </a:extLst>
          </p:cNvPr>
          <p:cNvSpPr txBox="1"/>
          <p:nvPr/>
        </p:nvSpPr>
        <p:spPr>
          <a:xfrm>
            <a:off x="8686291" y="5307764"/>
            <a:ext cx="861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D3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Yeast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62BF3-9618-6956-E1A9-EA2DE9EC6970}"/>
              </a:ext>
            </a:extLst>
          </p:cNvPr>
          <p:cNvSpPr txBox="1"/>
          <p:nvPr/>
        </p:nvSpPr>
        <p:spPr>
          <a:xfrm rot="16200000">
            <a:off x="-491757" y="2820135"/>
            <a:ext cx="3796950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b="1" dirty="0">
                <a:latin typeface="Cambria" panose="02040503050406030204" pitchFamily="18" charset="0"/>
              </a:rPr>
              <a:t>Average Sequenced Bases per Read (#)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CAA05-04A9-47CA-9F71-3D0E31FA797B}"/>
              </a:ext>
            </a:extLst>
          </p:cNvPr>
          <p:cNvSpPr txBox="1"/>
          <p:nvPr/>
        </p:nvSpPr>
        <p:spPr>
          <a:xfrm>
            <a:off x="1961735" y="4514619"/>
            <a:ext cx="7950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1000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AD3F6A-F509-83E6-2991-8DEE6713CA78}"/>
              </a:ext>
            </a:extLst>
          </p:cNvPr>
          <p:cNvGrpSpPr/>
          <p:nvPr/>
        </p:nvGrpSpPr>
        <p:grpSpPr>
          <a:xfrm>
            <a:off x="10035410" y="607674"/>
            <a:ext cx="1859774" cy="523220"/>
            <a:chOff x="3780870" y="201853"/>
            <a:chExt cx="1859774" cy="5232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D3CF857-F05E-1745-C00B-A9EAB23F2DA3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6799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007CFC-AA25-432F-4AE1-4434ACA1316E}"/>
                </a:ext>
              </a:extLst>
            </p:cNvPr>
            <p:cNvSpPr txBox="1"/>
            <p:nvPr/>
          </p:nvSpPr>
          <p:spPr>
            <a:xfrm>
              <a:off x="4014430" y="201853"/>
              <a:ext cx="1626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RawHash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B95315-0052-63BF-1A79-C925E0D836F2}"/>
              </a:ext>
            </a:extLst>
          </p:cNvPr>
          <p:cNvGrpSpPr/>
          <p:nvPr/>
        </p:nvGrpSpPr>
        <p:grpSpPr>
          <a:xfrm>
            <a:off x="12186774" y="607674"/>
            <a:ext cx="2214950" cy="523220"/>
            <a:chOff x="3780870" y="248652"/>
            <a:chExt cx="2214950" cy="523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0396FF-403B-FFA8-75A5-52BC407761B0}"/>
                </a:ext>
              </a:extLst>
            </p:cNvPr>
            <p:cNvSpPr/>
            <p:nvPr/>
          </p:nvSpPr>
          <p:spPr>
            <a:xfrm>
              <a:off x="3780870" y="366262"/>
              <a:ext cx="288000" cy="288000"/>
            </a:xfrm>
            <a:prstGeom prst="rect">
              <a:avLst/>
            </a:prstGeom>
            <a:solidFill>
              <a:srgbClr val="AA449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CF6713-B3FD-2DAF-EEAA-DADBC32A447A}"/>
                </a:ext>
              </a:extLst>
            </p:cNvPr>
            <p:cNvSpPr txBox="1"/>
            <p:nvPr/>
          </p:nvSpPr>
          <p:spPr>
            <a:xfrm>
              <a:off x="4079911" y="248652"/>
              <a:ext cx="19159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UNCALLED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3B48EB-2ADD-ED01-FDD9-F833C8174065}"/>
              </a:ext>
            </a:extLst>
          </p:cNvPr>
          <p:cNvSpPr txBox="1"/>
          <p:nvPr/>
        </p:nvSpPr>
        <p:spPr>
          <a:xfrm>
            <a:off x="1961735" y="3975590"/>
            <a:ext cx="7950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2000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9F3CE-7D15-E2FA-29AD-4077E361F1F2}"/>
              </a:ext>
            </a:extLst>
          </p:cNvPr>
          <p:cNvSpPr txBox="1"/>
          <p:nvPr/>
        </p:nvSpPr>
        <p:spPr>
          <a:xfrm>
            <a:off x="1961735" y="3436560"/>
            <a:ext cx="7950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3000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FBACF-95D4-30B5-5500-0AEA1AC9608F}"/>
              </a:ext>
            </a:extLst>
          </p:cNvPr>
          <p:cNvSpPr txBox="1"/>
          <p:nvPr/>
        </p:nvSpPr>
        <p:spPr>
          <a:xfrm>
            <a:off x="1961735" y="2897530"/>
            <a:ext cx="7950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4000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2F610D-38E0-AF6D-AC05-D093D8F71D3D}"/>
              </a:ext>
            </a:extLst>
          </p:cNvPr>
          <p:cNvSpPr txBox="1"/>
          <p:nvPr/>
        </p:nvSpPr>
        <p:spPr>
          <a:xfrm>
            <a:off x="1961735" y="2358500"/>
            <a:ext cx="7950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5000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7FE5F-2717-B636-7324-B4C4C17BF65C}"/>
              </a:ext>
            </a:extLst>
          </p:cNvPr>
          <p:cNvSpPr txBox="1"/>
          <p:nvPr/>
        </p:nvSpPr>
        <p:spPr>
          <a:xfrm>
            <a:off x="1961735" y="1819470"/>
            <a:ext cx="7950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6000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3756AB-15D8-5596-9FC2-0ABAC16E829A}"/>
              </a:ext>
            </a:extLst>
          </p:cNvPr>
          <p:cNvSpPr txBox="1"/>
          <p:nvPr/>
        </p:nvSpPr>
        <p:spPr>
          <a:xfrm>
            <a:off x="1961735" y="1280440"/>
            <a:ext cx="7950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7000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F1EEBD-83B1-58A5-F511-242BDBADC165}"/>
              </a:ext>
            </a:extLst>
          </p:cNvPr>
          <p:cNvGrpSpPr/>
          <p:nvPr/>
        </p:nvGrpSpPr>
        <p:grpSpPr>
          <a:xfrm>
            <a:off x="5948524" y="607674"/>
            <a:ext cx="3795297" cy="523220"/>
            <a:chOff x="3780870" y="201853"/>
            <a:chExt cx="3795297" cy="52322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AB5A585-E746-AC24-AC46-0AF6DC9AFE5D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EBBC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1636204-1F2C-0DAA-E3BF-AF3BA65D6858}"/>
                </a:ext>
              </a:extLst>
            </p:cNvPr>
            <p:cNvSpPr txBox="1"/>
            <p:nvPr/>
          </p:nvSpPr>
          <p:spPr>
            <a:xfrm>
              <a:off x="4055203" y="201853"/>
              <a:ext cx="3520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RawHash2-Minimizer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3BA841-098A-2F23-69D2-06CD63A88865}"/>
              </a:ext>
            </a:extLst>
          </p:cNvPr>
          <p:cNvGrpSpPr/>
          <p:nvPr/>
        </p:nvGrpSpPr>
        <p:grpSpPr>
          <a:xfrm>
            <a:off x="3609286" y="607674"/>
            <a:ext cx="2047649" cy="523220"/>
            <a:chOff x="3780870" y="201853"/>
            <a:chExt cx="2047649" cy="52322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8B885B-EA9B-6D1C-D0AC-A6F53BB68341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60A13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AF8BED-C3A7-AADA-3515-EE6A6FC89B61}"/>
                </a:ext>
              </a:extLst>
            </p:cNvPr>
            <p:cNvSpPr txBox="1"/>
            <p:nvPr/>
          </p:nvSpPr>
          <p:spPr>
            <a:xfrm>
              <a:off x="4003532" y="201853"/>
              <a:ext cx="1824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RawHash2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470566B-B324-39F8-B215-31217E555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25" y="1130894"/>
            <a:ext cx="12530610" cy="41768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8CC37D-D0B4-4316-FD17-9AE11CD8A800}"/>
              </a:ext>
            </a:extLst>
          </p:cNvPr>
          <p:cNvSpPr/>
          <p:nvPr/>
        </p:nvSpPr>
        <p:spPr>
          <a:xfrm>
            <a:off x="2643829" y="2244856"/>
            <a:ext cx="3486617" cy="6224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28349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96CAF229-2FF7-7E51-42EE-3E688EA0A7C5}"/>
              </a:ext>
            </a:extLst>
          </p:cNvPr>
          <p:cNvSpPr txBox="1"/>
          <p:nvPr/>
        </p:nvSpPr>
        <p:spPr>
          <a:xfrm>
            <a:off x="3229342" y="5307764"/>
            <a:ext cx="16728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D1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SARS-CoV-2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8D124A-38A0-D097-02F7-F0520F16847F}"/>
              </a:ext>
            </a:extLst>
          </p:cNvPr>
          <p:cNvSpPr txBox="1"/>
          <p:nvPr/>
        </p:nvSpPr>
        <p:spPr>
          <a:xfrm>
            <a:off x="10884145" y="5307764"/>
            <a:ext cx="1723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D4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Green Algae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C54195-1BC0-7198-39E9-746027482C71}"/>
              </a:ext>
            </a:extLst>
          </p:cNvPr>
          <p:cNvSpPr txBox="1"/>
          <p:nvPr/>
        </p:nvSpPr>
        <p:spPr>
          <a:xfrm>
            <a:off x="13744630" y="5307764"/>
            <a:ext cx="1128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D5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Human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0DFC1-079C-D227-33BF-A2ACDD264B77}"/>
              </a:ext>
            </a:extLst>
          </p:cNvPr>
          <p:cNvSpPr txBox="1"/>
          <p:nvPr/>
        </p:nvSpPr>
        <p:spPr>
          <a:xfrm>
            <a:off x="6169684" y="5307764"/>
            <a:ext cx="942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D2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E. coli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6EC74-399E-623E-683D-91D67EC0EC85}"/>
              </a:ext>
            </a:extLst>
          </p:cNvPr>
          <p:cNvSpPr txBox="1"/>
          <p:nvPr/>
        </p:nvSpPr>
        <p:spPr>
          <a:xfrm>
            <a:off x="8760034" y="5307764"/>
            <a:ext cx="861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D3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Yeast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62BF3-9618-6956-E1A9-EA2DE9EC6970}"/>
              </a:ext>
            </a:extLst>
          </p:cNvPr>
          <p:cNvSpPr txBox="1"/>
          <p:nvPr/>
        </p:nvSpPr>
        <p:spPr>
          <a:xfrm rot="16200000">
            <a:off x="-110757" y="2820135"/>
            <a:ext cx="3796950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b="1" dirty="0">
                <a:latin typeface="Cambria" panose="02040503050406030204" pitchFamily="18" charset="0"/>
              </a:rPr>
              <a:t>Average Sequenced Chunks per Read (#)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CAA05-04A9-47CA-9F71-3D0E31FA797B}"/>
              </a:ext>
            </a:extLst>
          </p:cNvPr>
          <p:cNvSpPr txBox="1"/>
          <p:nvPr/>
        </p:nvSpPr>
        <p:spPr>
          <a:xfrm>
            <a:off x="2505518" y="4480669"/>
            <a:ext cx="19877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2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AD3F6A-F509-83E6-2991-8DEE6713CA78}"/>
              </a:ext>
            </a:extLst>
          </p:cNvPr>
          <p:cNvGrpSpPr/>
          <p:nvPr/>
        </p:nvGrpSpPr>
        <p:grpSpPr>
          <a:xfrm>
            <a:off x="10547994" y="607674"/>
            <a:ext cx="1944439" cy="523220"/>
            <a:chOff x="3780870" y="184920"/>
            <a:chExt cx="1944439" cy="5232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D3CF857-F05E-1745-C00B-A9EAB23F2DA3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6799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007CFC-AA25-432F-4AE1-4434ACA1316E}"/>
                </a:ext>
              </a:extLst>
            </p:cNvPr>
            <p:cNvSpPr txBox="1"/>
            <p:nvPr/>
          </p:nvSpPr>
          <p:spPr>
            <a:xfrm>
              <a:off x="4099095" y="184920"/>
              <a:ext cx="1626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RawHash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B95315-0052-63BF-1A79-C925E0D836F2}"/>
              </a:ext>
            </a:extLst>
          </p:cNvPr>
          <p:cNvGrpSpPr/>
          <p:nvPr/>
        </p:nvGrpSpPr>
        <p:grpSpPr>
          <a:xfrm>
            <a:off x="12774847" y="607674"/>
            <a:ext cx="1608790" cy="523220"/>
            <a:chOff x="3780870" y="231719"/>
            <a:chExt cx="1608790" cy="523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0396FF-403B-FFA8-75A5-52BC407761B0}"/>
                </a:ext>
              </a:extLst>
            </p:cNvPr>
            <p:cNvSpPr/>
            <p:nvPr/>
          </p:nvSpPr>
          <p:spPr>
            <a:xfrm>
              <a:off x="3780870" y="366262"/>
              <a:ext cx="288000" cy="288000"/>
            </a:xfrm>
            <a:prstGeom prst="rect">
              <a:avLst/>
            </a:prstGeom>
            <a:solidFill>
              <a:srgbClr val="DB80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CF6713-B3FD-2DAF-EEAA-DADBC32A447A}"/>
                </a:ext>
              </a:extLst>
            </p:cNvPr>
            <p:cNvSpPr txBox="1"/>
            <p:nvPr/>
          </p:nvSpPr>
          <p:spPr>
            <a:xfrm>
              <a:off x="4076479" y="231719"/>
              <a:ext cx="13131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Sigmap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3B48EB-2ADD-ED01-FDD9-F833C8174065}"/>
              </a:ext>
            </a:extLst>
          </p:cNvPr>
          <p:cNvSpPr txBox="1"/>
          <p:nvPr/>
        </p:nvSpPr>
        <p:spPr>
          <a:xfrm>
            <a:off x="2505518" y="3884661"/>
            <a:ext cx="19877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4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9F3CE-7D15-E2FA-29AD-4077E361F1F2}"/>
              </a:ext>
            </a:extLst>
          </p:cNvPr>
          <p:cNvSpPr txBox="1"/>
          <p:nvPr/>
        </p:nvSpPr>
        <p:spPr>
          <a:xfrm>
            <a:off x="2505518" y="3288651"/>
            <a:ext cx="19877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6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FBACF-95D4-30B5-5500-0AEA1AC9608F}"/>
              </a:ext>
            </a:extLst>
          </p:cNvPr>
          <p:cNvSpPr txBox="1"/>
          <p:nvPr/>
        </p:nvSpPr>
        <p:spPr>
          <a:xfrm>
            <a:off x="2505518" y="2692641"/>
            <a:ext cx="19877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8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2F610D-38E0-AF6D-AC05-D093D8F71D3D}"/>
              </a:ext>
            </a:extLst>
          </p:cNvPr>
          <p:cNvSpPr txBox="1"/>
          <p:nvPr/>
        </p:nvSpPr>
        <p:spPr>
          <a:xfrm>
            <a:off x="2306745" y="2096631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7FE5F-2717-B636-7324-B4C4C17BF65C}"/>
              </a:ext>
            </a:extLst>
          </p:cNvPr>
          <p:cNvSpPr txBox="1"/>
          <p:nvPr/>
        </p:nvSpPr>
        <p:spPr>
          <a:xfrm>
            <a:off x="2306745" y="1500621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12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D41B74-C393-6EA6-F921-835317B058EE}"/>
              </a:ext>
            </a:extLst>
          </p:cNvPr>
          <p:cNvGrpSpPr/>
          <p:nvPr/>
        </p:nvGrpSpPr>
        <p:grpSpPr>
          <a:xfrm>
            <a:off x="6470283" y="607674"/>
            <a:ext cx="3795297" cy="523220"/>
            <a:chOff x="3780870" y="201853"/>
            <a:chExt cx="3795297" cy="5232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08A7B6-7362-D521-1430-1D4726C065E0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EBBC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A9E2CC-C6E2-8D9E-9108-583873E29F99}"/>
                </a:ext>
              </a:extLst>
            </p:cNvPr>
            <p:cNvSpPr txBox="1"/>
            <p:nvPr/>
          </p:nvSpPr>
          <p:spPr>
            <a:xfrm>
              <a:off x="4055203" y="201853"/>
              <a:ext cx="3520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RawHash2-Minimizer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E39BB0-400F-306E-2BC3-B2DA8A3AF861}"/>
              </a:ext>
            </a:extLst>
          </p:cNvPr>
          <p:cNvGrpSpPr/>
          <p:nvPr/>
        </p:nvGrpSpPr>
        <p:grpSpPr>
          <a:xfrm>
            <a:off x="4140220" y="607674"/>
            <a:ext cx="2047649" cy="523220"/>
            <a:chOff x="3780870" y="201853"/>
            <a:chExt cx="2047649" cy="5232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7EE116E-55D0-B1F0-5945-84109486D4A3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60A13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565068-5D37-429E-7F14-2E470772DB48}"/>
                </a:ext>
              </a:extLst>
            </p:cNvPr>
            <p:cNvSpPr txBox="1"/>
            <p:nvPr/>
          </p:nvSpPr>
          <p:spPr>
            <a:xfrm>
              <a:off x="4003532" y="201853"/>
              <a:ext cx="1824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RawHash2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737CD03-18AD-F5B2-BD7E-EE83FCFC3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082" y="1130894"/>
            <a:ext cx="12643461" cy="421448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34DFA7-8BA0-40F7-BF1F-442FF19C1EA6}"/>
              </a:ext>
            </a:extLst>
          </p:cNvPr>
          <p:cNvSpPr/>
          <p:nvPr/>
        </p:nvSpPr>
        <p:spPr>
          <a:xfrm>
            <a:off x="2643829" y="2244856"/>
            <a:ext cx="3486617" cy="6224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157235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13719</TotalTime>
  <Words>265</Words>
  <Application>Microsoft Macintosh PowerPoint</Application>
  <PresentationFormat>Custom</PresentationFormat>
  <Paragraphs>179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Pillai, Kamlesh R</dc:creator>
  <cp:keywords>CTPClassification=CTP_NT</cp:keywords>
  <cp:lastModifiedBy>Marc Asim SOYSAL</cp:lastModifiedBy>
  <cp:revision>217</cp:revision>
  <dcterms:created xsi:type="dcterms:W3CDTF">2020-07-31T16:50:25Z</dcterms:created>
  <dcterms:modified xsi:type="dcterms:W3CDTF">2023-10-10T10:26:11Z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2af3d263-ec5c-406e-8667-e26122fee6aa</vt:lpwstr>
  </property>
  <property fmtid="{D5CDD505-2E9C-101B-9397-08002B2CF9AE}" pid="3" name="CTP_TimeStamp">
    <vt:lpwstr>2020-08-01 06:58:57Z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