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4631" r:id="rId2"/>
    <p:sldId id="4629" r:id="rId3"/>
    <p:sldId id="4632" r:id="rId4"/>
    <p:sldId id="4633" r:id="rId5"/>
    <p:sldId id="4634" r:id="rId6"/>
  </p:sldIdLst>
  <p:sldSz cx="18592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8042"/>
    <a:srgbClr val="A3A3A3"/>
    <a:srgbClr val="AA449A"/>
    <a:srgbClr val="6799CE"/>
    <a:srgbClr val="5FA137"/>
    <a:srgbClr val="F0C141"/>
    <a:srgbClr val="4A72BC"/>
    <a:srgbClr val="9FCF7A"/>
    <a:srgbClr val="AF89CC"/>
    <a:srgbClr val="E0D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44" autoAdjust="0"/>
    <p:restoredTop sz="85714"/>
  </p:normalViewPr>
  <p:slideViewPr>
    <p:cSldViewPr snapToGrid="0">
      <p:cViewPr>
        <p:scale>
          <a:sx n="84" d="100"/>
          <a:sy n="84" d="100"/>
        </p:scale>
        <p:origin x="12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9FB99-33AF-45C7-9798-F9BB105B9B87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54063" y="1143000"/>
            <a:ext cx="83661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EC415-AB61-4AAF-95EC-A94D821E2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56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54063" y="1143000"/>
            <a:ext cx="83661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throughput.pdf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EC415-AB61-4AAF-95EC-A94D821E2A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4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54063" y="1143000"/>
            <a:ext cx="83661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time_per_read.pdf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EC415-AB61-4AAF-95EC-A94D821E2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39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54063" y="1143000"/>
            <a:ext cx="83661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profiling.pdf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EC415-AB61-4AAF-95EC-A94D821E2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21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54063" y="1143000"/>
            <a:ext cx="83661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sequenced_bases.pdf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EC415-AB61-4AAF-95EC-A94D821E2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09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54063" y="1143000"/>
            <a:ext cx="83661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sequenced_chunks.pdf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EC415-AB61-4AAF-95EC-A94D821E2A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92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4100" y="1122363"/>
            <a:ext cx="13944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0" y="3602038"/>
            <a:ext cx="13944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5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4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05472" y="365125"/>
            <a:ext cx="400907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8255" y="365125"/>
            <a:ext cx="1179480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9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571" y="1709739"/>
            <a:ext cx="160362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8571" y="4589464"/>
            <a:ext cx="160362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9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8255" y="1825625"/>
            <a:ext cx="79019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2605" y="1825625"/>
            <a:ext cx="79019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8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7" y="365126"/>
            <a:ext cx="160362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678" y="1681163"/>
            <a:ext cx="78656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678" y="2505075"/>
            <a:ext cx="786562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12605" y="1681163"/>
            <a:ext cx="790436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12605" y="2505075"/>
            <a:ext cx="790436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3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7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8" y="457200"/>
            <a:ext cx="59966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362" y="987426"/>
            <a:ext cx="941260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678" y="2057400"/>
            <a:ext cx="59966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7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8" y="457200"/>
            <a:ext cx="59966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904362" y="987426"/>
            <a:ext cx="941260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678" y="2057400"/>
            <a:ext cx="59966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7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8255" y="365126"/>
            <a:ext cx="160362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255" y="1825625"/>
            <a:ext cx="160362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8255" y="6356351"/>
            <a:ext cx="4183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9BCBE-8A83-4E67-B3B6-D6A7A53377E1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8865" y="6356351"/>
            <a:ext cx="62750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31165" y="6356351"/>
            <a:ext cx="4183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5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0CED6964-C115-99BA-A170-DFB707D8BCEA}"/>
              </a:ext>
            </a:extLst>
          </p:cNvPr>
          <p:cNvSpPr txBox="1"/>
          <p:nvPr/>
        </p:nvSpPr>
        <p:spPr>
          <a:xfrm>
            <a:off x="11770310" y="5464636"/>
            <a:ext cx="20968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Contamination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CAF229-2FF7-7E51-42EE-3E688EA0A7C5}"/>
              </a:ext>
            </a:extLst>
          </p:cNvPr>
          <p:cNvSpPr txBox="1"/>
          <p:nvPr/>
        </p:nvSpPr>
        <p:spPr>
          <a:xfrm>
            <a:off x="3553795" y="5295359"/>
            <a:ext cx="16728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D1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SARS-CoV-2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B8D124A-38A0-D097-02F7-F0520F16847F}"/>
              </a:ext>
            </a:extLst>
          </p:cNvPr>
          <p:cNvSpPr txBox="1"/>
          <p:nvPr/>
        </p:nvSpPr>
        <p:spPr>
          <a:xfrm>
            <a:off x="8606717" y="5295359"/>
            <a:ext cx="17234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D4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Green Algae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1C54195-1BC0-7198-39E9-746027482C71}"/>
              </a:ext>
            </a:extLst>
          </p:cNvPr>
          <p:cNvSpPr txBox="1"/>
          <p:nvPr/>
        </p:nvSpPr>
        <p:spPr>
          <a:xfrm>
            <a:off x="10603835" y="5295359"/>
            <a:ext cx="1128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D5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Human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D0DFC1-079C-D227-33BF-A2ACDD264B77}"/>
              </a:ext>
            </a:extLst>
          </p:cNvPr>
          <p:cNvSpPr txBox="1"/>
          <p:nvPr/>
        </p:nvSpPr>
        <p:spPr>
          <a:xfrm>
            <a:off x="5608909" y="5295359"/>
            <a:ext cx="942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D2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E. coli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E6EC74-399E-623E-683D-91D67EC0EC85}"/>
              </a:ext>
            </a:extLst>
          </p:cNvPr>
          <p:cNvSpPr txBox="1"/>
          <p:nvPr/>
        </p:nvSpPr>
        <p:spPr>
          <a:xfrm>
            <a:off x="7339997" y="5295359"/>
            <a:ext cx="8619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D3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Yeast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5A3BF-9053-66C1-9417-1D7FF0CD55CC}"/>
              </a:ext>
            </a:extLst>
          </p:cNvPr>
          <p:cNvSpPr txBox="1"/>
          <p:nvPr/>
        </p:nvSpPr>
        <p:spPr>
          <a:xfrm>
            <a:off x="13758187" y="5295359"/>
            <a:ext cx="16816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Relative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Abundance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62BF3-9618-6956-E1A9-EA2DE9EC6970}"/>
              </a:ext>
            </a:extLst>
          </p:cNvPr>
          <p:cNvSpPr txBox="1"/>
          <p:nvPr/>
        </p:nvSpPr>
        <p:spPr>
          <a:xfrm rot="16200000">
            <a:off x="101478" y="3020189"/>
            <a:ext cx="3375774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b="1" dirty="0">
                <a:latin typeface="Cambria" panose="02040503050406030204" pitchFamily="18" charset="0"/>
              </a:rPr>
              <a:t>Throughput (bp/sec)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D8080-B02A-50C5-6025-8CC7DCEC9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7519" y="1111180"/>
            <a:ext cx="12654387" cy="4218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FEF38-C44A-3C88-E334-6351F006CFD7}"/>
              </a:ext>
            </a:extLst>
          </p:cNvPr>
          <p:cNvSpPr txBox="1"/>
          <p:nvPr/>
        </p:nvSpPr>
        <p:spPr>
          <a:xfrm>
            <a:off x="2236613" y="1241183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04693-B8EB-1091-CAE4-2736359DDEF9}"/>
              </a:ext>
            </a:extLst>
          </p:cNvPr>
          <p:cNvSpPr txBox="1"/>
          <p:nvPr/>
        </p:nvSpPr>
        <p:spPr>
          <a:xfrm>
            <a:off x="2236613" y="1878983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CDFD1-9838-1C39-C020-12F35103A153}"/>
              </a:ext>
            </a:extLst>
          </p:cNvPr>
          <p:cNvSpPr txBox="1"/>
          <p:nvPr/>
        </p:nvSpPr>
        <p:spPr>
          <a:xfrm>
            <a:off x="2236613" y="2516783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0FD092-D2EA-6B76-579F-433C10CFA86C}"/>
              </a:ext>
            </a:extLst>
          </p:cNvPr>
          <p:cNvSpPr txBox="1"/>
          <p:nvPr/>
        </p:nvSpPr>
        <p:spPr>
          <a:xfrm>
            <a:off x="2236613" y="3154583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104AAF-7ABE-8B24-102B-33D6731D8020}"/>
              </a:ext>
            </a:extLst>
          </p:cNvPr>
          <p:cNvSpPr txBox="1"/>
          <p:nvPr/>
        </p:nvSpPr>
        <p:spPr>
          <a:xfrm>
            <a:off x="2236613" y="3792383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5CAA05-04A9-47CA-9F71-3D0E31FA797B}"/>
              </a:ext>
            </a:extLst>
          </p:cNvPr>
          <p:cNvSpPr txBox="1"/>
          <p:nvPr/>
        </p:nvSpPr>
        <p:spPr>
          <a:xfrm>
            <a:off x="2236613" y="4430184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1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EB7ED5-2E82-E8D4-431C-C88F4F792B64}"/>
              </a:ext>
            </a:extLst>
          </p:cNvPr>
          <p:cNvGrpSpPr/>
          <p:nvPr/>
        </p:nvGrpSpPr>
        <p:grpSpPr>
          <a:xfrm>
            <a:off x="4547914" y="587960"/>
            <a:ext cx="9496972" cy="523220"/>
            <a:chOff x="4547914" y="587960"/>
            <a:chExt cx="9496972" cy="52322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BAD3F6A-F509-83E6-2991-8DEE6713CA78}"/>
                </a:ext>
              </a:extLst>
            </p:cNvPr>
            <p:cNvGrpSpPr/>
            <p:nvPr/>
          </p:nvGrpSpPr>
          <p:grpSpPr>
            <a:xfrm>
              <a:off x="7188989" y="587960"/>
              <a:ext cx="1885532" cy="523220"/>
              <a:chOff x="3780870" y="201853"/>
              <a:chExt cx="1885532" cy="523220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D3CF857-F05E-1745-C00B-A9EAB23F2DA3}"/>
                  </a:ext>
                </a:extLst>
              </p:cNvPr>
              <p:cNvSpPr/>
              <p:nvPr/>
            </p:nvSpPr>
            <p:spPr>
              <a:xfrm>
                <a:off x="3780870" y="319463"/>
                <a:ext cx="288000" cy="288000"/>
              </a:xfrm>
              <a:prstGeom prst="rect">
                <a:avLst/>
              </a:prstGeom>
              <a:solidFill>
                <a:srgbClr val="6799C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F007CFC-AA25-432F-4AE1-4434ACA1316E}"/>
                  </a:ext>
                </a:extLst>
              </p:cNvPr>
              <p:cNvSpPr txBox="1"/>
              <p:nvPr/>
            </p:nvSpPr>
            <p:spPr>
              <a:xfrm>
                <a:off x="4040188" y="201853"/>
                <a:ext cx="16262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err="1">
                    <a:latin typeface="Cambria" panose="02040503050406030204" pitchFamily="18" charset="0"/>
                  </a:rPr>
                  <a:t>RawHash</a:t>
                </a:r>
                <a:endParaRPr lang="en-US" sz="2800" dirty="0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AB95315-0052-63BF-1A79-C925E0D836F2}"/>
                </a:ext>
              </a:extLst>
            </p:cNvPr>
            <p:cNvGrpSpPr/>
            <p:nvPr/>
          </p:nvGrpSpPr>
          <p:grpSpPr>
            <a:xfrm>
              <a:off x="9580162" y="587960"/>
              <a:ext cx="2214950" cy="523220"/>
              <a:chOff x="3780870" y="248652"/>
              <a:chExt cx="2214950" cy="52322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70396FF-403B-FFA8-75A5-52BC407761B0}"/>
                  </a:ext>
                </a:extLst>
              </p:cNvPr>
              <p:cNvSpPr/>
              <p:nvPr/>
            </p:nvSpPr>
            <p:spPr>
              <a:xfrm>
                <a:off x="3780870" y="366262"/>
                <a:ext cx="288000" cy="288000"/>
              </a:xfrm>
              <a:prstGeom prst="rect">
                <a:avLst/>
              </a:prstGeom>
              <a:solidFill>
                <a:srgbClr val="AA449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CF6713-B3FD-2DAF-EEAA-DADBC32A447A}"/>
                  </a:ext>
                </a:extLst>
              </p:cNvPr>
              <p:cNvSpPr txBox="1"/>
              <p:nvPr/>
            </p:nvSpPr>
            <p:spPr>
              <a:xfrm>
                <a:off x="4079911" y="248652"/>
                <a:ext cx="19159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Cambria" panose="02040503050406030204" pitchFamily="18" charset="0"/>
                  </a:rPr>
                  <a:t>UNCALLED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D2E9BA1-F4F3-320B-718B-21600583FF1A}"/>
                </a:ext>
              </a:extLst>
            </p:cNvPr>
            <p:cNvGrpSpPr/>
            <p:nvPr/>
          </p:nvGrpSpPr>
          <p:grpSpPr>
            <a:xfrm>
              <a:off x="12443706" y="587960"/>
              <a:ext cx="1601180" cy="523220"/>
              <a:chOff x="3780870" y="201853"/>
              <a:chExt cx="1601180" cy="52322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3C96383-578C-2B5D-5AC5-9AC21BD16DB9}"/>
                  </a:ext>
                </a:extLst>
              </p:cNvPr>
              <p:cNvSpPr/>
              <p:nvPr/>
            </p:nvSpPr>
            <p:spPr>
              <a:xfrm>
                <a:off x="3780870" y="319463"/>
                <a:ext cx="288000" cy="288000"/>
              </a:xfrm>
              <a:prstGeom prst="rect">
                <a:avLst/>
              </a:prstGeom>
              <a:solidFill>
                <a:srgbClr val="DB804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F1B7CE-6DAA-9A7B-D57C-E58C53C5B5A8}"/>
                  </a:ext>
                </a:extLst>
              </p:cNvPr>
              <p:cNvSpPr txBox="1"/>
              <p:nvPr/>
            </p:nvSpPr>
            <p:spPr>
              <a:xfrm>
                <a:off x="4068870" y="201853"/>
                <a:ext cx="13131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err="1">
                    <a:latin typeface="Cambria" panose="02040503050406030204" pitchFamily="18" charset="0"/>
                  </a:rPr>
                  <a:t>Sigmap</a:t>
                </a:r>
                <a:endParaRPr lang="en-US" sz="2800" dirty="0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23C8B4C-1200-C9B0-9D43-36D647AE30C0}"/>
                </a:ext>
              </a:extLst>
            </p:cNvPr>
            <p:cNvGrpSpPr/>
            <p:nvPr/>
          </p:nvGrpSpPr>
          <p:grpSpPr>
            <a:xfrm>
              <a:off x="4547914" y="587960"/>
              <a:ext cx="1992482" cy="523220"/>
              <a:chOff x="3780870" y="201853"/>
              <a:chExt cx="1992482" cy="52322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6BF0085-3FDE-06F7-574A-7CF3DAEFA7B0}"/>
                  </a:ext>
                </a:extLst>
              </p:cNvPr>
              <p:cNvSpPr/>
              <p:nvPr/>
            </p:nvSpPr>
            <p:spPr>
              <a:xfrm>
                <a:off x="3780870" y="319463"/>
                <a:ext cx="288000" cy="288000"/>
              </a:xfrm>
              <a:prstGeom prst="rect">
                <a:avLst/>
              </a:prstGeom>
              <a:solidFill>
                <a:srgbClr val="A3A3A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60EBB2-DCFE-196A-56B6-FB5DE548358C}"/>
                  </a:ext>
                </a:extLst>
              </p:cNvPr>
              <p:cNvSpPr txBox="1"/>
              <p:nvPr/>
            </p:nvSpPr>
            <p:spPr>
              <a:xfrm>
                <a:off x="4069489" y="201853"/>
                <a:ext cx="17038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Cambria" panose="02040503050406030204" pitchFamily="18" charset="0"/>
                  </a:rPr>
                  <a:t>Nanopore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019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0CED6964-C115-99BA-A170-DFB707D8BCEA}"/>
              </a:ext>
            </a:extLst>
          </p:cNvPr>
          <p:cNvSpPr txBox="1"/>
          <p:nvPr/>
        </p:nvSpPr>
        <p:spPr>
          <a:xfrm>
            <a:off x="11628880" y="5461840"/>
            <a:ext cx="20968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Contamination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CAF229-2FF7-7E51-42EE-3E688EA0A7C5}"/>
              </a:ext>
            </a:extLst>
          </p:cNvPr>
          <p:cNvSpPr txBox="1"/>
          <p:nvPr/>
        </p:nvSpPr>
        <p:spPr>
          <a:xfrm>
            <a:off x="2746943" y="5292563"/>
            <a:ext cx="16728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D1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SARS-CoV-2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B8D124A-38A0-D097-02F7-F0520F16847F}"/>
              </a:ext>
            </a:extLst>
          </p:cNvPr>
          <p:cNvSpPr txBox="1"/>
          <p:nvPr/>
        </p:nvSpPr>
        <p:spPr>
          <a:xfrm>
            <a:off x="8194713" y="5292563"/>
            <a:ext cx="17234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D4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Green Algae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1C54195-1BC0-7198-39E9-746027482C71}"/>
              </a:ext>
            </a:extLst>
          </p:cNvPr>
          <p:cNvSpPr txBox="1"/>
          <p:nvPr/>
        </p:nvSpPr>
        <p:spPr>
          <a:xfrm>
            <a:off x="10302464" y="5292563"/>
            <a:ext cx="1128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D5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Human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D0DFC1-079C-D227-33BF-A2ACDD264B77}"/>
              </a:ext>
            </a:extLst>
          </p:cNvPr>
          <p:cNvSpPr txBox="1"/>
          <p:nvPr/>
        </p:nvSpPr>
        <p:spPr>
          <a:xfrm>
            <a:off x="4937219" y="5292563"/>
            <a:ext cx="942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D2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E. coli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E6EC74-399E-623E-683D-91D67EC0EC85}"/>
              </a:ext>
            </a:extLst>
          </p:cNvPr>
          <p:cNvSpPr txBox="1"/>
          <p:nvPr/>
        </p:nvSpPr>
        <p:spPr>
          <a:xfrm>
            <a:off x="6801144" y="5292563"/>
            <a:ext cx="8619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D3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Yeast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5A3BF-9053-66C1-9417-1D7FF0CD55CC}"/>
              </a:ext>
            </a:extLst>
          </p:cNvPr>
          <p:cNvSpPr txBox="1"/>
          <p:nvPr/>
        </p:nvSpPr>
        <p:spPr>
          <a:xfrm>
            <a:off x="13683359" y="5292563"/>
            <a:ext cx="16816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Relative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Abundance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62BF3-9618-6956-E1A9-EA2DE9EC6970}"/>
              </a:ext>
            </a:extLst>
          </p:cNvPr>
          <p:cNvSpPr txBox="1"/>
          <p:nvPr/>
        </p:nvSpPr>
        <p:spPr>
          <a:xfrm rot="16200000">
            <a:off x="-8677" y="3020189"/>
            <a:ext cx="3796950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b="1" dirty="0">
                <a:latin typeface="Cambria" panose="02040503050406030204" pitchFamily="18" charset="0"/>
              </a:rPr>
              <a:t>Avg. Time Per Read (</a:t>
            </a:r>
            <a:r>
              <a:rPr lang="en-US" sz="2600" b="1" dirty="0" err="1">
                <a:latin typeface="Cambria" panose="02040503050406030204" pitchFamily="18" charset="0"/>
              </a:rPr>
              <a:t>ms</a:t>
            </a:r>
            <a:r>
              <a:rPr lang="en-US" sz="2600" b="1" dirty="0">
                <a:latin typeface="Cambria" panose="02040503050406030204" pitchFamily="18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D8080-B02A-50C5-6025-8CC7DCEC9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7519" y="1111180"/>
            <a:ext cx="12654387" cy="4218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FEF38-C44A-3C88-E334-6351F006CFD7}"/>
              </a:ext>
            </a:extLst>
          </p:cNvPr>
          <p:cNvSpPr txBox="1"/>
          <p:nvPr/>
        </p:nvSpPr>
        <p:spPr>
          <a:xfrm>
            <a:off x="2169038" y="1354532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04693-B8EB-1091-CAE4-2736359DDEF9}"/>
              </a:ext>
            </a:extLst>
          </p:cNvPr>
          <p:cNvSpPr txBox="1"/>
          <p:nvPr/>
        </p:nvSpPr>
        <p:spPr>
          <a:xfrm>
            <a:off x="2169038" y="1972201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CDFD1-9838-1C39-C020-12F35103A153}"/>
              </a:ext>
            </a:extLst>
          </p:cNvPr>
          <p:cNvSpPr txBox="1"/>
          <p:nvPr/>
        </p:nvSpPr>
        <p:spPr>
          <a:xfrm>
            <a:off x="2169038" y="2594183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0FD092-D2EA-6B76-579F-433C10CFA86C}"/>
              </a:ext>
            </a:extLst>
          </p:cNvPr>
          <p:cNvSpPr txBox="1"/>
          <p:nvPr/>
        </p:nvSpPr>
        <p:spPr>
          <a:xfrm>
            <a:off x="2169038" y="3211851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104AAF-7ABE-8B24-102B-33D6731D8020}"/>
              </a:ext>
            </a:extLst>
          </p:cNvPr>
          <p:cNvSpPr txBox="1"/>
          <p:nvPr/>
        </p:nvSpPr>
        <p:spPr>
          <a:xfrm>
            <a:off x="2169038" y="3829521"/>
            <a:ext cx="5305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5CAA05-04A9-47CA-9F71-3D0E31FA797B}"/>
              </a:ext>
            </a:extLst>
          </p:cNvPr>
          <p:cNvSpPr txBox="1"/>
          <p:nvPr/>
        </p:nvSpPr>
        <p:spPr>
          <a:xfrm>
            <a:off x="2169038" y="4447191"/>
            <a:ext cx="6107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r>
              <a:rPr lang="en-US" sz="2800" baseline="30000" dirty="0">
                <a:latin typeface="Cambria" panose="02040503050406030204" pitchFamily="18" charset="0"/>
              </a:rPr>
              <a:t>-1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73AE2D-87AF-4292-24B9-D4D177AC210A}"/>
              </a:ext>
            </a:extLst>
          </p:cNvPr>
          <p:cNvGrpSpPr/>
          <p:nvPr/>
        </p:nvGrpSpPr>
        <p:grpSpPr>
          <a:xfrm>
            <a:off x="6138254" y="587960"/>
            <a:ext cx="6316291" cy="523220"/>
            <a:chOff x="5821436" y="584295"/>
            <a:chExt cx="6316291" cy="52322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BAD3F6A-F509-83E6-2991-8DEE6713CA78}"/>
                </a:ext>
              </a:extLst>
            </p:cNvPr>
            <p:cNvGrpSpPr/>
            <p:nvPr/>
          </p:nvGrpSpPr>
          <p:grpSpPr>
            <a:xfrm>
              <a:off x="5821436" y="584295"/>
              <a:ext cx="1859774" cy="523220"/>
              <a:chOff x="3780870" y="201853"/>
              <a:chExt cx="1859774" cy="523220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D3CF857-F05E-1745-C00B-A9EAB23F2DA3}"/>
                  </a:ext>
                </a:extLst>
              </p:cNvPr>
              <p:cNvSpPr/>
              <p:nvPr/>
            </p:nvSpPr>
            <p:spPr>
              <a:xfrm>
                <a:off x="3780870" y="319463"/>
                <a:ext cx="288000" cy="288000"/>
              </a:xfrm>
              <a:prstGeom prst="rect">
                <a:avLst/>
              </a:prstGeom>
              <a:solidFill>
                <a:srgbClr val="6799C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F007CFC-AA25-432F-4AE1-4434ACA1316E}"/>
                  </a:ext>
                </a:extLst>
              </p:cNvPr>
              <p:cNvSpPr txBox="1"/>
              <p:nvPr/>
            </p:nvSpPr>
            <p:spPr>
              <a:xfrm>
                <a:off x="4014430" y="201853"/>
                <a:ext cx="16262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err="1">
                    <a:latin typeface="Cambria" panose="02040503050406030204" pitchFamily="18" charset="0"/>
                  </a:rPr>
                  <a:t>RawHash</a:t>
                </a:r>
                <a:endParaRPr lang="en-US" sz="2800" dirty="0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AB95315-0052-63BF-1A79-C925E0D836F2}"/>
                </a:ext>
              </a:extLst>
            </p:cNvPr>
            <p:cNvGrpSpPr/>
            <p:nvPr/>
          </p:nvGrpSpPr>
          <p:grpSpPr>
            <a:xfrm>
              <a:off x="8047195" y="584295"/>
              <a:ext cx="2214950" cy="523220"/>
              <a:chOff x="3780870" y="248652"/>
              <a:chExt cx="2214950" cy="52322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70396FF-403B-FFA8-75A5-52BC407761B0}"/>
                  </a:ext>
                </a:extLst>
              </p:cNvPr>
              <p:cNvSpPr/>
              <p:nvPr/>
            </p:nvSpPr>
            <p:spPr>
              <a:xfrm>
                <a:off x="3780870" y="366262"/>
                <a:ext cx="288000" cy="288000"/>
              </a:xfrm>
              <a:prstGeom prst="rect">
                <a:avLst/>
              </a:prstGeom>
              <a:solidFill>
                <a:srgbClr val="AA449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CF6713-B3FD-2DAF-EEAA-DADBC32A447A}"/>
                  </a:ext>
                </a:extLst>
              </p:cNvPr>
              <p:cNvSpPr txBox="1"/>
              <p:nvPr/>
            </p:nvSpPr>
            <p:spPr>
              <a:xfrm>
                <a:off x="4079911" y="248652"/>
                <a:ext cx="19159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Cambria" panose="02040503050406030204" pitchFamily="18" charset="0"/>
                  </a:rPr>
                  <a:t>UNCALLED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D2E9BA1-F4F3-320B-718B-21600583FF1A}"/>
                </a:ext>
              </a:extLst>
            </p:cNvPr>
            <p:cNvGrpSpPr/>
            <p:nvPr/>
          </p:nvGrpSpPr>
          <p:grpSpPr>
            <a:xfrm>
              <a:off x="10536547" y="584295"/>
              <a:ext cx="1601180" cy="523220"/>
              <a:chOff x="3780870" y="201853"/>
              <a:chExt cx="1601180" cy="52322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3C96383-578C-2B5D-5AC5-9AC21BD16DB9}"/>
                  </a:ext>
                </a:extLst>
              </p:cNvPr>
              <p:cNvSpPr/>
              <p:nvPr/>
            </p:nvSpPr>
            <p:spPr>
              <a:xfrm>
                <a:off x="3780870" y="319463"/>
                <a:ext cx="288000" cy="288000"/>
              </a:xfrm>
              <a:prstGeom prst="rect">
                <a:avLst/>
              </a:prstGeom>
              <a:solidFill>
                <a:srgbClr val="DB804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F1B7CE-6DAA-9A7B-D57C-E58C53C5B5A8}"/>
                  </a:ext>
                </a:extLst>
              </p:cNvPr>
              <p:cNvSpPr txBox="1"/>
              <p:nvPr/>
            </p:nvSpPr>
            <p:spPr>
              <a:xfrm>
                <a:off x="4068870" y="201853"/>
                <a:ext cx="13131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err="1">
                    <a:latin typeface="Cambria" panose="02040503050406030204" pitchFamily="18" charset="0"/>
                  </a:rPr>
                  <a:t>Sigmap</a:t>
                </a:r>
                <a:endParaRPr lang="en-US" sz="2800" dirty="0">
                  <a:latin typeface="Cambria" panose="020405030504060302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104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96CAF229-2FF7-7E51-42EE-3E688EA0A7C5}"/>
              </a:ext>
            </a:extLst>
          </p:cNvPr>
          <p:cNvSpPr txBox="1"/>
          <p:nvPr/>
        </p:nvSpPr>
        <p:spPr>
          <a:xfrm>
            <a:off x="6457607" y="5268410"/>
            <a:ext cx="9310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D1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SARS-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CoV-2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B8D124A-38A0-D097-02F7-F0520F16847F}"/>
              </a:ext>
            </a:extLst>
          </p:cNvPr>
          <p:cNvSpPr txBox="1"/>
          <p:nvPr/>
        </p:nvSpPr>
        <p:spPr>
          <a:xfrm>
            <a:off x="9707436" y="5268410"/>
            <a:ext cx="9710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D4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Green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Algae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1C54195-1BC0-7198-39E9-746027482C71}"/>
              </a:ext>
            </a:extLst>
          </p:cNvPr>
          <p:cNvSpPr txBox="1"/>
          <p:nvPr/>
        </p:nvSpPr>
        <p:spPr>
          <a:xfrm>
            <a:off x="10768862" y="5268410"/>
            <a:ext cx="1128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D5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Human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D0DFC1-079C-D227-33BF-A2ACDD264B77}"/>
              </a:ext>
            </a:extLst>
          </p:cNvPr>
          <p:cNvSpPr txBox="1"/>
          <p:nvPr/>
        </p:nvSpPr>
        <p:spPr>
          <a:xfrm>
            <a:off x="7533795" y="5268410"/>
            <a:ext cx="942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D2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E. coli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E6EC74-399E-623E-683D-91D67EC0EC85}"/>
              </a:ext>
            </a:extLst>
          </p:cNvPr>
          <p:cNvSpPr txBox="1"/>
          <p:nvPr/>
        </p:nvSpPr>
        <p:spPr>
          <a:xfrm>
            <a:off x="8688911" y="5268410"/>
            <a:ext cx="8619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D3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Yeast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62BF3-9618-6956-E1A9-EA2DE9EC6970}"/>
              </a:ext>
            </a:extLst>
          </p:cNvPr>
          <p:cNvSpPr txBox="1"/>
          <p:nvPr/>
        </p:nvSpPr>
        <p:spPr>
          <a:xfrm rot="16200000">
            <a:off x="3494916" y="2842286"/>
            <a:ext cx="3796950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b="1" dirty="0">
                <a:latin typeface="Cambria" panose="02040503050406030204" pitchFamily="18" charset="0"/>
              </a:rPr>
              <a:t>Portion of overall  runtime (%)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D8080-B02A-50C5-6025-8CC7DCEC9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89018" y="1111180"/>
            <a:ext cx="5061754" cy="42181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5CAA05-04A9-47CA-9F71-3D0E31FA797B}"/>
              </a:ext>
            </a:extLst>
          </p:cNvPr>
          <p:cNvSpPr txBox="1"/>
          <p:nvPr/>
        </p:nvSpPr>
        <p:spPr>
          <a:xfrm>
            <a:off x="6158620" y="4388431"/>
            <a:ext cx="3975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75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BAD3F6A-F509-83E6-2991-8DEE6713CA78}"/>
              </a:ext>
            </a:extLst>
          </p:cNvPr>
          <p:cNvGrpSpPr/>
          <p:nvPr/>
        </p:nvGrpSpPr>
        <p:grpSpPr>
          <a:xfrm>
            <a:off x="7244631" y="534386"/>
            <a:ext cx="3750527" cy="523220"/>
            <a:chOff x="3780870" y="188601"/>
            <a:chExt cx="3750527" cy="52322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D3CF857-F05E-1745-C00B-A9EAB23F2DA3}"/>
                </a:ext>
              </a:extLst>
            </p:cNvPr>
            <p:cNvSpPr/>
            <p:nvPr/>
          </p:nvSpPr>
          <p:spPr>
            <a:xfrm>
              <a:off x="3780870" y="319463"/>
              <a:ext cx="288000" cy="288000"/>
            </a:xfrm>
            <a:prstGeom prst="rect">
              <a:avLst/>
            </a:prstGeom>
            <a:solidFill>
              <a:srgbClr val="6799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Cambria" panose="02040503050406030204" pitchFamily="18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F007CFC-AA25-432F-4AE1-4434ACA1316E}"/>
                </a:ext>
              </a:extLst>
            </p:cNvPr>
            <p:cNvSpPr txBox="1"/>
            <p:nvPr/>
          </p:nvSpPr>
          <p:spPr>
            <a:xfrm>
              <a:off x="4058972" y="188601"/>
              <a:ext cx="34724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</a:rPr>
                <a:t>Seeding and Chaining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1A39180-8592-55D1-AD2D-1600D2F998B5}"/>
              </a:ext>
            </a:extLst>
          </p:cNvPr>
          <p:cNvSpPr txBox="1"/>
          <p:nvPr/>
        </p:nvSpPr>
        <p:spPr>
          <a:xfrm>
            <a:off x="6158620" y="3698296"/>
            <a:ext cx="3975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80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F23547-0FDB-05D9-2CB8-92EEFCA90D79}"/>
              </a:ext>
            </a:extLst>
          </p:cNvPr>
          <p:cNvSpPr txBox="1"/>
          <p:nvPr/>
        </p:nvSpPr>
        <p:spPr>
          <a:xfrm>
            <a:off x="6158620" y="3008159"/>
            <a:ext cx="3975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85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181AC-CFD0-E695-823A-100CAE8D865E}"/>
              </a:ext>
            </a:extLst>
          </p:cNvPr>
          <p:cNvSpPr txBox="1"/>
          <p:nvPr/>
        </p:nvSpPr>
        <p:spPr>
          <a:xfrm>
            <a:off x="6158620" y="2318022"/>
            <a:ext cx="3975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90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2610FF-ADAB-8BBF-A849-C07818D620BC}"/>
              </a:ext>
            </a:extLst>
          </p:cNvPr>
          <p:cNvSpPr txBox="1"/>
          <p:nvPr/>
        </p:nvSpPr>
        <p:spPr>
          <a:xfrm>
            <a:off x="6158620" y="1627885"/>
            <a:ext cx="3975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95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6DDEE3-7CA3-C339-013B-33EB64597431}"/>
              </a:ext>
            </a:extLst>
          </p:cNvPr>
          <p:cNvSpPr txBox="1"/>
          <p:nvPr/>
        </p:nvSpPr>
        <p:spPr>
          <a:xfrm>
            <a:off x="5959848" y="937748"/>
            <a:ext cx="59631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100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58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96CAF229-2FF7-7E51-42EE-3E688EA0A7C5}"/>
              </a:ext>
            </a:extLst>
          </p:cNvPr>
          <p:cNvSpPr txBox="1"/>
          <p:nvPr/>
        </p:nvSpPr>
        <p:spPr>
          <a:xfrm>
            <a:off x="2949127" y="5307764"/>
            <a:ext cx="16728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D1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SARS-CoV-2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B8D124A-38A0-D097-02F7-F0520F16847F}"/>
              </a:ext>
            </a:extLst>
          </p:cNvPr>
          <p:cNvSpPr txBox="1"/>
          <p:nvPr/>
        </p:nvSpPr>
        <p:spPr>
          <a:xfrm>
            <a:off x="10825150" y="5307764"/>
            <a:ext cx="17234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D4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Green Algae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1C54195-1BC0-7198-39E9-746027482C71}"/>
              </a:ext>
            </a:extLst>
          </p:cNvPr>
          <p:cNvSpPr txBox="1"/>
          <p:nvPr/>
        </p:nvSpPr>
        <p:spPr>
          <a:xfrm>
            <a:off x="13759378" y="5307764"/>
            <a:ext cx="1128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D5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Human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D0DFC1-079C-D227-33BF-A2ACDD264B77}"/>
              </a:ext>
            </a:extLst>
          </p:cNvPr>
          <p:cNvSpPr txBox="1"/>
          <p:nvPr/>
        </p:nvSpPr>
        <p:spPr>
          <a:xfrm>
            <a:off x="5948463" y="5307764"/>
            <a:ext cx="942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D2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E. coli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E6EC74-399E-623E-683D-91D67EC0EC85}"/>
              </a:ext>
            </a:extLst>
          </p:cNvPr>
          <p:cNvSpPr txBox="1"/>
          <p:nvPr/>
        </p:nvSpPr>
        <p:spPr>
          <a:xfrm>
            <a:off x="8627299" y="5307764"/>
            <a:ext cx="8619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D3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Yeast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62BF3-9618-6956-E1A9-EA2DE9EC6970}"/>
              </a:ext>
            </a:extLst>
          </p:cNvPr>
          <p:cNvSpPr txBox="1"/>
          <p:nvPr/>
        </p:nvSpPr>
        <p:spPr>
          <a:xfrm rot="16200000">
            <a:off x="-491757" y="2820135"/>
            <a:ext cx="3796950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b="1" dirty="0">
                <a:latin typeface="Cambria" panose="02040503050406030204" pitchFamily="18" charset="0"/>
              </a:rPr>
              <a:t>Average Sequenced Bases per Read (#)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D8080-B02A-50C5-6025-8CC7DCEC9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7519" y="1111180"/>
            <a:ext cx="12654387" cy="42181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5CAA05-04A9-47CA-9F71-3D0E31FA797B}"/>
              </a:ext>
            </a:extLst>
          </p:cNvPr>
          <p:cNvSpPr txBox="1"/>
          <p:nvPr/>
        </p:nvSpPr>
        <p:spPr>
          <a:xfrm>
            <a:off x="1961735" y="4529367"/>
            <a:ext cx="79508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1000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73AE2D-87AF-4292-24B9-D4D177AC210A}"/>
              </a:ext>
            </a:extLst>
          </p:cNvPr>
          <p:cNvGrpSpPr/>
          <p:nvPr/>
        </p:nvGrpSpPr>
        <p:grpSpPr>
          <a:xfrm>
            <a:off x="6834358" y="587960"/>
            <a:ext cx="4440709" cy="523220"/>
            <a:chOff x="5821436" y="584295"/>
            <a:chExt cx="4440709" cy="52322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BAD3F6A-F509-83E6-2991-8DEE6713CA78}"/>
                </a:ext>
              </a:extLst>
            </p:cNvPr>
            <p:cNvGrpSpPr/>
            <p:nvPr/>
          </p:nvGrpSpPr>
          <p:grpSpPr>
            <a:xfrm>
              <a:off x="5821436" y="584295"/>
              <a:ext cx="1859774" cy="523220"/>
              <a:chOff x="3780870" y="201853"/>
              <a:chExt cx="1859774" cy="523220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D3CF857-F05E-1745-C00B-A9EAB23F2DA3}"/>
                  </a:ext>
                </a:extLst>
              </p:cNvPr>
              <p:cNvSpPr/>
              <p:nvPr/>
            </p:nvSpPr>
            <p:spPr>
              <a:xfrm>
                <a:off x="3780870" y="319463"/>
                <a:ext cx="288000" cy="288000"/>
              </a:xfrm>
              <a:prstGeom prst="rect">
                <a:avLst/>
              </a:prstGeom>
              <a:solidFill>
                <a:srgbClr val="6799C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F007CFC-AA25-432F-4AE1-4434ACA1316E}"/>
                  </a:ext>
                </a:extLst>
              </p:cNvPr>
              <p:cNvSpPr txBox="1"/>
              <p:nvPr/>
            </p:nvSpPr>
            <p:spPr>
              <a:xfrm>
                <a:off x="4014430" y="201853"/>
                <a:ext cx="16262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err="1">
                    <a:latin typeface="Cambria" panose="02040503050406030204" pitchFamily="18" charset="0"/>
                  </a:rPr>
                  <a:t>RawHash</a:t>
                </a:r>
                <a:endParaRPr lang="en-US" sz="2800" dirty="0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AB95315-0052-63BF-1A79-C925E0D836F2}"/>
                </a:ext>
              </a:extLst>
            </p:cNvPr>
            <p:cNvGrpSpPr/>
            <p:nvPr/>
          </p:nvGrpSpPr>
          <p:grpSpPr>
            <a:xfrm>
              <a:off x="8047195" y="584295"/>
              <a:ext cx="2214950" cy="523220"/>
              <a:chOff x="3780870" y="248652"/>
              <a:chExt cx="2214950" cy="52322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70396FF-403B-FFA8-75A5-52BC407761B0}"/>
                  </a:ext>
                </a:extLst>
              </p:cNvPr>
              <p:cNvSpPr/>
              <p:nvPr/>
            </p:nvSpPr>
            <p:spPr>
              <a:xfrm>
                <a:off x="3780870" y="366262"/>
                <a:ext cx="288000" cy="288000"/>
              </a:xfrm>
              <a:prstGeom prst="rect">
                <a:avLst/>
              </a:prstGeom>
              <a:solidFill>
                <a:srgbClr val="AA449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CF6713-B3FD-2DAF-EEAA-DADBC32A447A}"/>
                  </a:ext>
                </a:extLst>
              </p:cNvPr>
              <p:cNvSpPr txBox="1"/>
              <p:nvPr/>
            </p:nvSpPr>
            <p:spPr>
              <a:xfrm>
                <a:off x="4079911" y="248652"/>
                <a:ext cx="19159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Cambria" panose="02040503050406030204" pitchFamily="18" charset="0"/>
                  </a:rPr>
                  <a:t>UNCALLED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3B48EB-2ADD-ED01-FDD9-F833C8174065}"/>
              </a:ext>
            </a:extLst>
          </p:cNvPr>
          <p:cNvSpPr txBox="1"/>
          <p:nvPr/>
        </p:nvSpPr>
        <p:spPr>
          <a:xfrm>
            <a:off x="1961735" y="3987880"/>
            <a:ext cx="79508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2000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9F3CE-7D15-E2FA-29AD-4077E361F1F2}"/>
              </a:ext>
            </a:extLst>
          </p:cNvPr>
          <p:cNvSpPr txBox="1"/>
          <p:nvPr/>
        </p:nvSpPr>
        <p:spPr>
          <a:xfrm>
            <a:off x="1961735" y="3446392"/>
            <a:ext cx="79508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3000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1FBACF-95D4-30B5-5500-0AEA1AC9608F}"/>
              </a:ext>
            </a:extLst>
          </p:cNvPr>
          <p:cNvSpPr txBox="1"/>
          <p:nvPr/>
        </p:nvSpPr>
        <p:spPr>
          <a:xfrm>
            <a:off x="1961735" y="2904904"/>
            <a:ext cx="79508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4000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2F610D-38E0-AF6D-AC05-D093D8F71D3D}"/>
              </a:ext>
            </a:extLst>
          </p:cNvPr>
          <p:cNvSpPr txBox="1"/>
          <p:nvPr/>
        </p:nvSpPr>
        <p:spPr>
          <a:xfrm>
            <a:off x="1961735" y="2363416"/>
            <a:ext cx="79508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5000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7FE5F-2717-B636-7324-B4C4C17BF65C}"/>
              </a:ext>
            </a:extLst>
          </p:cNvPr>
          <p:cNvSpPr txBox="1"/>
          <p:nvPr/>
        </p:nvSpPr>
        <p:spPr>
          <a:xfrm>
            <a:off x="1961735" y="1821928"/>
            <a:ext cx="79508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6000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3756AB-15D8-5596-9FC2-0ABAC16E829A}"/>
              </a:ext>
            </a:extLst>
          </p:cNvPr>
          <p:cNvSpPr txBox="1"/>
          <p:nvPr/>
        </p:nvSpPr>
        <p:spPr>
          <a:xfrm>
            <a:off x="1961735" y="1280440"/>
            <a:ext cx="79508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7000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49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96CAF229-2FF7-7E51-42EE-3E688EA0A7C5}"/>
              </a:ext>
            </a:extLst>
          </p:cNvPr>
          <p:cNvSpPr txBox="1"/>
          <p:nvPr/>
        </p:nvSpPr>
        <p:spPr>
          <a:xfrm>
            <a:off x="2949127" y="5307764"/>
            <a:ext cx="16728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D1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SARS-CoV-2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B8D124A-38A0-D097-02F7-F0520F16847F}"/>
              </a:ext>
            </a:extLst>
          </p:cNvPr>
          <p:cNvSpPr txBox="1"/>
          <p:nvPr/>
        </p:nvSpPr>
        <p:spPr>
          <a:xfrm>
            <a:off x="10825150" y="5307764"/>
            <a:ext cx="17234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D4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Green Algae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1C54195-1BC0-7198-39E9-746027482C71}"/>
              </a:ext>
            </a:extLst>
          </p:cNvPr>
          <p:cNvSpPr txBox="1"/>
          <p:nvPr/>
        </p:nvSpPr>
        <p:spPr>
          <a:xfrm>
            <a:off x="13759378" y="5307764"/>
            <a:ext cx="1128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D5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Human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D0DFC1-079C-D227-33BF-A2ACDD264B77}"/>
              </a:ext>
            </a:extLst>
          </p:cNvPr>
          <p:cNvSpPr txBox="1"/>
          <p:nvPr/>
        </p:nvSpPr>
        <p:spPr>
          <a:xfrm>
            <a:off x="5948463" y="5307764"/>
            <a:ext cx="942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D2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E. coli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E6EC74-399E-623E-683D-91D67EC0EC85}"/>
              </a:ext>
            </a:extLst>
          </p:cNvPr>
          <p:cNvSpPr txBox="1"/>
          <p:nvPr/>
        </p:nvSpPr>
        <p:spPr>
          <a:xfrm>
            <a:off x="8627299" y="5307764"/>
            <a:ext cx="8619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</a:rPr>
              <a:t>D3</a:t>
            </a:r>
          </a:p>
          <a:p>
            <a:pPr algn="ctr"/>
            <a:r>
              <a:rPr lang="en-US" sz="2200" b="1" dirty="0">
                <a:latin typeface="Cambria" panose="02040503050406030204" pitchFamily="18" charset="0"/>
              </a:rPr>
              <a:t>Yeast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62BF3-9618-6956-E1A9-EA2DE9EC6970}"/>
              </a:ext>
            </a:extLst>
          </p:cNvPr>
          <p:cNvSpPr txBox="1"/>
          <p:nvPr/>
        </p:nvSpPr>
        <p:spPr>
          <a:xfrm rot="16200000">
            <a:off x="-110757" y="2820135"/>
            <a:ext cx="3796950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b="1" dirty="0">
                <a:latin typeface="Cambria" panose="02040503050406030204" pitchFamily="18" charset="0"/>
              </a:rPr>
              <a:t>Average Sequenced Chunks per Read (#)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D8080-B02A-50C5-6025-8CC7DCEC9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7519" y="1111180"/>
            <a:ext cx="12654387" cy="42181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5CAA05-04A9-47CA-9F71-3D0E31FA797B}"/>
              </a:ext>
            </a:extLst>
          </p:cNvPr>
          <p:cNvSpPr txBox="1"/>
          <p:nvPr/>
        </p:nvSpPr>
        <p:spPr>
          <a:xfrm>
            <a:off x="2505518" y="4465921"/>
            <a:ext cx="19877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2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73AE2D-87AF-4292-24B9-D4D177AC210A}"/>
              </a:ext>
            </a:extLst>
          </p:cNvPr>
          <p:cNvGrpSpPr/>
          <p:nvPr/>
        </p:nvGrpSpPr>
        <p:grpSpPr>
          <a:xfrm>
            <a:off x="7137438" y="571027"/>
            <a:ext cx="3834549" cy="523220"/>
            <a:chOff x="5821436" y="567362"/>
            <a:chExt cx="3834549" cy="52322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BAD3F6A-F509-83E6-2991-8DEE6713CA78}"/>
                </a:ext>
              </a:extLst>
            </p:cNvPr>
            <p:cNvGrpSpPr/>
            <p:nvPr/>
          </p:nvGrpSpPr>
          <p:grpSpPr>
            <a:xfrm>
              <a:off x="5821436" y="567362"/>
              <a:ext cx="1944439" cy="523220"/>
              <a:chOff x="3780870" y="184920"/>
              <a:chExt cx="1944439" cy="523220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D3CF857-F05E-1745-C00B-A9EAB23F2DA3}"/>
                  </a:ext>
                </a:extLst>
              </p:cNvPr>
              <p:cNvSpPr/>
              <p:nvPr/>
            </p:nvSpPr>
            <p:spPr>
              <a:xfrm>
                <a:off x="3780870" y="319463"/>
                <a:ext cx="288000" cy="288000"/>
              </a:xfrm>
              <a:prstGeom prst="rect">
                <a:avLst/>
              </a:prstGeom>
              <a:solidFill>
                <a:srgbClr val="6799C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F007CFC-AA25-432F-4AE1-4434ACA1316E}"/>
                  </a:ext>
                </a:extLst>
              </p:cNvPr>
              <p:cNvSpPr txBox="1"/>
              <p:nvPr/>
            </p:nvSpPr>
            <p:spPr>
              <a:xfrm>
                <a:off x="4099095" y="184920"/>
                <a:ext cx="16262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err="1">
                    <a:latin typeface="Cambria" panose="02040503050406030204" pitchFamily="18" charset="0"/>
                  </a:rPr>
                  <a:t>RawHash</a:t>
                </a:r>
                <a:endParaRPr lang="en-US" sz="2800" dirty="0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AB95315-0052-63BF-1A79-C925E0D836F2}"/>
                </a:ext>
              </a:extLst>
            </p:cNvPr>
            <p:cNvGrpSpPr/>
            <p:nvPr/>
          </p:nvGrpSpPr>
          <p:grpSpPr>
            <a:xfrm>
              <a:off x="8047195" y="567362"/>
              <a:ext cx="1608790" cy="523220"/>
              <a:chOff x="3780870" y="231719"/>
              <a:chExt cx="1608790" cy="52322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70396FF-403B-FFA8-75A5-52BC407761B0}"/>
                  </a:ext>
                </a:extLst>
              </p:cNvPr>
              <p:cNvSpPr/>
              <p:nvPr/>
            </p:nvSpPr>
            <p:spPr>
              <a:xfrm>
                <a:off x="3780870" y="366262"/>
                <a:ext cx="288000" cy="288000"/>
              </a:xfrm>
              <a:prstGeom prst="rect">
                <a:avLst/>
              </a:prstGeom>
              <a:solidFill>
                <a:srgbClr val="DB804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CF6713-B3FD-2DAF-EEAA-DADBC32A447A}"/>
                  </a:ext>
                </a:extLst>
              </p:cNvPr>
              <p:cNvSpPr txBox="1"/>
              <p:nvPr/>
            </p:nvSpPr>
            <p:spPr>
              <a:xfrm>
                <a:off x="4076479" y="231719"/>
                <a:ext cx="13131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err="1">
                    <a:latin typeface="Cambria" panose="02040503050406030204" pitchFamily="18" charset="0"/>
                  </a:rPr>
                  <a:t>Sigmap</a:t>
                </a:r>
                <a:endParaRPr lang="en-US" sz="2800" dirty="0">
                  <a:latin typeface="Cambria" panose="02040503050406030204" pitchFamily="18" charset="0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3B48EB-2ADD-ED01-FDD9-F833C8174065}"/>
              </a:ext>
            </a:extLst>
          </p:cNvPr>
          <p:cNvSpPr txBox="1"/>
          <p:nvPr/>
        </p:nvSpPr>
        <p:spPr>
          <a:xfrm>
            <a:off x="2505518" y="3852213"/>
            <a:ext cx="19877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4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9F3CE-7D15-E2FA-29AD-4077E361F1F2}"/>
              </a:ext>
            </a:extLst>
          </p:cNvPr>
          <p:cNvSpPr txBox="1"/>
          <p:nvPr/>
        </p:nvSpPr>
        <p:spPr>
          <a:xfrm>
            <a:off x="2505518" y="3238506"/>
            <a:ext cx="19877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6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1FBACF-95D4-30B5-5500-0AEA1AC9608F}"/>
              </a:ext>
            </a:extLst>
          </p:cNvPr>
          <p:cNvSpPr txBox="1"/>
          <p:nvPr/>
        </p:nvSpPr>
        <p:spPr>
          <a:xfrm>
            <a:off x="2505518" y="2624799"/>
            <a:ext cx="19877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8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2F610D-38E0-AF6D-AC05-D093D8F71D3D}"/>
              </a:ext>
            </a:extLst>
          </p:cNvPr>
          <p:cNvSpPr txBox="1"/>
          <p:nvPr/>
        </p:nvSpPr>
        <p:spPr>
          <a:xfrm>
            <a:off x="2306745" y="2011092"/>
            <a:ext cx="3975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10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7FE5F-2717-B636-7324-B4C4C17BF65C}"/>
              </a:ext>
            </a:extLst>
          </p:cNvPr>
          <p:cNvSpPr txBox="1"/>
          <p:nvPr/>
        </p:nvSpPr>
        <p:spPr>
          <a:xfrm>
            <a:off x="2306745" y="1397385"/>
            <a:ext cx="3975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12</a:t>
            </a:r>
            <a:endParaRPr lang="en-US" sz="2400" baseline="30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357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13627</TotalTime>
  <Words>176</Words>
  <Application>Microsoft Macintosh PowerPoint</Application>
  <PresentationFormat>Custom</PresentationFormat>
  <Paragraphs>116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Pillai, Kamlesh R</dc:creator>
  <cp:keywords>CTPClassification=CTP_NT</cp:keywords>
  <cp:lastModifiedBy>Firtina  Can</cp:lastModifiedBy>
  <cp:revision>198</cp:revision>
  <dcterms:created xsi:type="dcterms:W3CDTF">2020-07-31T16:50:25Z</dcterms:created>
  <dcterms:modified xsi:type="dcterms:W3CDTF">2023-03-20T21:46:08Z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2af3d263-ec5c-406e-8667-e26122fee6aa</vt:lpwstr>
  </property>
  <property fmtid="{D5CDD505-2E9C-101B-9397-08002B2CF9AE}" pid="3" name="CTP_TimeStamp">
    <vt:lpwstr>2020-08-01 06:58:57Z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