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4" r:id="rId6"/>
  </p:sldMasterIdLst>
  <p:notesMasterIdLst>
    <p:notesMasterId r:id="rId60"/>
  </p:notesMasterIdLst>
  <p:handoutMasterIdLst>
    <p:handoutMasterId r:id="rId61"/>
  </p:handoutMasterIdLst>
  <p:sldIdLst>
    <p:sldId id="257" r:id="rId7"/>
    <p:sldId id="360" r:id="rId8"/>
    <p:sldId id="361" r:id="rId9"/>
    <p:sldId id="385" r:id="rId10"/>
    <p:sldId id="505" r:id="rId11"/>
    <p:sldId id="386" r:id="rId12"/>
    <p:sldId id="263" r:id="rId13"/>
    <p:sldId id="315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261" r:id="rId29"/>
    <p:sldId id="305" r:id="rId30"/>
    <p:sldId id="33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4" r:id="rId47"/>
    <p:sldId id="307" r:id="rId48"/>
    <p:sldId id="269" r:id="rId49"/>
    <p:sldId id="270" r:id="rId50"/>
    <p:sldId id="309" r:id="rId51"/>
    <p:sldId id="310" r:id="rId52"/>
    <p:sldId id="314" r:id="rId53"/>
    <p:sldId id="265" r:id="rId54"/>
    <p:sldId id="312" r:id="rId55"/>
    <p:sldId id="268" r:id="rId56"/>
    <p:sldId id="313" r:id="rId57"/>
    <p:sldId id="336" r:id="rId58"/>
    <p:sldId id="46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7644" autoAdjust="0"/>
  </p:normalViewPr>
  <p:slideViewPr>
    <p:cSldViewPr snapToGrid="0">
      <p:cViewPr varScale="1">
        <p:scale>
          <a:sx n="75" d="100"/>
          <a:sy n="75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37B1C-AD8A-4944-B7B9-B14865016608}" type="slidenum">
              <a:rPr lang="en-US"/>
              <a:pPr/>
              <a:t>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00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0A212-D04D-424D-8C75-8E2DF0B8BA01}" type="slidenum">
              <a:rPr lang="en-US"/>
              <a:pPr/>
              <a:t>50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[Vigilante: given an execution trace where an attack is observed, Vigilante attempts to generate alternative executions traces witnessing the same attack; and then blocks all these inputs.] </a:t>
            </a:r>
          </a:p>
        </p:txBody>
      </p:sp>
    </p:spTree>
    <p:extLst>
      <p:ext uri="{BB962C8B-B14F-4D97-AF65-F5344CB8AC3E}">
        <p14:creationId xmlns:p14="http://schemas.microsoft.com/office/powerpoint/2010/main" val="402476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956A3-9285-478B-B509-72C91172FE1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695325"/>
            <a:ext cx="6178550" cy="3476625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  <a:ln/>
        </p:spPr>
        <p:txBody>
          <a:bodyPr lIns="93023" tIns="46511" rIns="93023" bIns="46511"/>
          <a:lstStyle/>
          <a:p>
            <a:pPr defTabSz="914400" eaLnBrk="1" hangingPunct="1">
              <a:spcBef>
                <a:spcPct val="0"/>
              </a:spcBef>
            </a:pPr>
            <a:r>
              <a:rPr lang="en-US" smtClean="0"/>
              <a:t>Strf shows up here for the first time.</a:t>
            </a: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23" tIns="46511" rIns="93023" bIns="46511" anchor="b"/>
          <a:lstStyle/>
          <a:p>
            <a:pPr algn="r" defTabSz="930275"/>
            <a:fld id="{616A649A-F87C-4C97-BB84-798E5B54B868}" type="slidenum">
              <a:rPr lang="en-US" sz="1300">
                <a:latin typeface="Calibri" pitchFamily="34" charset="0"/>
              </a:rPr>
              <a:pPr algn="r" defTabSz="930275"/>
              <a:t>15</a:t>
            </a:fld>
            <a:endParaRPr lang="en-US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0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7CBDF-E665-4AE7-94DA-74842FEB9BA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695325"/>
            <a:ext cx="6178550" cy="3476625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  <a:ln/>
        </p:spPr>
        <p:txBody>
          <a:bodyPr lIns="93023" tIns="46511" rIns="93023" bIns="46511"/>
          <a:lstStyle/>
          <a:p>
            <a:pPr defTabSz="914400" eaLnBrk="1" hangingPunct="1">
              <a:spcBef>
                <a:spcPct val="0"/>
              </a:spcBef>
            </a:pPr>
            <a:r>
              <a:rPr lang="en-US" smtClean="0"/>
              <a:t>Recall that MSRC 7051 was an error in validating the length field of strf records. </a:t>
            </a:r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23" tIns="46511" rIns="93023" bIns="46511" anchor="b"/>
          <a:lstStyle/>
          <a:p>
            <a:pPr algn="r" defTabSz="930275"/>
            <a:fld id="{642D7E51-E03C-4477-907A-118E33734783}" type="slidenum">
              <a:rPr lang="en-US" sz="1300">
                <a:latin typeface="Calibri" pitchFamily="34" charset="0"/>
              </a:rPr>
              <a:pPr algn="r" defTabSz="930275"/>
              <a:t>19</a:t>
            </a:fld>
            <a:endParaRPr lang="en-US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1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695325"/>
            <a:ext cx="6178550" cy="3476625"/>
          </a:xfrm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  <a:ln/>
        </p:spPr>
        <p:txBody>
          <a:bodyPr lIns="93022" tIns="46511" rIns="93022" bIns="46511"/>
          <a:lstStyle/>
          <a:p>
            <a:pPr defTabSz="912813"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 txBox="1">
            <a:spLocks noGrp="1"/>
          </p:cNvSpPr>
          <p:nvPr/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22" tIns="46511" rIns="93022" bIns="46511" anchor="b"/>
          <a:lstStyle/>
          <a:p>
            <a:pPr algn="r" defTabSz="930275" fontAlgn="base">
              <a:spcBef>
                <a:spcPct val="0"/>
              </a:spcBef>
              <a:spcAft>
                <a:spcPct val="0"/>
              </a:spcAft>
            </a:pPr>
            <a:fld id="{BA1367C5-A2A2-4C1E-ABB5-64C099FD7265}" type="slidenum">
              <a:rPr lang="en-US" sz="1200">
                <a:solidFill>
                  <a:srgbClr val="000000"/>
                </a:solidFill>
              </a:rPr>
              <a:pPr algn="r" defTabSz="93027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generation is</a:t>
            </a:r>
            <a:r>
              <a:rPr lang="en-US" baseline="0" dirty="0" smtClean="0"/>
              <a:t> big business</a:t>
            </a:r>
            <a:endParaRPr lang="en-US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#1 application of SMT solvers</a:t>
            </a:r>
            <a:r>
              <a:rPr lang="en-US" baseline="0" dirty="0" smtClean="0"/>
              <a:t> today measured by CPU usage? Test Generation</a:t>
            </a:r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Specifically, at Microsoft, we are using this tool named SAGE for finding security bugs using automatic test </a:t>
            </a:r>
            <a:r>
              <a:rPr lang="en-US" baseline="0" smtClean="0"/>
              <a:t>generation techniques</a:t>
            </a:r>
            <a:endParaRPr lang="en-US" baseline="0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Missed by static analysis, </a:t>
            </a:r>
            <a:r>
              <a:rPr lang="en-US" dirty="0" err="1" smtClean="0"/>
              <a:t>blackbox</a:t>
            </a:r>
            <a:r>
              <a:rPr lang="en-US" dirty="0" smtClean="0"/>
              <a:t> fuzzing</a:t>
            </a:r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Bug fixes shipped quietly (no MSRCs) to 1 Billion+ PCs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F4EA6-5845-44FF-A607-F66F4E3D93D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36A3C-7E50-474B-9072-94873BDF0A22}" type="slidenum">
              <a:rPr lang="en-US"/>
              <a:pPr/>
              <a:t>43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very old</a:t>
            </a:r>
            <a:r>
              <a:rPr lang="en-US" baseline="0" dirty="0" smtClean="0"/>
              <a:t> idea from the 70ties.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 </a:t>
            </a:r>
            <a:r>
              <a:rPr lang="en-US" dirty="0" err="1" smtClean="0"/>
              <a:t>neg</a:t>
            </a:r>
            <a:r>
              <a:rPr lang="en-US" dirty="0" smtClean="0"/>
              <a:t>(F) is in CNF!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76187E-C4F0-476C-90BC-34C61DB8275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085" y="1905001"/>
            <a:ext cx="10253487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rgbClr val="0085C0"/>
                    </a:gs>
                    <a:gs pos="68000">
                      <a:srgbClr val="0070C0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17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083" y="4344459"/>
            <a:ext cx="10253488" cy="473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defRPr lang="en-US" sz="34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top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" y="0"/>
            <a:ext cx="12190477" cy="1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40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77" cy="1031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085" y="2365376"/>
            <a:ext cx="10253487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kern="1200" cap="none" spc="-300" dirty="0">
                <a:ln w="3175">
                  <a:noFill/>
                </a:ln>
                <a:gradFill flip="none" rotWithShape="1">
                  <a:gsLst>
                    <a:gs pos="28000">
                      <a:srgbClr val="0085C0"/>
                    </a:gs>
                    <a:gs pos="68000">
                      <a:srgbClr val="0070C0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17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084" y="4344459"/>
            <a:ext cx="9390944" cy="473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marL="0" indent="0"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defRPr lang="en-US" sz="3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25625" y="950651"/>
            <a:ext cx="9390944" cy="1384994"/>
          </a:xfrm>
          <a:effectLst/>
        </p:spPr>
        <p:txBody>
          <a:bodyPr anchor="b">
            <a:scene3d>
              <a:camera prst="orthographicFront"/>
              <a:lightRig rig="flat" dir="t"/>
            </a:scene3d>
            <a:sp3d>
              <a:bevelT h="190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57000"/>
                    </a:prst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6561612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6647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8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C:\Program Files\Microsoft Resource DVD Artwork\DVD_ART\Artwork_Imagery\Shapes and Graphics\Bullets\Blue GEL 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8667" y="-317500"/>
            <a:ext cx="423333" cy="3175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412876"/>
            <a:ext cx="11176000" cy="2012859"/>
          </a:xfrm>
        </p:spPr>
        <p:txBody>
          <a:bodyPr/>
          <a:lstStyle>
            <a:lvl1pPr>
              <a:lnSpc>
                <a:spcPct val="90000"/>
              </a:lnSpc>
              <a:defRPr sz="2800">
                <a:latin typeface="Calibri" pitchFamily="34" charset="0"/>
              </a:defRPr>
            </a:lvl1pPr>
            <a:lvl2pPr>
              <a:lnSpc>
                <a:spcPct val="90000"/>
              </a:lnSpc>
              <a:defRPr sz="2400">
                <a:latin typeface="Calibri" pitchFamily="34" charset="0"/>
              </a:defRPr>
            </a:lvl2pPr>
            <a:lvl3pPr>
              <a:lnSpc>
                <a:spcPct val="90000"/>
              </a:lnSpc>
              <a:defRPr sz="2400">
                <a:latin typeface="Calibri" pitchFamily="34" charset="0"/>
              </a:defRPr>
            </a:lvl3pPr>
            <a:lvl4pPr>
              <a:lnSpc>
                <a:spcPct val="90000"/>
              </a:lnSpc>
              <a:defRPr sz="2400">
                <a:latin typeface="Calibri" pitchFamily="34" charset="0"/>
              </a:defRPr>
            </a:lvl4pPr>
            <a:lvl5pPr>
              <a:lnSpc>
                <a:spcPct val="90000"/>
              </a:lnSpc>
              <a:defRPr sz="2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" descr="S:\ResourceDVD\Clip_Installer\DVD_ART\BoxShots_Logos\Microsoft Research\Microsoft Research 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6869" y="6247682"/>
            <a:ext cx="1865433" cy="389198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365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7478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01285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474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3" descr="S:\ResourceDVD\Clip_Installer\DVD_ART\BoxShots_Logos\Microsoft Research\Microsoft Research 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6869" y="6247682"/>
            <a:ext cx="1865433" cy="389198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15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3" descr="S:\ResourceDVD\Clip_Installer\DVD_ART\BoxShots_Logos\Microsoft Research\Microsoft Research 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6869" y="6247682"/>
            <a:ext cx="1865433" cy="389198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Z3: An Efficient SMT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457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3225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054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/Top Bann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" y="0"/>
            <a:ext cx="12190477" cy="1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922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26968" y="2365376"/>
            <a:ext cx="8117922" cy="1000270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pPr defTabSz="914363"/>
            <a:r>
              <a:rPr lang="en-US" sz="6000" dirty="0" smtClean="0">
                <a:solidFill>
                  <a:srgbClr val="000000"/>
                </a:solidFill>
              </a:rPr>
              <a:t>WALK-IN GOES HERE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1255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08000" y="230188"/>
            <a:ext cx="11176000" cy="7478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2"/>
            <a:ext cx="11176000" cy="201285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211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08000" y="230188"/>
            <a:ext cx="11176000" cy="7478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2"/>
            <a:ext cx="11176000" cy="201285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79408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3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4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308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38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5638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0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5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598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74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403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3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304800"/>
            <a:ext cx="28702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84074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0128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pPr defTabSz="914363"/>
            <a:r>
              <a:rPr lang="en-US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8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hf sldNum="0" hdr="0" dt="0"/>
  <p:txStyles>
    <p:titleStyle>
      <a:lvl1pPr algn="l" defTabSz="912777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4800" b="0" kern="1200" cap="none" spc="-300" dirty="0">
          <a:ln w="3175">
            <a:noFill/>
          </a:ln>
          <a:gradFill flip="none" rotWithShape="1">
            <a:gsLst>
              <a:gs pos="28000">
                <a:schemeClr val="tx1"/>
              </a:gs>
              <a:gs pos="68000">
                <a:schemeClr val="accent1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alibri" pitchFamily="34" charset="0"/>
          <a:ea typeface="+mn-ea"/>
          <a:cs typeface="Arial" charset="0"/>
        </a:defRPr>
      </a:lvl1pPr>
    </p:titleStyle>
    <p:bodyStyle>
      <a:lvl1pPr marL="384954" indent="-384954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8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739481" indent="-36246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01946" indent="-347914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420756" indent="-318811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760732" indent="-318811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Line 2"/>
          <p:cNvSpPr>
            <a:spLocks noChangeShapeType="1"/>
          </p:cNvSpPr>
          <p:nvPr/>
        </p:nvSpPr>
        <p:spPr bwMode="auto">
          <a:xfrm>
            <a:off x="455085" y="1087438"/>
            <a:ext cx="11137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4932" name="Line 4"/>
          <p:cNvSpPr>
            <a:spLocks noChangeShapeType="1"/>
          </p:cNvSpPr>
          <p:nvPr/>
        </p:nvSpPr>
        <p:spPr bwMode="auto">
          <a:xfrm>
            <a:off x="455085" y="1163638"/>
            <a:ext cx="111379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4933" name="Line 5"/>
          <p:cNvSpPr>
            <a:spLocks noChangeShapeType="1"/>
          </p:cNvSpPr>
          <p:nvPr/>
        </p:nvSpPr>
        <p:spPr bwMode="auto">
          <a:xfrm>
            <a:off x="7884585" y="6429375"/>
            <a:ext cx="369358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4934" name="Line 6"/>
          <p:cNvSpPr>
            <a:spLocks noChangeShapeType="1"/>
          </p:cNvSpPr>
          <p:nvPr/>
        </p:nvSpPr>
        <p:spPr bwMode="auto">
          <a:xfrm>
            <a:off x="488951" y="6432550"/>
            <a:ext cx="369358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11480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649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3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917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8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z3.codeplex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524000" y="0"/>
            <a:ext cx="91440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2827421"/>
            <a:ext cx="8458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</a:t>
            </a:r>
            <a:r>
              <a:rPr lang="en-US" dirty="0"/>
              <a:t>Test Generation via </a:t>
            </a:r>
            <a:r>
              <a:rPr lang="en-US" dirty="0" smtClean="0"/>
              <a:t>SAT/SMT Solvers</a:t>
            </a:r>
            <a:endParaRPr lang="en-US" sz="3600" spc="-15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791200"/>
            <a:ext cx="9144000" cy="9662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lvl="0" algn="r">
              <a:buClr>
                <a:schemeClr val="accent1"/>
              </a:buClr>
              <a:buSzPct val="80000"/>
              <a:defRPr/>
            </a:pPr>
            <a:r>
              <a:rPr lang="en-US" sz="2400" dirty="0" smtClean="0"/>
              <a:t>Summer School, </a:t>
            </a:r>
            <a:r>
              <a:rPr lang="en-US" sz="2400" dirty="0" err="1" smtClean="0"/>
              <a:t>Marktoberdorf</a:t>
            </a:r>
            <a:r>
              <a:rPr lang="en-US" sz="2400" dirty="0" smtClean="0"/>
              <a:t>, 2014</a:t>
            </a:r>
            <a:endParaRPr lang="en-US" sz="2400" dirty="0"/>
          </a:p>
        </p:txBody>
      </p:sp>
      <p:pic>
        <p:nvPicPr>
          <p:cNvPr id="7" name="Picture 6" descr="RiSE_box-K_trans_w30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867156"/>
            <a:ext cx="1981200" cy="733044"/>
          </a:xfrm>
          <a:prstGeom prst="rect">
            <a:avLst/>
          </a:prstGeom>
        </p:spPr>
      </p:pic>
      <p:pic>
        <p:nvPicPr>
          <p:cNvPr id="10" name="Picture 3" descr="S:\ResourceDVD\Clip_Installer\DVD_ART\BoxShots_Logos\Microsoft Research\Microsoft Research 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5864"/>
            <a:ext cx="1905000" cy="529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00 00 00 00 00 00 00 00 00 00 00 00 ; RIFF............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05800" y="3048000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00 00 00 00 ** ** ** 20 00 00 00 00 ; RIFF....***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0" y="30480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3000" y="3048000"/>
            <a:ext cx="76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00 00 00 00 ; ....strh........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4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3000" y="36576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5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25000" y="36576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00 00 00 00 00 00 00 00 ; ....strf........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3000" y="38862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00 00 00 00 28 00 00 00 ; ....strf....(...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7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200" y="3886200"/>
            <a:ext cx="152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00 00 00 00 28 00 00 00 ; ....strf....(...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C9 9D E4 4E ; ............ÉäN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2468" name="TextBox 4"/>
          <p:cNvSpPr txBox="1">
            <a:spLocks noChangeArrowheads="1"/>
          </p:cNvSpPr>
          <p:nvPr/>
        </p:nvSpPr>
        <p:spPr bwMode="auto">
          <a:xfrm>
            <a:off x="1752600" y="4648201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8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200" y="41148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00 00 00 00 28 00 00 00 ; ....strf....(...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01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9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200" y="41148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4114800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dirty="0" smtClean="0"/>
              <a:t>Starting with 100 zero bytes …</a:t>
            </a:r>
          </a:p>
          <a:p>
            <a:pPr eaLnBrk="1" hangingPunct="1"/>
            <a:r>
              <a:rPr lang="en-US" dirty="0" smtClean="0"/>
              <a:t>SAGE generates a crashing test for Media1 parser: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B2 75 76 3A 28 00 00 00 ; ....strf²uv:(...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01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772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Generation </a:t>
            </a:r>
            <a:r>
              <a:rPr lang="en-US" dirty="0" smtClean="0">
                <a:latin typeface="Calibri" pitchFamily="34" charset="0"/>
              </a:rPr>
              <a:t>10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0" y="38862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3886200"/>
            <a:ext cx="91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 Generation (ATG) and applications</a:t>
            </a:r>
          </a:p>
          <a:p>
            <a:endParaRPr lang="en-US" dirty="0" smtClean="0"/>
          </a:p>
          <a:p>
            <a:r>
              <a:rPr lang="en-US" dirty="0" smtClean="0"/>
              <a:t>SAT solving via DPLL</a:t>
            </a:r>
          </a:p>
          <a:p>
            <a:r>
              <a:rPr lang="en-US" dirty="0" smtClean="0"/>
              <a:t>Encoding of basic (program) operations over bit vectors to SAT</a:t>
            </a:r>
          </a:p>
          <a:p>
            <a:r>
              <a:rPr lang="en-US" dirty="0" smtClean="0"/>
              <a:t>Z3: SAT/SMT Solver (Python interface)</a:t>
            </a:r>
          </a:p>
          <a:p>
            <a:endParaRPr lang="en-US" dirty="0" smtClean="0"/>
          </a:p>
          <a:p>
            <a:r>
              <a:rPr lang="en-US" dirty="0" smtClean="0"/>
              <a:t>ATG of programs via reduction to SAT</a:t>
            </a:r>
          </a:p>
          <a:p>
            <a:r>
              <a:rPr lang="en-US" dirty="0" smtClean="0"/>
              <a:t>From symbolic execution to dynamic symbolic execution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Example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46163"/>
            <a:ext cx="47244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sz="1400" b="1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void top(char input[4]) 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   int cnt = 0;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   if (input[0] == ‘b’) cnt++;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   if (input[1] == ‘a’) cnt++;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   if (input[2] == ‘d’) cnt++;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   if (input[3] == ‘!’) cnt++;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   if (cnt &gt;= 3) crash();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Lucida Console" pitchFamily="49" charset="0"/>
              </a:rPr>
              <a:t>}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6540500" y="17907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input = “good”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6375400" y="29368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3333CC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!=‘b’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6375400" y="34290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3333CC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!=‘a’</a:t>
            </a:r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6388100" y="3948113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3333CC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!=‘d’</a:t>
            </a:r>
          </a:p>
        </p:txBody>
      </p:sp>
      <p:sp>
        <p:nvSpPr>
          <p:cNvPr id="43016" name="Rectangle 3"/>
          <p:cNvSpPr>
            <a:spLocks noChangeArrowheads="1"/>
          </p:cNvSpPr>
          <p:nvPr/>
        </p:nvSpPr>
        <p:spPr bwMode="auto">
          <a:xfrm>
            <a:off x="6388100" y="44704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3333CC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!=‘!’</a:t>
            </a:r>
          </a:p>
        </p:txBody>
      </p:sp>
      <p:sp>
        <p:nvSpPr>
          <p:cNvPr id="43017" name="TextBox 10"/>
          <p:cNvSpPr txBox="1">
            <a:spLocks noChangeArrowheads="1"/>
          </p:cNvSpPr>
          <p:nvPr/>
        </p:nvSpPr>
        <p:spPr bwMode="auto">
          <a:xfrm>
            <a:off x="2946400" y="5537201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Negate each constraint in path constraint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Solve new constraint </a:t>
            </a:r>
            <a:r>
              <a:rPr lang="en-US" sz="240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400">
                <a:solidFill>
                  <a:srgbClr val="00CC99"/>
                </a:solidFill>
                <a:latin typeface="Calibri" pitchFamily="34" charset="0"/>
                <a:sym typeface="Wingdings" pitchFamily="2" charset="2"/>
              </a:rPr>
              <a:t>new input</a:t>
            </a:r>
            <a:endParaRPr lang="en-US" sz="2400">
              <a:solidFill>
                <a:srgbClr val="00CC99"/>
              </a:solidFill>
              <a:latin typeface="Calibri" pitchFamily="34" charset="0"/>
            </a:endParaRPr>
          </a:p>
        </p:txBody>
      </p:sp>
      <p:sp>
        <p:nvSpPr>
          <p:cNvPr id="43018" name="Rectangle 3"/>
          <p:cNvSpPr>
            <a:spLocks noChangeArrowheads="1"/>
          </p:cNvSpPr>
          <p:nvPr/>
        </p:nvSpPr>
        <p:spPr bwMode="auto">
          <a:xfrm>
            <a:off x="5791200" y="2387600"/>
            <a:ext cx="246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Path constraint: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997104">
            <a:off x="8108950" y="2933700"/>
            <a:ext cx="1562100" cy="1866900"/>
            <a:chOff x="2240" y="1168"/>
            <a:chExt cx="1592" cy="2016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>
              <a:off x="3061" y="1260"/>
              <a:ext cx="528" cy="3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2728" y="1767"/>
              <a:ext cx="528" cy="33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2438" y="2316"/>
              <a:ext cx="480" cy="2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13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2240" y="2704"/>
              <a:ext cx="296" cy="48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3160" y="1744"/>
              <a:ext cx="432" cy="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 flipH="1">
              <a:off x="2824" y="2272"/>
              <a:ext cx="432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2536" y="2750"/>
              <a:ext cx="432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445" y="1205"/>
              <a:ext cx="434" cy="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8442325" y="511333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  <a:latin typeface="Arial" charset="0"/>
              </a:rPr>
              <a:t>good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9293225" y="4503738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  <a:latin typeface="Arial" charset="0"/>
              </a:rPr>
              <a:t>goo</a:t>
            </a:r>
            <a:r>
              <a:rPr lang="en-US">
                <a:solidFill>
                  <a:srgbClr val="00CC99"/>
                </a:solidFill>
                <a:latin typeface="Arial" charset="0"/>
              </a:rPr>
              <a:t>!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9267825" y="286543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CC99"/>
                </a:solidFill>
                <a:latin typeface="Arial" charset="0"/>
              </a:rPr>
              <a:t>b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ood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9280525" y="339883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  <a:latin typeface="Arial" charset="0"/>
              </a:rPr>
              <a:t>g</a:t>
            </a:r>
            <a:r>
              <a:rPr lang="en-US">
                <a:solidFill>
                  <a:srgbClr val="00CC99"/>
                </a:solidFill>
                <a:latin typeface="Arial" charset="0"/>
              </a:rPr>
              <a:t>a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od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9280525" y="393223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  <a:latin typeface="Arial" charset="0"/>
              </a:rPr>
              <a:t>go</a:t>
            </a:r>
            <a:r>
              <a:rPr lang="en-US">
                <a:solidFill>
                  <a:srgbClr val="00CC99"/>
                </a:solidFill>
                <a:latin typeface="Arial" charset="0"/>
              </a:rPr>
              <a:t>d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d</a:t>
            </a:r>
          </a:p>
        </p:txBody>
      </p:sp>
      <p:sp>
        <p:nvSpPr>
          <p:cNvPr id="43034" name="Rectangle 3"/>
          <p:cNvSpPr>
            <a:spLocks noChangeArrowheads="1"/>
          </p:cNvSpPr>
          <p:nvPr/>
        </p:nvSpPr>
        <p:spPr bwMode="auto">
          <a:xfrm>
            <a:off x="7404100" y="29368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CC99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00CC99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=‘b’</a:t>
            </a:r>
          </a:p>
        </p:txBody>
      </p:sp>
      <p:sp>
        <p:nvSpPr>
          <p:cNvPr id="43035" name="Rectangle 3"/>
          <p:cNvSpPr>
            <a:spLocks noChangeArrowheads="1"/>
          </p:cNvSpPr>
          <p:nvPr/>
        </p:nvSpPr>
        <p:spPr bwMode="auto">
          <a:xfrm>
            <a:off x="7416800" y="34321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CC99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00CC99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=‘a’</a:t>
            </a:r>
          </a:p>
        </p:txBody>
      </p:sp>
      <p:sp>
        <p:nvSpPr>
          <p:cNvPr id="43036" name="Rectangle 3"/>
          <p:cNvSpPr>
            <a:spLocks noChangeArrowheads="1"/>
          </p:cNvSpPr>
          <p:nvPr/>
        </p:nvSpPr>
        <p:spPr bwMode="auto">
          <a:xfrm>
            <a:off x="7429500" y="39147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CC99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00CC99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=‘d’</a:t>
            </a:r>
          </a:p>
        </p:txBody>
      </p:sp>
      <p:sp>
        <p:nvSpPr>
          <p:cNvPr id="43037" name="Rectangle 3"/>
          <p:cNvSpPr>
            <a:spLocks noChangeArrowheads="1"/>
          </p:cNvSpPr>
          <p:nvPr/>
        </p:nvSpPr>
        <p:spPr bwMode="auto">
          <a:xfrm>
            <a:off x="7429500" y="44481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CC99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00CC99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=‘!’</a:t>
            </a:r>
          </a:p>
        </p:txBody>
      </p:sp>
      <p:sp>
        <p:nvSpPr>
          <p:cNvPr id="43038" name="Text Box 13"/>
          <p:cNvSpPr txBox="1">
            <a:spLocks noChangeArrowheads="1"/>
          </p:cNvSpPr>
          <p:nvPr/>
        </p:nvSpPr>
        <p:spPr bwMode="auto">
          <a:xfrm>
            <a:off x="9537700" y="5372101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Gen 1</a:t>
            </a:r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9029701" y="3600673"/>
            <a:ext cx="261569" cy="520254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5" grpId="0"/>
      <p:bldP spid="43016" grpId="0"/>
      <p:bldP spid="43017" grpId="0"/>
      <p:bldP spid="43018" grpId="0"/>
      <p:bldP spid="43029" grpId="0"/>
      <p:bldP spid="43030" grpId="0"/>
      <p:bldP spid="43031" grpId="0"/>
      <p:bldP spid="43032" grpId="0"/>
      <p:bldP spid="43033" grpId="0"/>
      <p:bldP spid="43034" grpId="0"/>
      <p:bldP spid="43035" grpId="0"/>
      <p:bldP spid="43036" grpId="0"/>
      <p:bldP spid="43037" grpId="0"/>
      <p:bldP spid="43038" grpId="0"/>
      <p:bldP spid="430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/>
              <a:t>The Search Space</a:t>
            </a:r>
          </a:p>
        </p:txBody>
      </p:sp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1676400" y="1143000"/>
            <a:ext cx="30480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void top(char input[4])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   int cnt = 0;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   if (input[0] == ‘b’) cnt++;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   if (input[1] == ‘a’) cnt++;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   if (input[2] == ‘d’) cnt++;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   if (input[3] == ‘!’) cnt++;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   if (cnt &gt;= 3) crash();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ucida Console" pitchFamily="49" charset="0"/>
              </a:rPr>
              <a:t>}</a:t>
            </a:r>
          </a:p>
        </p:txBody>
      </p:sp>
      <p:pic>
        <p:nvPicPr>
          <p:cNvPr id="39939" name="Picture 20" descr="ex-search-spac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326" y="2209800"/>
            <a:ext cx="81835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02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4485" y="285048"/>
            <a:ext cx="8235778" cy="745524"/>
          </a:xfrm>
        </p:spPr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File Fuzzing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485" y="1427891"/>
            <a:ext cx="8915400" cy="5255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SAGE @ Microsoft: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whitebox</a:t>
            </a:r>
            <a:r>
              <a:rPr lang="en-US" dirty="0" smtClean="0"/>
              <a:t> </a:t>
            </a:r>
            <a:r>
              <a:rPr lang="en-US" dirty="0" err="1" smtClean="0"/>
              <a:t>fuzzer</a:t>
            </a:r>
            <a:r>
              <a:rPr lang="en-US" dirty="0" smtClean="0"/>
              <a:t> for security testing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00+ machine years (since 2008)</a:t>
            </a:r>
            <a:r>
              <a:rPr lang="en-US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3300"/>
                </a:solidFill>
                <a:sym typeface="Wingdings" pitchFamily="2" charset="2"/>
              </a:rPr>
              <a:t>   </a:t>
            </a:r>
            <a:endParaRPr lang="en-US" dirty="0" smtClean="0"/>
          </a:p>
          <a:p>
            <a:pPr lvl="1"/>
            <a:r>
              <a:rPr lang="en-US" dirty="0" smtClean="0"/>
              <a:t>3.4+ </a:t>
            </a:r>
            <a:r>
              <a:rPr lang="en-US" dirty="0"/>
              <a:t>B</a:t>
            </a:r>
            <a:r>
              <a:rPr lang="en-US" dirty="0" smtClean="0"/>
              <a:t>illion constraints</a:t>
            </a:r>
          </a:p>
          <a:p>
            <a:pPr lvl="1"/>
            <a:r>
              <a:rPr lang="en-US" dirty="0" smtClean="0"/>
              <a:t>100s of apps, 100s of security bugs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Win7 file fuzzing</a:t>
            </a:r>
          </a:p>
          <a:p>
            <a:pPr marL="457200" lvl="1" indent="0">
              <a:buNone/>
            </a:pPr>
            <a:r>
              <a:rPr lang="en-US" dirty="0" smtClean="0"/>
              <a:t>    ~</a:t>
            </a:r>
            <a:r>
              <a:rPr lang="en-US" dirty="0"/>
              <a:t>1/3 of </a:t>
            </a:r>
            <a:r>
              <a:rPr lang="en-US" dirty="0">
                <a:solidFill>
                  <a:schemeClr val="accent2"/>
                </a:solidFill>
              </a:rPr>
              <a:t>all</a:t>
            </a:r>
            <a:r>
              <a:rPr lang="en-US" dirty="0"/>
              <a:t> fuzzing bugs found by </a:t>
            </a:r>
            <a:r>
              <a:rPr lang="en-US" dirty="0" smtClean="0"/>
              <a:t>SAGE </a:t>
            </a:r>
            <a:r>
              <a:rPr lang="en-US" dirty="0" smtClean="0">
                <a:solidFill>
                  <a:srgbClr val="FF3300"/>
                </a:solidFill>
                <a:sym typeface="Wingdings" pitchFamily="2" charset="2"/>
              </a:rPr>
              <a:t> 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3300"/>
                </a:solidFill>
                <a:sym typeface="Wingdings" pitchFamily="2" charset="2"/>
              </a:rPr>
              <a:t>   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(missed by everything else…)</a:t>
            </a:r>
            <a:endParaRPr lang="en-US" dirty="0"/>
          </a:p>
          <a:p>
            <a:pPr lvl="1"/>
            <a:r>
              <a:rPr lang="en-US" dirty="0"/>
              <a:t>Bug fixes shipped </a:t>
            </a:r>
            <a:r>
              <a:rPr lang="en-US" dirty="0" smtClean="0"/>
              <a:t>(quietly) to </a:t>
            </a:r>
            <a:r>
              <a:rPr lang="en-US" dirty="0"/>
              <a:t>1 Billion+ PCs</a:t>
            </a:r>
          </a:p>
          <a:p>
            <a:pPr lvl="1"/>
            <a:r>
              <a:rPr lang="en-US" dirty="0"/>
              <a:t>Millions of dollars saved</a:t>
            </a:r>
          </a:p>
          <a:p>
            <a:pPr lvl="2"/>
            <a:r>
              <a:rPr lang="en-US" dirty="0"/>
              <a:t>for Microsoft </a:t>
            </a:r>
            <a:r>
              <a:rPr lang="en-US" dirty="0" smtClean="0"/>
              <a:t>+ time/energy for the world</a:t>
            </a:r>
            <a:endParaRPr lang="en-US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7710794" y="5735954"/>
            <a:ext cx="10994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err="1"/>
              <a:t>Blackbox</a:t>
            </a:r>
            <a:r>
              <a:rPr lang="en-US" sz="1200" dirty="0"/>
              <a:t> </a:t>
            </a:r>
          </a:p>
          <a:p>
            <a:pPr eaLnBrk="0" hangingPunct="0"/>
            <a:r>
              <a:rPr lang="en-US" sz="1200" dirty="0"/>
              <a:t>Fuzzing</a:t>
            </a:r>
          </a:p>
          <a:p>
            <a:pPr eaLnBrk="0" hangingPunct="0"/>
            <a:r>
              <a:rPr lang="en-US" sz="1200" dirty="0"/>
              <a:t>+ Regression</a:t>
            </a:r>
            <a:endParaRPr lang="en-US" sz="1600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8648285" y="5864148"/>
            <a:ext cx="853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/>
              <a:t>All Others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9724604" y="5855635"/>
            <a:ext cx="8445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/>
              <a:t>SAGE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2194" y="3746160"/>
            <a:ext cx="3185806" cy="216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mag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0794" y="1166333"/>
            <a:ext cx="2952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470740" y="4131446"/>
            <a:ext cx="2022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dirty="0"/>
              <a:t>How fuzzing bugs were found</a:t>
            </a:r>
          </a:p>
          <a:p>
            <a:pPr algn="ctr" eaLnBrk="0" hangingPunct="0"/>
            <a:r>
              <a:rPr lang="en-US" sz="1200" dirty="0"/>
              <a:t>(Win7, 2006-2009) :</a:t>
            </a:r>
          </a:p>
        </p:txBody>
      </p:sp>
    </p:spTree>
    <p:extLst>
      <p:ext uri="{BB962C8B-B14F-4D97-AF65-F5344CB8AC3E}">
        <p14:creationId xmlns:p14="http://schemas.microsoft.com/office/powerpoint/2010/main" val="4892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94541"/>
            <a:ext cx="10515600" cy="1325563"/>
          </a:xfrm>
        </p:spPr>
        <p:txBody>
          <a:bodyPr/>
          <a:lstStyle/>
          <a:p>
            <a:r>
              <a:rPr lang="en-US" dirty="0" smtClean="0"/>
              <a:t>Parameterized Unit </a:t>
            </a:r>
            <a:r>
              <a:rPr lang="en-US" dirty="0"/>
              <a:t>Testing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 Testing </a:t>
            </a:r>
            <a:r>
              <a:rPr lang="en-US" dirty="0"/>
              <a:t>with </a:t>
            </a:r>
            <a:r>
              <a:rPr lang="en-US" i="1" dirty="0"/>
              <a:t>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124" y="1880937"/>
            <a:ext cx="988540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ParameterizedAddTest</a:t>
            </a:r>
            <a:r>
              <a:rPr lang="en-US" sz="2400" dirty="0" smtClean="0">
                <a:latin typeface="Consolas" pitchFamily="49" charset="0"/>
              </a:rPr>
              <a:t>(List </a:t>
            </a:r>
            <a:r>
              <a:rPr lang="en-US" sz="2400" dirty="0" err="1">
                <a:latin typeface="Consolas" pitchFamily="49" charset="0"/>
              </a:rPr>
              <a:t>list</a:t>
            </a:r>
            <a:r>
              <a:rPr lang="en-US" sz="2400" dirty="0">
                <a:latin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item) {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dirty="0" err="1">
                <a:latin typeface="Consolas" pitchFamily="49" charset="0"/>
              </a:rPr>
              <a:t>Assume.IsTrue</a:t>
            </a:r>
            <a:r>
              <a:rPr lang="en-US" sz="2400" dirty="0">
                <a:latin typeface="Consolas" pitchFamily="49" charset="0"/>
              </a:rPr>
              <a:t>(list != null);</a:t>
            </a:r>
          </a:p>
          <a:p>
            <a:r>
              <a:rPr lang="en-US" sz="2400" dirty="0">
                <a:latin typeface="Consolas" pitchFamily="49" charset="0"/>
              </a:rPr>
              <a:t>  </a:t>
            </a:r>
            <a:r>
              <a:rPr lang="en-US" sz="2400" dirty="0" err="1">
                <a:latin typeface="Consolas" pitchFamily="49" charset="0"/>
              </a:rPr>
              <a:t>var</a:t>
            </a:r>
            <a:r>
              <a:rPr lang="en-US" sz="2400" dirty="0">
                <a:latin typeface="Consolas" pitchFamily="49" charset="0"/>
              </a:rPr>
              <a:t> count = </a:t>
            </a:r>
            <a:r>
              <a:rPr lang="en-US" sz="2400" dirty="0" err="1">
                <a:latin typeface="Consolas" pitchFamily="49" charset="0"/>
              </a:rPr>
              <a:t>list.Count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</a:rPr>
              <a:t>  </a:t>
            </a:r>
            <a:r>
              <a:rPr lang="en-US" sz="2400" dirty="0" err="1">
                <a:latin typeface="Consolas" pitchFamily="49" charset="0"/>
              </a:rPr>
              <a:t>list.Add</a:t>
            </a:r>
            <a:r>
              <a:rPr lang="en-US" sz="2400" dirty="0">
                <a:latin typeface="Consolas" pitchFamily="49" charset="0"/>
              </a:rPr>
              <a:t>(item);</a:t>
            </a:r>
          </a:p>
          <a:p>
            <a:r>
              <a:rPr lang="en-US" sz="2400" dirty="0">
                <a:latin typeface="Consolas" pitchFamily="49" charset="0"/>
              </a:rPr>
              <a:t>  </a:t>
            </a:r>
            <a:r>
              <a:rPr lang="en-US" sz="2400" dirty="0" err="1">
                <a:latin typeface="Consolas" pitchFamily="49" charset="0"/>
              </a:rPr>
              <a:t>Assert.AreEqual</a:t>
            </a:r>
            <a:r>
              <a:rPr lang="en-US" sz="2400" dirty="0">
                <a:latin typeface="Consolas" pitchFamily="49" charset="0"/>
              </a:rPr>
              <a:t>(count + 1, </a:t>
            </a:r>
            <a:r>
              <a:rPr lang="en-US" sz="2400" dirty="0" err="1">
                <a:latin typeface="Consolas" pitchFamily="49" charset="0"/>
              </a:rPr>
              <a:t>list.Count</a:t>
            </a:r>
            <a:r>
              <a:rPr lang="en-US" sz="2400" dirty="0">
                <a:latin typeface="Consolas" pitchFamily="49" charset="0"/>
              </a:rPr>
              <a:t>);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5124" y="4650094"/>
            <a:ext cx="7776411" cy="1273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Separation of concerns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Data is generated by a tool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Developer can focus on functional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6247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831" name="Group 23"/>
          <p:cNvGrpSpPr>
            <a:grpSpLocks/>
          </p:cNvGrpSpPr>
          <p:nvPr/>
        </p:nvGrpSpPr>
        <p:grpSpPr bwMode="auto">
          <a:xfrm>
            <a:off x="3843391" y="1606988"/>
            <a:ext cx="4262442" cy="571502"/>
            <a:chOff x="1896" y="1285"/>
            <a:chExt cx="2685" cy="360"/>
          </a:xfrm>
        </p:grpSpPr>
        <p:sp>
          <p:nvSpPr>
            <p:cNvPr id="375812" name="Text Box 4"/>
            <p:cNvSpPr txBox="1">
              <a:spLocks noChangeArrowheads="1"/>
            </p:cNvSpPr>
            <p:nvPr/>
          </p:nvSpPr>
          <p:spPr bwMode="auto">
            <a:xfrm>
              <a:off x="4139" y="1315"/>
              <a:ext cx="4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SAT</a:t>
              </a:r>
            </a:p>
          </p:txBody>
        </p:sp>
        <p:sp>
          <p:nvSpPr>
            <p:cNvPr id="375813" name="Text Box 5"/>
            <p:cNvSpPr txBox="1">
              <a:spLocks noChangeArrowheads="1"/>
            </p:cNvSpPr>
            <p:nvPr/>
          </p:nvSpPr>
          <p:spPr bwMode="auto">
            <a:xfrm>
              <a:off x="1896" y="1285"/>
              <a:ext cx="7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Testing</a:t>
              </a:r>
              <a:endPara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547" y="156864"/>
            <a:ext cx="10515600" cy="1325563"/>
          </a:xfrm>
        </p:spPr>
        <p:txBody>
          <a:bodyPr/>
          <a:lstStyle/>
          <a:p>
            <a:r>
              <a:rPr lang="en-US" altLang="en-US" dirty="0" err="1" smtClean="0"/>
              <a:t>Whitebox</a:t>
            </a:r>
            <a:r>
              <a:rPr lang="en-US" altLang="en-US" dirty="0" smtClean="0"/>
              <a:t> Testing and </a:t>
            </a:r>
            <a:r>
              <a:rPr lang="en-US" altLang="en-US" dirty="0" err="1" smtClean="0"/>
              <a:t>Satisfiability</a:t>
            </a:r>
            <a:r>
              <a:rPr lang="en-US" altLang="en-US" dirty="0" smtClean="0"/>
              <a:t> (SAT)</a:t>
            </a:r>
            <a:endParaRPr lang="en-US" altLang="en-US" dirty="0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648715" y="2551887"/>
            <a:ext cx="824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7403481" y="2565111"/>
            <a:ext cx="174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Boolean formula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3820119" y="2565111"/>
            <a:ext cx="980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3481" y="3630489"/>
            <a:ext cx="293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satisfying assignment? </a:t>
            </a:r>
            <a:endParaRPr lang="en-US" dirty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417938" y="3855279"/>
            <a:ext cx="1038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820119" y="3639473"/>
            <a:ext cx="26824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Is there an </a:t>
            </a:r>
            <a:r>
              <a:rPr lang="en-US" dirty="0">
                <a:solidFill>
                  <a:prstClr val="black"/>
                </a:solidFill>
              </a:rPr>
              <a:t>input that covers some statement</a:t>
            </a:r>
            <a:r>
              <a:rPr lang="en-US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337040" y="5066042"/>
            <a:ext cx="1234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Complexity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0612" y="5066042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Undecidable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3974" y="5076008"/>
            <a:ext cx="140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NP-complete</a:t>
            </a:r>
          </a:p>
        </p:txBody>
      </p:sp>
    </p:spTree>
    <p:extLst>
      <p:ext uri="{BB962C8B-B14F-4D97-AF65-F5344CB8AC3E}">
        <p14:creationId xmlns:p14="http://schemas.microsoft.com/office/powerpoint/2010/main" val="39539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/>
      <p:bldP spid="375815" grpId="0"/>
      <p:bldP spid="375816" grpId="0"/>
      <p:bldP spid="26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01" y="326440"/>
            <a:ext cx="8382000" cy="747897"/>
          </a:xfrm>
        </p:spPr>
        <p:txBody>
          <a:bodyPr/>
          <a:lstStyle/>
          <a:p>
            <a:r>
              <a:rPr lang="en-US" dirty="0" smtClean="0"/>
              <a:t>Propositional Formula (CNF)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240076" y="2756117"/>
            <a:ext cx="5429250" cy="168592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28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069" y="422694"/>
            <a:ext cx="8382000" cy="747897"/>
          </a:xfrm>
        </p:spPr>
        <p:txBody>
          <a:bodyPr/>
          <a:lstStyle/>
          <a:p>
            <a:r>
              <a:rPr lang="en-US" dirty="0" smtClean="0"/>
              <a:t>SAT Solving via DPLL 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687069" y="2094146"/>
            <a:ext cx="5943600" cy="33909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492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63701" y="1937969"/>
            <a:ext cx="5429250" cy="168592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312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50499" y="1911736"/>
            <a:ext cx="8305800" cy="195262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231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52333" y="1795212"/>
            <a:ext cx="7981950" cy="32194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13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Design and </a:t>
            </a:r>
            <a:r>
              <a:rPr lang="en-US" dirty="0" smtClean="0"/>
              <a:t>implementation of dynamic symbolic execution</a:t>
            </a:r>
          </a:p>
          <a:p>
            <a:pPr lvl="1"/>
            <a:r>
              <a:rPr lang="en-US" dirty="0" smtClean="0"/>
              <a:t>for Python</a:t>
            </a:r>
          </a:p>
          <a:p>
            <a:pPr lvl="1"/>
            <a:r>
              <a:rPr lang="en-US" dirty="0" smtClean="0"/>
              <a:t>in Python</a:t>
            </a:r>
          </a:p>
          <a:p>
            <a:endParaRPr lang="en-US" dirty="0"/>
          </a:p>
          <a:p>
            <a:r>
              <a:rPr lang="en-US" dirty="0" smtClean="0"/>
              <a:t>Exercises and extensions for you to work on!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58865" y="1798474"/>
            <a:ext cx="8505825" cy="33813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956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38528" y="1724646"/>
            <a:ext cx="8458200" cy="42957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298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39719" y="1787330"/>
            <a:ext cx="8505825" cy="423862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51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49829" y="1662358"/>
            <a:ext cx="8601075" cy="428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035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85925" y="1770244"/>
            <a:ext cx="8820150" cy="40195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69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Bit-vector / Machine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92287"/>
            <a:ext cx="8382000" cy="37056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x, y and z be 8-bit (unsigned) integers.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x &gt; 0 </a:t>
            </a:r>
            <a:r>
              <a:rPr lang="en-US" dirty="0" smtClean="0">
                <a:sym typeface="Symbol"/>
              </a:rPr>
              <a:t> y </a:t>
            </a:r>
            <a:r>
              <a:rPr lang="en-US" dirty="0"/>
              <a:t>&gt; </a:t>
            </a:r>
            <a:r>
              <a:rPr lang="en-US" dirty="0" smtClean="0"/>
              <a:t>0 </a:t>
            </a:r>
            <a:r>
              <a:rPr lang="en-US" dirty="0" smtClean="0">
                <a:sym typeface="Symbol"/>
              </a:rPr>
              <a:t> z = x + y  z &gt; 0    valid?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/>
              <a:t>Is x &gt; 0 </a:t>
            </a:r>
            <a:r>
              <a:rPr lang="en-US" dirty="0">
                <a:sym typeface="Symbol"/>
              </a:rPr>
              <a:t> y </a:t>
            </a:r>
            <a:r>
              <a:rPr lang="en-US" dirty="0"/>
              <a:t>&gt; 0 </a:t>
            </a:r>
            <a:r>
              <a:rPr lang="en-US" dirty="0">
                <a:sym typeface="Symbol"/>
              </a:rPr>
              <a:t> z = x + y  </a:t>
            </a:r>
            <a:r>
              <a:rPr lang="en-US" dirty="0" smtClean="0">
                <a:sym typeface="Symbol"/>
              </a:rPr>
              <a:t>(z </a:t>
            </a:r>
            <a:r>
              <a:rPr lang="en-US" dirty="0">
                <a:sym typeface="Symbol"/>
              </a:rPr>
              <a:t>&gt; </a:t>
            </a:r>
            <a:r>
              <a:rPr lang="en-US" dirty="0" smtClean="0">
                <a:sym typeface="Symbol"/>
              </a:rPr>
              <a:t>0)  </a:t>
            </a:r>
            <a:r>
              <a:rPr lang="en-US" dirty="0" err="1" smtClean="0">
                <a:sym typeface="Symbol"/>
              </a:rPr>
              <a:t>satisfiable</a:t>
            </a:r>
            <a:r>
              <a:rPr lang="en-US" dirty="0" smtClean="0">
                <a:sym typeface="Symbol"/>
              </a:rPr>
              <a:t>?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86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Bit-vector / Machine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92287"/>
            <a:ext cx="8382000" cy="45674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can encode bit-vector </a:t>
            </a:r>
            <a:r>
              <a:rPr lang="en-US" dirty="0" err="1" smtClean="0">
                <a:solidFill>
                  <a:srgbClr val="FF0000"/>
                </a:solidFill>
              </a:rPr>
              <a:t>satisfiability</a:t>
            </a:r>
            <a:r>
              <a:rPr lang="en-US" dirty="0" smtClean="0">
                <a:solidFill>
                  <a:srgbClr val="FF0000"/>
                </a:solidFill>
              </a:rPr>
              <a:t> problems in propositional logic.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Idea 1: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i="1" dirty="0" smtClean="0"/>
              <a:t>n </a:t>
            </a:r>
            <a:r>
              <a:rPr lang="en-US" dirty="0" smtClean="0"/>
              <a:t>propositional variables to encode </a:t>
            </a:r>
            <a:r>
              <a:rPr lang="en-US" i="1" dirty="0" smtClean="0"/>
              <a:t>n</a:t>
            </a:r>
            <a:r>
              <a:rPr lang="en-US" dirty="0" smtClean="0"/>
              <a:t>-bit integers.</a:t>
            </a:r>
          </a:p>
          <a:p>
            <a:pPr marL="0" indent="0" algn="ctr">
              <a:buNone/>
            </a:pPr>
            <a:r>
              <a:rPr lang="en-US" dirty="0" smtClean="0"/>
              <a:t>x </a:t>
            </a:r>
            <a:r>
              <a:rPr lang="en-US" dirty="0" smtClean="0">
                <a:sym typeface="Wingdings" pitchFamily="2" charset="2"/>
              </a:rPr>
              <a:t> (x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…, 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-25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Idea 2: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Encode arithmetic operations using hardware circuits.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523732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Encoding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92287"/>
            <a:ext cx="8382000" cy="228370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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 is equivalent to (</a:t>
            </a:r>
            <a:r>
              <a:rPr lang="en-US" dirty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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)  (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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The bit-vector equation x = y is encoded as: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 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 …  </a:t>
            </a:r>
            <a:r>
              <a:rPr lang="en-US" dirty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1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Encoding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92287"/>
            <a:ext cx="8382000" cy="27576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/>
              </a:rPr>
              <a:t>We use (r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…, </a:t>
            </a:r>
            <a:r>
              <a:rPr lang="en-US" dirty="0" err="1" smtClean="0">
                <a:sym typeface="Symbol"/>
              </a:rPr>
              <a:t>r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to store the result of x + y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q </a:t>
            </a:r>
            <a:r>
              <a:rPr lang="en-US" dirty="0" smtClean="0">
                <a:sym typeface="Symbol"/>
              </a:rPr>
              <a:t>is defined as (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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xor</a:t>
            </a:r>
            <a:r>
              <a:rPr lang="en-US" dirty="0" smtClean="0"/>
              <a:t> is the 1-bit adder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32085" y="4518487"/>
          <a:ext cx="45720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 </a:t>
                      </a:r>
                      <a:r>
                        <a:rPr lang="en-US" i="0" dirty="0" err="1" smtClean="0"/>
                        <a:t>xor</a:t>
                      </a:r>
                      <a:r>
                        <a:rPr lang="en-US" i="1" dirty="0" smtClean="0"/>
                        <a:t> 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0" baseline="0" dirty="0" smtClean="0">
                          <a:sym typeface="Symbol"/>
                        </a:rPr>
                        <a:t> </a:t>
                      </a:r>
                      <a:r>
                        <a:rPr lang="en-US" i="1" baseline="0" dirty="0" smtClean="0">
                          <a:sym typeface="Symbol"/>
                        </a:rPr>
                        <a:t>q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8475216" y="4358937"/>
            <a:ext cx="1322772" cy="878889"/>
          </a:xfrm>
          <a:prstGeom prst="wedgeRectCallout">
            <a:avLst>
              <a:gd name="adj1" fmla="val -126873"/>
              <a:gd name="adj2" fmla="val 1479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Segoe" pitchFamily="34" charset="0"/>
              </a:rPr>
              <a:t>carry</a:t>
            </a:r>
          </a:p>
        </p:txBody>
      </p:sp>
    </p:spTree>
    <p:extLst>
      <p:ext uri="{BB962C8B-B14F-4D97-AF65-F5344CB8AC3E}">
        <p14:creationId xmlns:p14="http://schemas.microsoft.com/office/powerpoint/2010/main" val="575142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Encoding 1-bit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41361"/>
            <a:ext cx="8382000" cy="27576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/>
              </a:rPr>
              <a:t>1-bit full adder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Three inputs: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,</a:t>
            </a:r>
            <a:r>
              <a:rPr lang="en-US" i="1" dirty="0" smtClean="0">
                <a:sym typeface="Symbol"/>
              </a:rPr>
              <a:t> y</a:t>
            </a:r>
            <a:r>
              <a:rPr lang="en-US" dirty="0" smtClean="0">
                <a:sym typeface="Symbol"/>
              </a:rPr>
              <a:t>,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 err="1" smtClean="0">
                <a:sym typeface="Symbol"/>
              </a:rPr>
              <a:t>c</a:t>
            </a:r>
            <a:r>
              <a:rPr lang="en-US" i="1" baseline="-25000" dirty="0" err="1" smtClean="0">
                <a:sym typeface="Symbol"/>
              </a:rPr>
              <a:t>in</a:t>
            </a:r>
            <a:endParaRPr lang="en-US" i="1" baseline="-25000" dirty="0" smtClean="0">
              <a:sym typeface="Symbol"/>
            </a:endParaRPr>
          </a:p>
          <a:p>
            <a:pPr marL="0" indent="0">
              <a:buNone/>
            </a:pPr>
            <a:r>
              <a:rPr lang="en-US" i="1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Two outputs: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err="1" smtClean="0">
                <a:sym typeface="Symbol"/>
              </a:rPr>
              <a:t>c</a:t>
            </a:r>
            <a:r>
              <a:rPr lang="en-US" i="1" baseline="-25000" dirty="0" err="1" smtClean="0">
                <a:sym typeface="Symbol"/>
              </a:rPr>
              <a:t>out</a:t>
            </a:r>
            <a:r>
              <a:rPr lang="en-US" i="1" dirty="0" smtClean="0">
                <a:sym typeface="Symbol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8906" y="3230731"/>
          <a:ext cx="7652550" cy="34585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2457"/>
                <a:gridCol w="630315"/>
                <a:gridCol w="630314"/>
                <a:gridCol w="2272684"/>
                <a:gridCol w="3426780"/>
              </a:tblGrid>
              <a:tr h="53251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c</a:t>
                      </a:r>
                      <a:r>
                        <a:rPr lang="en-US" i="1" baseline="-25000" dirty="0" err="1" smtClean="0"/>
                        <a:t>in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r>
                        <a:rPr lang="en-US" i="1" baseline="0" dirty="0" smtClean="0"/>
                        <a:t> = x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0" dirty="0" err="1" smtClean="0"/>
                        <a:t>xor</a:t>
                      </a:r>
                      <a:r>
                        <a:rPr lang="en-US" i="1" dirty="0" smtClean="0"/>
                        <a:t> y </a:t>
                      </a:r>
                      <a:r>
                        <a:rPr lang="en-US" i="0" dirty="0" err="1" smtClean="0"/>
                        <a:t>xor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err="1" smtClean="0"/>
                        <a:t>c</a:t>
                      </a:r>
                      <a:r>
                        <a:rPr lang="en-US" i="1" baseline="-25000" dirty="0" err="1" smtClean="0"/>
                        <a:t>in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 smtClean="0"/>
                        <a:t>c</a:t>
                      </a:r>
                      <a:r>
                        <a:rPr lang="en-US" i="1" baseline="-25000" dirty="0" err="1" smtClean="0"/>
                        <a:t>out</a:t>
                      </a:r>
                      <a:r>
                        <a:rPr lang="en-US" i="0" baseline="0" dirty="0" smtClean="0"/>
                        <a:t> = (</a:t>
                      </a:r>
                      <a:r>
                        <a:rPr lang="en-US" i="1" baseline="0" dirty="0" smtClean="0"/>
                        <a:t>x </a:t>
                      </a:r>
                      <a:r>
                        <a:rPr lang="en-US" i="0" baseline="0" dirty="0" smtClean="0">
                          <a:sym typeface="Symbol"/>
                        </a:rPr>
                        <a:t> </a:t>
                      </a:r>
                      <a:r>
                        <a:rPr lang="en-US" i="1" baseline="0" dirty="0" smtClean="0">
                          <a:sym typeface="Symbol"/>
                        </a:rPr>
                        <a:t>y</a:t>
                      </a:r>
                      <a:r>
                        <a:rPr lang="en-US" i="0" baseline="0" dirty="0" smtClean="0">
                          <a:sym typeface="Symbol"/>
                        </a:rPr>
                        <a:t>)</a:t>
                      </a:r>
                      <a:r>
                        <a:rPr lang="en-US" i="0" baseline="0" dirty="0" smtClean="0"/>
                        <a:t>(</a:t>
                      </a:r>
                      <a:r>
                        <a:rPr lang="en-US" i="1" baseline="0" dirty="0" smtClean="0"/>
                        <a:t>x </a:t>
                      </a:r>
                      <a:r>
                        <a:rPr lang="en-US" i="0" baseline="0" dirty="0" smtClean="0">
                          <a:sym typeface="Symbol"/>
                        </a:rPr>
                        <a:t> </a:t>
                      </a:r>
                      <a:r>
                        <a:rPr lang="en-US" i="1" baseline="0" dirty="0" err="1" smtClean="0">
                          <a:sym typeface="Symbol"/>
                        </a:rPr>
                        <a:t>c</a:t>
                      </a:r>
                      <a:r>
                        <a:rPr lang="en-US" i="1" baseline="-25000" dirty="0" err="1" smtClean="0">
                          <a:sym typeface="Symbol"/>
                        </a:rPr>
                        <a:t>in</a:t>
                      </a:r>
                      <a:r>
                        <a:rPr lang="en-US" i="0" baseline="0" dirty="0" smtClean="0">
                          <a:sym typeface="Symbol"/>
                        </a:rPr>
                        <a:t>)</a:t>
                      </a:r>
                      <a:r>
                        <a:rPr lang="en-US" i="0" baseline="0" dirty="0" smtClean="0"/>
                        <a:t>(</a:t>
                      </a:r>
                      <a:r>
                        <a:rPr lang="en-US" i="1" baseline="0" dirty="0" smtClean="0"/>
                        <a:t>y </a:t>
                      </a:r>
                      <a:r>
                        <a:rPr lang="en-US" i="0" baseline="0" dirty="0" smtClean="0">
                          <a:sym typeface="Symbol"/>
                        </a:rPr>
                        <a:t> </a:t>
                      </a:r>
                      <a:r>
                        <a:rPr lang="en-US" i="1" baseline="0" dirty="0" err="1" smtClean="0">
                          <a:sym typeface="Symbol"/>
                        </a:rPr>
                        <a:t>c</a:t>
                      </a:r>
                      <a:r>
                        <a:rPr lang="en-US" i="1" baseline="-25000" dirty="0" err="1" smtClean="0">
                          <a:sym typeface="Symbol"/>
                        </a:rPr>
                        <a:t>in</a:t>
                      </a:r>
                      <a:r>
                        <a:rPr lang="en-US" i="0" baseline="0" dirty="0" smtClean="0">
                          <a:sym typeface="Symbol"/>
                        </a:rPr>
                        <a:t>) </a:t>
                      </a:r>
                      <a:endParaRPr lang="en-US" i="1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458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power/limits of dynamic symbolic execution</a:t>
            </a:r>
          </a:p>
          <a:p>
            <a:endParaRPr lang="en-US" dirty="0" smtClean="0"/>
          </a:p>
          <a:p>
            <a:r>
              <a:rPr lang="en-US" dirty="0" err="1" smtClean="0"/>
              <a:t>Satisfiability</a:t>
            </a:r>
            <a:r>
              <a:rPr lang="en-US" dirty="0" smtClean="0"/>
              <a:t> </a:t>
            </a:r>
            <a:r>
              <a:rPr lang="en-US" dirty="0"/>
              <a:t>modulo theories (SMT) solvers</a:t>
            </a:r>
          </a:p>
          <a:p>
            <a:endParaRPr lang="en-US" dirty="0"/>
          </a:p>
          <a:p>
            <a:r>
              <a:rPr lang="en-US" dirty="0"/>
              <a:t>Extending </a:t>
            </a:r>
            <a:r>
              <a:rPr lang="en-US" dirty="0" smtClean="0"/>
              <a:t>DSE for Python with </a:t>
            </a:r>
            <a:r>
              <a:rPr lang="en-US" dirty="0" err="1" smtClean="0"/>
              <a:t>SymbolicDict</a:t>
            </a:r>
            <a:r>
              <a:rPr lang="en-US" dirty="0" smtClean="0"/>
              <a:t> via array theory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Encoding n-bit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41362"/>
            <a:ext cx="8382000" cy="89193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/>
              </a:rPr>
              <a:t>We </a:t>
            </a:r>
            <a:r>
              <a:rPr lang="en-US" dirty="0">
                <a:sym typeface="Symbol"/>
              </a:rPr>
              <a:t>use (</a:t>
            </a:r>
            <a:r>
              <a:rPr lang="en-US" i="1" dirty="0">
                <a:sym typeface="Symbol"/>
              </a:rPr>
              <a:t>r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…, </a:t>
            </a:r>
            <a:r>
              <a:rPr lang="en-US" i="1" dirty="0" err="1">
                <a:sym typeface="Symbol"/>
              </a:rPr>
              <a:t>r</a:t>
            </a:r>
            <a:r>
              <a:rPr lang="en-US" i="1" baseline="-25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) to store the result of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+ 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a</a:t>
            </a:r>
            <a:r>
              <a:rPr lang="en-US" dirty="0" smtClean="0">
                <a:sym typeface="Symbol"/>
              </a:rPr>
              <a:t>nd (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>
                <a:sym typeface="Symbol"/>
              </a:rPr>
              <a:t>, …, </a:t>
            </a:r>
            <a:r>
              <a:rPr lang="en-US" i="1" dirty="0" err="1" smtClean="0">
                <a:sym typeface="Symbol"/>
              </a:rPr>
              <a:t>c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i="1" dirty="0">
                <a:sym typeface="Symbol"/>
              </a:rPr>
              <a:t>r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 (</a:t>
            </a:r>
            <a:r>
              <a:rPr lang="en-US" i="1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xor</a:t>
            </a:r>
            <a:r>
              <a:rPr lang="en-US" i="1" dirty="0" smtClean="0">
                <a:sym typeface="Symbol"/>
              </a:rPr>
              <a:t> y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 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>
                <a:sym typeface="Symbol"/>
              </a:rPr>
              <a:t>y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ym typeface="Symbol"/>
              </a:rPr>
              <a:t>r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(</a:t>
            </a:r>
            <a:r>
              <a:rPr lang="en-US" i="1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err="1">
                <a:sym typeface="Symbol"/>
              </a:rPr>
              <a:t>xor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y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xor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(</a:t>
            </a:r>
            <a:r>
              <a:rPr lang="en-US" i="1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y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 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…</a:t>
            </a:r>
          </a:p>
          <a:p>
            <a:pPr marL="0" indent="0">
              <a:buNone/>
            </a:pPr>
            <a:r>
              <a:rPr lang="en-US" i="1" dirty="0" err="1" smtClean="0">
                <a:sym typeface="Symbol"/>
              </a:rPr>
              <a:t>r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err="1">
                <a:sym typeface="Symbol"/>
              </a:rPr>
              <a:t>xor</a:t>
            </a:r>
            <a:r>
              <a:rPr lang="en-US" i="1" dirty="0">
                <a:sym typeface="Symbol"/>
              </a:rPr>
              <a:t>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>
                <a:sym typeface="Symbol"/>
              </a:rPr>
              <a:t>xor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n-1</a:t>
            </a:r>
            <a:r>
              <a:rPr lang="en-US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i="1" dirty="0" err="1" smtClean="0">
                <a:sym typeface="Symbol"/>
              </a:rPr>
              <a:t>c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 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n-1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 (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n-1</a:t>
            </a:r>
            <a:r>
              <a:rPr lang="en-US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567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831" name="Group 23"/>
          <p:cNvGrpSpPr>
            <a:grpSpLocks/>
          </p:cNvGrpSpPr>
          <p:nvPr/>
        </p:nvGrpSpPr>
        <p:grpSpPr bwMode="auto">
          <a:xfrm>
            <a:off x="3843391" y="1606988"/>
            <a:ext cx="4262442" cy="571502"/>
            <a:chOff x="1896" y="1285"/>
            <a:chExt cx="2685" cy="360"/>
          </a:xfrm>
        </p:grpSpPr>
        <p:sp>
          <p:nvSpPr>
            <p:cNvPr id="375812" name="Text Box 4"/>
            <p:cNvSpPr txBox="1">
              <a:spLocks noChangeArrowheads="1"/>
            </p:cNvSpPr>
            <p:nvPr/>
          </p:nvSpPr>
          <p:spPr bwMode="auto">
            <a:xfrm>
              <a:off x="4139" y="1315"/>
              <a:ext cx="4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SAT</a:t>
              </a:r>
            </a:p>
          </p:txBody>
        </p:sp>
        <p:sp>
          <p:nvSpPr>
            <p:cNvPr id="375813" name="Text Box 5"/>
            <p:cNvSpPr txBox="1">
              <a:spLocks noChangeArrowheads="1"/>
            </p:cNvSpPr>
            <p:nvPr/>
          </p:nvSpPr>
          <p:spPr bwMode="auto">
            <a:xfrm>
              <a:off x="1896" y="1285"/>
              <a:ext cx="7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Testing</a:t>
              </a:r>
              <a:endParaRPr lang="en-US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547" y="156864"/>
            <a:ext cx="10515600" cy="1325563"/>
          </a:xfrm>
        </p:spPr>
        <p:txBody>
          <a:bodyPr/>
          <a:lstStyle/>
          <a:p>
            <a:r>
              <a:rPr lang="en-US" altLang="en-US" dirty="0" err="1" smtClean="0"/>
              <a:t>Whitebox</a:t>
            </a:r>
            <a:r>
              <a:rPr lang="en-US" altLang="en-US" dirty="0" smtClean="0"/>
              <a:t> Testing and </a:t>
            </a:r>
            <a:r>
              <a:rPr lang="en-US" altLang="en-US" dirty="0" err="1" smtClean="0"/>
              <a:t>Satisfiability</a:t>
            </a:r>
            <a:r>
              <a:rPr lang="en-US" altLang="en-US" dirty="0" smtClean="0"/>
              <a:t> (SAT)</a:t>
            </a:r>
            <a:endParaRPr lang="en-US" altLang="en-US" dirty="0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648715" y="2551887"/>
            <a:ext cx="824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7403481" y="2565111"/>
            <a:ext cx="174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Boolean formula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3820119" y="2565111"/>
            <a:ext cx="980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3481" y="3630489"/>
            <a:ext cx="293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Is there a satisfying assignment?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417938" y="3855279"/>
            <a:ext cx="1038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820119" y="3639473"/>
            <a:ext cx="26824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Is there an </a:t>
            </a:r>
            <a:r>
              <a:rPr lang="en-US" dirty="0">
                <a:solidFill>
                  <a:prstClr val="black"/>
                </a:solidFill>
              </a:rPr>
              <a:t>input that covers some statement</a:t>
            </a:r>
            <a:r>
              <a:rPr lang="en-US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337040" y="5066042"/>
            <a:ext cx="1234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Complexity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0612" y="5066042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Undecidable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3974" y="5076008"/>
            <a:ext cx="140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NP-complete</a:t>
            </a:r>
          </a:p>
        </p:txBody>
      </p:sp>
    </p:spTree>
    <p:extLst>
      <p:ext uri="{BB962C8B-B14F-4D97-AF65-F5344CB8AC3E}">
        <p14:creationId xmlns:p14="http://schemas.microsoft.com/office/powerpoint/2010/main" val="20279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/>
      <p:bldP spid="375815" grpId="0"/>
      <p:bldP spid="375816" grpId="0"/>
      <p:bldP spid="26" grpId="0"/>
      <p:bldP spid="28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of Program Testing to SAT: Bounds!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Unbounded number of execution paths?</a:t>
            </a:r>
          </a:p>
          <a:p>
            <a:pPr lvl="1"/>
            <a:r>
              <a:rPr lang="en-US" dirty="0" smtClean="0"/>
              <a:t>Explicit enumeration/exploration of program paths</a:t>
            </a:r>
          </a:p>
          <a:p>
            <a:pPr lvl="1"/>
            <a:r>
              <a:rPr lang="en-US" u="sng" dirty="0" smtClean="0"/>
              <a:t>Bound the number of paths explored</a:t>
            </a:r>
          </a:p>
          <a:p>
            <a:endParaRPr lang="en-US" dirty="0" smtClean="0"/>
          </a:p>
          <a:p>
            <a:r>
              <a:rPr lang="en-US" dirty="0" smtClean="0"/>
              <a:t>Unbounded execution path length?</a:t>
            </a:r>
          </a:p>
          <a:p>
            <a:pPr lvl="1"/>
            <a:r>
              <a:rPr lang="en-US" u="sng" dirty="0" smtClean="0"/>
              <a:t>Bound the input size and/or path length</a:t>
            </a:r>
          </a:p>
          <a:p>
            <a:endParaRPr lang="en-US" dirty="0"/>
          </a:p>
          <a:p>
            <a:r>
              <a:rPr lang="en-US" dirty="0" smtClean="0"/>
              <a:t>Bounded exploration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conversion of a program path to a (finite) logic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26395" y="50247"/>
            <a:ext cx="3917066" cy="10396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Symbolic Execution</a:t>
            </a:r>
            <a:endParaRPr lang="en-US" sz="3600" dirty="0"/>
          </a:p>
        </p:txBody>
      </p:sp>
      <p:sp>
        <p:nvSpPr>
          <p:cNvPr id="792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9407" y="1413711"/>
            <a:ext cx="7791784" cy="42165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Exploration of all feasible execution paths: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Start execution from initial state </a:t>
            </a:r>
            <a:r>
              <a:rPr lang="en-US" sz="2000" dirty="0" smtClean="0"/>
              <a:t>with </a:t>
            </a:r>
            <a:r>
              <a:rPr lang="en-US" sz="2000" dirty="0"/>
              <a:t>symbolic values </a:t>
            </a:r>
            <a:r>
              <a:rPr lang="en-US" sz="2000" dirty="0" smtClean="0"/>
              <a:t>for all input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Program operations yield terms </a:t>
            </a:r>
            <a:r>
              <a:rPr lang="en-US" sz="2000" dirty="0"/>
              <a:t>over symbolic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 conditional branch, </a:t>
            </a:r>
            <a:r>
              <a:rPr lang="en-US" sz="2000" dirty="0" smtClean="0"/>
              <a:t>fork execution </a:t>
            </a:r>
            <a:r>
              <a:rPr lang="en-US" sz="2000" dirty="0"/>
              <a:t>for each feasible </a:t>
            </a:r>
            <a:br>
              <a:rPr lang="en-US" sz="2000" dirty="0"/>
            </a:br>
            <a:r>
              <a:rPr lang="en-US" sz="2000" dirty="0"/>
              <a:t>evaluation of the condition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each path, we get an </a:t>
            </a:r>
            <a:r>
              <a:rPr lang="en-US" sz="2000" dirty="0" smtClean="0"/>
              <a:t> accumulated </a:t>
            </a:r>
            <a:r>
              <a:rPr lang="en-US" sz="2000" dirty="0"/>
              <a:t>path condition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each path, check if path condition is </a:t>
            </a:r>
            <a:r>
              <a:rPr lang="en-US" sz="2400" dirty="0" err="1" smtClean="0"/>
              <a:t>satisfiable</a:t>
            </a:r>
            <a:r>
              <a:rPr lang="en-US" sz="2400" dirty="0" smtClean="0"/>
              <a:t> and generate input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See: [King76]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34091" y="2226581"/>
            <a:ext cx="2895600" cy="2590800"/>
            <a:chOff x="3936" y="1104"/>
            <a:chExt cx="1824" cy="1632"/>
          </a:xfrm>
        </p:grpSpPr>
        <p:sp>
          <p:nvSpPr>
            <p:cNvPr id="792581" name="Rectangle 5"/>
            <p:cNvSpPr>
              <a:spLocks noChangeArrowheads="1"/>
            </p:cNvSpPr>
            <p:nvPr/>
          </p:nvSpPr>
          <p:spPr bwMode="auto">
            <a:xfrm>
              <a:off x="3936" y="1104"/>
              <a:ext cx="1824" cy="16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008" y="1584"/>
              <a:ext cx="1554" cy="1056"/>
              <a:chOff x="3632" y="1632"/>
              <a:chExt cx="1554" cy="1056"/>
            </a:xfrm>
          </p:grpSpPr>
          <p:sp>
            <p:nvSpPr>
              <p:cNvPr id="792583" name="Line 7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92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2584" name="Oval 8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480" cy="1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p</a:t>
                </a:r>
              </a:p>
            </p:txBody>
          </p:sp>
          <p:sp>
            <p:nvSpPr>
              <p:cNvPr id="792585" name="Line 9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288" cy="288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2586" name="Line 10"/>
              <p:cNvSpPr>
                <a:spLocks noChangeShapeType="1"/>
              </p:cNvSpPr>
              <p:nvPr/>
            </p:nvSpPr>
            <p:spPr bwMode="auto">
              <a:xfrm>
                <a:off x="4416" y="2208"/>
                <a:ext cx="288" cy="288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2587" name="Text Box 11"/>
              <p:cNvSpPr txBox="1">
                <a:spLocks noChangeArrowheads="1"/>
              </p:cNvSpPr>
              <p:nvPr/>
            </p:nvSpPr>
            <p:spPr bwMode="auto">
              <a:xfrm>
                <a:off x="3936" y="2160"/>
                <a:ext cx="364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true</a:t>
                </a:r>
              </a:p>
            </p:txBody>
          </p:sp>
          <p:sp>
            <p:nvSpPr>
              <p:cNvPr id="792588" name="Text Box 12"/>
              <p:cNvSpPr txBox="1">
                <a:spLocks noChangeArrowheads="1"/>
              </p:cNvSpPr>
              <p:nvPr/>
            </p:nvSpPr>
            <p:spPr bwMode="auto">
              <a:xfrm>
                <a:off x="4560" y="2160"/>
                <a:ext cx="420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false</a:t>
                </a:r>
              </a:p>
            </p:txBody>
          </p:sp>
          <p:sp>
            <p:nvSpPr>
              <p:cNvPr id="792589" name="Text Box 13"/>
              <p:cNvSpPr txBox="1">
                <a:spLocks noChangeArrowheads="1"/>
              </p:cNvSpPr>
              <p:nvPr/>
            </p:nvSpPr>
            <p:spPr bwMode="auto">
              <a:xfrm>
                <a:off x="4473" y="2448"/>
                <a:ext cx="713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C’=C⋀</a:t>
                </a:r>
                <a:r>
                  <a:rPr lang="en-US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⌝p</a:t>
                </a:r>
              </a:p>
            </p:txBody>
          </p:sp>
          <p:sp>
            <p:nvSpPr>
              <p:cNvPr id="792590" name="Text Box 14"/>
              <p:cNvSpPr txBox="1">
                <a:spLocks noChangeArrowheads="1"/>
              </p:cNvSpPr>
              <p:nvPr/>
            </p:nvSpPr>
            <p:spPr bwMode="auto">
              <a:xfrm>
                <a:off x="3632" y="2457"/>
                <a:ext cx="634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C’=C⋀</a:t>
                </a:r>
                <a:r>
                  <a:rPr lang="en-US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</a:t>
                </a:r>
              </a:p>
            </p:txBody>
          </p:sp>
          <p:sp>
            <p:nvSpPr>
              <p:cNvPr id="792591" name="Text Box 15"/>
              <p:cNvSpPr txBox="1">
                <a:spLocks noChangeArrowheads="1"/>
              </p:cNvSpPr>
              <p:nvPr/>
            </p:nvSpPr>
            <p:spPr bwMode="auto">
              <a:xfrm>
                <a:off x="4292" y="1632"/>
                <a:ext cx="220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C</a:t>
                </a:r>
              </a:p>
            </p:txBody>
          </p:sp>
        </p:grpSp>
        <p:sp>
          <p:nvSpPr>
            <p:cNvPr id="792592" name="Text Box 16"/>
            <p:cNvSpPr txBox="1">
              <a:spLocks noChangeArrowheads="1"/>
            </p:cNvSpPr>
            <p:nvPr/>
          </p:nvSpPr>
          <p:spPr bwMode="auto">
            <a:xfrm>
              <a:off x="4124" y="1209"/>
              <a:ext cx="1396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if (p) then … else …</a:t>
              </a:r>
            </a:p>
          </p:txBody>
        </p:sp>
        <p:sp>
          <p:nvSpPr>
            <p:cNvPr id="792593" name="Line 17"/>
            <p:cNvSpPr>
              <a:spLocks noChangeShapeType="1"/>
            </p:cNvSpPr>
            <p:nvPr/>
          </p:nvSpPr>
          <p:spPr bwMode="auto">
            <a:xfrm>
              <a:off x="4272" y="1440"/>
              <a:ext cx="11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4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96417" y="59427"/>
            <a:ext cx="10515600" cy="1325563"/>
          </a:xfrm>
        </p:spPr>
        <p:txBody>
          <a:bodyPr/>
          <a:lstStyle/>
          <a:p>
            <a:r>
              <a:rPr lang="en-US" dirty="0"/>
              <a:t>Symbolic Execution Illustrated</a:t>
            </a:r>
          </a:p>
        </p:txBody>
      </p:sp>
      <p:pic>
        <p:nvPicPr>
          <p:cNvPr id="815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1861" y="2716316"/>
            <a:ext cx="6172200" cy="3403600"/>
          </a:xfrm>
          <a:prstGeom prst="rect">
            <a:avLst/>
          </a:prstGeom>
          <a:noFill/>
        </p:spPr>
      </p:pic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2396417" y="1545660"/>
            <a:ext cx="3429000" cy="1069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int</a:t>
            </a:r>
            <a:r>
              <a:rPr lang="en-US" sz="1600" noProof="1">
                <a:latin typeface="Arial" charset="0"/>
              </a:rPr>
              <a:t>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Max(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int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a,</a:t>
            </a:r>
            <a:r>
              <a:rPr lang="en-US" sz="1600" noProof="1">
                <a:latin typeface="Arial" charset="0"/>
              </a:rPr>
              <a:t> 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int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b,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 int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c,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 int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d)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{</a:t>
            </a:r>
            <a:endParaRPr lang="en-US" sz="1600" noProof="1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sz="1600" dirty="0">
                <a:latin typeface="Arial" charset="0"/>
              </a:rPr>
              <a:t>    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return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Max(Max(a, b), Max(c, d));</a:t>
            </a:r>
          </a:p>
          <a:p>
            <a:pPr eaLnBrk="1" hangingPunct="1"/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}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endParaRPr lang="en-US" sz="1600" noProof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6653173" y="1559948"/>
            <a:ext cx="4038600" cy="1069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int 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Max(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int 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 int 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 {</a:t>
            </a:r>
            <a:endParaRPr lang="en-US" sz="1600" noProof="1" smtClean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sz="1600" smtClean="0">
                <a:latin typeface="Arial" charset="0"/>
              </a:rPr>
              <a:t>    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if 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 &lt;= 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sz="1600" smtClean="0">
                <a:latin typeface="Arial" charset="0"/>
              </a:rPr>
              <a:t> </a:t>
            </a:r>
            <a:r>
              <a:rPr lang="en-US" sz="1600" noProof="1" smtClean="0">
                <a:solidFill>
                  <a:srgbClr val="3333FF"/>
                </a:solidFill>
                <a:latin typeface="Arial" charset="0"/>
              </a:rPr>
              <a:t>return</a:t>
            </a:r>
            <a:r>
              <a:rPr lang="en-US" sz="1600" noProof="1" smtClean="0">
                <a:latin typeface="Arial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y;</a:t>
            </a:r>
          </a:p>
          <a:p>
            <a:pPr eaLnBrk="1" hangingPunct="1"/>
            <a:r>
              <a:rPr lang="en-US" sz="1600" smtClean="0">
                <a:latin typeface="Arial" charset="0"/>
              </a:rPr>
              <a:t>    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else</a:t>
            </a:r>
            <a:r>
              <a:rPr lang="en-US" sz="160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return</a:t>
            </a:r>
            <a:r>
              <a:rPr lang="en-US" sz="1600" noProof="1" smtClean="0">
                <a:latin typeface="Arial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x;</a:t>
            </a:r>
          </a:p>
          <a:p>
            <a:pPr eaLnBrk="1" hangingPunct="1"/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}</a:t>
            </a:r>
            <a:endParaRPr lang="en-US" sz="1600" noProof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690" y="722209"/>
            <a:ext cx="23526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3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problems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7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that is hard to </a:t>
            </a:r>
            <a:r>
              <a:rPr lang="en-US" dirty="0" smtClean="0"/>
              <a:t>analyze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Procedures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Environment (what are the inputs to the program under test?)</a:t>
            </a:r>
          </a:p>
          <a:p>
            <a:pPr lvl="1"/>
            <a:r>
              <a:rPr lang="en-US" dirty="0" smtClean="0"/>
              <a:t>pointers, data structures, … </a:t>
            </a:r>
          </a:p>
          <a:p>
            <a:pPr lvl="1"/>
            <a:r>
              <a:rPr lang="en-US" dirty="0" smtClean="0"/>
              <a:t>files, data bases, …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hreads, thread schedules, 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ockets, …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42" y="160588"/>
            <a:ext cx="10515600" cy="1325563"/>
          </a:xfrm>
        </p:spPr>
        <p:txBody>
          <a:bodyPr/>
          <a:lstStyle/>
          <a:p>
            <a:r>
              <a:rPr lang="en-US" dirty="0" smtClean="0"/>
              <a:t>1. Code that</a:t>
            </a:r>
            <a:r>
              <a:rPr lang="en-US" dirty="0"/>
              <a:t> </a:t>
            </a:r>
            <a:r>
              <a:rPr lang="en-US" dirty="0" smtClean="0"/>
              <a:t>is hard to analyze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267" y="1801123"/>
            <a:ext cx="58313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obscure(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==complex(y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error();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9815" y="1822574"/>
            <a:ext cx="4931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  <a:latin typeface="TTE228F470t00"/>
              </a:rPr>
              <a:t>May be very hard to statically generate values </a:t>
            </a:r>
            <a:r>
              <a:rPr lang="en-US" sz="2800" dirty="0">
                <a:solidFill>
                  <a:srgbClr val="FF3300"/>
                </a:solidFill>
                <a:latin typeface="TTE228F470t00"/>
              </a:rPr>
              <a:t>for x and y</a:t>
            </a:r>
          </a:p>
          <a:p>
            <a:r>
              <a:rPr lang="en-US" sz="2800" dirty="0">
                <a:solidFill>
                  <a:srgbClr val="FF3300"/>
                </a:solidFill>
                <a:latin typeface="TTE228F470t00"/>
              </a:rPr>
              <a:t>that satisfy “x</a:t>
            </a:r>
            <a:r>
              <a:rPr lang="en-US" sz="2800" dirty="0" smtClean="0">
                <a:solidFill>
                  <a:srgbClr val="FF3300"/>
                </a:solidFill>
                <a:latin typeface="TTE228F470t00"/>
              </a:rPr>
              <a:t>==complex(y</a:t>
            </a:r>
            <a:r>
              <a:rPr lang="en-US" sz="2800" dirty="0">
                <a:solidFill>
                  <a:srgbClr val="FF3300"/>
                </a:solidFill>
                <a:latin typeface="TTE228F470t00"/>
              </a:rPr>
              <a:t>)” !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2025" y="3830743"/>
            <a:ext cx="10515600" cy="23462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Sources of complexity:</a:t>
            </a:r>
          </a:p>
          <a:p>
            <a:r>
              <a:rPr lang="en-US" dirty="0" smtClean="0"/>
              <a:t>Virtual functions (function pointers)</a:t>
            </a:r>
          </a:p>
          <a:p>
            <a:r>
              <a:rPr lang="en-US" dirty="0" smtClean="0"/>
              <a:t>Cryptographic functions</a:t>
            </a:r>
          </a:p>
          <a:p>
            <a:r>
              <a:rPr lang="en-US" dirty="0" smtClean="0"/>
              <a:t>Non-linear integer or floating point arithmetic</a:t>
            </a:r>
          </a:p>
          <a:p>
            <a:r>
              <a:rPr lang="en-US" dirty="0" smtClean="0"/>
              <a:t>Calls to kernel mode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740" y="329053"/>
            <a:ext cx="9246686" cy="762000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Directed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Random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[PLDI 2005]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848" y="2448096"/>
            <a:ext cx="4999706" cy="201036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obscure(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x, 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y) {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if (x</a:t>
            </a:r>
            <a:r>
              <a:rPr lang="en-US" sz="1800" dirty="0" smtClean="0">
                <a:latin typeface="Lucida Console" pitchFamily="49" charset="0"/>
              </a:rPr>
              <a:t>==complex(y</a:t>
            </a:r>
            <a:r>
              <a:rPr lang="en-US" sz="1800" dirty="0">
                <a:latin typeface="Lucida Console" pitchFamily="49" charset="0"/>
              </a:rPr>
              <a:t>)) error();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return 0;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sz="2000" dirty="0">
              <a:latin typeface="Lucida Console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6376520" y="1907218"/>
            <a:ext cx="410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- start with (random) x=33, y=42</a:t>
            </a:r>
          </a:p>
        </p:txBody>
      </p:sp>
      <p:sp>
        <p:nvSpPr>
          <p:cNvPr id="730119" name="Text Box 7"/>
          <p:cNvSpPr txBox="1">
            <a:spLocks noChangeArrowheads="1"/>
          </p:cNvSpPr>
          <p:nvPr/>
        </p:nvSpPr>
        <p:spPr bwMode="auto">
          <a:xfrm>
            <a:off x="6051083" y="1592435"/>
            <a:ext cx="8731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Run 1 :</a:t>
            </a:r>
          </a:p>
        </p:txBody>
      </p:sp>
      <p:sp>
        <p:nvSpPr>
          <p:cNvPr id="730120" name="Text Box 8"/>
          <p:cNvSpPr txBox="1">
            <a:spLocks noChangeArrowheads="1"/>
          </p:cNvSpPr>
          <p:nvPr/>
        </p:nvSpPr>
        <p:spPr bwMode="auto">
          <a:xfrm>
            <a:off x="6440020" y="3484026"/>
            <a:ext cx="443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buFontTx/>
              <a:buChar char="-"/>
            </a:pPr>
            <a:r>
              <a:rPr lang="en-US" dirty="0">
                <a:latin typeface="Comic Sans MS" pitchFamily="66" charset="0"/>
              </a:rPr>
              <a:t> solve: x==567 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solution: x=567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6376520" y="2282496"/>
            <a:ext cx="4665662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Tx/>
              <a:buChar char="-"/>
            </a:pPr>
            <a:r>
              <a:rPr lang="en-US" dirty="0">
                <a:latin typeface="Comic Sans MS" pitchFamily="66" charset="0"/>
              </a:rPr>
              <a:t> execute concretely and symbolically: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   if (33 != 567)   |    if (x != </a:t>
            </a:r>
            <a:r>
              <a:rPr lang="en-US" dirty="0" smtClean="0">
                <a:latin typeface="Comic Sans MS" pitchFamily="66" charset="0"/>
              </a:rPr>
              <a:t>complex(y</a:t>
            </a:r>
            <a:r>
              <a:rPr lang="en-US" dirty="0">
                <a:latin typeface="Comic Sans MS" pitchFamily="66" charset="0"/>
              </a:rPr>
              <a:t>))</a:t>
            </a:r>
          </a:p>
        </p:txBody>
      </p:sp>
      <p:sp>
        <p:nvSpPr>
          <p:cNvPr id="730123" name="Rectangle 11"/>
          <p:cNvSpPr>
            <a:spLocks noChangeArrowheads="1"/>
          </p:cNvSpPr>
          <p:nvPr/>
        </p:nvSpPr>
        <p:spPr bwMode="auto">
          <a:xfrm>
            <a:off x="8857782" y="2575346"/>
            <a:ext cx="1549400" cy="369974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8179920" y="2828596"/>
            <a:ext cx="286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constraint too complex</a:t>
            </a: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8246854" y="3131808"/>
            <a:ext cx="2572820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solidFill>
                  <a:srgbClr val="FF3300"/>
                </a:solidFill>
                <a:latin typeface="Comic Sans MS" pitchFamily="66" charset="0"/>
                <a:sym typeface="Wingdings" pitchFamily="2" charset="2"/>
              </a:rPr>
              <a:t> simplify it:</a:t>
            </a:r>
            <a:r>
              <a:rPr lang="en-US">
                <a:latin typeface="Comic Sans MS" pitchFamily="66" charset="0"/>
                <a:sym typeface="Wingdings" pitchFamily="2" charset="2"/>
              </a:rPr>
              <a:t> x != 567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30126" name="Text Box 14"/>
          <p:cNvSpPr txBox="1">
            <a:spLocks noChangeArrowheads="1"/>
          </p:cNvSpPr>
          <p:nvPr/>
        </p:nvSpPr>
        <p:spPr bwMode="auto">
          <a:xfrm>
            <a:off x="6440020" y="3935169"/>
            <a:ext cx="368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- new test input: x=567, y=42</a:t>
            </a:r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6051083" y="4583284"/>
            <a:ext cx="4106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omic Sans MS" pitchFamily="66" charset="0"/>
              </a:rPr>
              <a:t>Run 2 : the other branch is executed</a:t>
            </a:r>
          </a:p>
          <a:p>
            <a:pPr algn="ctr" eaLnBrk="0" hangingPunct="0"/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All program paths are now covered !</a:t>
            </a:r>
          </a:p>
        </p:txBody>
      </p:sp>
      <p:sp>
        <p:nvSpPr>
          <p:cNvPr id="730128" name="Rectangle 16"/>
          <p:cNvSpPr>
            <a:spLocks noChangeArrowheads="1"/>
          </p:cNvSpPr>
          <p:nvPr/>
        </p:nvSpPr>
        <p:spPr bwMode="auto">
          <a:xfrm>
            <a:off x="1752600" y="3670300"/>
            <a:ext cx="89154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000" dirty="0">
              <a:latin typeface="Lucida Console" pitchFamily="49" charset="0"/>
            </a:endParaRPr>
          </a:p>
          <a:p>
            <a:pPr marL="742950" lvl="1" indent="-285750" eaLnBrk="0" hangingPunct="0">
              <a:spcBef>
                <a:spcPct val="40000"/>
              </a:spcBef>
              <a:buFontTx/>
              <a:buChar char="–"/>
            </a:pPr>
            <a:endParaRPr lang="en-US" sz="20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003" y="5644589"/>
            <a:ext cx="8675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Also known as </a:t>
            </a: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c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oncolic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execution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(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conc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rete + symb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olic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)</a:t>
            </a:r>
          </a:p>
          <a:p>
            <a:pPr algn="ctr"/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Referred 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to here as 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dynamic symbolic execution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134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8" grpId="0"/>
      <p:bldP spid="730119" grpId="0"/>
      <p:bldP spid="730120" grpId="0"/>
      <p:bldP spid="730121" grpId="0"/>
      <p:bldP spid="730123" grpId="0" animBg="1"/>
      <p:bldP spid="730124" grpId="0"/>
      <p:bldP spid="730125" grpId="0"/>
      <p:bldP spid="730126" grpId="0"/>
      <p:bldP spid="730127" grpId="0"/>
      <p:bldP spid="7301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822" y="-211620"/>
            <a:ext cx="1022127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Dynamic Symbolic Execution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11190" y="1745904"/>
            <a:ext cx="4114800" cy="6924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200" b="1" dirty="0"/>
              <a:t>Code to generate inputs for: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638800" y="2365363"/>
            <a:ext cx="2066616" cy="3143938"/>
          </a:xfrm>
          <a:prstGeom prst="rect">
            <a:avLst/>
          </a:prstGeom>
          <a:ln>
            <a:noFill/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b="1" dirty="0"/>
              <a:t>Constraints to solve</a:t>
            </a:r>
            <a:r>
              <a:rPr lang="en-US" sz="1600" b="1" dirty="0">
                <a:latin typeface="Lucida Console" pitchFamily="49" charset="0"/>
              </a:rPr>
              <a:t>           </a:t>
            </a:r>
          </a:p>
          <a:p>
            <a:pPr>
              <a:buNone/>
            </a:pPr>
            <a:endParaRPr lang="en-US" sz="800" dirty="0">
              <a:latin typeface="Lucida Console" pitchFamily="49" charset="0"/>
            </a:endParaRP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a!=null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       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>
                <a:latin typeface="Lucida Console" pitchFamily="49" charset="0"/>
              </a:rPr>
              <a:t>a.Length</a:t>
            </a:r>
            <a:r>
              <a:rPr lang="en-US" sz="1600" dirty="0">
                <a:latin typeface="Lucida Console" pitchFamily="49" charset="0"/>
              </a:rPr>
              <a:t>&gt;0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                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>
                <a:latin typeface="Lucida Console" pitchFamily="49" charset="0"/>
              </a:rPr>
              <a:t>a.Length</a:t>
            </a:r>
            <a:r>
              <a:rPr lang="en-US" sz="1600" dirty="0">
                <a:latin typeface="Lucida Console" pitchFamily="49" charset="0"/>
              </a:rPr>
              <a:t>&gt;0 &amp;&amp;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a[0]==</a:t>
            </a:r>
            <a:r>
              <a:rPr lang="en-US" sz="1600" spc="-300" dirty="0">
                <a:latin typeface="Lucida Console" pitchFamily="49" charset="0"/>
              </a:rPr>
              <a:t>1234567890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2641" y="2228831"/>
            <a:ext cx="381476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CoverMe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[] a)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if (a == null) return;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&gt; 0)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if (a[0] == </a:t>
            </a:r>
            <a:r>
              <a:rPr lang="en-US" spc="-150" dirty="0">
                <a:solidFill>
                  <a:schemeClr val="tx1"/>
                </a:solidFill>
                <a:latin typeface="Lucida Console" pitchFamily="49" charset="0"/>
              </a:rPr>
              <a:t>1234567890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US" spc="-300" dirty="0">
                <a:solidFill>
                  <a:schemeClr val="tx1"/>
                </a:solidFill>
                <a:latin typeface="Lucida Console" pitchFamily="49" charset="0"/>
              </a:rPr>
              <a:t>throw new Exception("bug");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8454606" y="2344124"/>
            <a:ext cx="2213395" cy="344863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Observed constraints</a:t>
            </a:r>
          </a:p>
          <a:p>
            <a:pPr>
              <a:buNone/>
            </a:pPr>
            <a:endParaRPr lang="en-US" sz="2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a==null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a!=null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!(</a:t>
            </a:r>
            <a:r>
              <a:rPr lang="en-US" sz="1200" dirty="0" err="1">
                <a:latin typeface="Lucida Console" pitchFamily="49" charset="0"/>
              </a:rPr>
              <a:t>a.Length</a:t>
            </a:r>
            <a:r>
              <a:rPr lang="en-US" sz="1200" dirty="0">
                <a:latin typeface="Lucida Console" pitchFamily="49" charset="0"/>
              </a:rPr>
              <a:t>&gt;0</a:t>
            </a:r>
            <a:r>
              <a:rPr lang="en-US" sz="1200" dirty="0" smtClean="0">
                <a:latin typeface="Lucida Console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a!=null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Lucida Console" pitchFamily="49" charset="0"/>
              </a:rPr>
              <a:t>a.Length</a:t>
            </a:r>
            <a:r>
              <a:rPr lang="en-US" sz="1200" dirty="0">
                <a:latin typeface="Lucida Console" pitchFamily="49" charset="0"/>
              </a:rPr>
              <a:t>&gt;0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a[0]!=</a:t>
            </a:r>
            <a:r>
              <a:rPr lang="en-US" sz="1200" spc="-300" dirty="0" smtClean="0">
                <a:latin typeface="Lucida Console" pitchFamily="49" charset="0"/>
              </a:rPr>
              <a:t>1234567890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200" spc="-3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200" spc="-3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itchFamily="49" charset="0"/>
              </a:rPr>
              <a:t>a</a:t>
            </a:r>
            <a:r>
              <a:rPr lang="en-US" sz="1200" dirty="0">
                <a:latin typeface="Lucida Console" pitchFamily="49" charset="0"/>
              </a:rPr>
              <a:t>!=null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Lucida Console" pitchFamily="49" charset="0"/>
              </a:rPr>
              <a:t>a.Length</a:t>
            </a:r>
            <a:r>
              <a:rPr lang="en-US" sz="1200" dirty="0">
                <a:latin typeface="Lucida Console" pitchFamily="49" charset="0"/>
              </a:rPr>
              <a:t>&gt;0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a[0]==</a:t>
            </a:r>
            <a:r>
              <a:rPr lang="en-US" sz="1200" spc="-300" dirty="0">
                <a:latin typeface="Lucida Console" pitchFamily="49" charset="0"/>
              </a:rPr>
              <a:t>1234567890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200" spc="-300" dirty="0">
              <a:latin typeface="Lucida Console" pitchFamily="49" charset="0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7620001" y="2329248"/>
            <a:ext cx="840357" cy="313711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Data</a:t>
            </a:r>
          </a:p>
          <a:p>
            <a:pPr>
              <a:buNone/>
            </a:pPr>
            <a:endParaRPr lang="en-US" sz="1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null</a:t>
            </a:r>
          </a:p>
          <a:p>
            <a:pPr>
              <a:buNone/>
            </a:pPr>
            <a:endParaRPr lang="en-US" sz="1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{}</a:t>
            </a: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{0}</a:t>
            </a: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spc="-300" dirty="0">
                <a:latin typeface="Lucida Console" pitchFamily="49" charset="0"/>
              </a:rPr>
              <a:t>{123…}</a:t>
            </a: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767388" y="2676525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088855" y="3898101"/>
            <a:ext cx="3271846" cy="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2620" y="3057533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72140" y="3579812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236" y="4495800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55623" y="3893333"/>
            <a:ext cx="3271846" cy="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84524" y="5524589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3886200" y="4443412"/>
            <a:ext cx="1066800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lang="en-US" sz="1600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76534" y="5138735"/>
            <a:ext cx="1385867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lang="en-US" sz="1600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886200" y="5848351"/>
            <a:ext cx="1519236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lang="en-US" sz="1600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22" name="Straight Arrow Connector 21"/>
          <p:cNvCxnSpPr>
            <a:stCxn id="19" idx="1"/>
            <a:endCxn id="20" idx="0"/>
          </p:cNvCxnSpPr>
          <p:nvPr/>
        </p:nvCxnSpPr>
        <p:spPr>
          <a:xfrm rot="10800000" flipV="1">
            <a:off x="3269469" y="4750593"/>
            <a:ext cx="616733" cy="388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3962401" y="5445916"/>
            <a:ext cx="764379" cy="40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1" y="6400800"/>
            <a:ext cx="700101" cy="185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50215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T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59562" y="533400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T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33601" y="53456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F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78727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T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9940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F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1" y="46598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F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1" name="Straight Arrow Connector 30"/>
          <p:cNvCxnSpPr>
            <a:stCxn id="20" idx="1"/>
          </p:cNvCxnSpPr>
          <p:nvPr/>
        </p:nvCxnSpPr>
        <p:spPr>
          <a:xfrm rot="10800000" flipV="1">
            <a:off x="2081236" y="5445916"/>
            <a:ext cx="495299" cy="402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3452835" y="6400800"/>
            <a:ext cx="433367" cy="161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5410200" y="5181600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824037" y="5824538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200401" y="6491291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124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7" name="Straight Arrow Connector 36"/>
          <p:cNvCxnSpPr>
            <a:stCxn id="19" idx="3"/>
            <a:endCxn id="33" idx="1"/>
          </p:cNvCxnSpPr>
          <p:nvPr/>
        </p:nvCxnSpPr>
        <p:spPr>
          <a:xfrm>
            <a:off x="4953001" y="4750594"/>
            <a:ext cx="496955" cy="46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rved Down Arrow 37"/>
          <p:cNvSpPr/>
          <p:nvPr/>
        </p:nvSpPr>
        <p:spPr bwMode="auto">
          <a:xfrm>
            <a:off x="8122920" y="18592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150" dirty="0" err="1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lang="en-US" spc="-15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9" name="Curved Down Arrow 38"/>
          <p:cNvSpPr/>
          <p:nvPr/>
        </p:nvSpPr>
        <p:spPr bwMode="auto">
          <a:xfrm>
            <a:off x="6736080" y="18592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150" dirty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40" name="Curved Down Arrow 39"/>
          <p:cNvSpPr/>
          <p:nvPr/>
        </p:nvSpPr>
        <p:spPr bwMode="auto">
          <a:xfrm flipH="1">
            <a:off x="6065520" y="15240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8120" y="5562600"/>
            <a:ext cx="278640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Done: There is no path left.</a:t>
            </a:r>
          </a:p>
        </p:txBody>
      </p:sp>
    </p:spTree>
    <p:extLst>
      <p:ext uri="{BB962C8B-B14F-4D97-AF65-F5344CB8AC3E}">
        <p14:creationId xmlns:p14="http://schemas.microsoft.com/office/powerpoint/2010/main" val="8574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4" grpId="0" animBg="1"/>
      <p:bldP spid="35" grpId="0" animBg="1"/>
      <p:bldP spid="36" grpId="0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51558" y="6320256"/>
            <a:ext cx="2133600" cy="365125"/>
          </a:xfrm>
          <a:prstGeom prst="rect">
            <a:avLst/>
          </a:prstGeom>
        </p:spPr>
        <p:txBody>
          <a:bodyPr/>
          <a:lstStyle/>
          <a:p>
            <a:fld id="{B3B2106F-877A-4110-9088-7E02C3BA47C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96188" y="962526"/>
            <a:ext cx="9689433" cy="5029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Formula F := False</a:t>
            </a:r>
            <a:endParaRPr lang="en-US" sz="2400" i="1" dirty="0"/>
          </a:p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Loop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Find program </a:t>
            </a:r>
            <a:r>
              <a:rPr lang="en-US" sz="2400" dirty="0"/>
              <a:t>input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smtClean="0">
                <a:ea typeface="Arial Unicode MS"/>
                <a:cs typeface="Arial Unicode MS"/>
              </a:rPr>
              <a:t>in solve(negate(F))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accent6"/>
                </a:solidFill>
              </a:rPr>
              <a:t>// stop </a:t>
            </a:r>
            <a:r>
              <a:rPr lang="en-US" sz="2400" dirty="0">
                <a:solidFill>
                  <a:schemeClr val="accent6"/>
                </a:solidFill>
              </a:rPr>
              <a:t>if no such </a:t>
            </a:r>
            <a:r>
              <a:rPr lang="en-US" sz="2400" i="1" dirty="0">
                <a:solidFill>
                  <a:schemeClr val="accent6"/>
                </a:solidFill>
              </a:rPr>
              <a:t>i</a:t>
            </a:r>
            <a:r>
              <a:rPr lang="en-US" sz="2400" dirty="0">
                <a:solidFill>
                  <a:schemeClr val="accent6"/>
                </a:solidFill>
              </a:rPr>
              <a:t> can be </a:t>
            </a:r>
            <a:r>
              <a:rPr lang="en-US" sz="2400" dirty="0" smtClean="0">
                <a:solidFill>
                  <a:schemeClr val="accent6"/>
                </a:solidFill>
              </a:rPr>
              <a:t>found</a:t>
            </a:r>
            <a:endParaRPr lang="en-US" sz="2400" i="1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400" dirty="0"/>
              <a:t>	Execute P(</a:t>
            </a:r>
            <a:r>
              <a:rPr lang="en-US" sz="2400" i="1" dirty="0"/>
              <a:t>i</a:t>
            </a:r>
            <a:r>
              <a:rPr lang="en-US" sz="2400" dirty="0"/>
              <a:t>)</a:t>
            </a:r>
            <a:r>
              <a:rPr lang="en-US" sz="2400" i="1" dirty="0"/>
              <a:t>;</a:t>
            </a:r>
            <a:r>
              <a:rPr lang="en-US" sz="2400" dirty="0"/>
              <a:t> record path condition C   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/>
                </a:solidFill>
              </a:rPr>
              <a:t>// in </a:t>
            </a:r>
            <a:r>
              <a:rPr lang="en-US" sz="2400" dirty="0">
                <a:solidFill>
                  <a:schemeClr val="accent6"/>
                </a:solidFill>
              </a:rPr>
              <a:t>particular, C(i) </a:t>
            </a:r>
            <a:r>
              <a:rPr lang="en-US" sz="2400" dirty="0" smtClean="0">
                <a:solidFill>
                  <a:schemeClr val="accent6"/>
                </a:solidFill>
              </a:rPr>
              <a:t>holds</a:t>
            </a:r>
            <a:endParaRPr lang="en-US" sz="2400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400" dirty="0"/>
              <a:t>	F</a:t>
            </a:r>
            <a:r>
              <a:rPr lang="en-US" sz="2400" dirty="0" smtClean="0"/>
              <a:t> </a:t>
            </a:r>
            <a:r>
              <a:rPr lang="en-US" sz="2400" dirty="0"/>
              <a:t>:= </a:t>
            </a:r>
            <a:r>
              <a:rPr lang="en-US" sz="2400" dirty="0" smtClean="0"/>
              <a:t>F </a:t>
            </a:r>
            <a:r>
              <a:rPr lang="en-US" sz="2400" dirty="0" smtClean="0">
                <a:ea typeface="Arial Unicode MS"/>
                <a:cs typeface="Arial Unicode MS"/>
              </a:rPr>
              <a:t>\/ </a:t>
            </a:r>
            <a:r>
              <a:rPr lang="en-US" sz="2400" dirty="0">
                <a:ea typeface="Arial Unicode MS"/>
                <a:cs typeface="Arial Unicode MS"/>
              </a:rPr>
              <a:t>C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End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V="1">
            <a:off x="1165058" y="2524626"/>
            <a:ext cx="3810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46058" y="33616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Symbolic Execution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The high-level 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02018"/>
      </p:ext>
    </p:extLst>
  </p:cSld>
  <p:clrMapOvr>
    <a:masterClrMapping/>
  </p:clrMapOvr>
  <p:transition spd="slow" advTm="20763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Strings, Regular Expressions and Symbolic Automata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5022914"/>
          </a:xfrm>
        </p:spPr>
        <p:txBody>
          <a:bodyPr>
            <a:normAutofit/>
          </a:bodyPr>
          <a:lstStyle/>
          <a:p>
            <a:r>
              <a:rPr lang="en-US" sz="2400" dirty="0"/>
              <a:t>Defined by execution environment / programming language, symbolic execution precision, and constraint solving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Execution environment: C, Java, x86, .NET,…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Precision: linear vs. non-linear arithmetic, “gods integers” vs. </a:t>
            </a:r>
            <a:r>
              <a:rPr lang="en-US" sz="2000" dirty="0" err="1"/>
              <a:t>bitvectors</a:t>
            </a:r>
            <a:r>
              <a:rPr lang="en-US" sz="2000" dirty="0"/>
              <a:t>, concrete heap vs. symbolic heap., floating-point values, etc.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Solvers: </a:t>
            </a:r>
            <a:r>
              <a:rPr lang="en-US" sz="2000" dirty="0" err="1"/>
              <a:t>lp_solve</a:t>
            </a:r>
            <a:r>
              <a:rPr lang="en-US" sz="2000" dirty="0"/>
              <a:t>, </a:t>
            </a:r>
            <a:r>
              <a:rPr lang="en-US" sz="2000" dirty="0" err="1"/>
              <a:t>CVCLite</a:t>
            </a:r>
            <a:r>
              <a:rPr lang="en-US" sz="2000" dirty="0"/>
              <a:t>, STP, </a:t>
            </a:r>
            <a:r>
              <a:rPr lang="en-US" sz="2000" dirty="0" err="1"/>
              <a:t>Disolver</a:t>
            </a:r>
            <a:r>
              <a:rPr lang="en-US" sz="2000" dirty="0"/>
              <a:t>, Z3,…</a:t>
            </a:r>
          </a:p>
          <a:p>
            <a:r>
              <a:rPr lang="en-US" sz="2400" dirty="0"/>
              <a:t>Examples of DSE implementations: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DART</a:t>
            </a:r>
            <a:r>
              <a:rPr lang="en-US" sz="2000" dirty="0"/>
              <a:t> (Bell Labs), and also CUTE “</a:t>
            </a:r>
            <a:r>
              <a:rPr lang="en-US" sz="2000" dirty="0" err="1"/>
              <a:t>concolic</a:t>
            </a:r>
            <a:r>
              <a:rPr lang="en-US" sz="2000" dirty="0"/>
              <a:t> execution”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EXE/EGT/KLEE </a:t>
            </a:r>
            <a:r>
              <a:rPr lang="en-US" sz="2000" dirty="0"/>
              <a:t>(Stanford) “constraint-based execution”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Vigilante </a:t>
            </a:r>
            <a:r>
              <a:rPr lang="en-US" sz="2000" dirty="0"/>
              <a:t>(Microsoft) to generate worm filters</a:t>
            </a:r>
          </a:p>
          <a:p>
            <a:pPr lvl="1">
              <a:lnSpc>
                <a:spcPct val="80000"/>
              </a:lnSpc>
            </a:pPr>
            <a:r>
              <a:rPr lang="en-US" sz="2000" i="1" dirty="0" err="1"/>
              <a:t>BitScope</a:t>
            </a:r>
            <a:r>
              <a:rPr lang="en-US" sz="2000" i="1" dirty="0"/>
              <a:t> </a:t>
            </a:r>
            <a:r>
              <a:rPr lang="en-US" sz="2000" dirty="0"/>
              <a:t>(CMU/Berkeley) for malware analysis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Sage (Microsoft) for security testing of X86 code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Yogi (Microsoft) to verify device drivers (integrated in SLAM)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Pex (Microsoft) for parameterized unit testing of .NET code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CREST, </a:t>
            </a:r>
            <a:r>
              <a:rPr lang="en-US" sz="2000" dirty="0" err="1"/>
              <a:t>jCUTE</a:t>
            </a:r>
            <a:r>
              <a:rPr lang="en-US" sz="2000" dirty="0"/>
              <a:t>, </a:t>
            </a:r>
            <a:r>
              <a:rPr lang="en-US" sz="2000" dirty="0" err="1"/>
              <a:t>jFuzz</a:t>
            </a:r>
            <a:r>
              <a:rPr lang="en-US" sz="2000" dirty="0"/>
              <a:t>, 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Symbolic Execution:</a:t>
            </a:r>
            <a:br>
              <a:rPr lang="en-US" dirty="0" smtClean="0"/>
            </a:br>
            <a:r>
              <a:rPr lang="en-US" dirty="0"/>
              <a:t>m</a:t>
            </a:r>
            <a:r>
              <a:rPr lang="en-US" dirty="0" smtClean="0"/>
              <a:t>any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9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6136" y="44536"/>
            <a:ext cx="9923461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Test Generation using SAT solvers</a:t>
            </a:r>
            <a:endParaRPr lang="en-US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046912" y="2712720"/>
            <a:ext cx="1349269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Test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Inputs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17521" y="3550920"/>
            <a:ext cx="199178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Constraint System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8523820" y="3695180"/>
            <a:ext cx="1991780" cy="39728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Execution Path</a:t>
            </a:r>
          </a:p>
        </p:txBody>
      </p:sp>
      <p:sp>
        <p:nvSpPr>
          <p:cNvPr id="10" name="Can 9"/>
          <p:cNvSpPr>
            <a:spLocks noChangeArrowheads="1"/>
          </p:cNvSpPr>
          <p:nvPr/>
        </p:nvSpPr>
        <p:spPr bwMode="auto">
          <a:xfrm>
            <a:off x="7046912" y="4425426"/>
            <a:ext cx="1349269" cy="1086116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Known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Paths</a:t>
            </a:r>
          </a:p>
        </p:txBody>
      </p:sp>
      <p:sp>
        <p:nvSpPr>
          <p:cNvPr id="11" name="Bent Arrow 10"/>
          <p:cNvSpPr/>
          <p:nvPr/>
        </p:nvSpPr>
        <p:spPr bwMode="auto">
          <a:xfrm>
            <a:off x="5845536" y="2911243"/>
            <a:ext cx="1049525" cy="543058"/>
          </a:xfrm>
          <a:prstGeom prst="bentArrow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Bent Arrow 11"/>
          <p:cNvSpPr/>
          <p:nvPr/>
        </p:nvSpPr>
        <p:spPr bwMode="auto">
          <a:xfrm rot="5400000">
            <a:off x="8791077" y="2642620"/>
            <a:ext cx="620638" cy="1157885"/>
          </a:xfrm>
          <a:prstGeom prst="bentArrow">
            <a:avLst>
              <a:gd name="adj1" fmla="val 20519"/>
              <a:gd name="adj2" fmla="val 17245"/>
              <a:gd name="adj3" fmla="val 23074"/>
              <a:gd name="adj4" fmla="val 46831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Bent Arrow 12"/>
          <p:cNvSpPr/>
          <p:nvPr/>
        </p:nvSpPr>
        <p:spPr bwMode="auto">
          <a:xfrm rot="10800000">
            <a:off x="8458200" y="4309058"/>
            <a:ext cx="1157885" cy="892166"/>
          </a:xfrm>
          <a:prstGeom prst="bentArrow">
            <a:avLst>
              <a:gd name="adj1" fmla="val 15687"/>
              <a:gd name="adj2" fmla="val 14357"/>
              <a:gd name="adj3" fmla="val 17018"/>
              <a:gd name="adj4" fmla="val 4375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Bent Arrow 13"/>
          <p:cNvSpPr/>
          <p:nvPr/>
        </p:nvSpPr>
        <p:spPr bwMode="auto">
          <a:xfrm rot="16200000">
            <a:off x="5815110" y="4210985"/>
            <a:ext cx="853377" cy="1049525"/>
          </a:xfrm>
          <a:prstGeom prst="bentArrow">
            <a:avLst>
              <a:gd name="adj1" fmla="val 15687"/>
              <a:gd name="adj2" fmla="val 16353"/>
              <a:gd name="adj3" fmla="val 25000"/>
              <a:gd name="adj4" fmla="val 4375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Down Arrow 19"/>
          <p:cNvSpPr>
            <a:spLocks noChangeArrowheads="1"/>
          </p:cNvSpPr>
          <p:nvPr/>
        </p:nvSpPr>
        <p:spPr bwMode="auto">
          <a:xfrm>
            <a:off x="7579658" y="2103120"/>
            <a:ext cx="408261" cy="497804"/>
          </a:xfrm>
          <a:prstGeom prst="down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553201" y="1795046"/>
            <a:ext cx="2381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Segoe" pitchFamily="34" charset="0"/>
              </a:rPr>
              <a:t>Initially, choose a</a:t>
            </a:r>
            <a:r>
              <a:rPr lang="en-US" sz="1600" dirty="0" smtClean="0">
                <a:latin typeface="Segoe" pitchFamily="34" charset="0"/>
              </a:rPr>
              <a:t>rbitrary</a:t>
            </a:r>
            <a:endParaRPr lang="en-US" sz="1600" dirty="0">
              <a:latin typeface="Segoe" pitchFamily="34" charset="0"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1760305" y="1684962"/>
            <a:ext cx="3750068" cy="1820238"/>
          </a:xfrm>
          <a:prstGeom prst="wedgeEllipseCallout">
            <a:avLst>
              <a:gd name="adj1" fmla="val 58469"/>
              <a:gd name="adj2" fmla="val 279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SAT solving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is 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NP-complete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Oval Callout 17"/>
          <p:cNvSpPr/>
          <p:nvPr/>
        </p:nvSpPr>
        <p:spPr bwMode="auto">
          <a:xfrm>
            <a:off x="1676400" y="4724400"/>
            <a:ext cx="3886200" cy="1813560"/>
          </a:xfrm>
          <a:prstGeom prst="wedgeEllipseCallout">
            <a:avLst>
              <a:gd name="adj1" fmla="val 54853"/>
              <a:gd name="adj2" fmla="val -5514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Reachability is undecidable! </a:t>
            </a:r>
          </a:p>
        </p:txBody>
      </p:sp>
    </p:spTree>
    <p:extLst>
      <p:ext uri="{BB962C8B-B14F-4D97-AF65-F5344CB8AC3E}">
        <p14:creationId xmlns:p14="http://schemas.microsoft.com/office/powerpoint/2010/main" val="1009589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85725"/>
            <a:ext cx="105156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235075"/>
            <a:ext cx="10515600" cy="4351338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James </a:t>
            </a:r>
            <a:r>
              <a:rPr lang="en-US" dirty="0"/>
              <a:t>C. King, Symbolic execution and program testing, Communications of the ACM, v.19 n.7, p.385-394, July 1976 </a:t>
            </a:r>
          </a:p>
          <a:p>
            <a:r>
              <a:rPr lang="en-US" dirty="0" err="1"/>
              <a:t>João</a:t>
            </a:r>
            <a:r>
              <a:rPr lang="en-US" dirty="0"/>
              <a:t> P. Marques Silva, </a:t>
            </a:r>
            <a:r>
              <a:rPr lang="en-US" dirty="0" err="1"/>
              <a:t>Karem</a:t>
            </a:r>
            <a:r>
              <a:rPr lang="en-US" dirty="0"/>
              <a:t> A. </a:t>
            </a:r>
            <a:r>
              <a:rPr lang="en-US" dirty="0" err="1"/>
              <a:t>Sakallah</a:t>
            </a:r>
            <a:r>
              <a:rPr lang="en-US" dirty="0"/>
              <a:t>: GRASP: A Search Algorithm for Propositional </a:t>
            </a:r>
            <a:r>
              <a:rPr lang="en-US" dirty="0" err="1"/>
              <a:t>Satisfiability</a:t>
            </a:r>
            <a:r>
              <a:rPr lang="en-US" dirty="0"/>
              <a:t>. IEEE Trans. Computers 48(5): 506-521 (1999)</a:t>
            </a:r>
            <a:endParaRPr lang="en-US" dirty="0" smtClean="0"/>
          </a:p>
          <a:p>
            <a:r>
              <a:rPr lang="en-US" dirty="0" smtClean="0"/>
              <a:t>Patrice </a:t>
            </a:r>
            <a:r>
              <a:rPr lang="en-US" dirty="0"/>
              <a:t>Godefroid, Nils </a:t>
            </a:r>
            <a:r>
              <a:rPr lang="en-US" dirty="0" err="1"/>
              <a:t>Klarlund</a:t>
            </a:r>
            <a:r>
              <a:rPr lang="en-US" dirty="0"/>
              <a:t>, Koushik Sen: DART: directed automated random testing. PLDI 2005: </a:t>
            </a:r>
            <a:r>
              <a:rPr lang="en-US" dirty="0" smtClean="0"/>
              <a:t>213-223</a:t>
            </a:r>
          </a:p>
          <a:p>
            <a:r>
              <a:rPr lang="en-US" dirty="0"/>
              <a:t>Nikolai Tillmann, Wolfram Schulte: Parameterized unit tests. ESEC/SIGSOFT FSE 2005: </a:t>
            </a:r>
            <a:r>
              <a:rPr lang="en-US" dirty="0" smtClean="0"/>
              <a:t>253-262</a:t>
            </a:r>
          </a:p>
          <a:p>
            <a:r>
              <a:rPr lang="en-US" dirty="0" smtClean="0"/>
              <a:t>Leonardo de </a:t>
            </a:r>
            <a:r>
              <a:rPr lang="en-US" dirty="0"/>
              <a:t>Moura, Nikolaj </a:t>
            </a:r>
            <a:r>
              <a:rPr lang="en-US" dirty="0" err="1"/>
              <a:t>Bjørner</a:t>
            </a:r>
            <a:r>
              <a:rPr lang="en-US" dirty="0"/>
              <a:t>: Z3: An Efficient SMT Solver. TACAS 2008: </a:t>
            </a:r>
            <a:r>
              <a:rPr lang="en-US" dirty="0" smtClean="0"/>
              <a:t>337-340</a:t>
            </a:r>
          </a:p>
          <a:p>
            <a:r>
              <a:rPr lang="en-US" dirty="0"/>
              <a:t>Cristian </a:t>
            </a:r>
            <a:r>
              <a:rPr lang="en-US" dirty="0" err="1"/>
              <a:t>Cadar</a:t>
            </a:r>
            <a:r>
              <a:rPr lang="en-US" dirty="0"/>
              <a:t>, Daniel Dunbar, Dawson R. Engler: KLEE: Unassisted and Automatic Generation of High-Coverage Tests for Complex Systems Programs. OSDI 2008: </a:t>
            </a:r>
            <a:r>
              <a:rPr lang="en-US" dirty="0" smtClean="0"/>
              <a:t>209-224</a:t>
            </a:r>
          </a:p>
          <a:p>
            <a:r>
              <a:rPr lang="en-US" dirty="0"/>
              <a:t>Dries </a:t>
            </a:r>
            <a:r>
              <a:rPr lang="en-US" dirty="0" err="1"/>
              <a:t>Vanoverberghe</a:t>
            </a:r>
            <a:r>
              <a:rPr lang="en-US" dirty="0"/>
              <a:t>, Nikolai Tillmann, Frank </a:t>
            </a:r>
            <a:r>
              <a:rPr lang="en-US" dirty="0" err="1"/>
              <a:t>Piessens</a:t>
            </a:r>
            <a:r>
              <a:rPr lang="en-US" dirty="0"/>
              <a:t>: Test Input Generation for Programs with Pointers. TACAS 2009: </a:t>
            </a:r>
            <a:r>
              <a:rPr lang="en-US" dirty="0" smtClean="0"/>
              <a:t>277-291</a:t>
            </a:r>
          </a:p>
          <a:p>
            <a:r>
              <a:rPr lang="en-US" dirty="0"/>
              <a:t>Kenneth L. McMillan: Lazy Annotation for Program Testing and Verification. CAV 2010: </a:t>
            </a:r>
            <a:r>
              <a:rPr lang="en-US" dirty="0" smtClean="0"/>
              <a:t>104-118</a:t>
            </a:r>
          </a:p>
          <a:p>
            <a:r>
              <a:rPr lang="en-US" dirty="0" smtClean="0"/>
              <a:t>Ella </a:t>
            </a:r>
            <a:r>
              <a:rPr lang="en-US" dirty="0"/>
              <a:t>Bounimova, Patrice Godefroid, David A. Molnar: Billions and billions of constraints: </a:t>
            </a:r>
            <a:r>
              <a:rPr lang="en-US" dirty="0" err="1"/>
              <a:t>whitebox</a:t>
            </a:r>
            <a:r>
              <a:rPr lang="en-US" dirty="0"/>
              <a:t> fuzz testing in production. ICSE 2013: 122-131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1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 smtClean="0"/>
              <a:t>Python 3.4 (</a:t>
            </a:r>
            <a:r>
              <a:rPr lang="en-US" dirty="0" smtClean="0">
                <a:hlinkClick r:id="rId2"/>
              </a:rPr>
              <a:t>http://www.python.org/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Z3 'unstable’ (</a:t>
            </a:r>
            <a:r>
              <a:rPr lang="en-US" dirty="0" smtClean="0">
                <a:hlinkClick r:id="rId3"/>
              </a:rPr>
              <a:t>http://z3.codeplex.com/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client (</a:t>
            </a:r>
            <a:r>
              <a:rPr lang="en-US" dirty="0" smtClean="0">
                <a:hlinkClick r:id="rId4"/>
              </a:rPr>
              <a:t>http://www.github.com/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Write a Python function to encode (unsigned) n-bit multiplication using Z3 </a:t>
            </a:r>
            <a:r>
              <a:rPr lang="en-US" dirty="0" err="1" smtClean="0"/>
              <a:t>Bools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Z3 (via Python) to prove that your multiplier is equivalent to Z3’s (unsigned) </a:t>
            </a:r>
            <a:r>
              <a:rPr lang="en-US" dirty="0" err="1" smtClean="0"/>
              <a:t>BitVector</a:t>
            </a:r>
            <a:r>
              <a:rPr lang="en-US" dirty="0" smtClean="0"/>
              <a:t> 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7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Automatic Test Generation</a:t>
            </a:r>
          </a:p>
          <a:p>
            <a:r>
              <a:rPr lang="en-US" dirty="0" smtClean="0"/>
              <a:t>via</a:t>
            </a:r>
          </a:p>
          <a:p>
            <a:r>
              <a:rPr lang="en-US" dirty="0" smtClean="0"/>
              <a:t>Dynamic Symbolic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9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879316" y="2561776"/>
            <a:ext cx="8299400" cy="24674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Given a program with a set of input parameters, </a:t>
            </a:r>
            <a:r>
              <a:rPr lang="en-US" i="1" dirty="0" smtClean="0"/>
              <a:t>automatically generate a set of input values </a:t>
            </a:r>
            <a:r>
              <a:rPr lang="en-US" dirty="0" smtClean="0"/>
              <a:t>that will cover as many statements/branches/paths as possible (or find as many bugs as possible)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(White Box) Test Generation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5100" y="6273800"/>
            <a:ext cx="427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Patrice Godefroid, Nikolai Tillman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429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</a:t>
            </a:r>
          </a:p>
          <a:p>
            <a:pPr lvl="1"/>
            <a:r>
              <a:rPr lang="en-US" dirty="0" err="1"/>
              <a:t>Whitebox</a:t>
            </a:r>
            <a:r>
              <a:rPr lang="en-US" dirty="0"/>
              <a:t> File Fuzzing</a:t>
            </a:r>
          </a:p>
          <a:p>
            <a:endParaRPr lang="en-US" dirty="0" smtClean="0"/>
          </a:p>
          <a:p>
            <a:r>
              <a:rPr lang="en-US" dirty="0" smtClean="0"/>
              <a:t>Software development</a:t>
            </a:r>
          </a:p>
          <a:p>
            <a:pPr lvl="1"/>
            <a:r>
              <a:rPr lang="en-US" dirty="0" smtClean="0"/>
              <a:t>Parameterized Unit Testing</a:t>
            </a:r>
          </a:p>
          <a:p>
            <a:pPr lvl="1"/>
            <a:endParaRPr lang="en-US" dirty="0"/>
          </a:p>
          <a:p>
            <a:r>
              <a:rPr lang="en-US" dirty="0" smtClean="0"/>
              <a:t>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Zero </a:t>
            </a:r>
            <a:r>
              <a:rPr lang="en-US" dirty="0"/>
              <a:t>to Crash in 10 Generations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0 – seed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R_PPT template_07_light">
  <a:themeElements>
    <a:clrScheme name="MSR 2007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FFDF79"/>
      </a:accent1>
      <a:accent2>
        <a:srgbClr val="5782B5"/>
      </a:accent2>
      <a:accent3>
        <a:srgbClr val="E28A54"/>
      </a:accent3>
      <a:accent4>
        <a:srgbClr val="94D850"/>
      </a:accent4>
      <a:accent5>
        <a:srgbClr val="FFA94B"/>
      </a:accent5>
      <a:accent6>
        <a:srgbClr val="9047B9"/>
      </a:accent6>
      <a:hlink>
        <a:srgbClr val="009ED6"/>
      </a:hlink>
      <a:folHlink>
        <a:srgbClr val="DDD819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movep2006">
  <a:themeElements>
    <a:clrScheme name="movep2006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vep2006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vep2006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ep2006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6BFFDC-454B-4126-B386-28229AA96DA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38774e6-6428-4dbd-b505-0acc1faa560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30020</TotalTime>
  <Words>3862</Words>
  <Application>Microsoft Office PowerPoint</Application>
  <PresentationFormat>Widescreen</PresentationFormat>
  <Paragraphs>617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Arial Unicode MS</vt:lpstr>
      <vt:lpstr>Arial</vt:lpstr>
      <vt:lpstr>Calibri</vt:lpstr>
      <vt:lpstr>Calibri Light</vt:lpstr>
      <vt:lpstr>Comic Sans MS</vt:lpstr>
      <vt:lpstr>Consolas</vt:lpstr>
      <vt:lpstr>Courier New</vt:lpstr>
      <vt:lpstr>Lucida Console</vt:lpstr>
      <vt:lpstr>Segoe</vt:lpstr>
      <vt:lpstr>Segoe Semibold</vt:lpstr>
      <vt:lpstr>Symbol</vt:lpstr>
      <vt:lpstr>Times New Roman</vt:lpstr>
      <vt:lpstr>TTE228F470t00</vt:lpstr>
      <vt:lpstr>Wingdings</vt:lpstr>
      <vt:lpstr>Office Theme</vt:lpstr>
      <vt:lpstr>MSR_PPT template_07_light</vt:lpstr>
      <vt:lpstr>movep2006</vt:lpstr>
      <vt:lpstr>Automated Test Generation via SAT/SMT Solvers</vt:lpstr>
      <vt:lpstr>Lecture 1</vt:lpstr>
      <vt:lpstr>Lecture 2</vt:lpstr>
      <vt:lpstr>Lecture 3</vt:lpstr>
      <vt:lpstr>Lecture 4</vt:lpstr>
      <vt:lpstr>Lecture 1</vt:lpstr>
      <vt:lpstr>Automated (White Box) Test Generation</vt:lpstr>
      <vt:lpstr>Applications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Example</vt:lpstr>
      <vt:lpstr>The Search Space</vt:lpstr>
      <vt:lpstr>Whitebox File Fuzzing</vt:lpstr>
      <vt:lpstr>Parameterized Unit Testing =  Unit Testing with Parameters</vt:lpstr>
      <vt:lpstr>Whitebox Testing and Satisfiability (SAT)</vt:lpstr>
      <vt:lpstr>Propositional Formula (CNF)</vt:lpstr>
      <vt:lpstr>SAT Solving via DPLL </vt:lpstr>
      <vt:lpstr>DPLL (example)</vt:lpstr>
      <vt:lpstr>DPLL (example)</vt:lpstr>
      <vt:lpstr>DPLL (example)</vt:lpstr>
      <vt:lpstr>DPLL (example)</vt:lpstr>
      <vt:lpstr>DPLL (example)</vt:lpstr>
      <vt:lpstr>DPLL (example)</vt:lpstr>
      <vt:lpstr>DPLL (example)</vt:lpstr>
      <vt:lpstr>DPLL (example)</vt:lpstr>
      <vt:lpstr>Bit-vector / Machine arithmetic</vt:lpstr>
      <vt:lpstr>Bit-vector / Machine arithmetic</vt:lpstr>
      <vt:lpstr>Encoding equality</vt:lpstr>
      <vt:lpstr>Encoding addition</vt:lpstr>
      <vt:lpstr>Encoding 1-bit full adder</vt:lpstr>
      <vt:lpstr>Encoding n-bit adder</vt:lpstr>
      <vt:lpstr>Whitebox Testing and Satisfiability (SAT)</vt:lpstr>
      <vt:lpstr>Reduction of Program Testing to SAT: Bounds!</vt:lpstr>
      <vt:lpstr>Symbolic Execution</vt:lpstr>
      <vt:lpstr>Symbolic Execution Illustrated</vt:lpstr>
      <vt:lpstr>Many problems remain</vt:lpstr>
      <vt:lpstr>1. Code that is hard to analyze</vt:lpstr>
      <vt:lpstr>Directed Automated Random Testing [PLDI 2005]</vt:lpstr>
      <vt:lpstr>Dynamic Symbolic Execution</vt:lpstr>
      <vt:lpstr>Dynamic Symbolic Execution The high-level algorithm</vt:lpstr>
      <vt:lpstr>Dynamic Symbolic Execution: many implementations</vt:lpstr>
      <vt:lpstr>Recap: Test Generation using SAT solvers</vt:lpstr>
      <vt:lpstr>References</vt:lpstr>
      <vt:lpstr>Assignment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Thomas Ball</cp:lastModifiedBy>
  <cp:revision>255</cp:revision>
  <dcterms:created xsi:type="dcterms:W3CDTF">2013-07-23T16:34:49Z</dcterms:created>
  <dcterms:modified xsi:type="dcterms:W3CDTF">2014-07-02T21:16:46Z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