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62" r:id="rId5"/>
    <p:sldId id="364" r:id="rId6"/>
    <p:sldId id="371" r:id="rId7"/>
    <p:sldId id="357" r:id="rId8"/>
    <p:sldId id="537" r:id="rId9"/>
    <p:sldId id="375" r:id="rId10"/>
    <p:sldId id="523" r:id="rId11"/>
    <p:sldId id="524" r:id="rId12"/>
    <p:sldId id="522" r:id="rId13"/>
    <p:sldId id="525" r:id="rId14"/>
    <p:sldId id="526" r:id="rId15"/>
    <p:sldId id="380" r:id="rId16"/>
    <p:sldId id="528" r:id="rId17"/>
    <p:sldId id="527" r:id="rId18"/>
    <p:sldId id="529" r:id="rId19"/>
    <p:sldId id="373" r:id="rId20"/>
    <p:sldId id="3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9" autoAdjust="0"/>
    <p:restoredTop sz="87644" autoAdjust="0"/>
  </p:normalViewPr>
  <p:slideViewPr>
    <p:cSldViewPr snapToGrid="0">
      <p:cViewPr varScale="1">
        <p:scale>
          <a:sx n="58" d="100"/>
          <a:sy n="58" d="100"/>
        </p:scale>
        <p:origin x="96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0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A0118-0129-43BE-AFF1-F74F24B48B7E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1B8A1-D5A2-469F-BDDE-168F4B533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55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4E7E7-6C21-4546-B32A-0D383DE387B2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7EB3C-5F80-452D-B4B8-FC755A965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1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7EB3C-5F80-452D-B4B8-FC755A965A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0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5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1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1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2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4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6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4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8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4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3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2D9B3-807F-4B33-9646-5B5D18043D19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0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omasjball/PyExZ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/thomasjball/PyExZ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nice-of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9700" y="265195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Lecture 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Design and Implementation</a:t>
            </a:r>
            <a:br>
              <a:rPr lang="en-US" sz="4400" dirty="0" smtClean="0"/>
            </a:br>
            <a:r>
              <a:rPr lang="en-US" sz="4400" dirty="0" smtClean="0"/>
              <a:t>of Dynamic Symbolic Execution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(for Python, in Python)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00" y="5039550"/>
            <a:ext cx="9144000" cy="1655762"/>
          </a:xfrm>
        </p:spPr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github.com/thomasjball/PyExZ3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8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SymbolicInteger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</a:t>
            </a:r>
            <a:r>
              <a:rPr lang="en-US" dirty="0" err="1" smtClean="0"/>
              <a:t>SymbolicInteger</a:t>
            </a:r>
            <a:r>
              <a:rPr lang="en-US" dirty="0" smtClean="0"/>
              <a:t> is</a:t>
            </a:r>
          </a:p>
          <a:p>
            <a:pPr lvl="1"/>
            <a:r>
              <a:rPr lang="en-US" dirty="0" smtClean="0"/>
              <a:t>a Python </a:t>
            </a:r>
            <a:r>
              <a:rPr lang="en-US" dirty="0" err="1" smtClean="0"/>
              <a:t>int</a:t>
            </a:r>
            <a:r>
              <a:rPr lang="en-US" dirty="0" smtClean="0"/>
              <a:t>, and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SymbolicType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Other symbolic types to be added in future (lectures)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69126" y="6311900"/>
            <a:ext cx="2540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symbolic\</a:t>
            </a:r>
            <a:r>
              <a:rPr lang="en-US" dirty="0" err="1" smtClean="0"/>
              <a:t>symbolic_types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9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ConcolicEngine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Generational search procedure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3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PathToConstraint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Translates execution path to a sequence of predicates (a constraint)</a:t>
            </a:r>
          </a:p>
          <a:p>
            <a:endParaRPr lang="en-US" dirty="0"/>
          </a:p>
          <a:p>
            <a:r>
              <a:rPr lang="en-US" dirty="0" smtClean="0"/>
              <a:t>Receives notification from __</a:t>
            </a:r>
            <a:r>
              <a:rPr lang="en-US" dirty="0" err="1" smtClean="0"/>
              <a:t>bool</a:t>
            </a:r>
            <a:r>
              <a:rPr lang="en-US" dirty="0" smtClean="0"/>
              <a:t>__ interception of </a:t>
            </a:r>
            <a:r>
              <a:rPr lang="en-US" dirty="0" err="1" smtClean="0"/>
              <a:t>SymbolicType</a:t>
            </a:r>
            <a:r>
              <a:rPr lang="en-US" dirty="0" smtClean="0"/>
              <a:t> and concrete comparison result</a:t>
            </a:r>
          </a:p>
          <a:p>
            <a:endParaRPr lang="en-US" dirty="0"/>
          </a:p>
          <a:p>
            <a:r>
              <a:rPr lang="en-US" dirty="0" smtClean="0"/>
              <a:t>Maintains tree of explored/unexplored constraints</a:t>
            </a:r>
          </a:p>
        </p:txBody>
      </p:sp>
    </p:spTree>
    <p:extLst>
      <p:ext uri="{BB962C8B-B14F-4D97-AF65-F5344CB8AC3E}">
        <p14:creationId xmlns:p14="http://schemas.microsoft.com/office/powerpoint/2010/main" val="293309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sequence of predicates corresponding to an execution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2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Tracks a predicate in the program and which direction it took (T,F)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2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Z3Wrapper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Translate from AST expression (in </a:t>
            </a:r>
            <a:r>
              <a:rPr lang="en-US" dirty="0" err="1" smtClean="0"/>
              <a:t>SymbolicType</a:t>
            </a:r>
            <a:r>
              <a:rPr lang="en-US" dirty="0" smtClean="0"/>
              <a:t>) into Z3 expression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46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Deficiencies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process, many executions</a:t>
            </a:r>
          </a:p>
          <a:p>
            <a:pPr lvl="1"/>
            <a:r>
              <a:rPr lang="en-US" dirty="0" smtClean="0"/>
              <a:t>Clean restart of state problematic</a:t>
            </a:r>
          </a:p>
          <a:p>
            <a:pPr lvl="1"/>
            <a:endParaRPr lang="en-US" dirty="0"/>
          </a:p>
          <a:p>
            <a:r>
              <a:rPr lang="en-US" dirty="0" smtClean="0"/>
              <a:t>Mismatch between Python integers and Z3 </a:t>
            </a:r>
            <a:r>
              <a:rPr lang="en-US" dirty="0" err="1" smtClean="0"/>
              <a:t>BitVectors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with respect to overflow/underflow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629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a </a:t>
            </a:r>
            <a:r>
              <a:rPr lang="en-US" dirty="0" err="1" smtClean="0"/>
              <a:t>Git</a:t>
            </a:r>
            <a:r>
              <a:rPr lang="en-US" dirty="0" smtClean="0"/>
              <a:t> repo via </a:t>
            </a:r>
            <a:r>
              <a:rPr lang="en-US" dirty="0" smtClean="0">
                <a:hlinkClick r:id="rId2"/>
              </a:rPr>
              <a:t>http://www.github/thomasjball/PyExZ3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and submit new test cases (send me a </a:t>
            </a:r>
            <a:r>
              <a:rPr lang="en-US" dirty="0" err="1" smtClean="0"/>
              <a:t>git</a:t>
            </a:r>
            <a:r>
              <a:rPr lang="en-US" dirty="0" smtClean="0"/>
              <a:t> pull request)</a:t>
            </a:r>
          </a:p>
          <a:p>
            <a:pPr lvl="1"/>
            <a:r>
              <a:rPr lang="en-US" dirty="0" smtClean="0"/>
              <a:t>At least one test case that passes</a:t>
            </a:r>
          </a:p>
          <a:p>
            <a:pPr lvl="1"/>
            <a:r>
              <a:rPr lang="en-US" dirty="0" smtClean="0"/>
              <a:t>At least one that shows off a deficiency in the implementation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4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Derived from the NICE </a:t>
            </a:r>
            <a:r>
              <a:rPr lang="en-US" dirty="0"/>
              <a:t>project (</a:t>
            </a:r>
            <a:r>
              <a:rPr lang="en-US" dirty="0">
                <a:hlinkClick r:id="rId2"/>
              </a:rPr>
              <a:t>http://code.google.com/p/nice-of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 </a:t>
            </a:r>
          </a:p>
          <a:p>
            <a:r>
              <a:rPr lang="en-US" dirty="0" smtClean="0"/>
              <a:t>Ported to use Z3 (instead of STP)</a:t>
            </a:r>
          </a:p>
          <a:p>
            <a:r>
              <a:rPr lang="en-US" dirty="0" smtClean="0"/>
              <a:t>Removed platform dependences (should run on Linux, </a:t>
            </a:r>
            <a:r>
              <a:rPr lang="en-US" dirty="0" err="1" smtClean="0"/>
              <a:t>MacOS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DSE hooks solely via method overloading</a:t>
            </a:r>
          </a:p>
          <a:p>
            <a:pPr lvl="1"/>
            <a:r>
              <a:rPr lang="en-US" dirty="0" smtClean="0"/>
              <a:t>No AST rewriting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bytecode</a:t>
            </a:r>
            <a:r>
              <a:rPr lang="en-US" dirty="0" smtClean="0"/>
              <a:t> interpretation</a:t>
            </a:r>
          </a:p>
          <a:p>
            <a:r>
              <a:rPr lang="en-US" dirty="0" smtClean="0"/>
              <a:t>Made error checking more robust</a:t>
            </a:r>
          </a:p>
          <a:p>
            <a:r>
              <a:rPr lang="en-US" dirty="0" smtClean="0"/>
              <a:t>Added more regression tests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the code under test (CUT)</a:t>
            </a:r>
          </a:p>
          <a:p>
            <a:r>
              <a:rPr lang="en-US" dirty="0" smtClean="0"/>
              <a:t>Identify </a:t>
            </a:r>
            <a:r>
              <a:rPr lang="en-US" dirty="0"/>
              <a:t>symbolic </a:t>
            </a:r>
            <a:r>
              <a:rPr lang="en-US" dirty="0" smtClean="0"/>
              <a:t>inputs</a:t>
            </a:r>
          </a:p>
          <a:p>
            <a:r>
              <a:rPr lang="en-US" dirty="0" smtClean="0"/>
              <a:t>Trace </a:t>
            </a:r>
            <a:r>
              <a:rPr lang="en-US" dirty="0"/>
              <a:t>the </a:t>
            </a:r>
            <a:r>
              <a:rPr lang="en-US" dirty="0" smtClean="0"/>
              <a:t>CUT</a:t>
            </a:r>
          </a:p>
          <a:p>
            <a:r>
              <a:rPr lang="en-US" dirty="0" smtClean="0"/>
              <a:t>Reinterpret instructions to compute symbolic expressions</a:t>
            </a:r>
          </a:p>
          <a:p>
            <a:r>
              <a:rPr lang="en-US" dirty="0" smtClean="0"/>
              <a:t>Collect path constraint</a:t>
            </a:r>
          </a:p>
          <a:p>
            <a:r>
              <a:rPr lang="en-US" dirty="0" smtClean="0"/>
              <a:t>Generate new input </a:t>
            </a:r>
            <a:endParaRPr lang="en-US" dirty="0"/>
          </a:p>
          <a:p>
            <a:r>
              <a:rPr lang="en-US" dirty="0"/>
              <a:t>Restart execution of CUT (from initial state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Search </a:t>
            </a:r>
            <a:r>
              <a:rPr lang="en-US" dirty="0"/>
              <a:t>strategy to expose new paths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0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181" y="260954"/>
            <a:ext cx="10515600" cy="1325563"/>
          </a:xfrm>
        </p:spPr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593" y="1586517"/>
            <a:ext cx="9966156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Loader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err="1" smtClean="0"/>
              <a:t>FunctionInvocation</a:t>
            </a:r>
            <a:endParaRPr lang="en-US" dirty="0" smtClean="0"/>
          </a:p>
          <a:p>
            <a:r>
              <a:rPr lang="en-US" dirty="0" err="1" smtClean="0"/>
              <a:t>SymbolicType</a:t>
            </a:r>
            <a:endParaRPr lang="en-US" dirty="0"/>
          </a:p>
          <a:p>
            <a:pPr lvl="1"/>
            <a:r>
              <a:rPr lang="en-US" dirty="0" err="1" smtClean="0"/>
              <a:t>SymbolicInteger</a:t>
            </a:r>
            <a:endParaRPr lang="en-US" dirty="0"/>
          </a:p>
          <a:p>
            <a:r>
              <a:rPr lang="en-US" dirty="0" err="1" smtClean="0"/>
              <a:t>PathToConstraint</a:t>
            </a:r>
            <a:endParaRPr lang="en-US" dirty="0" smtClean="0"/>
          </a:p>
          <a:p>
            <a:r>
              <a:rPr lang="en-US" dirty="0"/>
              <a:t>Constraint</a:t>
            </a:r>
          </a:p>
          <a:p>
            <a:r>
              <a:rPr lang="en-US" dirty="0" smtClean="0"/>
              <a:t>Predicate</a:t>
            </a:r>
          </a:p>
          <a:p>
            <a:r>
              <a:rPr lang="en-US" dirty="0" smtClean="0"/>
              <a:t>Z3Wrapper</a:t>
            </a:r>
            <a:endParaRPr lang="en-US" dirty="0"/>
          </a:p>
          <a:p>
            <a:r>
              <a:rPr lang="en-US" dirty="0" err="1"/>
              <a:t>ConcolicEngine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25000" y="1574938"/>
            <a:ext cx="68936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Identify the code under test (CUT)</a:t>
            </a:r>
          </a:p>
          <a:p>
            <a:r>
              <a:rPr lang="en-US" dirty="0" smtClean="0"/>
              <a:t>Identify symbolic inputs</a:t>
            </a:r>
          </a:p>
          <a:p>
            <a:r>
              <a:rPr lang="en-US" dirty="0" smtClean="0"/>
              <a:t>Trace the CUT</a:t>
            </a:r>
          </a:p>
          <a:p>
            <a:r>
              <a:rPr lang="en-US" dirty="0" smtClean="0"/>
              <a:t>Reinterpret instructions</a:t>
            </a:r>
          </a:p>
          <a:p>
            <a:r>
              <a:rPr lang="en-US" dirty="0" smtClean="0"/>
              <a:t>Collect path constraint</a:t>
            </a:r>
          </a:p>
          <a:p>
            <a:r>
              <a:rPr lang="en-US" dirty="0" smtClean="0"/>
              <a:t>Generate new input from path constraint</a:t>
            </a:r>
          </a:p>
          <a:p>
            <a:r>
              <a:rPr lang="en-US" dirty="0" smtClean="0"/>
              <a:t>Restart execution of CUT (from initial state)</a:t>
            </a:r>
          </a:p>
          <a:p>
            <a:r>
              <a:rPr lang="en-US" dirty="0" smtClean="0"/>
              <a:t>Search strategy to expose new paths</a:t>
            </a:r>
          </a:p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1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098637" y="3036224"/>
            <a:ext cx="2095500" cy="520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ConcolicEngine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66437" y="1375699"/>
            <a:ext cx="2209800" cy="55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41487" y="1375699"/>
            <a:ext cx="2209800" cy="520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FunctionInvocation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968961" y="1375699"/>
            <a:ext cx="1854200" cy="520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SymbolicInteger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667587" y="326759"/>
            <a:ext cx="1663700" cy="520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SymbolicType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116473" y="326759"/>
            <a:ext cx="977900" cy="520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098637" y="4239549"/>
            <a:ext cx="2095500" cy="520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PathToConstraint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517987" y="5452399"/>
            <a:ext cx="2095500" cy="520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Constraint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679287" y="5452399"/>
            <a:ext cx="2095500" cy="520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Z3Wrapper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451687" y="5452399"/>
            <a:ext cx="2095500" cy="520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Predicate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0"/>
            <a:endCxn id="7" idx="2"/>
          </p:cNvCxnSpPr>
          <p:nvPr/>
        </p:nvCxnSpPr>
        <p:spPr>
          <a:xfrm flipH="1" flipV="1">
            <a:off x="7605423" y="847459"/>
            <a:ext cx="1290638" cy="52824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6" idx="2"/>
          </p:cNvCxnSpPr>
          <p:nvPr/>
        </p:nvCxnSpPr>
        <p:spPr>
          <a:xfrm flipV="1">
            <a:off x="8896061" y="847459"/>
            <a:ext cx="1603376" cy="52824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Flowchart: Magnetic Disk 24"/>
          <p:cNvSpPr/>
          <p:nvPr/>
        </p:nvSpPr>
        <p:spPr>
          <a:xfrm>
            <a:off x="714087" y="2515524"/>
            <a:ext cx="1536700" cy="1041400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</a:p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5" idx="1"/>
          </p:cNvCxnSpPr>
          <p:nvPr/>
        </p:nvCxnSpPr>
        <p:spPr>
          <a:xfrm flipV="1">
            <a:off x="1482437" y="1934499"/>
            <a:ext cx="0" cy="581025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5" idx="1"/>
          </p:cNvCxnSpPr>
          <p:nvPr/>
        </p:nvCxnSpPr>
        <p:spPr>
          <a:xfrm>
            <a:off x="6251287" y="1636049"/>
            <a:ext cx="1717674" cy="0"/>
          </a:xfrm>
          <a:prstGeom prst="straightConnector1">
            <a:avLst/>
          </a:prstGeom>
          <a:ln>
            <a:prstDash val="dash"/>
            <a:headEnd w="lg" len="lg"/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" idx="0"/>
            <a:endCxn id="4" idx="2"/>
          </p:cNvCxnSpPr>
          <p:nvPr/>
        </p:nvCxnSpPr>
        <p:spPr>
          <a:xfrm flipV="1">
            <a:off x="5146387" y="1896399"/>
            <a:ext cx="0" cy="1139825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" idx="2"/>
            <a:endCxn id="8" idx="0"/>
          </p:cNvCxnSpPr>
          <p:nvPr/>
        </p:nvCxnSpPr>
        <p:spPr>
          <a:xfrm>
            <a:off x="5146387" y="3556924"/>
            <a:ext cx="0" cy="682625"/>
          </a:xfrm>
          <a:prstGeom prst="straightConnector1">
            <a:avLst/>
          </a:prstGeom>
          <a:ln>
            <a:prstDash val="dash"/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0" idx="0"/>
          </p:cNvCxnSpPr>
          <p:nvPr/>
        </p:nvCxnSpPr>
        <p:spPr>
          <a:xfrm flipH="1">
            <a:off x="2727037" y="4760249"/>
            <a:ext cx="2402205" cy="692150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9" idx="0"/>
          </p:cNvCxnSpPr>
          <p:nvPr/>
        </p:nvCxnSpPr>
        <p:spPr>
          <a:xfrm>
            <a:off x="5190837" y="4769774"/>
            <a:ext cx="2374900" cy="682625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3"/>
            <a:endCxn id="11" idx="1"/>
          </p:cNvCxnSpPr>
          <p:nvPr/>
        </p:nvCxnSpPr>
        <p:spPr>
          <a:xfrm>
            <a:off x="8613487" y="5712749"/>
            <a:ext cx="838200" cy="0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9" idx="2"/>
            <a:endCxn id="9" idx="1"/>
          </p:cNvCxnSpPr>
          <p:nvPr/>
        </p:nvCxnSpPr>
        <p:spPr>
          <a:xfrm rot="5400000" flipH="1">
            <a:off x="6911687" y="5319049"/>
            <a:ext cx="260350" cy="1047750"/>
          </a:xfrm>
          <a:prstGeom prst="curvedConnector4">
            <a:avLst>
              <a:gd name="adj1" fmla="val -97738"/>
              <a:gd name="adj2" fmla="val 131515"/>
            </a:avLst>
          </a:prstGeom>
          <a:ln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0"/>
            <a:endCxn id="6" idx="2"/>
          </p:cNvCxnSpPr>
          <p:nvPr/>
        </p:nvCxnSpPr>
        <p:spPr>
          <a:xfrm flipV="1">
            <a:off x="10499437" y="847459"/>
            <a:ext cx="0" cy="4604940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" idx="1"/>
            <a:endCxn id="25" idx="4"/>
          </p:cNvCxnSpPr>
          <p:nvPr/>
        </p:nvCxnSpPr>
        <p:spPr>
          <a:xfrm flipH="1">
            <a:off x="2250787" y="1636049"/>
            <a:ext cx="1790700" cy="1400175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6" idx="3"/>
            <a:endCxn id="8" idx="3"/>
          </p:cNvCxnSpPr>
          <p:nvPr/>
        </p:nvCxnSpPr>
        <p:spPr>
          <a:xfrm flipH="1">
            <a:off x="6194137" y="587109"/>
            <a:ext cx="5137150" cy="3912790"/>
          </a:xfrm>
          <a:prstGeom prst="curvedConnector3">
            <a:avLst>
              <a:gd name="adj1" fmla="val -4450"/>
            </a:avLst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1" idx="2"/>
            <a:endCxn id="10" idx="2"/>
          </p:cNvCxnSpPr>
          <p:nvPr/>
        </p:nvCxnSpPr>
        <p:spPr>
          <a:xfrm rot="5400000">
            <a:off x="6613237" y="2086899"/>
            <a:ext cx="12700" cy="7772400"/>
          </a:xfrm>
          <a:prstGeom prst="curvedConnector3">
            <a:avLst>
              <a:gd name="adj1" fmla="val 5072732"/>
            </a:avLst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39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Loader: the CUT 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Uses reflection to </a:t>
            </a:r>
          </a:p>
          <a:p>
            <a:pPr lvl="1"/>
            <a:r>
              <a:rPr lang="en-US" dirty="0" smtClean="0"/>
              <a:t>load the CUT and identify function entry point F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etermine the number of arguments to F</a:t>
            </a:r>
          </a:p>
          <a:p>
            <a:endParaRPr lang="en-US" dirty="0" smtClean="0"/>
          </a:p>
          <a:p>
            <a:r>
              <a:rPr lang="en-US" dirty="0" smtClean="0"/>
              <a:t>Creates a </a:t>
            </a:r>
            <a:r>
              <a:rPr lang="en-US" dirty="0" err="1" smtClean="0"/>
              <a:t>SymbolicInteger</a:t>
            </a:r>
            <a:r>
              <a:rPr lang="en-US" dirty="0" smtClean="0"/>
              <a:t> for each argument</a:t>
            </a:r>
          </a:p>
          <a:p>
            <a:endParaRPr lang="en-US" dirty="0"/>
          </a:p>
          <a:p>
            <a:r>
              <a:rPr lang="en-US" dirty="0" smtClean="0"/>
              <a:t>Creates a </a:t>
            </a:r>
            <a:r>
              <a:rPr lang="en-US" dirty="0" err="1" smtClean="0"/>
              <a:t>FunctionInvocation</a:t>
            </a:r>
            <a:r>
              <a:rPr lang="en-US" dirty="0" smtClean="0"/>
              <a:t> object to encapsulate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ntry point F and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ymbolic argument values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39517" y="6311900"/>
            <a:ext cx="195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symbolic\loader.py</a:t>
            </a:r>
          </a:p>
        </p:txBody>
      </p:sp>
    </p:spTree>
    <p:extLst>
      <p:ext uri="{BB962C8B-B14F-4D97-AF65-F5344CB8AC3E}">
        <p14:creationId xmlns:p14="http://schemas.microsoft.com/office/powerpoint/2010/main" val="70376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SymbolicType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SymbolicType</a:t>
            </a:r>
            <a:r>
              <a:rPr lang="en-US" dirty="0" smtClean="0"/>
              <a:t> is an abstract base class representing a pair of</a:t>
            </a:r>
          </a:p>
          <a:p>
            <a:pPr lvl="1"/>
            <a:r>
              <a:rPr lang="en-US" dirty="0" smtClean="0"/>
              <a:t>concrete value of type T</a:t>
            </a:r>
          </a:p>
          <a:p>
            <a:pPr lvl="1"/>
            <a:r>
              <a:rPr lang="en-US" dirty="0" smtClean="0"/>
              <a:t>symbolic value of type T</a:t>
            </a:r>
          </a:p>
          <a:p>
            <a:pPr lvl="1"/>
            <a:endParaRPr lang="en-US" dirty="0"/>
          </a:p>
          <a:p>
            <a:r>
              <a:rPr lang="en-US" dirty="0" smtClean="0"/>
              <a:t>Overrides basic operations on python object: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Comparisons: __</a:t>
            </a:r>
            <a:r>
              <a:rPr lang="en-US" dirty="0" err="1" smtClean="0"/>
              <a:t>eq</a:t>
            </a:r>
            <a:r>
              <a:rPr lang="en-US" dirty="0" smtClean="0"/>
              <a:t>__, __ne__, __</a:t>
            </a:r>
            <a:r>
              <a:rPr lang="en-US" dirty="0" err="1" smtClean="0"/>
              <a:t>lt</a:t>
            </a:r>
            <a:r>
              <a:rPr lang="en-US" dirty="0" smtClean="0"/>
              <a:t>__, __le__, __</a:t>
            </a:r>
            <a:r>
              <a:rPr lang="en-US" dirty="0" err="1" smtClean="0"/>
              <a:t>gt</a:t>
            </a:r>
            <a:r>
              <a:rPr lang="en-US" dirty="0" smtClean="0"/>
              <a:t>__, __</a:t>
            </a:r>
            <a:r>
              <a:rPr lang="en-US" dirty="0" err="1" smtClean="0"/>
              <a:t>ge</a:t>
            </a:r>
            <a:r>
              <a:rPr lang="en-US" dirty="0" smtClean="0"/>
              <a:t>__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Coercion </a:t>
            </a:r>
            <a:r>
              <a:rPr lang="en-US" dirty="0"/>
              <a:t>to Boolean: __</a:t>
            </a:r>
            <a:r>
              <a:rPr lang="en-US" dirty="0" err="1"/>
              <a:t>bool</a:t>
            </a:r>
            <a:r>
              <a:rPr lang="en-US" dirty="0"/>
              <a:t>__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69126" y="6311900"/>
            <a:ext cx="2540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symbolic\</a:t>
            </a:r>
            <a:r>
              <a:rPr lang="en-US" dirty="0" err="1" smtClean="0"/>
              <a:t>symbolic_types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3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Symbolic Expression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172" y="1840374"/>
            <a:ext cx="1071639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__(self, other):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self._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do_bin_op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(other, lambda x, y: x &gt;= y,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ast.GtE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do_bin_op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(self, other, fun, op):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left_expr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left_concr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self.getExprConcr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(other,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SymbolicType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right_expr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right_concr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other.getExprConcr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right_expr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right_concr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other, other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result_concr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fun(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left_concr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right_concr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self.wrap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result_concr,ast.BinOp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(left=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left_expr,op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right=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right_expr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415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Intercepting Control-flow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</a:p>
          <a:p>
            <a:pPr lvl="1"/>
            <a:r>
              <a:rPr lang="en-US" u="sng" dirty="0" smtClean="0"/>
              <a:t>if</a:t>
            </a:r>
            <a:r>
              <a:rPr lang="en-US" dirty="0" smtClean="0"/>
              <a:t> e1, </a:t>
            </a:r>
            <a:r>
              <a:rPr lang="en-US" u="sng" dirty="0" smtClean="0"/>
              <a:t>while</a:t>
            </a:r>
            <a:r>
              <a:rPr lang="en-US" dirty="0" smtClean="0"/>
              <a:t> e1,  e1 </a:t>
            </a:r>
            <a:r>
              <a:rPr lang="en-US" u="sng" dirty="0" smtClean="0"/>
              <a:t>and</a:t>
            </a:r>
            <a:r>
              <a:rPr lang="en-US" dirty="0" smtClean="0"/>
              <a:t> e2 , e1 </a:t>
            </a:r>
            <a:r>
              <a:rPr lang="en-US" u="sng" dirty="0" smtClean="0"/>
              <a:t>or</a:t>
            </a:r>
            <a:r>
              <a:rPr lang="en-US" dirty="0" smtClean="0"/>
              <a:t> e2, </a:t>
            </a:r>
            <a:r>
              <a:rPr lang="en-US" u="sng" dirty="0" smtClean="0"/>
              <a:t>not</a:t>
            </a:r>
            <a:r>
              <a:rPr lang="en-US" dirty="0" smtClean="0"/>
              <a:t> e</a:t>
            </a:r>
          </a:p>
          <a:p>
            <a:endParaRPr lang="en-US" i="1" dirty="0" smtClean="0"/>
          </a:p>
          <a:p>
            <a:r>
              <a:rPr lang="en-US" i="1" dirty="0" smtClean="0"/>
              <a:t>Any</a:t>
            </a:r>
            <a:r>
              <a:rPr lang="en-US" dirty="0" smtClean="0"/>
              <a:t> object can be used in a conditional test</a:t>
            </a:r>
          </a:p>
          <a:p>
            <a:pPr lvl="1"/>
            <a:r>
              <a:rPr lang="en-US" dirty="0" smtClean="0"/>
              <a:t>Python calls __</a:t>
            </a:r>
            <a:r>
              <a:rPr lang="en-US" dirty="0" err="1" smtClean="0"/>
              <a:t>bool</a:t>
            </a:r>
            <a:r>
              <a:rPr lang="en-US" dirty="0" smtClean="0"/>
              <a:t>__ method to get a Boolean from object</a:t>
            </a:r>
          </a:p>
          <a:p>
            <a:pPr lvl="1"/>
            <a:r>
              <a:rPr lang="en-US" dirty="0" smtClean="0"/>
              <a:t>Used whenever a conditional test encountered</a:t>
            </a:r>
          </a:p>
          <a:p>
            <a:endParaRPr lang="en-US" dirty="0"/>
          </a:p>
          <a:p>
            <a:r>
              <a:rPr lang="en-US" dirty="0" smtClean="0"/>
              <a:t>We override __</a:t>
            </a:r>
            <a:r>
              <a:rPr lang="en-US" dirty="0" err="1" smtClean="0"/>
              <a:t>bool</a:t>
            </a:r>
            <a:r>
              <a:rPr lang="en-US" dirty="0" smtClean="0"/>
              <a:t>__ in order to intercept control-flow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7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7DDF9C4307334E89ED110A86A7ABC6" ma:contentTypeVersion="1" ma:contentTypeDescription="Create a new document." ma:contentTypeScope="" ma:versionID="b9373c3bbaf6b411fd7f63f021d4d6fc">
  <xsd:schema xmlns:xsd="http://www.w3.org/2001/XMLSchema" xmlns:xs="http://www.w3.org/2001/XMLSchema" xmlns:p="http://schemas.microsoft.com/office/2006/metadata/properties" xmlns:ns3="e38774e6-6428-4dbd-b505-0acc1faa5601" targetNamespace="http://schemas.microsoft.com/office/2006/metadata/properties" ma:root="true" ma:fieldsID="2b233a94cf1960505182d9874862e24f" ns3:_="">
    <xsd:import namespace="e38774e6-6428-4dbd-b505-0acc1faa5601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8774e6-6428-4dbd-b505-0acc1faa560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5104E6-C828-4FC3-A33C-64336A6E8D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8774e6-6428-4dbd-b505-0acc1faa56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6BFFDC-454B-4126-B386-28229AA96DAC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e38774e6-6428-4dbd-b505-0acc1faa560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0CE9295-D642-4A8B-8E3E-E3ABE16B63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30033</TotalTime>
  <Words>487</Words>
  <Application>Microsoft Office PowerPoint</Application>
  <PresentationFormat>Widescreen</PresentationFormat>
  <Paragraphs>141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   Lecture 2  Design and Implementation of Dynamic Symbolic Execution (for Python, in Python)</vt:lpstr>
      <vt:lpstr>The Code</vt:lpstr>
      <vt:lpstr>Requirements</vt:lpstr>
      <vt:lpstr>Classes</vt:lpstr>
      <vt:lpstr>PowerPoint Presentation</vt:lpstr>
      <vt:lpstr>Loader: the CUT loader</vt:lpstr>
      <vt:lpstr>SymbolicType</vt:lpstr>
      <vt:lpstr>Building the Symbolic Expression</vt:lpstr>
      <vt:lpstr>Intercepting Control-flow in Python</vt:lpstr>
      <vt:lpstr>SymbolicInteger, …</vt:lpstr>
      <vt:lpstr>ConcolicEngine</vt:lpstr>
      <vt:lpstr>PathToConstraint</vt:lpstr>
      <vt:lpstr>Constraint</vt:lpstr>
      <vt:lpstr>Predicate</vt:lpstr>
      <vt:lpstr>Z3Wrapper</vt:lpstr>
      <vt:lpstr>Deficiencies</vt:lpstr>
      <vt:lpstr>Assignment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Parameterized Unit Testing</dc:title>
  <dc:creator>Nikolai Tillmann</dc:creator>
  <cp:lastModifiedBy>Thomas Ball</cp:lastModifiedBy>
  <cp:revision>256</cp:revision>
  <dcterms:created xsi:type="dcterms:W3CDTF">2013-07-23T16:34:49Z</dcterms:created>
  <dcterms:modified xsi:type="dcterms:W3CDTF">2014-07-02T18:00:50Z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0x010100437DDF9C4307334E89ED110A86A7ABC6</vt:lpwstr>
  </property>
</Properties>
</file>