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11" r:id="rId5"/>
    <p:sldMasterId id="2147483723" r:id="rId6"/>
  </p:sldMasterIdLst>
  <p:notesMasterIdLst>
    <p:notesMasterId r:id="rId21"/>
  </p:notesMasterIdLst>
  <p:handoutMasterIdLst>
    <p:handoutMasterId r:id="rId22"/>
  </p:handoutMasterIdLst>
  <p:sldIdLst>
    <p:sldId id="390" r:id="rId7"/>
    <p:sldId id="536" r:id="rId8"/>
    <p:sldId id="537" r:id="rId9"/>
    <p:sldId id="538" r:id="rId10"/>
    <p:sldId id="524" r:id="rId11"/>
    <p:sldId id="528" r:id="rId12"/>
    <p:sldId id="532" r:id="rId13"/>
    <p:sldId id="542" r:id="rId14"/>
    <p:sldId id="533" r:id="rId15"/>
    <p:sldId id="534" r:id="rId16"/>
    <p:sldId id="540" r:id="rId17"/>
    <p:sldId id="541" r:id="rId18"/>
    <p:sldId id="529" r:id="rId19"/>
    <p:sldId id="53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99" autoAdjust="0"/>
    <p:restoredTop sz="87644" autoAdjust="0"/>
  </p:normalViewPr>
  <p:slideViewPr>
    <p:cSldViewPr snapToGrid="0">
      <p:cViewPr varScale="1">
        <p:scale>
          <a:sx n="75" d="100"/>
          <a:sy n="75" d="100"/>
        </p:scale>
        <p:origin x="9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" d="50"/>
        <a:sy n="19" d="5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20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A0118-0129-43BE-AFF1-F74F24B48B7E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1B8A1-D5A2-469F-BDDE-168F4B533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55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4E7E7-6C21-4546-B32A-0D383DE387B2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7EB3C-5F80-452D-B4B8-FC755A965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19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5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13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66CA5-9D83-4019-A7FF-E11B4CA0366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857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C457-A6B4-4B16-BB17-555E05D46C2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013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BB38B-1948-4202-8793-450FF900A2F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518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4510C-9606-4499-8D18-9B018A8A56B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980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78FEE-B6A3-4F8F-9AAC-10B9D427F7C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412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A02DF-0528-48FD-AB34-39E28D4904C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5480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73956-F731-4A59-94D0-754305B7A36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6558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A4B79-FEF2-4A5C-8AAE-557ACD57A0A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4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15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245A4-CB8F-4253-8D52-F03393A5A0F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905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89213-A070-409A-B799-D356F389C2E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4871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473AC-577E-4909-8C06-0EA090E7FD0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812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66CA5-9D83-4019-A7FF-E11B4CA0366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8754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C457-A6B4-4B16-BB17-555E05D46C2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5519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BB38B-1948-4202-8793-450FF900A2F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7062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4510C-9606-4499-8D18-9B018A8A56B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2587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78FEE-B6A3-4F8F-9AAC-10B9D427F7C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4006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A02DF-0528-48FD-AB34-39E28D4904C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078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73956-F731-4A59-94D0-754305B7A36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04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224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A4B79-FEF2-4A5C-8AAE-557ACD57A0A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308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245A4-CB8F-4253-8D52-F03393A5A0F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7011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89213-A070-409A-B799-D356F389C2E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73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473AC-577E-4909-8C06-0EA090E7FD0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845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4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6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4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8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4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3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2D9B3-807F-4B33-9646-5B5D18043D19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0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March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Dagstuhl Seminar 13021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1785E9A-E967-4BAB-B98E-25B92D1DBFF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2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March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Dagstuhl Seminar 13021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1785E9A-E967-4BAB-B98E-25B92D1DBFF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46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Strings, Regular Expressions and Symbolic Automata</a:t>
            </a:r>
          </a:p>
          <a:p>
            <a:r>
              <a:rPr lang="en-US" dirty="0" smtClean="0"/>
              <a:t>via</a:t>
            </a:r>
            <a:endParaRPr lang="en-US" dirty="0"/>
          </a:p>
          <a:p>
            <a:r>
              <a:rPr lang="en-US" dirty="0" smtClean="0"/>
              <a:t>Z3’s algebraic </a:t>
            </a:r>
            <a:r>
              <a:rPr lang="en-US" dirty="0" err="1" smtClean="0"/>
              <a:t>datatypes</a:t>
            </a:r>
            <a:r>
              <a:rPr lang="en-US" dirty="0"/>
              <a:t> </a:t>
            </a:r>
            <a:r>
              <a:rPr lang="en-US" dirty="0" smtClean="0"/>
              <a:t>and quantifiers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12100" y="6362700"/>
            <a:ext cx="407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Thanks to Margus </a:t>
            </a:r>
            <a:r>
              <a:rPr lang="en-US" dirty="0" smtClean="0"/>
              <a:t>Veanes, Nikolaj Bjorner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4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7840" y="1600202"/>
            <a:ext cx="8690298" cy="397154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Theorem</a:t>
            </a:r>
            <a:r>
              <a:rPr lang="en-US" dirty="0" smtClean="0"/>
              <a:t>*: Let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/>
              <a:t> be an FSA without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-loops.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Acc</a:t>
            </a:r>
            <a:r>
              <a:rPr lang="en-US" i="1" baseline="30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smtClean="0"/>
              <a:t>is sat. </a:t>
            </a:r>
            <a:r>
              <a:rPr lang="en-US" dirty="0" smtClean="0">
                <a:sym typeface="Wingdings" pitchFamily="2" charset="2"/>
              </a:rPr>
              <a:t></a:t>
            </a:r>
            <a:r>
              <a:rPr lang="en-US" dirty="0" smtClean="0"/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</a:t>
            </a:r>
            <a:r>
              <a:rPr lang="en-US" dirty="0" smtClean="0"/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smtClean="0"/>
              <a:t>and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theorem fails if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-loops are allowed.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During </a:t>
            </a:r>
            <a:r>
              <a:rPr lang="en-US" dirty="0" err="1" smtClean="0"/>
              <a:t>regex</a:t>
            </a:r>
            <a:r>
              <a:rPr lang="en-US" dirty="0" smtClean="0"/>
              <a:t> to SFA construction,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-loops are eliminated, but some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-moves may remain. Full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-elimination may increase the number of moves considerably and slow down the analysis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correctness of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19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186928" cy="4824984"/>
          </a:xfrm>
        </p:spPr>
        <p:txBody>
          <a:bodyPr>
            <a:normAutofit/>
          </a:bodyPr>
          <a:lstStyle/>
          <a:p>
            <a:r>
              <a:rPr lang="en-US" dirty="0" smtClean="0"/>
              <a:t>There are straightforward generalizations of classical algorithms of (N)FAs to SFAs, such as: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Epsilon elimination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Determinization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Minimization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Product construction</a:t>
            </a:r>
          </a:p>
          <a:p>
            <a:pPr marL="971550" lvl="1" indent="-514350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on SFAs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31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720969"/>
          </a:xfrm>
        </p:spPr>
        <p:txBody>
          <a:bodyPr/>
          <a:lstStyle/>
          <a:p>
            <a:r>
              <a:rPr lang="en-US" dirty="0" smtClean="0"/>
              <a:t>Given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/>
              <a:t> 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/>
              <a:t> construct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/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)∩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construction of SFAs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9412" y="2264901"/>
            <a:ext cx="6404632" cy="38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ular Callout 7"/>
          <p:cNvSpPr/>
          <p:nvPr/>
        </p:nvSpPr>
        <p:spPr>
          <a:xfrm>
            <a:off x="8551818" y="3526972"/>
            <a:ext cx="2116183" cy="574766"/>
          </a:xfrm>
          <a:prstGeom prst="wedgeRoundRectCallout">
            <a:avLst>
              <a:gd name="adj1" fmla="val -93501"/>
              <a:gd name="adj2" fmla="val 8298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Using constraint solver</a:t>
            </a:r>
          </a:p>
        </p:txBody>
      </p:sp>
      <p:sp>
        <p:nvSpPr>
          <p:cNvPr id="9" name="Freeform 8"/>
          <p:cNvSpPr/>
          <p:nvPr/>
        </p:nvSpPr>
        <p:spPr>
          <a:xfrm>
            <a:off x="4148928" y="3135086"/>
            <a:ext cx="2449087" cy="468066"/>
          </a:xfrm>
          <a:custGeom>
            <a:avLst/>
            <a:gdLst>
              <a:gd name="connsiteX0" fmla="*/ 1398433 w 2449087"/>
              <a:gd name="connsiteY0" fmla="*/ 52251 h 468066"/>
              <a:gd name="connsiteX1" fmla="*/ 1320056 w 2449087"/>
              <a:gd name="connsiteY1" fmla="*/ 65314 h 468066"/>
              <a:gd name="connsiteX2" fmla="*/ 1124113 w 2449087"/>
              <a:gd name="connsiteY2" fmla="*/ 91440 h 468066"/>
              <a:gd name="connsiteX3" fmla="*/ 810604 w 2449087"/>
              <a:gd name="connsiteY3" fmla="*/ 78377 h 468066"/>
              <a:gd name="connsiteX4" fmla="*/ 732227 w 2449087"/>
              <a:gd name="connsiteY4" fmla="*/ 65314 h 468066"/>
              <a:gd name="connsiteX5" fmla="*/ 118273 w 2449087"/>
              <a:gd name="connsiteY5" fmla="*/ 78377 h 468066"/>
              <a:gd name="connsiteX6" fmla="*/ 39896 w 2449087"/>
              <a:gd name="connsiteY6" fmla="*/ 117565 h 468066"/>
              <a:gd name="connsiteX7" fmla="*/ 13770 w 2449087"/>
              <a:gd name="connsiteY7" fmla="*/ 156754 h 468066"/>
              <a:gd name="connsiteX8" fmla="*/ 707 w 2449087"/>
              <a:gd name="connsiteY8" fmla="*/ 195943 h 468066"/>
              <a:gd name="connsiteX9" fmla="*/ 13770 w 2449087"/>
              <a:gd name="connsiteY9" fmla="*/ 287383 h 468066"/>
              <a:gd name="connsiteX10" fmla="*/ 66022 w 2449087"/>
              <a:gd name="connsiteY10" fmla="*/ 326571 h 468066"/>
              <a:gd name="connsiteX11" fmla="*/ 366467 w 2449087"/>
              <a:gd name="connsiteY11" fmla="*/ 365760 h 468066"/>
              <a:gd name="connsiteX12" fmla="*/ 536284 w 2449087"/>
              <a:gd name="connsiteY12" fmla="*/ 391885 h 468066"/>
              <a:gd name="connsiteX13" fmla="*/ 653850 w 2449087"/>
              <a:gd name="connsiteY13" fmla="*/ 404948 h 468066"/>
              <a:gd name="connsiteX14" fmla="*/ 1529062 w 2449087"/>
              <a:gd name="connsiteY14" fmla="*/ 431074 h 468066"/>
              <a:gd name="connsiteX15" fmla="*/ 1855633 w 2449087"/>
              <a:gd name="connsiteY15" fmla="*/ 457200 h 468066"/>
              <a:gd name="connsiteX16" fmla="*/ 2234456 w 2449087"/>
              <a:gd name="connsiteY16" fmla="*/ 431074 h 468066"/>
              <a:gd name="connsiteX17" fmla="*/ 2325896 w 2449087"/>
              <a:gd name="connsiteY17" fmla="*/ 418011 h 468066"/>
              <a:gd name="connsiteX18" fmla="*/ 2391210 w 2449087"/>
              <a:gd name="connsiteY18" fmla="*/ 352697 h 468066"/>
              <a:gd name="connsiteX19" fmla="*/ 2430399 w 2449087"/>
              <a:gd name="connsiteY19" fmla="*/ 313508 h 468066"/>
              <a:gd name="connsiteX20" fmla="*/ 2430399 w 2449087"/>
              <a:gd name="connsiteY20" fmla="*/ 209005 h 468066"/>
              <a:gd name="connsiteX21" fmla="*/ 2391210 w 2449087"/>
              <a:gd name="connsiteY21" fmla="*/ 130628 h 468066"/>
              <a:gd name="connsiteX22" fmla="*/ 2312833 w 2449087"/>
              <a:gd name="connsiteY22" fmla="*/ 91440 h 468066"/>
              <a:gd name="connsiteX23" fmla="*/ 1920947 w 2449087"/>
              <a:gd name="connsiteY23" fmla="*/ 78377 h 468066"/>
              <a:gd name="connsiteX24" fmla="*/ 1842570 w 2449087"/>
              <a:gd name="connsiteY24" fmla="*/ 65314 h 468066"/>
              <a:gd name="connsiteX25" fmla="*/ 1803382 w 2449087"/>
              <a:gd name="connsiteY25" fmla="*/ 52251 h 468066"/>
              <a:gd name="connsiteX26" fmla="*/ 1711942 w 2449087"/>
              <a:gd name="connsiteY26" fmla="*/ 39188 h 468066"/>
              <a:gd name="connsiteX27" fmla="*/ 1620502 w 2449087"/>
              <a:gd name="connsiteY27" fmla="*/ 13063 h 468066"/>
              <a:gd name="connsiteX28" fmla="*/ 1581313 w 2449087"/>
              <a:gd name="connsiteY28" fmla="*/ 0 h 468066"/>
              <a:gd name="connsiteX29" fmla="*/ 1450684 w 2449087"/>
              <a:gd name="connsiteY29" fmla="*/ 39188 h 468066"/>
              <a:gd name="connsiteX30" fmla="*/ 1411496 w 2449087"/>
              <a:gd name="connsiteY30" fmla="*/ 52251 h 468066"/>
              <a:gd name="connsiteX31" fmla="*/ 1398433 w 2449087"/>
              <a:gd name="connsiteY31" fmla="*/ 52251 h 468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49087" h="468066">
                <a:moveTo>
                  <a:pt x="1398433" y="52251"/>
                </a:moveTo>
                <a:cubicBezTo>
                  <a:pt x="1372307" y="56605"/>
                  <a:pt x="1346310" y="61813"/>
                  <a:pt x="1320056" y="65314"/>
                </a:cubicBezTo>
                <a:cubicBezTo>
                  <a:pt x="1080240" y="97290"/>
                  <a:pt x="1305820" y="61155"/>
                  <a:pt x="1124113" y="91440"/>
                </a:cubicBezTo>
                <a:cubicBezTo>
                  <a:pt x="1019610" y="87086"/>
                  <a:pt x="914966" y="85335"/>
                  <a:pt x="810604" y="78377"/>
                </a:cubicBezTo>
                <a:cubicBezTo>
                  <a:pt x="784177" y="76615"/>
                  <a:pt x="758713" y="65314"/>
                  <a:pt x="732227" y="65314"/>
                </a:cubicBezTo>
                <a:cubicBezTo>
                  <a:pt x="527529" y="65314"/>
                  <a:pt x="322924" y="74023"/>
                  <a:pt x="118273" y="78377"/>
                </a:cubicBezTo>
                <a:cubicBezTo>
                  <a:pt x="86401" y="89001"/>
                  <a:pt x="65218" y="92243"/>
                  <a:pt x="39896" y="117565"/>
                </a:cubicBezTo>
                <a:cubicBezTo>
                  <a:pt x="28795" y="128666"/>
                  <a:pt x="20791" y="142712"/>
                  <a:pt x="13770" y="156754"/>
                </a:cubicBezTo>
                <a:cubicBezTo>
                  <a:pt x="7612" y="169070"/>
                  <a:pt x="5061" y="182880"/>
                  <a:pt x="707" y="195943"/>
                </a:cubicBezTo>
                <a:cubicBezTo>
                  <a:pt x="5061" y="226423"/>
                  <a:pt x="0" y="259844"/>
                  <a:pt x="13770" y="287383"/>
                </a:cubicBezTo>
                <a:cubicBezTo>
                  <a:pt x="23507" y="306856"/>
                  <a:pt x="46549" y="316835"/>
                  <a:pt x="66022" y="326571"/>
                </a:cubicBezTo>
                <a:cubicBezTo>
                  <a:pt x="158562" y="372841"/>
                  <a:pt x="268182" y="359978"/>
                  <a:pt x="366467" y="365760"/>
                </a:cubicBezTo>
                <a:cubicBezTo>
                  <a:pt x="448219" y="393011"/>
                  <a:pt x="388622" y="376342"/>
                  <a:pt x="536284" y="391885"/>
                </a:cubicBezTo>
                <a:cubicBezTo>
                  <a:pt x="575497" y="396013"/>
                  <a:pt x="614582" y="401378"/>
                  <a:pt x="653850" y="404948"/>
                </a:cubicBezTo>
                <a:cubicBezTo>
                  <a:pt x="980036" y="434602"/>
                  <a:pt x="1090462" y="422952"/>
                  <a:pt x="1529062" y="431074"/>
                </a:cubicBezTo>
                <a:cubicBezTo>
                  <a:pt x="1637919" y="439783"/>
                  <a:pt x="1746970" y="468066"/>
                  <a:pt x="1855633" y="457200"/>
                </a:cubicBezTo>
                <a:cubicBezTo>
                  <a:pt x="2068697" y="435893"/>
                  <a:pt x="1942562" y="446437"/>
                  <a:pt x="2234456" y="431074"/>
                </a:cubicBezTo>
                <a:cubicBezTo>
                  <a:pt x="2264936" y="426720"/>
                  <a:pt x="2296405" y="426858"/>
                  <a:pt x="2325896" y="418011"/>
                </a:cubicBezTo>
                <a:cubicBezTo>
                  <a:pt x="2368469" y="405239"/>
                  <a:pt x="2366053" y="382885"/>
                  <a:pt x="2391210" y="352697"/>
                </a:cubicBezTo>
                <a:cubicBezTo>
                  <a:pt x="2403037" y="338505"/>
                  <a:pt x="2417336" y="326571"/>
                  <a:pt x="2430399" y="313508"/>
                </a:cubicBezTo>
                <a:cubicBezTo>
                  <a:pt x="2449087" y="257446"/>
                  <a:pt x="2448414" y="281066"/>
                  <a:pt x="2430399" y="209005"/>
                </a:cubicBezTo>
                <a:cubicBezTo>
                  <a:pt x="2423316" y="180674"/>
                  <a:pt x="2412494" y="151912"/>
                  <a:pt x="2391210" y="130628"/>
                </a:cubicBezTo>
                <a:cubicBezTo>
                  <a:pt x="2376438" y="115856"/>
                  <a:pt x="2335452" y="92811"/>
                  <a:pt x="2312833" y="91440"/>
                </a:cubicBezTo>
                <a:cubicBezTo>
                  <a:pt x="2182371" y="83533"/>
                  <a:pt x="2051576" y="82731"/>
                  <a:pt x="1920947" y="78377"/>
                </a:cubicBezTo>
                <a:cubicBezTo>
                  <a:pt x="1894821" y="74023"/>
                  <a:pt x="1868425" y="71060"/>
                  <a:pt x="1842570" y="65314"/>
                </a:cubicBezTo>
                <a:cubicBezTo>
                  <a:pt x="1829129" y="62327"/>
                  <a:pt x="1816884" y="54951"/>
                  <a:pt x="1803382" y="52251"/>
                </a:cubicBezTo>
                <a:cubicBezTo>
                  <a:pt x="1773190" y="46213"/>
                  <a:pt x="1742422" y="43542"/>
                  <a:pt x="1711942" y="39188"/>
                </a:cubicBezTo>
                <a:cubicBezTo>
                  <a:pt x="1617980" y="7867"/>
                  <a:pt x="1735320" y="45867"/>
                  <a:pt x="1620502" y="13063"/>
                </a:cubicBezTo>
                <a:cubicBezTo>
                  <a:pt x="1607262" y="9280"/>
                  <a:pt x="1594376" y="4354"/>
                  <a:pt x="1581313" y="0"/>
                </a:cubicBezTo>
                <a:cubicBezTo>
                  <a:pt x="1502350" y="19741"/>
                  <a:pt x="1546086" y="7388"/>
                  <a:pt x="1450684" y="39188"/>
                </a:cubicBezTo>
                <a:lnTo>
                  <a:pt x="1411496" y="52251"/>
                </a:lnTo>
                <a:lnTo>
                  <a:pt x="1398433" y="52251"/>
                </a:lnTo>
                <a:close/>
              </a:path>
            </a:pathLst>
          </a:cu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305006" y="3494316"/>
            <a:ext cx="1463040" cy="411479"/>
          </a:xfrm>
          <a:custGeom>
            <a:avLst/>
            <a:gdLst>
              <a:gd name="connsiteX0" fmla="*/ 1384663 w 1463040"/>
              <a:gd name="connsiteY0" fmla="*/ 6531 h 411479"/>
              <a:gd name="connsiteX1" fmla="*/ 1227908 w 1463040"/>
              <a:gd name="connsiteY1" fmla="*/ 32656 h 411479"/>
              <a:gd name="connsiteX2" fmla="*/ 1018903 w 1463040"/>
              <a:gd name="connsiteY2" fmla="*/ 45719 h 411479"/>
              <a:gd name="connsiteX3" fmla="*/ 927463 w 1463040"/>
              <a:gd name="connsiteY3" fmla="*/ 58782 h 411479"/>
              <a:gd name="connsiteX4" fmla="*/ 822960 w 1463040"/>
              <a:gd name="connsiteY4" fmla="*/ 45719 h 411479"/>
              <a:gd name="connsiteX5" fmla="*/ 705394 w 1463040"/>
              <a:gd name="connsiteY5" fmla="*/ 19594 h 411479"/>
              <a:gd name="connsiteX6" fmla="*/ 574765 w 1463040"/>
              <a:gd name="connsiteY6" fmla="*/ 32656 h 411479"/>
              <a:gd name="connsiteX7" fmla="*/ 522514 w 1463040"/>
              <a:gd name="connsiteY7" fmla="*/ 45719 h 411479"/>
              <a:gd name="connsiteX8" fmla="*/ 261257 w 1463040"/>
              <a:gd name="connsiteY8" fmla="*/ 58782 h 411479"/>
              <a:gd name="connsiteX9" fmla="*/ 169817 w 1463040"/>
              <a:gd name="connsiteY9" fmla="*/ 71845 h 411479"/>
              <a:gd name="connsiteX10" fmla="*/ 91440 w 1463040"/>
              <a:gd name="connsiteY10" fmla="*/ 124096 h 411479"/>
              <a:gd name="connsiteX11" fmla="*/ 65314 w 1463040"/>
              <a:gd name="connsiteY11" fmla="*/ 163285 h 411479"/>
              <a:gd name="connsiteX12" fmla="*/ 26125 w 1463040"/>
              <a:gd name="connsiteY12" fmla="*/ 202474 h 411479"/>
              <a:gd name="connsiteX13" fmla="*/ 0 w 1463040"/>
              <a:gd name="connsiteY13" fmla="*/ 280851 h 411479"/>
              <a:gd name="connsiteX14" fmla="*/ 39188 w 1463040"/>
              <a:gd name="connsiteY14" fmla="*/ 306976 h 411479"/>
              <a:gd name="connsiteX15" fmla="*/ 91440 w 1463040"/>
              <a:gd name="connsiteY15" fmla="*/ 320039 h 411479"/>
              <a:gd name="connsiteX16" fmla="*/ 352697 w 1463040"/>
              <a:gd name="connsiteY16" fmla="*/ 333102 h 411479"/>
              <a:gd name="connsiteX17" fmla="*/ 483325 w 1463040"/>
              <a:gd name="connsiteY17" fmla="*/ 359228 h 411479"/>
              <a:gd name="connsiteX18" fmla="*/ 522514 w 1463040"/>
              <a:gd name="connsiteY18" fmla="*/ 372291 h 411479"/>
              <a:gd name="connsiteX19" fmla="*/ 966651 w 1463040"/>
              <a:gd name="connsiteY19" fmla="*/ 398416 h 411479"/>
              <a:gd name="connsiteX20" fmla="*/ 1123405 w 1463040"/>
              <a:gd name="connsiteY20" fmla="*/ 411479 h 411479"/>
              <a:gd name="connsiteX21" fmla="*/ 1306285 w 1463040"/>
              <a:gd name="connsiteY21" fmla="*/ 385354 h 411479"/>
              <a:gd name="connsiteX22" fmla="*/ 1384663 w 1463040"/>
              <a:gd name="connsiteY22" fmla="*/ 320039 h 411479"/>
              <a:gd name="connsiteX23" fmla="*/ 1423851 w 1463040"/>
              <a:gd name="connsiteY23" fmla="*/ 306976 h 411479"/>
              <a:gd name="connsiteX24" fmla="*/ 1449977 w 1463040"/>
              <a:gd name="connsiteY24" fmla="*/ 228599 h 411479"/>
              <a:gd name="connsiteX25" fmla="*/ 1463040 w 1463040"/>
              <a:gd name="connsiteY25" fmla="*/ 189411 h 411479"/>
              <a:gd name="connsiteX26" fmla="*/ 1449977 w 1463040"/>
              <a:gd name="connsiteY26" fmla="*/ 124096 h 411479"/>
              <a:gd name="connsiteX27" fmla="*/ 1384663 w 1463040"/>
              <a:gd name="connsiteY27" fmla="*/ 71845 h 411479"/>
              <a:gd name="connsiteX28" fmla="*/ 1384663 w 1463040"/>
              <a:gd name="connsiteY28" fmla="*/ 6531 h 411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463040" h="411479">
                <a:moveTo>
                  <a:pt x="1384663" y="6531"/>
                </a:moveTo>
                <a:cubicBezTo>
                  <a:pt x="1358537" y="0"/>
                  <a:pt x="1343044" y="23445"/>
                  <a:pt x="1227908" y="32656"/>
                </a:cubicBezTo>
                <a:cubicBezTo>
                  <a:pt x="1158326" y="38222"/>
                  <a:pt x="1088571" y="41365"/>
                  <a:pt x="1018903" y="45719"/>
                </a:cubicBezTo>
                <a:cubicBezTo>
                  <a:pt x="988423" y="50073"/>
                  <a:pt x="958252" y="58782"/>
                  <a:pt x="927463" y="58782"/>
                </a:cubicBezTo>
                <a:cubicBezTo>
                  <a:pt x="892358" y="58782"/>
                  <a:pt x="857713" y="50684"/>
                  <a:pt x="822960" y="45719"/>
                </a:cubicBezTo>
                <a:cubicBezTo>
                  <a:pt x="742498" y="34224"/>
                  <a:pt x="763733" y="39039"/>
                  <a:pt x="705394" y="19594"/>
                </a:cubicBezTo>
                <a:cubicBezTo>
                  <a:pt x="661851" y="23948"/>
                  <a:pt x="618085" y="26468"/>
                  <a:pt x="574765" y="32656"/>
                </a:cubicBezTo>
                <a:cubicBezTo>
                  <a:pt x="556992" y="35195"/>
                  <a:pt x="540405" y="44228"/>
                  <a:pt x="522514" y="45719"/>
                </a:cubicBezTo>
                <a:cubicBezTo>
                  <a:pt x="435621" y="52960"/>
                  <a:pt x="348343" y="54428"/>
                  <a:pt x="261257" y="58782"/>
                </a:cubicBezTo>
                <a:cubicBezTo>
                  <a:pt x="230777" y="63136"/>
                  <a:pt x="198554" y="60792"/>
                  <a:pt x="169817" y="71845"/>
                </a:cubicBezTo>
                <a:cubicBezTo>
                  <a:pt x="140511" y="83117"/>
                  <a:pt x="91440" y="124096"/>
                  <a:pt x="91440" y="124096"/>
                </a:cubicBezTo>
                <a:cubicBezTo>
                  <a:pt x="82731" y="137159"/>
                  <a:pt x="75365" y="151224"/>
                  <a:pt x="65314" y="163285"/>
                </a:cubicBezTo>
                <a:cubicBezTo>
                  <a:pt x="53487" y="177477"/>
                  <a:pt x="35097" y="186325"/>
                  <a:pt x="26125" y="202474"/>
                </a:cubicBezTo>
                <a:cubicBezTo>
                  <a:pt x="12751" y="226547"/>
                  <a:pt x="0" y="280851"/>
                  <a:pt x="0" y="280851"/>
                </a:cubicBezTo>
                <a:cubicBezTo>
                  <a:pt x="13063" y="289559"/>
                  <a:pt x="24758" y="300792"/>
                  <a:pt x="39188" y="306976"/>
                </a:cubicBezTo>
                <a:cubicBezTo>
                  <a:pt x="55690" y="314048"/>
                  <a:pt x="73549" y="318548"/>
                  <a:pt x="91440" y="320039"/>
                </a:cubicBezTo>
                <a:cubicBezTo>
                  <a:pt x="178333" y="327280"/>
                  <a:pt x="265611" y="328748"/>
                  <a:pt x="352697" y="333102"/>
                </a:cubicBezTo>
                <a:cubicBezTo>
                  <a:pt x="441231" y="362614"/>
                  <a:pt x="333226" y="329208"/>
                  <a:pt x="483325" y="359228"/>
                </a:cubicBezTo>
                <a:cubicBezTo>
                  <a:pt x="496827" y="361928"/>
                  <a:pt x="508905" y="370197"/>
                  <a:pt x="522514" y="372291"/>
                </a:cubicBezTo>
                <a:cubicBezTo>
                  <a:pt x="644563" y="391068"/>
                  <a:pt x="878681" y="394751"/>
                  <a:pt x="966651" y="398416"/>
                </a:cubicBezTo>
                <a:cubicBezTo>
                  <a:pt x="1018902" y="402770"/>
                  <a:pt x="1070973" y="411479"/>
                  <a:pt x="1123405" y="411479"/>
                </a:cubicBezTo>
                <a:cubicBezTo>
                  <a:pt x="1212497" y="411479"/>
                  <a:pt x="1235950" y="402937"/>
                  <a:pt x="1306285" y="385354"/>
                </a:cubicBezTo>
                <a:cubicBezTo>
                  <a:pt x="1335176" y="356463"/>
                  <a:pt x="1348289" y="338226"/>
                  <a:pt x="1384663" y="320039"/>
                </a:cubicBezTo>
                <a:cubicBezTo>
                  <a:pt x="1396979" y="313881"/>
                  <a:pt x="1410788" y="311330"/>
                  <a:pt x="1423851" y="306976"/>
                </a:cubicBezTo>
                <a:lnTo>
                  <a:pt x="1449977" y="228599"/>
                </a:lnTo>
                <a:lnTo>
                  <a:pt x="1463040" y="189411"/>
                </a:lnTo>
                <a:cubicBezTo>
                  <a:pt x="1458686" y="167639"/>
                  <a:pt x="1462293" y="142570"/>
                  <a:pt x="1449977" y="124096"/>
                </a:cubicBezTo>
                <a:cubicBezTo>
                  <a:pt x="1400268" y="49533"/>
                  <a:pt x="1413439" y="186953"/>
                  <a:pt x="1384663" y="71845"/>
                </a:cubicBezTo>
                <a:cubicBezTo>
                  <a:pt x="1379383" y="50724"/>
                  <a:pt x="1410789" y="13063"/>
                  <a:pt x="1384663" y="6531"/>
                </a:cubicBezTo>
                <a:close/>
              </a:path>
            </a:pathLst>
          </a:cu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9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851563" y="1752600"/>
            <a:ext cx="5764110" cy="4572000"/>
          </a:xfrm>
          <a:prstGeom prst="ellipse">
            <a:avLst/>
          </a:prstGeom>
          <a:solidFill>
            <a:schemeClr val="accent3">
              <a:tint val="50000"/>
              <a:satMod val="30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</a:rPr>
              <a:t>Symbolic Word Transducers </a:t>
            </a:r>
            <a:br>
              <a:rPr lang="en-US" b="1" dirty="0">
                <a:solidFill>
                  <a:prstClr val="black"/>
                </a:solidFill>
              </a:rPr>
            </a:br>
            <a:endParaRPr lang="en-US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8534400" cy="1143000"/>
          </a:xfrm>
        </p:spPr>
        <p:txBody>
          <a:bodyPr/>
          <a:lstStyle/>
          <a:p>
            <a:r>
              <a:rPr lang="en-US" i="1" dirty="0" smtClean="0"/>
              <a:t>Relativized</a:t>
            </a:r>
            <a:r>
              <a:rPr lang="en-US" dirty="0" smtClean="0"/>
              <a:t> Formal Language Theory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409518" y="2819401"/>
            <a:ext cx="4648200" cy="3185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</a:rPr>
              <a:t>Classical Word Transducers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</a:rPr>
              <a:t>(e.g. decoding automata, </a:t>
            </a:r>
            <a:br>
              <a:rPr lang="en-US" dirty="0">
                <a:solidFill>
                  <a:prstClr val="white"/>
                </a:solidFill>
              </a:rPr>
            </a:br>
            <a:r>
              <a:rPr lang="en-US" dirty="0">
                <a:solidFill>
                  <a:prstClr val="white"/>
                </a:solidFill>
              </a:rPr>
              <a:t>rational transductions)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97459" y="3886200"/>
            <a:ext cx="4038600" cy="2119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</a:rPr>
              <a:t>Classical I/O Automata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</a:rPr>
              <a:t>(e.g. Mealy machine)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343400" y="4648201"/>
            <a:ext cx="2895600" cy="1357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</a:rPr>
              <a:t>Classical</a:t>
            </a:r>
            <a:br>
              <a:rPr lang="en-US" dirty="0">
                <a:solidFill>
                  <a:prstClr val="white"/>
                </a:solidFill>
              </a:rPr>
            </a:br>
            <a:r>
              <a:rPr lang="en-US" dirty="0">
                <a:solidFill>
                  <a:prstClr val="white"/>
                </a:solidFill>
              </a:rPr>
              <a:t>Word Acceptors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</a:rPr>
              <a:t>(NFA, DFA)</a:t>
            </a:r>
          </a:p>
        </p:txBody>
      </p:sp>
      <p:sp>
        <p:nvSpPr>
          <p:cNvPr id="3" name="Oval 2"/>
          <p:cNvSpPr/>
          <p:nvPr/>
        </p:nvSpPr>
        <p:spPr>
          <a:xfrm>
            <a:off x="3797459" y="4603591"/>
            <a:ext cx="4038600" cy="1446311"/>
          </a:xfrm>
          <a:prstGeom prst="ellipse">
            <a:avLst/>
          </a:prstGeom>
          <a:solidFill>
            <a:schemeClr val="accent3">
              <a:tint val="50000"/>
              <a:satMod val="300000"/>
              <a:alpha val="67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</a:rPr>
              <a:t>Symbolic Word Acceptors </a:t>
            </a:r>
            <a:br>
              <a:rPr lang="en-US" b="1" dirty="0">
                <a:solidFill>
                  <a:prstClr val="black"/>
                </a:solidFill>
              </a:rPr>
            </a:br>
            <a:endParaRPr lang="en-US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6775121" y="5788892"/>
            <a:ext cx="3352800" cy="800755"/>
          </a:xfrm>
          <a:prstGeom prst="cloudCallout">
            <a:avLst>
              <a:gd name="adj1" fmla="val -28729"/>
              <a:gd name="adj2" fmla="val -7568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regex matching</a:t>
            </a:r>
          </a:p>
        </p:txBody>
      </p:sp>
      <p:sp>
        <p:nvSpPr>
          <p:cNvPr id="9" name="Cloud Callout 8"/>
          <p:cNvSpPr/>
          <p:nvPr/>
        </p:nvSpPr>
        <p:spPr>
          <a:xfrm>
            <a:off x="6863073" y="1352223"/>
            <a:ext cx="3505200" cy="800755"/>
          </a:xfrm>
          <a:prstGeom prst="cloudCallout">
            <a:avLst>
              <a:gd name="adj1" fmla="val -33714"/>
              <a:gd name="adj2" fmla="val 74059"/>
            </a:avLst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string transformation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63266" y="4925824"/>
            <a:ext cx="39113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black"/>
                </a:solidFill>
                <a:latin typeface="Arial" charset="0"/>
                <a:cs typeface="Arial" charset="0"/>
                <a:sym typeface="Symbol"/>
              </a:rPr>
              <a:t></a:t>
            </a:r>
            <a:endParaRPr lang="en-US" sz="1400" b="1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black"/>
                </a:solidFill>
                <a:latin typeface="Arial" charset="0"/>
                <a:cs typeface="Arial" charset="0"/>
              </a:rPr>
              <a:t>Classical Word Acceptors </a:t>
            </a:r>
            <a:r>
              <a:rPr lang="en-US" sz="1400" b="1" dirty="0">
                <a:solidFill>
                  <a:srgbClr val="0070C0"/>
                </a:solidFill>
                <a:latin typeface="Arial" charset="0"/>
                <a:cs typeface="Arial" charset="0"/>
              </a:rPr>
              <a:t>modulo </a:t>
            </a:r>
            <a:r>
              <a:rPr lang="en-US" sz="1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)</a:t>
            </a:r>
            <a:endParaRPr lang="en-US" sz="1400" b="1" dirty="0">
              <a:solidFill>
                <a:srgbClr val="0070C0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80918" y="2186225"/>
            <a:ext cx="5105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Arial" charset="0"/>
                <a:cs typeface="Arial" charset="0"/>
                <a:sym typeface="Symbol"/>
              </a:rPr>
              <a:t></a:t>
            </a:r>
            <a:r>
              <a:rPr lang="en-US" sz="1600" b="1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Arial" charset="0"/>
                <a:cs typeface="Arial" charset="0"/>
              </a:rPr>
              <a:t>Classical Word Transducers </a:t>
            </a:r>
            <a:r>
              <a:rPr lang="en-US" sz="1600" b="1" dirty="0">
                <a:solidFill>
                  <a:srgbClr val="0070C0"/>
                </a:solidFill>
                <a:latin typeface="Arial" charset="0"/>
                <a:cs typeface="Arial" charset="0"/>
              </a:rPr>
              <a:t>modulo </a:t>
            </a:r>
            <a:r>
              <a:rPr lang="en-US" sz="16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)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05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  <p:bldP spid="3" grpId="0" animBg="1"/>
      <p:bldP spid="8" grpId="0" animBg="1"/>
      <p:bldP spid="9" grpId="0" animBg="1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Question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1371600"/>
            <a:ext cx="8382000" cy="152204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Can classical automata theory and algorithms be extended to work </a:t>
            </a:r>
            <a:r>
              <a:rPr lang="en-US" i="1" dirty="0" smtClean="0"/>
              <a:t>modulo</a:t>
            </a:r>
            <a:r>
              <a:rPr lang="en-US" dirty="0" smtClean="0"/>
              <a:t> large (infinite) alphabets </a:t>
            </a:r>
            <a:r>
              <a:rPr lang="en-US" dirty="0" smtClean="0">
                <a:sym typeface="Symbol"/>
              </a:rPr>
              <a:t> </a:t>
            </a:r>
            <a:r>
              <a:rPr lang="en-US" dirty="0" smtClean="0"/>
              <a:t>?</a:t>
            </a:r>
          </a:p>
          <a:p>
            <a:pPr marL="457200" lvl="1" indent="0">
              <a:buNone/>
            </a:pPr>
            <a:r>
              <a:rPr lang="en-US" dirty="0" smtClean="0"/>
              <a:t>Not obvious: e.g.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/>
              <a:t>NFA </a:t>
            </a:r>
            <a:r>
              <a:rPr lang="en-US" i="1" dirty="0" smtClean="0"/>
              <a:t>determinization</a:t>
            </a:r>
            <a:r>
              <a:rPr lang="en-US" dirty="0" smtClean="0"/>
              <a:t> is </a:t>
            </a:r>
            <a:r>
              <a:rPr lang="en-US" dirty="0">
                <a:latin typeface="Lucida Handwriting" pitchFamily="66" charset="0"/>
              </a:rPr>
              <a:t>O</a:t>
            </a:r>
            <a:r>
              <a:rPr lang="en-US" dirty="0"/>
              <a:t>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|2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dirty="0"/>
              <a:t>DFA </a:t>
            </a:r>
            <a:r>
              <a:rPr lang="en-US" i="1" dirty="0"/>
              <a:t>minimization</a:t>
            </a:r>
            <a:r>
              <a:rPr lang="en-US" dirty="0"/>
              <a:t> is </a:t>
            </a:r>
            <a:r>
              <a:rPr lang="en-US" dirty="0">
                <a:latin typeface="Lucida Handwriting" pitchFamily="66" charset="0"/>
              </a:rPr>
              <a:t>O</a:t>
            </a:r>
            <a:r>
              <a:rPr lang="en-US" dirty="0"/>
              <a:t>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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),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10418" y="3708070"/>
            <a:ext cx="3392756" cy="62419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dirty="0" smtClean="0"/>
              <a:t>Analysis of: string </a:t>
            </a:r>
            <a:r>
              <a:rPr lang="en-US" b="1" dirty="0" smtClean="0"/>
              <a:t>acceptors</a:t>
            </a:r>
          </a:p>
          <a:p>
            <a:pPr lvl="1"/>
            <a:r>
              <a:rPr lang="en-US" dirty="0" smtClean="0"/>
              <a:t>regexes (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</a:t>
            </a:r>
            <a:r>
              <a:rPr lang="en-US" dirty="0" smtClean="0"/>
              <a:t> is Unicode)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387441" y="5059878"/>
            <a:ext cx="3585359" cy="114374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77500" lnSpcReduction="20000"/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342900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Symbolic Finite Transducers</a:t>
            </a:r>
            <a:r>
              <a:rPr lang="en-US" b="0" dirty="0">
                <a:solidFill>
                  <a:prstClr val="black"/>
                </a:solidFill>
              </a:rPr>
              <a:t> </a:t>
            </a:r>
          </a:p>
          <a:p>
            <a:pPr lvl="1"/>
            <a:r>
              <a:rPr lang="en-US" b="0" dirty="0">
                <a:solidFill>
                  <a:prstClr val="black"/>
                </a:solidFill>
              </a:rPr>
              <a:t>(evaluation) </a:t>
            </a:r>
            <a:r>
              <a:rPr lang="en-US" b="0" i="1" dirty="0">
                <a:solidFill>
                  <a:prstClr val="black"/>
                </a:solidFill>
              </a:rPr>
              <a:t>USENIX  Security 2011</a:t>
            </a:r>
            <a:endParaRPr lang="en-US" b="0" dirty="0">
              <a:solidFill>
                <a:prstClr val="black"/>
              </a:solidFill>
            </a:endParaRPr>
          </a:p>
          <a:p>
            <a:pPr lvl="1"/>
            <a:r>
              <a:rPr lang="en-US" b="0" dirty="0">
                <a:solidFill>
                  <a:prstClr val="black"/>
                </a:solidFill>
              </a:rPr>
              <a:t>(theory) </a:t>
            </a:r>
            <a:r>
              <a:rPr lang="en-US" b="0" i="1" dirty="0">
                <a:solidFill>
                  <a:prstClr val="black"/>
                </a:solidFill>
              </a:rPr>
              <a:t>POPL 2012, VMCAI 2013</a:t>
            </a:r>
          </a:p>
          <a:p>
            <a:pPr lvl="1"/>
            <a:r>
              <a:rPr lang="en-US" b="0" dirty="0">
                <a:solidFill>
                  <a:prstClr val="black"/>
                </a:solidFill>
              </a:rPr>
              <a:t>(tool) </a:t>
            </a:r>
            <a:r>
              <a:rPr lang="en-US" b="0" i="1" dirty="0">
                <a:solidFill>
                  <a:prstClr val="black"/>
                </a:solidFill>
              </a:rPr>
              <a:t>TACAS 2012</a:t>
            </a:r>
          </a:p>
        </p:txBody>
      </p:sp>
      <p:sp>
        <p:nvSpPr>
          <p:cNvPr id="13" name="Content Placeholder 5"/>
          <p:cNvSpPr txBox="1">
            <a:spLocks/>
          </p:cNvSpPr>
          <p:nvPr/>
        </p:nvSpPr>
        <p:spPr bwMode="auto">
          <a:xfrm>
            <a:off x="6331529" y="3708070"/>
            <a:ext cx="3689267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Analysis of: string </a:t>
            </a:r>
            <a:r>
              <a:rPr lang="en-US" b="1" dirty="0">
                <a:solidFill>
                  <a:prstClr val="black"/>
                </a:solidFill>
              </a:rPr>
              <a:t>transformers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sanitizers, encoders, decoders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2240727" y="5029200"/>
            <a:ext cx="3284269" cy="114374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85000" lnSpcReduction="20000"/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342900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Symbolic Finite Acceptors</a:t>
            </a:r>
          </a:p>
          <a:p>
            <a:pPr lvl="1"/>
            <a:r>
              <a:rPr lang="en-US" b="0" dirty="0">
                <a:solidFill>
                  <a:prstClr val="black"/>
                </a:solidFill>
              </a:rPr>
              <a:t>(application) </a:t>
            </a:r>
            <a:r>
              <a:rPr lang="en-US" b="0" i="1" dirty="0">
                <a:solidFill>
                  <a:prstClr val="black"/>
                </a:solidFill>
              </a:rPr>
              <a:t>ICST 2010</a:t>
            </a:r>
            <a:r>
              <a:rPr lang="en-US" b="0" dirty="0">
                <a:solidFill>
                  <a:prstClr val="black"/>
                </a:solidFill>
              </a:rPr>
              <a:t> </a:t>
            </a:r>
          </a:p>
          <a:p>
            <a:pPr lvl="1"/>
            <a:r>
              <a:rPr lang="en-US" b="0" dirty="0">
                <a:solidFill>
                  <a:prstClr val="black"/>
                </a:solidFill>
              </a:rPr>
              <a:t>(theory) </a:t>
            </a:r>
            <a:r>
              <a:rPr lang="en-US" b="0" i="1" dirty="0">
                <a:solidFill>
                  <a:prstClr val="black"/>
                </a:solidFill>
              </a:rPr>
              <a:t>LPAR 2010</a:t>
            </a:r>
          </a:p>
          <a:p>
            <a:pPr lvl="1"/>
            <a:r>
              <a:rPr lang="en-US" b="0" dirty="0">
                <a:solidFill>
                  <a:prstClr val="black"/>
                </a:solidFill>
              </a:rPr>
              <a:t>(evaluation) </a:t>
            </a:r>
            <a:r>
              <a:rPr lang="en-US" b="0" i="1" dirty="0">
                <a:solidFill>
                  <a:prstClr val="black"/>
                </a:solidFill>
              </a:rPr>
              <a:t>VMCAI 2011 </a:t>
            </a:r>
            <a:endParaRPr lang="en-US" b="0" dirty="0">
              <a:solidFill>
                <a:prstClr val="black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3219884" y="3124197"/>
            <a:ext cx="1470684" cy="4572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why?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7444778" y="3124197"/>
            <a:ext cx="1470684" cy="4572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why?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3219884" y="4463136"/>
            <a:ext cx="1470684" cy="4572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how?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7444778" y="4455198"/>
            <a:ext cx="1470684" cy="4572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38575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10" grpId="0" animBg="1"/>
      <p:bldP spid="13" grpId="0" animBg="1"/>
      <p:bldP spid="15" grpId="0" animBg="1"/>
      <p:bldP spid="18" grpId="0" animBg="1"/>
      <p:bldP spid="12" grpId="0" animBg="1"/>
      <p:bldP spid="14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Example:</a:t>
            </a:r>
            <a:endParaRPr lang="en-US" dirty="0" smtClean="0">
              <a:latin typeface="Lucida Console" pitchFamily="49" charset="0"/>
            </a:endParaRPr>
          </a:p>
          <a:p>
            <a:pPr lvl="1"/>
            <a:r>
              <a:rPr lang="en-US" dirty="0" smtClean="0">
                <a:latin typeface="Lucida Console" pitchFamily="49" charset="0"/>
              </a:rPr>
              <a:t>x</a:t>
            </a:r>
            <a:r>
              <a:rPr lang="en-US" dirty="0" smtClean="0"/>
              <a:t> is a valid email address:</a:t>
            </a:r>
            <a:br>
              <a:rPr lang="en-US" dirty="0" smtClean="0"/>
            </a:br>
            <a:r>
              <a:rPr lang="en-US" sz="2000" dirty="0">
                <a:latin typeface="Lucida Console" pitchFamily="49" charset="0"/>
              </a:rPr>
              <a:t>^[A-Za-z0-9]+@(([A-Za-z0-9\-])+\.)+([A-</a:t>
            </a:r>
            <a:r>
              <a:rPr lang="en-US" sz="2000" dirty="0" err="1">
                <a:latin typeface="Lucida Console" pitchFamily="49" charset="0"/>
              </a:rPr>
              <a:t>Za</a:t>
            </a:r>
            <a:r>
              <a:rPr lang="en-US" sz="2000" dirty="0">
                <a:latin typeface="Lucida Console" pitchFamily="49" charset="0"/>
              </a:rPr>
              <a:t>-z\-])+$</a:t>
            </a:r>
          </a:p>
          <a:p>
            <a:pPr lvl="1"/>
            <a:r>
              <a:rPr lang="en-US" dirty="0" smtClean="0">
                <a:latin typeface="Lucida Console" pitchFamily="49" charset="0"/>
              </a:rPr>
              <a:t>x</a:t>
            </a:r>
            <a:r>
              <a:rPr lang="en-US" dirty="0" smtClean="0"/>
              <a:t> starts and ends with letter m</a:t>
            </a:r>
            <a:br>
              <a:rPr lang="en-US" dirty="0" smtClean="0"/>
            </a:br>
            <a:r>
              <a:rPr lang="en-US" sz="2000" dirty="0">
                <a:latin typeface="Lucida Console" pitchFamily="49" charset="0"/>
              </a:rPr>
              <a:t>^m.*m$</a:t>
            </a:r>
          </a:p>
          <a:p>
            <a:endParaRPr lang="en-US" sz="2400" dirty="0" smtClean="0"/>
          </a:p>
          <a:p>
            <a:r>
              <a:rPr lang="en-US" sz="2400" dirty="0" smtClean="0"/>
              <a:t>Solution </a:t>
            </a:r>
            <a:r>
              <a:rPr lang="en-US" sz="2400" dirty="0"/>
              <a:t>to both constraints: </a:t>
            </a:r>
            <a:r>
              <a:rPr lang="en-US" sz="2400" dirty="0">
                <a:latin typeface="Lucida Console" pitchFamily="49" charset="0"/>
              </a:rPr>
              <a:t>x = </a:t>
            </a:r>
            <a:r>
              <a:rPr lang="en-US" sz="2400">
                <a:latin typeface="Lucida Console" pitchFamily="49" charset="0"/>
              </a:rPr>
              <a:t>m@v.com </a:t>
            </a:r>
            <a:endParaRPr lang="en-US" sz="2200" dirty="0">
              <a:latin typeface="Lucida Console" pitchFamily="49" charset="0"/>
            </a:endParaRP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When using an SMT solver, can be combined with other (e.g. arithmetical) constraints</a:t>
            </a:r>
          </a:p>
          <a:p>
            <a:pPr lvl="1"/>
            <a:r>
              <a:rPr lang="en-US" sz="1800" dirty="0">
                <a:latin typeface="Lucida Console" pitchFamily="49" charset="0"/>
              </a:rPr>
              <a:t>Length(x) &lt; y + z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Solving </a:t>
            </a:r>
            <a:r>
              <a:rPr lang="en-US" i="1" dirty="0"/>
              <a:t>regular membership </a:t>
            </a:r>
            <a:r>
              <a:rPr lang="en-US" i="1" dirty="0" smtClean="0"/>
              <a:t>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34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481329"/>
            <a:ext cx="8199120" cy="152095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Supporting regex constraints in </a:t>
            </a:r>
            <a:r>
              <a:rPr lang="en-US" dirty="0" smtClean="0"/>
              <a:t>DSE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46714" y="1958658"/>
            <a:ext cx="793483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prstClr val="black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if </a:t>
            </a:r>
            <a:r>
              <a:rPr lang="en-US" sz="4000" dirty="0" err="1" smtClean="0">
                <a:solidFill>
                  <a:srgbClr val="0000FF"/>
                </a:solidFill>
              </a:rPr>
              <a:t>re</a:t>
            </a:r>
            <a:r>
              <a:rPr lang="en-US" sz="4000" dirty="0" err="1" smtClean="0">
                <a:solidFill>
                  <a:srgbClr val="2B91AF"/>
                </a:solidFill>
              </a:rPr>
              <a:t>.match</a:t>
            </a:r>
            <a:r>
              <a:rPr lang="en-US" sz="4000" dirty="0" smtClean="0">
                <a:solidFill>
                  <a:srgbClr val="2B91AF"/>
                </a:solidFill>
              </a:rPr>
              <a:t>(x</a:t>
            </a:r>
            <a:r>
              <a:rPr lang="en-US" sz="4000" dirty="0">
                <a:solidFill>
                  <a:srgbClr val="2B91AF"/>
                </a:solidFill>
              </a:rPr>
              <a:t>, </a:t>
            </a:r>
            <a:r>
              <a:rPr lang="en-US" sz="4000" dirty="0">
                <a:solidFill>
                  <a:srgbClr val="A31515"/>
                </a:solidFill>
              </a:rPr>
              <a:t>"^m.*m</a:t>
            </a:r>
            <a:r>
              <a:rPr lang="en-US" sz="4000" dirty="0" smtClean="0">
                <a:solidFill>
                  <a:srgbClr val="A31515"/>
                </a:solidFill>
              </a:rPr>
              <a:t>$"</a:t>
            </a:r>
            <a:r>
              <a:rPr lang="en-US" sz="4000" dirty="0" smtClean="0">
                <a:solidFill>
                  <a:srgbClr val="2B91AF"/>
                </a:solidFill>
              </a:rPr>
              <a:t>)</a:t>
            </a:r>
            <a:r>
              <a:rPr lang="en-US" sz="4000" dirty="0">
                <a:solidFill>
                  <a:srgbClr val="0000FF"/>
                </a:solidFill>
              </a:rPr>
              <a:t>:</a:t>
            </a:r>
            <a:endParaRPr lang="en-US" sz="4000" dirty="0">
              <a:solidFill>
                <a:srgbClr val="A31515"/>
              </a:solidFill>
            </a:endParaRPr>
          </a:p>
          <a:p>
            <a:r>
              <a:rPr lang="en-US" sz="4000" dirty="0">
                <a:solidFill>
                  <a:srgbClr val="A31515"/>
                </a:solidFill>
              </a:rPr>
              <a:t>       </a:t>
            </a:r>
            <a:r>
              <a:rPr lang="en-US" sz="4000" dirty="0" smtClean="0">
                <a:solidFill>
                  <a:srgbClr val="0000FF"/>
                </a:solidFill>
              </a:rPr>
              <a:t>...</a:t>
            </a:r>
            <a:endParaRPr lang="en-US" sz="4000" dirty="0">
              <a:solidFill>
                <a:srgbClr val="A31515"/>
              </a:solidFill>
            </a:endParaRPr>
          </a:p>
          <a:p>
            <a:r>
              <a:rPr lang="en-US" sz="4000" dirty="0">
                <a:solidFill>
                  <a:srgbClr val="A31515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else:</a:t>
            </a:r>
            <a:endParaRPr lang="en-US" sz="4000" dirty="0">
              <a:solidFill>
                <a:srgbClr val="0000FF"/>
              </a:solidFill>
            </a:endParaRPr>
          </a:p>
          <a:p>
            <a:r>
              <a:rPr lang="en-US" sz="4000" dirty="0">
                <a:solidFill>
                  <a:srgbClr val="0000FF"/>
                </a:solidFill>
              </a:rPr>
              <a:t>       </a:t>
            </a:r>
            <a:r>
              <a:rPr lang="en-US" sz="4000" dirty="0" smtClean="0">
                <a:solidFill>
                  <a:srgbClr val="0000FF"/>
                </a:solidFill>
              </a:rPr>
              <a:t>...</a:t>
            </a:r>
            <a:endParaRPr lang="en-US" sz="4000" dirty="0">
              <a:solidFill>
                <a:prstClr val="black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627613" y="3094106"/>
            <a:ext cx="5074920" cy="1021080"/>
          </a:xfrm>
          <a:prstGeom prst="wedgeRoundRectCallout">
            <a:avLst>
              <a:gd name="adj1" fmla="val -83733"/>
              <a:gd name="adj2" fmla="val -5407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prstClr val="black"/>
                </a:solidFill>
              </a:rPr>
              <a:t>Find a value for parameter x to reach this branch</a:t>
            </a:r>
          </a:p>
        </p:txBody>
      </p:sp>
    </p:spTree>
    <p:extLst>
      <p:ext uri="{BB962C8B-B14F-4D97-AF65-F5344CB8AC3E}">
        <p14:creationId xmlns:p14="http://schemas.microsoft.com/office/powerpoint/2010/main" val="298507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4700" y="1663700"/>
            <a:ext cx="8293100" cy="41148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regex</a:t>
            </a:r>
            <a:r>
              <a:rPr lang="en-US" dirty="0" smtClean="0"/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/>
              <a:t> is translated into a </a:t>
            </a:r>
            <a:r>
              <a:rPr lang="en-US" i="1" dirty="0" smtClean="0"/>
              <a:t>symbolic  finite acceptor (SFA)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/>
              <a:t> is given to a </a:t>
            </a:r>
            <a:r>
              <a:rPr lang="en-US" i="1" dirty="0" smtClean="0"/>
              <a:t>SMT solver (Z3)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/>
              <a:t>The solver may support other constraints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4700" y="136525"/>
            <a:ext cx="10515600" cy="1325563"/>
          </a:xfrm>
        </p:spPr>
        <p:txBody>
          <a:bodyPr/>
          <a:lstStyle/>
          <a:p>
            <a:r>
              <a:rPr lang="en-US" dirty="0" smtClean="0"/>
              <a:t>The plan…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7750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Finite Acceptor (SFA)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534400" cy="1676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Classical acceptor </a:t>
            </a:r>
            <a:r>
              <a:rPr lang="en-US" i="1" dirty="0" smtClean="0"/>
              <a:t>modulo </a:t>
            </a:r>
            <a:r>
              <a:rPr lang="en-US" dirty="0" smtClean="0"/>
              <a:t>a rich alphabet</a:t>
            </a:r>
          </a:p>
          <a:p>
            <a:pPr lvl="1"/>
            <a:r>
              <a:rPr lang="en-US" dirty="0" smtClean="0"/>
              <a:t>Alphabet is an </a:t>
            </a:r>
            <a:r>
              <a:rPr lang="en-US" i="1" dirty="0" smtClean="0"/>
              <a:t>effective Boolean Algebra</a:t>
            </a:r>
          </a:p>
          <a:p>
            <a:endParaRPr lang="en-US" dirty="0" smtClean="0"/>
          </a:p>
          <a:p>
            <a:r>
              <a:rPr lang="en-US" dirty="0" smtClean="0"/>
              <a:t>Core </a:t>
            </a:r>
            <a:r>
              <a:rPr lang="en-US" dirty="0"/>
              <a:t>i</a:t>
            </a:r>
            <a:r>
              <a:rPr lang="en-US" dirty="0" smtClean="0"/>
              <a:t>dea: represent labels with predicates</a:t>
            </a:r>
          </a:p>
          <a:p>
            <a:pPr lvl="1"/>
            <a:r>
              <a:rPr lang="en-US" dirty="0" smtClean="0"/>
              <a:t>Separation of concerns: finite graph / algebra of labels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67000" y="3557789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Concrete transitions:</a:t>
            </a:r>
          </a:p>
        </p:txBody>
      </p:sp>
      <p:sp>
        <p:nvSpPr>
          <p:cNvPr id="10" name="Oval 9"/>
          <p:cNvSpPr/>
          <p:nvPr/>
        </p:nvSpPr>
        <p:spPr>
          <a:xfrm>
            <a:off x="3637085" y="4038600"/>
            <a:ext cx="342900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p</a:t>
            </a:r>
          </a:p>
        </p:txBody>
      </p:sp>
      <p:sp>
        <p:nvSpPr>
          <p:cNvPr id="13" name="Oval 12"/>
          <p:cNvSpPr/>
          <p:nvPr/>
        </p:nvSpPr>
        <p:spPr>
          <a:xfrm>
            <a:off x="3637085" y="5867400"/>
            <a:ext cx="342900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q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3557789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Symbolic transition:</a:t>
            </a:r>
          </a:p>
        </p:txBody>
      </p:sp>
      <p:cxnSp>
        <p:nvCxnSpPr>
          <p:cNvPr id="12" name="Curved Connector 11"/>
          <p:cNvCxnSpPr>
            <a:stCxn id="10" idx="2"/>
            <a:endCxn id="13" idx="2"/>
          </p:cNvCxnSpPr>
          <p:nvPr/>
        </p:nvCxnSpPr>
        <p:spPr>
          <a:xfrm rot="10800000" flipV="1">
            <a:off x="3637085" y="4229100"/>
            <a:ext cx="12700" cy="1828800"/>
          </a:xfrm>
          <a:prstGeom prst="curvedConnector3">
            <a:avLst>
              <a:gd name="adj1" fmla="val 1800000"/>
            </a:avLst>
          </a:prstGeom>
          <a:ln>
            <a:tailEnd type="stealth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7" name="TextBox 26"/>
          <p:cNvSpPr txBox="1"/>
          <p:nvPr/>
        </p:nvSpPr>
        <p:spPr>
          <a:xfrm>
            <a:off x="3048000" y="4938429"/>
            <a:ext cx="4572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  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72962" y="4926678"/>
            <a:ext cx="457200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  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12581" y="4897894"/>
            <a:ext cx="439615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…</a:t>
            </a:r>
          </a:p>
        </p:txBody>
      </p:sp>
      <p:cxnSp>
        <p:nvCxnSpPr>
          <p:cNvPr id="40" name="Curved Connector 39"/>
          <p:cNvCxnSpPr>
            <a:stCxn id="10" idx="4"/>
            <a:endCxn id="13" idx="0"/>
          </p:cNvCxnSpPr>
          <p:nvPr/>
        </p:nvCxnSpPr>
        <p:spPr>
          <a:xfrm rot="5400000">
            <a:off x="3084635" y="5143500"/>
            <a:ext cx="1447800" cy="12700"/>
          </a:xfrm>
          <a:prstGeom prst="curved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6" name="Curved Connector 45"/>
          <p:cNvCxnSpPr>
            <a:stCxn id="10" idx="6"/>
            <a:endCxn id="13" idx="6"/>
          </p:cNvCxnSpPr>
          <p:nvPr/>
        </p:nvCxnSpPr>
        <p:spPr>
          <a:xfrm>
            <a:off x="3979985" y="4229100"/>
            <a:ext cx="12700" cy="1828800"/>
          </a:xfrm>
          <a:prstGeom prst="curvedConnector3">
            <a:avLst>
              <a:gd name="adj1" fmla="val 1800000"/>
            </a:avLst>
          </a:prstGeom>
          <a:ln>
            <a:tailEnd type="stealth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0" name="TextBox 49"/>
          <p:cNvSpPr txBox="1"/>
          <p:nvPr/>
        </p:nvSpPr>
        <p:spPr>
          <a:xfrm>
            <a:off x="4123595" y="4917996"/>
            <a:ext cx="4572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 z</a:t>
            </a:r>
          </a:p>
        </p:txBody>
      </p:sp>
      <p:sp>
        <p:nvSpPr>
          <p:cNvPr id="55" name="Oval 54"/>
          <p:cNvSpPr/>
          <p:nvPr/>
        </p:nvSpPr>
        <p:spPr>
          <a:xfrm>
            <a:off x="6668233" y="5867401"/>
            <a:ext cx="342900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q</a:t>
            </a:r>
          </a:p>
        </p:txBody>
      </p:sp>
      <p:cxnSp>
        <p:nvCxnSpPr>
          <p:cNvPr id="56" name="Curved Connector 55"/>
          <p:cNvCxnSpPr>
            <a:stCxn id="57" idx="4"/>
            <a:endCxn id="55" idx="0"/>
          </p:cNvCxnSpPr>
          <p:nvPr/>
        </p:nvCxnSpPr>
        <p:spPr>
          <a:xfrm rot="5400000">
            <a:off x="6194548" y="5214206"/>
            <a:ext cx="1298332" cy="8061"/>
          </a:xfrm>
          <a:prstGeom prst="curved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7" name="Oval 56"/>
          <p:cNvSpPr/>
          <p:nvPr/>
        </p:nvSpPr>
        <p:spPr>
          <a:xfrm>
            <a:off x="6676294" y="4188069"/>
            <a:ext cx="342900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839684" y="4965184"/>
            <a:ext cx="199292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  <a:sym typeface="Symbol"/>
              </a:rPr>
              <a:t> </a:t>
            </a:r>
            <a:r>
              <a:rPr lang="en-US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solidFill>
                  <a:prstClr val="black"/>
                </a:solidFill>
              </a:rPr>
              <a:t>. 61</a:t>
            </a:r>
            <a:r>
              <a:rPr lang="en-US" baseline="-25000" dirty="0">
                <a:solidFill>
                  <a:prstClr val="black"/>
                </a:solidFill>
              </a:rPr>
              <a:t>16</a:t>
            </a:r>
            <a:r>
              <a:rPr lang="en-US" dirty="0">
                <a:solidFill>
                  <a:prstClr val="black"/>
                </a:solidFill>
              </a:rPr>
              <a:t> ≤ </a:t>
            </a:r>
            <a:r>
              <a:rPr lang="en-US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solidFill>
                  <a:prstClr val="black"/>
                </a:solidFill>
              </a:rPr>
              <a:t> ≤ 7A</a:t>
            </a:r>
            <a:r>
              <a:rPr lang="en-US" baseline="-25000" dirty="0">
                <a:solidFill>
                  <a:prstClr val="black"/>
                </a:solidFill>
              </a:rPr>
              <a:t>16</a:t>
            </a:r>
            <a:r>
              <a:rPr lang="en-US" dirty="0">
                <a:solidFill>
                  <a:prstClr val="black"/>
                </a:solidFill>
                <a:sym typeface="Symbol"/>
              </a:rPr>
              <a:t>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55" name="Right Arrow 1054"/>
          <p:cNvSpPr/>
          <p:nvPr/>
        </p:nvSpPr>
        <p:spPr>
          <a:xfrm>
            <a:off x="4996962" y="4859492"/>
            <a:ext cx="685800" cy="396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Cloud Callout 31"/>
          <p:cNvSpPr/>
          <p:nvPr/>
        </p:nvSpPr>
        <p:spPr>
          <a:xfrm>
            <a:off x="7995138" y="3663951"/>
            <a:ext cx="1371600" cy="905119"/>
          </a:xfrm>
          <a:prstGeom prst="cloudCallout">
            <a:avLst>
              <a:gd name="adj1" fmla="val -48697"/>
              <a:gd name="adj2" fmla="val 9212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bitvector predicate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C457-A6B4-4B16-BB17-555E05D46C2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15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00" y="554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SFA axioms</a:t>
            </a:r>
            <a:endParaRPr lang="en-US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2130763" y="4724400"/>
            <a:ext cx="83058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3200" b="1" dirty="0"/>
              <a:t>Note</a:t>
            </a:r>
            <a:r>
              <a:rPr lang="en-US" sz="3200" dirty="0"/>
              <a:t>: a move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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[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sz="3300" dirty="0">
                <a:latin typeface="Times New Roman" pitchFamily="18" charset="0"/>
                <a:cs typeface="Times New Roman" pitchFamily="18" charset="0"/>
                <a:sym typeface="Symbol"/>
              </a:rPr>
              <a:t>]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3200" dirty="0"/>
              <a:t> encodes the </a:t>
            </a:r>
            <a:r>
              <a:rPr lang="en-US" sz="3200" i="1" dirty="0"/>
              <a:t>set</a:t>
            </a:r>
            <a:r>
              <a:rPr lang="en-US" sz="3200" dirty="0"/>
              <a:t> of transitions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        {(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i="1" baseline="30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 |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ea typeface="Arial Unicode MS"/>
                <a:cs typeface="Times New Roman" pitchFamily="18" charset="0"/>
              </a:rPr>
              <a:t>⊧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</a:t>
            </a:r>
            <a:r>
              <a:rPr lang="en-US" sz="3200" dirty="0">
                <a:latin typeface="Times New Roman" pitchFamily="18" charset="0"/>
                <a:ea typeface="Arial Unicode MS"/>
                <a:cs typeface="Times New Roman" pitchFamily="18" charset="0"/>
              </a:rPr>
              <a:t>[</a:t>
            </a:r>
            <a:r>
              <a:rPr lang="en-US" sz="3200" i="1" dirty="0">
                <a:latin typeface="Times New Roman" pitchFamily="18" charset="0"/>
                <a:ea typeface="Arial Unicode MS"/>
                <a:cs typeface="Times New Roman" pitchFamily="18" charset="0"/>
              </a:rPr>
              <a:t>x</a:t>
            </a:r>
            <a:r>
              <a:rPr lang="en-US" sz="3200" dirty="0">
                <a:latin typeface="Times New Roman" pitchFamily="18" charset="0"/>
                <a:ea typeface="Arial Unicode MS"/>
                <a:cs typeface="Times New Roman" pitchFamily="18" charset="0"/>
              </a:rPr>
              <a:t>]}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52147" y="1272437"/>
            <a:ext cx="2363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Regex</a:t>
            </a:r>
            <a:r>
              <a:rPr lang="en-US" dirty="0"/>
              <a:t>:             </a:t>
            </a:r>
            <a:r>
              <a:rPr lang="en-US" b="1" dirty="0"/>
              <a:t>\d+|[a-z]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699514" y="2491637"/>
            <a:ext cx="4296032" cy="1676400"/>
            <a:chOff x="1037968" y="2895600"/>
            <a:chExt cx="4296032" cy="1676400"/>
          </a:xfrm>
        </p:grpSpPr>
        <p:sp>
          <p:nvSpPr>
            <p:cNvPr id="36" name="Oval 35"/>
            <p:cNvSpPr/>
            <p:nvPr/>
          </p:nvSpPr>
          <p:spPr>
            <a:xfrm>
              <a:off x="1371600" y="3810000"/>
              <a:ext cx="381000" cy="3810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1981200" y="3276600"/>
              <a:ext cx="381000" cy="3810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3581400" y="3276600"/>
              <a:ext cx="381000" cy="381000"/>
            </a:xfrm>
            <a:prstGeom prst="ellipse">
              <a:avLst/>
            </a:prstGeom>
            <a:solidFill>
              <a:schemeClr val="bg2"/>
            </a:solidFill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2057400" y="4191000"/>
              <a:ext cx="381000" cy="3810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3505200" y="4191000"/>
              <a:ext cx="381000" cy="381000"/>
            </a:xfrm>
            <a:prstGeom prst="ellipse">
              <a:avLst/>
            </a:prstGeom>
            <a:solidFill>
              <a:schemeClr val="bg2"/>
            </a:solidFill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41" name="Straight Arrow Connector 40"/>
            <p:cNvCxnSpPr>
              <a:stCxn id="36" idx="7"/>
              <a:endCxn id="37" idx="3"/>
            </p:cNvCxnSpPr>
            <p:nvPr/>
          </p:nvCxnSpPr>
          <p:spPr>
            <a:xfrm rot="5400000" flipH="1" flipV="1">
              <a:off x="1734904" y="3563704"/>
              <a:ext cx="263992" cy="340192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6"/>
            </p:cNvCxnSpPr>
            <p:nvPr/>
          </p:nvCxnSpPr>
          <p:spPr>
            <a:xfrm>
              <a:off x="2362200" y="3467100"/>
              <a:ext cx="1159476" cy="103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36" idx="2"/>
            </p:cNvCxnSpPr>
            <p:nvPr/>
          </p:nvCxnSpPr>
          <p:spPr>
            <a:xfrm>
              <a:off x="1037968" y="3999470"/>
              <a:ext cx="333632" cy="103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6" idx="5"/>
              <a:endCxn id="39" idx="2"/>
            </p:cNvCxnSpPr>
            <p:nvPr/>
          </p:nvCxnSpPr>
          <p:spPr>
            <a:xfrm rot="16200000" flipH="1">
              <a:off x="1753954" y="4078054"/>
              <a:ext cx="246296" cy="360596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9" idx="6"/>
            </p:cNvCxnSpPr>
            <p:nvPr/>
          </p:nvCxnSpPr>
          <p:spPr>
            <a:xfrm>
              <a:off x="2438400" y="4381500"/>
              <a:ext cx="1021492" cy="13386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hape 45"/>
            <p:cNvCxnSpPr>
              <a:stCxn id="38" idx="7"/>
            </p:cNvCxnSpPr>
            <p:nvPr/>
          </p:nvCxnSpPr>
          <p:spPr>
            <a:xfrm rot="16200000" flipH="1" flipV="1">
              <a:off x="3720414" y="3492007"/>
              <a:ext cx="345802" cy="26579"/>
            </a:xfrm>
            <a:prstGeom prst="curvedConnector5">
              <a:avLst>
                <a:gd name="adj1" fmla="val -44667"/>
                <a:gd name="adj2" fmla="val -1525735"/>
                <a:gd name="adj3" fmla="val 131024"/>
              </a:avLst>
            </a:prstGeom>
            <a:ln w="127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581400" y="28956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/>
                </a:rPr>
                <a:t>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  <a:sym typeface="Symbol"/>
                </a:rPr>
                <a:t> x 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/>
                </a:rPr>
                <a:t>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  <a:sym typeface="Symbol"/>
                </a:rPr>
                <a:t> x 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/>
                </a:rPr>
                <a:t></a:t>
              </a:r>
              <a:r>
                <a:rPr lang="en-US" b="1" dirty="0"/>
                <a:t>9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/>
                </a:rPr>
                <a:t>  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312773" y="3087129"/>
              <a:ext cx="1394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/>
                </a:rPr>
                <a:t>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  <a:sym typeface="Symbol"/>
                </a:rPr>
                <a:t> x 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/>
                </a:rPr>
                <a:t>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  <a:sym typeface="Symbol"/>
                </a:rPr>
                <a:t> x 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/>
                </a:rPr>
                <a:t></a:t>
              </a:r>
              <a:r>
                <a:rPr lang="en-US" b="1" dirty="0"/>
                <a:t>9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/>
                </a:rPr>
                <a:t>  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00416" y="3964459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/>
                </a:rPr>
                <a:t>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  <a:sym typeface="Symbol"/>
                </a:rPr>
                <a:t> x 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/>
                </a:rPr>
                <a:t>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  <a:sym typeface="Symbol"/>
                </a:rPr>
                <a:t> x 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/>
                </a:rPr>
                <a:t></a:t>
              </a:r>
              <a:r>
                <a:rPr lang="en-US" b="1" dirty="0"/>
                <a:t>z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/>
                </a:rPr>
                <a:t>  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600200" y="3505200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ym typeface="Symbol"/>
                </a:rPr>
                <a:t>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676400" y="4114800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ym typeface="Symbol"/>
                </a:rPr>
                <a:t>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083860" y="1975621"/>
            <a:ext cx="5736540" cy="2369879"/>
            <a:chOff x="3559860" y="1975620"/>
            <a:chExt cx="5736540" cy="2369879"/>
          </a:xfrm>
        </p:grpSpPr>
        <p:sp>
          <p:nvSpPr>
            <p:cNvPr id="52" name="Right Arrow 51"/>
            <p:cNvSpPr/>
            <p:nvPr/>
          </p:nvSpPr>
          <p:spPr>
            <a:xfrm>
              <a:off x="3559860" y="3330516"/>
              <a:ext cx="457200" cy="304800"/>
            </a:xfrm>
            <a:prstGeom prst="right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191000" y="2314174"/>
              <a:ext cx="51054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</a:t>
              </a:r>
              <a:r>
                <a:rPr lang="en-US" dirty="0" err="1"/>
                <a:t>y:List</a:t>
              </a:r>
              <a:r>
                <a:rPr lang="en-US" dirty="0"/>
                <a:t>&lt;</a:t>
              </a:r>
              <a:r>
                <a:rPr lang="en-US" dirty="0">
                  <a:sym typeface="Symbol"/>
                </a:rPr>
                <a:t>&gt;)</a:t>
              </a:r>
              <a:endParaRPr lang="en-US" dirty="0"/>
            </a:p>
            <a:p>
              <a:r>
                <a:rPr lang="en-US" dirty="0"/>
                <a:t>Acc</a:t>
              </a:r>
              <a:r>
                <a:rPr lang="en-US" baseline="-25000" dirty="0"/>
                <a:t>0</a:t>
              </a:r>
              <a:r>
                <a:rPr lang="en-US" dirty="0"/>
                <a:t>(y) </a:t>
              </a:r>
              <a:r>
                <a:rPr lang="en-US" dirty="0">
                  <a:sym typeface="Wingdings" pitchFamily="2" charset="2"/>
                </a:rPr>
                <a:t> Acc</a:t>
              </a:r>
              <a:r>
                <a:rPr lang="en-US" baseline="-25000" dirty="0">
                  <a:sym typeface="Wingdings" pitchFamily="2" charset="2"/>
                </a:rPr>
                <a:t>1</a:t>
              </a:r>
              <a:r>
                <a:rPr lang="en-US" dirty="0">
                  <a:sym typeface="Wingdings" pitchFamily="2" charset="2"/>
                </a:rPr>
                <a:t>(y) </a:t>
              </a:r>
              <a:r>
                <a:rPr lang="en-US" dirty="0">
                  <a:sym typeface="Symbol"/>
                </a:rPr>
                <a:t></a:t>
              </a:r>
              <a:r>
                <a:rPr lang="en-US" dirty="0">
                  <a:sym typeface="Wingdings" pitchFamily="2" charset="2"/>
                </a:rPr>
                <a:t>  Acc</a:t>
              </a:r>
              <a:r>
                <a:rPr lang="en-US" baseline="-25000" dirty="0">
                  <a:sym typeface="Wingdings" pitchFamily="2" charset="2"/>
                </a:rPr>
                <a:t>3</a:t>
              </a:r>
              <a:r>
                <a:rPr lang="en-US" dirty="0">
                  <a:sym typeface="Wingdings" pitchFamily="2" charset="2"/>
                </a:rPr>
                <a:t>(y)</a:t>
              </a:r>
            </a:p>
            <a:p>
              <a:r>
                <a:rPr lang="en-US" dirty="0">
                  <a:sym typeface="Wingdings" pitchFamily="2" charset="2"/>
                </a:rPr>
                <a:t>Acc</a:t>
              </a:r>
              <a:r>
                <a:rPr lang="en-US" baseline="-25000" dirty="0">
                  <a:sym typeface="Wingdings" pitchFamily="2" charset="2"/>
                </a:rPr>
                <a:t>1</a:t>
              </a:r>
              <a:r>
                <a:rPr lang="en-US" dirty="0">
                  <a:sym typeface="Wingdings" pitchFamily="2" charset="2"/>
                </a:rPr>
                <a:t>(y)  y≠[] </a:t>
              </a:r>
              <a:r>
                <a:rPr lang="en-US" dirty="0">
                  <a:sym typeface="Symbol"/>
                </a:rPr>
                <a:t> </a:t>
              </a:r>
              <a:r>
                <a:rPr lang="en-US" dirty="0">
                  <a:sym typeface="Wingdings" pitchFamily="2" charset="2"/>
                </a:rPr>
                <a:t>‘0’≤first(y)≤’9’ </a:t>
              </a:r>
              <a:r>
                <a:rPr lang="en-US" dirty="0">
                  <a:sym typeface="Symbol"/>
                </a:rPr>
                <a:t> Acc</a:t>
              </a:r>
              <a:r>
                <a:rPr lang="en-US" baseline="-25000" dirty="0">
                  <a:sym typeface="Symbol"/>
                </a:rPr>
                <a:t>2</a:t>
              </a:r>
              <a:r>
                <a:rPr lang="en-US" dirty="0">
                  <a:sym typeface="Symbol"/>
                </a:rPr>
                <a:t>(rest(y))</a:t>
              </a:r>
            </a:p>
            <a:p>
              <a:r>
                <a:rPr lang="en-US" dirty="0">
                  <a:sym typeface="Symbol"/>
                </a:rPr>
                <a:t>Acc</a:t>
              </a:r>
              <a:r>
                <a:rPr lang="en-US" baseline="-25000" dirty="0">
                  <a:sym typeface="Symbol"/>
                </a:rPr>
                <a:t>2</a:t>
              </a:r>
              <a:r>
                <a:rPr lang="en-US" dirty="0">
                  <a:sym typeface="Symbol"/>
                </a:rPr>
                <a:t>(y) </a:t>
              </a:r>
              <a:r>
                <a:rPr lang="en-US" dirty="0">
                  <a:sym typeface="Wingdings" pitchFamily="2" charset="2"/>
                </a:rPr>
                <a:t> y=[]  </a:t>
              </a:r>
              <a:r>
                <a:rPr lang="en-US" dirty="0">
                  <a:sym typeface="Symbol"/>
                </a:rPr>
                <a:t></a:t>
              </a:r>
              <a:r>
                <a:rPr lang="en-US" dirty="0">
                  <a:sym typeface="Wingdings" pitchFamily="2" charset="2"/>
                </a:rPr>
                <a:t> </a:t>
              </a:r>
            </a:p>
            <a:p>
              <a:r>
                <a:rPr lang="en-US" dirty="0">
                  <a:sym typeface="Wingdings" pitchFamily="2" charset="2"/>
                </a:rPr>
                <a:t>                (y≠[] </a:t>
              </a:r>
              <a:r>
                <a:rPr lang="en-US" dirty="0">
                  <a:sym typeface="Symbol"/>
                </a:rPr>
                <a:t> </a:t>
              </a:r>
              <a:r>
                <a:rPr lang="en-US" dirty="0">
                  <a:sym typeface="Wingdings" pitchFamily="2" charset="2"/>
                </a:rPr>
                <a:t>‘0’≤first(y)≤’9’ </a:t>
              </a:r>
              <a:r>
                <a:rPr lang="en-US" dirty="0">
                  <a:sym typeface="Symbol"/>
                </a:rPr>
                <a:t> Acc</a:t>
              </a:r>
              <a:r>
                <a:rPr lang="en-US" baseline="-25000" dirty="0">
                  <a:sym typeface="Symbol"/>
                </a:rPr>
                <a:t>2</a:t>
              </a:r>
              <a:r>
                <a:rPr lang="en-US" dirty="0">
                  <a:sym typeface="Symbol"/>
                </a:rPr>
                <a:t>(rest(y)))</a:t>
              </a:r>
            </a:p>
            <a:p>
              <a:r>
                <a:rPr lang="en-US" dirty="0"/>
                <a:t>Acc</a:t>
              </a:r>
              <a:r>
                <a:rPr lang="en-US" baseline="-25000" dirty="0"/>
                <a:t>3</a:t>
              </a:r>
              <a:r>
                <a:rPr lang="en-US" dirty="0"/>
                <a:t>(y) </a:t>
              </a:r>
              <a:r>
                <a:rPr lang="en-US" dirty="0">
                  <a:sym typeface="Wingdings" pitchFamily="2" charset="2"/>
                </a:rPr>
                <a:t> y≠[] </a:t>
              </a:r>
              <a:r>
                <a:rPr lang="en-US" dirty="0">
                  <a:sym typeface="Symbol"/>
                </a:rPr>
                <a:t> </a:t>
              </a:r>
              <a:r>
                <a:rPr lang="en-US" dirty="0">
                  <a:sym typeface="Wingdings" pitchFamily="2" charset="2"/>
                </a:rPr>
                <a:t>‘</a:t>
              </a:r>
              <a:r>
                <a:rPr lang="en-US" dirty="0" err="1">
                  <a:sym typeface="Wingdings" pitchFamily="2" charset="2"/>
                </a:rPr>
                <a:t>a’≤first</a:t>
              </a:r>
              <a:r>
                <a:rPr lang="en-US" dirty="0">
                  <a:sym typeface="Wingdings" pitchFamily="2" charset="2"/>
                </a:rPr>
                <a:t>(y)≤’z’ </a:t>
              </a:r>
              <a:r>
                <a:rPr lang="en-US" dirty="0">
                  <a:sym typeface="Symbol"/>
                </a:rPr>
                <a:t> Acc</a:t>
              </a:r>
              <a:r>
                <a:rPr lang="en-US" baseline="-25000" dirty="0">
                  <a:sym typeface="Symbol"/>
                </a:rPr>
                <a:t>4</a:t>
              </a:r>
              <a:r>
                <a:rPr lang="en-US" dirty="0">
                  <a:sym typeface="Symbol"/>
                </a:rPr>
                <a:t>(rest(y))</a:t>
              </a:r>
            </a:p>
            <a:p>
              <a:r>
                <a:rPr lang="en-US" dirty="0"/>
                <a:t>Acc</a:t>
              </a:r>
              <a:r>
                <a:rPr lang="en-US" baseline="-25000" dirty="0"/>
                <a:t>4</a:t>
              </a:r>
              <a:r>
                <a:rPr lang="en-US" dirty="0"/>
                <a:t>(y) </a:t>
              </a:r>
              <a:r>
                <a:rPr lang="en-US" dirty="0">
                  <a:sym typeface="Wingdings" pitchFamily="2" charset="2"/>
                </a:rPr>
                <a:t> y=[]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62434" y="1975620"/>
              <a:ext cx="1219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Theory</a:t>
              </a:r>
            </a:p>
          </p:txBody>
        </p:sp>
      </p:grpSp>
      <p:sp>
        <p:nvSpPr>
          <p:cNvPr id="28" name="Right Arrow 27"/>
          <p:cNvSpPr/>
          <p:nvPr/>
        </p:nvSpPr>
        <p:spPr>
          <a:xfrm rot="5400000">
            <a:off x="3442846" y="1959226"/>
            <a:ext cx="457200" cy="30480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61812" y="230697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SFA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5093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7841974" cy="4677032"/>
          </a:xfrm>
        </p:spPr>
        <p:txBody>
          <a:bodyPr>
            <a:normAutofit fontScale="92500"/>
          </a:bodyPr>
          <a:lstStyle/>
          <a:p>
            <a:r>
              <a:rPr lang="en-US" sz="2600" dirty="0"/>
              <a:t>Given </a:t>
            </a:r>
            <a:r>
              <a:rPr lang="en-US" sz="2600" dirty="0" err="1"/>
              <a:t>regex</a:t>
            </a:r>
            <a:r>
              <a:rPr lang="en-US" sz="2600" dirty="0"/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“</a:t>
            </a:r>
            <a:r>
              <a:rPr lang="en-US" sz="2400" dirty="0"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dirty="0">
                <a:cs typeface="Courier New" pitchFamily="49" charset="0"/>
              </a:rPr>
              <a:t>i.e.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)={</a:t>
            </a:r>
            <a:r>
              <a:rPr lang="en-US" sz="2400" dirty="0"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/>
              <a:t>Construct automaton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r>
              <a:rPr lang="en-US" sz="2600" dirty="0">
                <a:cs typeface="Times New Roman" pitchFamily="18" charset="0"/>
              </a:rPr>
              <a:t>Define </a:t>
            </a:r>
            <a:r>
              <a:rPr lang="en-US" sz="2600" i="1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600" dirty="0">
                <a:cs typeface="Times New Roman" pitchFamily="18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s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Acc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q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,0) 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false                  </a:t>
            </a:r>
            <a:r>
              <a:rPr lang="en-US" sz="2400" dirty="0">
                <a:cs typeface="Times New Roman" pitchFamily="18" charset="0"/>
                <a:sym typeface="Wingdings" pitchFamily="2" charset="2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q</a:t>
            </a:r>
            <a:r>
              <a:rPr lang="en-US" sz="2400" dirty="0">
                <a:cs typeface="Times New Roman" pitchFamily="18" charset="0"/>
                <a:sym typeface="Wingdings" pitchFamily="2" charset="2"/>
              </a:rPr>
              <a:t> is not final)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s n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Acc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succ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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hd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)=</a:t>
            </a:r>
            <a:r>
              <a:rPr lang="en-US" sz="2400" dirty="0">
                <a:cs typeface="Times New Roman" pitchFamily="18" charset="0"/>
                <a:sym typeface="Wingdings" pitchFamily="2" charset="2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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Acc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tl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),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s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Acc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,0) 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=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nil                  </a:t>
            </a:r>
            <a:r>
              <a:rPr lang="en-US" sz="2400" dirty="0">
                <a:cs typeface="Times New Roman" pitchFamily="18" charset="0"/>
                <a:sym typeface="Wingdings" pitchFamily="2" charset="2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sz="2400" dirty="0">
                <a:cs typeface="Times New Roman" pitchFamily="18" charset="0"/>
                <a:sym typeface="Wingdings" pitchFamily="2" charset="2"/>
              </a:rPr>
              <a:t> is final)</a:t>
            </a:r>
            <a:endParaRPr lang="en-US" sz="2400" i="1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s n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Acc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succ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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false      </a:t>
            </a:r>
            <a:r>
              <a:rPr lang="en-US" sz="2400" dirty="0">
                <a:cs typeface="Times New Roman" pitchFamily="18" charset="0"/>
                <a:sym typeface="Wingdings" pitchFamily="2" charset="2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sz="2400" dirty="0">
                <a:cs typeface="Times New Roman" pitchFamily="18" charset="0"/>
                <a:sym typeface="Wingdings" pitchFamily="2" charset="2"/>
              </a:rPr>
              <a:t> has no outgoing moves)</a:t>
            </a:r>
            <a:endParaRPr lang="en-US" sz="2400" i="1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lnSpc>
                <a:spcPct val="170000"/>
              </a:lnSpc>
              <a:buNone/>
            </a:pPr>
            <a:r>
              <a:rPr lang="en-US" sz="2600" baseline="-25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Step-by-step example (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3600" dirty="0"/>
              <a:t> construction)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592957" y="2216427"/>
            <a:ext cx="1670326" cy="496403"/>
            <a:chOff x="6251713" y="2295939"/>
            <a:chExt cx="1670326" cy="496403"/>
          </a:xfrm>
        </p:grpSpPr>
        <p:sp>
          <p:nvSpPr>
            <p:cNvPr id="7" name="Oval 6"/>
            <p:cNvSpPr/>
            <p:nvPr/>
          </p:nvSpPr>
          <p:spPr>
            <a:xfrm>
              <a:off x="7541039" y="2403613"/>
              <a:ext cx="381000" cy="381000"/>
            </a:xfrm>
            <a:prstGeom prst="ellipse">
              <a:avLst/>
            </a:prstGeom>
            <a:solidFill>
              <a:schemeClr val="bg2"/>
            </a:solidFill>
            <a:ln w="4445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6535529" y="2411342"/>
              <a:ext cx="381000" cy="381000"/>
            </a:xfrm>
            <a:prstGeom prst="ellipse">
              <a:avLst/>
            </a:prstGeom>
            <a:solidFill>
              <a:schemeClr val="bg2"/>
            </a:solidFill>
            <a:ln w="127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</a:p>
          </p:txBody>
        </p:sp>
        <p:cxnSp>
          <p:nvCxnSpPr>
            <p:cNvPr id="10" name="Straight Arrow Connector 9"/>
            <p:cNvCxnSpPr>
              <a:stCxn id="8" idx="6"/>
              <a:endCxn id="7" idx="2"/>
            </p:cNvCxnSpPr>
            <p:nvPr/>
          </p:nvCxnSpPr>
          <p:spPr>
            <a:xfrm flipV="1">
              <a:off x="6916529" y="2594113"/>
              <a:ext cx="624510" cy="7729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6251713" y="2574235"/>
              <a:ext cx="49695" cy="5963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>
              <a:stCxn id="25" idx="6"/>
              <a:endCxn id="8" idx="2"/>
            </p:cNvCxnSpPr>
            <p:nvPr/>
          </p:nvCxnSpPr>
          <p:spPr>
            <a:xfrm flipV="1">
              <a:off x="6301408" y="2601842"/>
              <a:ext cx="234121" cy="221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957392" y="2295939"/>
              <a:ext cx="576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600" dirty="0"/>
                <a:t>=a</a:t>
              </a:r>
            </a:p>
          </p:txBody>
        </p:sp>
      </p:grpSp>
      <p:sp>
        <p:nvSpPr>
          <p:cNvPr id="33" name="Rounded Rectangular Callout 32"/>
          <p:cNvSpPr/>
          <p:nvPr/>
        </p:nvSpPr>
        <p:spPr>
          <a:xfrm>
            <a:off x="7435935" y="1308497"/>
            <a:ext cx="2146851" cy="437322"/>
          </a:xfrm>
          <a:prstGeom prst="wedgeRoundRectCallout">
            <a:avLst>
              <a:gd name="adj1" fmla="val -44000"/>
              <a:gd name="adj2" fmla="val 186813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{</a:t>
            </a:r>
            <a:r>
              <a:rPr lang="en-US" dirty="0">
                <a:cs typeface="Times New Roman" pitchFamily="18" charset="0"/>
                <a:sym typeface="Symbol"/>
              </a:rPr>
              <a:t>a}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= {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|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M </a:t>
            </a:r>
            <a:r>
              <a:rPr lang="en-US" dirty="0">
                <a:latin typeface="Times New Roman" pitchFamily="18" charset="0"/>
                <a:ea typeface="Arial Unicode MS"/>
                <a:cs typeface="Times New Roman" pitchFamily="18" charset="0"/>
                <a:sym typeface="Symbol"/>
              </a:rPr>
              <a:t>⊧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dirty="0">
                <a:cs typeface="Times New Roman" pitchFamily="18" charset="0"/>
                <a:sym typeface="Symbol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}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30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/>
              <a:t>-matching in Z3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5500" y="1600201"/>
            <a:ext cx="8115300" cy="25781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Equational</a:t>
            </a:r>
            <a:r>
              <a:rPr lang="en-US" dirty="0" smtClean="0"/>
              <a:t> axioms have the form</a:t>
            </a:r>
            <a:br>
              <a:rPr lang="en-US" dirty="0" smtClean="0"/>
            </a:b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lhs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 =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rhs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])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>(Note that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‘=’</a:t>
            </a:r>
            <a:r>
              <a:rPr lang="en-US" dirty="0" smtClean="0">
                <a:cs typeface="Times New Roman" pitchFamily="18" charset="0"/>
              </a:rPr>
              <a:t> is same as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dirty="0" smtClean="0">
                <a:cs typeface="Times New Roman" pitchFamily="18" charset="0"/>
              </a:rPr>
              <a:t> when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lhs</a:t>
            </a:r>
            <a:r>
              <a:rPr lang="en-US" dirty="0" err="1" smtClean="0">
                <a:cs typeface="Times New Roman" pitchFamily="18" charset="0"/>
              </a:rPr>
              <a:t>,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rhs</a:t>
            </a:r>
            <a:r>
              <a:rPr lang="en-US" dirty="0" err="1" smtClean="0">
                <a:cs typeface="Times New Roman" pitchFamily="18" charset="0"/>
              </a:rPr>
              <a:t>:</a:t>
            </a:r>
            <a:r>
              <a:rPr lang="en-US" dirty="0" err="1" smtClean="0">
                <a:latin typeface="Castellar" pitchFamily="18" charset="0"/>
                <a:cs typeface="Times New Roman" pitchFamily="18" charset="0"/>
              </a:rPr>
              <a:t>B</a:t>
            </a:r>
            <a:r>
              <a:rPr lang="en-US" dirty="0" smtClean="0">
                <a:cs typeface="Times New Roman" pitchFamily="18" charset="0"/>
              </a:rPr>
              <a:t>)</a:t>
            </a:r>
          </a:p>
          <a:p>
            <a:r>
              <a:rPr lang="en-US" dirty="0" smtClean="0"/>
              <a:t>There is a </a:t>
            </a:r>
            <a:r>
              <a:rPr lang="en-US" i="1" dirty="0" smtClean="0"/>
              <a:t>current goal</a:t>
            </a:r>
            <a:r>
              <a:rPr lang="en-US" dirty="0" smtClean="0"/>
              <a:t> that is a </a:t>
            </a:r>
            <a:r>
              <a:rPr lang="en-US" i="1" dirty="0" smtClean="0"/>
              <a:t>quantifier free ground </a:t>
            </a:r>
            <a:r>
              <a:rPr lang="en-US" dirty="0" smtClean="0"/>
              <a:t>formula, axioms are used to </a:t>
            </a:r>
            <a:r>
              <a:rPr lang="en-US" i="1" dirty="0" smtClean="0"/>
              <a:t>rewrite</a:t>
            </a:r>
            <a:r>
              <a:rPr lang="en-US" dirty="0" smtClean="0"/>
              <a:t> the goal during model generation by matching axioms (from left to right):</a:t>
            </a:r>
          </a:p>
        </p:txBody>
      </p:sp>
      <p:sp>
        <p:nvSpPr>
          <p:cNvPr id="7" name="Rectangle 6"/>
          <p:cNvSpPr/>
          <p:nvPr/>
        </p:nvSpPr>
        <p:spPr>
          <a:xfrm>
            <a:off x="4432300" y="4356100"/>
            <a:ext cx="407670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29301" y="4399005"/>
            <a:ext cx="896894" cy="259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en-US" sz="24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76500" y="4254501"/>
            <a:ext cx="227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Symbol"/>
              </a:rPr>
              <a:t>current goal =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41500" y="4711701"/>
            <a:ext cx="6718300" cy="1401465"/>
            <a:chOff x="317500" y="4711700"/>
            <a:chExt cx="6718300" cy="1401465"/>
          </a:xfrm>
        </p:grpSpPr>
        <p:sp>
          <p:nvSpPr>
            <p:cNvPr id="10" name="Rectangle 9"/>
            <p:cNvSpPr/>
            <p:nvPr/>
          </p:nvSpPr>
          <p:spPr>
            <a:xfrm>
              <a:off x="2959100" y="5727700"/>
              <a:ext cx="4076700" cy="330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92600" y="5765800"/>
              <a:ext cx="952500" cy="266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rhs</a:t>
              </a: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</a:t>
              </a:r>
              <a:endPara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7500" y="5651500"/>
              <a:ext cx="294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ym typeface="Symbol"/>
                </a:rPr>
                <a:t>               new goal =</a:t>
              </a:r>
              <a:endParaRPr lang="en-US" sz="2400" dirty="0"/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4660900" y="4711700"/>
              <a:ext cx="279400" cy="1028700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426200" y="4953001"/>
            <a:ext cx="2895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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)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 =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lhs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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/>
              <a:t> </a:t>
            </a:r>
            <a:endParaRPr lang="en-US" sz="2800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1767840" y="195072"/>
            <a:ext cx="2231136" cy="1133856"/>
          </a:xfrm>
          <a:prstGeom prst="wedgeRoundRectCallout">
            <a:avLst>
              <a:gd name="adj1" fmla="val -28844"/>
              <a:gd name="adj2" fmla="val 86527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In general, axioms may also be </a:t>
            </a:r>
            <a:r>
              <a:rPr lang="en-US" sz="1600" dirty="0" err="1"/>
              <a:t>nonequational</a:t>
            </a:r>
            <a:r>
              <a:rPr lang="en-US" sz="1600" dirty="0"/>
              <a:t> and are </a:t>
            </a:r>
            <a:r>
              <a:rPr lang="en-US" sz="1600" i="1" dirty="0"/>
              <a:t>triggered</a:t>
            </a:r>
            <a:r>
              <a:rPr lang="en-US" sz="1600" dirty="0"/>
              <a:t> by  associated </a:t>
            </a:r>
            <a:r>
              <a:rPr lang="en-US" sz="1600" i="1" dirty="0"/>
              <a:t>patterns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66171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7841974" cy="485002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Assuming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smtClean="0"/>
              <a:t>as defined earlier for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=“</a:t>
            </a:r>
            <a:r>
              <a:rPr lang="en-US" dirty="0" smtClean="0"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en-US" dirty="0" smtClean="0">
              <a:cs typeface="Times New Roman" pitchFamily="18" charset="0"/>
            </a:endParaRPr>
          </a:p>
          <a:p>
            <a:r>
              <a:rPr lang="en-US" dirty="0" smtClean="0"/>
              <a:t>Declare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 smtClean="0">
                <a:latin typeface="Castellar" pitchFamily="18" charset="0"/>
              </a:rPr>
              <a:t>l</a:t>
            </a:r>
            <a:r>
              <a:rPr lang="en-US" dirty="0" smtClean="0">
                <a:sym typeface="Symbol"/>
              </a:rPr>
              <a:t></a:t>
            </a:r>
            <a:r>
              <a:rPr lang="en-US" dirty="0" smtClean="0">
                <a:latin typeface="Castellar" pitchFamily="18" charset="0"/>
              </a:rPr>
              <a:t>C</a:t>
            </a:r>
            <a:r>
              <a:rPr lang="en-US" dirty="0" smtClean="0">
                <a:sym typeface="Symbol"/>
              </a:rPr>
              <a:t></a:t>
            </a:r>
            <a:r>
              <a:rPr lang="en-US" dirty="0" smtClean="0"/>
              <a:t> as an </a:t>
            </a:r>
            <a:r>
              <a:rPr lang="en-US" i="1" dirty="0" err="1" smtClean="0"/>
              <a:t>uninterpreted</a:t>
            </a:r>
            <a:r>
              <a:rPr lang="en-US" i="1" dirty="0" smtClean="0"/>
              <a:t> constant</a:t>
            </a:r>
          </a:p>
          <a:p>
            <a:r>
              <a:rPr lang="en-US" dirty="0" smtClean="0"/>
              <a:t>Consider the goal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Acc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succ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(0))</a:t>
            </a:r>
          </a:p>
          <a:p>
            <a:r>
              <a:rPr lang="en-US" dirty="0" smtClean="0">
                <a:cs typeface="Times New Roman" pitchFamily="18" charset="0"/>
              </a:rPr>
              <a:t>E-matching:</a:t>
            </a:r>
          </a:p>
          <a:p>
            <a:endParaRPr lang="en-US" dirty="0" smtClean="0">
              <a:cs typeface="Times New Roman" pitchFamily="18" charset="0"/>
            </a:endParaRPr>
          </a:p>
          <a:p>
            <a:endParaRPr lang="en-US" dirty="0" smtClean="0">
              <a:cs typeface="Times New Roman" pitchFamily="18" charset="0"/>
            </a:endParaRPr>
          </a:p>
          <a:p>
            <a:endParaRPr lang="en-US" dirty="0" smtClean="0">
              <a:cs typeface="Times New Roman" pitchFamily="18" charset="0"/>
            </a:endParaRPr>
          </a:p>
          <a:p>
            <a:endParaRPr lang="en-US" dirty="0" smtClean="0">
              <a:cs typeface="Times New Roman" pitchFamily="18" charset="0"/>
            </a:endParaRPr>
          </a:p>
          <a:p>
            <a:endParaRPr lang="en-US" dirty="0" smtClean="0">
              <a:cs typeface="Times New Roman" pitchFamily="18" charset="0"/>
            </a:endParaRPr>
          </a:p>
          <a:p>
            <a:endParaRPr lang="en-US" dirty="0" smtClean="0">
              <a:cs typeface="Times New Roman" pitchFamily="18" charset="0"/>
            </a:endParaRPr>
          </a:p>
          <a:p>
            <a:endParaRPr lang="en-US" dirty="0" smtClean="0">
              <a:cs typeface="Times New Roman" pitchFamily="18" charset="0"/>
            </a:endParaRPr>
          </a:p>
          <a:p>
            <a:endParaRPr lang="en-US" dirty="0" smtClean="0"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Now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)=</a:t>
            </a:r>
            <a:r>
              <a:rPr lang="en-US" dirty="0" smtClean="0">
                <a:cs typeface="Times New Roman" pitchFamily="18" charset="0"/>
                <a:sym typeface="Wingdings" pitchFamily="2" charset="2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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)=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nil </a:t>
            </a:r>
            <a:r>
              <a:rPr lang="en-US" dirty="0" smtClean="0">
                <a:cs typeface="Times New Roman" pitchFamily="18" charset="0"/>
                <a:sym typeface="Wingdings" pitchFamily="2" charset="2"/>
              </a:rPr>
              <a:t>has a model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</a:t>
            </a:r>
            <a:r>
              <a:rPr lang="en-US" dirty="0" smtClean="0">
                <a:cs typeface="Times New Roman" pitchFamily="18" charset="0"/>
                <a:sym typeface="Wingdings" pitchFamily="2" charset="2"/>
              </a:rPr>
              <a:t> using the built-in list theory, namely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</a:t>
            </a:r>
            <a:r>
              <a:rPr lang="en-US" i="1" baseline="30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dirty="0" err="1" smtClean="0">
                <a:cs typeface="Times New Roman" pitchFamily="18" charset="0"/>
                <a:sym typeface="Wingdings" pitchFamily="2" charset="2"/>
              </a:rPr>
              <a:t>a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nil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Step-by-step example (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solving</a:t>
            </a:r>
            <a:r>
              <a:rPr lang="en-US" sz="3600" dirty="0"/>
              <a:t>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38399" y="3257036"/>
            <a:ext cx="2471352" cy="400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</a:t>
            </a:r>
            <a:r>
              <a:rPr lang="en-US" sz="2400" i="1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succ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(0))</a:t>
            </a:r>
            <a:endParaRPr lang="en-US" sz="24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38400" y="4126125"/>
            <a:ext cx="3188045" cy="384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hd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)=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  <a:sym typeface="Wingdings" pitchFamily="2" charset="2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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Acc</a:t>
            </a:r>
            <a:r>
              <a:rPr lang="en-US" sz="2400" i="1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tl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),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0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endParaRPr lang="en-US" sz="24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3575222" y="3710803"/>
            <a:ext cx="269446" cy="379285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2438400" y="4126126"/>
            <a:ext cx="3188045" cy="384090"/>
            <a:chOff x="902042" y="5596579"/>
            <a:chExt cx="3188045" cy="384090"/>
          </a:xfrm>
        </p:grpSpPr>
        <p:sp>
          <p:nvSpPr>
            <p:cNvPr id="21" name="Rectangle 20"/>
            <p:cNvSpPr/>
            <p:nvPr/>
          </p:nvSpPr>
          <p:spPr>
            <a:xfrm>
              <a:off x="902042" y="5596579"/>
              <a:ext cx="3188045" cy="38409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i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hd</a:t>
              </a: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(</a:t>
              </a:r>
              <a:r>
                <a:rPr lang="en-US" sz="24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w</a:t>
              </a: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)=</a:t>
              </a:r>
              <a:r>
                <a:rPr lang="en-US" sz="2400" dirty="0">
                  <a:solidFill>
                    <a:schemeClr val="tx1"/>
                  </a:solidFill>
                  <a:cs typeface="Times New Roman" pitchFamily="18" charset="0"/>
                  <a:sym typeface="Wingdings" pitchFamily="2" charset="2"/>
                </a:rPr>
                <a:t>a</a:t>
              </a: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</a:t>
              </a: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 </a:t>
              </a:r>
              <a:r>
                <a:rPr lang="en-US" sz="2400" i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Acc</a:t>
              </a:r>
              <a:r>
                <a:rPr lang="en-US" sz="2400" i="1" baseline="-25000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p</a:t>
              </a: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(</a:t>
              </a:r>
              <a:r>
                <a:rPr lang="en-US" sz="2400" i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tl</a:t>
              </a: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(</a:t>
              </a:r>
              <a:r>
                <a:rPr lang="en-US" sz="24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w</a:t>
              </a: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),</a:t>
              </a:r>
              <a:r>
                <a:rPr lang="en-US" sz="24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0</a:t>
              </a: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)</a:t>
              </a:r>
              <a:endPara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310715" y="5609964"/>
              <a:ext cx="1742302" cy="3459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i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Acc</a:t>
              </a:r>
              <a:r>
                <a:rPr lang="en-US" sz="2400" i="1" baseline="-25000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p</a:t>
              </a: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(</a:t>
              </a:r>
              <a:r>
                <a:rPr lang="en-US" sz="2400" i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tl</a:t>
              </a: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(</a:t>
              </a:r>
              <a:r>
                <a:rPr lang="en-US" sz="24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w</a:t>
              </a: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),</a:t>
              </a:r>
              <a:r>
                <a:rPr lang="en-US" sz="24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0</a:t>
              </a: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)</a:t>
              </a:r>
              <a:endPara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7" name="Rounded Rectangular Callout 26"/>
          <p:cNvSpPr/>
          <p:nvPr/>
        </p:nvSpPr>
        <p:spPr>
          <a:xfrm>
            <a:off x="5465806" y="3212758"/>
            <a:ext cx="4633784" cy="568411"/>
          </a:xfrm>
          <a:prstGeom prst="wedgeRoundRectCallout">
            <a:avLst>
              <a:gd name="adj1" fmla="val -80246"/>
              <a:gd name="adj2" fmla="val 84239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sym typeface="Symbol"/>
              </a:rPr>
              <a:t>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sym typeface="Symbol"/>
              </a:rPr>
              <a:t>={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sz="1400" dirty="0" err="1">
                <a:latin typeface="Arial Unicode MS"/>
                <a:ea typeface="Arial Unicode MS"/>
                <a:cs typeface="Arial Unicode MS"/>
                <a:sym typeface="Symbol"/>
              </a:rPr>
              <a:t>↦</a:t>
            </a:r>
            <a:r>
              <a:rPr lang="en-US" sz="1400" i="1" dirty="0" err="1">
                <a:latin typeface="Times New Roman" pitchFamily="18" charset="0"/>
                <a:ea typeface="Arial Unicode MS"/>
                <a:cs typeface="Times New Roman" pitchFamily="18" charset="0"/>
                <a:sym typeface="Symbol"/>
              </a:rPr>
              <a:t>w</a:t>
            </a:r>
            <a:r>
              <a:rPr lang="en-US" sz="1400" i="1" dirty="0">
                <a:latin typeface="Times New Roman" pitchFamily="18" charset="0"/>
                <a:ea typeface="Arial Unicode MS"/>
                <a:cs typeface="Times New Roman" pitchFamily="18" charset="0"/>
                <a:sym typeface="Symbol"/>
              </a:rPr>
              <a:t>,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  <a:sym typeface="Symbol"/>
              </a:rPr>
              <a:t> n</a:t>
            </a:r>
            <a:r>
              <a:rPr lang="en-US" sz="1400" dirty="0">
                <a:latin typeface="Arial Unicode MS"/>
                <a:ea typeface="Arial Unicode MS"/>
                <a:cs typeface="Arial Unicode MS"/>
                <a:sym typeface="Symbol"/>
              </a:rPr>
              <a:t>↦</a:t>
            </a:r>
            <a:r>
              <a:rPr lang="en-US" sz="1400" dirty="0">
                <a:latin typeface="Times New Roman" pitchFamily="18" charset="0"/>
                <a:ea typeface="Arial Unicode MS"/>
                <a:cs typeface="Times New Roman" pitchFamily="18" charset="0"/>
                <a:sym typeface="Symbol"/>
              </a:rPr>
              <a:t>0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sym typeface="Symbol"/>
              </a:rPr>
              <a:t>})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Acc</a:t>
            </a:r>
            <a:r>
              <a:rPr lang="en-US" sz="1400" i="1" baseline="-25000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succ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(0))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sym typeface="Symbol"/>
              </a:rPr>
              <a:t> =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Acc</a:t>
            </a:r>
            <a:r>
              <a:rPr lang="en-US" sz="1400" i="1" baseline="-25000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succ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sym typeface="Symbol"/>
              </a:rPr>
              <a:t> </a:t>
            </a: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  <a:sym typeface="Symbol"/>
              </a:rPr>
              <a:t>Thus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sym typeface="Symbol"/>
              </a:rPr>
              <a:t>: replace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Acc</a:t>
            </a:r>
            <a:r>
              <a:rPr lang="en-US" sz="1400" i="1" baseline="-25000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succ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(0))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hd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)=</a:t>
            </a:r>
            <a:r>
              <a:rPr lang="en-US" sz="1400" dirty="0">
                <a:cs typeface="Times New Roman" pitchFamily="18" charset="0"/>
                <a:sym typeface="Wingdings" pitchFamily="2" charset="2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sym typeface="Symbol"/>
              </a:rPr>
              <a:t>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Acc</a:t>
            </a:r>
            <a:r>
              <a:rPr lang="en-US" sz="1400" i="1" baseline="-25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tl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),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sym typeface="Symbol"/>
              </a:rPr>
              <a:t>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4666737" y="4542826"/>
            <a:ext cx="269446" cy="379285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ular Callout 28"/>
          <p:cNvSpPr/>
          <p:nvPr/>
        </p:nvSpPr>
        <p:spPr>
          <a:xfrm>
            <a:off x="6112476" y="4007708"/>
            <a:ext cx="3542270" cy="568411"/>
          </a:xfrm>
          <a:prstGeom prst="wedgeRoundRectCallout">
            <a:avLst>
              <a:gd name="adj1" fmla="val -80246"/>
              <a:gd name="adj2" fmla="val 84239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sym typeface="Symbol"/>
              </a:rPr>
              <a:t>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sym typeface="Symbol"/>
              </a:rPr>
              <a:t>={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sz="1400" dirty="0" err="1">
                <a:latin typeface="Arial Unicode MS"/>
                <a:ea typeface="Arial Unicode MS"/>
                <a:cs typeface="Arial Unicode MS"/>
                <a:sym typeface="Symbol"/>
              </a:rPr>
              <a:t>↦</a:t>
            </a:r>
            <a:r>
              <a:rPr lang="en-US" sz="1400" i="1" dirty="0" err="1">
                <a:latin typeface="Times New Roman" pitchFamily="18" charset="0"/>
                <a:ea typeface="Arial Unicode MS"/>
                <a:cs typeface="Times New Roman" pitchFamily="18" charset="0"/>
                <a:sym typeface="Symbol"/>
              </a:rPr>
              <a:t>tl</a:t>
            </a:r>
            <a:r>
              <a:rPr lang="en-US" sz="1400" dirty="0">
                <a:latin typeface="Times New Roman" pitchFamily="18" charset="0"/>
                <a:ea typeface="Arial Unicode MS"/>
                <a:cs typeface="Times New Roman" pitchFamily="18" charset="0"/>
                <a:sym typeface="Symbol"/>
              </a:rPr>
              <a:t>(</a:t>
            </a:r>
            <a:r>
              <a:rPr lang="en-US" sz="1400" i="1" dirty="0">
                <a:latin typeface="Times New Roman" pitchFamily="18" charset="0"/>
                <a:ea typeface="Arial Unicode MS"/>
                <a:cs typeface="Times New Roman" pitchFamily="18" charset="0"/>
                <a:sym typeface="Symbol"/>
              </a:rPr>
              <a:t>w</a:t>
            </a:r>
            <a:r>
              <a:rPr lang="en-US" sz="1400" dirty="0">
                <a:latin typeface="Times New Roman" pitchFamily="18" charset="0"/>
                <a:ea typeface="Arial Unicode MS"/>
                <a:cs typeface="Times New Roman" pitchFamily="18" charset="0"/>
                <a:sym typeface="Symbol"/>
              </a:rPr>
              <a:t>)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sym typeface="Symbol"/>
              </a:rPr>
              <a:t>}) </a:t>
            </a:r>
            <a:r>
              <a:rPr lang="en-US" sz="1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Acc</a:t>
            </a:r>
            <a:r>
              <a:rPr lang="en-US" sz="1400" i="1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sz="1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tl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),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0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sym typeface="Symbol"/>
              </a:rPr>
              <a:t>= </a:t>
            </a:r>
            <a:r>
              <a:rPr lang="en-US" sz="1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Acc</a:t>
            </a:r>
            <a:r>
              <a:rPr lang="en-US" sz="1400" i="1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0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sym typeface="Symbol"/>
              </a:rPr>
              <a:t> </a:t>
            </a: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  <a:sym typeface="Symbol"/>
              </a:rPr>
              <a:t>Thus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sym typeface="Symbol"/>
              </a:rPr>
              <a:t>: replace </a:t>
            </a:r>
            <a:r>
              <a:rPr lang="en-US" sz="1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Acc</a:t>
            </a:r>
            <a:r>
              <a:rPr lang="en-US" sz="1400" i="1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sz="1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tl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),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0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s=nil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sym typeface="Symbol"/>
              </a:rPr>
              <a:t>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887362" y="4982859"/>
            <a:ext cx="2664942" cy="384090"/>
            <a:chOff x="1351005" y="5563627"/>
            <a:chExt cx="2664942" cy="384090"/>
          </a:xfrm>
        </p:grpSpPr>
        <p:sp>
          <p:nvSpPr>
            <p:cNvPr id="30" name="Rectangle 29"/>
            <p:cNvSpPr/>
            <p:nvPr/>
          </p:nvSpPr>
          <p:spPr>
            <a:xfrm>
              <a:off x="1351005" y="5563627"/>
              <a:ext cx="2664942" cy="38409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24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  </a:t>
              </a:r>
              <a:r>
                <a:rPr lang="en-US" sz="2400" i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hd</a:t>
              </a: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(</a:t>
              </a:r>
              <a:r>
                <a:rPr lang="en-US" sz="24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w</a:t>
              </a: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)=</a:t>
              </a:r>
              <a:r>
                <a:rPr lang="en-US" sz="2400" dirty="0">
                  <a:solidFill>
                    <a:schemeClr val="tx1"/>
                  </a:solidFill>
                  <a:cs typeface="Times New Roman" pitchFamily="18" charset="0"/>
                  <a:sym typeface="Wingdings" pitchFamily="2" charset="2"/>
                </a:rPr>
                <a:t>a</a:t>
              </a: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</a:t>
              </a: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 </a:t>
              </a:r>
              <a:endPara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842054" y="5572897"/>
              <a:ext cx="1149180" cy="3459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2400" i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tl</a:t>
              </a: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(</a:t>
              </a:r>
              <a:r>
                <a:rPr lang="en-US" sz="24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w</a:t>
              </a: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)=</a:t>
              </a:r>
              <a:r>
                <a:rPr lang="en-US" sz="24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nil</a:t>
              </a:r>
              <a:endPara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75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7" grpId="0" animBg="1"/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7DDF9C4307334E89ED110A86A7ABC6" ma:contentTypeVersion="1" ma:contentTypeDescription="Create a new document." ma:contentTypeScope="" ma:versionID="b9373c3bbaf6b411fd7f63f021d4d6fc">
  <xsd:schema xmlns:xsd="http://www.w3.org/2001/XMLSchema" xmlns:xs="http://www.w3.org/2001/XMLSchema" xmlns:p="http://schemas.microsoft.com/office/2006/metadata/properties" xmlns:ns3="e38774e6-6428-4dbd-b505-0acc1faa5601" targetNamespace="http://schemas.microsoft.com/office/2006/metadata/properties" ma:root="true" ma:fieldsID="2b233a94cf1960505182d9874862e24f" ns3:_="">
    <xsd:import namespace="e38774e6-6428-4dbd-b505-0acc1faa5601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8774e6-6428-4dbd-b505-0acc1faa560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CE9295-D642-4A8B-8E3E-E3ABE16B63E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85104E6-C828-4FC3-A33C-64336A6E8D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8774e6-6428-4dbd-b505-0acc1faa56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6BFFDC-454B-4126-B386-28229AA96DAC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e38774e6-6428-4dbd-b505-0acc1faa560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30312</TotalTime>
  <Words>878</Words>
  <Application>Microsoft Office PowerPoint</Application>
  <PresentationFormat>Widescreen</PresentationFormat>
  <Paragraphs>186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Arial Unicode MS</vt:lpstr>
      <vt:lpstr>Arial</vt:lpstr>
      <vt:lpstr>Calibri</vt:lpstr>
      <vt:lpstr>Calibri Light</vt:lpstr>
      <vt:lpstr>Castellar</vt:lpstr>
      <vt:lpstr>Courier New</vt:lpstr>
      <vt:lpstr>Lucida Console</vt:lpstr>
      <vt:lpstr>Lucida Handwriting</vt:lpstr>
      <vt:lpstr>Symbol</vt:lpstr>
      <vt:lpstr>Times New Roman</vt:lpstr>
      <vt:lpstr>Wingdings</vt:lpstr>
      <vt:lpstr>Office Theme</vt:lpstr>
      <vt:lpstr>1_Office Theme</vt:lpstr>
      <vt:lpstr>2_Office Theme</vt:lpstr>
      <vt:lpstr>Lecture 4</vt:lpstr>
      <vt:lpstr>Solving regular membership constraints</vt:lpstr>
      <vt:lpstr>Supporting regex constraints in DSE </vt:lpstr>
      <vt:lpstr>The plan…</vt:lpstr>
      <vt:lpstr>Symbolic Finite Acceptor (SFA)</vt:lpstr>
      <vt:lpstr>SFA axioms</vt:lpstr>
      <vt:lpstr>Step-by-step example (Th(A) construction)</vt:lpstr>
      <vt:lpstr>E-matching in Z3</vt:lpstr>
      <vt:lpstr>Step-by-step example (solving)</vt:lpstr>
      <vt:lpstr>Conditional correctness of Th(A)</vt:lpstr>
      <vt:lpstr>Algorithms on SFAs</vt:lpstr>
      <vt:lpstr>Product construction of SFAs</vt:lpstr>
      <vt:lpstr>Relativized Formal Language Theory</vt:lpstr>
      <vt:lpstr>Core Question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Parameterized Unit Testing</dc:title>
  <dc:creator>Nikolai Tillmann</dc:creator>
  <cp:lastModifiedBy>Thomas Ball</cp:lastModifiedBy>
  <cp:revision>266</cp:revision>
  <dcterms:created xsi:type="dcterms:W3CDTF">2013-07-23T16:34:49Z</dcterms:created>
  <dcterms:modified xsi:type="dcterms:W3CDTF">2014-07-02T23:25:53Z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0x010100437DDF9C4307334E89ED110A86A7ABC6</vt:lpwstr>
  </property>
</Properties>
</file>