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2" autoAdjust="0"/>
  </p:normalViewPr>
  <p:slideViewPr>
    <p:cSldViewPr snapToGrid="0" snapToObjects="1">
      <p:cViewPr varScale="1">
        <p:scale>
          <a:sx n="79" d="100"/>
          <a:sy n="79" d="100"/>
        </p:scale>
        <p:origin x="-1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AAE4-B5DF-3B4C-AE16-2131FCD12FFC}" type="datetimeFigureOut">
              <a:rPr lang="en-US" smtClean="0"/>
              <a:t>11/10/12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05D1-846D-0C44-A6D5-83A6B08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05D1-846D-0C44-A6D5-83A6B08E19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6362-EB87-F04F-9A16-C0163380F9E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A8A5-8AB8-CE4F-9AE2-DFFC6682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60866" y="711201"/>
            <a:ext cx="524934" cy="491066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81230"/>
              </p:ext>
            </p:extLst>
          </p:nvPr>
        </p:nvGraphicFramePr>
        <p:xfrm>
          <a:off x="948267" y="662091"/>
          <a:ext cx="1507067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iPad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Itinery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84794"/>
              </p:ext>
            </p:extLst>
          </p:nvPr>
        </p:nvGraphicFramePr>
        <p:xfrm>
          <a:off x="948266" y="1710338"/>
          <a:ext cx="1507067" cy="128015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User Interface Module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61732" y="1669624"/>
            <a:ext cx="1490134" cy="922867"/>
            <a:chOff x="4588933" y="406401"/>
            <a:chExt cx="1490134" cy="1151466"/>
          </a:xfrm>
        </p:grpSpPr>
        <p:sp>
          <p:nvSpPr>
            <p:cNvPr id="7" name="Can 6"/>
            <p:cNvSpPr/>
            <p:nvPr/>
          </p:nvSpPr>
          <p:spPr>
            <a:xfrm>
              <a:off x="4588933" y="457200"/>
              <a:ext cx="1490134" cy="11006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Flight Quality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7596" y="406401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HANA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42932" y="1669624"/>
            <a:ext cx="1490134" cy="922867"/>
            <a:chOff x="4588933" y="406401"/>
            <a:chExt cx="1490134" cy="1151466"/>
          </a:xfrm>
        </p:grpSpPr>
        <p:sp>
          <p:nvSpPr>
            <p:cNvPr id="11" name="Can 10"/>
            <p:cNvSpPr/>
            <p:nvPr/>
          </p:nvSpPr>
          <p:spPr>
            <a:xfrm>
              <a:off x="4588933" y="457200"/>
              <a:ext cx="1490134" cy="11006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Historical Weather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7596" y="406401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HANA</a:t>
              </a:r>
              <a:endParaRPr lang="en-US" dirty="0"/>
            </a:p>
          </p:txBody>
        </p:sp>
      </p:grpSp>
      <p:sp>
        <p:nvSpPr>
          <p:cNvPr id="13" name="Multidocument 12"/>
          <p:cNvSpPr/>
          <p:nvPr/>
        </p:nvSpPr>
        <p:spPr>
          <a:xfrm>
            <a:off x="5706533" y="406400"/>
            <a:ext cx="2032000" cy="795867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94831"/>
              </p:ext>
            </p:extLst>
          </p:nvPr>
        </p:nvGraphicFramePr>
        <p:xfrm>
          <a:off x="948265" y="3894659"/>
          <a:ext cx="1507067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12216"/>
              </p:ext>
            </p:extLst>
          </p:nvPr>
        </p:nvGraphicFramePr>
        <p:xfrm>
          <a:off x="6781795" y="5134179"/>
          <a:ext cx="1507067" cy="1005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177799">
                <a:tc>
                  <a:txBody>
                    <a:bodyPr/>
                    <a:lstStyle/>
                    <a:p>
                      <a:r>
                        <a:rPr lang="en-US" dirty="0" smtClean="0"/>
                        <a:t>SAP</a:t>
                      </a:r>
                      <a:r>
                        <a:rPr lang="en-US" baseline="0" dirty="0" smtClean="0"/>
                        <a:t> Math Model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loud 15"/>
          <p:cNvSpPr/>
          <p:nvPr/>
        </p:nvSpPr>
        <p:spPr>
          <a:xfrm>
            <a:off x="3183461" y="465667"/>
            <a:ext cx="1794938" cy="736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027"/>
              </p:ext>
            </p:extLst>
          </p:nvPr>
        </p:nvGraphicFramePr>
        <p:xfrm>
          <a:off x="4440762" y="5297581"/>
          <a:ext cx="1507067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 Module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56009"/>
              </p:ext>
            </p:extLst>
          </p:nvPr>
        </p:nvGraphicFramePr>
        <p:xfrm>
          <a:off x="4089398" y="4060604"/>
          <a:ext cx="2209797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209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 Investigator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74329"/>
              </p:ext>
            </p:extLst>
          </p:nvPr>
        </p:nvGraphicFramePr>
        <p:xfrm>
          <a:off x="5545661" y="2931145"/>
          <a:ext cx="1507067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Filter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35085"/>
              </p:ext>
            </p:extLst>
          </p:nvPr>
        </p:nvGraphicFramePr>
        <p:xfrm>
          <a:off x="3149596" y="2992093"/>
          <a:ext cx="1693336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93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Collector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701799" y="1398691"/>
            <a:ext cx="1" cy="311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346198" y="2993777"/>
            <a:ext cx="1" cy="904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 flipH="1">
            <a:off x="3759195" y="1202267"/>
            <a:ext cx="186272" cy="467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6" idx="0"/>
          </p:cNvCxnSpPr>
          <p:nvPr/>
        </p:nvCxnSpPr>
        <p:spPr>
          <a:xfrm flipH="1">
            <a:off x="4976903" y="804334"/>
            <a:ext cx="729630" cy="2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1"/>
            <a:endCxn id="11" idx="1"/>
          </p:cNvCxnSpPr>
          <p:nvPr/>
        </p:nvCxnSpPr>
        <p:spPr>
          <a:xfrm>
            <a:off x="4080930" y="1201483"/>
            <a:ext cx="1507069" cy="50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21" idx="0"/>
          </p:cNvCxnSpPr>
          <p:nvPr/>
        </p:nvCxnSpPr>
        <p:spPr>
          <a:xfrm>
            <a:off x="3606799" y="2592491"/>
            <a:ext cx="389465" cy="399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21" idx="0"/>
          </p:cNvCxnSpPr>
          <p:nvPr/>
        </p:nvCxnSpPr>
        <p:spPr>
          <a:xfrm flipH="1">
            <a:off x="3996264" y="2592491"/>
            <a:ext cx="1591735" cy="399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2"/>
            <a:endCxn id="18" idx="0"/>
          </p:cNvCxnSpPr>
          <p:nvPr/>
        </p:nvCxnSpPr>
        <p:spPr>
          <a:xfrm flipH="1">
            <a:off x="5194296" y="3667745"/>
            <a:ext cx="1104898" cy="392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20" idx="0"/>
          </p:cNvCxnSpPr>
          <p:nvPr/>
        </p:nvCxnSpPr>
        <p:spPr>
          <a:xfrm>
            <a:off x="3606799" y="2592491"/>
            <a:ext cx="2692395" cy="338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20" idx="0"/>
          </p:cNvCxnSpPr>
          <p:nvPr/>
        </p:nvCxnSpPr>
        <p:spPr>
          <a:xfrm>
            <a:off x="5587999" y="2592491"/>
            <a:ext cx="711195" cy="338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3"/>
            <a:endCxn id="20" idx="1"/>
          </p:cNvCxnSpPr>
          <p:nvPr/>
        </p:nvCxnSpPr>
        <p:spPr>
          <a:xfrm flipV="1">
            <a:off x="4842932" y="3299445"/>
            <a:ext cx="702729" cy="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50971"/>
              </p:ext>
            </p:extLst>
          </p:nvPr>
        </p:nvGraphicFramePr>
        <p:xfrm>
          <a:off x="7535328" y="3557684"/>
          <a:ext cx="1507067" cy="1005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Weather Forecaster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Straight Arrow Connector 62"/>
          <p:cNvCxnSpPr>
            <a:stCxn id="62" idx="1"/>
            <a:endCxn id="18" idx="3"/>
          </p:cNvCxnSpPr>
          <p:nvPr/>
        </p:nvCxnSpPr>
        <p:spPr>
          <a:xfrm flipH="1">
            <a:off x="6299195" y="4060604"/>
            <a:ext cx="1236133" cy="368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1"/>
            <a:endCxn id="17" idx="3"/>
          </p:cNvCxnSpPr>
          <p:nvPr/>
        </p:nvCxnSpPr>
        <p:spPr>
          <a:xfrm flipH="1">
            <a:off x="5947829" y="5637099"/>
            <a:ext cx="833966" cy="2878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7" idx="0"/>
            <a:endCxn id="18" idx="2"/>
          </p:cNvCxnSpPr>
          <p:nvPr/>
        </p:nvCxnSpPr>
        <p:spPr>
          <a:xfrm flipV="1">
            <a:off x="5194295" y="4797204"/>
            <a:ext cx="1" cy="5003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08397"/>
              </p:ext>
            </p:extLst>
          </p:nvPr>
        </p:nvGraphicFramePr>
        <p:xfrm>
          <a:off x="2032000" y="5357690"/>
          <a:ext cx="1727195" cy="736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27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Recommender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73" idx="0"/>
            <a:endCxn id="18" idx="2"/>
          </p:cNvCxnSpPr>
          <p:nvPr/>
        </p:nvCxnSpPr>
        <p:spPr>
          <a:xfrm flipV="1">
            <a:off x="2895597" y="4797204"/>
            <a:ext cx="2298699" cy="5604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3"/>
            <a:endCxn id="18" idx="1"/>
          </p:cNvCxnSpPr>
          <p:nvPr/>
        </p:nvCxnSpPr>
        <p:spPr>
          <a:xfrm>
            <a:off x="2455332" y="4262959"/>
            <a:ext cx="1634066" cy="165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031999" y="2983629"/>
            <a:ext cx="1" cy="9041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4933" y="3360393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Itienery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963783" y="3191711"/>
            <a:ext cx="125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flight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759195" y="479720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092588"/>
              </p:ext>
            </p:extLst>
          </p:nvPr>
        </p:nvGraphicFramePr>
        <p:xfrm>
          <a:off x="939870" y="1892008"/>
          <a:ext cx="1753030" cy="290457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3030"/>
              </a:tblGrid>
              <a:tr h="61857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618573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</a:p>
                    <a:p>
                      <a:r>
                        <a:rPr lang="en-US" dirty="0" smtClean="0"/>
                        <a:t>Flight</a:t>
                      </a:r>
                      <a:r>
                        <a:rPr lang="en-US" baseline="0" dirty="0" smtClean="0"/>
                        <a:t> Number</a:t>
                      </a:r>
                    </a:p>
                    <a:p>
                      <a:r>
                        <a:rPr lang="en-US" baseline="0" dirty="0" smtClean="0"/>
                        <a:t>Departure city</a:t>
                      </a:r>
                    </a:p>
                    <a:p>
                      <a:r>
                        <a:rPr lang="en-US" baseline="0" dirty="0" smtClean="0"/>
                        <a:t>Departure Date</a:t>
                      </a:r>
                    </a:p>
                    <a:p>
                      <a:r>
                        <a:rPr lang="en-US" baseline="0" dirty="0" smtClean="0"/>
                        <a:t>Departure Time</a:t>
                      </a:r>
                    </a:p>
                    <a:p>
                      <a:r>
                        <a:rPr lang="en-US" baseline="0" dirty="0" smtClean="0"/>
                        <a:t>Arrival city</a:t>
                      </a:r>
                    </a:p>
                    <a:p>
                      <a:r>
                        <a:rPr lang="en-US" baseline="0" dirty="0" smtClean="0"/>
                        <a:t>Arrival Date</a:t>
                      </a:r>
                    </a:p>
                    <a:p>
                      <a:r>
                        <a:rPr lang="en-US" baseline="0" dirty="0" smtClean="0"/>
                        <a:t>Arrival Time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05298"/>
              </p:ext>
            </p:extLst>
          </p:nvPr>
        </p:nvGraphicFramePr>
        <p:xfrm>
          <a:off x="4427839" y="4147247"/>
          <a:ext cx="1753030" cy="23559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3030"/>
              </a:tblGrid>
              <a:tr h="618573">
                <a:tc>
                  <a:txBody>
                    <a:bodyPr/>
                    <a:lstStyle/>
                    <a:p>
                      <a:r>
                        <a:rPr lang="en-US" dirty="0" smtClean="0"/>
                        <a:t>Flight</a:t>
                      </a:r>
                      <a:endParaRPr lang="en-US" dirty="0"/>
                    </a:p>
                  </a:txBody>
                  <a:tcPr/>
                </a:tc>
              </a:tr>
              <a:tr h="61857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</a:t>
                      </a:r>
                    </a:p>
                    <a:p>
                      <a:r>
                        <a:rPr lang="en-US" baseline="0" dirty="0" smtClean="0"/>
                        <a:t>Airline</a:t>
                      </a:r>
                    </a:p>
                    <a:p>
                      <a:r>
                        <a:rPr lang="en-US" baseline="0" dirty="0" smtClean="0"/>
                        <a:t>Origin city</a:t>
                      </a:r>
                    </a:p>
                    <a:p>
                      <a:r>
                        <a:rPr lang="en-US" baseline="0" dirty="0" smtClean="0"/>
                        <a:t>Destination city</a:t>
                      </a:r>
                    </a:p>
                    <a:p>
                      <a:r>
                        <a:rPr lang="en-US" baseline="0" dirty="0" smtClean="0"/>
                        <a:t>Departure time</a:t>
                      </a:r>
                    </a:p>
                    <a:p>
                      <a:r>
                        <a:rPr lang="en-US" baseline="0" dirty="0" smtClean="0"/>
                        <a:t>Arrival time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096220"/>
              </p:ext>
            </p:extLst>
          </p:nvPr>
        </p:nvGraphicFramePr>
        <p:xfrm>
          <a:off x="4427839" y="1142687"/>
          <a:ext cx="1753030" cy="23559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3030"/>
              </a:tblGrid>
              <a:tr h="618573">
                <a:tc>
                  <a:txBody>
                    <a:bodyPr/>
                    <a:lstStyle/>
                    <a:p>
                      <a:r>
                        <a:rPr lang="en-US" dirty="0" smtClean="0"/>
                        <a:t>Weather</a:t>
                      </a:r>
                      <a:endParaRPr lang="en-US" dirty="0"/>
                    </a:p>
                  </a:txBody>
                  <a:tcPr/>
                </a:tc>
              </a:tr>
              <a:tr h="61857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City Name</a:t>
                      </a:r>
                    </a:p>
                    <a:p>
                      <a:r>
                        <a:rPr lang="en-US" baseline="0" dirty="0" smtClean="0"/>
                        <a:t>Temperature</a:t>
                      </a:r>
                    </a:p>
                    <a:p>
                      <a:r>
                        <a:rPr lang="en-US" baseline="0" dirty="0" smtClean="0"/>
                        <a:t>Rainfall</a:t>
                      </a:r>
                    </a:p>
                    <a:p>
                      <a:r>
                        <a:rPr lang="en-US" baseline="0" dirty="0" smtClean="0"/>
                        <a:t>Humidity</a:t>
                      </a:r>
                    </a:p>
                    <a:p>
                      <a:r>
                        <a:rPr lang="en-US" baseline="0" dirty="0" smtClean="0"/>
                        <a:t>Date </a:t>
                      </a:r>
                    </a:p>
                    <a:p>
                      <a:r>
                        <a:rPr lang="en-US" baseline="0" dirty="0" smtClean="0"/>
                        <a:t>Time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508600"/>
              </p:ext>
            </p:extLst>
          </p:nvPr>
        </p:nvGraphicFramePr>
        <p:xfrm>
          <a:off x="6936526" y="1892008"/>
          <a:ext cx="1753030" cy="23774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3030"/>
              </a:tblGrid>
              <a:tr h="618573"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</a:t>
                      </a:r>
                      <a:r>
                        <a:rPr lang="en-US" baseline="0" dirty="0" smtClean="0"/>
                        <a:t> Data</a:t>
                      </a:r>
                    </a:p>
                    <a:p>
                      <a:r>
                        <a:rPr lang="en-US" baseline="0" dirty="0" smtClean="0"/>
                        <a:t> From Database</a:t>
                      </a:r>
                      <a:endParaRPr lang="en-US" dirty="0"/>
                    </a:p>
                  </a:txBody>
                  <a:tcPr/>
                </a:tc>
              </a:tr>
              <a:tr h="61857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Airlines</a:t>
                      </a:r>
                    </a:p>
                    <a:p>
                      <a:r>
                        <a:rPr lang="en-US" baseline="0" dirty="0" smtClean="0"/>
                        <a:t>City</a:t>
                      </a:r>
                    </a:p>
                    <a:p>
                      <a:r>
                        <a:rPr lang="en-US" baseline="0" dirty="0" smtClean="0"/>
                        <a:t>From Time</a:t>
                      </a:r>
                    </a:p>
                    <a:p>
                      <a:r>
                        <a:rPr lang="en-US" baseline="0" dirty="0" smtClean="0"/>
                        <a:t>To Time</a:t>
                      </a:r>
                    </a:p>
                    <a:p>
                      <a:r>
                        <a:rPr lang="en-US" baseline="0" dirty="0" smtClean="0"/>
                        <a:t>Cause of Delay</a:t>
                      </a:r>
                    </a:p>
                    <a:p>
                      <a:r>
                        <a:rPr lang="en-US" baseline="0" dirty="0" smtClean="0"/>
                        <a:t>Delay time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6" idx="1"/>
          </p:cNvCxnSpPr>
          <p:nvPr/>
        </p:nvCxnSpPr>
        <p:spPr>
          <a:xfrm flipV="1">
            <a:off x="2692900" y="2320653"/>
            <a:ext cx="1734939" cy="1023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2692900" y="3344294"/>
            <a:ext cx="1734939" cy="198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</p:cNvCxnSpPr>
          <p:nvPr/>
        </p:nvCxnSpPr>
        <p:spPr>
          <a:xfrm flipH="1">
            <a:off x="5289053" y="3498619"/>
            <a:ext cx="15301" cy="648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1"/>
          </p:cNvCxnSpPr>
          <p:nvPr/>
        </p:nvCxnSpPr>
        <p:spPr>
          <a:xfrm flipV="1">
            <a:off x="6180869" y="3080727"/>
            <a:ext cx="755657" cy="2105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9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05865"/>
              </p:ext>
            </p:extLst>
          </p:nvPr>
        </p:nvGraphicFramePr>
        <p:xfrm>
          <a:off x="518063" y="193887"/>
          <a:ext cx="1784885" cy="88899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84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Mobile Device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inputs Itinerary/flight number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81490"/>
              </p:ext>
            </p:extLst>
          </p:nvPr>
        </p:nvGraphicFramePr>
        <p:xfrm>
          <a:off x="362635" y="1710337"/>
          <a:ext cx="2092699" cy="120738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092699"/>
              </a:tblGrid>
              <a:tr h="475864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User Interface Module</a:t>
                      </a:r>
                      <a:endParaRPr lang="en-US" sz="1600" dirty="0"/>
                    </a:p>
                  </a:txBody>
                  <a:tcPr/>
                </a:tc>
              </a:tr>
              <a:tr h="5387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Modifies the </a:t>
                      </a:r>
                      <a:r>
                        <a:rPr lang="en-US" sz="1400" baseline="0" dirty="0" smtClean="0"/>
                        <a:t>data view as per the mobile device used or user preferences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457695" y="1365152"/>
            <a:ext cx="1490134" cy="922867"/>
            <a:chOff x="4588933" y="406401"/>
            <a:chExt cx="1490134" cy="1151466"/>
          </a:xfrm>
        </p:grpSpPr>
        <p:sp>
          <p:nvSpPr>
            <p:cNvPr id="7" name="Can 6"/>
            <p:cNvSpPr/>
            <p:nvPr/>
          </p:nvSpPr>
          <p:spPr>
            <a:xfrm>
              <a:off x="4588933" y="457200"/>
              <a:ext cx="1490134" cy="11006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Flight Quality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7596" y="406401"/>
              <a:ext cx="1117600" cy="34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HANA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33066" y="1349077"/>
            <a:ext cx="1490134" cy="922867"/>
            <a:chOff x="4588933" y="406401"/>
            <a:chExt cx="1490134" cy="1151466"/>
          </a:xfrm>
        </p:grpSpPr>
        <p:sp>
          <p:nvSpPr>
            <p:cNvPr id="11" name="Can 10"/>
            <p:cNvSpPr/>
            <p:nvPr/>
          </p:nvSpPr>
          <p:spPr>
            <a:xfrm>
              <a:off x="4588933" y="457200"/>
              <a:ext cx="1490134" cy="11006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Historical Weather 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7596" y="406401"/>
              <a:ext cx="1117600" cy="34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HANA</a:t>
              </a:r>
              <a:endParaRPr lang="en-US" sz="1200" dirty="0"/>
            </a:p>
          </p:txBody>
        </p:sp>
      </p:grpSp>
      <p:sp>
        <p:nvSpPr>
          <p:cNvPr id="13" name="Multidocument 12"/>
          <p:cNvSpPr/>
          <p:nvPr/>
        </p:nvSpPr>
        <p:spPr>
          <a:xfrm>
            <a:off x="5706533" y="181350"/>
            <a:ext cx="2032000" cy="795867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05433"/>
              </p:ext>
            </p:extLst>
          </p:nvPr>
        </p:nvGraphicFramePr>
        <p:xfrm>
          <a:off x="209007" y="4141654"/>
          <a:ext cx="2093942" cy="106679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093942"/>
              </a:tblGrid>
              <a:tr h="2249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Parser</a:t>
                      </a:r>
                      <a:endParaRPr lang="en-US" sz="1600" dirty="0"/>
                    </a:p>
                  </a:txBody>
                  <a:tcPr/>
                </a:tc>
              </a:tr>
              <a:tr h="4460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Translates</a:t>
                      </a:r>
                      <a:r>
                        <a:rPr lang="en-US" sz="1400" baseline="0" dirty="0" smtClean="0"/>
                        <a:t> the data as required by the related modules.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6980"/>
              </p:ext>
            </p:extLst>
          </p:nvPr>
        </p:nvGraphicFramePr>
        <p:xfrm>
          <a:off x="6961497" y="5751700"/>
          <a:ext cx="1896021" cy="82295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96021"/>
              </a:tblGrid>
              <a:tr h="1777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SAP</a:t>
                      </a:r>
                      <a:r>
                        <a:rPr lang="en-US" sz="1400" baseline="0" dirty="0" smtClean="0"/>
                        <a:t> Math Model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Data</a:t>
                      </a:r>
                      <a:r>
                        <a:rPr lang="en-US" sz="1400" baseline="0" dirty="0" smtClean="0"/>
                        <a:t> analysis module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loud 15"/>
          <p:cNvSpPr/>
          <p:nvPr/>
        </p:nvSpPr>
        <p:spPr>
          <a:xfrm>
            <a:off x="2717228" y="208467"/>
            <a:ext cx="1794938" cy="736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62703"/>
              </p:ext>
            </p:extLst>
          </p:nvPr>
        </p:nvGraphicFramePr>
        <p:xfrm>
          <a:off x="6509815" y="4321875"/>
          <a:ext cx="2539428" cy="88899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539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</a:t>
                      </a:r>
                      <a:r>
                        <a:rPr lang="en-US" sz="1400" baseline="0" dirty="0" smtClean="0"/>
                        <a:t> Learning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Module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Wrapper</a:t>
                      </a:r>
                      <a:r>
                        <a:rPr lang="en-US" sz="1400" baseline="0" dirty="0" smtClean="0"/>
                        <a:t> to the SAP mathematical module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65522"/>
              </p:ext>
            </p:extLst>
          </p:nvPr>
        </p:nvGraphicFramePr>
        <p:xfrm>
          <a:off x="2812082" y="4141653"/>
          <a:ext cx="2493277" cy="104764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493277"/>
              </a:tblGrid>
              <a:tr h="4370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Travel Investigator</a:t>
                      </a:r>
                      <a:endParaRPr lang="en-US" sz="1400" dirty="0"/>
                    </a:p>
                  </a:txBody>
                  <a:tcPr/>
                </a:tc>
              </a:tr>
              <a:tr h="610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Investigates</a:t>
                      </a:r>
                      <a:r>
                        <a:rPr lang="en-US" sz="1400" baseline="0" dirty="0" smtClean="0"/>
                        <a:t> the itinerary for any delay and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88830"/>
              </p:ext>
            </p:extLst>
          </p:nvPr>
        </p:nvGraphicFramePr>
        <p:xfrm>
          <a:off x="5502971" y="2805302"/>
          <a:ext cx="2717008" cy="110235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717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Filter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Filters the</a:t>
                      </a:r>
                      <a:r>
                        <a:rPr lang="en-US" sz="1400" baseline="0" dirty="0" smtClean="0"/>
                        <a:t> huge data and stores the fields that are required by the application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49989"/>
              </p:ext>
            </p:extLst>
          </p:nvPr>
        </p:nvGraphicFramePr>
        <p:xfrm>
          <a:off x="3152664" y="2780977"/>
          <a:ext cx="2152695" cy="104843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152695"/>
              </a:tblGrid>
              <a:tr h="2878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Collector</a:t>
                      </a:r>
                      <a:endParaRPr lang="en-US" sz="1400" dirty="0"/>
                    </a:p>
                  </a:txBody>
                  <a:tcPr/>
                </a:tc>
              </a:tr>
              <a:tr h="7436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Collects the data from cloud data sources and</a:t>
                      </a:r>
                      <a:r>
                        <a:rPr lang="en-US" sz="1400" baseline="0" dirty="0" smtClean="0"/>
                        <a:t> feeds the HANA databases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08984" y="1082886"/>
            <a:ext cx="1521" cy="627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62480" y="2908312"/>
            <a:ext cx="2" cy="1233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305359" y="4995093"/>
            <a:ext cx="12044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6" idx="0"/>
          </p:cNvCxnSpPr>
          <p:nvPr/>
        </p:nvCxnSpPr>
        <p:spPr>
          <a:xfrm flipH="1" flipV="1">
            <a:off x="4510670" y="576767"/>
            <a:ext cx="1195863" cy="2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1"/>
          </p:cNvCxnSpPr>
          <p:nvPr/>
        </p:nvCxnSpPr>
        <p:spPr>
          <a:xfrm>
            <a:off x="3614697" y="944283"/>
            <a:ext cx="0" cy="1836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015170" y="2288019"/>
            <a:ext cx="781188" cy="49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12166" y="2310352"/>
            <a:ext cx="2159563" cy="47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465218" y="3941892"/>
            <a:ext cx="0" cy="379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54293"/>
              </p:ext>
            </p:extLst>
          </p:nvPr>
        </p:nvGraphicFramePr>
        <p:xfrm>
          <a:off x="3831729" y="5919461"/>
          <a:ext cx="2392383" cy="82295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3923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 Forecaster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Fetches the weather forecast</a:t>
                      </a:r>
                      <a:r>
                        <a:rPr lang="en-US" sz="1400" baseline="0" dirty="0" smtClean="0"/>
                        <a:t> for the specified itinerary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 flipV="1">
            <a:off x="7738533" y="5210874"/>
            <a:ext cx="0" cy="566100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69158"/>
              </p:ext>
            </p:extLst>
          </p:nvPr>
        </p:nvGraphicFramePr>
        <p:xfrm>
          <a:off x="647889" y="5751700"/>
          <a:ext cx="2350211" cy="92963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350211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AlternativesRecommender</a:t>
                      </a:r>
                      <a:endParaRPr lang="en-US" sz="14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Suggests alternatives for the itinerary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Straight Arrow Connector 76"/>
          <p:cNvCxnSpPr>
            <a:stCxn id="14" idx="3"/>
            <a:endCxn id="18" idx="1"/>
          </p:cNvCxnSpPr>
          <p:nvPr/>
        </p:nvCxnSpPr>
        <p:spPr>
          <a:xfrm flipV="1">
            <a:off x="2302949" y="4665477"/>
            <a:ext cx="509133" cy="9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742609" y="2908312"/>
            <a:ext cx="2" cy="123334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29389" y="514372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Itinerary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744075" y="3212587"/>
            <a:ext cx="125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Alternative travel suggestions</a:t>
            </a:r>
            <a:endParaRPr lang="en-US" sz="12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384795" y="2310352"/>
            <a:ext cx="914400" cy="470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3"/>
          </p:cNvCxnSpPr>
          <p:nvPr/>
        </p:nvCxnSpPr>
        <p:spPr>
          <a:xfrm flipH="1">
            <a:off x="6671729" y="2271944"/>
            <a:ext cx="406404" cy="501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9006" y="339960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Itinerary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74901" y="4274633"/>
            <a:ext cx="127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Itinerary &amp; </a:t>
            </a:r>
          </a:p>
          <a:p>
            <a:r>
              <a:rPr lang="en-US" sz="1200" dirty="0" smtClean="0"/>
              <a:t>Weather forecast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44407" y="5033192"/>
            <a:ext cx="82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prediction</a:t>
            </a:r>
            <a:endParaRPr lang="en-US" sz="12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311730" y="4761143"/>
            <a:ext cx="12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682779" y="5291249"/>
            <a:ext cx="0" cy="618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967439" y="549997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Itinerary</a:t>
            </a:r>
            <a:endParaRPr lang="en-US" sz="1200" dirty="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5080447" y="5291250"/>
            <a:ext cx="0" cy="618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80447" y="5499975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Weather</a:t>
            </a:r>
          </a:p>
          <a:p>
            <a:r>
              <a:rPr lang="en-US" sz="1200" dirty="0" smtClean="0"/>
              <a:t> forecast</a:t>
            </a:r>
            <a:endParaRPr lang="en-US" sz="1200" dirty="0"/>
          </a:p>
        </p:txBody>
      </p:sp>
      <p:cxnSp>
        <p:nvCxnSpPr>
          <p:cNvPr id="180" name="Straight Arrow Connector 179"/>
          <p:cNvCxnSpPr>
            <a:endCxn id="73" idx="0"/>
          </p:cNvCxnSpPr>
          <p:nvPr/>
        </p:nvCxnSpPr>
        <p:spPr>
          <a:xfrm flipH="1">
            <a:off x="1822994" y="5208453"/>
            <a:ext cx="1649716" cy="54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2302948" y="5210874"/>
            <a:ext cx="1664491" cy="540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812082" y="54999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alternatives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749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216</Words>
  <Application>Microsoft Macintosh PowerPoint</Application>
  <PresentationFormat>On-screen Show (4:3)</PresentationFormat>
  <Paragraphs>87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TingYen Lee</dc:creator>
  <cp:lastModifiedBy>RDR</cp:lastModifiedBy>
  <cp:revision>22</cp:revision>
  <dcterms:created xsi:type="dcterms:W3CDTF">2012-11-08T20:03:47Z</dcterms:created>
  <dcterms:modified xsi:type="dcterms:W3CDTF">2012-11-11T03:10:21Z</dcterms:modified>
</cp:coreProperties>
</file>