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310" r:id="rId2"/>
    <p:sldId id="302" r:id="rId3"/>
    <p:sldId id="291" r:id="rId4"/>
    <p:sldId id="326" r:id="rId5"/>
    <p:sldId id="292" r:id="rId6"/>
    <p:sldId id="327" r:id="rId7"/>
    <p:sldId id="294" r:id="rId8"/>
    <p:sldId id="309" r:id="rId9"/>
    <p:sldId id="325" r:id="rId10"/>
    <p:sldId id="296" r:id="rId11"/>
    <p:sldId id="293" r:id="rId12"/>
    <p:sldId id="306" r:id="rId13"/>
    <p:sldId id="324" r:id="rId14"/>
    <p:sldId id="305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101"/>
    <a:srgbClr val="D9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75" autoAdjust="0"/>
  </p:normalViewPr>
  <p:slideViewPr>
    <p:cSldViewPr snapToGrid="0" snapToObjects="1">
      <p:cViewPr>
        <p:scale>
          <a:sx n="100" d="100"/>
          <a:sy n="100" d="100"/>
        </p:scale>
        <p:origin x="-1208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7E6-0E30-1940-AAFF-596CCE583CE7}" type="datetimeFigureOut">
              <a:rPr lang="en-US" smtClean="0"/>
              <a:t>12/3/12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46F5-F66D-A144-AB38-23F2B76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7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29133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3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</a:pPr>
            <a:endParaRPr lang="en-US" sz="2200" dirty="0" smtClean="0"/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sz="2800" dirty="0" smtClean="0"/>
              <a:t> provides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Wingdings" charset="2"/>
              <a:buChar char="ü"/>
              <a:tabLst/>
              <a:defRPr/>
            </a:pPr>
            <a:endParaRPr lang="en-US" sz="2800" b="0" i="0" baseline="0" dirty="0" smtClean="0">
              <a:solidFill>
                <a:schemeClr val="tx1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15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11-05 at 10.49.2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9144000" cy="619047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57225"/>
            <a:ext cx="9073830" cy="6200775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13" name="Picture 14" descr="Silicon Valley18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54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545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74838"/>
            <a:ext cx="8229600" cy="4173537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626239" y="5791906"/>
            <a:ext cx="2361315" cy="94485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2-11-05 at 10.49.27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9144000" cy="619047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657225"/>
            <a:ext cx="9073830" cy="6200775"/>
          </a:xfrm>
          <a:prstGeom prst="rect">
            <a:avLst/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36366" y="316459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22313" y="166440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6" name="Picture 14" descr="Silicon Valley18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1">
                <a:solidFill>
                  <a:schemeClr val="tx1"/>
                </a:solidFill>
              </a:defRPr>
            </a:lvl1pPr>
          </a:lstStyle>
          <a:p>
            <a:fld id="{F3AE7E39-C491-8B4F-85D6-E6CF961F95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034" name="Picture 10" descr="top_ban_im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7150" y="242888"/>
            <a:ext cx="3600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 smtClean="0"/>
              <a:t>Architecture and Design</a:t>
            </a:r>
            <a:endParaRPr lang="en-US" sz="1800" dirty="0"/>
          </a:p>
        </p:txBody>
      </p:sp>
      <p:pic>
        <p:nvPicPr>
          <p:cNvPr id="1036" name="Picture 14" descr="Silicon Valley18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32" y="6291149"/>
            <a:ext cx="1716590" cy="47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696602" y="6002365"/>
            <a:ext cx="2266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90101"/>
                </a:solidFill>
                <a:latin typeface="Avenir Black Oblique"/>
                <a:cs typeface="Avenir Black Oblique"/>
              </a:rPr>
              <a:t>Team Masterminds</a:t>
            </a:r>
            <a: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  <a:t/>
            </a:r>
            <a:br>
              <a:rPr lang="en-US" b="1" dirty="0" smtClean="0">
                <a:solidFill>
                  <a:srgbClr val="890101"/>
                </a:solidFill>
                <a:latin typeface="Century Schoolbook"/>
                <a:cs typeface="Century Schoolbook"/>
              </a:rPr>
            </a:br>
            <a:endParaRPr lang="en-US" dirty="0">
              <a:solidFill>
                <a:srgbClr val="89010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/>
          <a:ea typeface="ＭＳ Ｐゴシック" charset="0"/>
          <a:cs typeface="Calibri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75000"/>
        </a:lnSpc>
        <a:spcBef>
          <a:spcPct val="15000"/>
        </a:spcBef>
        <a:spcAft>
          <a:spcPct val="15000"/>
        </a:spcAft>
        <a:buFont typeface="Lucida Grande"/>
        <a:buChar char=" "/>
        <a:defRPr sz="3200" b="1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1" fontAlgn="base" hangingPunct="1">
        <a:lnSpc>
          <a:spcPct val="90000"/>
        </a:lnSpc>
        <a:spcBef>
          <a:spcPct val="15000"/>
        </a:spcBef>
        <a:spcAft>
          <a:spcPct val="15000"/>
        </a:spcAft>
        <a:buFont typeface="Wingdings" charset="2"/>
        <a:buChar char="ü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ghtcaster.com" TargetMode="External"/><Relationship Id="rId3" Type="http://schemas.openxmlformats.org/officeDocument/2006/relationships/hyperlink" Target="http://www.flightstat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</a:t>
            </a:r>
            <a:r>
              <a:rPr lang="en-US" dirty="0" smtClean="0"/>
              <a:t>Investigator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1" y="4679303"/>
            <a:ext cx="1905000" cy="1904582"/>
          </a:xfrm>
          <a:prstGeom prst="rect">
            <a:avLst/>
          </a:prstGeom>
          <a:solidFill>
            <a:schemeClr val="bg1"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Team</a:t>
            </a:r>
          </a:p>
          <a:p>
            <a:r>
              <a:rPr lang="en-US" i="1" dirty="0">
                <a:latin typeface="Calibri"/>
                <a:cs typeface="Calibri"/>
              </a:rPr>
              <a:t>Edward </a:t>
            </a:r>
            <a:r>
              <a:rPr lang="en-US" i="1" dirty="0" smtClean="0">
                <a:latin typeface="Calibri"/>
                <a:cs typeface="Calibri"/>
              </a:rPr>
              <a:t>Akoto</a:t>
            </a:r>
          </a:p>
          <a:p>
            <a:r>
              <a:rPr lang="en-US" i="1" dirty="0">
                <a:latin typeface="Calibri"/>
                <a:cs typeface="Calibri"/>
              </a:rPr>
              <a:t>Lydian </a:t>
            </a:r>
            <a:r>
              <a:rPr lang="en-US" i="1" dirty="0" smtClean="0">
                <a:latin typeface="Calibri"/>
                <a:cs typeface="Calibri"/>
              </a:rPr>
              <a:t>Lee</a:t>
            </a:r>
            <a:endParaRPr lang="en-US" i="1" dirty="0">
              <a:latin typeface="Calibri"/>
              <a:cs typeface="Calibri"/>
            </a:endParaRPr>
          </a:p>
          <a:p>
            <a:r>
              <a:rPr lang="en-US" i="1" dirty="0">
                <a:latin typeface="Calibri"/>
                <a:cs typeface="Calibri"/>
              </a:rPr>
              <a:t>Madhok Shivaratre</a:t>
            </a:r>
          </a:p>
          <a:p>
            <a:r>
              <a:rPr lang="en-US" i="1" dirty="0" err="1">
                <a:latin typeface="Calibri"/>
                <a:cs typeface="Calibri"/>
              </a:rPr>
              <a:t>Rashmi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Devarahalli</a:t>
            </a:r>
            <a:endParaRPr lang="en-US" i="1" dirty="0">
              <a:latin typeface="Calibri"/>
              <a:cs typeface="Calibri"/>
            </a:endParaRPr>
          </a:p>
          <a:p>
            <a:r>
              <a:rPr lang="en-US" i="1" dirty="0" err="1" smtClean="0">
                <a:latin typeface="Calibri"/>
                <a:cs typeface="Calibri"/>
              </a:rPr>
              <a:t>Vidya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Pissaye</a:t>
            </a:r>
            <a:endParaRPr lang="en-US" i="1" dirty="0">
              <a:latin typeface="Calibri"/>
              <a:cs typeface="Calibri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1" u="sng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57324" y="4662366"/>
            <a:ext cx="3320535" cy="902604"/>
          </a:xfrm>
          <a:prstGeom prst="rect">
            <a:avLst/>
          </a:prstGeom>
          <a:solidFill>
            <a:schemeClr val="bg1"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 smtClean="0">
                <a:solidFill>
                  <a:srgbClr val="262626"/>
                </a:solidFill>
                <a:latin typeface="Calibri"/>
                <a:cs typeface="Calibri"/>
              </a:rPr>
              <a:t>Course</a:t>
            </a:r>
            <a:r>
              <a:rPr lang="en-US" i="1" dirty="0" smtClean="0">
                <a:solidFill>
                  <a:srgbClr val="262626"/>
                </a:solidFill>
                <a:latin typeface="Calibri"/>
                <a:cs typeface="Calibri"/>
              </a:rPr>
              <a:t> : Architecture and Design (96-705)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Instructor</a:t>
            </a:r>
            <a:r>
              <a:rPr kumimoji="0" lang="en-US" i="1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: </a:t>
            </a:r>
            <a:r>
              <a:rPr kumimoji="0" lang="en-US" i="1" strike="noStrike" cap="none" normalizeH="0" baseline="0" dirty="0" err="1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Jia</a:t>
            </a:r>
            <a:r>
              <a:rPr kumimoji="0" lang="en-US" i="1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 Zhang, </a:t>
            </a:r>
            <a:r>
              <a:rPr kumimoji="0" lang="en-US" i="1" strike="noStrike" cap="none" normalizeH="0" baseline="0" dirty="0" err="1" smtClean="0">
                <a:ln>
                  <a:noFill/>
                </a:ln>
                <a:solidFill>
                  <a:srgbClr val="262626"/>
                </a:solidFill>
                <a:effectLst/>
                <a:latin typeface="Calibri"/>
                <a:cs typeface="Calibri"/>
              </a:rPr>
              <a:t>Ph.D</a:t>
            </a:r>
            <a:endParaRPr kumimoji="0" lang="en-US" i="1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Calibri"/>
              <a:cs typeface="Calibri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 smtClean="0">
                <a:solidFill>
                  <a:srgbClr val="262626"/>
                </a:solidFill>
                <a:latin typeface="Calibri"/>
                <a:cs typeface="Calibri"/>
              </a:rPr>
              <a:t>Semester</a:t>
            </a:r>
            <a:r>
              <a:rPr lang="en-US" i="1" dirty="0" smtClean="0">
                <a:solidFill>
                  <a:srgbClr val="262626"/>
                </a:solidFill>
                <a:latin typeface="Calibri"/>
                <a:cs typeface="Calibri"/>
              </a:rPr>
              <a:t>: Fall 2012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sng" strike="noStrike" cap="none" normalizeH="0" baseline="0" dirty="0" smtClean="0">
              <a:ln>
                <a:noFill/>
              </a:ln>
              <a:solidFill>
                <a:srgbClr val="262626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17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0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Component based architecture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hape 35"/>
          <p:cNvSpPr txBox="1">
            <a:spLocks/>
          </p:cNvSpPr>
          <p:nvPr/>
        </p:nvSpPr>
        <p:spPr>
          <a:xfrm>
            <a:off x="457200" y="634293"/>
            <a:ext cx="8229600" cy="86174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Questions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3907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Text Box 334"/>
          <p:cNvSpPr txBox="1">
            <a:spLocks noChangeArrowheads="1"/>
          </p:cNvSpPr>
          <p:nvPr/>
        </p:nvSpPr>
        <p:spPr bwMode="auto">
          <a:xfrm>
            <a:off x="1905000" y="59436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Server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4267200" y="35814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209800" y="3657600"/>
            <a:ext cx="1524000" cy="2209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 Prediction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</a:t>
            </a:r>
          </a:p>
        </p:txBody>
      </p:sp>
      <p:sp>
        <p:nvSpPr>
          <p:cNvPr id="14340" name="Freeform 2"/>
          <p:cNvSpPr>
            <a:spLocks/>
          </p:cNvSpPr>
          <p:nvPr/>
        </p:nvSpPr>
        <p:spPr bwMode="auto">
          <a:xfrm>
            <a:off x="1752600" y="2743200"/>
            <a:ext cx="5562600" cy="3505200"/>
          </a:xfrm>
          <a:custGeom>
            <a:avLst/>
            <a:gdLst>
              <a:gd name="T0" fmla="*/ 0 w 4475"/>
              <a:gd name="T1" fmla="*/ 0 h 2739"/>
              <a:gd name="T2" fmla="*/ 2147483647 w 4475"/>
              <a:gd name="T3" fmla="*/ 0 h 2739"/>
              <a:gd name="T4" fmla="*/ 2147483647 w 4475"/>
              <a:gd name="T5" fmla="*/ 2147483647 h 2739"/>
              <a:gd name="T6" fmla="*/ 0 w 4475"/>
              <a:gd name="T7" fmla="*/ 2147483647 h 2739"/>
              <a:gd name="T8" fmla="*/ 0 w 4475"/>
              <a:gd name="T9" fmla="*/ 0 h 2739"/>
              <a:gd name="T10" fmla="*/ 0 w 4475"/>
              <a:gd name="T11" fmla="*/ 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2739">
                <a:moveTo>
                  <a:pt x="0" y="0"/>
                </a:moveTo>
                <a:lnTo>
                  <a:pt x="4475" y="0"/>
                </a:lnTo>
                <a:lnTo>
                  <a:pt x="4475" y="2739"/>
                </a:lnTo>
                <a:lnTo>
                  <a:pt x="0" y="2739"/>
                </a:lnTo>
                <a:lnTo>
                  <a:pt x="0" y="0"/>
                </a:lnTo>
                <a:close/>
              </a:path>
            </a:pathLst>
          </a:custGeom>
          <a:noFill/>
          <a:ln w="640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1905000" y="28956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4267200" y="5029200"/>
            <a:ext cx="2819400" cy="9144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322" name="Left-Right Arrow 321"/>
          <p:cNvSpPr/>
          <p:nvPr/>
        </p:nvSpPr>
        <p:spPr bwMode="auto">
          <a:xfrm>
            <a:off x="3733800" y="53340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2" name="Left-Right Arrow 371"/>
          <p:cNvSpPr/>
          <p:nvPr/>
        </p:nvSpPr>
        <p:spPr bwMode="auto">
          <a:xfrm>
            <a:off x="3733800" y="40386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3" name="Up-Down Arrow 322"/>
          <p:cNvSpPr/>
          <p:nvPr/>
        </p:nvSpPr>
        <p:spPr bwMode="auto">
          <a:xfrm>
            <a:off x="5334000" y="4572000"/>
            <a:ext cx="381000" cy="5334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4" name="Up-Down Arrow 373"/>
          <p:cNvSpPr/>
          <p:nvPr/>
        </p:nvSpPr>
        <p:spPr bwMode="auto">
          <a:xfrm>
            <a:off x="2743200" y="3200400"/>
            <a:ext cx="304800" cy="4572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7543800" y="3581400"/>
            <a:ext cx="1295400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Web services</a:t>
            </a:r>
          </a:p>
        </p:txBody>
      </p:sp>
      <p:sp>
        <p:nvSpPr>
          <p:cNvPr id="379" name="Left-Right Arrow 378"/>
          <p:cNvSpPr/>
          <p:nvPr/>
        </p:nvSpPr>
        <p:spPr bwMode="auto">
          <a:xfrm>
            <a:off x="7010400" y="39624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304800" y="3581400"/>
            <a:ext cx="1341438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381" name="Left-Right Arrow 380"/>
          <p:cNvSpPr/>
          <p:nvPr/>
        </p:nvSpPr>
        <p:spPr bwMode="auto">
          <a:xfrm>
            <a:off x="1524000" y="4038600"/>
            <a:ext cx="7620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1752600" y="15240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Client Application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(Web, iPhone, Android)</a:t>
            </a:r>
          </a:p>
        </p:txBody>
      </p:sp>
      <p:sp>
        <p:nvSpPr>
          <p:cNvPr id="375" name="Up-Down Arrow 374"/>
          <p:cNvSpPr/>
          <p:nvPr/>
        </p:nvSpPr>
        <p:spPr bwMode="auto">
          <a:xfrm>
            <a:off x="26670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Architecture </a:t>
            </a:r>
          </a:p>
        </p:txBody>
      </p:sp>
      <p:sp>
        <p:nvSpPr>
          <p:cNvPr id="386" name="Rectangle 385"/>
          <p:cNvSpPr/>
          <p:nvPr/>
        </p:nvSpPr>
        <p:spPr bwMode="auto">
          <a:xfrm>
            <a:off x="5029200" y="1524000"/>
            <a:ext cx="22860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Party Application</a:t>
            </a:r>
          </a:p>
        </p:txBody>
      </p:sp>
      <p:sp>
        <p:nvSpPr>
          <p:cNvPr id="376" name="Up-Down Arrow 375"/>
          <p:cNvSpPr/>
          <p:nvPr/>
        </p:nvSpPr>
        <p:spPr bwMode="auto">
          <a:xfrm>
            <a:off x="59436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Text Box 334"/>
          <p:cNvSpPr txBox="1">
            <a:spLocks noChangeArrowheads="1"/>
          </p:cNvSpPr>
          <p:nvPr/>
        </p:nvSpPr>
        <p:spPr bwMode="auto">
          <a:xfrm>
            <a:off x="1905000" y="59436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Server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4267200" y="35814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209800" y="3657600"/>
            <a:ext cx="1524000" cy="2209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 Prediction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</a:t>
            </a:r>
          </a:p>
        </p:txBody>
      </p:sp>
      <p:sp>
        <p:nvSpPr>
          <p:cNvPr id="15364" name="Freeform 2"/>
          <p:cNvSpPr>
            <a:spLocks/>
          </p:cNvSpPr>
          <p:nvPr/>
        </p:nvSpPr>
        <p:spPr bwMode="auto">
          <a:xfrm>
            <a:off x="1752600" y="2743200"/>
            <a:ext cx="5562600" cy="3505200"/>
          </a:xfrm>
          <a:custGeom>
            <a:avLst/>
            <a:gdLst>
              <a:gd name="T0" fmla="*/ 0 w 4475"/>
              <a:gd name="T1" fmla="*/ 0 h 2739"/>
              <a:gd name="T2" fmla="*/ 2147483647 w 4475"/>
              <a:gd name="T3" fmla="*/ 0 h 2739"/>
              <a:gd name="T4" fmla="*/ 2147483647 w 4475"/>
              <a:gd name="T5" fmla="*/ 2147483647 h 2739"/>
              <a:gd name="T6" fmla="*/ 0 w 4475"/>
              <a:gd name="T7" fmla="*/ 2147483647 h 2739"/>
              <a:gd name="T8" fmla="*/ 0 w 4475"/>
              <a:gd name="T9" fmla="*/ 0 h 2739"/>
              <a:gd name="T10" fmla="*/ 0 w 4475"/>
              <a:gd name="T11" fmla="*/ 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2739">
                <a:moveTo>
                  <a:pt x="0" y="0"/>
                </a:moveTo>
                <a:lnTo>
                  <a:pt x="4475" y="0"/>
                </a:lnTo>
                <a:lnTo>
                  <a:pt x="4475" y="2739"/>
                </a:lnTo>
                <a:lnTo>
                  <a:pt x="0" y="2739"/>
                </a:lnTo>
                <a:lnTo>
                  <a:pt x="0" y="0"/>
                </a:lnTo>
                <a:close/>
              </a:path>
            </a:pathLst>
          </a:custGeom>
          <a:noFill/>
          <a:ln w="640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1905000" y="2895600"/>
            <a:ext cx="5105400" cy="3810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4267200" y="5029200"/>
            <a:ext cx="2819400" cy="9144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322" name="Left-Right Arrow 321"/>
          <p:cNvSpPr/>
          <p:nvPr/>
        </p:nvSpPr>
        <p:spPr bwMode="auto">
          <a:xfrm>
            <a:off x="3733800" y="53340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2" name="Left-Right Arrow 371"/>
          <p:cNvSpPr/>
          <p:nvPr/>
        </p:nvSpPr>
        <p:spPr bwMode="auto">
          <a:xfrm>
            <a:off x="3733800" y="40386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3" name="Up-Down Arrow 322"/>
          <p:cNvSpPr/>
          <p:nvPr/>
        </p:nvSpPr>
        <p:spPr bwMode="auto">
          <a:xfrm>
            <a:off x="5334000" y="4572000"/>
            <a:ext cx="381000" cy="5334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4" name="Up-Down Arrow 373"/>
          <p:cNvSpPr/>
          <p:nvPr/>
        </p:nvSpPr>
        <p:spPr bwMode="auto">
          <a:xfrm>
            <a:off x="2743200" y="3200400"/>
            <a:ext cx="304800" cy="4572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7543800" y="3581400"/>
            <a:ext cx="1295400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Web services</a:t>
            </a:r>
          </a:p>
        </p:txBody>
      </p:sp>
      <p:sp>
        <p:nvSpPr>
          <p:cNvPr id="379" name="Left-Right Arrow 378"/>
          <p:cNvSpPr/>
          <p:nvPr/>
        </p:nvSpPr>
        <p:spPr bwMode="auto">
          <a:xfrm>
            <a:off x="7010400" y="39624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304800" y="3581400"/>
            <a:ext cx="1341438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381" name="Left-Right Arrow 380"/>
          <p:cNvSpPr/>
          <p:nvPr/>
        </p:nvSpPr>
        <p:spPr bwMode="auto">
          <a:xfrm>
            <a:off x="1524000" y="4038600"/>
            <a:ext cx="7620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1752600" y="1524000"/>
            <a:ext cx="2743200" cy="10668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Client Application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(Web, iPhone, Android)</a:t>
            </a:r>
          </a:p>
        </p:txBody>
      </p:sp>
      <p:sp>
        <p:nvSpPr>
          <p:cNvPr id="375" name="Up-Down Arrow 374"/>
          <p:cNvSpPr/>
          <p:nvPr/>
        </p:nvSpPr>
        <p:spPr bwMode="auto">
          <a:xfrm>
            <a:off x="26670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Architecture </a:t>
            </a:r>
          </a:p>
        </p:txBody>
      </p:sp>
      <p:sp>
        <p:nvSpPr>
          <p:cNvPr id="386" name="Rectangle 385"/>
          <p:cNvSpPr/>
          <p:nvPr/>
        </p:nvSpPr>
        <p:spPr bwMode="auto">
          <a:xfrm>
            <a:off x="5029200" y="1524000"/>
            <a:ext cx="22860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Party Application</a:t>
            </a:r>
          </a:p>
        </p:txBody>
      </p:sp>
      <p:sp>
        <p:nvSpPr>
          <p:cNvPr id="376" name="Up-Down Arrow 375"/>
          <p:cNvSpPr/>
          <p:nvPr/>
        </p:nvSpPr>
        <p:spPr bwMode="auto">
          <a:xfrm>
            <a:off x="59436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057400" y="2133600"/>
            <a:ext cx="1981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Input Parser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Client Side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057400" y="3048000"/>
            <a:ext cx="1981200" cy="609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Input Validation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800600" y="2514600"/>
            <a:ext cx="1981200" cy="8382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Display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905000" y="4038600"/>
            <a:ext cx="5334000" cy="304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Query Parameter and Logical Validation</a:t>
            </a:r>
          </a:p>
        </p:txBody>
      </p:sp>
      <p:sp>
        <p:nvSpPr>
          <p:cNvPr id="16390" name="Down Arrow 25"/>
          <p:cNvSpPr>
            <a:spLocks noChangeArrowheads="1"/>
          </p:cNvSpPr>
          <p:nvPr/>
        </p:nvSpPr>
        <p:spPr bwMode="auto">
          <a:xfrm>
            <a:off x="2819400" y="26670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Down Arrow 26"/>
          <p:cNvSpPr>
            <a:spLocks noChangeArrowheads="1"/>
          </p:cNvSpPr>
          <p:nvPr/>
        </p:nvSpPr>
        <p:spPr bwMode="auto">
          <a:xfrm>
            <a:off x="2819400" y="3581400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Up Arrow 27"/>
          <p:cNvSpPr>
            <a:spLocks noChangeArrowheads="1"/>
          </p:cNvSpPr>
          <p:nvPr/>
        </p:nvSpPr>
        <p:spPr bwMode="auto">
          <a:xfrm>
            <a:off x="5562600" y="3200400"/>
            <a:ext cx="457200" cy="914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219200" y="3810000"/>
            <a:ext cx="701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394" name="TextBox 31"/>
          <p:cNvSpPr txBox="1">
            <a:spLocks noChangeArrowheads="1"/>
          </p:cNvSpPr>
          <p:nvPr/>
        </p:nvSpPr>
        <p:spPr bwMode="auto">
          <a:xfrm>
            <a:off x="7391400" y="30480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Client</a:t>
            </a:r>
          </a:p>
        </p:txBody>
      </p:sp>
      <p:sp>
        <p:nvSpPr>
          <p:cNvPr id="16395" name="TextBox 32"/>
          <p:cNvSpPr txBox="1">
            <a:spLocks noChangeArrowheads="1"/>
          </p:cNvSpPr>
          <p:nvPr/>
        </p:nvSpPr>
        <p:spPr bwMode="auto">
          <a:xfrm>
            <a:off x="7391400" y="403860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Server</a:t>
            </a:r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133600" y="46482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104" name="Up-Down Arrow 103"/>
          <p:cNvSpPr/>
          <p:nvPr/>
        </p:nvSpPr>
        <p:spPr bwMode="auto">
          <a:xfrm>
            <a:off x="4648200" y="42672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09800" y="52578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Load Balancer</a:t>
            </a:r>
          </a:p>
        </p:txBody>
      </p:sp>
      <p:sp>
        <p:nvSpPr>
          <p:cNvPr id="106" name="Up-Down Arrow 105"/>
          <p:cNvSpPr/>
          <p:nvPr/>
        </p:nvSpPr>
        <p:spPr bwMode="auto">
          <a:xfrm>
            <a:off x="4648200" y="49530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Text Box 334"/>
          <p:cNvSpPr txBox="1">
            <a:spLocks noChangeArrowheads="1"/>
          </p:cNvSpPr>
          <p:nvPr/>
        </p:nvSpPr>
        <p:spPr bwMode="auto">
          <a:xfrm>
            <a:off x="1905000" y="59436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Server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4267200" y="35814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209800" y="3657600"/>
            <a:ext cx="1524000" cy="22098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 Prediction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</a:t>
            </a:r>
          </a:p>
        </p:txBody>
      </p:sp>
      <p:sp>
        <p:nvSpPr>
          <p:cNvPr id="17412" name="Freeform 2"/>
          <p:cNvSpPr>
            <a:spLocks/>
          </p:cNvSpPr>
          <p:nvPr/>
        </p:nvSpPr>
        <p:spPr bwMode="auto">
          <a:xfrm>
            <a:off x="1752600" y="2743200"/>
            <a:ext cx="5562600" cy="3505200"/>
          </a:xfrm>
          <a:custGeom>
            <a:avLst/>
            <a:gdLst>
              <a:gd name="T0" fmla="*/ 0 w 4475"/>
              <a:gd name="T1" fmla="*/ 0 h 2739"/>
              <a:gd name="T2" fmla="*/ 2147483647 w 4475"/>
              <a:gd name="T3" fmla="*/ 0 h 2739"/>
              <a:gd name="T4" fmla="*/ 2147483647 w 4475"/>
              <a:gd name="T5" fmla="*/ 2147483647 h 2739"/>
              <a:gd name="T6" fmla="*/ 0 w 4475"/>
              <a:gd name="T7" fmla="*/ 2147483647 h 2739"/>
              <a:gd name="T8" fmla="*/ 0 w 4475"/>
              <a:gd name="T9" fmla="*/ 0 h 2739"/>
              <a:gd name="T10" fmla="*/ 0 w 4475"/>
              <a:gd name="T11" fmla="*/ 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2739">
                <a:moveTo>
                  <a:pt x="0" y="0"/>
                </a:moveTo>
                <a:lnTo>
                  <a:pt x="4475" y="0"/>
                </a:lnTo>
                <a:lnTo>
                  <a:pt x="4475" y="2739"/>
                </a:lnTo>
                <a:lnTo>
                  <a:pt x="0" y="2739"/>
                </a:lnTo>
                <a:lnTo>
                  <a:pt x="0" y="0"/>
                </a:lnTo>
                <a:close/>
              </a:path>
            </a:pathLst>
          </a:custGeom>
          <a:noFill/>
          <a:ln w="640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1905000" y="28956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4267200" y="5029200"/>
            <a:ext cx="2819400" cy="9144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322" name="Left-Right Arrow 321"/>
          <p:cNvSpPr/>
          <p:nvPr/>
        </p:nvSpPr>
        <p:spPr bwMode="auto">
          <a:xfrm>
            <a:off x="3733800" y="53340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2" name="Left-Right Arrow 371"/>
          <p:cNvSpPr/>
          <p:nvPr/>
        </p:nvSpPr>
        <p:spPr bwMode="auto">
          <a:xfrm>
            <a:off x="3733800" y="40386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3" name="Up-Down Arrow 322"/>
          <p:cNvSpPr/>
          <p:nvPr/>
        </p:nvSpPr>
        <p:spPr bwMode="auto">
          <a:xfrm>
            <a:off x="5334000" y="4572000"/>
            <a:ext cx="381000" cy="5334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4" name="Up-Down Arrow 373"/>
          <p:cNvSpPr/>
          <p:nvPr/>
        </p:nvSpPr>
        <p:spPr bwMode="auto">
          <a:xfrm>
            <a:off x="2743200" y="3200400"/>
            <a:ext cx="304800" cy="4572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7543800" y="3581400"/>
            <a:ext cx="1295400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Web services</a:t>
            </a:r>
          </a:p>
        </p:txBody>
      </p:sp>
      <p:sp>
        <p:nvSpPr>
          <p:cNvPr id="379" name="Left-Right Arrow 378"/>
          <p:cNvSpPr/>
          <p:nvPr/>
        </p:nvSpPr>
        <p:spPr bwMode="auto">
          <a:xfrm>
            <a:off x="7010400" y="39624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304800" y="3581400"/>
            <a:ext cx="1341438" cy="13716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381" name="Left-Right Arrow 380"/>
          <p:cNvSpPr/>
          <p:nvPr/>
        </p:nvSpPr>
        <p:spPr bwMode="auto">
          <a:xfrm>
            <a:off x="1524000" y="4038600"/>
            <a:ext cx="7620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1752600" y="15240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Client Application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(Web, iPhone, Android)</a:t>
            </a:r>
          </a:p>
        </p:txBody>
      </p:sp>
      <p:sp>
        <p:nvSpPr>
          <p:cNvPr id="375" name="Up-Down Arrow 374"/>
          <p:cNvSpPr/>
          <p:nvPr/>
        </p:nvSpPr>
        <p:spPr bwMode="auto">
          <a:xfrm>
            <a:off x="26670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Architecture </a:t>
            </a:r>
          </a:p>
        </p:txBody>
      </p:sp>
      <p:sp>
        <p:nvSpPr>
          <p:cNvPr id="386" name="Rectangle 385"/>
          <p:cNvSpPr/>
          <p:nvPr/>
        </p:nvSpPr>
        <p:spPr bwMode="auto">
          <a:xfrm>
            <a:off x="5029200" y="1524000"/>
            <a:ext cx="22860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Party Application</a:t>
            </a:r>
          </a:p>
        </p:txBody>
      </p:sp>
      <p:sp>
        <p:nvSpPr>
          <p:cNvPr id="376" name="Up-Down Arrow 375"/>
          <p:cNvSpPr/>
          <p:nvPr/>
        </p:nvSpPr>
        <p:spPr bwMode="auto">
          <a:xfrm>
            <a:off x="59436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Mathematical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81400" y="1981200"/>
            <a:ext cx="381000" cy="2895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436" name="Line Callout 2 (Accent Bar) 4"/>
          <p:cNvSpPr>
            <a:spLocks/>
          </p:cNvSpPr>
          <p:nvPr/>
        </p:nvSpPr>
        <p:spPr bwMode="auto">
          <a:xfrm flipH="1">
            <a:off x="685800" y="1447800"/>
            <a:ext cx="2590800" cy="381000"/>
          </a:xfrm>
          <a:prstGeom prst="accentCallout2">
            <a:avLst>
              <a:gd name="adj1" fmla="val 18750"/>
              <a:gd name="adj2" fmla="val -1023"/>
              <a:gd name="adj3" fmla="val 53838"/>
              <a:gd name="adj4" fmla="val -12282"/>
              <a:gd name="adj5" fmla="val 138819"/>
              <a:gd name="adj6" fmla="val -1791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Ins="0"/>
          <a:lstStyle/>
          <a:p>
            <a:r>
              <a:rPr lang="en-US"/>
              <a:t>Mathematical Prediction Abstract Factory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00600" y="2133600"/>
            <a:ext cx="1981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 Predictor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124200"/>
            <a:ext cx="1981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 Aggregator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00600" y="4114800"/>
            <a:ext cx="1981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 Builder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2667000"/>
            <a:ext cx="1219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SAP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Module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81200" y="2667000"/>
            <a:ext cx="12954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SAP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Wrapper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3962400"/>
            <a:ext cx="12192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Other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981200" y="3962400"/>
            <a:ext cx="12954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Other Library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Wrapper</a:t>
            </a:r>
          </a:p>
        </p:txBody>
      </p: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 bwMode="auto">
          <a:xfrm>
            <a:off x="1676400" y="30099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 bwMode="auto">
          <a:xfrm>
            <a:off x="1676400" y="43053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276600" y="30480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3" idx="3"/>
          </p:cNvCxnSpPr>
          <p:nvPr/>
        </p:nvCxnSpPr>
        <p:spPr bwMode="auto">
          <a:xfrm>
            <a:off x="3276600" y="4305300"/>
            <a:ext cx="304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48" name="Group 43"/>
          <p:cNvGrpSpPr>
            <a:grpSpLocks/>
          </p:cNvGrpSpPr>
          <p:nvPr/>
        </p:nvGrpSpPr>
        <p:grpSpPr bwMode="auto">
          <a:xfrm>
            <a:off x="3962400" y="2438400"/>
            <a:ext cx="838200" cy="1035050"/>
            <a:chOff x="4343400" y="3155950"/>
            <a:chExt cx="250825" cy="577850"/>
          </a:xfrm>
        </p:grpSpPr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4343400" y="3181652"/>
              <a:ext cx="250825" cy="552148"/>
            </a:xfrm>
            <a:custGeom>
              <a:avLst/>
              <a:gdLst>
                <a:gd name="T0" fmla="*/ 0 w 157"/>
                <a:gd name="T1" fmla="*/ 348 h 348"/>
                <a:gd name="T2" fmla="*/ 39 w 157"/>
                <a:gd name="T3" fmla="*/ 348 h 348"/>
                <a:gd name="T4" fmla="*/ 78 w 157"/>
                <a:gd name="T5" fmla="*/ 308 h 348"/>
                <a:gd name="T6" fmla="*/ 78 w 157"/>
                <a:gd name="T7" fmla="*/ 40 h 348"/>
                <a:gd name="T8" fmla="*/ 118 w 157"/>
                <a:gd name="T9" fmla="*/ 0 h 348"/>
                <a:gd name="T10" fmla="*/ 157 w 157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348">
                  <a:moveTo>
                    <a:pt x="0" y="348"/>
                  </a:moveTo>
                  <a:lnTo>
                    <a:pt x="39" y="348"/>
                  </a:lnTo>
                  <a:cubicBezTo>
                    <a:pt x="65" y="348"/>
                    <a:pt x="78" y="334"/>
                    <a:pt x="78" y="308"/>
                  </a:cubicBezTo>
                  <a:lnTo>
                    <a:pt x="78" y="40"/>
                  </a:lnTo>
                  <a:cubicBezTo>
                    <a:pt x="78" y="13"/>
                    <a:pt x="91" y="0"/>
                    <a:pt x="118" y="0"/>
                  </a:cubicBezTo>
                  <a:lnTo>
                    <a:pt x="157" y="0"/>
                  </a:lnTo>
                </a:path>
              </a:pathLst>
            </a:custGeom>
            <a:noFill/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4543395" y="3155950"/>
              <a:ext cx="50830" cy="50518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32 h 64"/>
                <a:gd name="T8" fmla="*/ 64 w 64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8449" name="Group 45"/>
          <p:cNvGrpSpPr>
            <a:grpSpLocks/>
          </p:cNvGrpSpPr>
          <p:nvPr/>
        </p:nvGrpSpPr>
        <p:grpSpPr bwMode="auto">
          <a:xfrm>
            <a:off x="3962400" y="3471863"/>
            <a:ext cx="838200" cy="1066800"/>
            <a:chOff x="4343400" y="3733800"/>
            <a:chExt cx="250825" cy="531813"/>
          </a:xfrm>
        </p:grpSpPr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4343400" y="3733800"/>
              <a:ext cx="250825" cy="506489"/>
            </a:xfrm>
            <a:custGeom>
              <a:avLst/>
              <a:gdLst>
                <a:gd name="T0" fmla="*/ 0 w 157"/>
                <a:gd name="T1" fmla="*/ 0 h 318"/>
                <a:gd name="T2" fmla="*/ 39 w 157"/>
                <a:gd name="T3" fmla="*/ 0 h 318"/>
                <a:gd name="T4" fmla="*/ 78 w 157"/>
                <a:gd name="T5" fmla="*/ 40 h 318"/>
                <a:gd name="T6" fmla="*/ 78 w 157"/>
                <a:gd name="T7" fmla="*/ 278 h 318"/>
                <a:gd name="T8" fmla="*/ 118 w 157"/>
                <a:gd name="T9" fmla="*/ 318 h 318"/>
                <a:gd name="T10" fmla="*/ 157 w 157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318">
                  <a:moveTo>
                    <a:pt x="0" y="0"/>
                  </a:moveTo>
                  <a:lnTo>
                    <a:pt x="39" y="0"/>
                  </a:lnTo>
                  <a:cubicBezTo>
                    <a:pt x="65" y="0"/>
                    <a:pt x="78" y="13"/>
                    <a:pt x="78" y="40"/>
                  </a:cubicBezTo>
                  <a:lnTo>
                    <a:pt x="78" y="278"/>
                  </a:lnTo>
                  <a:cubicBezTo>
                    <a:pt x="78" y="305"/>
                    <a:pt x="91" y="318"/>
                    <a:pt x="118" y="318"/>
                  </a:cubicBezTo>
                  <a:lnTo>
                    <a:pt x="157" y="318"/>
                  </a:lnTo>
                </a:path>
              </a:pathLst>
            </a:custGeom>
            <a:noFill/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4543395" y="4214964"/>
              <a:ext cx="50830" cy="50649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32 h 64"/>
                <a:gd name="T8" fmla="*/ 64 w 64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8450" name="Group 44"/>
          <p:cNvGrpSpPr>
            <a:grpSpLocks/>
          </p:cNvGrpSpPr>
          <p:nvPr/>
        </p:nvGrpSpPr>
        <p:grpSpPr bwMode="auto">
          <a:xfrm>
            <a:off x="3962400" y="3395663"/>
            <a:ext cx="838200" cy="152400"/>
            <a:chOff x="4343400" y="3708400"/>
            <a:chExt cx="301625" cy="50800"/>
          </a:xfrm>
        </p:grpSpPr>
        <p:sp>
          <p:nvSpPr>
            <p:cNvPr id="42" name="Freeform 95"/>
            <p:cNvSpPr>
              <a:spLocks/>
            </p:cNvSpPr>
            <p:nvPr/>
          </p:nvSpPr>
          <p:spPr bwMode="auto">
            <a:xfrm>
              <a:off x="4343400" y="3733800"/>
              <a:ext cx="301625" cy="0"/>
            </a:xfrm>
            <a:custGeom>
              <a:avLst/>
              <a:gdLst>
                <a:gd name="T0" fmla="*/ 0 w 189"/>
                <a:gd name="T1" fmla="*/ 189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89">
                  <a:moveTo>
                    <a:pt x="0" y="0"/>
                  </a:moveTo>
                  <a:lnTo>
                    <a:pt x="189" y="0"/>
                  </a:lnTo>
                </a:path>
              </a:pathLst>
            </a:custGeom>
            <a:noFill/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3" name="Freeform 96"/>
            <p:cNvSpPr>
              <a:spLocks/>
            </p:cNvSpPr>
            <p:nvPr/>
          </p:nvSpPr>
          <p:spPr bwMode="auto">
            <a:xfrm>
              <a:off x="4594183" y="3708400"/>
              <a:ext cx="50842" cy="50800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64 h 64"/>
                <a:gd name="T4" fmla="*/ 0 w 64"/>
                <a:gd name="T5" fmla="*/ 0 h 64"/>
                <a:gd name="T6" fmla="*/ 64 w 64"/>
                <a:gd name="T7" fmla="*/ 32 h 64"/>
                <a:gd name="T8" fmla="*/ 64 w 64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 w="6401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6934200" y="4114800"/>
            <a:ext cx="1103313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Updater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086600" y="2133600"/>
            <a:ext cx="1636713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18453" name="Up Arrow 48"/>
          <p:cNvSpPr>
            <a:spLocks noChangeArrowheads="1"/>
          </p:cNvSpPr>
          <p:nvPr/>
        </p:nvSpPr>
        <p:spPr bwMode="auto">
          <a:xfrm>
            <a:off x="5715000" y="2743200"/>
            <a:ext cx="3810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Up Arrow 49"/>
          <p:cNvSpPr>
            <a:spLocks noChangeArrowheads="1"/>
          </p:cNvSpPr>
          <p:nvPr/>
        </p:nvSpPr>
        <p:spPr bwMode="auto">
          <a:xfrm>
            <a:off x="5715000" y="3733800"/>
            <a:ext cx="3810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eft-Right Arrow 54"/>
          <p:cNvSpPr>
            <a:spLocks noChangeArrowheads="1"/>
          </p:cNvSpPr>
          <p:nvPr/>
        </p:nvSpPr>
        <p:spPr bwMode="auto">
          <a:xfrm>
            <a:off x="6629400" y="2362200"/>
            <a:ext cx="533400" cy="304800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eft Arrow 57"/>
          <p:cNvSpPr>
            <a:spLocks noChangeArrowheads="1"/>
          </p:cNvSpPr>
          <p:nvPr/>
        </p:nvSpPr>
        <p:spPr bwMode="auto">
          <a:xfrm>
            <a:off x="6477000" y="42672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 bwMode="auto">
          <a:xfrm>
            <a:off x="4800600" y="5029200"/>
            <a:ext cx="3733800" cy="5334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18458" name="Up-Down Arrow 59"/>
          <p:cNvSpPr>
            <a:spLocks noChangeArrowheads="1"/>
          </p:cNvSpPr>
          <p:nvPr/>
        </p:nvSpPr>
        <p:spPr bwMode="auto">
          <a:xfrm>
            <a:off x="5715000" y="4572000"/>
            <a:ext cx="304800" cy="609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Down Arrow 60"/>
          <p:cNvSpPr>
            <a:spLocks noChangeArrowheads="1"/>
          </p:cNvSpPr>
          <p:nvPr/>
        </p:nvSpPr>
        <p:spPr bwMode="auto">
          <a:xfrm>
            <a:off x="8153400" y="2743200"/>
            <a:ext cx="457200" cy="2438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Up Arrow 62"/>
          <p:cNvSpPr>
            <a:spLocks noChangeArrowheads="1"/>
          </p:cNvSpPr>
          <p:nvPr/>
        </p:nvSpPr>
        <p:spPr bwMode="auto">
          <a:xfrm>
            <a:off x="7315200" y="2667000"/>
            <a:ext cx="381000" cy="152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07106"/>
            <a:ext cx="8229600" cy="4173537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b="0" dirty="0" smtClean="0"/>
              <a:t>Introduction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Project Background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Key Concerns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Architectural design</a:t>
            </a:r>
          </a:p>
          <a:p>
            <a:pPr>
              <a:buFont typeface="Wingdings" charset="2"/>
              <a:buChar char="§"/>
            </a:pPr>
            <a:r>
              <a:rPr lang="en-US" b="0" dirty="0"/>
              <a:t>ATAM Justification and </a:t>
            </a:r>
            <a:r>
              <a:rPr lang="en-US" b="0" dirty="0" smtClean="0"/>
              <a:t>Implementation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Prototype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Conclusions 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Future work</a:t>
            </a:r>
          </a:p>
          <a:p>
            <a:pPr>
              <a:buFont typeface="Wingdings" charset="2"/>
              <a:buChar char="§"/>
            </a:pPr>
            <a:r>
              <a:rPr lang="en-US" b="0" dirty="0" smtClean="0"/>
              <a:t>Q &amp; 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Text Box 334"/>
          <p:cNvSpPr txBox="1">
            <a:spLocks noChangeArrowheads="1"/>
          </p:cNvSpPr>
          <p:nvPr/>
        </p:nvSpPr>
        <p:spPr bwMode="auto">
          <a:xfrm>
            <a:off x="1905000" y="59436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Server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4267200" y="3581400"/>
            <a:ext cx="2743200" cy="10668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209800" y="3657600"/>
            <a:ext cx="1524000" cy="2209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 Prediction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</a:t>
            </a:r>
          </a:p>
        </p:txBody>
      </p:sp>
      <p:sp>
        <p:nvSpPr>
          <p:cNvPr id="19460" name="Freeform 2"/>
          <p:cNvSpPr>
            <a:spLocks/>
          </p:cNvSpPr>
          <p:nvPr/>
        </p:nvSpPr>
        <p:spPr bwMode="auto">
          <a:xfrm>
            <a:off x="1752600" y="2743200"/>
            <a:ext cx="5562600" cy="3505200"/>
          </a:xfrm>
          <a:custGeom>
            <a:avLst/>
            <a:gdLst>
              <a:gd name="T0" fmla="*/ 0 w 4475"/>
              <a:gd name="T1" fmla="*/ 0 h 2739"/>
              <a:gd name="T2" fmla="*/ 2147483647 w 4475"/>
              <a:gd name="T3" fmla="*/ 0 h 2739"/>
              <a:gd name="T4" fmla="*/ 2147483647 w 4475"/>
              <a:gd name="T5" fmla="*/ 2147483647 h 2739"/>
              <a:gd name="T6" fmla="*/ 0 w 4475"/>
              <a:gd name="T7" fmla="*/ 2147483647 h 2739"/>
              <a:gd name="T8" fmla="*/ 0 w 4475"/>
              <a:gd name="T9" fmla="*/ 0 h 2739"/>
              <a:gd name="T10" fmla="*/ 0 w 4475"/>
              <a:gd name="T11" fmla="*/ 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2739">
                <a:moveTo>
                  <a:pt x="0" y="0"/>
                </a:moveTo>
                <a:lnTo>
                  <a:pt x="4475" y="0"/>
                </a:lnTo>
                <a:lnTo>
                  <a:pt x="4475" y="2739"/>
                </a:lnTo>
                <a:lnTo>
                  <a:pt x="0" y="2739"/>
                </a:lnTo>
                <a:lnTo>
                  <a:pt x="0" y="0"/>
                </a:lnTo>
                <a:close/>
              </a:path>
            </a:pathLst>
          </a:custGeom>
          <a:noFill/>
          <a:ln w="640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1905000" y="28956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4267200" y="5029200"/>
            <a:ext cx="2819400" cy="9144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322" name="Left-Right Arrow 321"/>
          <p:cNvSpPr/>
          <p:nvPr/>
        </p:nvSpPr>
        <p:spPr bwMode="auto">
          <a:xfrm>
            <a:off x="3733800" y="53340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2" name="Left-Right Arrow 371"/>
          <p:cNvSpPr/>
          <p:nvPr/>
        </p:nvSpPr>
        <p:spPr bwMode="auto">
          <a:xfrm>
            <a:off x="3733800" y="40386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3" name="Up-Down Arrow 322"/>
          <p:cNvSpPr/>
          <p:nvPr/>
        </p:nvSpPr>
        <p:spPr bwMode="auto">
          <a:xfrm>
            <a:off x="5334000" y="4572000"/>
            <a:ext cx="381000" cy="5334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4" name="Up-Down Arrow 373"/>
          <p:cNvSpPr/>
          <p:nvPr/>
        </p:nvSpPr>
        <p:spPr bwMode="auto">
          <a:xfrm>
            <a:off x="2743200" y="3200400"/>
            <a:ext cx="304800" cy="4572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7543800" y="3581400"/>
            <a:ext cx="1295400" cy="13716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Web services</a:t>
            </a:r>
          </a:p>
        </p:txBody>
      </p:sp>
      <p:sp>
        <p:nvSpPr>
          <p:cNvPr id="379" name="Left-Right Arrow 378"/>
          <p:cNvSpPr/>
          <p:nvPr/>
        </p:nvSpPr>
        <p:spPr bwMode="auto">
          <a:xfrm>
            <a:off x="7010400" y="39624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304800" y="3581400"/>
            <a:ext cx="1341438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381" name="Left-Right Arrow 380"/>
          <p:cNvSpPr/>
          <p:nvPr/>
        </p:nvSpPr>
        <p:spPr bwMode="auto">
          <a:xfrm>
            <a:off x="1524000" y="4038600"/>
            <a:ext cx="7620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1752600" y="15240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Client Application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(Web, iPhone, Android)</a:t>
            </a:r>
          </a:p>
        </p:txBody>
      </p:sp>
      <p:sp>
        <p:nvSpPr>
          <p:cNvPr id="375" name="Up-Down Arrow 374"/>
          <p:cNvSpPr/>
          <p:nvPr/>
        </p:nvSpPr>
        <p:spPr bwMode="auto">
          <a:xfrm>
            <a:off x="26670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Architecture </a:t>
            </a:r>
          </a:p>
        </p:txBody>
      </p:sp>
      <p:sp>
        <p:nvSpPr>
          <p:cNvPr id="386" name="Rectangle 385"/>
          <p:cNvSpPr/>
          <p:nvPr/>
        </p:nvSpPr>
        <p:spPr bwMode="auto">
          <a:xfrm>
            <a:off x="5029200" y="1524000"/>
            <a:ext cx="22860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Party Application</a:t>
            </a:r>
          </a:p>
        </p:txBody>
      </p:sp>
      <p:sp>
        <p:nvSpPr>
          <p:cNvPr id="376" name="Up-Down Arrow 375"/>
          <p:cNvSpPr/>
          <p:nvPr/>
        </p:nvSpPr>
        <p:spPr bwMode="auto">
          <a:xfrm>
            <a:off x="59436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 Fetcher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3000" y="1981200"/>
            <a:ext cx="2743200" cy="609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Proxy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143000" y="3733800"/>
            <a:ext cx="2743200" cy="990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2438400" y="4114800"/>
            <a:ext cx="990600" cy="457200"/>
          </a:xfrm>
          <a:prstGeom prst="ca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HANA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1854200"/>
            <a:ext cx="381000" cy="2895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487" name="Line Callout 2 (Accent Bar) 17"/>
          <p:cNvSpPr>
            <a:spLocks/>
          </p:cNvSpPr>
          <p:nvPr/>
        </p:nvSpPr>
        <p:spPr bwMode="auto">
          <a:xfrm>
            <a:off x="4953000" y="1371600"/>
            <a:ext cx="2590800" cy="381000"/>
          </a:xfrm>
          <a:prstGeom prst="accentCallout2">
            <a:avLst>
              <a:gd name="adj1" fmla="val 18750"/>
              <a:gd name="adj2" fmla="val -1023"/>
              <a:gd name="adj3" fmla="val 53838"/>
              <a:gd name="adj4" fmla="val -12282"/>
              <a:gd name="adj5" fmla="val 138819"/>
              <a:gd name="adj6" fmla="val -1791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Ins="0"/>
          <a:lstStyle/>
          <a:p>
            <a:r>
              <a:rPr lang="en-US"/>
              <a:t>Web Crawler Interface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2057400"/>
            <a:ext cx="13716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Weather Info Crawler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57800" y="2971800"/>
            <a:ext cx="13716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Flight Info Crawler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57800" y="3962400"/>
            <a:ext cx="1371600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Historical Info Crawler</a:t>
            </a:r>
          </a:p>
        </p:txBody>
      </p:sp>
      <p:sp>
        <p:nvSpPr>
          <p:cNvPr id="24" name="Cloud 23"/>
          <p:cNvSpPr/>
          <p:nvPr/>
        </p:nvSpPr>
        <p:spPr bwMode="auto">
          <a:xfrm>
            <a:off x="6934200" y="2590800"/>
            <a:ext cx="1981200" cy="1447800"/>
          </a:xfrm>
          <a:prstGeom prst="clou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cs typeface="+mn-cs"/>
              </a:rPr>
              <a:t>External Web Resources</a:t>
            </a:r>
          </a:p>
        </p:txBody>
      </p:sp>
      <p:sp>
        <p:nvSpPr>
          <p:cNvPr id="20492" name="Left Arrow 24"/>
          <p:cNvSpPr>
            <a:spLocks noChangeArrowheads="1"/>
          </p:cNvSpPr>
          <p:nvPr/>
        </p:nvSpPr>
        <p:spPr bwMode="auto">
          <a:xfrm rot="1912090">
            <a:off x="6429375" y="2484438"/>
            <a:ext cx="876300" cy="358775"/>
          </a:xfrm>
          <a:prstGeom prst="leftArrow">
            <a:avLst>
              <a:gd name="adj1" fmla="val 50000"/>
              <a:gd name="adj2" fmla="val 50173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eft Arrow 25"/>
          <p:cNvSpPr>
            <a:spLocks noChangeArrowheads="1"/>
          </p:cNvSpPr>
          <p:nvPr/>
        </p:nvSpPr>
        <p:spPr bwMode="auto">
          <a:xfrm>
            <a:off x="6477000" y="3200400"/>
            <a:ext cx="7620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eft Arrow 26"/>
          <p:cNvSpPr>
            <a:spLocks noChangeArrowheads="1"/>
          </p:cNvSpPr>
          <p:nvPr/>
        </p:nvSpPr>
        <p:spPr bwMode="auto">
          <a:xfrm rot="-2336911">
            <a:off x="6494463" y="3878263"/>
            <a:ext cx="823912" cy="344487"/>
          </a:xfrm>
          <a:prstGeom prst="leftArrow">
            <a:avLst>
              <a:gd name="adj1" fmla="val 50000"/>
              <a:gd name="adj2" fmla="val 50104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30"/>
          <p:cNvSpPr>
            <a:spLocks/>
          </p:cNvSpPr>
          <p:nvPr/>
        </p:nvSpPr>
        <p:spPr bwMode="auto">
          <a:xfrm>
            <a:off x="4800600" y="2327275"/>
            <a:ext cx="457200" cy="990600"/>
          </a:xfrm>
          <a:custGeom>
            <a:avLst/>
            <a:gdLst>
              <a:gd name="T0" fmla="*/ 0 w 201"/>
              <a:gd name="T1" fmla="*/ 294 h 294"/>
              <a:gd name="T2" fmla="*/ 60 w 201"/>
              <a:gd name="T3" fmla="*/ 294 h 294"/>
              <a:gd name="T4" fmla="*/ 100 w 201"/>
              <a:gd name="T5" fmla="*/ 254 h 294"/>
              <a:gd name="T6" fmla="*/ 100 w 201"/>
              <a:gd name="T7" fmla="*/ 40 h 294"/>
              <a:gd name="T8" fmla="*/ 140 w 201"/>
              <a:gd name="T9" fmla="*/ 0 h 294"/>
              <a:gd name="T10" fmla="*/ 201 w 201"/>
              <a:gd name="T11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294">
                <a:moveTo>
                  <a:pt x="0" y="294"/>
                </a:moveTo>
                <a:lnTo>
                  <a:pt x="60" y="294"/>
                </a:lnTo>
                <a:cubicBezTo>
                  <a:pt x="87" y="294"/>
                  <a:pt x="100" y="281"/>
                  <a:pt x="100" y="254"/>
                </a:cubicBezTo>
                <a:lnTo>
                  <a:pt x="100" y="40"/>
                </a:lnTo>
                <a:cubicBezTo>
                  <a:pt x="100" y="13"/>
                  <a:pt x="114" y="0"/>
                  <a:pt x="140" y="0"/>
                </a:cubicBezTo>
                <a:lnTo>
                  <a:pt x="201" y="0"/>
                </a:lnTo>
              </a:path>
            </a:pathLst>
          </a:custGeom>
          <a:noFill/>
          <a:ln w="6401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" name="Freeform 332"/>
          <p:cNvSpPr>
            <a:spLocks/>
          </p:cNvSpPr>
          <p:nvPr/>
        </p:nvSpPr>
        <p:spPr bwMode="auto">
          <a:xfrm>
            <a:off x="4800600" y="3298825"/>
            <a:ext cx="457200" cy="946150"/>
          </a:xfrm>
          <a:custGeom>
            <a:avLst/>
            <a:gdLst>
              <a:gd name="T0" fmla="*/ 0 w 201"/>
              <a:gd name="T1" fmla="*/ 0 h 284"/>
              <a:gd name="T2" fmla="*/ 60 w 201"/>
              <a:gd name="T3" fmla="*/ 0 h 284"/>
              <a:gd name="T4" fmla="*/ 100 w 201"/>
              <a:gd name="T5" fmla="*/ 40 h 284"/>
              <a:gd name="T6" fmla="*/ 100 w 201"/>
              <a:gd name="T7" fmla="*/ 243 h 284"/>
              <a:gd name="T8" fmla="*/ 140 w 201"/>
              <a:gd name="T9" fmla="*/ 284 h 284"/>
              <a:gd name="T10" fmla="*/ 201 w 201"/>
              <a:gd name="T11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1" h="284">
                <a:moveTo>
                  <a:pt x="0" y="0"/>
                </a:moveTo>
                <a:lnTo>
                  <a:pt x="60" y="0"/>
                </a:lnTo>
                <a:cubicBezTo>
                  <a:pt x="87" y="0"/>
                  <a:pt x="100" y="13"/>
                  <a:pt x="100" y="40"/>
                </a:cubicBezTo>
                <a:lnTo>
                  <a:pt x="100" y="243"/>
                </a:lnTo>
                <a:cubicBezTo>
                  <a:pt x="100" y="270"/>
                  <a:pt x="114" y="284"/>
                  <a:pt x="140" y="284"/>
                </a:cubicBezTo>
                <a:lnTo>
                  <a:pt x="201" y="284"/>
                </a:lnTo>
              </a:path>
            </a:pathLst>
          </a:custGeom>
          <a:noFill/>
          <a:ln w="6401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3" name="Straight Arrow Connector 42"/>
          <p:cNvCxnSpPr>
            <a:stCxn id="22" idx="1"/>
            <a:endCxn id="17" idx="3"/>
          </p:cNvCxnSpPr>
          <p:nvPr/>
        </p:nvCxnSpPr>
        <p:spPr bwMode="auto">
          <a:xfrm flipH="1" flipV="1">
            <a:off x="4724400" y="3302000"/>
            <a:ext cx="533400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498" name="Up-Down Arrow 43"/>
          <p:cNvSpPr>
            <a:spLocks noChangeArrowheads="1"/>
          </p:cNvSpPr>
          <p:nvPr/>
        </p:nvSpPr>
        <p:spPr bwMode="auto">
          <a:xfrm>
            <a:off x="2286000" y="2514600"/>
            <a:ext cx="304800" cy="1295400"/>
          </a:xfrm>
          <a:prstGeom prst="upDownArrow">
            <a:avLst>
              <a:gd name="adj1" fmla="val 50000"/>
              <a:gd name="adj2" fmla="val 4999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eft-Right Arrow 44"/>
          <p:cNvSpPr>
            <a:spLocks noChangeArrowheads="1"/>
          </p:cNvSpPr>
          <p:nvPr/>
        </p:nvSpPr>
        <p:spPr bwMode="auto">
          <a:xfrm>
            <a:off x="3581400" y="2133600"/>
            <a:ext cx="990600" cy="304800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eft-Right Arrow 45"/>
          <p:cNvSpPr>
            <a:spLocks noChangeArrowheads="1"/>
          </p:cNvSpPr>
          <p:nvPr/>
        </p:nvSpPr>
        <p:spPr bwMode="auto">
          <a:xfrm>
            <a:off x="3571875" y="4114800"/>
            <a:ext cx="990600" cy="304800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3238"/>
      </p:ext>
    </p:extLst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Text Box 334"/>
          <p:cNvSpPr txBox="1">
            <a:spLocks noChangeArrowheads="1"/>
          </p:cNvSpPr>
          <p:nvPr/>
        </p:nvSpPr>
        <p:spPr bwMode="auto">
          <a:xfrm>
            <a:off x="1905000" y="5943600"/>
            <a:ext cx="609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+mn-cs"/>
              </a:rPr>
              <a:t>Server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4267200" y="35814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 Fetcher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209800" y="3657600"/>
            <a:ext cx="1524000" cy="2209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 Prediction 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Model</a:t>
            </a:r>
          </a:p>
        </p:txBody>
      </p:sp>
      <p:sp>
        <p:nvSpPr>
          <p:cNvPr id="21508" name="Freeform 2"/>
          <p:cNvSpPr>
            <a:spLocks/>
          </p:cNvSpPr>
          <p:nvPr/>
        </p:nvSpPr>
        <p:spPr bwMode="auto">
          <a:xfrm>
            <a:off x="1752600" y="2743200"/>
            <a:ext cx="5562600" cy="3505200"/>
          </a:xfrm>
          <a:custGeom>
            <a:avLst/>
            <a:gdLst>
              <a:gd name="T0" fmla="*/ 0 w 4475"/>
              <a:gd name="T1" fmla="*/ 0 h 2739"/>
              <a:gd name="T2" fmla="*/ 2147483647 w 4475"/>
              <a:gd name="T3" fmla="*/ 0 h 2739"/>
              <a:gd name="T4" fmla="*/ 2147483647 w 4475"/>
              <a:gd name="T5" fmla="*/ 2147483647 h 2739"/>
              <a:gd name="T6" fmla="*/ 0 w 4475"/>
              <a:gd name="T7" fmla="*/ 2147483647 h 2739"/>
              <a:gd name="T8" fmla="*/ 0 w 4475"/>
              <a:gd name="T9" fmla="*/ 0 h 2739"/>
              <a:gd name="T10" fmla="*/ 0 w 4475"/>
              <a:gd name="T11" fmla="*/ 0 h 27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75" h="2739">
                <a:moveTo>
                  <a:pt x="0" y="0"/>
                </a:moveTo>
                <a:lnTo>
                  <a:pt x="4475" y="0"/>
                </a:lnTo>
                <a:lnTo>
                  <a:pt x="4475" y="2739"/>
                </a:lnTo>
                <a:lnTo>
                  <a:pt x="0" y="2739"/>
                </a:lnTo>
                <a:lnTo>
                  <a:pt x="0" y="0"/>
                </a:lnTo>
                <a:close/>
              </a:path>
            </a:pathLst>
          </a:custGeom>
          <a:noFill/>
          <a:ln w="6401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" name="Rectangle 368"/>
          <p:cNvSpPr/>
          <p:nvPr/>
        </p:nvSpPr>
        <p:spPr bwMode="auto">
          <a:xfrm>
            <a:off x="1905000" y="2895600"/>
            <a:ext cx="5105400" cy="3810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   Service API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4267200" y="5029200"/>
            <a:ext cx="2819400" cy="9144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</a:t>
            </a:r>
          </a:p>
        </p:txBody>
      </p:sp>
      <p:sp>
        <p:nvSpPr>
          <p:cNvPr id="322" name="Left-Right Arrow 321"/>
          <p:cNvSpPr/>
          <p:nvPr/>
        </p:nvSpPr>
        <p:spPr bwMode="auto">
          <a:xfrm>
            <a:off x="3733800" y="53340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2" name="Left-Right Arrow 371"/>
          <p:cNvSpPr/>
          <p:nvPr/>
        </p:nvSpPr>
        <p:spPr bwMode="auto">
          <a:xfrm>
            <a:off x="3733800" y="40386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3" name="Up-Down Arrow 322"/>
          <p:cNvSpPr/>
          <p:nvPr/>
        </p:nvSpPr>
        <p:spPr bwMode="auto">
          <a:xfrm>
            <a:off x="5334000" y="4572000"/>
            <a:ext cx="381000" cy="5334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4" name="Up-Down Arrow 373"/>
          <p:cNvSpPr/>
          <p:nvPr/>
        </p:nvSpPr>
        <p:spPr bwMode="auto">
          <a:xfrm>
            <a:off x="2743200" y="3200400"/>
            <a:ext cx="304800" cy="457200"/>
          </a:xfrm>
          <a:prstGeom prst="upDown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77" name="Rectangle 376"/>
          <p:cNvSpPr/>
          <p:nvPr/>
        </p:nvSpPr>
        <p:spPr bwMode="auto">
          <a:xfrm>
            <a:off x="7543800" y="3581400"/>
            <a:ext cx="1295400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Web services</a:t>
            </a:r>
          </a:p>
        </p:txBody>
      </p:sp>
      <p:sp>
        <p:nvSpPr>
          <p:cNvPr id="379" name="Left-Right Arrow 378"/>
          <p:cNvSpPr/>
          <p:nvPr/>
        </p:nvSpPr>
        <p:spPr bwMode="auto">
          <a:xfrm>
            <a:off x="7010400" y="3962400"/>
            <a:ext cx="5334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304800" y="3581400"/>
            <a:ext cx="1341438" cy="1371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External</a:t>
            </a:r>
            <a:b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Mathematical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Library</a:t>
            </a:r>
          </a:p>
        </p:txBody>
      </p:sp>
      <p:sp>
        <p:nvSpPr>
          <p:cNvPr id="381" name="Left-Right Arrow 380"/>
          <p:cNvSpPr/>
          <p:nvPr/>
        </p:nvSpPr>
        <p:spPr bwMode="auto">
          <a:xfrm>
            <a:off x="1524000" y="4038600"/>
            <a:ext cx="762000" cy="304800"/>
          </a:xfrm>
          <a:prstGeom prst="leftRightArrow">
            <a:avLst/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1752600" y="1524000"/>
            <a:ext cx="27432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Client Application</a:t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(Web, iPhone, Android)</a:t>
            </a:r>
          </a:p>
        </p:txBody>
      </p:sp>
      <p:sp>
        <p:nvSpPr>
          <p:cNvPr id="375" name="Up-Down Arrow 374"/>
          <p:cNvSpPr/>
          <p:nvPr/>
        </p:nvSpPr>
        <p:spPr bwMode="auto">
          <a:xfrm>
            <a:off x="26670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Architecture </a:t>
            </a:r>
          </a:p>
        </p:txBody>
      </p:sp>
      <p:sp>
        <p:nvSpPr>
          <p:cNvPr id="386" name="Rectangle 385"/>
          <p:cNvSpPr/>
          <p:nvPr/>
        </p:nvSpPr>
        <p:spPr bwMode="auto">
          <a:xfrm>
            <a:off x="5029200" y="1524000"/>
            <a:ext cx="2286000" cy="1066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 Party Application</a:t>
            </a:r>
          </a:p>
        </p:txBody>
      </p:sp>
      <p:sp>
        <p:nvSpPr>
          <p:cNvPr id="376" name="Up-Down Arrow 375"/>
          <p:cNvSpPr/>
          <p:nvPr/>
        </p:nvSpPr>
        <p:spPr bwMode="auto">
          <a:xfrm>
            <a:off x="5943600" y="2514600"/>
            <a:ext cx="304800" cy="457200"/>
          </a:xfrm>
          <a:prstGeom prst="upDownArrow">
            <a:avLst>
              <a:gd name="adj1" fmla="val 44173"/>
              <a:gd name="adj2" fmla="val 50000"/>
            </a:avLst>
          </a:prstGeom>
          <a:ln w="635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Database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1828800"/>
            <a:ext cx="5638800" cy="6096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Database Operator Interface</a:t>
            </a:r>
          </a:p>
        </p:txBody>
      </p:sp>
      <p:sp>
        <p:nvSpPr>
          <p:cNvPr id="5" name="Can 4"/>
          <p:cNvSpPr/>
          <p:nvPr/>
        </p:nvSpPr>
        <p:spPr bwMode="auto">
          <a:xfrm>
            <a:off x="2514600" y="3581400"/>
            <a:ext cx="1447800" cy="838200"/>
          </a:xfrm>
          <a:prstGeom prst="ca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HANA</a:t>
            </a:r>
          </a:p>
        </p:txBody>
      </p:sp>
      <p:sp>
        <p:nvSpPr>
          <p:cNvPr id="6" name="Can 5"/>
          <p:cNvSpPr/>
          <p:nvPr/>
        </p:nvSpPr>
        <p:spPr bwMode="auto">
          <a:xfrm>
            <a:off x="5410200" y="3505200"/>
            <a:ext cx="1524000" cy="838200"/>
          </a:xfrm>
          <a:prstGeom prst="can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Other Type DB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667000"/>
            <a:ext cx="1579563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HANA Adapter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34000" y="2667000"/>
            <a:ext cx="1579563" cy="685800"/>
          </a:xfrm>
          <a:prstGeom prst="rect">
            <a:avLst/>
          </a:prstGeom>
          <a:ln w="63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Other Type DB Adapter</a:t>
            </a:r>
          </a:p>
        </p:txBody>
      </p:sp>
      <p:sp>
        <p:nvSpPr>
          <p:cNvPr id="22536" name="Up-Down Arrow 9"/>
          <p:cNvSpPr>
            <a:spLocks noChangeArrowheads="1"/>
          </p:cNvSpPr>
          <p:nvPr/>
        </p:nvSpPr>
        <p:spPr bwMode="auto">
          <a:xfrm>
            <a:off x="3124200" y="2286000"/>
            <a:ext cx="3048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Up-Down Arrow 10"/>
          <p:cNvSpPr>
            <a:spLocks noChangeArrowheads="1"/>
          </p:cNvSpPr>
          <p:nvPr/>
        </p:nvSpPr>
        <p:spPr bwMode="auto">
          <a:xfrm>
            <a:off x="6019800" y="2286000"/>
            <a:ext cx="3048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Up-Down Arrow 11"/>
          <p:cNvSpPr>
            <a:spLocks noChangeArrowheads="1"/>
          </p:cNvSpPr>
          <p:nvPr/>
        </p:nvSpPr>
        <p:spPr bwMode="auto">
          <a:xfrm>
            <a:off x="6019800" y="3276600"/>
            <a:ext cx="3048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Up-Down Arrow 12"/>
          <p:cNvSpPr>
            <a:spLocks noChangeArrowheads="1"/>
          </p:cNvSpPr>
          <p:nvPr/>
        </p:nvSpPr>
        <p:spPr bwMode="auto">
          <a:xfrm>
            <a:off x="3124200" y="3276600"/>
            <a:ext cx="3048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383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Objective</a:t>
            </a:r>
          </a:p>
          <a:p>
            <a:pPr marL="0" indent="0">
              <a:buNone/>
            </a:pPr>
            <a:r>
              <a:rPr lang="en-US" sz="2800" b="0" dirty="0" smtClean="0"/>
              <a:t>To develop and analyze an architecture for a cloud based application, leveraging new and pre-existing software components, made available as services.</a:t>
            </a:r>
          </a:p>
          <a:p>
            <a:pPr marL="0" indent="0">
              <a:buNone/>
            </a:pPr>
            <a:r>
              <a:rPr lang="en-US" sz="2800" dirty="0"/>
              <a:t>Scope</a:t>
            </a:r>
          </a:p>
          <a:p>
            <a:pPr marL="0" indent="0">
              <a:buNone/>
            </a:pPr>
            <a:r>
              <a:rPr lang="en-US" sz="2800" b="0" dirty="0"/>
              <a:t>To demonstrate an application that uses SAP HANA database to analyze historical and current weather data, in order to verify timeliness of flights.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0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383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Project Objective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0" dirty="0" smtClean="0"/>
              <a:t>To develop and analyze an architecture for a cloud based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application</a:t>
            </a:r>
            <a:r>
              <a:rPr lang="en-US" sz="2400" b="0" dirty="0" smtClean="0"/>
              <a:t>, leveraging new and pre-existing software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components</a:t>
            </a:r>
            <a:r>
              <a:rPr lang="en-US" sz="2400" b="0" dirty="0" smtClean="0"/>
              <a:t>, made available as services.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pPr>
              <a:buFont typeface="Arial"/>
              <a:buChar char="•"/>
            </a:pPr>
            <a:r>
              <a:rPr lang="en-US" sz="2400" b="0" dirty="0"/>
              <a:t>A</a:t>
            </a:r>
            <a:r>
              <a:rPr lang="en-US" sz="2400" b="0" dirty="0" smtClean="0"/>
              <a:t>n </a:t>
            </a:r>
            <a:r>
              <a:rPr lang="en-US" sz="2400" b="0" dirty="0"/>
              <a:t>application that uses SAP HANA database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endParaRPr lang="en-US" sz="2400" b="0" dirty="0" smtClean="0"/>
          </a:p>
          <a:p>
            <a:pPr>
              <a:buFont typeface="Arial"/>
              <a:buChar char="•"/>
            </a:pPr>
            <a:r>
              <a:rPr lang="en-US" sz="2400" b="0" dirty="0"/>
              <a:t>Cloud based Real time </a:t>
            </a:r>
            <a:r>
              <a:rPr lang="en-US" sz="2400" b="0" dirty="0" smtClean="0"/>
              <a:t>Analysis</a:t>
            </a:r>
          </a:p>
          <a:p>
            <a:pPr marL="0" indent="0">
              <a:buNone/>
            </a:pPr>
            <a:endParaRPr lang="en-US" sz="2400" b="0" dirty="0"/>
          </a:p>
          <a:p>
            <a:pPr>
              <a:buFont typeface="Arial"/>
              <a:buChar char="•"/>
            </a:pPr>
            <a:r>
              <a:rPr lang="en-US" sz="2400" b="0" dirty="0"/>
              <a:t>Share developer experience with open source community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7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Flight Caster (</a:t>
            </a:r>
            <a:r>
              <a:rPr lang="en-US" dirty="0" smtClean="0">
                <a:hlinkClick r:id="rId2"/>
              </a:rPr>
              <a:t>www.flightcaster.com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Flight Stats (</a:t>
            </a:r>
            <a:r>
              <a:rPr lang="en-US" dirty="0" smtClean="0">
                <a:hlinkClick r:id="rId3"/>
              </a:rPr>
              <a:t>www.flightstats.com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/>
              <a:t>Toobler.com</a:t>
            </a:r>
            <a:r>
              <a:rPr lang="en-US" dirty="0" smtClean="0"/>
              <a:t> (</a:t>
            </a:r>
            <a:r>
              <a:rPr lang="en-US" dirty="0" err="1" smtClean="0"/>
              <a:t>toobler.com</a:t>
            </a:r>
            <a:r>
              <a:rPr lang="en-US" dirty="0" smtClean="0"/>
              <a:t>/</a:t>
            </a:r>
            <a:r>
              <a:rPr lang="en-US" dirty="0" err="1" smtClean="0"/>
              <a:t>flightdelay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9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" y="1408564"/>
            <a:ext cx="7805226" cy="46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415066" y="808039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ATAM Justification</a:t>
            </a:r>
            <a:endParaRPr lang="en-US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2" name="Picture 1" descr="utility 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911758" cy="45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09" descr="architecture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1" b="94363" l="9993" r="899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457965"/>
            <a:ext cx="8047130" cy="47872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5066" y="824972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alibri"/>
                <a:ea typeface="ＭＳ Ｐゴシック" charset="0"/>
                <a:cs typeface="Calibri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6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386</Words>
  <Application>Microsoft Macintosh PowerPoint</Application>
  <PresentationFormat>On-screen Show (4:3)</PresentationFormat>
  <Paragraphs>168</Paragraphs>
  <Slides>23</Slides>
  <Notes>2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Presentation Template</vt:lpstr>
      <vt:lpstr>Flight Investigator</vt:lpstr>
      <vt:lpstr>Agenda</vt:lpstr>
      <vt:lpstr>Introduction</vt:lpstr>
      <vt:lpstr>Introduction</vt:lpstr>
      <vt:lpstr>Project Background</vt:lpstr>
      <vt:lpstr>Related Work</vt:lpstr>
      <vt:lpstr>Architecture Design</vt:lpstr>
      <vt:lpstr>PowerPoint Presentation</vt:lpstr>
      <vt:lpstr>PowerPoint Presentation</vt:lpstr>
      <vt:lpstr>Prototype</vt:lpstr>
      <vt:lpstr>Key Concerns</vt:lpstr>
      <vt:lpstr>Component based architecture</vt:lpstr>
      <vt:lpstr>Conclusion</vt:lpstr>
      <vt:lpstr>PowerPoint Presentation</vt:lpstr>
      <vt:lpstr>Software Architecture </vt:lpstr>
      <vt:lpstr>Software Architecture </vt:lpstr>
      <vt:lpstr>Client Side</vt:lpstr>
      <vt:lpstr>Software Architecture </vt:lpstr>
      <vt:lpstr>Mathematical Prediction</vt:lpstr>
      <vt:lpstr>Software Architecture </vt:lpstr>
      <vt:lpstr>Data Fetcher</vt:lpstr>
      <vt:lpstr>Software Architecture </vt:lpstr>
      <vt:lpstr>Database Operator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</dc:title>
  <cp:lastModifiedBy>Vidya Pissaye</cp:lastModifiedBy>
  <cp:revision>65</cp:revision>
  <dcterms:modified xsi:type="dcterms:W3CDTF">2012-12-04T04:10:45Z</dcterms:modified>
</cp:coreProperties>
</file>