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89" r:id="rId2"/>
    <p:sldId id="288" r:id="rId3"/>
    <p:sldId id="290" r:id="rId4"/>
    <p:sldId id="291" r:id="rId5"/>
    <p:sldId id="292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101"/>
    <a:srgbClr val="D9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32" autoAdjust="0"/>
  </p:normalViewPr>
  <p:slideViewPr>
    <p:cSldViewPr snapToGrid="0" snapToObjects="1">
      <p:cViewPr varScale="1">
        <p:scale>
          <a:sx n="78" d="100"/>
          <a:sy n="78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F87E6-0E30-1940-AAFF-596CCE583CE7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46F5-F66D-A144-AB38-23F2B76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7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29133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11-05 at 10.49.27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9144000" cy="619047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57225"/>
            <a:ext cx="9073830" cy="6200775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13" name="Picture 14" descr="Silicon Valley18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32" y="6291149"/>
            <a:ext cx="1716590" cy="4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6696602" y="6002365"/>
            <a:ext cx="2266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90101"/>
                </a:solidFill>
                <a:latin typeface="Avenir Black Oblique"/>
                <a:cs typeface="Avenir Black Oblique"/>
              </a:rPr>
              <a:t>Team Masterminds</a:t>
            </a:r>
            <a: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  <a:t/>
            </a:r>
            <a:b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</a:br>
            <a:endParaRPr lang="en-US" dirty="0">
              <a:solidFill>
                <a:srgbClr val="89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3238"/>
            <a:ext cx="2057400" cy="5545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3238"/>
            <a:ext cx="6019800" cy="5545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403860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74838"/>
            <a:ext cx="8229600" cy="4173537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626239" y="5791906"/>
            <a:ext cx="2361315" cy="944850"/>
          </a:xfrm>
          <a:prstGeom prst="rect">
            <a:avLst/>
          </a:prstGeom>
          <a:solidFill>
            <a:schemeClr val="bg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2-11-05 at 10.49.27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9144000" cy="619047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657225"/>
            <a:ext cx="9073830" cy="6200775"/>
          </a:xfrm>
          <a:prstGeom prst="rect">
            <a:avLst/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36366" y="316459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166440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6" name="Picture 14" descr="Silicon Valley18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32" y="6291149"/>
            <a:ext cx="1716590" cy="4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6696602" y="6002365"/>
            <a:ext cx="2266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90101"/>
                </a:solidFill>
                <a:latin typeface="Avenir Black Oblique"/>
                <a:cs typeface="Avenir Black Oblique"/>
              </a:rPr>
              <a:t>Team Masterminds</a:t>
            </a:r>
            <a: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  <a:t/>
            </a:r>
            <a:b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</a:br>
            <a:endParaRPr lang="en-US" dirty="0">
              <a:solidFill>
                <a:srgbClr val="89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1">
                <a:solidFill>
                  <a:schemeClr val="tx1"/>
                </a:solidFill>
              </a:defRPr>
            </a:lvl1pPr>
          </a:lstStyle>
          <a:p>
            <a:fld id="{F3AE7E39-C491-8B4F-85D6-E6CF961F95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034" name="Picture 10" descr="top_ban_img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7150" y="242888"/>
            <a:ext cx="3600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 smtClean="0"/>
              <a:t>Architecture and Design</a:t>
            </a:r>
            <a:endParaRPr lang="en-US" sz="1800" dirty="0"/>
          </a:p>
        </p:txBody>
      </p:sp>
      <p:pic>
        <p:nvPicPr>
          <p:cNvPr id="1036" name="Picture 14" descr="Silicon Valley18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32" y="6291149"/>
            <a:ext cx="1716590" cy="4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696602" y="6002365"/>
            <a:ext cx="2266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90101"/>
                </a:solidFill>
                <a:latin typeface="Avenir Black Oblique"/>
                <a:cs typeface="Avenir Black Oblique"/>
              </a:rPr>
              <a:t>Team Masterminds</a:t>
            </a:r>
            <a: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  <a:t/>
            </a:r>
            <a:b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</a:br>
            <a:endParaRPr lang="en-US" dirty="0">
              <a:solidFill>
                <a:srgbClr val="89010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/>
          <a:ea typeface="ＭＳ Ｐゴシック" charset="0"/>
          <a:cs typeface="Calibri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75000"/>
        </a:lnSpc>
        <a:spcBef>
          <a:spcPct val="15000"/>
        </a:spcBef>
        <a:spcAft>
          <a:spcPct val="15000"/>
        </a:spcAft>
        <a:buFont typeface="Lucida Grande"/>
        <a:buChar char=" "/>
        <a:defRPr sz="3200" b="1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1" fontAlgn="base" hangingPunct="1">
        <a:lnSpc>
          <a:spcPct val="90000"/>
        </a:lnSpc>
        <a:spcBef>
          <a:spcPct val="15000"/>
        </a:spcBef>
        <a:spcAft>
          <a:spcPct val="15000"/>
        </a:spcAft>
        <a:buFont typeface="Wingdings" charset="2"/>
        <a:buChar char="ü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71"/>
          <p:cNvSpPr txBox="1">
            <a:spLocks/>
          </p:cNvSpPr>
          <p:nvPr/>
        </p:nvSpPr>
        <p:spPr bwMode="auto">
          <a:xfrm>
            <a:off x="772393" y="2094040"/>
            <a:ext cx="7772400" cy="86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</a:rPr>
              <a:t>Architecture &amp; Design</a:t>
            </a:r>
            <a:r>
              <a:rPr lang="x-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x-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2"/>
          <p:cNvSpPr txBox="1">
            <a:spLocks/>
          </p:cNvSpPr>
          <p:nvPr/>
        </p:nvSpPr>
        <p:spPr bwMode="auto">
          <a:xfrm>
            <a:off x="1371600" y="2973985"/>
            <a:ext cx="6400800" cy="112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ct val="75000"/>
              </a:lnSpc>
              <a:spcBef>
                <a:spcPct val="15000"/>
              </a:spcBef>
              <a:spcAft>
                <a:spcPct val="15000"/>
              </a:spcAft>
              <a:buFont typeface="Lucida Grande"/>
              <a:buChar char=" "/>
              <a:defRPr sz="2800" b="1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Font typeface="Wingdings" charset="2"/>
              <a:buChar char="ü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143000" indent="-228600" algn="l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600200" indent="-228600" algn="l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2057400" indent="-228600" algn="l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7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360"/>
              </a:spcBef>
              <a:spcAft>
                <a:spcPts val="360"/>
              </a:spcAft>
              <a:buClr>
                <a:srgbClr val="222222"/>
              </a:buClr>
              <a:buSzPct val="25000"/>
              <a:buFont typeface="Verdana"/>
              <a:buNone/>
            </a:pPr>
            <a:r>
              <a:rPr lang="x-non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</a:p>
          <a:p>
            <a:pPr marL="0" indent="0" algn="ctr">
              <a:spcBef>
                <a:spcPts val="360"/>
              </a:spcBef>
              <a:spcAft>
                <a:spcPts val="360"/>
              </a:spcAft>
              <a:buClr>
                <a:srgbClr val="222222"/>
              </a:buClr>
              <a:buSzPct val="25000"/>
              <a:buFont typeface="Verdana"/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Travel Investigator using SAP Hana  Database</a:t>
            </a:r>
            <a:endParaRPr lang="x-none" sz="2400" dirty="0">
              <a:solidFill>
                <a:schemeClr val="tx1">
                  <a:lumMod val="85000"/>
                  <a:lumOff val="1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4667745"/>
            <a:ext cx="3905850" cy="1815882"/>
            <a:chOff x="577753" y="4188812"/>
            <a:chExt cx="3905850" cy="1815882"/>
          </a:xfrm>
        </p:grpSpPr>
        <p:sp>
          <p:nvSpPr>
            <p:cNvPr id="9" name="Rectangle 8"/>
            <p:cNvSpPr/>
            <p:nvPr/>
          </p:nvSpPr>
          <p:spPr bwMode="auto">
            <a:xfrm>
              <a:off x="577753" y="4220068"/>
              <a:ext cx="3905850" cy="1668625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360" y="4188812"/>
              <a:ext cx="1911996" cy="181588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/>
                  <a:cs typeface="Calibri"/>
                </a:rPr>
                <a:t>Edward </a:t>
              </a:r>
              <a:r>
                <a:rPr lang="en-US" sz="1600" b="1" dirty="0" err="1" smtClean="0">
                  <a:latin typeface="Calibri"/>
                  <a:cs typeface="Calibri"/>
                </a:rPr>
                <a:t>Akoto</a:t>
              </a:r>
              <a:endParaRPr lang="en-US" sz="1600" b="1" dirty="0" smtClean="0">
                <a:latin typeface="Calibri"/>
                <a:cs typeface="Calibri"/>
              </a:endParaRPr>
            </a:p>
            <a:p>
              <a:r>
                <a:rPr lang="en-US" sz="1600" b="1" dirty="0">
                  <a:latin typeface="Calibri"/>
                  <a:cs typeface="Calibri"/>
                </a:rPr>
                <a:t>Lydian </a:t>
              </a:r>
              <a:r>
                <a:rPr lang="en-US" sz="1600" b="1" dirty="0" smtClean="0">
                  <a:latin typeface="Calibri"/>
                  <a:cs typeface="Calibri"/>
                </a:rPr>
                <a:t>Lee</a:t>
              </a:r>
              <a:endParaRPr lang="en-US" sz="1600" b="1" dirty="0">
                <a:latin typeface="Calibri"/>
                <a:cs typeface="Calibri"/>
              </a:endParaRPr>
            </a:p>
            <a:p>
              <a:r>
                <a:rPr lang="en-US" sz="1600" b="1" dirty="0" smtClean="0">
                  <a:latin typeface="Calibri"/>
                  <a:cs typeface="Calibri"/>
                </a:rPr>
                <a:t>Madhok </a:t>
              </a:r>
              <a:r>
                <a:rPr lang="en-US" sz="1600" b="1" dirty="0" err="1" smtClean="0">
                  <a:latin typeface="Calibri"/>
                  <a:cs typeface="Calibri"/>
                </a:rPr>
                <a:t>Shivaratre</a:t>
              </a:r>
              <a:endParaRPr lang="en-US" sz="1600" b="1" dirty="0" smtClean="0">
                <a:latin typeface="Calibri"/>
                <a:cs typeface="Calibri"/>
              </a:endParaRPr>
            </a:p>
            <a:p>
              <a:r>
                <a:rPr lang="en-US" sz="1600" b="1" dirty="0" err="1" smtClean="0">
                  <a:latin typeface="Calibri"/>
                  <a:cs typeface="Calibri"/>
                </a:rPr>
                <a:t>Rashmi</a:t>
              </a:r>
              <a:r>
                <a:rPr lang="en-US" sz="1600" b="1" dirty="0" smtClean="0">
                  <a:latin typeface="Calibri"/>
                  <a:cs typeface="Calibri"/>
                </a:rPr>
                <a:t> </a:t>
              </a:r>
              <a:r>
                <a:rPr lang="en-US" sz="1600" b="1" dirty="0" err="1" smtClean="0">
                  <a:latin typeface="Calibri"/>
                  <a:cs typeface="Calibri"/>
                </a:rPr>
                <a:t>Devarahalli</a:t>
              </a:r>
              <a:endParaRPr lang="en-US" sz="1600" b="1" dirty="0" smtClean="0">
                <a:latin typeface="Calibri"/>
                <a:cs typeface="Calibri"/>
              </a:endParaRPr>
            </a:p>
            <a:p>
              <a:r>
                <a:rPr lang="en-US" sz="1600" b="1" dirty="0" err="1">
                  <a:latin typeface="Calibri"/>
                  <a:cs typeface="Calibri"/>
                </a:rPr>
                <a:t>Vidya</a:t>
              </a:r>
              <a:r>
                <a:rPr lang="en-US" sz="1600" b="1" dirty="0">
                  <a:latin typeface="Calibri"/>
                  <a:cs typeface="Calibri"/>
                </a:rPr>
                <a:t> </a:t>
              </a:r>
              <a:r>
                <a:rPr lang="en-US" sz="1600" b="1" dirty="0" err="1">
                  <a:latin typeface="Calibri"/>
                  <a:cs typeface="Calibri"/>
                </a:rPr>
                <a:t>Pissaye</a:t>
              </a:r>
              <a:endParaRPr lang="en-US" sz="1600" b="1" dirty="0">
                <a:latin typeface="Calibri"/>
                <a:cs typeface="Calibri"/>
              </a:endParaRPr>
            </a:p>
            <a:p>
              <a:endParaRPr lang="en-US" sz="1600" b="1" dirty="0">
                <a:latin typeface="Calibri"/>
                <a:cs typeface="Calibri"/>
              </a:endParaRPr>
            </a:p>
            <a:p>
              <a:endParaRPr lang="en-US" sz="1600" b="1" dirty="0">
                <a:latin typeface="Calibri"/>
                <a:cs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8804" y="5268133"/>
              <a:ext cx="2139874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alibri"/>
                <a:cs typeface="Calibri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457200" y="4360155"/>
            <a:ext cx="1752185" cy="409401"/>
          </a:xfrm>
          <a:prstGeom prst="rect">
            <a:avLst/>
          </a:prstGeom>
          <a:solidFill>
            <a:schemeClr val="bg1"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/>
                <a:cs typeface="Calibri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94163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38360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it?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Ability to handle increased workload without compromising on system performance.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In </a:t>
            </a:r>
            <a:r>
              <a:rPr lang="en-US" dirty="0" smtClean="0"/>
              <a:t>our application, the system should perform the same irrespective of </a:t>
            </a:r>
            <a:r>
              <a:rPr lang="en-US" dirty="0"/>
              <a:t> </a:t>
            </a:r>
            <a:r>
              <a:rPr lang="en-US" dirty="0" smtClean="0"/>
              <a:t>whether it is used by a single user or thousands of users, at a time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we achieve it?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Load balancer.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Multiple instances of Predictor.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dirty="0" smtClean="0"/>
              <a:t>Abstract factory </a:t>
            </a:r>
            <a:endParaRPr lang="en-US" sz="2800" b="0" i="0" baseline="0" dirty="0" smtClean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None/>
              <a:tabLst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-1024"/>
          <p:cNvGrpSpPr>
            <a:grpSpLocks/>
          </p:cNvGrpSpPr>
          <p:nvPr/>
        </p:nvGrpSpPr>
        <p:grpSpPr bwMode="auto">
          <a:xfrm>
            <a:off x="626533" y="3619500"/>
            <a:ext cx="1388533" cy="657225"/>
            <a:chOff x="296" y="3040"/>
            <a:chExt cx="656" cy="552"/>
          </a:xfrm>
        </p:grpSpPr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298" y="3040"/>
              <a:ext cx="647" cy="549"/>
            </a:xfrm>
            <a:custGeom>
              <a:avLst/>
              <a:gdLst>
                <a:gd name="T0" fmla="*/ 0 w 647"/>
                <a:gd name="T1" fmla="*/ 0 h 548"/>
                <a:gd name="T2" fmla="*/ 647 w 647"/>
                <a:gd name="T3" fmla="*/ 0 h 548"/>
                <a:gd name="T4" fmla="*/ 647 w 647"/>
                <a:gd name="T5" fmla="*/ 548 h 548"/>
                <a:gd name="T6" fmla="*/ 0 w 647"/>
                <a:gd name="T7" fmla="*/ 548 h 548"/>
                <a:gd name="T8" fmla="*/ 0 w 647"/>
                <a:gd name="T9" fmla="*/ 0 h 548"/>
                <a:gd name="T10" fmla="*/ 0 w 647"/>
                <a:gd name="T1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548">
                  <a:moveTo>
                    <a:pt x="0" y="0"/>
                  </a:moveTo>
                  <a:lnTo>
                    <a:pt x="647" y="0"/>
                  </a:lnTo>
                  <a:lnTo>
                    <a:pt x="647" y="548"/>
                  </a:lnTo>
                  <a:lnTo>
                    <a:pt x="0" y="5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099" name="Freeform 3"/>
          <p:cNvSpPr>
            <a:spLocks/>
          </p:cNvSpPr>
          <p:nvPr/>
        </p:nvSpPr>
        <p:spPr bwMode="auto">
          <a:xfrm>
            <a:off x="630767" y="3619500"/>
            <a:ext cx="1369484" cy="653654"/>
          </a:xfrm>
          <a:custGeom>
            <a:avLst/>
            <a:gdLst>
              <a:gd name="T0" fmla="*/ 0 w 647"/>
              <a:gd name="T1" fmla="*/ 0 h 548"/>
              <a:gd name="T2" fmla="*/ 647 w 647"/>
              <a:gd name="T3" fmla="*/ 0 h 548"/>
              <a:gd name="T4" fmla="*/ 647 w 647"/>
              <a:gd name="T5" fmla="*/ 548 h 548"/>
              <a:gd name="T6" fmla="*/ 0 w 647"/>
              <a:gd name="T7" fmla="*/ 548 h 548"/>
              <a:gd name="T8" fmla="*/ 0 w 647"/>
              <a:gd name="T9" fmla="*/ 0 h 548"/>
              <a:gd name="T10" fmla="*/ 0 w 647"/>
              <a:gd name="T11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7" h="548">
                <a:moveTo>
                  <a:pt x="0" y="0"/>
                </a:moveTo>
                <a:lnTo>
                  <a:pt x="647" y="0"/>
                </a:lnTo>
                <a:lnTo>
                  <a:pt x="647" y="548"/>
                </a:lnTo>
                <a:lnTo>
                  <a:pt x="0" y="5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7118" y="3644504"/>
            <a:ext cx="13567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SAP Prediction Algorithms</a:t>
            </a:r>
          </a:p>
        </p:txBody>
      </p:sp>
      <p:grpSp>
        <p:nvGrpSpPr>
          <p:cNvPr id="2052" name="Group -1024"/>
          <p:cNvGrpSpPr>
            <a:grpSpLocks/>
          </p:cNvGrpSpPr>
          <p:nvPr/>
        </p:nvGrpSpPr>
        <p:grpSpPr bwMode="auto">
          <a:xfrm>
            <a:off x="2743200" y="2543175"/>
            <a:ext cx="2218267" cy="123825"/>
            <a:chOff x="1296" y="2136"/>
            <a:chExt cx="1048" cy="104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1303" y="2142"/>
              <a:ext cx="1035" cy="93"/>
            </a:xfrm>
            <a:custGeom>
              <a:avLst/>
              <a:gdLst>
                <a:gd name="T0" fmla="*/ 0 w 1035"/>
                <a:gd name="T1" fmla="*/ 0 h 92"/>
                <a:gd name="T2" fmla="*/ 1035 w 1035"/>
                <a:gd name="T3" fmla="*/ 0 h 92"/>
                <a:gd name="T4" fmla="*/ 1035 w 1035"/>
                <a:gd name="T5" fmla="*/ 92 h 92"/>
                <a:gd name="T6" fmla="*/ 0 w 1035"/>
                <a:gd name="T7" fmla="*/ 92 h 92"/>
                <a:gd name="T8" fmla="*/ 0 w 1035"/>
                <a:gd name="T9" fmla="*/ 0 h 92"/>
                <a:gd name="T10" fmla="*/ 0 w 103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92">
                  <a:moveTo>
                    <a:pt x="0" y="0"/>
                  </a:moveTo>
                  <a:lnTo>
                    <a:pt x="1035" y="0"/>
                  </a:lnTo>
                  <a:lnTo>
                    <a:pt x="1035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3" name="Freeform 7"/>
          <p:cNvSpPr>
            <a:spLocks/>
          </p:cNvSpPr>
          <p:nvPr/>
        </p:nvSpPr>
        <p:spPr bwMode="auto">
          <a:xfrm>
            <a:off x="2758018" y="2550319"/>
            <a:ext cx="2190749" cy="110729"/>
          </a:xfrm>
          <a:custGeom>
            <a:avLst/>
            <a:gdLst>
              <a:gd name="T0" fmla="*/ 0 w 1035"/>
              <a:gd name="T1" fmla="*/ 0 h 92"/>
              <a:gd name="T2" fmla="*/ 1035 w 1035"/>
              <a:gd name="T3" fmla="*/ 0 h 92"/>
              <a:gd name="T4" fmla="*/ 1035 w 1035"/>
              <a:gd name="T5" fmla="*/ 92 h 92"/>
              <a:gd name="T6" fmla="*/ 0 w 1035"/>
              <a:gd name="T7" fmla="*/ 92 h 92"/>
              <a:gd name="T8" fmla="*/ 0 w 1035"/>
              <a:gd name="T9" fmla="*/ 0 h 92"/>
              <a:gd name="T10" fmla="*/ 0 w 1035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92">
                <a:moveTo>
                  <a:pt x="0" y="0"/>
                </a:moveTo>
                <a:lnTo>
                  <a:pt x="1035" y="0"/>
                </a:lnTo>
                <a:lnTo>
                  <a:pt x="1035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758018" y="2567211"/>
            <a:ext cx="21907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Load Balencer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55" name="Group -1024"/>
          <p:cNvGrpSpPr>
            <a:grpSpLocks/>
          </p:cNvGrpSpPr>
          <p:nvPr/>
        </p:nvGrpSpPr>
        <p:grpSpPr bwMode="auto">
          <a:xfrm>
            <a:off x="2743200" y="2047875"/>
            <a:ext cx="2218267" cy="114300"/>
            <a:chOff x="1296" y="1720"/>
            <a:chExt cx="1048" cy="96"/>
          </a:xfrm>
        </p:grpSpPr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1303" y="1720"/>
              <a:ext cx="1035" cy="93"/>
            </a:xfrm>
            <a:custGeom>
              <a:avLst/>
              <a:gdLst>
                <a:gd name="T0" fmla="*/ 0 w 1035"/>
                <a:gd name="T1" fmla="*/ 0 h 92"/>
                <a:gd name="T2" fmla="*/ 1035 w 1035"/>
                <a:gd name="T3" fmla="*/ 0 h 92"/>
                <a:gd name="T4" fmla="*/ 1035 w 1035"/>
                <a:gd name="T5" fmla="*/ 92 h 92"/>
                <a:gd name="T6" fmla="*/ 0 w 1035"/>
                <a:gd name="T7" fmla="*/ 92 h 92"/>
                <a:gd name="T8" fmla="*/ 0 w 1035"/>
                <a:gd name="T9" fmla="*/ 0 h 92"/>
                <a:gd name="T10" fmla="*/ 0 w 103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92">
                  <a:moveTo>
                    <a:pt x="0" y="0"/>
                  </a:moveTo>
                  <a:lnTo>
                    <a:pt x="1035" y="0"/>
                  </a:lnTo>
                  <a:lnTo>
                    <a:pt x="1035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7" name="Freeform 11"/>
          <p:cNvSpPr>
            <a:spLocks/>
          </p:cNvSpPr>
          <p:nvPr/>
        </p:nvSpPr>
        <p:spPr bwMode="auto">
          <a:xfrm>
            <a:off x="2758018" y="2047875"/>
            <a:ext cx="2190749" cy="110729"/>
          </a:xfrm>
          <a:custGeom>
            <a:avLst/>
            <a:gdLst>
              <a:gd name="T0" fmla="*/ 0 w 1035"/>
              <a:gd name="T1" fmla="*/ 0 h 92"/>
              <a:gd name="T2" fmla="*/ 1035 w 1035"/>
              <a:gd name="T3" fmla="*/ 0 h 92"/>
              <a:gd name="T4" fmla="*/ 1035 w 1035"/>
              <a:gd name="T5" fmla="*/ 92 h 92"/>
              <a:gd name="T6" fmla="*/ 0 w 1035"/>
              <a:gd name="T7" fmla="*/ 92 h 92"/>
              <a:gd name="T8" fmla="*/ 0 w 1035"/>
              <a:gd name="T9" fmla="*/ 0 h 92"/>
              <a:gd name="T10" fmla="*/ 0 w 1035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92">
                <a:moveTo>
                  <a:pt x="0" y="0"/>
                </a:moveTo>
                <a:lnTo>
                  <a:pt x="1035" y="0"/>
                </a:lnTo>
                <a:lnTo>
                  <a:pt x="1035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758018" y="2064767"/>
            <a:ext cx="21907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API (Service Abstraction)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58" name="Group -1024"/>
          <p:cNvGrpSpPr>
            <a:grpSpLocks/>
          </p:cNvGrpSpPr>
          <p:nvPr/>
        </p:nvGrpSpPr>
        <p:grpSpPr bwMode="auto">
          <a:xfrm>
            <a:off x="626533" y="3295650"/>
            <a:ext cx="1388533" cy="171450"/>
            <a:chOff x="296" y="2768"/>
            <a:chExt cx="656" cy="144"/>
          </a:xfrm>
        </p:grpSpPr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298" y="2768"/>
              <a:ext cx="647" cy="140"/>
            </a:xfrm>
            <a:custGeom>
              <a:avLst/>
              <a:gdLst>
                <a:gd name="T0" fmla="*/ 0 w 647"/>
                <a:gd name="T1" fmla="*/ 0 h 139"/>
                <a:gd name="T2" fmla="*/ 647 w 647"/>
                <a:gd name="T3" fmla="*/ 0 h 139"/>
                <a:gd name="T4" fmla="*/ 647 w 647"/>
                <a:gd name="T5" fmla="*/ 139 h 139"/>
                <a:gd name="T6" fmla="*/ 0 w 647"/>
                <a:gd name="T7" fmla="*/ 139 h 139"/>
                <a:gd name="T8" fmla="*/ 0 w 647"/>
                <a:gd name="T9" fmla="*/ 0 h 139"/>
                <a:gd name="T10" fmla="*/ 0 w 647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139">
                  <a:moveTo>
                    <a:pt x="0" y="0"/>
                  </a:moveTo>
                  <a:lnTo>
                    <a:pt x="647" y="0"/>
                  </a:lnTo>
                  <a:lnTo>
                    <a:pt x="647" y="139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11" name="Freeform 15"/>
          <p:cNvSpPr>
            <a:spLocks/>
          </p:cNvSpPr>
          <p:nvPr/>
        </p:nvSpPr>
        <p:spPr bwMode="auto">
          <a:xfrm>
            <a:off x="630767" y="3295650"/>
            <a:ext cx="1369484" cy="166688"/>
          </a:xfrm>
          <a:custGeom>
            <a:avLst/>
            <a:gdLst>
              <a:gd name="T0" fmla="*/ 0 w 647"/>
              <a:gd name="T1" fmla="*/ 0 h 139"/>
              <a:gd name="T2" fmla="*/ 647 w 647"/>
              <a:gd name="T3" fmla="*/ 0 h 139"/>
              <a:gd name="T4" fmla="*/ 647 w 647"/>
              <a:gd name="T5" fmla="*/ 139 h 139"/>
              <a:gd name="T6" fmla="*/ 0 w 647"/>
              <a:gd name="T7" fmla="*/ 139 h 139"/>
              <a:gd name="T8" fmla="*/ 0 w 647"/>
              <a:gd name="T9" fmla="*/ 0 h 139"/>
              <a:gd name="T10" fmla="*/ 0 w 647"/>
              <a:gd name="T1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7" h="139">
                <a:moveTo>
                  <a:pt x="0" y="0"/>
                </a:moveTo>
                <a:lnTo>
                  <a:pt x="647" y="0"/>
                </a:lnTo>
                <a:lnTo>
                  <a:pt x="647" y="139"/>
                </a:lnTo>
                <a:lnTo>
                  <a:pt x="0" y="13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30767" y="3302050"/>
            <a:ext cx="136948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Mathmatical Module 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Abstract Factory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61" name="Group -1024"/>
          <p:cNvGrpSpPr>
            <a:grpSpLocks/>
          </p:cNvGrpSpPr>
          <p:nvPr/>
        </p:nvGrpSpPr>
        <p:grpSpPr bwMode="auto">
          <a:xfrm>
            <a:off x="2556933" y="4953000"/>
            <a:ext cx="4318000" cy="123825"/>
            <a:chOff x="1208" y="4160"/>
            <a:chExt cx="2040" cy="104"/>
          </a:xfrm>
        </p:grpSpPr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1209" y="4165"/>
              <a:ext cx="2034" cy="93"/>
            </a:xfrm>
            <a:custGeom>
              <a:avLst/>
              <a:gdLst>
                <a:gd name="T0" fmla="*/ 0 w 2034"/>
                <a:gd name="T1" fmla="*/ 0 h 92"/>
                <a:gd name="T2" fmla="*/ 2034 w 2034"/>
                <a:gd name="T3" fmla="*/ 0 h 92"/>
                <a:gd name="T4" fmla="*/ 2034 w 2034"/>
                <a:gd name="T5" fmla="*/ 92 h 92"/>
                <a:gd name="T6" fmla="*/ 0 w 2034"/>
                <a:gd name="T7" fmla="*/ 92 h 92"/>
                <a:gd name="T8" fmla="*/ 0 w 2034"/>
                <a:gd name="T9" fmla="*/ 0 h 92"/>
                <a:gd name="T10" fmla="*/ 0 w 2034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4" h="92">
                  <a:moveTo>
                    <a:pt x="0" y="0"/>
                  </a:moveTo>
                  <a:lnTo>
                    <a:pt x="2034" y="0"/>
                  </a:lnTo>
                  <a:lnTo>
                    <a:pt x="2034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15" name="Freeform 19"/>
          <p:cNvSpPr>
            <a:spLocks/>
          </p:cNvSpPr>
          <p:nvPr/>
        </p:nvSpPr>
        <p:spPr bwMode="auto">
          <a:xfrm>
            <a:off x="2559051" y="4958954"/>
            <a:ext cx="4305300" cy="110728"/>
          </a:xfrm>
          <a:custGeom>
            <a:avLst/>
            <a:gdLst>
              <a:gd name="T0" fmla="*/ 0 w 2034"/>
              <a:gd name="T1" fmla="*/ 0 h 92"/>
              <a:gd name="T2" fmla="*/ 2034 w 2034"/>
              <a:gd name="T3" fmla="*/ 0 h 92"/>
              <a:gd name="T4" fmla="*/ 2034 w 2034"/>
              <a:gd name="T5" fmla="*/ 92 h 92"/>
              <a:gd name="T6" fmla="*/ 0 w 2034"/>
              <a:gd name="T7" fmla="*/ 92 h 92"/>
              <a:gd name="T8" fmla="*/ 0 w 2034"/>
              <a:gd name="T9" fmla="*/ 0 h 92"/>
              <a:gd name="T10" fmla="*/ 0 w 2034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4" h="92">
                <a:moveTo>
                  <a:pt x="0" y="0"/>
                </a:moveTo>
                <a:lnTo>
                  <a:pt x="2034" y="0"/>
                </a:lnTo>
                <a:lnTo>
                  <a:pt x="2034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559051" y="4975846"/>
            <a:ext cx="4305300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SAP HANA Adapter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64" name="Group -1024"/>
          <p:cNvGrpSpPr>
            <a:grpSpLocks/>
          </p:cNvGrpSpPr>
          <p:nvPr/>
        </p:nvGrpSpPr>
        <p:grpSpPr bwMode="auto">
          <a:xfrm>
            <a:off x="2523067" y="4333875"/>
            <a:ext cx="1642533" cy="123825"/>
            <a:chOff x="1192" y="3640"/>
            <a:chExt cx="776" cy="104"/>
          </a:xfrm>
        </p:grpSpPr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1198" y="3646"/>
              <a:ext cx="769" cy="93"/>
            </a:xfrm>
            <a:custGeom>
              <a:avLst/>
              <a:gdLst>
                <a:gd name="T0" fmla="*/ 0 w 769"/>
                <a:gd name="T1" fmla="*/ 0 h 92"/>
                <a:gd name="T2" fmla="*/ 769 w 769"/>
                <a:gd name="T3" fmla="*/ 0 h 92"/>
                <a:gd name="T4" fmla="*/ 769 w 769"/>
                <a:gd name="T5" fmla="*/ 92 h 92"/>
                <a:gd name="T6" fmla="*/ 0 w 769"/>
                <a:gd name="T7" fmla="*/ 92 h 92"/>
                <a:gd name="T8" fmla="*/ 0 w 769"/>
                <a:gd name="T9" fmla="*/ 0 h 92"/>
                <a:gd name="T10" fmla="*/ 0 w 7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92">
                  <a:moveTo>
                    <a:pt x="0" y="0"/>
                  </a:moveTo>
                  <a:lnTo>
                    <a:pt x="769" y="0"/>
                  </a:lnTo>
                  <a:lnTo>
                    <a:pt x="7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19" name="Freeform 23"/>
          <p:cNvSpPr>
            <a:spLocks/>
          </p:cNvSpPr>
          <p:nvPr/>
        </p:nvSpPr>
        <p:spPr bwMode="auto">
          <a:xfrm>
            <a:off x="2535767" y="4341019"/>
            <a:ext cx="1627717" cy="110729"/>
          </a:xfrm>
          <a:custGeom>
            <a:avLst/>
            <a:gdLst>
              <a:gd name="T0" fmla="*/ 0 w 769"/>
              <a:gd name="T1" fmla="*/ 0 h 92"/>
              <a:gd name="T2" fmla="*/ 769 w 769"/>
              <a:gd name="T3" fmla="*/ 0 h 92"/>
              <a:gd name="T4" fmla="*/ 769 w 769"/>
              <a:gd name="T5" fmla="*/ 92 h 92"/>
              <a:gd name="T6" fmla="*/ 0 w 769"/>
              <a:gd name="T7" fmla="*/ 92 h 92"/>
              <a:gd name="T8" fmla="*/ 0 w 769"/>
              <a:gd name="T9" fmla="*/ 0 h 92"/>
              <a:gd name="T10" fmla="*/ 0 w 7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92">
                <a:moveTo>
                  <a:pt x="0" y="0"/>
                </a:moveTo>
                <a:lnTo>
                  <a:pt x="769" y="0"/>
                </a:lnTo>
                <a:lnTo>
                  <a:pt x="7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2535767" y="4357911"/>
            <a:ext cx="1627717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Flight Service Info Fetcher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67" name="Group -1024"/>
          <p:cNvGrpSpPr>
            <a:grpSpLocks/>
          </p:cNvGrpSpPr>
          <p:nvPr/>
        </p:nvGrpSpPr>
        <p:grpSpPr bwMode="auto">
          <a:xfrm>
            <a:off x="863600" y="3971925"/>
            <a:ext cx="914400" cy="266700"/>
            <a:chOff x="408" y="3336"/>
            <a:chExt cx="432" cy="224"/>
          </a:xfrm>
        </p:grpSpPr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410" y="3338"/>
              <a:ext cx="422" cy="214"/>
            </a:xfrm>
            <a:custGeom>
              <a:avLst/>
              <a:gdLst>
                <a:gd name="T0" fmla="*/ 0 w 422"/>
                <a:gd name="T1" fmla="*/ 0 h 213"/>
                <a:gd name="T2" fmla="*/ 422 w 422"/>
                <a:gd name="T3" fmla="*/ 0 h 213"/>
                <a:gd name="T4" fmla="*/ 422 w 422"/>
                <a:gd name="T5" fmla="*/ 213 h 213"/>
                <a:gd name="T6" fmla="*/ 0 w 422"/>
                <a:gd name="T7" fmla="*/ 213 h 213"/>
                <a:gd name="T8" fmla="*/ 0 w 422"/>
                <a:gd name="T9" fmla="*/ 0 h 213"/>
                <a:gd name="T10" fmla="*/ 0 w 42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213">
                  <a:moveTo>
                    <a:pt x="0" y="0"/>
                  </a:moveTo>
                  <a:lnTo>
                    <a:pt x="422" y="0"/>
                  </a:lnTo>
                  <a:lnTo>
                    <a:pt x="42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23" name="Freeform 27"/>
          <p:cNvSpPr>
            <a:spLocks/>
          </p:cNvSpPr>
          <p:nvPr/>
        </p:nvSpPr>
        <p:spPr bwMode="auto">
          <a:xfrm>
            <a:off x="867834" y="3974307"/>
            <a:ext cx="893233" cy="254794"/>
          </a:xfrm>
          <a:custGeom>
            <a:avLst/>
            <a:gdLst>
              <a:gd name="T0" fmla="*/ 0 w 422"/>
              <a:gd name="T1" fmla="*/ 0 h 213"/>
              <a:gd name="T2" fmla="*/ 422 w 422"/>
              <a:gd name="T3" fmla="*/ 0 h 213"/>
              <a:gd name="T4" fmla="*/ 422 w 422"/>
              <a:gd name="T5" fmla="*/ 213 h 213"/>
              <a:gd name="T6" fmla="*/ 0 w 422"/>
              <a:gd name="T7" fmla="*/ 213 h 213"/>
              <a:gd name="T8" fmla="*/ 0 w 422"/>
              <a:gd name="T9" fmla="*/ 0 h 213"/>
              <a:gd name="T10" fmla="*/ 0 w 42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213">
                <a:moveTo>
                  <a:pt x="0" y="0"/>
                </a:moveTo>
                <a:lnTo>
                  <a:pt x="422" y="0"/>
                </a:lnTo>
                <a:lnTo>
                  <a:pt x="42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867834" y="4063232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 dirty="0">
                <a:solidFill>
                  <a:srgbClr val="000000"/>
                </a:solidFill>
                <a:cs typeface="+mn-cs"/>
              </a:rPr>
              <a:t>SAP </a:t>
            </a:r>
            <a:r>
              <a:rPr lang="en-US" sz="500" b="1" dirty="0" err="1">
                <a:solidFill>
                  <a:srgbClr val="000000"/>
                </a:solidFill>
                <a:cs typeface="+mn-cs"/>
              </a:rPr>
              <a:t>Mathmatical</a:t>
            </a:r>
            <a:r>
              <a:rPr lang="en-US" sz="500" b="1" dirty="0">
                <a:solidFill>
                  <a:srgbClr val="000000"/>
                </a:solidFill>
                <a:cs typeface="+mn-cs"/>
              </a:rPr>
              <a:t> Module </a:t>
            </a:r>
            <a:endParaRPr lang="en-US" sz="500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0" name="Group -1024"/>
          <p:cNvGrpSpPr>
            <a:grpSpLocks/>
          </p:cNvGrpSpPr>
          <p:nvPr/>
        </p:nvGrpSpPr>
        <p:grpSpPr bwMode="auto">
          <a:xfrm>
            <a:off x="3437467" y="2857500"/>
            <a:ext cx="965200" cy="219075"/>
            <a:chOff x="1624" y="2400"/>
            <a:chExt cx="456" cy="184"/>
          </a:xfrm>
        </p:grpSpPr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1627" y="2402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27" name="Freeform 31"/>
          <p:cNvSpPr>
            <a:spLocks/>
          </p:cNvSpPr>
          <p:nvPr/>
        </p:nvSpPr>
        <p:spPr bwMode="auto">
          <a:xfrm>
            <a:off x="3443818" y="2859881"/>
            <a:ext cx="944033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3443818" y="2888307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3" name="Group -1024"/>
          <p:cNvGrpSpPr>
            <a:grpSpLocks/>
          </p:cNvGrpSpPr>
          <p:nvPr/>
        </p:nvGrpSpPr>
        <p:grpSpPr bwMode="auto">
          <a:xfrm>
            <a:off x="3386667" y="2886075"/>
            <a:ext cx="948267" cy="219075"/>
            <a:chOff x="1600" y="2424"/>
            <a:chExt cx="448" cy="184"/>
          </a:xfrm>
        </p:grpSpPr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1601" y="2428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31" name="Freeform 35"/>
          <p:cNvSpPr>
            <a:spLocks/>
          </p:cNvSpPr>
          <p:nvPr/>
        </p:nvSpPr>
        <p:spPr bwMode="auto">
          <a:xfrm>
            <a:off x="3388785" y="2890838"/>
            <a:ext cx="944033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3388785" y="2919264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6" name="Group -1024"/>
          <p:cNvGrpSpPr>
            <a:grpSpLocks/>
          </p:cNvGrpSpPr>
          <p:nvPr/>
        </p:nvGrpSpPr>
        <p:grpSpPr bwMode="auto">
          <a:xfrm>
            <a:off x="3318933" y="2914650"/>
            <a:ext cx="948267" cy="228600"/>
            <a:chOff x="1568" y="2448"/>
            <a:chExt cx="448" cy="192"/>
          </a:xfrm>
        </p:grpSpPr>
        <p:sp>
          <p:nvSpPr>
            <p:cNvPr id="4136" name="Freeform 40"/>
            <p:cNvSpPr>
              <a:spLocks/>
            </p:cNvSpPr>
            <p:nvPr/>
          </p:nvSpPr>
          <p:spPr bwMode="auto">
            <a:xfrm>
              <a:off x="1568" y="2455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35" name="Freeform 39"/>
          <p:cNvSpPr>
            <a:spLocks/>
          </p:cNvSpPr>
          <p:nvPr/>
        </p:nvSpPr>
        <p:spPr bwMode="auto">
          <a:xfrm>
            <a:off x="3318934" y="2922985"/>
            <a:ext cx="944033" cy="21074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3318934" y="2989883"/>
            <a:ext cx="9440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9" name="Group -1024"/>
          <p:cNvGrpSpPr>
            <a:grpSpLocks/>
          </p:cNvGrpSpPr>
          <p:nvPr/>
        </p:nvGrpSpPr>
        <p:grpSpPr bwMode="auto">
          <a:xfrm>
            <a:off x="2743200" y="2286000"/>
            <a:ext cx="2218267" cy="123825"/>
            <a:chOff x="1296" y="1920"/>
            <a:chExt cx="1048" cy="104"/>
          </a:xfrm>
        </p:grpSpPr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1303" y="1925"/>
              <a:ext cx="1035" cy="93"/>
            </a:xfrm>
            <a:custGeom>
              <a:avLst/>
              <a:gdLst>
                <a:gd name="T0" fmla="*/ 0 w 1035"/>
                <a:gd name="T1" fmla="*/ 0 h 92"/>
                <a:gd name="T2" fmla="*/ 1035 w 1035"/>
                <a:gd name="T3" fmla="*/ 0 h 92"/>
                <a:gd name="T4" fmla="*/ 1035 w 1035"/>
                <a:gd name="T5" fmla="*/ 92 h 92"/>
                <a:gd name="T6" fmla="*/ 0 w 1035"/>
                <a:gd name="T7" fmla="*/ 92 h 92"/>
                <a:gd name="T8" fmla="*/ 0 w 1035"/>
                <a:gd name="T9" fmla="*/ 0 h 92"/>
                <a:gd name="T10" fmla="*/ 0 w 103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92">
                  <a:moveTo>
                    <a:pt x="0" y="0"/>
                  </a:moveTo>
                  <a:lnTo>
                    <a:pt x="1035" y="0"/>
                  </a:lnTo>
                  <a:lnTo>
                    <a:pt x="1035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39" name="Freeform 43"/>
          <p:cNvSpPr>
            <a:spLocks/>
          </p:cNvSpPr>
          <p:nvPr/>
        </p:nvSpPr>
        <p:spPr bwMode="auto">
          <a:xfrm>
            <a:off x="2758018" y="2291954"/>
            <a:ext cx="2190749" cy="110728"/>
          </a:xfrm>
          <a:custGeom>
            <a:avLst/>
            <a:gdLst>
              <a:gd name="T0" fmla="*/ 0 w 1035"/>
              <a:gd name="T1" fmla="*/ 0 h 92"/>
              <a:gd name="T2" fmla="*/ 1035 w 1035"/>
              <a:gd name="T3" fmla="*/ 0 h 92"/>
              <a:gd name="T4" fmla="*/ 1035 w 1035"/>
              <a:gd name="T5" fmla="*/ 92 h 92"/>
              <a:gd name="T6" fmla="*/ 0 w 1035"/>
              <a:gd name="T7" fmla="*/ 92 h 92"/>
              <a:gd name="T8" fmla="*/ 0 w 1035"/>
              <a:gd name="T9" fmla="*/ 0 h 92"/>
              <a:gd name="T10" fmla="*/ 0 w 1035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92">
                <a:moveTo>
                  <a:pt x="0" y="0"/>
                </a:moveTo>
                <a:lnTo>
                  <a:pt x="1035" y="0"/>
                </a:lnTo>
                <a:lnTo>
                  <a:pt x="1035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2758018" y="2308846"/>
            <a:ext cx="21907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Prediction Info Proxy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142" name="Freeform 46"/>
          <p:cNvSpPr>
            <a:spLocks/>
          </p:cNvSpPr>
          <p:nvPr/>
        </p:nvSpPr>
        <p:spPr bwMode="auto">
          <a:xfrm>
            <a:off x="4948767" y="2347913"/>
            <a:ext cx="3778251" cy="1821656"/>
          </a:xfrm>
          <a:custGeom>
            <a:avLst/>
            <a:gdLst>
              <a:gd name="T0" fmla="*/ 0 w 1784"/>
              <a:gd name="T1" fmla="*/ 0 h 1530"/>
              <a:gd name="T2" fmla="*/ 1747 w 1784"/>
              <a:gd name="T3" fmla="*/ 0 h 1530"/>
              <a:gd name="T4" fmla="*/ 1784 w 1784"/>
              <a:gd name="T5" fmla="*/ 37 h 1530"/>
              <a:gd name="T6" fmla="*/ 1784 w 1784"/>
              <a:gd name="T7" fmla="*/ 1493 h 1530"/>
              <a:gd name="T8" fmla="*/ 1747 w 1784"/>
              <a:gd name="T9" fmla="*/ 1530 h 1530"/>
              <a:gd name="T10" fmla="*/ 1473 w 1784"/>
              <a:gd name="T11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1530">
                <a:moveTo>
                  <a:pt x="0" y="0"/>
                </a:moveTo>
                <a:lnTo>
                  <a:pt x="1747" y="0"/>
                </a:lnTo>
                <a:cubicBezTo>
                  <a:pt x="1772" y="0"/>
                  <a:pt x="1784" y="12"/>
                  <a:pt x="1784" y="37"/>
                </a:cubicBezTo>
                <a:lnTo>
                  <a:pt x="1784" y="1493"/>
                </a:lnTo>
                <a:cubicBezTo>
                  <a:pt x="1784" y="1517"/>
                  <a:pt x="1772" y="1530"/>
                  <a:pt x="1747" y="1530"/>
                </a:cubicBezTo>
                <a:lnTo>
                  <a:pt x="1473" y="153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3" name="Freeform 47"/>
          <p:cNvSpPr>
            <a:spLocks/>
          </p:cNvSpPr>
          <p:nvPr/>
        </p:nvSpPr>
        <p:spPr bwMode="auto">
          <a:xfrm>
            <a:off x="4948767" y="2330054"/>
            <a:ext cx="63500" cy="34528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4" name="Freeform 48"/>
          <p:cNvSpPr>
            <a:spLocks/>
          </p:cNvSpPr>
          <p:nvPr/>
        </p:nvSpPr>
        <p:spPr bwMode="auto">
          <a:xfrm>
            <a:off x="8068734" y="4151710"/>
            <a:ext cx="63500" cy="35719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5" name="Freeform 49"/>
          <p:cNvSpPr>
            <a:spLocks/>
          </p:cNvSpPr>
          <p:nvPr/>
        </p:nvSpPr>
        <p:spPr bwMode="auto">
          <a:xfrm>
            <a:off x="6872818" y="2997994"/>
            <a:ext cx="1392767" cy="1171575"/>
          </a:xfrm>
          <a:custGeom>
            <a:avLst/>
            <a:gdLst>
              <a:gd name="T0" fmla="*/ 0 w 657"/>
              <a:gd name="T1" fmla="*/ 0 h 983"/>
              <a:gd name="T2" fmla="*/ 620 w 657"/>
              <a:gd name="T3" fmla="*/ 0 h 983"/>
              <a:gd name="T4" fmla="*/ 657 w 657"/>
              <a:gd name="T5" fmla="*/ 37 h 983"/>
              <a:gd name="T6" fmla="*/ 657 w 657"/>
              <a:gd name="T7" fmla="*/ 946 h 983"/>
              <a:gd name="T8" fmla="*/ 620 w 657"/>
              <a:gd name="T9" fmla="*/ 983 h 983"/>
              <a:gd name="T10" fmla="*/ 564 w 657"/>
              <a:gd name="T11" fmla="*/ 983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7" h="983">
                <a:moveTo>
                  <a:pt x="0" y="0"/>
                </a:moveTo>
                <a:lnTo>
                  <a:pt x="620" y="0"/>
                </a:lnTo>
                <a:cubicBezTo>
                  <a:pt x="645" y="0"/>
                  <a:pt x="657" y="12"/>
                  <a:pt x="657" y="37"/>
                </a:cubicBezTo>
                <a:lnTo>
                  <a:pt x="657" y="946"/>
                </a:lnTo>
                <a:cubicBezTo>
                  <a:pt x="657" y="971"/>
                  <a:pt x="645" y="983"/>
                  <a:pt x="620" y="983"/>
                </a:cubicBezTo>
                <a:lnTo>
                  <a:pt x="564" y="983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6" name="Freeform 50"/>
          <p:cNvSpPr>
            <a:spLocks/>
          </p:cNvSpPr>
          <p:nvPr/>
        </p:nvSpPr>
        <p:spPr bwMode="auto">
          <a:xfrm>
            <a:off x="6872818" y="2980135"/>
            <a:ext cx="63500" cy="35719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7" name="Freeform 51"/>
          <p:cNvSpPr>
            <a:spLocks/>
          </p:cNvSpPr>
          <p:nvPr/>
        </p:nvSpPr>
        <p:spPr bwMode="auto">
          <a:xfrm>
            <a:off x="8068734" y="4151710"/>
            <a:ext cx="63500" cy="35719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8" name="Freeform 52"/>
          <p:cNvSpPr>
            <a:spLocks/>
          </p:cNvSpPr>
          <p:nvPr/>
        </p:nvSpPr>
        <p:spPr bwMode="auto">
          <a:xfrm>
            <a:off x="3348567" y="4451748"/>
            <a:ext cx="0" cy="96440"/>
          </a:xfrm>
          <a:custGeom>
            <a:avLst/>
            <a:gdLst>
              <a:gd name="T0" fmla="*/ 81 h 81"/>
              <a:gd name="T1" fmla="*/ 0 h 81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81">
                <a:moveTo>
                  <a:pt x="0" y="81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9" name="Freeform 53"/>
          <p:cNvSpPr>
            <a:spLocks/>
          </p:cNvSpPr>
          <p:nvPr/>
        </p:nvSpPr>
        <p:spPr bwMode="auto">
          <a:xfrm>
            <a:off x="3318933" y="4451748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0" name="Freeform 54"/>
          <p:cNvSpPr>
            <a:spLocks/>
          </p:cNvSpPr>
          <p:nvPr/>
        </p:nvSpPr>
        <p:spPr bwMode="auto">
          <a:xfrm>
            <a:off x="3348567" y="4273154"/>
            <a:ext cx="0" cy="67865"/>
          </a:xfrm>
          <a:custGeom>
            <a:avLst/>
            <a:gdLst>
              <a:gd name="T0" fmla="*/ 57 h 57"/>
              <a:gd name="T1" fmla="*/ 0 h 57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57">
                <a:moveTo>
                  <a:pt x="0" y="57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1" name="Freeform 55"/>
          <p:cNvSpPr>
            <a:spLocks/>
          </p:cNvSpPr>
          <p:nvPr/>
        </p:nvSpPr>
        <p:spPr bwMode="auto">
          <a:xfrm>
            <a:off x="3318933" y="4273154"/>
            <a:ext cx="61384" cy="34528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2" name="Freeform 56"/>
          <p:cNvSpPr>
            <a:spLocks/>
          </p:cNvSpPr>
          <p:nvPr/>
        </p:nvSpPr>
        <p:spPr bwMode="auto">
          <a:xfrm>
            <a:off x="4711700" y="5069682"/>
            <a:ext cx="0" cy="89297"/>
          </a:xfrm>
          <a:custGeom>
            <a:avLst/>
            <a:gdLst>
              <a:gd name="T0" fmla="*/ 0 h 74"/>
              <a:gd name="T1" fmla="*/ 74 h 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4">
                <a:moveTo>
                  <a:pt x="0" y="0"/>
                </a:moveTo>
                <a:lnTo>
                  <a:pt x="0" y="7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3" name="Freeform 57"/>
          <p:cNvSpPr>
            <a:spLocks/>
          </p:cNvSpPr>
          <p:nvPr/>
        </p:nvSpPr>
        <p:spPr bwMode="auto">
          <a:xfrm>
            <a:off x="4679951" y="5069682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4" name="Freeform 58"/>
          <p:cNvSpPr>
            <a:spLocks/>
          </p:cNvSpPr>
          <p:nvPr/>
        </p:nvSpPr>
        <p:spPr bwMode="auto">
          <a:xfrm>
            <a:off x="4679951" y="5123260"/>
            <a:ext cx="63500" cy="35719"/>
          </a:xfrm>
          <a:custGeom>
            <a:avLst/>
            <a:gdLst>
              <a:gd name="T0" fmla="*/ 64 w 64"/>
              <a:gd name="T1" fmla="*/ 0 h 64"/>
              <a:gd name="T2" fmla="*/ 32 w 64"/>
              <a:gd name="T3" fmla="*/ 64 h 64"/>
              <a:gd name="T4" fmla="*/ 0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0"/>
                </a:moveTo>
                <a:lnTo>
                  <a:pt x="32" y="64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5" name="Freeform 59"/>
          <p:cNvSpPr>
            <a:spLocks/>
          </p:cNvSpPr>
          <p:nvPr/>
        </p:nvSpPr>
        <p:spPr bwMode="auto">
          <a:xfrm>
            <a:off x="285751" y="3378994"/>
            <a:ext cx="345016" cy="566738"/>
          </a:xfrm>
          <a:custGeom>
            <a:avLst/>
            <a:gdLst>
              <a:gd name="T0" fmla="*/ 162 w 162"/>
              <a:gd name="T1" fmla="*/ 476 h 476"/>
              <a:gd name="T2" fmla="*/ 37 w 162"/>
              <a:gd name="T3" fmla="*/ 476 h 476"/>
              <a:gd name="T4" fmla="*/ 0 w 162"/>
              <a:gd name="T5" fmla="*/ 438 h 476"/>
              <a:gd name="T6" fmla="*/ 0 w 162"/>
              <a:gd name="T7" fmla="*/ 37 h 476"/>
              <a:gd name="T8" fmla="*/ 37 w 162"/>
              <a:gd name="T9" fmla="*/ 0 h 476"/>
              <a:gd name="T10" fmla="*/ 162 w 162"/>
              <a:gd name="T11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476">
                <a:moveTo>
                  <a:pt x="162" y="476"/>
                </a:moveTo>
                <a:lnTo>
                  <a:pt x="37" y="476"/>
                </a:lnTo>
                <a:cubicBezTo>
                  <a:pt x="12" y="476"/>
                  <a:pt x="0" y="463"/>
                  <a:pt x="0" y="438"/>
                </a:cubicBezTo>
                <a:lnTo>
                  <a:pt x="0" y="37"/>
                </a:lnTo>
                <a:cubicBezTo>
                  <a:pt x="0" y="12"/>
                  <a:pt x="12" y="0"/>
                  <a:pt x="37" y="0"/>
                </a:cubicBezTo>
                <a:lnTo>
                  <a:pt x="16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6" name="Freeform 60"/>
          <p:cNvSpPr>
            <a:spLocks/>
          </p:cNvSpPr>
          <p:nvPr/>
        </p:nvSpPr>
        <p:spPr bwMode="auto">
          <a:xfrm>
            <a:off x="567267" y="3361135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7" name="Freeform 61"/>
          <p:cNvSpPr>
            <a:spLocks/>
          </p:cNvSpPr>
          <p:nvPr/>
        </p:nvSpPr>
        <p:spPr bwMode="auto">
          <a:xfrm>
            <a:off x="4121151" y="3865960"/>
            <a:ext cx="1661583" cy="247650"/>
          </a:xfrm>
          <a:custGeom>
            <a:avLst/>
            <a:gdLst>
              <a:gd name="T0" fmla="*/ 0 w 785"/>
              <a:gd name="T1" fmla="*/ 0 h 208"/>
              <a:gd name="T2" fmla="*/ 0 w 785"/>
              <a:gd name="T3" fmla="*/ 116 h 208"/>
              <a:gd name="T4" fmla="*/ 37 w 785"/>
              <a:gd name="T5" fmla="*/ 153 h 208"/>
              <a:gd name="T6" fmla="*/ 748 w 785"/>
              <a:gd name="T7" fmla="*/ 153 h 208"/>
              <a:gd name="T8" fmla="*/ 785 w 785"/>
              <a:gd name="T9" fmla="*/ 181 h 208"/>
              <a:gd name="T10" fmla="*/ 785 w 785"/>
              <a:gd name="T11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5" h="208">
                <a:moveTo>
                  <a:pt x="0" y="0"/>
                </a:moveTo>
                <a:lnTo>
                  <a:pt x="0" y="116"/>
                </a:lnTo>
                <a:cubicBezTo>
                  <a:pt x="0" y="141"/>
                  <a:pt x="12" y="153"/>
                  <a:pt x="37" y="153"/>
                </a:cubicBezTo>
                <a:lnTo>
                  <a:pt x="748" y="153"/>
                </a:lnTo>
                <a:cubicBezTo>
                  <a:pt x="773" y="153"/>
                  <a:pt x="785" y="162"/>
                  <a:pt x="785" y="181"/>
                </a:cubicBezTo>
                <a:lnTo>
                  <a:pt x="785" y="20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8" name="Freeform 62"/>
          <p:cNvSpPr>
            <a:spLocks/>
          </p:cNvSpPr>
          <p:nvPr/>
        </p:nvSpPr>
        <p:spPr bwMode="auto">
          <a:xfrm>
            <a:off x="4089401" y="3865960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9" name="Freeform 63"/>
          <p:cNvSpPr>
            <a:spLocks/>
          </p:cNvSpPr>
          <p:nvPr/>
        </p:nvSpPr>
        <p:spPr bwMode="auto">
          <a:xfrm>
            <a:off x="3852333" y="2661047"/>
            <a:ext cx="0" cy="198834"/>
          </a:xfrm>
          <a:custGeom>
            <a:avLst/>
            <a:gdLst>
              <a:gd name="T0" fmla="*/ 166 h 166"/>
              <a:gd name="T1" fmla="*/ 0 h 166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66">
                <a:moveTo>
                  <a:pt x="0" y="166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0" name="Freeform 64"/>
          <p:cNvSpPr>
            <a:spLocks/>
          </p:cNvSpPr>
          <p:nvPr/>
        </p:nvSpPr>
        <p:spPr bwMode="auto">
          <a:xfrm>
            <a:off x="3822700" y="2661048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1" name="Freeform 65"/>
          <p:cNvSpPr>
            <a:spLocks/>
          </p:cNvSpPr>
          <p:nvPr/>
        </p:nvSpPr>
        <p:spPr bwMode="auto">
          <a:xfrm>
            <a:off x="3852333" y="2402681"/>
            <a:ext cx="0" cy="147638"/>
          </a:xfrm>
          <a:custGeom>
            <a:avLst/>
            <a:gdLst>
              <a:gd name="T0" fmla="*/ 124 h 124"/>
              <a:gd name="T1" fmla="*/ 0 h 12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4">
                <a:moveTo>
                  <a:pt x="0" y="124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2" name="Freeform 66"/>
          <p:cNvSpPr>
            <a:spLocks/>
          </p:cNvSpPr>
          <p:nvPr/>
        </p:nvSpPr>
        <p:spPr bwMode="auto">
          <a:xfrm>
            <a:off x="3822700" y="2402682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03" name="Group -1024"/>
          <p:cNvGrpSpPr>
            <a:grpSpLocks/>
          </p:cNvGrpSpPr>
          <p:nvPr/>
        </p:nvGrpSpPr>
        <p:grpSpPr bwMode="auto">
          <a:xfrm>
            <a:off x="5232400" y="3143250"/>
            <a:ext cx="1642533" cy="114300"/>
            <a:chOff x="2472" y="2640"/>
            <a:chExt cx="776" cy="96"/>
          </a:xfrm>
        </p:grpSpPr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2477" y="2642"/>
              <a:ext cx="770" cy="93"/>
            </a:xfrm>
            <a:custGeom>
              <a:avLst/>
              <a:gdLst>
                <a:gd name="T0" fmla="*/ 0 w 769"/>
                <a:gd name="T1" fmla="*/ 0 h 92"/>
                <a:gd name="T2" fmla="*/ 769 w 769"/>
                <a:gd name="T3" fmla="*/ 0 h 92"/>
                <a:gd name="T4" fmla="*/ 769 w 769"/>
                <a:gd name="T5" fmla="*/ 92 h 92"/>
                <a:gd name="T6" fmla="*/ 0 w 769"/>
                <a:gd name="T7" fmla="*/ 92 h 92"/>
                <a:gd name="T8" fmla="*/ 0 w 769"/>
                <a:gd name="T9" fmla="*/ 0 h 92"/>
                <a:gd name="T10" fmla="*/ 0 w 7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92">
                  <a:moveTo>
                    <a:pt x="0" y="0"/>
                  </a:moveTo>
                  <a:lnTo>
                    <a:pt x="769" y="0"/>
                  </a:lnTo>
                  <a:lnTo>
                    <a:pt x="7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64" name="Freeform 68"/>
          <p:cNvSpPr>
            <a:spLocks/>
          </p:cNvSpPr>
          <p:nvPr/>
        </p:nvSpPr>
        <p:spPr bwMode="auto">
          <a:xfrm>
            <a:off x="5242985" y="3145631"/>
            <a:ext cx="1629833" cy="110729"/>
          </a:xfrm>
          <a:custGeom>
            <a:avLst/>
            <a:gdLst>
              <a:gd name="T0" fmla="*/ 0 w 769"/>
              <a:gd name="T1" fmla="*/ 0 h 92"/>
              <a:gd name="T2" fmla="*/ 769 w 769"/>
              <a:gd name="T3" fmla="*/ 0 h 92"/>
              <a:gd name="T4" fmla="*/ 769 w 769"/>
              <a:gd name="T5" fmla="*/ 92 h 92"/>
              <a:gd name="T6" fmla="*/ 0 w 769"/>
              <a:gd name="T7" fmla="*/ 92 h 92"/>
              <a:gd name="T8" fmla="*/ 0 w 769"/>
              <a:gd name="T9" fmla="*/ 0 h 92"/>
              <a:gd name="T10" fmla="*/ 0 w 7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92">
                <a:moveTo>
                  <a:pt x="0" y="0"/>
                </a:moveTo>
                <a:lnTo>
                  <a:pt x="769" y="0"/>
                </a:lnTo>
                <a:lnTo>
                  <a:pt x="7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242985" y="3162523"/>
            <a:ext cx="16298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Weather Fetcher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06" name="Group -1024"/>
          <p:cNvGrpSpPr>
            <a:grpSpLocks/>
          </p:cNvGrpSpPr>
          <p:nvPr/>
        </p:nvGrpSpPr>
        <p:grpSpPr bwMode="auto">
          <a:xfrm>
            <a:off x="5232400" y="2943225"/>
            <a:ext cx="1642533" cy="114300"/>
            <a:chOff x="2472" y="2472"/>
            <a:chExt cx="776" cy="96"/>
          </a:xfrm>
        </p:grpSpPr>
        <p:sp>
          <p:nvSpPr>
            <p:cNvPr id="4169" name="Freeform 73"/>
            <p:cNvSpPr>
              <a:spLocks/>
            </p:cNvSpPr>
            <p:nvPr/>
          </p:nvSpPr>
          <p:spPr bwMode="auto">
            <a:xfrm>
              <a:off x="2477" y="2472"/>
              <a:ext cx="770" cy="93"/>
            </a:xfrm>
            <a:custGeom>
              <a:avLst/>
              <a:gdLst>
                <a:gd name="T0" fmla="*/ 0 w 769"/>
                <a:gd name="T1" fmla="*/ 0 h 92"/>
                <a:gd name="T2" fmla="*/ 769 w 769"/>
                <a:gd name="T3" fmla="*/ 0 h 92"/>
                <a:gd name="T4" fmla="*/ 769 w 769"/>
                <a:gd name="T5" fmla="*/ 92 h 92"/>
                <a:gd name="T6" fmla="*/ 0 w 769"/>
                <a:gd name="T7" fmla="*/ 92 h 92"/>
                <a:gd name="T8" fmla="*/ 0 w 769"/>
                <a:gd name="T9" fmla="*/ 0 h 92"/>
                <a:gd name="T10" fmla="*/ 0 w 7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92">
                  <a:moveTo>
                    <a:pt x="0" y="0"/>
                  </a:moveTo>
                  <a:lnTo>
                    <a:pt x="769" y="0"/>
                  </a:lnTo>
                  <a:lnTo>
                    <a:pt x="7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68" name="Freeform 72"/>
          <p:cNvSpPr>
            <a:spLocks/>
          </p:cNvSpPr>
          <p:nvPr/>
        </p:nvSpPr>
        <p:spPr bwMode="auto">
          <a:xfrm>
            <a:off x="5242985" y="2943225"/>
            <a:ext cx="1629833" cy="110729"/>
          </a:xfrm>
          <a:custGeom>
            <a:avLst/>
            <a:gdLst>
              <a:gd name="T0" fmla="*/ 0 w 769"/>
              <a:gd name="T1" fmla="*/ 0 h 92"/>
              <a:gd name="T2" fmla="*/ 769 w 769"/>
              <a:gd name="T3" fmla="*/ 0 h 92"/>
              <a:gd name="T4" fmla="*/ 769 w 769"/>
              <a:gd name="T5" fmla="*/ 92 h 92"/>
              <a:gd name="T6" fmla="*/ 0 w 769"/>
              <a:gd name="T7" fmla="*/ 92 h 92"/>
              <a:gd name="T8" fmla="*/ 0 w 769"/>
              <a:gd name="T9" fmla="*/ 0 h 92"/>
              <a:gd name="T10" fmla="*/ 0 w 7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92">
                <a:moveTo>
                  <a:pt x="0" y="0"/>
                </a:moveTo>
                <a:lnTo>
                  <a:pt x="769" y="0"/>
                </a:lnTo>
                <a:lnTo>
                  <a:pt x="7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5242985" y="2960117"/>
            <a:ext cx="16298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Weather Info Proxy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171" name="Freeform 75"/>
          <p:cNvSpPr>
            <a:spLocks/>
          </p:cNvSpPr>
          <p:nvPr/>
        </p:nvSpPr>
        <p:spPr bwMode="auto">
          <a:xfrm>
            <a:off x="6057900" y="3053954"/>
            <a:ext cx="0" cy="91678"/>
          </a:xfrm>
          <a:custGeom>
            <a:avLst/>
            <a:gdLst>
              <a:gd name="T0" fmla="*/ 0 h 77"/>
              <a:gd name="T1" fmla="*/ 77 h 77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7">
                <a:moveTo>
                  <a:pt x="0" y="0"/>
                </a:moveTo>
                <a:lnTo>
                  <a:pt x="0" y="77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2" name="Freeform 76"/>
          <p:cNvSpPr>
            <a:spLocks/>
          </p:cNvSpPr>
          <p:nvPr/>
        </p:nvSpPr>
        <p:spPr bwMode="auto">
          <a:xfrm>
            <a:off x="6026151" y="3053954"/>
            <a:ext cx="63500" cy="34528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3" name="Freeform 77"/>
          <p:cNvSpPr>
            <a:spLocks/>
          </p:cNvSpPr>
          <p:nvPr/>
        </p:nvSpPr>
        <p:spPr bwMode="auto">
          <a:xfrm>
            <a:off x="6057900" y="3256360"/>
            <a:ext cx="0" cy="223838"/>
          </a:xfrm>
          <a:custGeom>
            <a:avLst/>
            <a:gdLst>
              <a:gd name="T0" fmla="*/ 0 h 188"/>
              <a:gd name="T1" fmla="*/ 188 h 18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88">
                <a:moveTo>
                  <a:pt x="0" y="0"/>
                </a:moveTo>
                <a:lnTo>
                  <a:pt x="0" y="18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4" name="Freeform 78"/>
          <p:cNvSpPr>
            <a:spLocks/>
          </p:cNvSpPr>
          <p:nvPr/>
        </p:nvSpPr>
        <p:spPr bwMode="auto">
          <a:xfrm>
            <a:off x="6026151" y="3256360"/>
            <a:ext cx="63500" cy="34528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13" name="Group -1024"/>
          <p:cNvGrpSpPr>
            <a:grpSpLocks/>
          </p:cNvGrpSpPr>
          <p:nvPr/>
        </p:nvGrpSpPr>
        <p:grpSpPr bwMode="auto">
          <a:xfrm>
            <a:off x="5232400" y="3343275"/>
            <a:ext cx="1642533" cy="352425"/>
            <a:chOff x="2472" y="2808"/>
            <a:chExt cx="776" cy="296"/>
          </a:xfrm>
        </p:grpSpPr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2477" y="2809"/>
              <a:ext cx="770" cy="290"/>
            </a:xfrm>
            <a:custGeom>
              <a:avLst/>
              <a:gdLst>
                <a:gd name="T0" fmla="*/ 0 w 769"/>
                <a:gd name="T1" fmla="*/ 0 h 290"/>
                <a:gd name="T2" fmla="*/ 769 w 769"/>
                <a:gd name="T3" fmla="*/ 0 h 290"/>
                <a:gd name="T4" fmla="*/ 769 w 769"/>
                <a:gd name="T5" fmla="*/ 290 h 290"/>
                <a:gd name="T6" fmla="*/ 0 w 769"/>
                <a:gd name="T7" fmla="*/ 290 h 290"/>
                <a:gd name="T8" fmla="*/ 0 w 769"/>
                <a:gd name="T9" fmla="*/ 0 h 290"/>
                <a:gd name="T10" fmla="*/ 0 w 769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90">
                  <a:moveTo>
                    <a:pt x="0" y="0"/>
                  </a:moveTo>
                  <a:lnTo>
                    <a:pt x="769" y="0"/>
                  </a:lnTo>
                  <a:lnTo>
                    <a:pt x="76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76" name="Freeform 80"/>
          <p:cNvSpPr>
            <a:spLocks/>
          </p:cNvSpPr>
          <p:nvPr/>
        </p:nvSpPr>
        <p:spPr bwMode="auto">
          <a:xfrm>
            <a:off x="5242985" y="3344466"/>
            <a:ext cx="1629833" cy="345281"/>
          </a:xfrm>
          <a:custGeom>
            <a:avLst/>
            <a:gdLst>
              <a:gd name="T0" fmla="*/ 0 w 769"/>
              <a:gd name="T1" fmla="*/ 0 h 290"/>
              <a:gd name="T2" fmla="*/ 769 w 769"/>
              <a:gd name="T3" fmla="*/ 0 h 290"/>
              <a:gd name="T4" fmla="*/ 769 w 769"/>
              <a:gd name="T5" fmla="*/ 290 h 290"/>
              <a:gd name="T6" fmla="*/ 0 w 769"/>
              <a:gd name="T7" fmla="*/ 290 h 290"/>
              <a:gd name="T8" fmla="*/ 0 w 769"/>
              <a:gd name="T9" fmla="*/ 0 h 290"/>
              <a:gd name="T10" fmla="*/ 0 w 769"/>
              <a:gd name="T1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90">
                <a:moveTo>
                  <a:pt x="0" y="0"/>
                </a:moveTo>
                <a:lnTo>
                  <a:pt x="769" y="0"/>
                </a:lnTo>
                <a:lnTo>
                  <a:pt x="769" y="290"/>
                </a:lnTo>
                <a:lnTo>
                  <a:pt x="0" y="2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8" name="Text Box 82"/>
          <p:cNvSpPr txBox="1">
            <a:spLocks noChangeArrowheads="1"/>
          </p:cNvSpPr>
          <p:nvPr/>
        </p:nvSpPr>
        <p:spPr bwMode="auto">
          <a:xfrm>
            <a:off x="5251451" y="3357563"/>
            <a:ext cx="1612900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External Resources</a:t>
            </a:r>
          </a:p>
        </p:txBody>
      </p:sp>
      <p:grpSp>
        <p:nvGrpSpPr>
          <p:cNvPr id="2116" name="Group -1024"/>
          <p:cNvGrpSpPr>
            <a:grpSpLocks/>
          </p:cNvGrpSpPr>
          <p:nvPr/>
        </p:nvGrpSpPr>
        <p:grpSpPr bwMode="auto">
          <a:xfrm>
            <a:off x="5367867" y="3476625"/>
            <a:ext cx="372533" cy="152400"/>
            <a:chOff x="2536" y="2920"/>
            <a:chExt cx="176" cy="128"/>
          </a:xfrm>
        </p:grpSpPr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2537" y="2922"/>
              <a:ext cx="174" cy="119"/>
            </a:xfrm>
            <a:custGeom>
              <a:avLst/>
              <a:gdLst>
                <a:gd name="T0" fmla="*/ 0 w 174"/>
                <a:gd name="T1" fmla="*/ 0 h 119"/>
                <a:gd name="T2" fmla="*/ 174 w 174"/>
                <a:gd name="T3" fmla="*/ 0 h 119"/>
                <a:gd name="T4" fmla="*/ 174 w 174"/>
                <a:gd name="T5" fmla="*/ 119 h 119"/>
                <a:gd name="T6" fmla="*/ 0 w 174"/>
                <a:gd name="T7" fmla="*/ 119 h 119"/>
                <a:gd name="T8" fmla="*/ 0 w 174"/>
                <a:gd name="T9" fmla="*/ 0 h 119"/>
                <a:gd name="T10" fmla="*/ 0 w 1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19">
                  <a:moveTo>
                    <a:pt x="0" y="0"/>
                  </a:moveTo>
                  <a:lnTo>
                    <a:pt x="174" y="0"/>
                  </a:lnTo>
                  <a:lnTo>
                    <a:pt x="174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80" name="Freeform 84"/>
          <p:cNvSpPr>
            <a:spLocks/>
          </p:cNvSpPr>
          <p:nvPr/>
        </p:nvSpPr>
        <p:spPr bwMode="auto">
          <a:xfrm>
            <a:off x="5369985" y="3479007"/>
            <a:ext cx="368300" cy="141685"/>
          </a:xfrm>
          <a:custGeom>
            <a:avLst/>
            <a:gdLst>
              <a:gd name="T0" fmla="*/ 0 w 174"/>
              <a:gd name="T1" fmla="*/ 0 h 119"/>
              <a:gd name="T2" fmla="*/ 174 w 174"/>
              <a:gd name="T3" fmla="*/ 0 h 119"/>
              <a:gd name="T4" fmla="*/ 174 w 174"/>
              <a:gd name="T5" fmla="*/ 119 h 119"/>
              <a:gd name="T6" fmla="*/ 0 w 174"/>
              <a:gd name="T7" fmla="*/ 119 h 119"/>
              <a:gd name="T8" fmla="*/ 0 w 174"/>
              <a:gd name="T9" fmla="*/ 0 h 119"/>
              <a:gd name="T10" fmla="*/ 0 w 174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" h="119">
                <a:moveTo>
                  <a:pt x="0" y="0"/>
                </a:moveTo>
                <a:lnTo>
                  <a:pt x="174" y="0"/>
                </a:lnTo>
                <a:lnTo>
                  <a:pt x="174" y="119"/>
                </a:lnTo>
                <a:lnTo>
                  <a:pt x="0" y="1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2" name="Text Box 86"/>
          <p:cNvSpPr txBox="1">
            <a:spLocks noChangeArrowheads="1"/>
          </p:cNvSpPr>
          <p:nvPr/>
        </p:nvSpPr>
        <p:spPr bwMode="auto">
          <a:xfrm>
            <a:off x="5369985" y="3519072"/>
            <a:ext cx="368300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Yahoo</a:t>
            </a:r>
          </a:p>
        </p:txBody>
      </p:sp>
      <p:grpSp>
        <p:nvGrpSpPr>
          <p:cNvPr id="2119" name="Group -1024"/>
          <p:cNvGrpSpPr>
            <a:grpSpLocks/>
          </p:cNvGrpSpPr>
          <p:nvPr/>
        </p:nvGrpSpPr>
        <p:grpSpPr bwMode="auto">
          <a:xfrm>
            <a:off x="5842000" y="3476625"/>
            <a:ext cx="389467" cy="152400"/>
            <a:chOff x="2760" y="2920"/>
            <a:chExt cx="184" cy="128"/>
          </a:xfrm>
        </p:grpSpPr>
        <p:sp>
          <p:nvSpPr>
            <p:cNvPr id="4185" name="Freeform 89"/>
            <p:cNvSpPr>
              <a:spLocks/>
            </p:cNvSpPr>
            <p:nvPr/>
          </p:nvSpPr>
          <p:spPr bwMode="auto">
            <a:xfrm>
              <a:off x="2767" y="2922"/>
              <a:ext cx="175" cy="119"/>
            </a:xfrm>
            <a:custGeom>
              <a:avLst/>
              <a:gdLst>
                <a:gd name="T0" fmla="*/ 0 w 174"/>
                <a:gd name="T1" fmla="*/ 0 h 119"/>
                <a:gd name="T2" fmla="*/ 174 w 174"/>
                <a:gd name="T3" fmla="*/ 0 h 119"/>
                <a:gd name="T4" fmla="*/ 174 w 174"/>
                <a:gd name="T5" fmla="*/ 119 h 119"/>
                <a:gd name="T6" fmla="*/ 0 w 174"/>
                <a:gd name="T7" fmla="*/ 119 h 119"/>
                <a:gd name="T8" fmla="*/ 0 w 174"/>
                <a:gd name="T9" fmla="*/ 0 h 119"/>
                <a:gd name="T10" fmla="*/ 0 w 1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19">
                  <a:moveTo>
                    <a:pt x="0" y="0"/>
                  </a:moveTo>
                  <a:lnTo>
                    <a:pt x="174" y="0"/>
                  </a:lnTo>
                  <a:lnTo>
                    <a:pt x="174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84" name="Freeform 88"/>
          <p:cNvSpPr>
            <a:spLocks/>
          </p:cNvSpPr>
          <p:nvPr/>
        </p:nvSpPr>
        <p:spPr bwMode="auto">
          <a:xfrm>
            <a:off x="5856817" y="3479007"/>
            <a:ext cx="370416" cy="141685"/>
          </a:xfrm>
          <a:custGeom>
            <a:avLst/>
            <a:gdLst>
              <a:gd name="T0" fmla="*/ 0 w 174"/>
              <a:gd name="T1" fmla="*/ 0 h 119"/>
              <a:gd name="T2" fmla="*/ 174 w 174"/>
              <a:gd name="T3" fmla="*/ 0 h 119"/>
              <a:gd name="T4" fmla="*/ 174 w 174"/>
              <a:gd name="T5" fmla="*/ 119 h 119"/>
              <a:gd name="T6" fmla="*/ 0 w 174"/>
              <a:gd name="T7" fmla="*/ 119 h 119"/>
              <a:gd name="T8" fmla="*/ 0 w 174"/>
              <a:gd name="T9" fmla="*/ 0 h 119"/>
              <a:gd name="T10" fmla="*/ 0 w 174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" h="119">
                <a:moveTo>
                  <a:pt x="0" y="0"/>
                </a:moveTo>
                <a:lnTo>
                  <a:pt x="174" y="0"/>
                </a:lnTo>
                <a:lnTo>
                  <a:pt x="174" y="119"/>
                </a:lnTo>
                <a:lnTo>
                  <a:pt x="0" y="1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6" name="Text Box 90"/>
          <p:cNvSpPr txBox="1">
            <a:spLocks noChangeArrowheads="1"/>
          </p:cNvSpPr>
          <p:nvPr/>
        </p:nvSpPr>
        <p:spPr bwMode="auto">
          <a:xfrm>
            <a:off x="5856817" y="3519072"/>
            <a:ext cx="370416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Google</a:t>
            </a:r>
          </a:p>
        </p:txBody>
      </p:sp>
      <p:grpSp>
        <p:nvGrpSpPr>
          <p:cNvPr id="2122" name="Group -1024"/>
          <p:cNvGrpSpPr>
            <a:grpSpLocks/>
          </p:cNvGrpSpPr>
          <p:nvPr/>
        </p:nvGrpSpPr>
        <p:grpSpPr bwMode="auto">
          <a:xfrm>
            <a:off x="6366933" y="3476625"/>
            <a:ext cx="389467" cy="152400"/>
            <a:chOff x="3008" y="2920"/>
            <a:chExt cx="184" cy="128"/>
          </a:xfrm>
        </p:grpSpPr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3013" y="2922"/>
              <a:ext cx="174" cy="119"/>
            </a:xfrm>
            <a:custGeom>
              <a:avLst/>
              <a:gdLst>
                <a:gd name="T0" fmla="*/ 0 w 174"/>
                <a:gd name="T1" fmla="*/ 0 h 119"/>
                <a:gd name="T2" fmla="*/ 174 w 174"/>
                <a:gd name="T3" fmla="*/ 0 h 119"/>
                <a:gd name="T4" fmla="*/ 174 w 174"/>
                <a:gd name="T5" fmla="*/ 119 h 119"/>
                <a:gd name="T6" fmla="*/ 0 w 174"/>
                <a:gd name="T7" fmla="*/ 119 h 119"/>
                <a:gd name="T8" fmla="*/ 0 w 174"/>
                <a:gd name="T9" fmla="*/ 0 h 119"/>
                <a:gd name="T10" fmla="*/ 0 w 1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19">
                  <a:moveTo>
                    <a:pt x="0" y="0"/>
                  </a:moveTo>
                  <a:lnTo>
                    <a:pt x="174" y="0"/>
                  </a:lnTo>
                  <a:lnTo>
                    <a:pt x="174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88" name="Freeform 92"/>
          <p:cNvSpPr>
            <a:spLocks/>
          </p:cNvSpPr>
          <p:nvPr/>
        </p:nvSpPr>
        <p:spPr bwMode="auto">
          <a:xfrm>
            <a:off x="6377518" y="3479007"/>
            <a:ext cx="368300" cy="141685"/>
          </a:xfrm>
          <a:custGeom>
            <a:avLst/>
            <a:gdLst>
              <a:gd name="T0" fmla="*/ 0 w 174"/>
              <a:gd name="T1" fmla="*/ 0 h 119"/>
              <a:gd name="T2" fmla="*/ 174 w 174"/>
              <a:gd name="T3" fmla="*/ 0 h 119"/>
              <a:gd name="T4" fmla="*/ 174 w 174"/>
              <a:gd name="T5" fmla="*/ 119 h 119"/>
              <a:gd name="T6" fmla="*/ 0 w 174"/>
              <a:gd name="T7" fmla="*/ 119 h 119"/>
              <a:gd name="T8" fmla="*/ 0 w 174"/>
              <a:gd name="T9" fmla="*/ 0 h 119"/>
              <a:gd name="T10" fmla="*/ 0 w 174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" h="119">
                <a:moveTo>
                  <a:pt x="0" y="0"/>
                </a:moveTo>
                <a:lnTo>
                  <a:pt x="174" y="0"/>
                </a:lnTo>
                <a:lnTo>
                  <a:pt x="174" y="119"/>
                </a:lnTo>
                <a:lnTo>
                  <a:pt x="0" y="1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0" name="Text Box 94"/>
          <p:cNvSpPr txBox="1">
            <a:spLocks noChangeArrowheads="1"/>
          </p:cNvSpPr>
          <p:nvPr/>
        </p:nvSpPr>
        <p:spPr bwMode="auto">
          <a:xfrm>
            <a:off x="6377518" y="3519072"/>
            <a:ext cx="368300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NASA</a:t>
            </a:r>
          </a:p>
        </p:txBody>
      </p:sp>
      <p:grpSp>
        <p:nvGrpSpPr>
          <p:cNvPr id="2125" name="Group -1024"/>
          <p:cNvGrpSpPr>
            <a:grpSpLocks/>
          </p:cNvGrpSpPr>
          <p:nvPr/>
        </p:nvGrpSpPr>
        <p:grpSpPr bwMode="auto">
          <a:xfrm>
            <a:off x="2861733" y="4057650"/>
            <a:ext cx="965200" cy="219075"/>
            <a:chOff x="1352" y="3408"/>
            <a:chExt cx="456" cy="184"/>
          </a:xfrm>
        </p:grpSpPr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1359" y="3412"/>
              <a:ext cx="447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92" name="Freeform 96"/>
          <p:cNvSpPr>
            <a:spLocks/>
          </p:cNvSpPr>
          <p:nvPr/>
        </p:nvSpPr>
        <p:spPr bwMode="auto">
          <a:xfrm>
            <a:off x="2876551" y="4062413"/>
            <a:ext cx="946149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4" name="Text Box 98"/>
          <p:cNvSpPr txBox="1">
            <a:spLocks noChangeArrowheads="1"/>
          </p:cNvSpPr>
          <p:nvPr/>
        </p:nvSpPr>
        <p:spPr bwMode="auto">
          <a:xfrm>
            <a:off x="2876551" y="4129311"/>
            <a:ext cx="9461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Model Updater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195" name="Freeform 99"/>
          <p:cNvSpPr>
            <a:spLocks/>
          </p:cNvSpPr>
          <p:nvPr/>
        </p:nvSpPr>
        <p:spPr bwMode="auto">
          <a:xfrm>
            <a:off x="3822701" y="4167188"/>
            <a:ext cx="1200151" cy="2381"/>
          </a:xfrm>
          <a:custGeom>
            <a:avLst/>
            <a:gdLst>
              <a:gd name="T0" fmla="*/ 0 w 567"/>
              <a:gd name="T1" fmla="*/ 0 h 1"/>
              <a:gd name="T2" fmla="*/ 567 w 567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7" h="1">
                <a:moveTo>
                  <a:pt x="0" y="0"/>
                </a:moveTo>
                <a:lnTo>
                  <a:pt x="567" y="1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6" name="Freeform 100"/>
          <p:cNvSpPr>
            <a:spLocks/>
          </p:cNvSpPr>
          <p:nvPr/>
        </p:nvSpPr>
        <p:spPr bwMode="auto">
          <a:xfrm>
            <a:off x="4959351" y="4151710"/>
            <a:ext cx="63500" cy="35719"/>
          </a:xfrm>
          <a:custGeom>
            <a:avLst/>
            <a:gdLst>
              <a:gd name="T0" fmla="*/ 0 w 64"/>
              <a:gd name="T1" fmla="*/ 0 h 64"/>
              <a:gd name="T2" fmla="*/ 64 w 64"/>
              <a:gd name="T3" fmla="*/ 32 h 64"/>
              <a:gd name="T4" fmla="*/ 0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0"/>
                </a:moveTo>
                <a:lnTo>
                  <a:pt x="64" y="32"/>
                </a:lnTo>
                <a:lnTo>
                  <a:pt x="0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7" name="Freeform 101"/>
          <p:cNvSpPr>
            <a:spLocks/>
          </p:cNvSpPr>
          <p:nvPr/>
        </p:nvSpPr>
        <p:spPr bwMode="auto">
          <a:xfrm>
            <a:off x="3585633" y="3865960"/>
            <a:ext cx="0" cy="196453"/>
          </a:xfrm>
          <a:custGeom>
            <a:avLst/>
            <a:gdLst>
              <a:gd name="T0" fmla="*/ 165 h 165"/>
              <a:gd name="T1" fmla="*/ 0 h 16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65">
                <a:moveTo>
                  <a:pt x="0" y="165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8" name="Freeform 102"/>
          <p:cNvSpPr>
            <a:spLocks/>
          </p:cNvSpPr>
          <p:nvPr/>
        </p:nvSpPr>
        <p:spPr bwMode="auto">
          <a:xfrm>
            <a:off x="3553885" y="3865960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9" name="Freeform 103"/>
          <p:cNvSpPr>
            <a:spLocks/>
          </p:cNvSpPr>
          <p:nvPr/>
        </p:nvSpPr>
        <p:spPr bwMode="auto">
          <a:xfrm>
            <a:off x="4387851" y="2996804"/>
            <a:ext cx="855133" cy="1190"/>
          </a:xfrm>
          <a:custGeom>
            <a:avLst/>
            <a:gdLst>
              <a:gd name="T0" fmla="*/ 403 w 403"/>
              <a:gd name="T1" fmla="*/ 1 h 1"/>
              <a:gd name="T2" fmla="*/ 0 w 40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" h="1">
                <a:moveTo>
                  <a:pt x="403" y="1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0" name="Freeform 104"/>
          <p:cNvSpPr>
            <a:spLocks/>
          </p:cNvSpPr>
          <p:nvPr/>
        </p:nvSpPr>
        <p:spPr bwMode="auto">
          <a:xfrm>
            <a:off x="4387851" y="2978944"/>
            <a:ext cx="63500" cy="35719"/>
          </a:xfrm>
          <a:custGeom>
            <a:avLst/>
            <a:gdLst>
              <a:gd name="T0" fmla="*/ 63 w 64"/>
              <a:gd name="T1" fmla="*/ 63 h 63"/>
              <a:gd name="T2" fmla="*/ 0 w 64"/>
              <a:gd name="T3" fmla="*/ 31 h 63"/>
              <a:gd name="T4" fmla="*/ 64 w 64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3">
                <a:moveTo>
                  <a:pt x="63" y="63"/>
                </a:moveTo>
                <a:lnTo>
                  <a:pt x="0" y="31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34" name="Group -1024"/>
          <p:cNvGrpSpPr>
            <a:grpSpLocks/>
          </p:cNvGrpSpPr>
          <p:nvPr/>
        </p:nvGrpSpPr>
        <p:grpSpPr bwMode="auto">
          <a:xfrm>
            <a:off x="5012267" y="4105275"/>
            <a:ext cx="3064933" cy="123825"/>
            <a:chOff x="2368" y="3448"/>
            <a:chExt cx="1448" cy="104"/>
          </a:xfrm>
        </p:grpSpPr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2373" y="3455"/>
              <a:ext cx="1439" cy="93"/>
            </a:xfrm>
            <a:custGeom>
              <a:avLst/>
              <a:gdLst>
                <a:gd name="T0" fmla="*/ 0 w 1439"/>
                <a:gd name="T1" fmla="*/ 0 h 92"/>
                <a:gd name="T2" fmla="*/ 1439 w 1439"/>
                <a:gd name="T3" fmla="*/ 0 h 92"/>
                <a:gd name="T4" fmla="*/ 1439 w 1439"/>
                <a:gd name="T5" fmla="*/ 92 h 92"/>
                <a:gd name="T6" fmla="*/ 0 w 1439"/>
                <a:gd name="T7" fmla="*/ 92 h 92"/>
                <a:gd name="T8" fmla="*/ 0 w 1439"/>
                <a:gd name="T9" fmla="*/ 0 h 92"/>
                <a:gd name="T10" fmla="*/ 0 w 143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9" h="92">
                  <a:moveTo>
                    <a:pt x="0" y="0"/>
                  </a:moveTo>
                  <a:lnTo>
                    <a:pt x="1439" y="0"/>
                  </a:lnTo>
                  <a:lnTo>
                    <a:pt x="143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02" name="Freeform 106"/>
          <p:cNvSpPr>
            <a:spLocks/>
          </p:cNvSpPr>
          <p:nvPr/>
        </p:nvSpPr>
        <p:spPr bwMode="auto">
          <a:xfrm>
            <a:off x="5022851" y="4113610"/>
            <a:ext cx="3045883" cy="110728"/>
          </a:xfrm>
          <a:custGeom>
            <a:avLst/>
            <a:gdLst>
              <a:gd name="T0" fmla="*/ 0 w 1439"/>
              <a:gd name="T1" fmla="*/ 0 h 92"/>
              <a:gd name="T2" fmla="*/ 1439 w 1439"/>
              <a:gd name="T3" fmla="*/ 0 h 92"/>
              <a:gd name="T4" fmla="*/ 1439 w 1439"/>
              <a:gd name="T5" fmla="*/ 92 h 92"/>
              <a:gd name="T6" fmla="*/ 0 w 1439"/>
              <a:gd name="T7" fmla="*/ 92 h 92"/>
              <a:gd name="T8" fmla="*/ 0 w 1439"/>
              <a:gd name="T9" fmla="*/ 0 h 92"/>
              <a:gd name="T10" fmla="*/ 0 w 143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9" h="92">
                <a:moveTo>
                  <a:pt x="0" y="0"/>
                </a:moveTo>
                <a:lnTo>
                  <a:pt x="1439" y="0"/>
                </a:lnTo>
                <a:lnTo>
                  <a:pt x="143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4" name="Text Box 108"/>
          <p:cNvSpPr txBox="1">
            <a:spLocks noChangeArrowheads="1"/>
          </p:cNvSpPr>
          <p:nvPr/>
        </p:nvSpPr>
        <p:spPr bwMode="auto">
          <a:xfrm>
            <a:off x="5022851" y="4130502"/>
            <a:ext cx="30458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Data Store Interface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205" name="Freeform 109"/>
          <p:cNvSpPr>
            <a:spLocks/>
          </p:cNvSpPr>
          <p:nvPr/>
        </p:nvSpPr>
        <p:spPr bwMode="auto">
          <a:xfrm>
            <a:off x="5782734" y="4224338"/>
            <a:ext cx="4233" cy="734616"/>
          </a:xfrm>
          <a:custGeom>
            <a:avLst/>
            <a:gdLst>
              <a:gd name="T0" fmla="*/ 0 w 1"/>
              <a:gd name="T1" fmla="*/ 0 h 616"/>
              <a:gd name="T2" fmla="*/ 1 w 1"/>
              <a:gd name="T3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16">
                <a:moveTo>
                  <a:pt x="0" y="0"/>
                </a:moveTo>
                <a:lnTo>
                  <a:pt x="1" y="616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6" name="Freeform 110"/>
          <p:cNvSpPr>
            <a:spLocks/>
          </p:cNvSpPr>
          <p:nvPr/>
        </p:nvSpPr>
        <p:spPr bwMode="auto">
          <a:xfrm>
            <a:off x="5753100" y="4224338"/>
            <a:ext cx="61384" cy="35719"/>
          </a:xfrm>
          <a:custGeom>
            <a:avLst/>
            <a:gdLst>
              <a:gd name="T0" fmla="*/ 31 w 63"/>
              <a:gd name="T1" fmla="*/ 0 h 64"/>
              <a:gd name="T2" fmla="*/ 63 w 63"/>
              <a:gd name="T3" fmla="*/ 63 h 64"/>
              <a:gd name="T4" fmla="*/ 0 w 63"/>
              <a:gd name="T5" fmla="*/ 64 h 64"/>
              <a:gd name="T6" fmla="*/ 31 w 63"/>
              <a:gd name="T7" fmla="*/ 0 h 64"/>
              <a:gd name="T8" fmla="*/ 31 w 63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31" y="0"/>
                </a:moveTo>
                <a:lnTo>
                  <a:pt x="63" y="63"/>
                </a:lnTo>
                <a:lnTo>
                  <a:pt x="0" y="64"/>
                </a:lnTo>
                <a:lnTo>
                  <a:pt x="31" y="0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7" name="Freeform 111"/>
          <p:cNvSpPr>
            <a:spLocks/>
          </p:cNvSpPr>
          <p:nvPr/>
        </p:nvSpPr>
        <p:spPr bwMode="auto">
          <a:xfrm>
            <a:off x="2000251" y="2996804"/>
            <a:ext cx="1318683" cy="382190"/>
          </a:xfrm>
          <a:custGeom>
            <a:avLst/>
            <a:gdLst>
              <a:gd name="T0" fmla="*/ 0 w 622"/>
              <a:gd name="T1" fmla="*/ 321 h 321"/>
              <a:gd name="T2" fmla="*/ 274 w 622"/>
              <a:gd name="T3" fmla="*/ 321 h 321"/>
              <a:gd name="T4" fmla="*/ 311 w 622"/>
              <a:gd name="T5" fmla="*/ 284 h 321"/>
              <a:gd name="T6" fmla="*/ 311 w 622"/>
              <a:gd name="T7" fmla="*/ 37 h 321"/>
              <a:gd name="T8" fmla="*/ 348 w 622"/>
              <a:gd name="T9" fmla="*/ 0 h 321"/>
              <a:gd name="T10" fmla="*/ 622 w 622"/>
              <a:gd name="T11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2" h="321">
                <a:moveTo>
                  <a:pt x="0" y="321"/>
                </a:moveTo>
                <a:lnTo>
                  <a:pt x="274" y="321"/>
                </a:lnTo>
                <a:cubicBezTo>
                  <a:pt x="299" y="321"/>
                  <a:pt x="311" y="308"/>
                  <a:pt x="311" y="284"/>
                </a:cubicBezTo>
                <a:lnTo>
                  <a:pt x="311" y="37"/>
                </a:lnTo>
                <a:cubicBezTo>
                  <a:pt x="311" y="12"/>
                  <a:pt x="323" y="0"/>
                  <a:pt x="348" y="0"/>
                </a:cubicBezTo>
                <a:lnTo>
                  <a:pt x="62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8" name="Freeform 112"/>
          <p:cNvSpPr>
            <a:spLocks/>
          </p:cNvSpPr>
          <p:nvPr/>
        </p:nvSpPr>
        <p:spPr bwMode="auto">
          <a:xfrm>
            <a:off x="3255434" y="2978944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9" name="Freeform 113"/>
          <p:cNvSpPr>
            <a:spLocks/>
          </p:cNvSpPr>
          <p:nvPr/>
        </p:nvSpPr>
        <p:spPr bwMode="auto">
          <a:xfrm>
            <a:off x="2000251" y="3378994"/>
            <a:ext cx="1318683" cy="350044"/>
          </a:xfrm>
          <a:custGeom>
            <a:avLst/>
            <a:gdLst>
              <a:gd name="T0" fmla="*/ 0 w 622"/>
              <a:gd name="T1" fmla="*/ 0 h 293"/>
              <a:gd name="T2" fmla="*/ 274 w 622"/>
              <a:gd name="T3" fmla="*/ 0 h 293"/>
              <a:gd name="T4" fmla="*/ 311 w 622"/>
              <a:gd name="T5" fmla="*/ 37 h 293"/>
              <a:gd name="T6" fmla="*/ 311 w 622"/>
              <a:gd name="T7" fmla="*/ 256 h 293"/>
              <a:gd name="T8" fmla="*/ 348 w 622"/>
              <a:gd name="T9" fmla="*/ 293 h 293"/>
              <a:gd name="T10" fmla="*/ 622 w 622"/>
              <a:gd name="T11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2" h="293">
                <a:moveTo>
                  <a:pt x="0" y="0"/>
                </a:moveTo>
                <a:lnTo>
                  <a:pt x="274" y="0"/>
                </a:lnTo>
                <a:cubicBezTo>
                  <a:pt x="299" y="0"/>
                  <a:pt x="311" y="12"/>
                  <a:pt x="311" y="37"/>
                </a:cubicBezTo>
                <a:lnTo>
                  <a:pt x="311" y="256"/>
                </a:lnTo>
                <a:cubicBezTo>
                  <a:pt x="311" y="281"/>
                  <a:pt x="323" y="293"/>
                  <a:pt x="348" y="293"/>
                </a:cubicBezTo>
                <a:lnTo>
                  <a:pt x="622" y="293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10" name="Freeform 114"/>
          <p:cNvSpPr>
            <a:spLocks/>
          </p:cNvSpPr>
          <p:nvPr/>
        </p:nvSpPr>
        <p:spPr bwMode="auto">
          <a:xfrm>
            <a:off x="3255434" y="3711179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43" name="Group -1024"/>
          <p:cNvGrpSpPr>
            <a:grpSpLocks/>
          </p:cNvGrpSpPr>
          <p:nvPr/>
        </p:nvGrpSpPr>
        <p:grpSpPr bwMode="auto">
          <a:xfrm>
            <a:off x="3369733" y="3267075"/>
            <a:ext cx="965200" cy="219075"/>
            <a:chOff x="1592" y="2744"/>
            <a:chExt cx="456" cy="184"/>
          </a:xfrm>
        </p:grpSpPr>
        <p:sp>
          <p:nvSpPr>
            <p:cNvPr id="4213" name="Freeform 117"/>
            <p:cNvSpPr>
              <a:spLocks/>
            </p:cNvSpPr>
            <p:nvPr/>
          </p:nvSpPr>
          <p:spPr bwMode="auto">
            <a:xfrm>
              <a:off x="1597" y="2750"/>
              <a:ext cx="447" cy="176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12" name="Freeform 116"/>
          <p:cNvSpPr>
            <a:spLocks/>
          </p:cNvSpPr>
          <p:nvPr/>
        </p:nvSpPr>
        <p:spPr bwMode="auto">
          <a:xfrm>
            <a:off x="3380318" y="3274219"/>
            <a:ext cx="946149" cy="20955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14" name="Text Box 118"/>
          <p:cNvSpPr txBox="1">
            <a:spLocks noChangeArrowheads="1"/>
          </p:cNvSpPr>
          <p:nvPr/>
        </p:nvSpPr>
        <p:spPr bwMode="auto">
          <a:xfrm>
            <a:off x="3380318" y="3340522"/>
            <a:ext cx="9461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Model Aggregator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215" name="Freeform 119"/>
          <p:cNvSpPr>
            <a:spLocks/>
          </p:cNvSpPr>
          <p:nvPr/>
        </p:nvSpPr>
        <p:spPr bwMode="auto">
          <a:xfrm>
            <a:off x="2000251" y="3378994"/>
            <a:ext cx="1380067" cy="0"/>
          </a:xfrm>
          <a:custGeom>
            <a:avLst/>
            <a:gdLst>
              <a:gd name="T0" fmla="*/ 0 w 652"/>
              <a:gd name="T1" fmla="*/ 652 w 652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52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16" name="Freeform 120"/>
          <p:cNvSpPr>
            <a:spLocks/>
          </p:cNvSpPr>
          <p:nvPr/>
        </p:nvSpPr>
        <p:spPr bwMode="auto">
          <a:xfrm>
            <a:off x="3318933" y="3361135"/>
            <a:ext cx="61384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48" name="Group -1024"/>
          <p:cNvGrpSpPr>
            <a:grpSpLocks/>
          </p:cNvGrpSpPr>
          <p:nvPr/>
        </p:nvGrpSpPr>
        <p:grpSpPr bwMode="auto">
          <a:xfrm>
            <a:off x="3437467" y="3590925"/>
            <a:ext cx="965200" cy="219075"/>
            <a:chOff x="1624" y="3016"/>
            <a:chExt cx="456" cy="184"/>
          </a:xfrm>
        </p:grpSpPr>
        <p:sp>
          <p:nvSpPr>
            <p:cNvPr id="4219" name="Freeform 123"/>
            <p:cNvSpPr>
              <a:spLocks/>
            </p:cNvSpPr>
            <p:nvPr/>
          </p:nvSpPr>
          <p:spPr bwMode="auto">
            <a:xfrm>
              <a:off x="1627" y="3017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18" name="Freeform 122"/>
          <p:cNvSpPr>
            <a:spLocks/>
          </p:cNvSpPr>
          <p:nvPr/>
        </p:nvSpPr>
        <p:spPr bwMode="auto">
          <a:xfrm>
            <a:off x="3443818" y="3592117"/>
            <a:ext cx="944033" cy="21074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20" name="Text Box 124"/>
          <p:cNvSpPr txBox="1">
            <a:spLocks noChangeArrowheads="1"/>
          </p:cNvSpPr>
          <p:nvPr/>
        </p:nvSpPr>
        <p:spPr bwMode="auto">
          <a:xfrm>
            <a:off x="3443818" y="3620543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51" name="Group -1024"/>
          <p:cNvGrpSpPr>
            <a:grpSpLocks/>
          </p:cNvGrpSpPr>
          <p:nvPr/>
        </p:nvGrpSpPr>
        <p:grpSpPr bwMode="auto">
          <a:xfrm>
            <a:off x="3386667" y="3619500"/>
            <a:ext cx="948267" cy="219075"/>
            <a:chOff x="1600" y="3040"/>
            <a:chExt cx="448" cy="184"/>
          </a:xfrm>
        </p:grpSpPr>
        <p:sp>
          <p:nvSpPr>
            <p:cNvPr id="4223" name="Freeform 127"/>
            <p:cNvSpPr>
              <a:spLocks/>
            </p:cNvSpPr>
            <p:nvPr/>
          </p:nvSpPr>
          <p:spPr bwMode="auto">
            <a:xfrm>
              <a:off x="1601" y="3043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22" name="Freeform 126"/>
          <p:cNvSpPr>
            <a:spLocks/>
          </p:cNvSpPr>
          <p:nvPr/>
        </p:nvSpPr>
        <p:spPr bwMode="auto">
          <a:xfrm>
            <a:off x="3388785" y="3623073"/>
            <a:ext cx="944033" cy="21074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24" name="Text Box 128"/>
          <p:cNvSpPr txBox="1">
            <a:spLocks noChangeArrowheads="1"/>
          </p:cNvSpPr>
          <p:nvPr/>
        </p:nvSpPr>
        <p:spPr bwMode="auto">
          <a:xfrm>
            <a:off x="3388785" y="3651499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54" name="Group -1024"/>
          <p:cNvGrpSpPr>
            <a:grpSpLocks/>
          </p:cNvGrpSpPr>
          <p:nvPr/>
        </p:nvGrpSpPr>
        <p:grpSpPr bwMode="auto">
          <a:xfrm>
            <a:off x="3318933" y="3648075"/>
            <a:ext cx="948267" cy="219075"/>
            <a:chOff x="1568" y="3064"/>
            <a:chExt cx="448" cy="184"/>
          </a:xfrm>
        </p:grpSpPr>
        <p:sp>
          <p:nvSpPr>
            <p:cNvPr id="4227" name="Freeform 131"/>
            <p:cNvSpPr>
              <a:spLocks/>
            </p:cNvSpPr>
            <p:nvPr/>
          </p:nvSpPr>
          <p:spPr bwMode="auto">
            <a:xfrm>
              <a:off x="1568" y="3070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26" name="Freeform 130"/>
          <p:cNvSpPr>
            <a:spLocks/>
          </p:cNvSpPr>
          <p:nvPr/>
        </p:nvSpPr>
        <p:spPr bwMode="auto">
          <a:xfrm>
            <a:off x="3318934" y="3655219"/>
            <a:ext cx="944033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28" name="Text Box 132"/>
          <p:cNvSpPr txBox="1">
            <a:spLocks noChangeArrowheads="1"/>
          </p:cNvSpPr>
          <p:nvPr/>
        </p:nvSpPr>
        <p:spPr bwMode="auto">
          <a:xfrm>
            <a:off x="3318934" y="3722117"/>
            <a:ext cx="9440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Model Builder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229" name="Freeform 133"/>
          <p:cNvSpPr>
            <a:spLocks/>
          </p:cNvSpPr>
          <p:nvPr/>
        </p:nvSpPr>
        <p:spPr bwMode="auto">
          <a:xfrm>
            <a:off x="3852334" y="3483769"/>
            <a:ext cx="2117" cy="108347"/>
          </a:xfrm>
          <a:custGeom>
            <a:avLst/>
            <a:gdLst>
              <a:gd name="T0" fmla="*/ 90 h 90"/>
              <a:gd name="T1" fmla="*/ 0 h 9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90">
                <a:moveTo>
                  <a:pt x="0" y="90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0" name="Freeform 134"/>
          <p:cNvSpPr>
            <a:spLocks/>
          </p:cNvSpPr>
          <p:nvPr/>
        </p:nvSpPr>
        <p:spPr bwMode="auto">
          <a:xfrm>
            <a:off x="3822700" y="3483769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1" name="Freeform 135"/>
          <p:cNvSpPr>
            <a:spLocks/>
          </p:cNvSpPr>
          <p:nvPr/>
        </p:nvSpPr>
        <p:spPr bwMode="auto">
          <a:xfrm>
            <a:off x="3852334" y="3133725"/>
            <a:ext cx="2117" cy="140494"/>
          </a:xfrm>
          <a:custGeom>
            <a:avLst/>
            <a:gdLst>
              <a:gd name="T0" fmla="*/ 118 h 118"/>
              <a:gd name="T1" fmla="*/ 0 h 11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8">
                <a:moveTo>
                  <a:pt x="0" y="118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2" name="Freeform 136"/>
          <p:cNvSpPr>
            <a:spLocks/>
          </p:cNvSpPr>
          <p:nvPr/>
        </p:nvSpPr>
        <p:spPr bwMode="auto">
          <a:xfrm>
            <a:off x="3822700" y="3133725"/>
            <a:ext cx="61384" cy="3452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61" name="Group -1024"/>
          <p:cNvGrpSpPr>
            <a:grpSpLocks/>
          </p:cNvGrpSpPr>
          <p:nvPr/>
        </p:nvGrpSpPr>
        <p:grpSpPr bwMode="auto">
          <a:xfrm>
            <a:off x="2523067" y="4543425"/>
            <a:ext cx="1642533" cy="352425"/>
            <a:chOff x="1192" y="3816"/>
            <a:chExt cx="776" cy="296"/>
          </a:xfrm>
        </p:grpSpPr>
        <p:sp>
          <p:nvSpPr>
            <p:cNvPr id="4235" name="Freeform 139"/>
            <p:cNvSpPr>
              <a:spLocks/>
            </p:cNvSpPr>
            <p:nvPr/>
          </p:nvSpPr>
          <p:spPr bwMode="auto">
            <a:xfrm>
              <a:off x="1198" y="3820"/>
              <a:ext cx="769" cy="290"/>
            </a:xfrm>
            <a:custGeom>
              <a:avLst/>
              <a:gdLst>
                <a:gd name="T0" fmla="*/ 0 w 769"/>
                <a:gd name="T1" fmla="*/ 0 h 290"/>
                <a:gd name="T2" fmla="*/ 769 w 769"/>
                <a:gd name="T3" fmla="*/ 0 h 290"/>
                <a:gd name="T4" fmla="*/ 769 w 769"/>
                <a:gd name="T5" fmla="*/ 290 h 290"/>
                <a:gd name="T6" fmla="*/ 0 w 769"/>
                <a:gd name="T7" fmla="*/ 290 h 290"/>
                <a:gd name="T8" fmla="*/ 0 w 769"/>
                <a:gd name="T9" fmla="*/ 0 h 290"/>
                <a:gd name="T10" fmla="*/ 0 w 769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90">
                  <a:moveTo>
                    <a:pt x="0" y="0"/>
                  </a:moveTo>
                  <a:lnTo>
                    <a:pt x="769" y="0"/>
                  </a:lnTo>
                  <a:lnTo>
                    <a:pt x="76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34" name="Freeform 138"/>
          <p:cNvSpPr>
            <a:spLocks/>
          </p:cNvSpPr>
          <p:nvPr/>
        </p:nvSpPr>
        <p:spPr bwMode="auto">
          <a:xfrm>
            <a:off x="2535767" y="4548188"/>
            <a:ext cx="1627717" cy="345281"/>
          </a:xfrm>
          <a:custGeom>
            <a:avLst/>
            <a:gdLst>
              <a:gd name="T0" fmla="*/ 0 w 769"/>
              <a:gd name="T1" fmla="*/ 0 h 290"/>
              <a:gd name="T2" fmla="*/ 769 w 769"/>
              <a:gd name="T3" fmla="*/ 0 h 290"/>
              <a:gd name="T4" fmla="*/ 769 w 769"/>
              <a:gd name="T5" fmla="*/ 290 h 290"/>
              <a:gd name="T6" fmla="*/ 0 w 769"/>
              <a:gd name="T7" fmla="*/ 290 h 290"/>
              <a:gd name="T8" fmla="*/ 0 w 769"/>
              <a:gd name="T9" fmla="*/ 0 h 290"/>
              <a:gd name="T10" fmla="*/ 0 w 769"/>
              <a:gd name="T1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90">
                <a:moveTo>
                  <a:pt x="0" y="0"/>
                </a:moveTo>
                <a:lnTo>
                  <a:pt x="769" y="0"/>
                </a:lnTo>
                <a:lnTo>
                  <a:pt x="769" y="290"/>
                </a:lnTo>
                <a:lnTo>
                  <a:pt x="0" y="2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6" name="Text Box 140"/>
          <p:cNvSpPr txBox="1">
            <a:spLocks noChangeArrowheads="1"/>
          </p:cNvSpPr>
          <p:nvPr/>
        </p:nvSpPr>
        <p:spPr bwMode="auto">
          <a:xfrm>
            <a:off x="2542117" y="4562476"/>
            <a:ext cx="1615016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External Resources</a:t>
            </a:r>
          </a:p>
        </p:txBody>
      </p:sp>
      <p:grpSp>
        <p:nvGrpSpPr>
          <p:cNvPr id="2164" name="Group -1024"/>
          <p:cNvGrpSpPr>
            <a:grpSpLocks/>
          </p:cNvGrpSpPr>
          <p:nvPr/>
        </p:nvGrpSpPr>
        <p:grpSpPr bwMode="auto">
          <a:xfrm>
            <a:off x="2675467" y="4657725"/>
            <a:ext cx="558800" cy="180975"/>
            <a:chOff x="1264" y="3912"/>
            <a:chExt cx="264" cy="152"/>
          </a:xfrm>
        </p:grpSpPr>
        <p:sp>
          <p:nvSpPr>
            <p:cNvPr id="4239" name="Freeform 143"/>
            <p:cNvSpPr>
              <a:spLocks/>
            </p:cNvSpPr>
            <p:nvPr/>
          </p:nvSpPr>
          <p:spPr bwMode="auto">
            <a:xfrm>
              <a:off x="1264" y="3913"/>
              <a:ext cx="261" cy="149"/>
            </a:xfrm>
            <a:custGeom>
              <a:avLst/>
              <a:gdLst>
                <a:gd name="T0" fmla="*/ 0 w 260"/>
                <a:gd name="T1" fmla="*/ 0 h 148"/>
                <a:gd name="T2" fmla="*/ 260 w 260"/>
                <a:gd name="T3" fmla="*/ 0 h 148"/>
                <a:gd name="T4" fmla="*/ 260 w 260"/>
                <a:gd name="T5" fmla="*/ 148 h 148"/>
                <a:gd name="T6" fmla="*/ 0 w 260"/>
                <a:gd name="T7" fmla="*/ 148 h 148"/>
                <a:gd name="T8" fmla="*/ 0 w 260"/>
                <a:gd name="T9" fmla="*/ 0 h 148"/>
                <a:gd name="T10" fmla="*/ 0 w 260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48">
                  <a:moveTo>
                    <a:pt x="0" y="0"/>
                  </a:moveTo>
                  <a:lnTo>
                    <a:pt x="260" y="0"/>
                  </a:lnTo>
                  <a:lnTo>
                    <a:pt x="260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38" name="Freeform 142"/>
          <p:cNvSpPr>
            <a:spLocks/>
          </p:cNvSpPr>
          <p:nvPr/>
        </p:nvSpPr>
        <p:spPr bwMode="auto">
          <a:xfrm>
            <a:off x="2675467" y="4658916"/>
            <a:ext cx="552451" cy="177403"/>
          </a:xfrm>
          <a:custGeom>
            <a:avLst/>
            <a:gdLst>
              <a:gd name="T0" fmla="*/ 0 w 260"/>
              <a:gd name="T1" fmla="*/ 0 h 148"/>
              <a:gd name="T2" fmla="*/ 260 w 260"/>
              <a:gd name="T3" fmla="*/ 0 h 148"/>
              <a:gd name="T4" fmla="*/ 260 w 260"/>
              <a:gd name="T5" fmla="*/ 148 h 148"/>
              <a:gd name="T6" fmla="*/ 0 w 260"/>
              <a:gd name="T7" fmla="*/ 148 h 148"/>
              <a:gd name="T8" fmla="*/ 0 w 260"/>
              <a:gd name="T9" fmla="*/ 0 h 148"/>
              <a:gd name="T10" fmla="*/ 0 w 260"/>
              <a:gd name="T11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" h="148">
                <a:moveTo>
                  <a:pt x="0" y="0"/>
                </a:moveTo>
                <a:lnTo>
                  <a:pt x="260" y="0"/>
                </a:lnTo>
                <a:lnTo>
                  <a:pt x="260" y="148"/>
                </a:lnTo>
                <a:lnTo>
                  <a:pt x="0" y="1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40" name="Text Box 144"/>
          <p:cNvSpPr txBox="1">
            <a:spLocks noChangeArrowheads="1"/>
          </p:cNvSpPr>
          <p:nvPr/>
        </p:nvSpPr>
        <p:spPr bwMode="auto">
          <a:xfrm>
            <a:off x="2675467" y="4716840"/>
            <a:ext cx="552451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Airport Website</a:t>
            </a:r>
          </a:p>
        </p:txBody>
      </p:sp>
      <p:grpSp>
        <p:nvGrpSpPr>
          <p:cNvPr id="2167" name="Group -1024"/>
          <p:cNvGrpSpPr>
            <a:grpSpLocks/>
          </p:cNvGrpSpPr>
          <p:nvPr/>
        </p:nvGrpSpPr>
        <p:grpSpPr bwMode="auto">
          <a:xfrm>
            <a:off x="3420534" y="4657725"/>
            <a:ext cx="575733" cy="180975"/>
            <a:chOff x="1616" y="3912"/>
            <a:chExt cx="272" cy="152"/>
          </a:xfrm>
        </p:grpSpPr>
        <p:sp>
          <p:nvSpPr>
            <p:cNvPr id="4243" name="Freeform 147"/>
            <p:cNvSpPr>
              <a:spLocks/>
            </p:cNvSpPr>
            <p:nvPr/>
          </p:nvSpPr>
          <p:spPr bwMode="auto">
            <a:xfrm>
              <a:off x="1621" y="3913"/>
              <a:ext cx="261" cy="149"/>
            </a:xfrm>
            <a:custGeom>
              <a:avLst/>
              <a:gdLst>
                <a:gd name="T0" fmla="*/ 0 w 260"/>
                <a:gd name="T1" fmla="*/ 0 h 148"/>
                <a:gd name="T2" fmla="*/ 260 w 260"/>
                <a:gd name="T3" fmla="*/ 0 h 148"/>
                <a:gd name="T4" fmla="*/ 260 w 260"/>
                <a:gd name="T5" fmla="*/ 148 h 148"/>
                <a:gd name="T6" fmla="*/ 0 w 260"/>
                <a:gd name="T7" fmla="*/ 148 h 148"/>
                <a:gd name="T8" fmla="*/ 0 w 260"/>
                <a:gd name="T9" fmla="*/ 0 h 148"/>
                <a:gd name="T10" fmla="*/ 0 w 260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48">
                  <a:moveTo>
                    <a:pt x="0" y="0"/>
                  </a:moveTo>
                  <a:lnTo>
                    <a:pt x="260" y="0"/>
                  </a:lnTo>
                  <a:lnTo>
                    <a:pt x="260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42" name="Freeform 146"/>
          <p:cNvSpPr>
            <a:spLocks/>
          </p:cNvSpPr>
          <p:nvPr/>
        </p:nvSpPr>
        <p:spPr bwMode="auto">
          <a:xfrm>
            <a:off x="3431118" y="4658916"/>
            <a:ext cx="552449" cy="177403"/>
          </a:xfrm>
          <a:custGeom>
            <a:avLst/>
            <a:gdLst>
              <a:gd name="T0" fmla="*/ 0 w 260"/>
              <a:gd name="T1" fmla="*/ 0 h 148"/>
              <a:gd name="T2" fmla="*/ 260 w 260"/>
              <a:gd name="T3" fmla="*/ 0 h 148"/>
              <a:gd name="T4" fmla="*/ 260 w 260"/>
              <a:gd name="T5" fmla="*/ 148 h 148"/>
              <a:gd name="T6" fmla="*/ 0 w 260"/>
              <a:gd name="T7" fmla="*/ 148 h 148"/>
              <a:gd name="T8" fmla="*/ 0 w 260"/>
              <a:gd name="T9" fmla="*/ 0 h 148"/>
              <a:gd name="T10" fmla="*/ 0 w 260"/>
              <a:gd name="T11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" h="148">
                <a:moveTo>
                  <a:pt x="0" y="0"/>
                </a:moveTo>
                <a:lnTo>
                  <a:pt x="260" y="0"/>
                </a:lnTo>
                <a:lnTo>
                  <a:pt x="260" y="148"/>
                </a:lnTo>
                <a:lnTo>
                  <a:pt x="0" y="1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44" name="Text Box 148"/>
          <p:cNvSpPr txBox="1">
            <a:spLocks noChangeArrowheads="1"/>
          </p:cNvSpPr>
          <p:nvPr/>
        </p:nvSpPr>
        <p:spPr bwMode="auto">
          <a:xfrm>
            <a:off x="3431118" y="4716840"/>
            <a:ext cx="552449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Open Data</a:t>
            </a:r>
          </a:p>
        </p:txBody>
      </p:sp>
      <p:grpSp>
        <p:nvGrpSpPr>
          <p:cNvPr id="2170" name="Group -1024"/>
          <p:cNvGrpSpPr>
            <a:grpSpLocks/>
          </p:cNvGrpSpPr>
          <p:nvPr/>
        </p:nvGrpSpPr>
        <p:grpSpPr bwMode="auto">
          <a:xfrm>
            <a:off x="2556933" y="5153025"/>
            <a:ext cx="4318000" cy="533400"/>
            <a:chOff x="1208" y="4328"/>
            <a:chExt cx="2040" cy="448"/>
          </a:xfrm>
        </p:grpSpPr>
        <p:sp>
          <p:nvSpPr>
            <p:cNvPr id="4247" name="Freeform 151"/>
            <p:cNvSpPr>
              <a:spLocks/>
            </p:cNvSpPr>
            <p:nvPr/>
          </p:nvSpPr>
          <p:spPr bwMode="auto">
            <a:xfrm>
              <a:off x="1209" y="4333"/>
              <a:ext cx="2034" cy="442"/>
            </a:xfrm>
            <a:custGeom>
              <a:avLst/>
              <a:gdLst>
                <a:gd name="T0" fmla="*/ 0 w 2034"/>
                <a:gd name="T1" fmla="*/ 0 h 442"/>
                <a:gd name="T2" fmla="*/ 2034 w 2034"/>
                <a:gd name="T3" fmla="*/ 0 h 442"/>
                <a:gd name="T4" fmla="*/ 2034 w 2034"/>
                <a:gd name="T5" fmla="*/ 442 h 442"/>
                <a:gd name="T6" fmla="*/ 0 w 2034"/>
                <a:gd name="T7" fmla="*/ 442 h 442"/>
                <a:gd name="T8" fmla="*/ 0 w 2034"/>
                <a:gd name="T9" fmla="*/ 0 h 442"/>
                <a:gd name="T10" fmla="*/ 0 w 2034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4" h="442">
                  <a:moveTo>
                    <a:pt x="0" y="0"/>
                  </a:moveTo>
                  <a:lnTo>
                    <a:pt x="2034" y="0"/>
                  </a:lnTo>
                  <a:lnTo>
                    <a:pt x="2034" y="442"/>
                  </a:lnTo>
                  <a:lnTo>
                    <a:pt x="0" y="4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46" name="Freeform 150"/>
          <p:cNvSpPr>
            <a:spLocks/>
          </p:cNvSpPr>
          <p:nvPr/>
        </p:nvSpPr>
        <p:spPr bwMode="auto">
          <a:xfrm>
            <a:off x="2559051" y="5158979"/>
            <a:ext cx="4305300" cy="526256"/>
          </a:xfrm>
          <a:custGeom>
            <a:avLst/>
            <a:gdLst>
              <a:gd name="T0" fmla="*/ 0 w 2034"/>
              <a:gd name="T1" fmla="*/ 0 h 442"/>
              <a:gd name="T2" fmla="*/ 2034 w 2034"/>
              <a:gd name="T3" fmla="*/ 0 h 442"/>
              <a:gd name="T4" fmla="*/ 2034 w 2034"/>
              <a:gd name="T5" fmla="*/ 442 h 442"/>
              <a:gd name="T6" fmla="*/ 0 w 2034"/>
              <a:gd name="T7" fmla="*/ 442 h 442"/>
              <a:gd name="T8" fmla="*/ 0 w 2034"/>
              <a:gd name="T9" fmla="*/ 0 h 442"/>
              <a:gd name="T10" fmla="*/ 0 w 2034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4" h="442">
                <a:moveTo>
                  <a:pt x="0" y="0"/>
                </a:moveTo>
                <a:lnTo>
                  <a:pt x="2034" y="0"/>
                </a:lnTo>
                <a:lnTo>
                  <a:pt x="2034" y="442"/>
                </a:lnTo>
                <a:lnTo>
                  <a:pt x="0" y="4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48" name="Text Box 152"/>
          <p:cNvSpPr txBox="1">
            <a:spLocks noChangeArrowheads="1"/>
          </p:cNvSpPr>
          <p:nvPr/>
        </p:nvSpPr>
        <p:spPr bwMode="auto">
          <a:xfrm>
            <a:off x="2597151" y="5180410"/>
            <a:ext cx="42269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SAP HANA</a:t>
            </a:r>
          </a:p>
        </p:txBody>
      </p:sp>
      <p:grpSp>
        <p:nvGrpSpPr>
          <p:cNvPr id="2173" name="Group -1024"/>
          <p:cNvGrpSpPr>
            <a:grpSpLocks/>
          </p:cNvGrpSpPr>
          <p:nvPr/>
        </p:nvGrpSpPr>
        <p:grpSpPr bwMode="auto">
          <a:xfrm>
            <a:off x="2709333" y="5295900"/>
            <a:ext cx="863600" cy="314325"/>
            <a:chOff x="1280" y="4448"/>
            <a:chExt cx="408" cy="264"/>
          </a:xfrm>
        </p:grpSpPr>
        <p:sp>
          <p:nvSpPr>
            <p:cNvPr id="4251" name="Freeform 155"/>
            <p:cNvSpPr>
              <a:spLocks/>
            </p:cNvSpPr>
            <p:nvPr/>
          </p:nvSpPr>
          <p:spPr bwMode="auto">
            <a:xfrm>
              <a:off x="1282" y="4493"/>
              <a:ext cx="404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50" name="Freeform 154"/>
          <p:cNvSpPr>
            <a:spLocks/>
          </p:cNvSpPr>
          <p:nvPr/>
        </p:nvSpPr>
        <p:spPr bwMode="auto">
          <a:xfrm>
            <a:off x="2713567" y="5349478"/>
            <a:ext cx="855133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75" name="Group -1024"/>
          <p:cNvGrpSpPr>
            <a:grpSpLocks/>
          </p:cNvGrpSpPr>
          <p:nvPr/>
        </p:nvGrpSpPr>
        <p:grpSpPr bwMode="auto">
          <a:xfrm>
            <a:off x="2709333" y="5295900"/>
            <a:ext cx="863600" cy="104775"/>
            <a:chOff x="1280" y="4448"/>
            <a:chExt cx="408" cy="88"/>
          </a:xfrm>
        </p:grpSpPr>
        <p:sp>
          <p:nvSpPr>
            <p:cNvPr id="4254" name="Freeform 158"/>
            <p:cNvSpPr>
              <a:spLocks/>
            </p:cNvSpPr>
            <p:nvPr/>
          </p:nvSpPr>
          <p:spPr bwMode="auto">
            <a:xfrm>
              <a:off x="1282" y="4451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53" name="Freeform 157"/>
          <p:cNvSpPr>
            <a:spLocks/>
          </p:cNvSpPr>
          <p:nvPr/>
        </p:nvSpPr>
        <p:spPr bwMode="auto">
          <a:xfrm>
            <a:off x="2713567" y="5299473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55" name="Text Box 159"/>
          <p:cNvSpPr txBox="1">
            <a:spLocks noChangeArrowheads="1"/>
          </p:cNvSpPr>
          <p:nvPr/>
        </p:nvSpPr>
        <p:spPr bwMode="auto">
          <a:xfrm>
            <a:off x="2713567" y="5307435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78" name="Group -1024"/>
          <p:cNvGrpSpPr>
            <a:grpSpLocks/>
          </p:cNvGrpSpPr>
          <p:nvPr/>
        </p:nvGrpSpPr>
        <p:grpSpPr bwMode="auto">
          <a:xfrm>
            <a:off x="2709333" y="5514975"/>
            <a:ext cx="863600" cy="95250"/>
            <a:chOff x="1280" y="4632"/>
            <a:chExt cx="408" cy="80"/>
          </a:xfrm>
        </p:grpSpPr>
        <p:sp>
          <p:nvSpPr>
            <p:cNvPr id="4258" name="Freeform 162"/>
            <p:cNvSpPr>
              <a:spLocks/>
            </p:cNvSpPr>
            <p:nvPr/>
          </p:nvSpPr>
          <p:spPr bwMode="auto">
            <a:xfrm>
              <a:off x="1282" y="4633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57" name="Freeform 161"/>
          <p:cNvSpPr>
            <a:spLocks/>
          </p:cNvSpPr>
          <p:nvPr/>
        </p:nvSpPr>
        <p:spPr bwMode="auto">
          <a:xfrm>
            <a:off x="2713567" y="5516166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59" name="Text Box 163"/>
          <p:cNvSpPr txBox="1">
            <a:spLocks noChangeArrowheads="1"/>
          </p:cNvSpPr>
          <p:nvPr/>
        </p:nvSpPr>
        <p:spPr bwMode="auto">
          <a:xfrm>
            <a:off x="2713567" y="5523533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60" name="Text Box 164"/>
          <p:cNvSpPr txBox="1">
            <a:spLocks noChangeArrowheads="1"/>
          </p:cNvSpPr>
          <p:nvPr/>
        </p:nvSpPr>
        <p:spPr bwMode="auto">
          <a:xfrm>
            <a:off x="2713567" y="5420172"/>
            <a:ext cx="8551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Historical Flight Service 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Quality Info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82" name="Group -1024"/>
          <p:cNvGrpSpPr>
            <a:grpSpLocks/>
          </p:cNvGrpSpPr>
          <p:nvPr/>
        </p:nvGrpSpPr>
        <p:grpSpPr bwMode="auto">
          <a:xfrm>
            <a:off x="3725333" y="5295900"/>
            <a:ext cx="863600" cy="314325"/>
            <a:chOff x="1760" y="4448"/>
            <a:chExt cx="408" cy="264"/>
          </a:xfrm>
        </p:grpSpPr>
        <p:sp>
          <p:nvSpPr>
            <p:cNvPr id="4263" name="Freeform 167"/>
            <p:cNvSpPr>
              <a:spLocks/>
            </p:cNvSpPr>
            <p:nvPr/>
          </p:nvSpPr>
          <p:spPr bwMode="auto">
            <a:xfrm>
              <a:off x="1763" y="4493"/>
              <a:ext cx="404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62" name="Freeform 166"/>
          <p:cNvSpPr>
            <a:spLocks/>
          </p:cNvSpPr>
          <p:nvPr/>
        </p:nvSpPr>
        <p:spPr bwMode="auto">
          <a:xfrm>
            <a:off x="3731684" y="5349478"/>
            <a:ext cx="855133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84" name="Group -1024"/>
          <p:cNvGrpSpPr>
            <a:grpSpLocks/>
          </p:cNvGrpSpPr>
          <p:nvPr/>
        </p:nvGrpSpPr>
        <p:grpSpPr bwMode="auto">
          <a:xfrm>
            <a:off x="3725333" y="5295900"/>
            <a:ext cx="863600" cy="104775"/>
            <a:chOff x="1760" y="4448"/>
            <a:chExt cx="408" cy="88"/>
          </a:xfrm>
        </p:grpSpPr>
        <p:sp>
          <p:nvSpPr>
            <p:cNvPr id="4266" name="Freeform 170"/>
            <p:cNvSpPr>
              <a:spLocks/>
            </p:cNvSpPr>
            <p:nvPr/>
          </p:nvSpPr>
          <p:spPr bwMode="auto">
            <a:xfrm>
              <a:off x="1763" y="4451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65" name="Freeform 169"/>
          <p:cNvSpPr>
            <a:spLocks/>
          </p:cNvSpPr>
          <p:nvPr/>
        </p:nvSpPr>
        <p:spPr bwMode="auto">
          <a:xfrm>
            <a:off x="3731684" y="5299473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67" name="Text Box 171"/>
          <p:cNvSpPr txBox="1">
            <a:spLocks noChangeArrowheads="1"/>
          </p:cNvSpPr>
          <p:nvPr/>
        </p:nvSpPr>
        <p:spPr bwMode="auto">
          <a:xfrm>
            <a:off x="3731684" y="5307435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87" name="Group -1024"/>
          <p:cNvGrpSpPr>
            <a:grpSpLocks/>
          </p:cNvGrpSpPr>
          <p:nvPr/>
        </p:nvGrpSpPr>
        <p:grpSpPr bwMode="auto">
          <a:xfrm>
            <a:off x="3725333" y="5514975"/>
            <a:ext cx="863600" cy="95250"/>
            <a:chOff x="1760" y="4632"/>
            <a:chExt cx="408" cy="80"/>
          </a:xfrm>
        </p:grpSpPr>
        <p:sp>
          <p:nvSpPr>
            <p:cNvPr id="4270" name="Freeform 174"/>
            <p:cNvSpPr>
              <a:spLocks/>
            </p:cNvSpPr>
            <p:nvPr/>
          </p:nvSpPr>
          <p:spPr bwMode="auto">
            <a:xfrm>
              <a:off x="1763" y="4633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69" name="Freeform 173"/>
          <p:cNvSpPr>
            <a:spLocks/>
          </p:cNvSpPr>
          <p:nvPr/>
        </p:nvSpPr>
        <p:spPr bwMode="auto">
          <a:xfrm>
            <a:off x="3731684" y="5516166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1" name="Text Box 175"/>
          <p:cNvSpPr txBox="1">
            <a:spLocks noChangeArrowheads="1"/>
          </p:cNvSpPr>
          <p:nvPr/>
        </p:nvSpPr>
        <p:spPr bwMode="auto">
          <a:xfrm>
            <a:off x="3731684" y="5523533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72" name="Text Box 176"/>
          <p:cNvSpPr txBox="1">
            <a:spLocks noChangeArrowheads="1"/>
          </p:cNvSpPr>
          <p:nvPr/>
        </p:nvSpPr>
        <p:spPr bwMode="auto">
          <a:xfrm>
            <a:off x="3731684" y="5417567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Historical Weather Info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91" name="Group -1024"/>
          <p:cNvGrpSpPr>
            <a:grpSpLocks/>
          </p:cNvGrpSpPr>
          <p:nvPr/>
        </p:nvGrpSpPr>
        <p:grpSpPr bwMode="auto">
          <a:xfrm>
            <a:off x="4792134" y="5295900"/>
            <a:ext cx="880533" cy="314325"/>
            <a:chOff x="2264" y="4448"/>
            <a:chExt cx="416" cy="264"/>
          </a:xfrm>
        </p:grpSpPr>
        <p:sp>
          <p:nvSpPr>
            <p:cNvPr id="4275" name="Freeform 179"/>
            <p:cNvSpPr>
              <a:spLocks/>
            </p:cNvSpPr>
            <p:nvPr/>
          </p:nvSpPr>
          <p:spPr bwMode="auto">
            <a:xfrm>
              <a:off x="2271" y="4493"/>
              <a:ext cx="403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74" name="Freeform 178"/>
          <p:cNvSpPr>
            <a:spLocks/>
          </p:cNvSpPr>
          <p:nvPr/>
        </p:nvSpPr>
        <p:spPr bwMode="auto">
          <a:xfrm>
            <a:off x="4806951" y="5349478"/>
            <a:ext cx="853016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93" name="Group -1024"/>
          <p:cNvGrpSpPr>
            <a:grpSpLocks/>
          </p:cNvGrpSpPr>
          <p:nvPr/>
        </p:nvGrpSpPr>
        <p:grpSpPr bwMode="auto">
          <a:xfrm>
            <a:off x="4792134" y="5295900"/>
            <a:ext cx="880533" cy="104775"/>
            <a:chOff x="2264" y="4448"/>
            <a:chExt cx="416" cy="88"/>
          </a:xfrm>
        </p:grpSpPr>
        <p:sp>
          <p:nvSpPr>
            <p:cNvPr id="4278" name="Freeform 182"/>
            <p:cNvSpPr>
              <a:spLocks/>
            </p:cNvSpPr>
            <p:nvPr/>
          </p:nvSpPr>
          <p:spPr bwMode="auto">
            <a:xfrm>
              <a:off x="2271" y="4451"/>
              <a:ext cx="403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77" name="Freeform 181"/>
          <p:cNvSpPr>
            <a:spLocks/>
          </p:cNvSpPr>
          <p:nvPr/>
        </p:nvSpPr>
        <p:spPr bwMode="auto">
          <a:xfrm>
            <a:off x="4806951" y="5299473"/>
            <a:ext cx="853016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9" name="Text Box 183"/>
          <p:cNvSpPr txBox="1">
            <a:spLocks noChangeArrowheads="1"/>
          </p:cNvSpPr>
          <p:nvPr/>
        </p:nvSpPr>
        <p:spPr bwMode="auto">
          <a:xfrm>
            <a:off x="4806951" y="5307435"/>
            <a:ext cx="853016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96" name="Group -1024"/>
          <p:cNvGrpSpPr>
            <a:grpSpLocks/>
          </p:cNvGrpSpPr>
          <p:nvPr/>
        </p:nvGrpSpPr>
        <p:grpSpPr bwMode="auto">
          <a:xfrm>
            <a:off x="4792134" y="5514975"/>
            <a:ext cx="880533" cy="95250"/>
            <a:chOff x="2264" y="4632"/>
            <a:chExt cx="416" cy="80"/>
          </a:xfrm>
        </p:grpSpPr>
        <p:sp>
          <p:nvSpPr>
            <p:cNvPr id="4282" name="Freeform 186"/>
            <p:cNvSpPr>
              <a:spLocks/>
            </p:cNvSpPr>
            <p:nvPr/>
          </p:nvSpPr>
          <p:spPr bwMode="auto">
            <a:xfrm>
              <a:off x="2271" y="4633"/>
              <a:ext cx="403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81" name="Freeform 185"/>
          <p:cNvSpPr>
            <a:spLocks/>
          </p:cNvSpPr>
          <p:nvPr/>
        </p:nvSpPr>
        <p:spPr bwMode="auto">
          <a:xfrm>
            <a:off x="4806951" y="5516166"/>
            <a:ext cx="853016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3" name="Text Box 187"/>
          <p:cNvSpPr txBox="1">
            <a:spLocks noChangeArrowheads="1"/>
          </p:cNvSpPr>
          <p:nvPr/>
        </p:nvSpPr>
        <p:spPr bwMode="auto">
          <a:xfrm>
            <a:off x="4806951" y="5523533"/>
            <a:ext cx="853016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84" name="Text Box 188"/>
          <p:cNvSpPr txBox="1">
            <a:spLocks noChangeArrowheads="1"/>
          </p:cNvSpPr>
          <p:nvPr/>
        </p:nvSpPr>
        <p:spPr bwMode="auto">
          <a:xfrm>
            <a:off x="4806951" y="5417567"/>
            <a:ext cx="853016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Prediction Cache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00" name="Group -1024"/>
          <p:cNvGrpSpPr>
            <a:grpSpLocks/>
          </p:cNvGrpSpPr>
          <p:nvPr/>
        </p:nvGrpSpPr>
        <p:grpSpPr bwMode="auto">
          <a:xfrm>
            <a:off x="5842000" y="5295900"/>
            <a:ext cx="880533" cy="314325"/>
            <a:chOff x="2760" y="4448"/>
            <a:chExt cx="416" cy="264"/>
          </a:xfrm>
        </p:grpSpPr>
        <p:sp>
          <p:nvSpPr>
            <p:cNvPr id="4287" name="Freeform 191"/>
            <p:cNvSpPr>
              <a:spLocks/>
            </p:cNvSpPr>
            <p:nvPr/>
          </p:nvSpPr>
          <p:spPr bwMode="auto">
            <a:xfrm>
              <a:off x="2767" y="4493"/>
              <a:ext cx="404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86" name="Freeform 190"/>
          <p:cNvSpPr>
            <a:spLocks/>
          </p:cNvSpPr>
          <p:nvPr/>
        </p:nvSpPr>
        <p:spPr bwMode="auto">
          <a:xfrm>
            <a:off x="5856818" y="5349478"/>
            <a:ext cx="855133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02" name="Group -1024"/>
          <p:cNvGrpSpPr>
            <a:grpSpLocks/>
          </p:cNvGrpSpPr>
          <p:nvPr/>
        </p:nvGrpSpPr>
        <p:grpSpPr bwMode="auto">
          <a:xfrm>
            <a:off x="5842000" y="5295900"/>
            <a:ext cx="880533" cy="104775"/>
            <a:chOff x="2760" y="4448"/>
            <a:chExt cx="416" cy="88"/>
          </a:xfrm>
        </p:grpSpPr>
        <p:sp>
          <p:nvSpPr>
            <p:cNvPr id="4290" name="Freeform 194"/>
            <p:cNvSpPr>
              <a:spLocks/>
            </p:cNvSpPr>
            <p:nvPr/>
          </p:nvSpPr>
          <p:spPr bwMode="auto">
            <a:xfrm>
              <a:off x="2767" y="4451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89" name="Freeform 193"/>
          <p:cNvSpPr>
            <a:spLocks/>
          </p:cNvSpPr>
          <p:nvPr/>
        </p:nvSpPr>
        <p:spPr bwMode="auto">
          <a:xfrm>
            <a:off x="5856818" y="5299473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1" name="Text Box 195"/>
          <p:cNvSpPr txBox="1">
            <a:spLocks noChangeArrowheads="1"/>
          </p:cNvSpPr>
          <p:nvPr/>
        </p:nvSpPr>
        <p:spPr bwMode="auto">
          <a:xfrm>
            <a:off x="5856818" y="5307435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05" name="Group -1024"/>
          <p:cNvGrpSpPr>
            <a:grpSpLocks/>
          </p:cNvGrpSpPr>
          <p:nvPr/>
        </p:nvGrpSpPr>
        <p:grpSpPr bwMode="auto">
          <a:xfrm>
            <a:off x="5842000" y="5514975"/>
            <a:ext cx="880533" cy="95250"/>
            <a:chOff x="2760" y="4632"/>
            <a:chExt cx="416" cy="80"/>
          </a:xfrm>
        </p:grpSpPr>
        <p:sp>
          <p:nvSpPr>
            <p:cNvPr id="4294" name="Freeform 198"/>
            <p:cNvSpPr>
              <a:spLocks/>
            </p:cNvSpPr>
            <p:nvPr/>
          </p:nvSpPr>
          <p:spPr bwMode="auto">
            <a:xfrm>
              <a:off x="2767" y="4633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93" name="Freeform 197"/>
          <p:cNvSpPr>
            <a:spLocks/>
          </p:cNvSpPr>
          <p:nvPr/>
        </p:nvSpPr>
        <p:spPr bwMode="auto">
          <a:xfrm>
            <a:off x="5856818" y="5516166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5" name="Text Box 199"/>
          <p:cNvSpPr txBox="1">
            <a:spLocks noChangeArrowheads="1"/>
          </p:cNvSpPr>
          <p:nvPr/>
        </p:nvSpPr>
        <p:spPr bwMode="auto">
          <a:xfrm>
            <a:off x="5856818" y="5523533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96" name="Text Box 200"/>
          <p:cNvSpPr txBox="1">
            <a:spLocks noChangeArrowheads="1"/>
          </p:cNvSpPr>
          <p:nvPr/>
        </p:nvSpPr>
        <p:spPr bwMode="auto">
          <a:xfrm>
            <a:off x="5856818" y="5417567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Weather Cache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09" name="Group -1024"/>
          <p:cNvGrpSpPr>
            <a:grpSpLocks/>
          </p:cNvGrpSpPr>
          <p:nvPr/>
        </p:nvGrpSpPr>
        <p:grpSpPr bwMode="auto">
          <a:xfrm>
            <a:off x="7044267" y="4953000"/>
            <a:ext cx="1337733" cy="123825"/>
            <a:chOff x="3328" y="4160"/>
            <a:chExt cx="632" cy="104"/>
          </a:xfrm>
        </p:grpSpPr>
        <p:sp>
          <p:nvSpPr>
            <p:cNvPr id="4299" name="Freeform 203"/>
            <p:cNvSpPr>
              <a:spLocks/>
            </p:cNvSpPr>
            <p:nvPr/>
          </p:nvSpPr>
          <p:spPr bwMode="auto">
            <a:xfrm>
              <a:off x="3330" y="4165"/>
              <a:ext cx="626" cy="93"/>
            </a:xfrm>
            <a:custGeom>
              <a:avLst/>
              <a:gdLst>
                <a:gd name="T0" fmla="*/ 0 w 626"/>
                <a:gd name="T1" fmla="*/ 0 h 92"/>
                <a:gd name="T2" fmla="*/ 626 w 626"/>
                <a:gd name="T3" fmla="*/ 0 h 92"/>
                <a:gd name="T4" fmla="*/ 626 w 626"/>
                <a:gd name="T5" fmla="*/ 92 h 92"/>
                <a:gd name="T6" fmla="*/ 0 w 626"/>
                <a:gd name="T7" fmla="*/ 92 h 92"/>
                <a:gd name="T8" fmla="*/ 0 w 626"/>
                <a:gd name="T9" fmla="*/ 0 h 92"/>
                <a:gd name="T10" fmla="*/ 0 w 62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92">
                  <a:moveTo>
                    <a:pt x="0" y="0"/>
                  </a:moveTo>
                  <a:lnTo>
                    <a:pt x="626" y="0"/>
                  </a:lnTo>
                  <a:lnTo>
                    <a:pt x="626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98" name="Freeform 202"/>
          <p:cNvSpPr>
            <a:spLocks/>
          </p:cNvSpPr>
          <p:nvPr/>
        </p:nvSpPr>
        <p:spPr bwMode="auto">
          <a:xfrm>
            <a:off x="7048501" y="4958954"/>
            <a:ext cx="1325033" cy="110728"/>
          </a:xfrm>
          <a:custGeom>
            <a:avLst/>
            <a:gdLst>
              <a:gd name="T0" fmla="*/ 0 w 626"/>
              <a:gd name="T1" fmla="*/ 0 h 92"/>
              <a:gd name="T2" fmla="*/ 626 w 626"/>
              <a:gd name="T3" fmla="*/ 0 h 92"/>
              <a:gd name="T4" fmla="*/ 626 w 626"/>
              <a:gd name="T5" fmla="*/ 92 h 92"/>
              <a:gd name="T6" fmla="*/ 0 w 626"/>
              <a:gd name="T7" fmla="*/ 92 h 92"/>
              <a:gd name="T8" fmla="*/ 0 w 626"/>
              <a:gd name="T9" fmla="*/ 0 h 92"/>
              <a:gd name="T10" fmla="*/ 0 w 626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92">
                <a:moveTo>
                  <a:pt x="0" y="0"/>
                </a:moveTo>
                <a:lnTo>
                  <a:pt x="626" y="0"/>
                </a:lnTo>
                <a:lnTo>
                  <a:pt x="626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0" name="Text Box 204"/>
          <p:cNvSpPr txBox="1">
            <a:spLocks noChangeArrowheads="1"/>
          </p:cNvSpPr>
          <p:nvPr/>
        </p:nvSpPr>
        <p:spPr bwMode="auto">
          <a:xfrm>
            <a:off x="7048501" y="4975846"/>
            <a:ext cx="13250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DataStore Adapter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01" name="Freeform 205"/>
          <p:cNvSpPr>
            <a:spLocks/>
          </p:cNvSpPr>
          <p:nvPr/>
        </p:nvSpPr>
        <p:spPr bwMode="auto">
          <a:xfrm>
            <a:off x="7306734" y="4224338"/>
            <a:ext cx="404284" cy="734616"/>
          </a:xfrm>
          <a:custGeom>
            <a:avLst/>
            <a:gdLst>
              <a:gd name="T0" fmla="*/ 0 w 191"/>
              <a:gd name="T1" fmla="*/ 0 h 616"/>
              <a:gd name="T2" fmla="*/ 0 w 191"/>
              <a:gd name="T3" fmla="*/ 271 h 616"/>
              <a:gd name="T4" fmla="*/ 37 w 191"/>
              <a:gd name="T5" fmla="*/ 308 h 616"/>
              <a:gd name="T6" fmla="*/ 153 w 191"/>
              <a:gd name="T7" fmla="*/ 308 h 616"/>
              <a:gd name="T8" fmla="*/ 191 w 191"/>
              <a:gd name="T9" fmla="*/ 345 h 616"/>
              <a:gd name="T10" fmla="*/ 191 w 191"/>
              <a:gd name="T11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616">
                <a:moveTo>
                  <a:pt x="0" y="0"/>
                </a:moveTo>
                <a:lnTo>
                  <a:pt x="0" y="271"/>
                </a:lnTo>
                <a:cubicBezTo>
                  <a:pt x="0" y="295"/>
                  <a:pt x="12" y="308"/>
                  <a:pt x="37" y="308"/>
                </a:cubicBezTo>
                <a:lnTo>
                  <a:pt x="153" y="308"/>
                </a:lnTo>
                <a:cubicBezTo>
                  <a:pt x="178" y="308"/>
                  <a:pt x="191" y="320"/>
                  <a:pt x="191" y="345"/>
                </a:cubicBezTo>
                <a:lnTo>
                  <a:pt x="191" y="616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2" name="Freeform 206"/>
          <p:cNvSpPr>
            <a:spLocks/>
          </p:cNvSpPr>
          <p:nvPr/>
        </p:nvSpPr>
        <p:spPr bwMode="auto">
          <a:xfrm>
            <a:off x="7274985" y="4224338"/>
            <a:ext cx="63500" cy="35719"/>
          </a:xfrm>
          <a:custGeom>
            <a:avLst/>
            <a:gdLst>
              <a:gd name="T0" fmla="*/ 32 w 64"/>
              <a:gd name="T1" fmla="*/ 0 h 64"/>
              <a:gd name="T2" fmla="*/ 64 w 64"/>
              <a:gd name="T3" fmla="*/ 64 h 64"/>
              <a:gd name="T4" fmla="*/ 0 w 64"/>
              <a:gd name="T5" fmla="*/ 64 h 64"/>
              <a:gd name="T6" fmla="*/ 32 w 64"/>
              <a:gd name="T7" fmla="*/ 0 h 64"/>
              <a:gd name="T8" fmla="*/ 32 w 6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32" y="0"/>
                </a:moveTo>
                <a:lnTo>
                  <a:pt x="64" y="64"/>
                </a:lnTo>
                <a:lnTo>
                  <a:pt x="0" y="64"/>
                </a:lnTo>
                <a:lnTo>
                  <a:pt x="32" y="0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14" name="Group -1024"/>
          <p:cNvGrpSpPr>
            <a:grpSpLocks/>
          </p:cNvGrpSpPr>
          <p:nvPr/>
        </p:nvGrpSpPr>
        <p:grpSpPr bwMode="auto">
          <a:xfrm>
            <a:off x="7044267" y="5153025"/>
            <a:ext cx="1337733" cy="533400"/>
            <a:chOff x="3328" y="4328"/>
            <a:chExt cx="632" cy="448"/>
          </a:xfrm>
        </p:grpSpPr>
        <p:sp>
          <p:nvSpPr>
            <p:cNvPr id="4305" name="Freeform 209"/>
            <p:cNvSpPr>
              <a:spLocks/>
            </p:cNvSpPr>
            <p:nvPr/>
          </p:nvSpPr>
          <p:spPr bwMode="auto">
            <a:xfrm>
              <a:off x="3330" y="4328"/>
              <a:ext cx="626" cy="443"/>
            </a:xfrm>
            <a:custGeom>
              <a:avLst/>
              <a:gdLst>
                <a:gd name="T0" fmla="*/ 0 w 626"/>
                <a:gd name="T1" fmla="*/ 0 h 442"/>
                <a:gd name="T2" fmla="*/ 626 w 626"/>
                <a:gd name="T3" fmla="*/ 0 h 442"/>
                <a:gd name="T4" fmla="*/ 626 w 626"/>
                <a:gd name="T5" fmla="*/ 442 h 442"/>
                <a:gd name="T6" fmla="*/ 0 w 626"/>
                <a:gd name="T7" fmla="*/ 442 h 442"/>
                <a:gd name="T8" fmla="*/ 0 w 626"/>
                <a:gd name="T9" fmla="*/ 0 h 442"/>
                <a:gd name="T10" fmla="*/ 0 w 626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442">
                  <a:moveTo>
                    <a:pt x="0" y="0"/>
                  </a:moveTo>
                  <a:lnTo>
                    <a:pt x="626" y="0"/>
                  </a:lnTo>
                  <a:lnTo>
                    <a:pt x="626" y="442"/>
                  </a:lnTo>
                  <a:lnTo>
                    <a:pt x="0" y="4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04" name="Freeform 208"/>
          <p:cNvSpPr>
            <a:spLocks/>
          </p:cNvSpPr>
          <p:nvPr/>
        </p:nvSpPr>
        <p:spPr bwMode="auto">
          <a:xfrm>
            <a:off x="7048501" y="5153026"/>
            <a:ext cx="1325033" cy="527447"/>
          </a:xfrm>
          <a:custGeom>
            <a:avLst/>
            <a:gdLst>
              <a:gd name="T0" fmla="*/ 0 w 626"/>
              <a:gd name="T1" fmla="*/ 0 h 442"/>
              <a:gd name="T2" fmla="*/ 626 w 626"/>
              <a:gd name="T3" fmla="*/ 0 h 442"/>
              <a:gd name="T4" fmla="*/ 626 w 626"/>
              <a:gd name="T5" fmla="*/ 442 h 442"/>
              <a:gd name="T6" fmla="*/ 0 w 626"/>
              <a:gd name="T7" fmla="*/ 442 h 442"/>
              <a:gd name="T8" fmla="*/ 0 w 626"/>
              <a:gd name="T9" fmla="*/ 0 h 442"/>
              <a:gd name="T10" fmla="*/ 0 w 626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442">
                <a:moveTo>
                  <a:pt x="0" y="0"/>
                </a:moveTo>
                <a:lnTo>
                  <a:pt x="626" y="0"/>
                </a:lnTo>
                <a:lnTo>
                  <a:pt x="626" y="442"/>
                </a:lnTo>
                <a:lnTo>
                  <a:pt x="0" y="4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6" name="Text Box 210"/>
          <p:cNvSpPr txBox="1">
            <a:spLocks noChangeArrowheads="1"/>
          </p:cNvSpPr>
          <p:nvPr/>
        </p:nvSpPr>
        <p:spPr bwMode="auto">
          <a:xfrm>
            <a:off x="7088718" y="5175648"/>
            <a:ext cx="12467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Other Data Stores</a:t>
            </a:r>
          </a:p>
        </p:txBody>
      </p:sp>
      <p:grpSp>
        <p:nvGrpSpPr>
          <p:cNvPr id="2217" name="Group -1024"/>
          <p:cNvGrpSpPr>
            <a:grpSpLocks/>
          </p:cNvGrpSpPr>
          <p:nvPr/>
        </p:nvGrpSpPr>
        <p:grpSpPr bwMode="auto">
          <a:xfrm>
            <a:off x="7281333" y="5305425"/>
            <a:ext cx="863600" cy="314325"/>
            <a:chOff x="3440" y="4456"/>
            <a:chExt cx="408" cy="264"/>
          </a:xfrm>
        </p:grpSpPr>
        <p:sp>
          <p:nvSpPr>
            <p:cNvPr id="4309" name="Freeform 213"/>
            <p:cNvSpPr>
              <a:spLocks/>
            </p:cNvSpPr>
            <p:nvPr/>
          </p:nvSpPr>
          <p:spPr bwMode="auto">
            <a:xfrm>
              <a:off x="3441" y="4501"/>
              <a:ext cx="404" cy="178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08" name="Freeform 212"/>
          <p:cNvSpPr>
            <a:spLocks/>
          </p:cNvSpPr>
          <p:nvPr/>
        </p:nvSpPr>
        <p:spPr bwMode="auto">
          <a:xfrm>
            <a:off x="7283451" y="5359004"/>
            <a:ext cx="855133" cy="211931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19" name="Group -1024"/>
          <p:cNvGrpSpPr>
            <a:grpSpLocks/>
          </p:cNvGrpSpPr>
          <p:nvPr/>
        </p:nvGrpSpPr>
        <p:grpSpPr bwMode="auto">
          <a:xfrm>
            <a:off x="7281333" y="5305425"/>
            <a:ext cx="863600" cy="104775"/>
            <a:chOff x="3440" y="4456"/>
            <a:chExt cx="408" cy="88"/>
          </a:xfrm>
        </p:grpSpPr>
        <p:sp>
          <p:nvSpPr>
            <p:cNvPr id="4312" name="Freeform 216"/>
            <p:cNvSpPr>
              <a:spLocks/>
            </p:cNvSpPr>
            <p:nvPr/>
          </p:nvSpPr>
          <p:spPr bwMode="auto">
            <a:xfrm>
              <a:off x="3441" y="4459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11" name="Freeform 215"/>
          <p:cNvSpPr>
            <a:spLocks/>
          </p:cNvSpPr>
          <p:nvPr/>
        </p:nvSpPr>
        <p:spPr bwMode="auto">
          <a:xfrm>
            <a:off x="7283451" y="5308998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3" name="Text Box 217"/>
          <p:cNvSpPr txBox="1">
            <a:spLocks noChangeArrowheads="1"/>
          </p:cNvSpPr>
          <p:nvPr/>
        </p:nvSpPr>
        <p:spPr bwMode="auto">
          <a:xfrm>
            <a:off x="7283451" y="5316960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22" name="Group -1024"/>
          <p:cNvGrpSpPr>
            <a:grpSpLocks/>
          </p:cNvGrpSpPr>
          <p:nvPr/>
        </p:nvGrpSpPr>
        <p:grpSpPr bwMode="auto">
          <a:xfrm>
            <a:off x="7281333" y="5524500"/>
            <a:ext cx="863600" cy="95250"/>
            <a:chOff x="3440" y="4640"/>
            <a:chExt cx="408" cy="80"/>
          </a:xfrm>
        </p:grpSpPr>
        <p:sp>
          <p:nvSpPr>
            <p:cNvPr id="4316" name="Freeform 220"/>
            <p:cNvSpPr>
              <a:spLocks/>
            </p:cNvSpPr>
            <p:nvPr/>
          </p:nvSpPr>
          <p:spPr bwMode="auto">
            <a:xfrm>
              <a:off x="3441" y="4641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15" name="Freeform 219"/>
          <p:cNvSpPr>
            <a:spLocks/>
          </p:cNvSpPr>
          <p:nvPr/>
        </p:nvSpPr>
        <p:spPr bwMode="auto">
          <a:xfrm>
            <a:off x="7283451" y="5525691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7" name="Text Box 221"/>
          <p:cNvSpPr txBox="1">
            <a:spLocks noChangeArrowheads="1"/>
          </p:cNvSpPr>
          <p:nvPr/>
        </p:nvSpPr>
        <p:spPr bwMode="auto">
          <a:xfrm>
            <a:off x="7283451" y="5533058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318" name="Text Box 222"/>
          <p:cNvSpPr txBox="1">
            <a:spLocks noChangeArrowheads="1"/>
          </p:cNvSpPr>
          <p:nvPr/>
        </p:nvSpPr>
        <p:spPr bwMode="auto">
          <a:xfrm>
            <a:off x="7283451" y="5429697"/>
            <a:ext cx="8551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Other 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Data Store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19" name="Freeform 223"/>
          <p:cNvSpPr>
            <a:spLocks/>
          </p:cNvSpPr>
          <p:nvPr/>
        </p:nvSpPr>
        <p:spPr bwMode="auto">
          <a:xfrm>
            <a:off x="7711017" y="5069682"/>
            <a:ext cx="0" cy="83344"/>
          </a:xfrm>
          <a:custGeom>
            <a:avLst/>
            <a:gdLst>
              <a:gd name="T0" fmla="*/ 0 h 70"/>
              <a:gd name="T1" fmla="*/ 70 h 7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0">
                <a:moveTo>
                  <a:pt x="0" y="0"/>
                </a:moveTo>
                <a:lnTo>
                  <a:pt x="0" y="7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0" name="Freeform 224"/>
          <p:cNvSpPr>
            <a:spLocks/>
          </p:cNvSpPr>
          <p:nvPr/>
        </p:nvSpPr>
        <p:spPr bwMode="auto">
          <a:xfrm>
            <a:off x="7679267" y="5069682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1" name="Freeform 225"/>
          <p:cNvSpPr>
            <a:spLocks/>
          </p:cNvSpPr>
          <p:nvPr/>
        </p:nvSpPr>
        <p:spPr bwMode="auto">
          <a:xfrm>
            <a:off x="7679267" y="5118498"/>
            <a:ext cx="63500" cy="34528"/>
          </a:xfrm>
          <a:custGeom>
            <a:avLst/>
            <a:gdLst>
              <a:gd name="T0" fmla="*/ 64 w 64"/>
              <a:gd name="T1" fmla="*/ 0 h 64"/>
              <a:gd name="T2" fmla="*/ 32 w 64"/>
              <a:gd name="T3" fmla="*/ 64 h 64"/>
              <a:gd name="T4" fmla="*/ 0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0"/>
                </a:moveTo>
                <a:lnTo>
                  <a:pt x="32" y="64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2" name="Freeform 226"/>
          <p:cNvSpPr>
            <a:spLocks/>
          </p:cNvSpPr>
          <p:nvPr/>
        </p:nvSpPr>
        <p:spPr bwMode="auto">
          <a:xfrm>
            <a:off x="3852334" y="2158604"/>
            <a:ext cx="2117" cy="133350"/>
          </a:xfrm>
          <a:custGeom>
            <a:avLst/>
            <a:gdLst>
              <a:gd name="T0" fmla="*/ 112 h 112"/>
              <a:gd name="T1" fmla="*/ 0 h 11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2">
                <a:moveTo>
                  <a:pt x="0" y="112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3" name="Freeform 227"/>
          <p:cNvSpPr>
            <a:spLocks/>
          </p:cNvSpPr>
          <p:nvPr/>
        </p:nvSpPr>
        <p:spPr bwMode="auto">
          <a:xfrm>
            <a:off x="3822700" y="2158604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31" name="Group -1024"/>
          <p:cNvGrpSpPr>
            <a:grpSpLocks/>
          </p:cNvGrpSpPr>
          <p:nvPr/>
        </p:nvGrpSpPr>
        <p:grpSpPr bwMode="auto">
          <a:xfrm>
            <a:off x="203200" y="1171575"/>
            <a:ext cx="2218267" cy="466725"/>
            <a:chOff x="96" y="984"/>
            <a:chExt cx="1048" cy="392"/>
          </a:xfrm>
        </p:grpSpPr>
        <p:sp>
          <p:nvSpPr>
            <p:cNvPr id="4326" name="Freeform 230"/>
            <p:cNvSpPr>
              <a:spLocks/>
            </p:cNvSpPr>
            <p:nvPr/>
          </p:nvSpPr>
          <p:spPr bwMode="auto">
            <a:xfrm>
              <a:off x="102" y="984"/>
              <a:ext cx="1035" cy="384"/>
            </a:xfrm>
            <a:custGeom>
              <a:avLst/>
              <a:gdLst>
                <a:gd name="T0" fmla="*/ 0 w 1035"/>
                <a:gd name="T1" fmla="*/ 0 h 384"/>
                <a:gd name="T2" fmla="*/ 1035 w 1035"/>
                <a:gd name="T3" fmla="*/ 0 h 384"/>
                <a:gd name="T4" fmla="*/ 1035 w 1035"/>
                <a:gd name="T5" fmla="*/ 384 h 384"/>
                <a:gd name="T6" fmla="*/ 0 w 1035"/>
                <a:gd name="T7" fmla="*/ 384 h 384"/>
                <a:gd name="T8" fmla="*/ 0 w 1035"/>
                <a:gd name="T9" fmla="*/ 0 h 384"/>
                <a:gd name="T10" fmla="*/ 0 w 1035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384">
                  <a:moveTo>
                    <a:pt x="0" y="0"/>
                  </a:moveTo>
                  <a:lnTo>
                    <a:pt x="1035" y="0"/>
                  </a:lnTo>
                  <a:lnTo>
                    <a:pt x="103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25" name="Freeform 229"/>
          <p:cNvSpPr>
            <a:spLocks/>
          </p:cNvSpPr>
          <p:nvPr/>
        </p:nvSpPr>
        <p:spPr bwMode="auto">
          <a:xfrm>
            <a:off x="215901" y="1171575"/>
            <a:ext cx="2190751" cy="457200"/>
          </a:xfrm>
          <a:custGeom>
            <a:avLst/>
            <a:gdLst>
              <a:gd name="T0" fmla="*/ 0 w 1035"/>
              <a:gd name="T1" fmla="*/ 0 h 384"/>
              <a:gd name="T2" fmla="*/ 1035 w 1035"/>
              <a:gd name="T3" fmla="*/ 0 h 384"/>
              <a:gd name="T4" fmla="*/ 1035 w 1035"/>
              <a:gd name="T5" fmla="*/ 384 h 384"/>
              <a:gd name="T6" fmla="*/ 0 w 1035"/>
              <a:gd name="T7" fmla="*/ 384 h 384"/>
              <a:gd name="T8" fmla="*/ 0 w 1035"/>
              <a:gd name="T9" fmla="*/ 0 h 384"/>
              <a:gd name="T10" fmla="*/ 0 w 1035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384">
                <a:moveTo>
                  <a:pt x="0" y="0"/>
                </a:moveTo>
                <a:lnTo>
                  <a:pt x="1035" y="0"/>
                </a:lnTo>
                <a:lnTo>
                  <a:pt x="1035" y="384"/>
                </a:lnTo>
                <a:lnTo>
                  <a:pt x="0" y="38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7" name="Text Box 231"/>
          <p:cNvSpPr txBox="1">
            <a:spLocks noChangeArrowheads="1"/>
          </p:cNvSpPr>
          <p:nvPr/>
        </p:nvSpPr>
        <p:spPr bwMode="auto">
          <a:xfrm>
            <a:off x="226485" y="1189435"/>
            <a:ext cx="21695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Browser</a:t>
            </a:r>
          </a:p>
        </p:txBody>
      </p:sp>
      <p:grpSp>
        <p:nvGrpSpPr>
          <p:cNvPr id="2234" name="Group -1024"/>
          <p:cNvGrpSpPr>
            <a:grpSpLocks/>
          </p:cNvGrpSpPr>
          <p:nvPr/>
        </p:nvGrpSpPr>
        <p:grpSpPr bwMode="auto">
          <a:xfrm>
            <a:off x="1422400" y="1295400"/>
            <a:ext cx="846667" cy="266700"/>
            <a:chOff x="672" y="1088"/>
            <a:chExt cx="400" cy="224"/>
          </a:xfrm>
        </p:grpSpPr>
        <p:sp>
          <p:nvSpPr>
            <p:cNvPr id="4330" name="Freeform 234"/>
            <p:cNvSpPr>
              <a:spLocks/>
            </p:cNvSpPr>
            <p:nvPr/>
          </p:nvSpPr>
          <p:spPr bwMode="auto">
            <a:xfrm>
              <a:off x="676" y="1095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29" name="Freeform 233"/>
          <p:cNvSpPr>
            <a:spLocks/>
          </p:cNvSpPr>
          <p:nvPr/>
        </p:nvSpPr>
        <p:spPr bwMode="auto">
          <a:xfrm>
            <a:off x="1430867" y="1303735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1" name="Text Box 235"/>
          <p:cNvSpPr txBox="1">
            <a:spLocks noChangeArrowheads="1"/>
          </p:cNvSpPr>
          <p:nvPr/>
        </p:nvSpPr>
        <p:spPr bwMode="auto">
          <a:xfrm>
            <a:off x="1430867" y="1392064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UI Visualization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37" name="Group -1024"/>
          <p:cNvGrpSpPr>
            <a:grpSpLocks/>
          </p:cNvGrpSpPr>
          <p:nvPr/>
        </p:nvGrpSpPr>
        <p:grpSpPr bwMode="auto">
          <a:xfrm>
            <a:off x="355600" y="1295400"/>
            <a:ext cx="846667" cy="266700"/>
            <a:chOff x="168" y="1088"/>
            <a:chExt cx="400" cy="224"/>
          </a:xfrm>
        </p:grpSpPr>
        <p:sp>
          <p:nvSpPr>
            <p:cNvPr id="4334" name="Freeform 238"/>
            <p:cNvSpPr>
              <a:spLocks/>
            </p:cNvSpPr>
            <p:nvPr/>
          </p:nvSpPr>
          <p:spPr bwMode="auto">
            <a:xfrm>
              <a:off x="170" y="1095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33" name="Freeform 237"/>
          <p:cNvSpPr>
            <a:spLocks/>
          </p:cNvSpPr>
          <p:nvPr/>
        </p:nvSpPr>
        <p:spPr bwMode="auto">
          <a:xfrm>
            <a:off x="359833" y="1303735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5" name="Text Box 239"/>
          <p:cNvSpPr txBox="1">
            <a:spLocks noChangeArrowheads="1"/>
          </p:cNvSpPr>
          <p:nvPr/>
        </p:nvSpPr>
        <p:spPr bwMode="auto">
          <a:xfrm>
            <a:off x="359833" y="1392064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 Input Parser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36" name="Freeform 240"/>
          <p:cNvSpPr>
            <a:spLocks/>
          </p:cNvSpPr>
          <p:nvPr/>
        </p:nvSpPr>
        <p:spPr bwMode="auto">
          <a:xfrm>
            <a:off x="116418" y="1995487"/>
            <a:ext cx="8794749" cy="5954"/>
          </a:xfrm>
          <a:custGeom>
            <a:avLst/>
            <a:gdLst>
              <a:gd name="T0" fmla="*/ 0 w 4155"/>
              <a:gd name="T1" fmla="*/ 0 h 4"/>
              <a:gd name="T2" fmla="*/ 4155 w 4155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55" h="4">
                <a:moveTo>
                  <a:pt x="0" y="0"/>
                </a:moveTo>
                <a:lnTo>
                  <a:pt x="4155" y="4"/>
                </a:lnTo>
              </a:path>
            </a:pathLst>
          </a:custGeom>
          <a:noFill/>
          <a:ln w="5903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41" name="Group -1024"/>
          <p:cNvGrpSpPr>
            <a:grpSpLocks/>
          </p:cNvGrpSpPr>
          <p:nvPr/>
        </p:nvGrpSpPr>
        <p:grpSpPr bwMode="auto">
          <a:xfrm>
            <a:off x="863600" y="3771900"/>
            <a:ext cx="914400" cy="133350"/>
            <a:chOff x="408" y="3168"/>
            <a:chExt cx="432" cy="112"/>
          </a:xfrm>
        </p:grpSpPr>
        <p:sp>
          <p:nvSpPr>
            <p:cNvPr id="4339" name="Freeform 243"/>
            <p:cNvSpPr>
              <a:spLocks/>
            </p:cNvSpPr>
            <p:nvPr/>
          </p:nvSpPr>
          <p:spPr bwMode="auto">
            <a:xfrm>
              <a:off x="410" y="3169"/>
              <a:ext cx="422" cy="107"/>
            </a:xfrm>
            <a:custGeom>
              <a:avLst/>
              <a:gdLst>
                <a:gd name="T0" fmla="*/ 0 w 422"/>
                <a:gd name="T1" fmla="*/ 0 h 106"/>
                <a:gd name="T2" fmla="*/ 422 w 422"/>
                <a:gd name="T3" fmla="*/ 0 h 106"/>
                <a:gd name="T4" fmla="*/ 422 w 422"/>
                <a:gd name="T5" fmla="*/ 106 h 106"/>
                <a:gd name="T6" fmla="*/ 0 w 422"/>
                <a:gd name="T7" fmla="*/ 106 h 106"/>
                <a:gd name="T8" fmla="*/ 0 w 422"/>
                <a:gd name="T9" fmla="*/ 0 h 106"/>
                <a:gd name="T10" fmla="*/ 0 w 422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106">
                  <a:moveTo>
                    <a:pt x="0" y="0"/>
                  </a:moveTo>
                  <a:lnTo>
                    <a:pt x="422" y="0"/>
                  </a:lnTo>
                  <a:lnTo>
                    <a:pt x="422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38" name="Freeform 242"/>
          <p:cNvSpPr>
            <a:spLocks/>
          </p:cNvSpPr>
          <p:nvPr/>
        </p:nvSpPr>
        <p:spPr bwMode="auto">
          <a:xfrm>
            <a:off x="867834" y="3773091"/>
            <a:ext cx="893233" cy="127397"/>
          </a:xfrm>
          <a:custGeom>
            <a:avLst/>
            <a:gdLst>
              <a:gd name="T0" fmla="*/ 0 w 422"/>
              <a:gd name="T1" fmla="*/ 0 h 106"/>
              <a:gd name="T2" fmla="*/ 422 w 422"/>
              <a:gd name="T3" fmla="*/ 0 h 106"/>
              <a:gd name="T4" fmla="*/ 422 w 422"/>
              <a:gd name="T5" fmla="*/ 106 h 106"/>
              <a:gd name="T6" fmla="*/ 0 w 422"/>
              <a:gd name="T7" fmla="*/ 106 h 106"/>
              <a:gd name="T8" fmla="*/ 0 w 422"/>
              <a:gd name="T9" fmla="*/ 0 h 106"/>
              <a:gd name="T10" fmla="*/ 0 w 422"/>
              <a:gd name="T1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106">
                <a:moveTo>
                  <a:pt x="0" y="0"/>
                </a:moveTo>
                <a:lnTo>
                  <a:pt x="422" y="0"/>
                </a:lnTo>
                <a:lnTo>
                  <a:pt x="422" y="106"/>
                </a:lnTo>
                <a:lnTo>
                  <a:pt x="0" y="1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0" name="Text Box 244"/>
          <p:cNvSpPr txBox="1">
            <a:spLocks noChangeArrowheads="1"/>
          </p:cNvSpPr>
          <p:nvPr/>
        </p:nvSpPr>
        <p:spPr bwMode="auto">
          <a:xfrm>
            <a:off x="867834" y="3798317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SAP 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44" name="Group -1024"/>
          <p:cNvGrpSpPr>
            <a:grpSpLocks/>
          </p:cNvGrpSpPr>
          <p:nvPr/>
        </p:nvGrpSpPr>
        <p:grpSpPr bwMode="auto">
          <a:xfrm>
            <a:off x="626533" y="4333875"/>
            <a:ext cx="1388533" cy="666750"/>
            <a:chOff x="296" y="3640"/>
            <a:chExt cx="656" cy="560"/>
          </a:xfrm>
        </p:grpSpPr>
        <p:sp>
          <p:nvSpPr>
            <p:cNvPr id="4343" name="Freeform 247"/>
            <p:cNvSpPr>
              <a:spLocks/>
            </p:cNvSpPr>
            <p:nvPr/>
          </p:nvSpPr>
          <p:spPr bwMode="auto">
            <a:xfrm>
              <a:off x="298" y="3646"/>
              <a:ext cx="647" cy="549"/>
            </a:xfrm>
            <a:custGeom>
              <a:avLst/>
              <a:gdLst>
                <a:gd name="T0" fmla="*/ 0 w 647"/>
                <a:gd name="T1" fmla="*/ 0 h 548"/>
                <a:gd name="T2" fmla="*/ 647 w 647"/>
                <a:gd name="T3" fmla="*/ 0 h 548"/>
                <a:gd name="T4" fmla="*/ 647 w 647"/>
                <a:gd name="T5" fmla="*/ 548 h 548"/>
                <a:gd name="T6" fmla="*/ 0 w 647"/>
                <a:gd name="T7" fmla="*/ 548 h 548"/>
                <a:gd name="T8" fmla="*/ 0 w 647"/>
                <a:gd name="T9" fmla="*/ 0 h 548"/>
                <a:gd name="T10" fmla="*/ 0 w 647"/>
                <a:gd name="T1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548">
                  <a:moveTo>
                    <a:pt x="0" y="0"/>
                  </a:moveTo>
                  <a:lnTo>
                    <a:pt x="647" y="0"/>
                  </a:lnTo>
                  <a:lnTo>
                    <a:pt x="647" y="548"/>
                  </a:lnTo>
                  <a:lnTo>
                    <a:pt x="0" y="5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42" name="Freeform 246"/>
          <p:cNvSpPr>
            <a:spLocks/>
          </p:cNvSpPr>
          <p:nvPr/>
        </p:nvSpPr>
        <p:spPr bwMode="auto">
          <a:xfrm>
            <a:off x="630767" y="4341019"/>
            <a:ext cx="1369484" cy="653654"/>
          </a:xfrm>
          <a:custGeom>
            <a:avLst/>
            <a:gdLst>
              <a:gd name="T0" fmla="*/ 0 w 647"/>
              <a:gd name="T1" fmla="*/ 0 h 548"/>
              <a:gd name="T2" fmla="*/ 647 w 647"/>
              <a:gd name="T3" fmla="*/ 0 h 548"/>
              <a:gd name="T4" fmla="*/ 647 w 647"/>
              <a:gd name="T5" fmla="*/ 548 h 548"/>
              <a:gd name="T6" fmla="*/ 0 w 647"/>
              <a:gd name="T7" fmla="*/ 548 h 548"/>
              <a:gd name="T8" fmla="*/ 0 w 647"/>
              <a:gd name="T9" fmla="*/ 0 h 548"/>
              <a:gd name="T10" fmla="*/ 0 w 647"/>
              <a:gd name="T11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7" h="548">
                <a:moveTo>
                  <a:pt x="0" y="0"/>
                </a:moveTo>
                <a:lnTo>
                  <a:pt x="647" y="0"/>
                </a:lnTo>
                <a:lnTo>
                  <a:pt x="647" y="548"/>
                </a:lnTo>
                <a:lnTo>
                  <a:pt x="0" y="5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4" name="Text Box 248"/>
          <p:cNvSpPr txBox="1">
            <a:spLocks noChangeArrowheads="1"/>
          </p:cNvSpPr>
          <p:nvPr/>
        </p:nvSpPr>
        <p:spPr bwMode="auto">
          <a:xfrm>
            <a:off x="637118" y="4366023"/>
            <a:ext cx="13567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500">
                <a:solidFill>
                  <a:srgbClr val="000000"/>
                </a:solidFill>
                <a:cs typeface="+mn-cs"/>
              </a:rPr>
              <a:t>Other Prediction Algorithms</a:t>
            </a:r>
          </a:p>
        </p:txBody>
      </p:sp>
      <p:grpSp>
        <p:nvGrpSpPr>
          <p:cNvPr id="2247" name="Group -1024"/>
          <p:cNvGrpSpPr>
            <a:grpSpLocks/>
          </p:cNvGrpSpPr>
          <p:nvPr/>
        </p:nvGrpSpPr>
        <p:grpSpPr bwMode="auto">
          <a:xfrm>
            <a:off x="863600" y="4686300"/>
            <a:ext cx="914400" cy="266700"/>
            <a:chOff x="408" y="3936"/>
            <a:chExt cx="432" cy="224"/>
          </a:xfrm>
        </p:grpSpPr>
        <p:sp>
          <p:nvSpPr>
            <p:cNvPr id="4347" name="Freeform 251"/>
            <p:cNvSpPr>
              <a:spLocks/>
            </p:cNvSpPr>
            <p:nvPr/>
          </p:nvSpPr>
          <p:spPr bwMode="auto">
            <a:xfrm>
              <a:off x="410" y="3941"/>
              <a:ext cx="422" cy="213"/>
            </a:xfrm>
            <a:custGeom>
              <a:avLst/>
              <a:gdLst>
                <a:gd name="T0" fmla="*/ 0 w 422"/>
                <a:gd name="T1" fmla="*/ 0 h 213"/>
                <a:gd name="T2" fmla="*/ 422 w 422"/>
                <a:gd name="T3" fmla="*/ 0 h 213"/>
                <a:gd name="T4" fmla="*/ 422 w 422"/>
                <a:gd name="T5" fmla="*/ 213 h 213"/>
                <a:gd name="T6" fmla="*/ 0 w 422"/>
                <a:gd name="T7" fmla="*/ 213 h 213"/>
                <a:gd name="T8" fmla="*/ 0 w 422"/>
                <a:gd name="T9" fmla="*/ 0 h 213"/>
                <a:gd name="T10" fmla="*/ 0 w 42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213">
                  <a:moveTo>
                    <a:pt x="0" y="0"/>
                  </a:moveTo>
                  <a:lnTo>
                    <a:pt x="422" y="0"/>
                  </a:lnTo>
                  <a:lnTo>
                    <a:pt x="42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46" name="Freeform 250"/>
          <p:cNvSpPr>
            <a:spLocks/>
          </p:cNvSpPr>
          <p:nvPr/>
        </p:nvSpPr>
        <p:spPr bwMode="auto">
          <a:xfrm>
            <a:off x="867834" y="4692254"/>
            <a:ext cx="893233" cy="253603"/>
          </a:xfrm>
          <a:custGeom>
            <a:avLst/>
            <a:gdLst>
              <a:gd name="T0" fmla="*/ 0 w 422"/>
              <a:gd name="T1" fmla="*/ 0 h 213"/>
              <a:gd name="T2" fmla="*/ 422 w 422"/>
              <a:gd name="T3" fmla="*/ 0 h 213"/>
              <a:gd name="T4" fmla="*/ 422 w 422"/>
              <a:gd name="T5" fmla="*/ 213 h 213"/>
              <a:gd name="T6" fmla="*/ 0 w 422"/>
              <a:gd name="T7" fmla="*/ 213 h 213"/>
              <a:gd name="T8" fmla="*/ 0 w 422"/>
              <a:gd name="T9" fmla="*/ 0 h 213"/>
              <a:gd name="T10" fmla="*/ 0 w 42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213">
                <a:moveTo>
                  <a:pt x="0" y="0"/>
                </a:moveTo>
                <a:lnTo>
                  <a:pt x="422" y="0"/>
                </a:lnTo>
                <a:lnTo>
                  <a:pt x="42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8" name="Text Box 252"/>
          <p:cNvSpPr txBox="1">
            <a:spLocks noChangeArrowheads="1"/>
          </p:cNvSpPr>
          <p:nvPr/>
        </p:nvSpPr>
        <p:spPr bwMode="auto">
          <a:xfrm>
            <a:off x="867834" y="4780583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Other Prediction Module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50" name="Group -1024"/>
          <p:cNvGrpSpPr>
            <a:grpSpLocks/>
          </p:cNvGrpSpPr>
          <p:nvPr/>
        </p:nvGrpSpPr>
        <p:grpSpPr bwMode="auto">
          <a:xfrm>
            <a:off x="863600" y="4476750"/>
            <a:ext cx="914400" cy="133350"/>
            <a:chOff x="408" y="3760"/>
            <a:chExt cx="432" cy="112"/>
          </a:xfrm>
        </p:grpSpPr>
        <p:sp>
          <p:nvSpPr>
            <p:cNvPr id="4351" name="Freeform 255"/>
            <p:cNvSpPr>
              <a:spLocks/>
            </p:cNvSpPr>
            <p:nvPr/>
          </p:nvSpPr>
          <p:spPr bwMode="auto">
            <a:xfrm>
              <a:off x="410" y="3761"/>
              <a:ext cx="422" cy="106"/>
            </a:xfrm>
            <a:custGeom>
              <a:avLst/>
              <a:gdLst>
                <a:gd name="T0" fmla="*/ 0 w 422"/>
                <a:gd name="T1" fmla="*/ 0 h 106"/>
                <a:gd name="T2" fmla="*/ 422 w 422"/>
                <a:gd name="T3" fmla="*/ 0 h 106"/>
                <a:gd name="T4" fmla="*/ 422 w 422"/>
                <a:gd name="T5" fmla="*/ 106 h 106"/>
                <a:gd name="T6" fmla="*/ 0 w 422"/>
                <a:gd name="T7" fmla="*/ 106 h 106"/>
                <a:gd name="T8" fmla="*/ 0 w 422"/>
                <a:gd name="T9" fmla="*/ 0 h 106"/>
                <a:gd name="T10" fmla="*/ 0 w 422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106">
                  <a:moveTo>
                    <a:pt x="0" y="0"/>
                  </a:moveTo>
                  <a:lnTo>
                    <a:pt x="422" y="0"/>
                  </a:lnTo>
                  <a:lnTo>
                    <a:pt x="422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50" name="Freeform 254"/>
          <p:cNvSpPr>
            <a:spLocks/>
          </p:cNvSpPr>
          <p:nvPr/>
        </p:nvSpPr>
        <p:spPr bwMode="auto">
          <a:xfrm>
            <a:off x="867834" y="4477942"/>
            <a:ext cx="893233" cy="126206"/>
          </a:xfrm>
          <a:custGeom>
            <a:avLst/>
            <a:gdLst>
              <a:gd name="T0" fmla="*/ 0 w 422"/>
              <a:gd name="T1" fmla="*/ 0 h 106"/>
              <a:gd name="T2" fmla="*/ 422 w 422"/>
              <a:gd name="T3" fmla="*/ 0 h 106"/>
              <a:gd name="T4" fmla="*/ 422 w 422"/>
              <a:gd name="T5" fmla="*/ 106 h 106"/>
              <a:gd name="T6" fmla="*/ 0 w 422"/>
              <a:gd name="T7" fmla="*/ 106 h 106"/>
              <a:gd name="T8" fmla="*/ 0 w 422"/>
              <a:gd name="T9" fmla="*/ 0 h 106"/>
              <a:gd name="T10" fmla="*/ 0 w 422"/>
              <a:gd name="T1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106">
                <a:moveTo>
                  <a:pt x="0" y="0"/>
                </a:moveTo>
                <a:lnTo>
                  <a:pt x="422" y="0"/>
                </a:lnTo>
                <a:lnTo>
                  <a:pt x="422" y="106"/>
                </a:lnTo>
                <a:lnTo>
                  <a:pt x="0" y="1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" name="Text Box 256"/>
          <p:cNvSpPr txBox="1">
            <a:spLocks noChangeArrowheads="1"/>
          </p:cNvSpPr>
          <p:nvPr/>
        </p:nvSpPr>
        <p:spPr bwMode="auto">
          <a:xfrm>
            <a:off x="867834" y="4502573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Module 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53" name="Freeform 257"/>
          <p:cNvSpPr>
            <a:spLocks/>
          </p:cNvSpPr>
          <p:nvPr/>
        </p:nvSpPr>
        <p:spPr bwMode="auto">
          <a:xfrm>
            <a:off x="285751" y="3378994"/>
            <a:ext cx="345016" cy="1288256"/>
          </a:xfrm>
          <a:custGeom>
            <a:avLst/>
            <a:gdLst>
              <a:gd name="T0" fmla="*/ 162 w 162"/>
              <a:gd name="T1" fmla="*/ 1082 h 1082"/>
              <a:gd name="T2" fmla="*/ 37 w 162"/>
              <a:gd name="T3" fmla="*/ 1082 h 1082"/>
              <a:gd name="T4" fmla="*/ 0 w 162"/>
              <a:gd name="T5" fmla="*/ 1045 h 1082"/>
              <a:gd name="T6" fmla="*/ 0 w 162"/>
              <a:gd name="T7" fmla="*/ 37 h 1082"/>
              <a:gd name="T8" fmla="*/ 37 w 162"/>
              <a:gd name="T9" fmla="*/ 0 h 1082"/>
              <a:gd name="T10" fmla="*/ 162 w 162"/>
              <a:gd name="T11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082">
                <a:moveTo>
                  <a:pt x="162" y="1082"/>
                </a:moveTo>
                <a:lnTo>
                  <a:pt x="37" y="1082"/>
                </a:lnTo>
                <a:cubicBezTo>
                  <a:pt x="12" y="1082"/>
                  <a:pt x="0" y="1069"/>
                  <a:pt x="0" y="1045"/>
                </a:cubicBezTo>
                <a:lnTo>
                  <a:pt x="0" y="37"/>
                </a:lnTo>
                <a:cubicBezTo>
                  <a:pt x="0" y="12"/>
                  <a:pt x="12" y="0"/>
                  <a:pt x="37" y="0"/>
                </a:cubicBezTo>
                <a:lnTo>
                  <a:pt x="16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4" name="Freeform 258"/>
          <p:cNvSpPr>
            <a:spLocks/>
          </p:cNvSpPr>
          <p:nvPr/>
        </p:nvSpPr>
        <p:spPr bwMode="auto">
          <a:xfrm>
            <a:off x="567267" y="3361135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55" name="Group -1024"/>
          <p:cNvGrpSpPr>
            <a:grpSpLocks/>
          </p:cNvGrpSpPr>
          <p:nvPr/>
        </p:nvGrpSpPr>
        <p:grpSpPr bwMode="auto">
          <a:xfrm>
            <a:off x="118533" y="1695450"/>
            <a:ext cx="6942667" cy="123825"/>
            <a:chOff x="56" y="1424"/>
            <a:chExt cx="3280" cy="104"/>
          </a:xfrm>
        </p:grpSpPr>
        <p:sp>
          <p:nvSpPr>
            <p:cNvPr id="4357" name="Freeform 261"/>
            <p:cNvSpPr>
              <a:spLocks/>
            </p:cNvSpPr>
            <p:nvPr/>
          </p:nvSpPr>
          <p:spPr bwMode="auto">
            <a:xfrm>
              <a:off x="61" y="1430"/>
              <a:ext cx="3269" cy="93"/>
            </a:xfrm>
            <a:custGeom>
              <a:avLst/>
              <a:gdLst>
                <a:gd name="T0" fmla="*/ 0 w 3269"/>
                <a:gd name="T1" fmla="*/ 0 h 92"/>
                <a:gd name="T2" fmla="*/ 3269 w 3269"/>
                <a:gd name="T3" fmla="*/ 0 h 92"/>
                <a:gd name="T4" fmla="*/ 3269 w 3269"/>
                <a:gd name="T5" fmla="*/ 92 h 92"/>
                <a:gd name="T6" fmla="*/ 0 w 3269"/>
                <a:gd name="T7" fmla="*/ 92 h 92"/>
                <a:gd name="T8" fmla="*/ 0 w 3269"/>
                <a:gd name="T9" fmla="*/ 0 h 92"/>
                <a:gd name="T10" fmla="*/ 0 w 32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9" h="92">
                  <a:moveTo>
                    <a:pt x="0" y="0"/>
                  </a:moveTo>
                  <a:lnTo>
                    <a:pt x="3269" y="0"/>
                  </a:lnTo>
                  <a:lnTo>
                    <a:pt x="32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56" name="Freeform 260"/>
          <p:cNvSpPr>
            <a:spLocks/>
          </p:cNvSpPr>
          <p:nvPr/>
        </p:nvSpPr>
        <p:spPr bwMode="auto">
          <a:xfrm>
            <a:off x="129118" y="1702593"/>
            <a:ext cx="6919383" cy="110729"/>
          </a:xfrm>
          <a:custGeom>
            <a:avLst/>
            <a:gdLst>
              <a:gd name="T0" fmla="*/ 0 w 3269"/>
              <a:gd name="T1" fmla="*/ 0 h 92"/>
              <a:gd name="T2" fmla="*/ 3269 w 3269"/>
              <a:gd name="T3" fmla="*/ 0 h 92"/>
              <a:gd name="T4" fmla="*/ 3269 w 3269"/>
              <a:gd name="T5" fmla="*/ 92 h 92"/>
              <a:gd name="T6" fmla="*/ 0 w 3269"/>
              <a:gd name="T7" fmla="*/ 92 h 92"/>
              <a:gd name="T8" fmla="*/ 0 w 3269"/>
              <a:gd name="T9" fmla="*/ 0 h 92"/>
              <a:gd name="T10" fmla="*/ 0 w 32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9" h="92">
                <a:moveTo>
                  <a:pt x="0" y="0"/>
                </a:moveTo>
                <a:lnTo>
                  <a:pt x="3269" y="0"/>
                </a:lnTo>
                <a:lnTo>
                  <a:pt x="32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8" name="Text Box 262"/>
          <p:cNvSpPr txBox="1">
            <a:spLocks noChangeArrowheads="1"/>
          </p:cNvSpPr>
          <p:nvPr/>
        </p:nvSpPr>
        <p:spPr bwMode="auto">
          <a:xfrm>
            <a:off x="129118" y="1719485"/>
            <a:ext cx="69193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Validation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58" name="Group -1024"/>
          <p:cNvGrpSpPr>
            <a:grpSpLocks/>
          </p:cNvGrpSpPr>
          <p:nvPr/>
        </p:nvGrpSpPr>
        <p:grpSpPr bwMode="auto">
          <a:xfrm>
            <a:off x="2506133" y="1171575"/>
            <a:ext cx="2218267" cy="466725"/>
            <a:chOff x="1184" y="984"/>
            <a:chExt cx="1048" cy="392"/>
          </a:xfrm>
        </p:grpSpPr>
        <p:sp>
          <p:nvSpPr>
            <p:cNvPr id="4361" name="Freeform 265"/>
            <p:cNvSpPr>
              <a:spLocks/>
            </p:cNvSpPr>
            <p:nvPr/>
          </p:nvSpPr>
          <p:spPr bwMode="auto">
            <a:xfrm>
              <a:off x="1190" y="987"/>
              <a:ext cx="1036" cy="385"/>
            </a:xfrm>
            <a:custGeom>
              <a:avLst/>
              <a:gdLst>
                <a:gd name="T0" fmla="*/ 0 w 1035"/>
                <a:gd name="T1" fmla="*/ 0 h 384"/>
                <a:gd name="T2" fmla="*/ 1035 w 1035"/>
                <a:gd name="T3" fmla="*/ 0 h 384"/>
                <a:gd name="T4" fmla="*/ 1035 w 1035"/>
                <a:gd name="T5" fmla="*/ 384 h 384"/>
                <a:gd name="T6" fmla="*/ 0 w 1035"/>
                <a:gd name="T7" fmla="*/ 384 h 384"/>
                <a:gd name="T8" fmla="*/ 0 w 1035"/>
                <a:gd name="T9" fmla="*/ 0 h 384"/>
                <a:gd name="T10" fmla="*/ 0 w 1035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384">
                  <a:moveTo>
                    <a:pt x="0" y="0"/>
                  </a:moveTo>
                  <a:lnTo>
                    <a:pt x="1035" y="0"/>
                  </a:lnTo>
                  <a:lnTo>
                    <a:pt x="103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60" name="Freeform 264"/>
          <p:cNvSpPr>
            <a:spLocks/>
          </p:cNvSpPr>
          <p:nvPr/>
        </p:nvSpPr>
        <p:spPr bwMode="auto">
          <a:xfrm>
            <a:off x="2518833" y="1175148"/>
            <a:ext cx="2192867" cy="458390"/>
          </a:xfrm>
          <a:custGeom>
            <a:avLst/>
            <a:gdLst>
              <a:gd name="T0" fmla="*/ 0 w 1035"/>
              <a:gd name="T1" fmla="*/ 0 h 384"/>
              <a:gd name="T2" fmla="*/ 1035 w 1035"/>
              <a:gd name="T3" fmla="*/ 0 h 384"/>
              <a:gd name="T4" fmla="*/ 1035 w 1035"/>
              <a:gd name="T5" fmla="*/ 384 h 384"/>
              <a:gd name="T6" fmla="*/ 0 w 1035"/>
              <a:gd name="T7" fmla="*/ 384 h 384"/>
              <a:gd name="T8" fmla="*/ 0 w 1035"/>
              <a:gd name="T9" fmla="*/ 0 h 384"/>
              <a:gd name="T10" fmla="*/ 0 w 1035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384">
                <a:moveTo>
                  <a:pt x="0" y="0"/>
                </a:moveTo>
                <a:lnTo>
                  <a:pt x="1035" y="0"/>
                </a:lnTo>
                <a:lnTo>
                  <a:pt x="1035" y="384"/>
                </a:lnTo>
                <a:lnTo>
                  <a:pt x="0" y="38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" name="Text Box 266"/>
          <p:cNvSpPr txBox="1">
            <a:spLocks noChangeArrowheads="1"/>
          </p:cNvSpPr>
          <p:nvPr/>
        </p:nvSpPr>
        <p:spPr bwMode="auto">
          <a:xfrm>
            <a:off x="2529418" y="1193007"/>
            <a:ext cx="21717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Android</a:t>
            </a:r>
          </a:p>
        </p:txBody>
      </p:sp>
      <p:grpSp>
        <p:nvGrpSpPr>
          <p:cNvPr id="2261" name="Group -1024"/>
          <p:cNvGrpSpPr>
            <a:grpSpLocks/>
          </p:cNvGrpSpPr>
          <p:nvPr/>
        </p:nvGrpSpPr>
        <p:grpSpPr bwMode="auto">
          <a:xfrm>
            <a:off x="3725333" y="1304925"/>
            <a:ext cx="846667" cy="266700"/>
            <a:chOff x="1760" y="1096"/>
            <a:chExt cx="400" cy="224"/>
          </a:xfrm>
        </p:grpSpPr>
        <p:sp>
          <p:nvSpPr>
            <p:cNvPr id="4365" name="Freeform 269"/>
            <p:cNvSpPr>
              <a:spLocks/>
            </p:cNvSpPr>
            <p:nvPr/>
          </p:nvSpPr>
          <p:spPr bwMode="auto">
            <a:xfrm>
              <a:off x="1764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64" name="Freeform 268"/>
          <p:cNvSpPr>
            <a:spLocks/>
          </p:cNvSpPr>
          <p:nvPr/>
        </p:nvSpPr>
        <p:spPr bwMode="auto">
          <a:xfrm>
            <a:off x="3733800" y="1308498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6" name="Text Box 270"/>
          <p:cNvSpPr txBox="1">
            <a:spLocks noChangeArrowheads="1"/>
          </p:cNvSpPr>
          <p:nvPr/>
        </p:nvSpPr>
        <p:spPr bwMode="auto">
          <a:xfrm>
            <a:off x="3733800" y="1396827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UI Visualization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64" name="Group -1024"/>
          <p:cNvGrpSpPr>
            <a:grpSpLocks/>
          </p:cNvGrpSpPr>
          <p:nvPr/>
        </p:nvGrpSpPr>
        <p:grpSpPr bwMode="auto">
          <a:xfrm>
            <a:off x="2658533" y="1304925"/>
            <a:ext cx="846667" cy="266700"/>
            <a:chOff x="1256" y="1096"/>
            <a:chExt cx="400" cy="224"/>
          </a:xfrm>
        </p:grpSpPr>
        <p:sp>
          <p:nvSpPr>
            <p:cNvPr id="4369" name="Freeform 273"/>
            <p:cNvSpPr>
              <a:spLocks/>
            </p:cNvSpPr>
            <p:nvPr/>
          </p:nvSpPr>
          <p:spPr bwMode="auto">
            <a:xfrm>
              <a:off x="1259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68" name="Freeform 272"/>
          <p:cNvSpPr>
            <a:spLocks/>
          </p:cNvSpPr>
          <p:nvPr/>
        </p:nvSpPr>
        <p:spPr bwMode="auto">
          <a:xfrm>
            <a:off x="2664885" y="1308498"/>
            <a:ext cx="831849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0" name="Text Box 274"/>
          <p:cNvSpPr txBox="1">
            <a:spLocks noChangeArrowheads="1"/>
          </p:cNvSpPr>
          <p:nvPr/>
        </p:nvSpPr>
        <p:spPr bwMode="auto">
          <a:xfrm>
            <a:off x="2664885" y="1396827"/>
            <a:ext cx="8318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 Input Parser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67" name="Group -1024"/>
          <p:cNvGrpSpPr>
            <a:grpSpLocks/>
          </p:cNvGrpSpPr>
          <p:nvPr/>
        </p:nvGrpSpPr>
        <p:grpSpPr bwMode="auto">
          <a:xfrm>
            <a:off x="4775200" y="1171575"/>
            <a:ext cx="2201333" cy="466725"/>
            <a:chOff x="2256" y="984"/>
            <a:chExt cx="1040" cy="392"/>
          </a:xfrm>
        </p:grpSpPr>
        <p:sp>
          <p:nvSpPr>
            <p:cNvPr id="4373" name="Freeform 277"/>
            <p:cNvSpPr>
              <a:spLocks/>
            </p:cNvSpPr>
            <p:nvPr/>
          </p:nvSpPr>
          <p:spPr bwMode="auto">
            <a:xfrm>
              <a:off x="2257" y="987"/>
              <a:ext cx="1036" cy="385"/>
            </a:xfrm>
            <a:custGeom>
              <a:avLst/>
              <a:gdLst>
                <a:gd name="T0" fmla="*/ 0 w 1035"/>
                <a:gd name="T1" fmla="*/ 0 h 384"/>
                <a:gd name="T2" fmla="*/ 1035 w 1035"/>
                <a:gd name="T3" fmla="*/ 0 h 384"/>
                <a:gd name="T4" fmla="*/ 1035 w 1035"/>
                <a:gd name="T5" fmla="*/ 384 h 384"/>
                <a:gd name="T6" fmla="*/ 0 w 1035"/>
                <a:gd name="T7" fmla="*/ 384 h 384"/>
                <a:gd name="T8" fmla="*/ 0 w 1035"/>
                <a:gd name="T9" fmla="*/ 0 h 384"/>
                <a:gd name="T10" fmla="*/ 0 w 1035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384">
                  <a:moveTo>
                    <a:pt x="0" y="0"/>
                  </a:moveTo>
                  <a:lnTo>
                    <a:pt x="1035" y="0"/>
                  </a:lnTo>
                  <a:lnTo>
                    <a:pt x="103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72" name="Freeform 276"/>
          <p:cNvSpPr>
            <a:spLocks/>
          </p:cNvSpPr>
          <p:nvPr/>
        </p:nvSpPr>
        <p:spPr bwMode="auto">
          <a:xfrm>
            <a:off x="4777317" y="1175148"/>
            <a:ext cx="2192867" cy="458390"/>
          </a:xfrm>
          <a:custGeom>
            <a:avLst/>
            <a:gdLst>
              <a:gd name="T0" fmla="*/ 0 w 1035"/>
              <a:gd name="T1" fmla="*/ 0 h 384"/>
              <a:gd name="T2" fmla="*/ 1035 w 1035"/>
              <a:gd name="T3" fmla="*/ 0 h 384"/>
              <a:gd name="T4" fmla="*/ 1035 w 1035"/>
              <a:gd name="T5" fmla="*/ 384 h 384"/>
              <a:gd name="T6" fmla="*/ 0 w 1035"/>
              <a:gd name="T7" fmla="*/ 384 h 384"/>
              <a:gd name="T8" fmla="*/ 0 w 1035"/>
              <a:gd name="T9" fmla="*/ 0 h 384"/>
              <a:gd name="T10" fmla="*/ 0 w 1035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384">
                <a:moveTo>
                  <a:pt x="0" y="0"/>
                </a:moveTo>
                <a:lnTo>
                  <a:pt x="1035" y="0"/>
                </a:lnTo>
                <a:lnTo>
                  <a:pt x="1035" y="384"/>
                </a:lnTo>
                <a:lnTo>
                  <a:pt x="0" y="38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4" name="Text Box 278"/>
          <p:cNvSpPr txBox="1">
            <a:spLocks noChangeArrowheads="1"/>
          </p:cNvSpPr>
          <p:nvPr/>
        </p:nvSpPr>
        <p:spPr bwMode="auto">
          <a:xfrm>
            <a:off x="4787901" y="1193007"/>
            <a:ext cx="21717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iPhone</a:t>
            </a:r>
          </a:p>
        </p:txBody>
      </p:sp>
      <p:grpSp>
        <p:nvGrpSpPr>
          <p:cNvPr id="2270" name="Group -1024"/>
          <p:cNvGrpSpPr>
            <a:grpSpLocks/>
          </p:cNvGrpSpPr>
          <p:nvPr/>
        </p:nvGrpSpPr>
        <p:grpSpPr bwMode="auto">
          <a:xfrm>
            <a:off x="5994400" y="1304925"/>
            <a:ext cx="846667" cy="266700"/>
            <a:chOff x="2832" y="1096"/>
            <a:chExt cx="400" cy="224"/>
          </a:xfrm>
        </p:grpSpPr>
        <p:sp>
          <p:nvSpPr>
            <p:cNvPr id="4377" name="Freeform 281"/>
            <p:cNvSpPr>
              <a:spLocks/>
            </p:cNvSpPr>
            <p:nvPr/>
          </p:nvSpPr>
          <p:spPr bwMode="auto">
            <a:xfrm>
              <a:off x="2832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76" name="Freeform 280"/>
          <p:cNvSpPr>
            <a:spLocks/>
          </p:cNvSpPr>
          <p:nvPr/>
        </p:nvSpPr>
        <p:spPr bwMode="auto">
          <a:xfrm>
            <a:off x="5994400" y="1308498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8" name="Text Box 282"/>
          <p:cNvSpPr txBox="1">
            <a:spLocks noChangeArrowheads="1"/>
          </p:cNvSpPr>
          <p:nvPr/>
        </p:nvSpPr>
        <p:spPr bwMode="auto">
          <a:xfrm>
            <a:off x="5994400" y="1396827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UI Visualization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73" name="Group -1024"/>
          <p:cNvGrpSpPr>
            <a:grpSpLocks/>
          </p:cNvGrpSpPr>
          <p:nvPr/>
        </p:nvGrpSpPr>
        <p:grpSpPr bwMode="auto">
          <a:xfrm>
            <a:off x="4910667" y="1304925"/>
            <a:ext cx="846667" cy="266700"/>
            <a:chOff x="2320" y="1096"/>
            <a:chExt cx="400" cy="224"/>
          </a:xfrm>
        </p:grpSpPr>
        <p:sp>
          <p:nvSpPr>
            <p:cNvPr id="4381" name="Freeform 285"/>
            <p:cNvSpPr>
              <a:spLocks/>
            </p:cNvSpPr>
            <p:nvPr/>
          </p:nvSpPr>
          <p:spPr bwMode="auto">
            <a:xfrm>
              <a:off x="2326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80" name="Freeform 284"/>
          <p:cNvSpPr>
            <a:spLocks/>
          </p:cNvSpPr>
          <p:nvPr/>
        </p:nvSpPr>
        <p:spPr bwMode="auto">
          <a:xfrm>
            <a:off x="4923367" y="1308498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" name="Text Box 286"/>
          <p:cNvSpPr txBox="1">
            <a:spLocks noChangeArrowheads="1"/>
          </p:cNvSpPr>
          <p:nvPr/>
        </p:nvSpPr>
        <p:spPr bwMode="auto">
          <a:xfrm>
            <a:off x="4923367" y="1396827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 Input Parser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76" name="Group -1024"/>
          <p:cNvGrpSpPr>
            <a:grpSpLocks/>
          </p:cNvGrpSpPr>
          <p:nvPr/>
        </p:nvGrpSpPr>
        <p:grpSpPr bwMode="auto">
          <a:xfrm>
            <a:off x="7535333" y="1181100"/>
            <a:ext cx="1507067" cy="638175"/>
            <a:chOff x="3560" y="992"/>
            <a:chExt cx="712" cy="536"/>
          </a:xfrm>
        </p:grpSpPr>
        <p:sp>
          <p:nvSpPr>
            <p:cNvPr id="4385" name="Freeform 289"/>
            <p:cNvSpPr>
              <a:spLocks/>
            </p:cNvSpPr>
            <p:nvPr/>
          </p:nvSpPr>
          <p:spPr bwMode="auto">
            <a:xfrm>
              <a:off x="3563" y="992"/>
              <a:ext cx="701" cy="531"/>
            </a:xfrm>
            <a:custGeom>
              <a:avLst/>
              <a:gdLst>
                <a:gd name="T0" fmla="*/ 0 w 700"/>
                <a:gd name="T1" fmla="*/ 0 h 530"/>
                <a:gd name="T2" fmla="*/ 700 w 700"/>
                <a:gd name="T3" fmla="*/ 0 h 530"/>
                <a:gd name="T4" fmla="*/ 700 w 700"/>
                <a:gd name="T5" fmla="*/ 530 h 530"/>
                <a:gd name="T6" fmla="*/ 0 w 700"/>
                <a:gd name="T7" fmla="*/ 530 h 530"/>
                <a:gd name="T8" fmla="*/ 0 w 700"/>
                <a:gd name="T9" fmla="*/ 0 h 530"/>
                <a:gd name="T10" fmla="*/ 0 w 700"/>
                <a:gd name="T1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0" h="530">
                  <a:moveTo>
                    <a:pt x="0" y="0"/>
                  </a:moveTo>
                  <a:lnTo>
                    <a:pt x="700" y="0"/>
                  </a:lnTo>
                  <a:lnTo>
                    <a:pt x="700" y="530"/>
                  </a:lnTo>
                  <a:lnTo>
                    <a:pt x="0" y="5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84" name="Freeform 288"/>
          <p:cNvSpPr>
            <a:spLocks/>
          </p:cNvSpPr>
          <p:nvPr/>
        </p:nvSpPr>
        <p:spPr bwMode="auto">
          <a:xfrm>
            <a:off x="7541685" y="1181101"/>
            <a:ext cx="1483783" cy="632222"/>
          </a:xfrm>
          <a:custGeom>
            <a:avLst/>
            <a:gdLst>
              <a:gd name="T0" fmla="*/ 0 w 700"/>
              <a:gd name="T1" fmla="*/ 0 h 530"/>
              <a:gd name="T2" fmla="*/ 700 w 700"/>
              <a:gd name="T3" fmla="*/ 0 h 530"/>
              <a:gd name="T4" fmla="*/ 700 w 700"/>
              <a:gd name="T5" fmla="*/ 530 h 530"/>
              <a:gd name="T6" fmla="*/ 0 w 700"/>
              <a:gd name="T7" fmla="*/ 530 h 530"/>
              <a:gd name="T8" fmla="*/ 0 w 700"/>
              <a:gd name="T9" fmla="*/ 0 h 530"/>
              <a:gd name="T10" fmla="*/ 0 w 700"/>
              <a:gd name="T11" fmla="*/ 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0" h="530">
                <a:moveTo>
                  <a:pt x="0" y="0"/>
                </a:moveTo>
                <a:lnTo>
                  <a:pt x="700" y="0"/>
                </a:lnTo>
                <a:lnTo>
                  <a:pt x="700" y="530"/>
                </a:lnTo>
                <a:lnTo>
                  <a:pt x="0" y="5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6" name="Text Box 290"/>
          <p:cNvSpPr txBox="1">
            <a:spLocks noChangeArrowheads="1"/>
          </p:cNvSpPr>
          <p:nvPr/>
        </p:nvSpPr>
        <p:spPr bwMode="auto">
          <a:xfrm>
            <a:off x="7541685" y="1458740"/>
            <a:ext cx="14837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Collaborator Applications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87" name="Freeform 291"/>
          <p:cNvSpPr>
            <a:spLocks/>
          </p:cNvSpPr>
          <p:nvPr/>
        </p:nvSpPr>
        <p:spPr bwMode="auto">
          <a:xfrm>
            <a:off x="3589867" y="1813323"/>
            <a:ext cx="262467" cy="234553"/>
          </a:xfrm>
          <a:custGeom>
            <a:avLst/>
            <a:gdLst>
              <a:gd name="T0" fmla="*/ 124 w 124"/>
              <a:gd name="T1" fmla="*/ 197 h 197"/>
              <a:gd name="T2" fmla="*/ 124 w 124"/>
              <a:gd name="T3" fmla="*/ 135 h 197"/>
              <a:gd name="T4" fmla="*/ 87 w 124"/>
              <a:gd name="T5" fmla="*/ 98 h 197"/>
              <a:gd name="T6" fmla="*/ 37 w 124"/>
              <a:gd name="T7" fmla="*/ 98 h 197"/>
              <a:gd name="T8" fmla="*/ 0 w 124"/>
              <a:gd name="T9" fmla="*/ 61 h 197"/>
              <a:gd name="T10" fmla="*/ 0 w 124"/>
              <a:gd name="T11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97">
                <a:moveTo>
                  <a:pt x="124" y="197"/>
                </a:moveTo>
                <a:lnTo>
                  <a:pt x="124" y="135"/>
                </a:lnTo>
                <a:cubicBezTo>
                  <a:pt x="124" y="110"/>
                  <a:pt x="112" y="98"/>
                  <a:pt x="87" y="98"/>
                </a:cubicBezTo>
                <a:lnTo>
                  <a:pt x="37" y="98"/>
                </a:lnTo>
                <a:cubicBezTo>
                  <a:pt x="12" y="98"/>
                  <a:pt x="0" y="86"/>
                  <a:pt x="0" y="61"/>
                </a:cubicBez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8" name="Freeform 292"/>
          <p:cNvSpPr>
            <a:spLocks/>
          </p:cNvSpPr>
          <p:nvPr/>
        </p:nvSpPr>
        <p:spPr bwMode="auto">
          <a:xfrm>
            <a:off x="3558118" y="1813323"/>
            <a:ext cx="61383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9" name="Freeform 293"/>
          <p:cNvSpPr>
            <a:spLocks/>
          </p:cNvSpPr>
          <p:nvPr/>
        </p:nvSpPr>
        <p:spPr bwMode="auto">
          <a:xfrm>
            <a:off x="3852334" y="1813323"/>
            <a:ext cx="4432300" cy="234553"/>
          </a:xfrm>
          <a:custGeom>
            <a:avLst/>
            <a:gdLst>
              <a:gd name="T0" fmla="*/ 0 w 2093"/>
              <a:gd name="T1" fmla="*/ 197 h 197"/>
              <a:gd name="T2" fmla="*/ 0 w 2093"/>
              <a:gd name="T3" fmla="*/ 135 h 197"/>
              <a:gd name="T4" fmla="*/ 37 w 2093"/>
              <a:gd name="T5" fmla="*/ 98 h 197"/>
              <a:gd name="T6" fmla="*/ 2055 w 2093"/>
              <a:gd name="T7" fmla="*/ 98 h 197"/>
              <a:gd name="T8" fmla="*/ 2093 w 2093"/>
              <a:gd name="T9" fmla="*/ 61 h 197"/>
              <a:gd name="T10" fmla="*/ 2093 w 2093"/>
              <a:gd name="T11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3" h="197">
                <a:moveTo>
                  <a:pt x="0" y="197"/>
                </a:moveTo>
                <a:lnTo>
                  <a:pt x="0" y="135"/>
                </a:lnTo>
                <a:cubicBezTo>
                  <a:pt x="0" y="110"/>
                  <a:pt x="12" y="98"/>
                  <a:pt x="37" y="98"/>
                </a:cubicBezTo>
                <a:lnTo>
                  <a:pt x="2055" y="98"/>
                </a:lnTo>
                <a:cubicBezTo>
                  <a:pt x="2080" y="98"/>
                  <a:pt x="2093" y="86"/>
                  <a:pt x="2093" y="61"/>
                </a:cubicBezTo>
                <a:lnTo>
                  <a:pt x="2093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0" name="Freeform 294"/>
          <p:cNvSpPr>
            <a:spLocks/>
          </p:cNvSpPr>
          <p:nvPr/>
        </p:nvSpPr>
        <p:spPr bwMode="auto">
          <a:xfrm>
            <a:off x="8252885" y="1813323"/>
            <a:ext cx="61383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1" name="Freeform 295"/>
          <p:cNvSpPr>
            <a:spLocks/>
          </p:cNvSpPr>
          <p:nvPr/>
        </p:nvSpPr>
        <p:spPr bwMode="auto">
          <a:xfrm>
            <a:off x="5319184" y="1633538"/>
            <a:ext cx="6349" cy="69056"/>
          </a:xfrm>
          <a:custGeom>
            <a:avLst/>
            <a:gdLst>
              <a:gd name="T0" fmla="*/ 3 w 3"/>
              <a:gd name="T1" fmla="*/ 0 h 58"/>
              <a:gd name="T2" fmla="*/ 0 w 3"/>
              <a:gd name="T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58">
                <a:moveTo>
                  <a:pt x="3" y="0"/>
                </a:moveTo>
                <a:lnTo>
                  <a:pt x="0" y="5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2" name="Freeform 296"/>
          <p:cNvSpPr>
            <a:spLocks/>
          </p:cNvSpPr>
          <p:nvPr/>
        </p:nvSpPr>
        <p:spPr bwMode="auto">
          <a:xfrm>
            <a:off x="5291667" y="1633538"/>
            <a:ext cx="61384" cy="35719"/>
          </a:xfrm>
          <a:custGeom>
            <a:avLst/>
            <a:gdLst>
              <a:gd name="T0" fmla="*/ 0 w 63"/>
              <a:gd name="T1" fmla="*/ 62 h 65"/>
              <a:gd name="T2" fmla="*/ 35 w 63"/>
              <a:gd name="T3" fmla="*/ 0 h 65"/>
              <a:gd name="T4" fmla="*/ 63 w 63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5">
                <a:moveTo>
                  <a:pt x="0" y="62"/>
                </a:moveTo>
                <a:lnTo>
                  <a:pt x="35" y="0"/>
                </a:lnTo>
                <a:lnTo>
                  <a:pt x="63" y="65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" name="Freeform 297"/>
          <p:cNvSpPr>
            <a:spLocks/>
          </p:cNvSpPr>
          <p:nvPr/>
        </p:nvSpPr>
        <p:spPr bwMode="auto">
          <a:xfrm>
            <a:off x="5291667" y="1665685"/>
            <a:ext cx="61384" cy="36909"/>
          </a:xfrm>
          <a:custGeom>
            <a:avLst/>
            <a:gdLst>
              <a:gd name="T0" fmla="*/ 63 w 63"/>
              <a:gd name="T1" fmla="*/ 3 h 65"/>
              <a:gd name="T2" fmla="*/ 28 w 63"/>
              <a:gd name="T3" fmla="*/ 65 h 65"/>
              <a:gd name="T4" fmla="*/ 0 w 63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5">
                <a:moveTo>
                  <a:pt x="63" y="3"/>
                </a:moveTo>
                <a:lnTo>
                  <a:pt x="28" y="65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4" name="Freeform 298"/>
          <p:cNvSpPr>
            <a:spLocks/>
          </p:cNvSpPr>
          <p:nvPr/>
        </p:nvSpPr>
        <p:spPr bwMode="auto">
          <a:xfrm>
            <a:off x="3589867" y="1633538"/>
            <a:ext cx="8467" cy="69056"/>
          </a:xfrm>
          <a:custGeom>
            <a:avLst/>
            <a:gdLst>
              <a:gd name="T0" fmla="*/ 4 w 4"/>
              <a:gd name="T1" fmla="*/ 0 h 58"/>
              <a:gd name="T2" fmla="*/ 0 w 4"/>
              <a:gd name="T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58">
                <a:moveTo>
                  <a:pt x="4" y="0"/>
                </a:moveTo>
                <a:lnTo>
                  <a:pt x="0" y="5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5" name="Freeform 299"/>
          <p:cNvSpPr>
            <a:spLocks/>
          </p:cNvSpPr>
          <p:nvPr/>
        </p:nvSpPr>
        <p:spPr bwMode="auto">
          <a:xfrm>
            <a:off x="3562351" y="1633538"/>
            <a:ext cx="61383" cy="35719"/>
          </a:xfrm>
          <a:custGeom>
            <a:avLst/>
            <a:gdLst>
              <a:gd name="T0" fmla="*/ 0 w 63"/>
              <a:gd name="T1" fmla="*/ 61 h 66"/>
              <a:gd name="T2" fmla="*/ 36 w 63"/>
              <a:gd name="T3" fmla="*/ 0 h 66"/>
              <a:gd name="T4" fmla="*/ 63 w 63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6">
                <a:moveTo>
                  <a:pt x="0" y="61"/>
                </a:moveTo>
                <a:lnTo>
                  <a:pt x="36" y="0"/>
                </a:lnTo>
                <a:lnTo>
                  <a:pt x="63" y="66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6" name="Freeform 300"/>
          <p:cNvSpPr>
            <a:spLocks/>
          </p:cNvSpPr>
          <p:nvPr/>
        </p:nvSpPr>
        <p:spPr bwMode="auto">
          <a:xfrm>
            <a:off x="3562351" y="1665685"/>
            <a:ext cx="63500" cy="36909"/>
          </a:xfrm>
          <a:custGeom>
            <a:avLst/>
            <a:gdLst>
              <a:gd name="T0" fmla="*/ 63 w 63"/>
              <a:gd name="T1" fmla="*/ 4 h 66"/>
              <a:gd name="T2" fmla="*/ 27 w 63"/>
              <a:gd name="T3" fmla="*/ 66 h 66"/>
              <a:gd name="T4" fmla="*/ 0 w 63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6">
                <a:moveTo>
                  <a:pt x="63" y="4"/>
                </a:moveTo>
                <a:lnTo>
                  <a:pt x="27" y="66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7" name="Freeform 301"/>
          <p:cNvSpPr>
            <a:spLocks/>
          </p:cNvSpPr>
          <p:nvPr/>
        </p:nvSpPr>
        <p:spPr bwMode="auto">
          <a:xfrm>
            <a:off x="1858433" y="1628775"/>
            <a:ext cx="0" cy="73819"/>
          </a:xfrm>
          <a:custGeom>
            <a:avLst/>
            <a:gdLst>
              <a:gd name="T0" fmla="*/ 0 h 61"/>
              <a:gd name="T1" fmla="*/ 61 h 61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61">
                <a:moveTo>
                  <a:pt x="0" y="0"/>
                </a:moveTo>
                <a:lnTo>
                  <a:pt x="0" y="61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8" name="Freeform 302"/>
          <p:cNvSpPr>
            <a:spLocks/>
          </p:cNvSpPr>
          <p:nvPr/>
        </p:nvSpPr>
        <p:spPr bwMode="auto">
          <a:xfrm>
            <a:off x="1826685" y="1628775"/>
            <a:ext cx="63500" cy="35719"/>
          </a:xfrm>
          <a:custGeom>
            <a:avLst/>
            <a:gdLst>
              <a:gd name="T0" fmla="*/ 0 w 63"/>
              <a:gd name="T1" fmla="*/ 63 h 64"/>
              <a:gd name="T2" fmla="*/ 32 w 63"/>
              <a:gd name="T3" fmla="*/ 0 h 64"/>
              <a:gd name="T4" fmla="*/ 63 w 63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4">
                <a:moveTo>
                  <a:pt x="0" y="63"/>
                </a:moveTo>
                <a:lnTo>
                  <a:pt x="32" y="0"/>
                </a:lnTo>
                <a:lnTo>
                  <a:pt x="63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9" name="Freeform 303"/>
          <p:cNvSpPr>
            <a:spLocks/>
          </p:cNvSpPr>
          <p:nvPr/>
        </p:nvSpPr>
        <p:spPr bwMode="auto">
          <a:xfrm>
            <a:off x="1826685" y="1666875"/>
            <a:ext cx="63500" cy="35719"/>
          </a:xfrm>
          <a:custGeom>
            <a:avLst/>
            <a:gdLst>
              <a:gd name="T0" fmla="*/ 63 w 63"/>
              <a:gd name="T1" fmla="*/ 0 h 64"/>
              <a:gd name="T2" fmla="*/ 31 w 63"/>
              <a:gd name="T3" fmla="*/ 64 h 64"/>
              <a:gd name="T4" fmla="*/ 0 w 6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4">
                <a:moveTo>
                  <a:pt x="63" y="0"/>
                </a:moveTo>
                <a:lnTo>
                  <a:pt x="31" y="64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0" name="Freeform 304"/>
          <p:cNvSpPr>
            <a:spLocks/>
          </p:cNvSpPr>
          <p:nvPr/>
        </p:nvSpPr>
        <p:spPr bwMode="auto">
          <a:xfrm>
            <a:off x="1314451" y="3900488"/>
            <a:ext cx="0" cy="73819"/>
          </a:xfrm>
          <a:custGeom>
            <a:avLst/>
            <a:gdLst>
              <a:gd name="T0" fmla="*/ 62 h 62"/>
              <a:gd name="T1" fmla="*/ 0 h 6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62">
                <a:moveTo>
                  <a:pt x="0" y="62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1" name="Freeform 305"/>
          <p:cNvSpPr>
            <a:spLocks/>
          </p:cNvSpPr>
          <p:nvPr/>
        </p:nvSpPr>
        <p:spPr bwMode="auto">
          <a:xfrm>
            <a:off x="1282701" y="3900488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2" name="Freeform 306"/>
          <p:cNvSpPr>
            <a:spLocks/>
          </p:cNvSpPr>
          <p:nvPr/>
        </p:nvSpPr>
        <p:spPr bwMode="auto">
          <a:xfrm>
            <a:off x="1314451" y="4604148"/>
            <a:ext cx="0" cy="88106"/>
          </a:xfrm>
          <a:custGeom>
            <a:avLst/>
            <a:gdLst>
              <a:gd name="T0" fmla="*/ 73 h 73"/>
              <a:gd name="T1" fmla="*/ 0 h 73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3">
                <a:moveTo>
                  <a:pt x="0" y="73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" name="Freeform 307"/>
          <p:cNvSpPr>
            <a:spLocks/>
          </p:cNvSpPr>
          <p:nvPr/>
        </p:nvSpPr>
        <p:spPr bwMode="auto">
          <a:xfrm>
            <a:off x="1282701" y="4604148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88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38360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it?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/>
              <a:t>probability of failure-free operation of </a:t>
            </a:r>
            <a:r>
              <a:rPr lang="en-US" dirty="0" smtClean="0"/>
              <a:t>the system for </a:t>
            </a:r>
            <a:r>
              <a:rPr lang="en-US" dirty="0"/>
              <a:t>a specified time in a specified environment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In </a:t>
            </a:r>
            <a:r>
              <a:rPr lang="en-US" dirty="0" smtClean="0"/>
              <a:t>our application, the system should be able to recover from system crash without any data loss.</a:t>
            </a:r>
            <a:endParaRPr lang="en-US" sz="2800" dirty="0" smtClean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we achieve it?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Client</a:t>
            </a:r>
            <a:r>
              <a:rPr lang="en-US" sz="2800" b="0" i="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 server </a:t>
            </a:r>
            <a:r>
              <a:rPr lang="en-US" dirty="0" smtClean="0"/>
              <a:t>a</a:t>
            </a:r>
            <a:r>
              <a:rPr lang="en-US" sz="2800" b="0" i="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rchitecture provides Data integrity and centralization</a:t>
            </a:r>
            <a:endParaRPr lang="en-US" sz="2800" b="0" i="0" baseline="0" dirty="0" smtClean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dirty="0" smtClean="0"/>
              <a:t>SAP Hana DB automatically backs up the data in a different machine</a:t>
            </a:r>
            <a:r>
              <a:rPr lang="en-US" sz="2800" b="0" i="0" baseline="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None/>
              <a:tabLst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-1024"/>
          <p:cNvGrpSpPr>
            <a:grpSpLocks/>
          </p:cNvGrpSpPr>
          <p:nvPr/>
        </p:nvGrpSpPr>
        <p:grpSpPr bwMode="auto">
          <a:xfrm>
            <a:off x="626533" y="3619500"/>
            <a:ext cx="1388533" cy="657225"/>
            <a:chOff x="296" y="3040"/>
            <a:chExt cx="656" cy="552"/>
          </a:xfrm>
        </p:grpSpPr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298" y="3040"/>
              <a:ext cx="647" cy="549"/>
            </a:xfrm>
            <a:custGeom>
              <a:avLst/>
              <a:gdLst>
                <a:gd name="T0" fmla="*/ 0 w 647"/>
                <a:gd name="T1" fmla="*/ 0 h 548"/>
                <a:gd name="T2" fmla="*/ 647 w 647"/>
                <a:gd name="T3" fmla="*/ 0 h 548"/>
                <a:gd name="T4" fmla="*/ 647 w 647"/>
                <a:gd name="T5" fmla="*/ 548 h 548"/>
                <a:gd name="T6" fmla="*/ 0 w 647"/>
                <a:gd name="T7" fmla="*/ 548 h 548"/>
                <a:gd name="T8" fmla="*/ 0 w 647"/>
                <a:gd name="T9" fmla="*/ 0 h 548"/>
                <a:gd name="T10" fmla="*/ 0 w 647"/>
                <a:gd name="T1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548">
                  <a:moveTo>
                    <a:pt x="0" y="0"/>
                  </a:moveTo>
                  <a:lnTo>
                    <a:pt x="647" y="0"/>
                  </a:lnTo>
                  <a:lnTo>
                    <a:pt x="647" y="548"/>
                  </a:lnTo>
                  <a:lnTo>
                    <a:pt x="0" y="5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099" name="Freeform 3"/>
          <p:cNvSpPr>
            <a:spLocks/>
          </p:cNvSpPr>
          <p:nvPr/>
        </p:nvSpPr>
        <p:spPr bwMode="auto">
          <a:xfrm>
            <a:off x="630767" y="3619500"/>
            <a:ext cx="1369484" cy="653654"/>
          </a:xfrm>
          <a:custGeom>
            <a:avLst/>
            <a:gdLst>
              <a:gd name="T0" fmla="*/ 0 w 647"/>
              <a:gd name="T1" fmla="*/ 0 h 548"/>
              <a:gd name="T2" fmla="*/ 647 w 647"/>
              <a:gd name="T3" fmla="*/ 0 h 548"/>
              <a:gd name="T4" fmla="*/ 647 w 647"/>
              <a:gd name="T5" fmla="*/ 548 h 548"/>
              <a:gd name="T6" fmla="*/ 0 w 647"/>
              <a:gd name="T7" fmla="*/ 548 h 548"/>
              <a:gd name="T8" fmla="*/ 0 w 647"/>
              <a:gd name="T9" fmla="*/ 0 h 548"/>
              <a:gd name="T10" fmla="*/ 0 w 647"/>
              <a:gd name="T11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7" h="548">
                <a:moveTo>
                  <a:pt x="0" y="0"/>
                </a:moveTo>
                <a:lnTo>
                  <a:pt x="647" y="0"/>
                </a:lnTo>
                <a:lnTo>
                  <a:pt x="647" y="548"/>
                </a:lnTo>
                <a:lnTo>
                  <a:pt x="0" y="5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7118" y="3644504"/>
            <a:ext cx="13567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SAP Prediction Algorithms</a:t>
            </a:r>
          </a:p>
        </p:txBody>
      </p:sp>
      <p:grpSp>
        <p:nvGrpSpPr>
          <p:cNvPr id="2052" name="Group -1024"/>
          <p:cNvGrpSpPr>
            <a:grpSpLocks/>
          </p:cNvGrpSpPr>
          <p:nvPr/>
        </p:nvGrpSpPr>
        <p:grpSpPr bwMode="auto">
          <a:xfrm>
            <a:off x="2743200" y="2543175"/>
            <a:ext cx="2218267" cy="123825"/>
            <a:chOff x="1296" y="2136"/>
            <a:chExt cx="1048" cy="104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1303" y="2142"/>
              <a:ext cx="1035" cy="93"/>
            </a:xfrm>
            <a:custGeom>
              <a:avLst/>
              <a:gdLst>
                <a:gd name="T0" fmla="*/ 0 w 1035"/>
                <a:gd name="T1" fmla="*/ 0 h 92"/>
                <a:gd name="T2" fmla="*/ 1035 w 1035"/>
                <a:gd name="T3" fmla="*/ 0 h 92"/>
                <a:gd name="T4" fmla="*/ 1035 w 1035"/>
                <a:gd name="T5" fmla="*/ 92 h 92"/>
                <a:gd name="T6" fmla="*/ 0 w 1035"/>
                <a:gd name="T7" fmla="*/ 92 h 92"/>
                <a:gd name="T8" fmla="*/ 0 w 1035"/>
                <a:gd name="T9" fmla="*/ 0 h 92"/>
                <a:gd name="T10" fmla="*/ 0 w 103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92">
                  <a:moveTo>
                    <a:pt x="0" y="0"/>
                  </a:moveTo>
                  <a:lnTo>
                    <a:pt x="1035" y="0"/>
                  </a:lnTo>
                  <a:lnTo>
                    <a:pt x="1035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3" name="Freeform 7"/>
          <p:cNvSpPr>
            <a:spLocks/>
          </p:cNvSpPr>
          <p:nvPr/>
        </p:nvSpPr>
        <p:spPr bwMode="auto">
          <a:xfrm>
            <a:off x="2758018" y="2550319"/>
            <a:ext cx="2190749" cy="110729"/>
          </a:xfrm>
          <a:custGeom>
            <a:avLst/>
            <a:gdLst>
              <a:gd name="T0" fmla="*/ 0 w 1035"/>
              <a:gd name="T1" fmla="*/ 0 h 92"/>
              <a:gd name="T2" fmla="*/ 1035 w 1035"/>
              <a:gd name="T3" fmla="*/ 0 h 92"/>
              <a:gd name="T4" fmla="*/ 1035 w 1035"/>
              <a:gd name="T5" fmla="*/ 92 h 92"/>
              <a:gd name="T6" fmla="*/ 0 w 1035"/>
              <a:gd name="T7" fmla="*/ 92 h 92"/>
              <a:gd name="T8" fmla="*/ 0 w 1035"/>
              <a:gd name="T9" fmla="*/ 0 h 92"/>
              <a:gd name="T10" fmla="*/ 0 w 1035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92">
                <a:moveTo>
                  <a:pt x="0" y="0"/>
                </a:moveTo>
                <a:lnTo>
                  <a:pt x="1035" y="0"/>
                </a:lnTo>
                <a:lnTo>
                  <a:pt x="1035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758018" y="2567211"/>
            <a:ext cx="21907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Load Balencer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55" name="Group -1024"/>
          <p:cNvGrpSpPr>
            <a:grpSpLocks/>
          </p:cNvGrpSpPr>
          <p:nvPr/>
        </p:nvGrpSpPr>
        <p:grpSpPr bwMode="auto">
          <a:xfrm>
            <a:off x="2743200" y="2047875"/>
            <a:ext cx="2218267" cy="114300"/>
            <a:chOff x="1296" y="1720"/>
            <a:chExt cx="1048" cy="96"/>
          </a:xfrm>
        </p:grpSpPr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1303" y="1720"/>
              <a:ext cx="1035" cy="93"/>
            </a:xfrm>
            <a:custGeom>
              <a:avLst/>
              <a:gdLst>
                <a:gd name="T0" fmla="*/ 0 w 1035"/>
                <a:gd name="T1" fmla="*/ 0 h 92"/>
                <a:gd name="T2" fmla="*/ 1035 w 1035"/>
                <a:gd name="T3" fmla="*/ 0 h 92"/>
                <a:gd name="T4" fmla="*/ 1035 w 1035"/>
                <a:gd name="T5" fmla="*/ 92 h 92"/>
                <a:gd name="T6" fmla="*/ 0 w 1035"/>
                <a:gd name="T7" fmla="*/ 92 h 92"/>
                <a:gd name="T8" fmla="*/ 0 w 1035"/>
                <a:gd name="T9" fmla="*/ 0 h 92"/>
                <a:gd name="T10" fmla="*/ 0 w 103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92">
                  <a:moveTo>
                    <a:pt x="0" y="0"/>
                  </a:moveTo>
                  <a:lnTo>
                    <a:pt x="1035" y="0"/>
                  </a:lnTo>
                  <a:lnTo>
                    <a:pt x="1035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7" name="Freeform 11"/>
          <p:cNvSpPr>
            <a:spLocks/>
          </p:cNvSpPr>
          <p:nvPr/>
        </p:nvSpPr>
        <p:spPr bwMode="auto">
          <a:xfrm>
            <a:off x="2758018" y="2047875"/>
            <a:ext cx="2190749" cy="110729"/>
          </a:xfrm>
          <a:custGeom>
            <a:avLst/>
            <a:gdLst>
              <a:gd name="T0" fmla="*/ 0 w 1035"/>
              <a:gd name="T1" fmla="*/ 0 h 92"/>
              <a:gd name="T2" fmla="*/ 1035 w 1035"/>
              <a:gd name="T3" fmla="*/ 0 h 92"/>
              <a:gd name="T4" fmla="*/ 1035 w 1035"/>
              <a:gd name="T5" fmla="*/ 92 h 92"/>
              <a:gd name="T6" fmla="*/ 0 w 1035"/>
              <a:gd name="T7" fmla="*/ 92 h 92"/>
              <a:gd name="T8" fmla="*/ 0 w 1035"/>
              <a:gd name="T9" fmla="*/ 0 h 92"/>
              <a:gd name="T10" fmla="*/ 0 w 1035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92">
                <a:moveTo>
                  <a:pt x="0" y="0"/>
                </a:moveTo>
                <a:lnTo>
                  <a:pt x="1035" y="0"/>
                </a:lnTo>
                <a:lnTo>
                  <a:pt x="1035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758018" y="2064767"/>
            <a:ext cx="21907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API (Service Abstraction)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58" name="Group -1024"/>
          <p:cNvGrpSpPr>
            <a:grpSpLocks/>
          </p:cNvGrpSpPr>
          <p:nvPr/>
        </p:nvGrpSpPr>
        <p:grpSpPr bwMode="auto">
          <a:xfrm>
            <a:off x="626533" y="3295650"/>
            <a:ext cx="1388533" cy="171450"/>
            <a:chOff x="296" y="2768"/>
            <a:chExt cx="656" cy="144"/>
          </a:xfrm>
        </p:grpSpPr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298" y="2768"/>
              <a:ext cx="647" cy="140"/>
            </a:xfrm>
            <a:custGeom>
              <a:avLst/>
              <a:gdLst>
                <a:gd name="T0" fmla="*/ 0 w 647"/>
                <a:gd name="T1" fmla="*/ 0 h 139"/>
                <a:gd name="T2" fmla="*/ 647 w 647"/>
                <a:gd name="T3" fmla="*/ 0 h 139"/>
                <a:gd name="T4" fmla="*/ 647 w 647"/>
                <a:gd name="T5" fmla="*/ 139 h 139"/>
                <a:gd name="T6" fmla="*/ 0 w 647"/>
                <a:gd name="T7" fmla="*/ 139 h 139"/>
                <a:gd name="T8" fmla="*/ 0 w 647"/>
                <a:gd name="T9" fmla="*/ 0 h 139"/>
                <a:gd name="T10" fmla="*/ 0 w 647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139">
                  <a:moveTo>
                    <a:pt x="0" y="0"/>
                  </a:moveTo>
                  <a:lnTo>
                    <a:pt x="647" y="0"/>
                  </a:lnTo>
                  <a:lnTo>
                    <a:pt x="647" y="139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11" name="Freeform 15"/>
          <p:cNvSpPr>
            <a:spLocks/>
          </p:cNvSpPr>
          <p:nvPr/>
        </p:nvSpPr>
        <p:spPr bwMode="auto">
          <a:xfrm>
            <a:off x="630767" y="3295650"/>
            <a:ext cx="1369484" cy="166688"/>
          </a:xfrm>
          <a:custGeom>
            <a:avLst/>
            <a:gdLst>
              <a:gd name="T0" fmla="*/ 0 w 647"/>
              <a:gd name="T1" fmla="*/ 0 h 139"/>
              <a:gd name="T2" fmla="*/ 647 w 647"/>
              <a:gd name="T3" fmla="*/ 0 h 139"/>
              <a:gd name="T4" fmla="*/ 647 w 647"/>
              <a:gd name="T5" fmla="*/ 139 h 139"/>
              <a:gd name="T6" fmla="*/ 0 w 647"/>
              <a:gd name="T7" fmla="*/ 139 h 139"/>
              <a:gd name="T8" fmla="*/ 0 w 647"/>
              <a:gd name="T9" fmla="*/ 0 h 139"/>
              <a:gd name="T10" fmla="*/ 0 w 647"/>
              <a:gd name="T1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7" h="139">
                <a:moveTo>
                  <a:pt x="0" y="0"/>
                </a:moveTo>
                <a:lnTo>
                  <a:pt x="647" y="0"/>
                </a:lnTo>
                <a:lnTo>
                  <a:pt x="647" y="139"/>
                </a:lnTo>
                <a:lnTo>
                  <a:pt x="0" y="13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30767" y="3302050"/>
            <a:ext cx="136948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Mathmatical Module 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Abstract Factory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61" name="Group -1024"/>
          <p:cNvGrpSpPr>
            <a:grpSpLocks/>
          </p:cNvGrpSpPr>
          <p:nvPr/>
        </p:nvGrpSpPr>
        <p:grpSpPr bwMode="auto">
          <a:xfrm>
            <a:off x="2556933" y="4953000"/>
            <a:ext cx="4318000" cy="123825"/>
            <a:chOff x="1208" y="4160"/>
            <a:chExt cx="2040" cy="104"/>
          </a:xfrm>
        </p:grpSpPr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1209" y="4165"/>
              <a:ext cx="2034" cy="93"/>
            </a:xfrm>
            <a:custGeom>
              <a:avLst/>
              <a:gdLst>
                <a:gd name="T0" fmla="*/ 0 w 2034"/>
                <a:gd name="T1" fmla="*/ 0 h 92"/>
                <a:gd name="T2" fmla="*/ 2034 w 2034"/>
                <a:gd name="T3" fmla="*/ 0 h 92"/>
                <a:gd name="T4" fmla="*/ 2034 w 2034"/>
                <a:gd name="T5" fmla="*/ 92 h 92"/>
                <a:gd name="T6" fmla="*/ 0 w 2034"/>
                <a:gd name="T7" fmla="*/ 92 h 92"/>
                <a:gd name="T8" fmla="*/ 0 w 2034"/>
                <a:gd name="T9" fmla="*/ 0 h 92"/>
                <a:gd name="T10" fmla="*/ 0 w 2034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4" h="92">
                  <a:moveTo>
                    <a:pt x="0" y="0"/>
                  </a:moveTo>
                  <a:lnTo>
                    <a:pt x="2034" y="0"/>
                  </a:lnTo>
                  <a:lnTo>
                    <a:pt x="2034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15" name="Freeform 19"/>
          <p:cNvSpPr>
            <a:spLocks/>
          </p:cNvSpPr>
          <p:nvPr/>
        </p:nvSpPr>
        <p:spPr bwMode="auto">
          <a:xfrm>
            <a:off x="2559051" y="4958954"/>
            <a:ext cx="4305300" cy="110728"/>
          </a:xfrm>
          <a:custGeom>
            <a:avLst/>
            <a:gdLst>
              <a:gd name="T0" fmla="*/ 0 w 2034"/>
              <a:gd name="T1" fmla="*/ 0 h 92"/>
              <a:gd name="T2" fmla="*/ 2034 w 2034"/>
              <a:gd name="T3" fmla="*/ 0 h 92"/>
              <a:gd name="T4" fmla="*/ 2034 w 2034"/>
              <a:gd name="T5" fmla="*/ 92 h 92"/>
              <a:gd name="T6" fmla="*/ 0 w 2034"/>
              <a:gd name="T7" fmla="*/ 92 h 92"/>
              <a:gd name="T8" fmla="*/ 0 w 2034"/>
              <a:gd name="T9" fmla="*/ 0 h 92"/>
              <a:gd name="T10" fmla="*/ 0 w 2034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4" h="92">
                <a:moveTo>
                  <a:pt x="0" y="0"/>
                </a:moveTo>
                <a:lnTo>
                  <a:pt x="2034" y="0"/>
                </a:lnTo>
                <a:lnTo>
                  <a:pt x="2034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559051" y="4975846"/>
            <a:ext cx="4305300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SAP HANA Adapter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64" name="Group -1024"/>
          <p:cNvGrpSpPr>
            <a:grpSpLocks/>
          </p:cNvGrpSpPr>
          <p:nvPr/>
        </p:nvGrpSpPr>
        <p:grpSpPr bwMode="auto">
          <a:xfrm>
            <a:off x="2523067" y="4333875"/>
            <a:ext cx="1642533" cy="123825"/>
            <a:chOff x="1192" y="3640"/>
            <a:chExt cx="776" cy="104"/>
          </a:xfrm>
        </p:grpSpPr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1198" y="3646"/>
              <a:ext cx="769" cy="93"/>
            </a:xfrm>
            <a:custGeom>
              <a:avLst/>
              <a:gdLst>
                <a:gd name="T0" fmla="*/ 0 w 769"/>
                <a:gd name="T1" fmla="*/ 0 h 92"/>
                <a:gd name="T2" fmla="*/ 769 w 769"/>
                <a:gd name="T3" fmla="*/ 0 h 92"/>
                <a:gd name="T4" fmla="*/ 769 w 769"/>
                <a:gd name="T5" fmla="*/ 92 h 92"/>
                <a:gd name="T6" fmla="*/ 0 w 769"/>
                <a:gd name="T7" fmla="*/ 92 h 92"/>
                <a:gd name="T8" fmla="*/ 0 w 769"/>
                <a:gd name="T9" fmla="*/ 0 h 92"/>
                <a:gd name="T10" fmla="*/ 0 w 7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92">
                  <a:moveTo>
                    <a:pt x="0" y="0"/>
                  </a:moveTo>
                  <a:lnTo>
                    <a:pt x="769" y="0"/>
                  </a:lnTo>
                  <a:lnTo>
                    <a:pt x="7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19" name="Freeform 23"/>
          <p:cNvSpPr>
            <a:spLocks/>
          </p:cNvSpPr>
          <p:nvPr/>
        </p:nvSpPr>
        <p:spPr bwMode="auto">
          <a:xfrm>
            <a:off x="2535767" y="4341019"/>
            <a:ext cx="1627717" cy="110729"/>
          </a:xfrm>
          <a:custGeom>
            <a:avLst/>
            <a:gdLst>
              <a:gd name="T0" fmla="*/ 0 w 769"/>
              <a:gd name="T1" fmla="*/ 0 h 92"/>
              <a:gd name="T2" fmla="*/ 769 w 769"/>
              <a:gd name="T3" fmla="*/ 0 h 92"/>
              <a:gd name="T4" fmla="*/ 769 w 769"/>
              <a:gd name="T5" fmla="*/ 92 h 92"/>
              <a:gd name="T6" fmla="*/ 0 w 769"/>
              <a:gd name="T7" fmla="*/ 92 h 92"/>
              <a:gd name="T8" fmla="*/ 0 w 769"/>
              <a:gd name="T9" fmla="*/ 0 h 92"/>
              <a:gd name="T10" fmla="*/ 0 w 7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92">
                <a:moveTo>
                  <a:pt x="0" y="0"/>
                </a:moveTo>
                <a:lnTo>
                  <a:pt x="769" y="0"/>
                </a:lnTo>
                <a:lnTo>
                  <a:pt x="7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2535767" y="4357911"/>
            <a:ext cx="1627717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Flight Service Info Fetcher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67" name="Group -1024"/>
          <p:cNvGrpSpPr>
            <a:grpSpLocks/>
          </p:cNvGrpSpPr>
          <p:nvPr/>
        </p:nvGrpSpPr>
        <p:grpSpPr bwMode="auto">
          <a:xfrm>
            <a:off x="863600" y="3971925"/>
            <a:ext cx="914400" cy="266700"/>
            <a:chOff x="408" y="3336"/>
            <a:chExt cx="432" cy="224"/>
          </a:xfrm>
        </p:grpSpPr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410" y="3338"/>
              <a:ext cx="422" cy="214"/>
            </a:xfrm>
            <a:custGeom>
              <a:avLst/>
              <a:gdLst>
                <a:gd name="T0" fmla="*/ 0 w 422"/>
                <a:gd name="T1" fmla="*/ 0 h 213"/>
                <a:gd name="T2" fmla="*/ 422 w 422"/>
                <a:gd name="T3" fmla="*/ 0 h 213"/>
                <a:gd name="T4" fmla="*/ 422 w 422"/>
                <a:gd name="T5" fmla="*/ 213 h 213"/>
                <a:gd name="T6" fmla="*/ 0 w 422"/>
                <a:gd name="T7" fmla="*/ 213 h 213"/>
                <a:gd name="T8" fmla="*/ 0 w 422"/>
                <a:gd name="T9" fmla="*/ 0 h 213"/>
                <a:gd name="T10" fmla="*/ 0 w 42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213">
                  <a:moveTo>
                    <a:pt x="0" y="0"/>
                  </a:moveTo>
                  <a:lnTo>
                    <a:pt x="422" y="0"/>
                  </a:lnTo>
                  <a:lnTo>
                    <a:pt x="42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23" name="Freeform 27"/>
          <p:cNvSpPr>
            <a:spLocks/>
          </p:cNvSpPr>
          <p:nvPr/>
        </p:nvSpPr>
        <p:spPr bwMode="auto">
          <a:xfrm>
            <a:off x="867834" y="3974307"/>
            <a:ext cx="893233" cy="254794"/>
          </a:xfrm>
          <a:custGeom>
            <a:avLst/>
            <a:gdLst>
              <a:gd name="T0" fmla="*/ 0 w 422"/>
              <a:gd name="T1" fmla="*/ 0 h 213"/>
              <a:gd name="T2" fmla="*/ 422 w 422"/>
              <a:gd name="T3" fmla="*/ 0 h 213"/>
              <a:gd name="T4" fmla="*/ 422 w 422"/>
              <a:gd name="T5" fmla="*/ 213 h 213"/>
              <a:gd name="T6" fmla="*/ 0 w 422"/>
              <a:gd name="T7" fmla="*/ 213 h 213"/>
              <a:gd name="T8" fmla="*/ 0 w 422"/>
              <a:gd name="T9" fmla="*/ 0 h 213"/>
              <a:gd name="T10" fmla="*/ 0 w 42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213">
                <a:moveTo>
                  <a:pt x="0" y="0"/>
                </a:moveTo>
                <a:lnTo>
                  <a:pt x="422" y="0"/>
                </a:lnTo>
                <a:lnTo>
                  <a:pt x="42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867834" y="4063232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 dirty="0">
                <a:solidFill>
                  <a:srgbClr val="000000"/>
                </a:solidFill>
                <a:cs typeface="+mn-cs"/>
              </a:rPr>
              <a:t>SAP </a:t>
            </a:r>
            <a:r>
              <a:rPr lang="en-US" sz="500" b="1" dirty="0" err="1">
                <a:solidFill>
                  <a:srgbClr val="000000"/>
                </a:solidFill>
                <a:cs typeface="+mn-cs"/>
              </a:rPr>
              <a:t>Mathmatical</a:t>
            </a:r>
            <a:r>
              <a:rPr lang="en-US" sz="500" b="1" dirty="0">
                <a:solidFill>
                  <a:srgbClr val="000000"/>
                </a:solidFill>
                <a:cs typeface="+mn-cs"/>
              </a:rPr>
              <a:t> Module </a:t>
            </a:r>
            <a:endParaRPr lang="en-US" sz="500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0" name="Group -1024"/>
          <p:cNvGrpSpPr>
            <a:grpSpLocks/>
          </p:cNvGrpSpPr>
          <p:nvPr/>
        </p:nvGrpSpPr>
        <p:grpSpPr bwMode="auto">
          <a:xfrm>
            <a:off x="3437467" y="2857500"/>
            <a:ext cx="965200" cy="219075"/>
            <a:chOff x="1624" y="2400"/>
            <a:chExt cx="456" cy="184"/>
          </a:xfrm>
        </p:grpSpPr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1627" y="2402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27" name="Freeform 31"/>
          <p:cNvSpPr>
            <a:spLocks/>
          </p:cNvSpPr>
          <p:nvPr/>
        </p:nvSpPr>
        <p:spPr bwMode="auto">
          <a:xfrm>
            <a:off x="3443818" y="2859881"/>
            <a:ext cx="944033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3443818" y="2888307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3" name="Group -1024"/>
          <p:cNvGrpSpPr>
            <a:grpSpLocks/>
          </p:cNvGrpSpPr>
          <p:nvPr/>
        </p:nvGrpSpPr>
        <p:grpSpPr bwMode="auto">
          <a:xfrm>
            <a:off x="3386667" y="2886075"/>
            <a:ext cx="948267" cy="219075"/>
            <a:chOff x="1600" y="2424"/>
            <a:chExt cx="448" cy="184"/>
          </a:xfrm>
        </p:grpSpPr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1601" y="2428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31" name="Freeform 35"/>
          <p:cNvSpPr>
            <a:spLocks/>
          </p:cNvSpPr>
          <p:nvPr/>
        </p:nvSpPr>
        <p:spPr bwMode="auto">
          <a:xfrm>
            <a:off x="3388785" y="2890838"/>
            <a:ext cx="944033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3388785" y="2919264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6" name="Group -1024"/>
          <p:cNvGrpSpPr>
            <a:grpSpLocks/>
          </p:cNvGrpSpPr>
          <p:nvPr/>
        </p:nvGrpSpPr>
        <p:grpSpPr bwMode="auto">
          <a:xfrm>
            <a:off x="3318933" y="2914650"/>
            <a:ext cx="948267" cy="228600"/>
            <a:chOff x="1568" y="2448"/>
            <a:chExt cx="448" cy="192"/>
          </a:xfrm>
        </p:grpSpPr>
        <p:sp>
          <p:nvSpPr>
            <p:cNvPr id="4136" name="Freeform 40"/>
            <p:cNvSpPr>
              <a:spLocks/>
            </p:cNvSpPr>
            <p:nvPr/>
          </p:nvSpPr>
          <p:spPr bwMode="auto">
            <a:xfrm>
              <a:off x="1568" y="2455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35" name="Freeform 39"/>
          <p:cNvSpPr>
            <a:spLocks/>
          </p:cNvSpPr>
          <p:nvPr/>
        </p:nvSpPr>
        <p:spPr bwMode="auto">
          <a:xfrm>
            <a:off x="3318934" y="2922985"/>
            <a:ext cx="944033" cy="21074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3318934" y="2989883"/>
            <a:ext cx="9440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079" name="Group -1024"/>
          <p:cNvGrpSpPr>
            <a:grpSpLocks/>
          </p:cNvGrpSpPr>
          <p:nvPr/>
        </p:nvGrpSpPr>
        <p:grpSpPr bwMode="auto">
          <a:xfrm>
            <a:off x="2743200" y="2286000"/>
            <a:ext cx="2218267" cy="123825"/>
            <a:chOff x="1296" y="1920"/>
            <a:chExt cx="1048" cy="104"/>
          </a:xfrm>
        </p:grpSpPr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1303" y="1925"/>
              <a:ext cx="1035" cy="93"/>
            </a:xfrm>
            <a:custGeom>
              <a:avLst/>
              <a:gdLst>
                <a:gd name="T0" fmla="*/ 0 w 1035"/>
                <a:gd name="T1" fmla="*/ 0 h 92"/>
                <a:gd name="T2" fmla="*/ 1035 w 1035"/>
                <a:gd name="T3" fmla="*/ 0 h 92"/>
                <a:gd name="T4" fmla="*/ 1035 w 1035"/>
                <a:gd name="T5" fmla="*/ 92 h 92"/>
                <a:gd name="T6" fmla="*/ 0 w 1035"/>
                <a:gd name="T7" fmla="*/ 92 h 92"/>
                <a:gd name="T8" fmla="*/ 0 w 1035"/>
                <a:gd name="T9" fmla="*/ 0 h 92"/>
                <a:gd name="T10" fmla="*/ 0 w 103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92">
                  <a:moveTo>
                    <a:pt x="0" y="0"/>
                  </a:moveTo>
                  <a:lnTo>
                    <a:pt x="1035" y="0"/>
                  </a:lnTo>
                  <a:lnTo>
                    <a:pt x="1035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39" name="Freeform 43"/>
          <p:cNvSpPr>
            <a:spLocks/>
          </p:cNvSpPr>
          <p:nvPr/>
        </p:nvSpPr>
        <p:spPr bwMode="auto">
          <a:xfrm>
            <a:off x="2758018" y="2291954"/>
            <a:ext cx="2190749" cy="110728"/>
          </a:xfrm>
          <a:custGeom>
            <a:avLst/>
            <a:gdLst>
              <a:gd name="T0" fmla="*/ 0 w 1035"/>
              <a:gd name="T1" fmla="*/ 0 h 92"/>
              <a:gd name="T2" fmla="*/ 1035 w 1035"/>
              <a:gd name="T3" fmla="*/ 0 h 92"/>
              <a:gd name="T4" fmla="*/ 1035 w 1035"/>
              <a:gd name="T5" fmla="*/ 92 h 92"/>
              <a:gd name="T6" fmla="*/ 0 w 1035"/>
              <a:gd name="T7" fmla="*/ 92 h 92"/>
              <a:gd name="T8" fmla="*/ 0 w 1035"/>
              <a:gd name="T9" fmla="*/ 0 h 92"/>
              <a:gd name="T10" fmla="*/ 0 w 1035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92">
                <a:moveTo>
                  <a:pt x="0" y="0"/>
                </a:moveTo>
                <a:lnTo>
                  <a:pt x="1035" y="0"/>
                </a:lnTo>
                <a:lnTo>
                  <a:pt x="1035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2758018" y="2308846"/>
            <a:ext cx="21907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Prediction Info Proxy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142" name="Freeform 46"/>
          <p:cNvSpPr>
            <a:spLocks/>
          </p:cNvSpPr>
          <p:nvPr/>
        </p:nvSpPr>
        <p:spPr bwMode="auto">
          <a:xfrm>
            <a:off x="4948767" y="2347913"/>
            <a:ext cx="3778251" cy="1821656"/>
          </a:xfrm>
          <a:custGeom>
            <a:avLst/>
            <a:gdLst>
              <a:gd name="T0" fmla="*/ 0 w 1784"/>
              <a:gd name="T1" fmla="*/ 0 h 1530"/>
              <a:gd name="T2" fmla="*/ 1747 w 1784"/>
              <a:gd name="T3" fmla="*/ 0 h 1530"/>
              <a:gd name="T4" fmla="*/ 1784 w 1784"/>
              <a:gd name="T5" fmla="*/ 37 h 1530"/>
              <a:gd name="T6" fmla="*/ 1784 w 1784"/>
              <a:gd name="T7" fmla="*/ 1493 h 1530"/>
              <a:gd name="T8" fmla="*/ 1747 w 1784"/>
              <a:gd name="T9" fmla="*/ 1530 h 1530"/>
              <a:gd name="T10" fmla="*/ 1473 w 1784"/>
              <a:gd name="T11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1530">
                <a:moveTo>
                  <a:pt x="0" y="0"/>
                </a:moveTo>
                <a:lnTo>
                  <a:pt x="1747" y="0"/>
                </a:lnTo>
                <a:cubicBezTo>
                  <a:pt x="1772" y="0"/>
                  <a:pt x="1784" y="12"/>
                  <a:pt x="1784" y="37"/>
                </a:cubicBezTo>
                <a:lnTo>
                  <a:pt x="1784" y="1493"/>
                </a:lnTo>
                <a:cubicBezTo>
                  <a:pt x="1784" y="1517"/>
                  <a:pt x="1772" y="1530"/>
                  <a:pt x="1747" y="1530"/>
                </a:cubicBezTo>
                <a:lnTo>
                  <a:pt x="1473" y="153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3" name="Freeform 47"/>
          <p:cNvSpPr>
            <a:spLocks/>
          </p:cNvSpPr>
          <p:nvPr/>
        </p:nvSpPr>
        <p:spPr bwMode="auto">
          <a:xfrm>
            <a:off x="4948767" y="2330054"/>
            <a:ext cx="63500" cy="34528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4" name="Freeform 48"/>
          <p:cNvSpPr>
            <a:spLocks/>
          </p:cNvSpPr>
          <p:nvPr/>
        </p:nvSpPr>
        <p:spPr bwMode="auto">
          <a:xfrm>
            <a:off x="8068734" y="4151710"/>
            <a:ext cx="63500" cy="35719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5" name="Freeform 49"/>
          <p:cNvSpPr>
            <a:spLocks/>
          </p:cNvSpPr>
          <p:nvPr/>
        </p:nvSpPr>
        <p:spPr bwMode="auto">
          <a:xfrm>
            <a:off x="6872818" y="2997994"/>
            <a:ext cx="1392767" cy="1171575"/>
          </a:xfrm>
          <a:custGeom>
            <a:avLst/>
            <a:gdLst>
              <a:gd name="T0" fmla="*/ 0 w 657"/>
              <a:gd name="T1" fmla="*/ 0 h 983"/>
              <a:gd name="T2" fmla="*/ 620 w 657"/>
              <a:gd name="T3" fmla="*/ 0 h 983"/>
              <a:gd name="T4" fmla="*/ 657 w 657"/>
              <a:gd name="T5" fmla="*/ 37 h 983"/>
              <a:gd name="T6" fmla="*/ 657 w 657"/>
              <a:gd name="T7" fmla="*/ 946 h 983"/>
              <a:gd name="T8" fmla="*/ 620 w 657"/>
              <a:gd name="T9" fmla="*/ 983 h 983"/>
              <a:gd name="T10" fmla="*/ 564 w 657"/>
              <a:gd name="T11" fmla="*/ 983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7" h="983">
                <a:moveTo>
                  <a:pt x="0" y="0"/>
                </a:moveTo>
                <a:lnTo>
                  <a:pt x="620" y="0"/>
                </a:lnTo>
                <a:cubicBezTo>
                  <a:pt x="645" y="0"/>
                  <a:pt x="657" y="12"/>
                  <a:pt x="657" y="37"/>
                </a:cubicBezTo>
                <a:lnTo>
                  <a:pt x="657" y="946"/>
                </a:lnTo>
                <a:cubicBezTo>
                  <a:pt x="657" y="971"/>
                  <a:pt x="645" y="983"/>
                  <a:pt x="620" y="983"/>
                </a:cubicBezTo>
                <a:lnTo>
                  <a:pt x="564" y="983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6" name="Freeform 50"/>
          <p:cNvSpPr>
            <a:spLocks/>
          </p:cNvSpPr>
          <p:nvPr/>
        </p:nvSpPr>
        <p:spPr bwMode="auto">
          <a:xfrm>
            <a:off x="6872818" y="2980135"/>
            <a:ext cx="63500" cy="35719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7" name="Freeform 51"/>
          <p:cNvSpPr>
            <a:spLocks/>
          </p:cNvSpPr>
          <p:nvPr/>
        </p:nvSpPr>
        <p:spPr bwMode="auto">
          <a:xfrm>
            <a:off x="8068734" y="4151710"/>
            <a:ext cx="63500" cy="35719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8" name="Freeform 52"/>
          <p:cNvSpPr>
            <a:spLocks/>
          </p:cNvSpPr>
          <p:nvPr/>
        </p:nvSpPr>
        <p:spPr bwMode="auto">
          <a:xfrm>
            <a:off x="3348567" y="4451748"/>
            <a:ext cx="0" cy="96440"/>
          </a:xfrm>
          <a:custGeom>
            <a:avLst/>
            <a:gdLst>
              <a:gd name="T0" fmla="*/ 81 h 81"/>
              <a:gd name="T1" fmla="*/ 0 h 81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81">
                <a:moveTo>
                  <a:pt x="0" y="81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49" name="Freeform 53"/>
          <p:cNvSpPr>
            <a:spLocks/>
          </p:cNvSpPr>
          <p:nvPr/>
        </p:nvSpPr>
        <p:spPr bwMode="auto">
          <a:xfrm>
            <a:off x="3318933" y="4451748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0" name="Freeform 54"/>
          <p:cNvSpPr>
            <a:spLocks/>
          </p:cNvSpPr>
          <p:nvPr/>
        </p:nvSpPr>
        <p:spPr bwMode="auto">
          <a:xfrm>
            <a:off x="3348567" y="4273154"/>
            <a:ext cx="0" cy="67865"/>
          </a:xfrm>
          <a:custGeom>
            <a:avLst/>
            <a:gdLst>
              <a:gd name="T0" fmla="*/ 57 h 57"/>
              <a:gd name="T1" fmla="*/ 0 h 57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57">
                <a:moveTo>
                  <a:pt x="0" y="57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1" name="Freeform 55"/>
          <p:cNvSpPr>
            <a:spLocks/>
          </p:cNvSpPr>
          <p:nvPr/>
        </p:nvSpPr>
        <p:spPr bwMode="auto">
          <a:xfrm>
            <a:off x="3318933" y="4273154"/>
            <a:ext cx="61384" cy="34528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2" name="Freeform 56"/>
          <p:cNvSpPr>
            <a:spLocks/>
          </p:cNvSpPr>
          <p:nvPr/>
        </p:nvSpPr>
        <p:spPr bwMode="auto">
          <a:xfrm>
            <a:off x="4711700" y="5069682"/>
            <a:ext cx="0" cy="89297"/>
          </a:xfrm>
          <a:custGeom>
            <a:avLst/>
            <a:gdLst>
              <a:gd name="T0" fmla="*/ 0 h 74"/>
              <a:gd name="T1" fmla="*/ 74 h 7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4">
                <a:moveTo>
                  <a:pt x="0" y="0"/>
                </a:moveTo>
                <a:lnTo>
                  <a:pt x="0" y="7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3" name="Freeform 57"/>
          <p:cNvSpPr>
            <a:spLocks/>
          </p:cNvSpPr>
          <p:nvPr/>
        </p:nvSpPr>
        <p:spPr bwMode="auto">
          <a:xfrm>
            <a:off x="4679951" y="5069682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4" name="Freeform 58"/>
          <p:cNvSpPr>
            <a:spLocks/>
          </p:cNvSpPr>
          <p:nvPr/>
        </p:nvSpPr>
        <p:spPr bwMode="auto">
          <a:xfrm>
            <a:off x="4679951" y="5123260"/>
            <a:ext cx="63500" cy="35719"/>
          </a:xfrm>
          <a:custGeom>
            <a:avLst/>
            <a:gdLst>
              <a:gd name="T0" fmla="*/ 64 w 64"/>
              <a:gd name="T1" fmla="*/ 0 h 64"/>
              <a:gd name="T2" fmla="*/ 32 w 64"/>
              <a:gd name="T3" fmla="*/ 64 h 64"/>
              <a:gd name="T4" fmla="*/ 0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0"/>
                </a:moveTo>
                <a:lnTo>
                  <a:pt x="32" y="64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5" name="Freeform 59"/>
          <p:cNvSpPr>
            <a:spLocks/>
          </p:cNvSpPr>
          <p:nvPr/>
        </p:nvSpPr>
        <p:spPr bwMode="auto">
          <a:xfrm>
            <a:off x="285751" y="3378994"/>
            <a:ext cx="345016" cy="566738"/>
          </a:xfrm>
          <a:custGeom>
            <a:avLst/>
            <a:gdLst>
              <a:gd name="T0" fmla="*/ 162 w 162"/>
              <a:gd name="T1" fmla="*/ 476 h 476"/>
              <a:gd name="T2" fmla="*/ 37 w 162"/>
              <a:gd name="T3" fmla="*/ 476 h 476"/>
              <a:gd name="T4" fmla="*/ 0 w 162"/>
              <a:gd name="T5" fmla="*/ 438 h 476"/>
              <a:gd name="T6" fmla="*/ 0 w 162"/>
              <a:gd name="T7" fmla="*/ 37 h 476"/>
              <a:gd name="T8" fmla="*/ 37 w 162"/>
              <a:gd name="T9" fmla="*/ 0 h 476"/>
              <a:gd name="T10" fmla="*/ 162 w 162"/>
              <a:gd name="T11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476">
                <a:moveTo>
                  <a:pt x="162" y="476"/>
                </a:moveTo>
                <a:lnTo>
                  <a:pt x="37" y="476"/>
                </a:lnTo>
                <a:cubicBezTo>
                  <a:pt x="12" y="476"/>
                  <a:pt x="0" y="463"/>
                  <a:pt x="0" y="438"/>
                </a:cubicBezTo>
                <a:lnTo>
                  <a:pt x="0" y="37"/>
                </a:lnTo>
                <a:cubicBezTo>
                  <a:pt x="0" y="12"/>
                  <a:pt x="12" y="0"/>
                  <a:pt x="37" y="0"/>
                </a:cubicBezTo>
                <a:lnTo>
                  <a:pt x="16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6" name="Freeform 60"/>
          <p:cNvSpPr>
            <a:spLocks/>
          </p:cNvSpPr>
          <p:nvPr/>
        </p:nvSpPr>
        <p:spPr bwMode="auto">
          <a:xfrm>
            <a:off x="567267" y="3361135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7" name="Freeform 61"/>
          <p:cNvSpPr>
            <a:spLocks/>
          </p:cNvSpPr>
          <p:nvPr/>
        </p:nvSpPr>
        <p:spPr bwMode="auto">
          <a:xfrm>
            <a:off x="4121151" y="3865960"/>
            <a:ext cx="1661583" cy="247650"/>
          </a:xfrm>
          <a:custGeom>
            <a:avLst/>
            <a:gdLst>
              <a:gd name="T0" fmla="*/ 0 w 785"/>
              <a:gd name="T1" fmla="*/ 0 h 208"/>
              <a:gd name="T2" fmla="*/ 0 w 785"/>
              <a:gd name="T3" fmla="*/ 116 h 208"/>
              <a:gd name="T4" fmla="*/ 37 w 785"/>
              <a:gd name="T5" fmla="*/ 153 h 208"/>
              <a:gd name="T6" fmla="*/ 748 w 785"/>
              <a:gd name="T7" fmla="*/ 153 h 208"/>
              <a:gd name="T8" fmla="*/ 785 w 785"/>
              <a:gd name="T9" fmla="*/ 181 h 208"/>
              <a:gd name="T10" fmla="*/ 785 w 785"/>
              <a:gd name="T11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5" h="208">
                <a:moveTo>
                  <a:pt x="0" y="0"/>
                </a:moveTo>
                <a:lnTo>
                  <a:pt x="0" y="116"/>
                </a:lnTo>
                <a:cubicBezTo>
                  <a:pt x="0" y="141"/>
                  <a:pt x="12" y="153"/>
                  <a:pt x="37" y="153"/>
                </a:cubicBezTo>
                <a:lnTo>
                  <a:pt x="748" y="153"/>
                </a:lnTo>
                <a:cubicBezTo>
                  <a:pt x="773" y="153"/>
                  <a:pt x="785" y="162"/>
                  <a:pt x="785" y="181"/>
                </a:cubicBezTo>
                <a:lnTo>
                  <a:pt x="785" y="20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8" name="Freeform 62"/>
          <p:cNvSpPr>
            <a:spLocks/>
          </p:cNvSpPr>
          <p:nvPr/>
        </p:nvSpPr>
        <p:spPr bwMode="auto">
          <a:xfrm>
            <a:off x="4089401" y="3865960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59" name="Freeform 63"/>
          <p:cNvSpPr>
            <a:spLocks/>
          </p:cNvSpPr>
          <p:nvPr/>
        </p:nvSpPr>
        <p:spPr bwMode="auto">
          <a:xfrm>
            <a:off x="3852333" y="2661047"/>
            <a:ext cx="0" cy="198834"/>
          </a:xfrm>
          <a:custGeom>
            <a:avLst/>
            <a:gdLst>
              <a:gd name="T0" fmla="*/ 166 h 166"/>
              <a:gd name="T1" fmla="*/ 0 h 166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66">
                <a:moveTo>
                  <a:pt x="0" y="166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0" name="Freeform 64"/>
          <p:cNvSpPr>
            <a:spLocks/>
          </p:cNvSpPr>
          <p:nvPr/>
        </p:nvSpPr>
        <p:spPr bwMode="auto">
          <a:xfrm>
            <a:off x="3822700" y="2661048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1" name="Freeform 65"/>
          <p:cNvSpPr>
            <a:spLocks/>
          </p:cNvSpPr>
          <p:nvPr/>
        </p:nvSpPr>
        <p:spPr bwMode="auto">
          <a:xfrm>
            <a:off x="3852333" y="2402681"/>
            <a:ext cx="0" cy="147638"/>
          </a:xfrm>
          <a:custGeom>
            <a:avLst/>
            <a:gdLst>
              <a:gd name="T0" fmla="*/ 124 h 124"/>
              <a:gd name="T1" fmla="*/ 0 h 12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4">
                <a:moveTo>
                  <a:pt x="0" y="124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2" name="Freeform 66"/>
          <p:cNvSpPr>
            <a:spLocks/>
          </p:cNvSpPr>
          <p:nvPr/>
        </p:nvSpPr>
        <p:spPr bwMode="auto">
          <a:xfrm>
            <a:off x="3822700" y="2402682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03" name="Group -1024"/>
          <p:cNvGrpSpPr>
            <a:grpSpLocks/>
          </p:cNvGrpSpPr>
          <p:nvPr/>
        </p:nvGrpSpPr>
        <p:grpSpPr bwMode="auto">
          <a:xfrm>
            <a:off x="5232400" y="3143250"/>
            <a:ext cx="1642533" cy="114300"/>
            <a:chOff x="2472" y="2640"/>
            <a:chExt cx="776" cy="96"/>
          </a:xfrm>
        </p:grpSpPr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2477" y="2642"/>
              <a:ext cx="770" cy="93"/>
            </a:xfrm>
            <a:custGeom>
              <a:avLst/>
              <a:gdLst>
                <a:gd name="T0" fmla="*/ 0 w 769"/>
                <a:gd name="T1" fmla="*/ 0 h 92"/>
                <a:gd name="T2" fmla="*/ 769 w 769"/>
                <a:gd name="T3" fmla="*/ 0 h 92"/>
                <a:gd name="T4" fmla="*/ 769 w 769"/>
                <a:gd name="T5" fmla="*/ 92 h 92"/>
                <a:gd name="T6" fmla="*/ 0 w 769"/>
                <a:gd name="T7" fmla="*/ 92 h 92"/>
                <a:gd name="T8" fmla="*/ 0 w 769"/>
                <a:gd name="T9" fmla="*/ 0 h 92"/>
                <a:gd name="T10" fmla="*/ 0 w 7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92">
                  <a:moveTo>
                    <a:pt x="0" y="0"/>
                  </a:moveTo>
                  <a:lnTo>
                    <a:pt x="769" y="0"/>
                  </a:lnTo>
                  <a:lnTo>
                    <a:pt x="7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64" name="Freeform 68"/>
          <p:cNvSpPr>
            <a:spLocks/>
          </p:cNvSpPr>
          <p:nvPr/>
        </p:nvSpPr>
        <p:spPr bwMode="auto">
          <a:xfrm>
            <a:off x="5242985" y="3145631"/>
            <a:ext cx="1629833" cy="110729"/>
          </a:xfrm>
          <a:custGeom>
            <a:avLst/>
            <a:gdLst>
              <a:gd name="T0" fmla="*/ 0 w 769"/>
              <a:gd name="T1" fmla="*/ 0 h 92"/>
              <a:gd name="T2" fmla="*/ 769 w 769"/>
              <a:gd name="T3" fmla="*/ 0 h 92"/>
              <a:gd name="T4" fmla="*/ 769 w 769"/>
              <a:gd name="T5" fmla="*/ 92 h 92"/>
              <a:gd name="T6" fmla="*/ 0 w 769"/>
              <a:gd name="T7" fmla="*/ 92 h 92"/>
              <a:gd name="T8" fmla="*/ 0 w 769"/>
              <a:gd name="T9" fmla="*/ 0 h 92"/>
              <a:gd name="T10" fmla="*/ 0 w 7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92">
                <a:moveTo>
                  <a:pt x="0" y="0"/>
                </a:moveTo>
                <a:lnTo>
                  <a:pt x="769" y="0"/>
                </a:lnTo>
                <a:lnTo>
                  <a:pt x="7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242985" y="3162523"/>
            <a:ext cx="16298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Weather Fetcher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06" name="Group -1024"/>
          <p:cNvGrpSpPr>
            <a:grpSpLocks/>
          </p:cNvGrpSpPr>
          <p:nvPr/>
        </p:nvGrpSpPr>
        <p:grpSpPr bwMode="auto">
          <a:xfrm>
            <a:off x="5232400" y="2943225"/>
            <a:ext cx="1642533" cy="114300"/>
            <a:chOff x="2472" y="2472"/>
            <a:chExt cx="776" cy="96"/>
          </a:xfrm>
        </p:grpSpPr>
        <p:sp>
          <p:nvSpPr>
            <p:cNvPr id="4169" name="Freeform 73"/>
            <p:cNvSpPr>
              <a:spLocks/>
            </p:cNvSpPr>
            <p:nvPr/>
          </p:nvSpPr>
          <p:spPr bwMode="auto">
            <a:xfrm>
              <a:off x="2477" y="2472"/>
              <a:ext cx="770" cy="93"/>
            </a:xfrm>
            <a:custGeom>
              <a:avLst/>
              <a:gdLst>
                <a:gd name="T0" fmla="*/ 0 w 769"/>
                <a:gd name="T1" fmla="*/ 0 h 92"/>
                <a:gd name="T2" fmla="*/ 769 w 769"/>
                <a:gd name="T3" fmla="*/ 0 h 92"/>
                <a:gd name="T4" fmla="*/ 769 w 769"/>
                <a:gd name="T5" fmla="*/ 92 h 92"/>
                <a:gd name="T6" fmla="*/ 0 w 769"/>
                <a:gd name="T7" fmla="*/ 92 h 92"/>
                <a:gd name="T8" fmla="*/ 0 w 769"/>
                <a:gd name="T9" fmla="*/ 0 h 92"/>
                <a:gd name="T10" fmla="*/ 0 w 7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92">
                  <a:moveTo>
                    <a:pt x="0" y="0"/>
                  </a:moveTo>
                  <a:lnTo>
                    <a:pt x="769" y="0"/>
                  </a:lnTo>
                  <a:lnTo>
                    <a:pt x="7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68" name="Freeform 72"/>
          <p:cNvSpPr>
            <a:spLocks/>
          </p:cNvSpPr>
          <p:nvPr/>
        </p:nvSpPr>
        <p:spPr bwMode="auto">
          <a:xfrm>
            <a:off x="5242985" y="2943225"/>
            <a:ext cx="1629833" cy="110729"/>
          </a:xfrm>
          <a:custGeom>
            <a:avLst/>
            <a:gdLst>
              <a:gd name="T0" fmla="*/ 0 w 769"/>
              <a:gd name="T1" fmla="*/ 0 h 92"/>
              <a:gd name="T2" fmla="*/ 769 w 769"/>
              <a:gd name="T3" fmla="*/ 0 h 92"/>
              <a:gd name="T4" fmla="*/ 769 w 769"/>
              <a:gd name="T5" fmla="*/ 92 h 92"/>
              <a:gd name="T6" fmla="*/ 0 w 769"/>
              <a:gd name="T7" fmla="*/ 92 h 92"/>
              <a:gd name="T8" fmla="*/ 0 w 769"/>
              <a:gd name="T9" fmla="*/ 0 h 92"/>
              <a:gd name="T10" fmla="*/ 0 w 7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92">
                <a:moveTo>
                  <a:pt x="0" y="0"/>
                </a:moveTo>
                <a:lnTo>
                  <a:pt x="769" y="0"/>
                </a:lnTo>
                <a:lnTo>
                  <a:pt x="7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5242985" y="2960117"/>
            <a:ext cx="16298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Weather Info Proxy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171" name="Freeform 75"/>
          <p:cNvSpPr>
            <a:spLocks/>
          </p:cNvSpPr>
          <p:nvPr/>
        </p:nvSpPr>
        <p:spPr bwMode="auto">
          <a:xfrm>
            <a:off x="6057900" y="3053954"/>
            <a:ext cx="0" cy="91678"/>
          </a:xfrm>
          <a:custGeom>
            <a:avLst/>
            <a:gdLst>
              <a:gd name="T0" fmla="*/ 0 h 77"/>
              <a:gd name="T1" fmla="*/ 77 h 77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7">
                <a:moveTo>
                  <a:pt x="0" y="0"/>
                </a:moveTo>
                <a:lnTo>
                  <a:pt x="0" y="77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2" name="Freeform 76"/>
          <p:cNvSpPr>
            <a:spLocks/>
          </p:cNvSpPr>
          <p:nvPr/>
        </p:nvSpPr>
        <p:spPr bwMode="auto">
          <a:xfrm>
            <a:off x="6026151" y="3053954"/>
            <a:ext cx="63500" cy="34528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3" name="Freeform 77"/>
          <p:cNvSpPr>
            <a:spLocks/>
          </p:cNvSpPr>
          <p:nvPr/>
        </p:nvSpPr>
        <p:spPr bwMode="auto">
          <a:xfrm>
            <a:off x="6057900" y="3256360"/>
            <a:ext cx="0" cy="223838"/>
          </a:xfrm>
          <a:custGeom>
            <a:avLst/>
            <a:gdLst>
              <a:gd name="T0" fmla="*/ 0 h 188"/>
              <a:gd name="T1" fmla="*/ 188 h 18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88">
                <a:moveTo>
                  <a:pt x="0" y="0"/>
                </a:moveTo>
                <a:lnTo>
                  <a:pt x="0" y="18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4" name="Freeform 78"/>
          <p:cNvSpPr>
            <a:spLocks/>
          </p:cNvSpPr>
          <p:nvPr/>
        </p:nvSpPr>
        <p:spPr bwMode="auto">
          <a:xfrm>
            <a:off x="6026151" y="3256360"/>
            <a:ext cx="63500" cy="34528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13" name="Group -1024"/>
          <p:cNvGrpSpPr>
            <a:grpSpLocks/>
          </p:cNvGrpSpPr>
          <p:nvPr/>
        </p:nvGrpSpPr>
        <p:grpSpPr bwMode="auto">
          <a:xfrm>
            <a:off x="5232400" y="3343275"/>
            <a:ext cx="1642533" cy="352425"/>
            <a:chOff x="2472" y="2808"/>
            <a:chExt cx="776" cy="296"/>
          </a:xfrm>
        </p:grpSpPr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2477" y="2809"/>
              <a:ext cx="770" cy="290"/>
            </a:xfrm>
            <a:custGeom>
              <a:avLst/>
              <a:gdLst>
                <a:gd name="T0" fmla="*/ 0 w 769"/>
                <a:gd name="T1" fmla="*/ 0 h 290"/>
                <a:gd name="T2" fmla="*/ 769 w 769"/>
                <a:gd name="T3" fmla="*/ 0 h 290"/>
                <a:gd name="T4" fmla="*/ 769 w 769"/>
                <a:gd name="T5" fmla="*/ 290 h 290"/>
                <a:gd name="T6" fmla="*/ 0 w 769"/>
                <a:gd name="T7" fmla="*/ 290 h 290"/>
                <a:gd name="T8" fmla="*/ 0 w 769"/>
                <a:gd name="T9" fmla="*/ 0 h 290"/>
                <a:gd name="T10" fmla="*/ 0 w 769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90">
                  <a:moveTo>
                    <a:pt x="0" y="0"/>
                  </a:moveTo>
                  <a:lnTo>
                    <a:pt x="769" y="0"/>
                  </a:lnTo>
                  <a:lnTo>
                    <a:pt x="76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76" name="Freeform 80"/>
          <p:cNvSpPr>
            <a:spLocks/>
          </p:cNvSpPr>
          <p:nvPr/>
        </p:nvSpPr>
        <p:spPr bwMode="auto">
          <a:xfrm>
            <a:off x="5242985" y="3344466"/>
            <a:ext cx="1629833" cy="345281"/>
          </a:xfrm>
          <a:custGeom>
            <a:avLst/>
            <a:gdLst>
              <a:gd name="T0" fmla="*/ 0 w 769"/>
              <a:gd name="T1" fmla="*/ 0 h 290"/>
              <a:gd name="T2" fmla="*/ 769 w 769"/>
              <a:gd name="T3" fmla="*/ 0 h 290"/>
              <a:gd name="T4" fmla="*/ 769 w 769"/>
              <a:gd name="T5" fmla="*/ 290 h 290"/>
              <a:gd name="T6" fmla="*/ 0 w 769"/>
              <a:gd name="T7" fmla="*/ 290 h 290"/>
              <a:gd name="T8" fmla="*/ 0 w 769"/>
              <a:gd name="T9" fmla="*/ 0 h 290"/>
              <a:gd name="T10" fmla="*/ 0 w 769"/>
              <a:gd name="T1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90">
                <a:moveTo>
                  <a:pt x="0" y="0"/>
                </a:moveTo>
                <a:lnTo>
                  <a:pt x="769" y="0"/>
                </a:lnTo>
                <a:lnTo>
                  <a:pt x="769" y="290"/>
                </a:lnTo>
                <a:lnTo>
                  <a:pt x="0" y="2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78" name="Text Box 82"/>
          <p:cNvSpPr txBox="1">
            <a:spLocks noChangeArrowheads="1"/>
          </p:cNvSpPr>
          <p:nvPr/>
        </p:nvSpPr>
        <p:spPr bwMode="auto">
          <a:xfrm>
            <a:off x="5251451" y="3357563"/>
            <a:ext cx="1612900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External Resources</a:t>
            </a:r>
          </a:p>
        </p:txBody>
      </p:sp>
      <p:grpSp>
        <p:nvGrpSpPr>
          <p:cNvPr id="2116" name="Group -1024"/>
          <p:cNvGrpSpPr>
            <a:grpSpLocks/>
          </p:cNvGrpSpPr>
          <p:nvPr/>
        </p:nvGrpSpPr>
        <p:grpSpPr bwMode="auto">
          <a:xfrm>
            <a:off x="5367867" y="3476625"/>
            <a:ext cx="372533" cy="152400"/>
            <a:chOff x="2536" y="2920"/>
            <a:chExt cx="176" cy="128"/>
          </a:xfrm>
        </p:grpSpPr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2537" y="2922"/>
              <a:ext cx="174" cy="119"/>
            </a:xfrm>
            <a:custGeom>
              <a:avLst/>
              <a:gdLst>
                <a:gd name="T0" fmla="*/ 0 w 174"/>
                <a:gd name="T1" fmla="*/ 0 h 119"/>
                <a:gd name="T2" fmla="*/ 174 w 174"/>
                <a:gd name="T3" fmla="*/ 0 h 119"/>
                <a:gd name="T4" fmla="*/ 174 w 174"/>
                <a:gd name="T5" fmla="*/ 119 h 119"/>
                <a:gd name="T6" fmla="*/ 0 w 174"/>
                <a:gd name="T7" fmla="*/ 119 h 119"/>
                <a:gd name="T8" fmla="*/ 0 w 174"/>
                <a:gd name="T9" fmla="*/ 0 h 119"/>
                <a:gd name="T10" fmla="*/ 0 w 1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19">
                  <a:moveTo>
                    <a:pt x="0" y="0"/>
                  </a:moveTo>
                  <a:lnTo>
                    <a:pt x="174" y="0"/>
                  </a:lnTo>
                  <a:lnTo>
                    <a:pt x="174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80" name="Freeform 84"/>
          <p:cNvSpPr>
            <a:spLocks/>
          </p:cNvSpPr>
          <p:nvPr/>
        </p:nvSpPr>
        <p:spPr bwMode="auto">
          <a:xfrm>
            <a:off x="5369985" y="3479007"/>
            <a:ext cx="368300" cy="141685"/>
          </a:xfrm>
          <a:custGeom>
            <a:avLst/>
            <a:gdLst>
              <a:gd name="T0" fmla="*/ 0 w 174"/>
              <a:gd name="T1" fmla="*/ 0 h 119"/>
              <a:gd name="T2" fmla="*/ 174 w 174"/>
              <a:gd name="T3" fmla="*/ 0 h 119"/>
              <a:gd name="T4" fmla="*/ 174 w 174"/>
              <a:gd name="T5" fmla="*/ 119 h 119"/>
              <a:gd name="T6" fmla="*/ 0 w 174"/>
              <a:gd name="T7" fmla="*/ 119 h 119"/>
              <a:gd name="T8" fmla="*/ 0 w 174"/>
              <a:gd name="T9" fmla="*/ 0 h 119"/>
              <a:gd name="T10" fmla="*/ 0 w 174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" h="119">
                <a:moveTo>
                  <a:pt x="0" y="0"/>
                </a:moveTo>
                <a:lnTo>
                  <a:pt x="174" y="0"/>
                </a:lnTo>
                <a:lnTo>
                  <a:pt x="174" y="119"/>
                </a:lnTo>
                <a:lnTo>
                  <a:pt x="0" y="1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2" name="Text Box 86"/>
          <p:cNvSpPr txBox="1">
            <a:spLocks noChangeArrowheads="1"/>
          </p:cNvSpPr>
          <p:nvPr/>
        </p:nvSpPr>
        <p:spPr bwMode="auto">
          <a:xfrm>
            <a:off x="5369985" y="3519072"/>
            <a:ext cx="368300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Yahoo</a:t>
            </a:r>
          </a:p>
        </p:txBody>
      </p:sp>
      <p:grpSp>
        <p:nvGrpSpPr>
          <p:cNvPr id="2119" name="Group -1024"/>
          <p:cNvGrpSpPr>
            <a:grpSpLocks/>
          </p:cNvGrpSpPr>
          <p:nvPr/>
        </p:nvGrpSpPr>
        <p:grpSpPr bwMode="auto">
          <a:xfrm>
            <a:off x="5842000" y="3476625"/>
            <a:ext cx="389467" cy="152400"/>
            <a:chOff x="2760" y="2920"/>
            <a:chExt cx="184" cy="128"/>
          </a:xfrm>
        </p:grpSpPr>
        <p:sp>
          <p:nvSpPr>
            <p:cNvPr id="4185" name="Freeform 89"/>
            <p:cNvSpPr>
              <a:spLocks/>
            </p:cNvSpPr>
            <p:nvPr/>
          </p:nvSpPr>
          <p:spPr bwMode="auto">
            <a:xfrm>
              <a:off x="2767" y="2922"/>
              <a:ext cx="175" cy="119"/>
            </a:xfrm>
            <a:custGeom>
              <a:avLst/>
              <a:gdLst>
                <a:gd name="T0" fmla="*/ 0 w 174"/>
                <a:gd name="T1" fmla="*/ 0 h 119"/>
                <a:gd name="T2" fmla="*/ 174 w 174"/>
                <a:gd name="T3" fmla="*/ 0 h 119"/>
                <a:gd name="T4" fmla="*/ 174 w 174"/>
                <a:gd name="T5" fmla="*/ 119 h 119"/>
                <a:gd name="T6" fmla="*/ 0 w 174"/>
                <a:gd name="T7" fmla="*/ 119 h 119"/>
                <a:gd name="T8" fmla="*/ 0 w 174"/>
                <a:gd name="T9" fmla="*/ 0 h 119"/>
                <a:gd name="T10" fmla="*/ 0 w 1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19">
                  <a:moveTo>
                    <a:pt x="0" y="0"/>
                  </a:moveTo>
                  <a:lnTo>
                    <a:pt x="174" y="0"/>
                  </a:lnTo>
                  <a:lnTo>
                    <a:pt x="174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84" name="Freeform 88"/>
          <p:cNvSpPr>
            <a:spLocks/>
          </p:cNvSpPr>
          <p:nvPr/>
        </p:nvSpPr>
        <p:spPr bwMode="auto">
          <a:xfrm>
            <a:off x="5856817" y="3479007"/>
            <a:ext cx="370416" cy="141685"/>
          </a:xfrm>
          <a:custGeom>
            <a:avLst/>
            <a:gdLst>
              <a:gd name="T0" fmla="*/ 0 w 174"/>
              <a:gd name="T1" fmla="*/ 0 h 119"/>
              <a:gd name="T2" fmla="*/ 174 w 174"/>
              <a:gd name="T3" fmla="*/ 0 h 119"/>
              <a:gd name="T4" fmla="*/ 174 w 174"/>
              <a:gd name="T5" fmla="*/ 119 h 119"/>
              <a:gd name="T6" fmla="*/ 0 w 174"/>
              <a:gd name="T7" fmla="*/ 119 h 119"/>
              <a:gd name="T8" fmla="*/ 0 w 174"/>
              <a:gd name="T9" fmla="*/ 0 h 119"/>
              <a:gd name="T10" fmla="*/ 0 w 174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" h="119">
                <a:moveTo>
                  <a:pt x="0" y="0"/>
                </a:moveTo>
                <a:lnTo>
                  <a:pt x="174" y="0"/>
                </a:lnTo>
                <a:lnTo>
                  <a:pt x="174" y="119"/>
                </a:lnTo>
                <a:lnTo>
                  <a:pt x="0" y="1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86" name="Text Box 90"/>
          <p:cNvSpPr txBox="1">
            <a:spLocks noChangeArrowheads="1"/>
          </p:cNvSpPr>
          <p:nvPr/>
        </p:nvSpPr>
        <p:spPr bwMode="auto">
          <a:xfrm>
            <a:off x="5856817" y="3519072"/>
            <a:ext cx="370416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Google</a:t>
            </a:r>
          </a:p>
        </p:txBody>
      </p:sp>
      <p:grpSp>
        <p:nvGrpSpPr>
          <p:cNvPr id="2122" name="Group -1024"/>
          <p:cNvGrpSpPr>
            <a:grpSpLocks/>
          </p:cNvGrpSpPr>
          <p:nvPr/>
        </p:nvGrpSpPr>
        <p:grpSpPr bwMode="auto">
          <a:xfrm>
            <a:off x="6366933" y="3476625"/>
            <a:ext cx="389467" cy="152400"/>
            <a:chOff x="3008" y="2920"/>
            <a:chExt cx="184" cy="128"/>
          </a:xfrm>
        </p:grpSpPr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3013" y="2922"/>
              <a:ext cx="174" cy="119"/>
            </a:xfrm>
            <a:custGeom>
              <a:avLst/>
              <a:gdLst>
                <a:gd name="T0" fmla="*/ 0 w 174"/>
                <a:gd name="T1" fmla="*/ 0 h 119"/>
                <a:gd name="T2" fmla="*/ 174 w 174"/>
                <a:gd name="T3" fmla="*/ 0 h 119"/>
                <a:gd name="T4" fmla="*/ 174 w 174"/>
                <a:gd name="T5" fmla="*/ 119 h 119"/>
                <a:gd name="T6" fmla="*/ 0 w 174"/>
                <a:gd name="T7" fmla="*/ 119 h 119"/>
                <a:gd name="T8" fmla="*/ 0 w 174"/>
                <a:gd name="T9" fmla="*/ 0 h 119"/>
                <a:gd name="T10" fmla="*/ 0 w 1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19">
                  <a:moveTo>
                    <a:pt x="0" y="0"/>
                  </a:moveTo>
                  <a:lnTo>
                    <a:pt x="174" y="0"/>
                  </a:lnTo>
                  <a:lnTo>
                    <a:pt x="174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88" name="Freeform 92"/>
          <p:cNvSpPr>
            <a:spLocks/>
          </p:cNvSpPr>
          <p:nvPr/>
        </p:nvSpPr>
        <p:spPr bwMode="auto">
          <a:xfrm>
            <a:off x="6377518" y="3479007"/>
            <a:ext cx="368300" cy="141685"/>
          </a:xfrm>
          <a:custGeom>
            <a:avLst/>
            <a:gdLst>
              <a:gd name="T0" fmla="*/ 0 w 174"/>
              <a:gd name="T1" fmla="*/ 0 h 119"/>
              <a:gd name="T2" fmla="*/ 174 w 174"/>
              <a:gd name="T3" fmla="*/ 0 h 119"/>
              <a:gd name="T4" fmla="*/ 174 w 174"/>
              <a:gd name="T5" fmla="*/ 119 h 119"/>
              <a:gd name="T6" fmla="*/ 0 w 174"/>
              <a:gd name="T7" fmla="*/ 119 h 119"/>
              <a:gd name="T8" fmla="*/ 0 w 174"/>
              <a:gd name="T9" fmla="*/ 0 h 119"/>
              <a:gd name="T10" fmla="*/ 0 w 174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" h="119">
                <a:moveTo>
                  <a:pt x="0" y="0"/>
                </a:moveTo>
                <a:lnTo>
                  <a:pt x="174" y="0"/>
                </a:lnTo>
                <a:lnTo>
                  <a:pt x="174" y="119"/>
                </a:lnTo>
                <a:lnTo>
                  <a:pt x="0" y="1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0" name="Text Box 94"/>
          <p:cNvSpPr txBox="1">
            <a:spLocks noChangeArrowheads="1"/>
          </p:cNvSpPr>
          <p:nvPr/>
        </p:nvSpPr>
        <p:spPr bwMode="auto">
          <a:xfrm>
            <a:off x="6377518" y="3519072"/>
            <a:ext cx="368300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NASA</a:t>
            </a:r>
          </a:p>
        </p:txBody>
      </p:sp>
      <p:grpSp>
        <p:nvGrpSpPr>
          <p:cNvPr id="2125" name="Group -1024"/>
          <p:cNvGrpSpPr>
            <a:grpSpLocks/>
          </p:cNvGrpSpPr>
          <p:nvPr/>
        </p:nvGrpSpPr>
        <p:grpSpPr bwMode="auto">
          <a:xfrm>
            <a:off x="2861733" y="4057650"/>
            <a:ext cx="965200" cy="219075"/>
            <a:chOff x="1352" y="3408"/>
            <a:chExt cx="456" cy="184"/>
          </a:xfrm>
        </p:grpSpPr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1359" y="3412"/>
              <a:ext cx="447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92" name="Freeform 96"/>
          <p:cNvSpPr>
            <a:spLocks/>
          </p:cNvSpPr>
          <p:nvPr/>
        </p:nvSpPr>
        <p:spPr bwMode="auto">
          <a:xfrm>
            <a:off x="2876551" y="4062413"/>
            <a:ext cx="946149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4" name="Text Box 98"/>
          <p:cNvSpPr txBox="1">
            <a:spLocks noChangeArrowheads="1"/>
          </p:cNvSpPr>
          <p:nvPr/>
        </p:nvSpPr>
        <p:spPr bwMode="auto">
          <a:xfrm>
            <a:off x="2876551" y="4129311"/>
            <a:ext cx="9461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Model Updater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195" name="Freeform 99"/>
          <p:cNvSpPr>
            <a:spLocks/>
          </p:cNvSpPr>
          <p:nvPr/>
        </p:nvSpPr>
        <p:spPr bwMode="auto">
          <a:xfrm>
            <a:off x="3822701" y="4167188"/>
            <a:ext cx="1200151" cy="2381"/>
          </a:xfrm>
          <a:custGeom>
            <a:avLst/>
            <a:gdLst>
              <a:gd name="T0" fmla="*/ 0 w 567"/>
              <a:gd name="T1" fmla="*/ 0 h 1"/>
              <a:gd name="T2" fmla="*/ 567 w 567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7" h="1">
                <a:moveTo>
                  <a:pt x="0" y="0"/>
                </a:moveTo>
                <a:lnTo>
                  <a:pt x="567" y="1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6" name="Freeform 100"/>
          <p:cNvSpPr>
            <a:spLocks/>
          </p:cNvSpPr>
          <p:nvPr/>
        </p:nvSpPr>
        <p:spPr bwMode="auto">
          <a:xfrm>
            <a:off x="4959351" y="4151710"/>
            <a:ext cx="63500" cy="35719"/>
          </a:xfrm>
          <a:custGeom>
            <a:avLst/>
            <a:gdLst>
              <a:gd name="T0" fmla="*/ 0 w 64"/>
              <a:gd name="T1" fmla="*/ 0 h 64"/>
              <a:gd name="T2" fmla="*/ 64 w 64"/>
              <a:gd name="T3" fmla="*/ 32 h 64"/>
              <a:gd name="T4" fmla="*/ 0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0"/>
                </a:moveTo>
                <a:lnTo>
                  <a:pt x="64" y="32"/>
                </a:lnTo>
                <a:lnTo>
                  <a:pt x="0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7" name="Freeform 101"/>
          <p:cNvSpPr>
            <a:spLocks/>
          </p:cNvSpPr>
          <p:nvPr/>
        </p:nvSpPr>
        <p:spPr bwMode="auto">
          <a:xfrm>
            <a:off x="3585633" y="3865960"/>
            <a:ext cx="0" cy="196453"/>
          </a:xfrm>
          <a:custGeom>
            <a:avLst/>
            <a:gdLst>
              <a:gd name="T0" fmla="*/ 165 h 165"/>
              <a:gd name="T1" fmla="*/ 0 h 16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65">
                <a:moveTo>
                  <a:pt x="0" y="165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8" name="Freeform 102"/>
          <p:cNvSpPr>
            <a:spLocks/>
          </p:cNvSpPr>
          <p:nvPr/>
        </p:nvSpPr>
        <p:spPr bwMode="auto">
          <a:xfrm>
            <a:off x="3553885" y="3865960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9" name="Freeform 103"/>
          <p:cNvSpPr>
            <a:spLocks/>
          </p:cNvSpPr>
          <p:nvPr/>
        </p:nvSpPr>
        <p:spPr bwMode="auto">
          <a:xfrm>
            <a:off x="4387851" y="2996804"/>
            <a:ext cx="855133" cy="1190"/>
          </a:xfrm>
          <a:custGeom>
            <a:avLst/>
            <a:gdLst>
              <a:gd name="T0" fmla="*/ 403 w 403"/>
              <a:gd name="T1" fmla="*/ 1 h 1"/>
              <a:gd name="T2" fmla="*/ 0 w 40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" h="1">
                <a:moveTo>
                  <a:pt x="403" y="1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0" name="Freeform 104"/>
          <p:cNvSpPr>
            <a:spLocks/>
          </p:cNvSpPr>
          <p:nvPr/>
        </p:nvSpPr>
        <p:spPr bwMode="auto">
          <a:xfrm>
            <a:off x="4387851" y="2978944"/>
            <a:ext cx="63500" cy="35719"/>
          </a:xfrm>
          <a:custGeom>
            <a:avLst/>
            <a:gdLst>
              <a:gd name="T0" fmla="*/ 63 w 64"/>
              <a:gd name="T1" fmla="*/ 63 h 63"/>
              <a:gd name="T2" fmla="*/ 0 w 64"/>
              <a:gd name="T3" fmla="*/ 31 h 63"/>
              <a:gd name="T4" fmla="*/ 64 w 64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3">
                <a:moveTo>
                  <a:pt x="63" y="63"/>
                </a:moveTo>
                <a:lnTo>
                  <a:pt x="0" y="31"/>
                </a:lnTo>
                <a:lnTo>
                  <a:pt x="64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34" name="Group -1024"/>
          <p:cNvGrpSpPr>
            <a:grpSpLocks/>
          </p:cNvGrpSpPr>
          <p:nvPr/>
        </p:nvGrpSpPr>
        <p:grpSpPr bwMode="auto">
          <a:xfrm>
            <a:off x="5012267" y="4105275"/>
            <a:ext cx="3064933" cy="123825"/>
            <a:chOff x="2368" y="3448"/>
            <a:chExt cx="1448" cy="104"/>
          </a:xfrm>
        </p:grpSpPr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2373" y="3455"/>
              <a:ext cx="1439" cy="93"/>
            </a:xfrm>
            <a:custGeom>
              <a:avLst/>
              <a:gdLst>
                <a:gd name="T0" fmla="*/ 0 w 1439"/>
                <a:gd name="T1" fmla="*/ 0 h 92"/>
                <a:gd name="T2" fmla="*/ 1439 w 1439"/>
                <a:gd name="T3" fmla="*/ 0 h 92"/>
                <a:gd name="T4" fmla="*/ 1439 w 1439"/>
                <a:gd name="T5" fmla="*/ 92 h 92"/>
                <a:gd name="T6" fmla="*/ 0 w 1439"/>
                <a:gd name="T7" fmla="*/ 92 h 92"/>
                <a:gd name="T8" fmla="*/ 0 w 1439"/>
                <a:gd name="T9" fmla="*/ 0 h 92"/>
                <a:gd name="T10" fmla="*/ 0 w 143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9" h="92">
                  <a:moveTo>
                    <a:pt x="0" y="0"/>
                  </a:moveTo>
                  <a:lnTo>
                    <a:pt x="1439" y="0"/>
                  </a:lnTo>
                  <a:lnTo>
                    <a:pt x="143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02" name="Freeform 106"/>
          <p:cNvSpPr>
            <a:spLocks/>
          </p:cNvSpPr>
          <p:nvPr/>
        </p:nvSpPr>
        <p:spPr bwMode="auto">
          <a:xfrm>
            <a:off x="5022851" y="4113610"/>
            <a:ext cx="3045883" cy="110728"/>
          </a:xfrm>
          <a:custGeom>
            <a:avLst/>
            <a:gdLst>
              <a:gd name="T0" fmla="*/ 0 w 1439"/>
              <a:gd name="T1" fmla="*/ 0 h 92"/>
              <a:gd name="T2" fmla="*/ 1439 w 1439"/>
              <a:gd name="T3" fmla="*/ 0 h 92"/>
              <a:gd name="T4" fmla="*/ 1439 w 1439"/>
              <a:gd name="T5" fmla="*/ 92 h 92"/>
              <a:gd name="T6" fmla="*/ 0 w 1439"/>
              <a:gd name="T7" fmla="*/ 92 h 92"/>
              <a:gd name="T8" fmla="*/ 0 w 1439"/>
              <a:gd name="T9" fmla="*/ 0 h 92"/>
              <a:gd name="T10" fmla="*/ 0 w 143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9" h="92">
                <a:moveTo>
                  <a:pt x="0" y="0"/>
                </a:moveTo>
                <a:lnTo>
                  <a:pt x="1439" y="0"/>
                </a:lnTo>
                <a:lnTo>
                  <a:pt x="143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4" name="Text Box 108"/>
          <p:cNvSpPr txBox="1">
            <a:spLocks noChangeArrowheads="1"/>
          </p:cNvSpPr>
          <p:nvPr/>
        </p:nvSpPr>
        <p:spPr bwMode="auto">
          <a:xfrm>
            <a:off x="5022851" y="4130502"/>
            <a:ext cx="30458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Data Store Interface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205" name="Freeform 109"/>
          <p:cNvSpPr>
            <a:spLocks/>
          </p:cNvSpPr>
          <p:nvPr/>
        </p:nvSpPr>
        <p:spPr bwMode="auto">
          <a:xfrm>
            <a:off x="5782734" y="4224338"/>
            <a:ext cx="4233" cy="734616"/>
          </a:xfrm>
          <a:custGeom>
            <a:avLst/>
            <a:gdLst>
              <a:gd name="T0" fmla="*/ 0 w 1"/>
              <a:gd name="T1" fmla="*/ 0 h 616"/>
              <a:gd name="T2" fmla="*/ 1 w 1"/>
              <a:gd name="T3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16">
                <a:moveTo>
                  <a:pt x="0" y="0"/>
                </a:moveTo>
                <a:lnTo>
                  <a:pt x="1" y="616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6" name="Freeform 110"/>
          <p:cNvSpPr>
            <a:spLocks/>
          </p:cNvSpPr>
          <p:nvPr/>
        </p:nvSpPr>
        <p:spPr bwMode="auto">
          <a:xfrm>
            <a:off x="5753100" y="4224338"/>
            <a:ext cx="61384" cy="35719"/>
          </a:xfrm>
          <a:custGeom>
            <a:avLst/>
            <a:gdLst>
              <a:gd name="T0" fmla="*/ 31 w 63"/>
              <a:gd name="T1" fmla="*/ 0 h 64"/>
              <a:gd name="T2" fmla="*/ 63 w 63"/>
              <a:gd name="T3" fmla="*/ 63 h 64"/>
              <a:gd name="T4" fmla="*/ 0 w 63"/>
              <a:gd name="T5" fmla="*/ 64 h 64"/>
              <a:gd name="T6" fmla="*/ 31 w 63"/>
              <a:gd name="T7" fmla="*/ 0 h 64"/>
              <a:gd name="T8" fmla="*/ 31 w 63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31" y="0"/>
                </a:moveTo>
                <a:lnTo>
                  <a:pt x="63" y="63"/>
                </a:lnTo>
                <a:lnTo>
                  <a:pt x="0" y="64"/>
                </a:lnTo>
                <a:lnTo>
                  <a:pt x="31" y="0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7" name="Freeform 111"/>
          <p:cNvSpPr>
            <a:spLocks/>
          </p:cNvSpPr>
          <p:nvPr/>
        </p:nvSpPr>
        <p:spPr bwMode="auto">
          <a:xfrm>
            <a:off x="2000251" y="2996804"/>
            <a:ext cx="1318683" cy="382190"/>
          </a:xfrm>
          <a:custGeom>
            <a:avLst/>
            <a:gdLst>
              <a:gd name="T0" fmla="*/ 0 w 622"/>
              <a:gd name="T1" fmla="*/ 321 h 321"/>
              <a:gd name="T2" fmla="*/ 274 w 622"/>
              <a:gd name="T3" fmla="*/ 321 h 321"/>
              <a:gd name="T4" fmla="*/ 311 w 622"/>
              <a:gd name="T5" fmla="*/ 284 h 321"/>
              <a:gd name="T6" fmla="*/ 311 w 622"/>
              <a:gd name="T7" fmla="*/ 37 h 321"/>
              <a:gd name="T8" fmla="*/ 348 w 622"/>
              <a:gd name="T9" fmla="*/ 0 h 321"/>
              <a:gd name="T10" fmla="*/ 622 w 622"/>
              <a:gd name="T11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2" h="321">
                <a:moveTo>
                  <a:pt x="0" y="321"/>
                </a:moveTo>
                <a:lnTo>
                  <a:pt x="274" y="321"/>
                </a:lnTo>
                <a:cubicBezTo>
                  <a:pt x="299" y="321"/>
                  <a:pt x="311" y="308"/>
                  <a:pt x="311" y="284"/>
                </a:cubicBezTo>
                <a:lnTo>
                  <a:pt x="311" y="37"/>
                </a:lnTo>
                <a:cubicBezTo>
                  <a:pt x="311" y="12"/>
                  <a:pt x="323" y="0"/>
                  <a:pt x="348" y="0"/>
                </a:cubicBezTo>
                <a:lnTo>
                  <a:pt x="62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8" name="Freeform 112"/>
          <p:cNvSpPr>
            <a:spLocks/>
          </p:cNvSpPr>
          <p:nvPr/>
        </p:nvSpPr>
        <p:spPr bwMode="auto">
          <a:xfrm>
            <a:off x="3255434" y="2978944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09" name="Freeform 113"/>
          <p:cNvSpPr>
            <a:spLocks/>
          </p:cNvSpPr>
          <p:nvPr/>
        </p:nvSpPr>
        <p:spPr bwMode="auto">
          <a:xfrm>
            <a:off x="2000251" y="3378994"/>
            <a:ext cx="1318683" cy="350044"/>
          </a:xfrm>
          <a:custGeom>
            <a:avLst/>
            <a:gdLst>
              <a:gd name="T0" fmla="*/ 0 w 622"/>
              <a:gd name="T1" fmla="*/ 0 h 293"/>
              <a:gd name="T2" fmla="*/ 274 w 622"/>
              <a:gd name="T3" fmla="*/ 0 h 293"/>
              <a:gd name="T4" fmla="*/ 311 w 622"/>
              <a:gd name="T5" fmla="*/ 37 h 293"/>
              <a:gd name="T6" fmla="*/ 311 w 622"/>
              <a:gd name="T7" fmla="*/ 256 h 293"/>
              <a:gd name="T8" fmla="*/ 348 w 622"/>
              <a:gd name="T9" fmla="*/ 293 h 293"/>
              <a:gd name="T10" fmla="*/ 622 w 622"/>
              <a:gd name="T11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2" h="293">
                <a:moveTo>
                  <a:pt x="0" y="0"/>
                </a:moveTo>
                <a:lnTo>
                  <a:pt x="274" y="0"/>
                </a:lnTo>
                <a:cubicBezTo>
                  <a:pt x="299" y="0"/>
                  <a:pt x="311" y="12"/>
                  <a:pt x="311" y="37"/>
                </a:cubicBezTo>
                <a:lnTo>
                  <a:pt x="311" y="256"/>
                </a:lnTo>
                <a:cubicBezTo>
                  <a:pt x="311" y="281"/>
                  <a:pt x="323" y="293"/>
                  <a:pt x="348" y="293"/>
                </a:cubicBezTo>
                <a:lnTo>
                  <a:pt x="622" y="293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10" name="Freeform 114"/>
          <p:cNvSpPr>
            <a:spLocks/>
          </p:cNvSpPr>
          <p:nvPr/>
        </p:nvSpPr>
        <p:spPr bwMode="auto">
          <a:xfrm>
            <a:off x="3255434" y="3711179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43" name="Group -1024"/>
          <p:cNvGrpSpPr>
            <a:grpSpLocks/>
          </p:cNvGrpSpPr>
          <p:nvPr/>
        </p:nvGrpSpPr>
        <p:grpSpPr bwMode="auto">
          <a:xfrm>
            <a:off x="3369733" y="3267075"/>
            <a:ext cx="965200" cy="219075"/>
            <a:chOff x="1592" y="2744"/>
            <a:chExt cx="456" cy="184"/>
          </a:xfrm>
        </p:grpSpPr>
        <p:sp>
          <p:nvSpPr>
            <p:cNvPr id="4213" name="Freeform 117"/>
            <p:cNvSpPr>
              <a:spLocks/>
            </p:cNvSpPr>
            <p:nvPr/>
          </p:nvSpPr>
          <p:spPr bwMode="auto">
            <a:xfrm>
              <a:off x="1597" y="2750"/>
              <a:ext cx="447" cy="176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12" name="Freeform 116"/>
          <p:cNvSpPr>
            <a:spLocks/>
          </p:cNvSpPr>
          <p:nvPr/>
        </p:nvSpPr>
        <p:spPr bwMode="auto">
          <a:xfrm>
            <a:off x="3380318" y="3274219"/>
            <a:ext cx="946149" cy="20955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14" name="Text Box 118"/>
          <p:cNvSpPr txBox="1">
            <a:spLocks noChangeArrowheads="1"/>
          </p:cNvSpPr>
          <p:nvPr/>
        </p:nvSpPr>
        <p:spPr bwMode="auto">
          <a:xfrm>
            <a:off x="3380318" y="3340522"/>
            <a:ext cx="9461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Model Aggregator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215" name="Freeform 119"/>
          <p:cNvSpPr>
            <a:spLocks/>
          </p:cNvSpPr>
          <p:nvPr/>
        </p:nvSpPr>
        <p:spPr bwMode="auto">
          <a:xfrm>
            <a:off x="2000251" y="3378994"/>
            <a:ext cx="1380067" cy="0"/>
          </a:xfrm>
          <a:custGeom>
            <a:avLst/>
            <a:gdLst>
              <a:gd name="T0" fmla="*/ 0 w 652"/>
              <a:gd name="T1" fmla="*/ 652 w 652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52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16" name="Freeform 120"/>
          <p:cNvSpPr>
            <a:spLocks/>
          </p:cNvSpPr>
          <p:nvPr/>
        </p:nvSpPr>
        <p:spPr bwMode="auto">
          <a:xfrm>
            <a:off x="3318933" y="3361135"/>
            <a:ext cx="61384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48" name="Group -1024"/>
          <p:cNvGrpSpPr>
            <a:grpSpLocks/>
          </p:cNvGrpSpPr>
          <p:nvPr/>
        </p:nvGrpSpPr>
        <p:grpSpPr bwMode="auto">
          <a:xfrm>
            <a:off x="3437467" y="3590925"/>
            <a:ext cx="965200" cy="219075"/>
            <a:chOff x="1624" y="3016"/>
            <a:chExt cx="456" cy="184"/>
          </a:xfrm>
        </p:grpSpPr>
        <p:sp>
          <p:nvSpPr>
            <p:cNvPr id="4219" name="Freeform 123"/>
            <p:cNvSpPr>
              <a:spLocks/>
            </p:cNvSpPr>
            <p:nvPr/>
          </p:nvSpPr>
          <p:spPr bwMode="auto">
            <a:xfrm>
              <a:off x="1627" y="3017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18" name="Freeform 122"/>
          <p:cNvSpPr>
            <a:spLocks/>
          </p:cNvSpPr>
          <p:nvPr/>
        </p:nvSpPr>
        <p:spPr bwMode="auto">
          <a:xfrm>
            <a:off x="3443818" y="3592117"/>
            <a:ext cx="944033" cy="21074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20" name="Text Box 124"/>
          <p:cNvSpPr txBox="1">
            <a:spLocks noChangeArrowheads="1"/>
          </p:cNvSpPr>
          <p:nvPr/>
        </p:nvSpPr>
        <p:spPr bwMode="auto">
          <a:xfrm>
            <a:off x="3443818" y="3620543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51" name="Group -1024"/>
          <p:cNvGrpSpPr>
            <a:grpSpLocks/>
          </p:cNvGrpSpPr>
          <p:nvPr/>
        </p:nvGrpSpPr>
        <p:grpSpPr bwMode="auto">
          <a:xfrm>
            <a:off x="3386667" y="3619500"/>
            <a:ext cx="948267" cy="219075"/>
            <a:chOff x="1600" y="3040"/>
            <a:chExt cx="448" cy="184"/>
          </a:xfrm>
        </p:grpSpPr>
        <p:sp>
          <p:nvSpPr>
            <p:cNvPr id="4223" name="Freeform 127"/>
            <p:cNvSpPr>
              <a:spLocks/>
            </p:cNvSpPr>
            <p:nvPr/>
          </p:nvSpPr>
          <p:spPr bwMode="auto">
            <a:xfrm>
              <a:off x="1601" y="3043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22" name="Freeform 126"/>
          <p:cNvSpPr>
            <a:spLocks/>
          </p:cNvSpPr>
          <p:nvPr/>
        </p:nvSpPr>
        <p:spPr bwMode="auto">
          <a:xfrm>
            <a:off x="3388785" y="3623073"/>
            <a:ext cx="944033" cy="210740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24" name="Text Box 128"/>
          <p:cNvSpPr txBox="1">
            <a:spLocks noChangeArrowheads="1"/>
          </p:cNvSpPr>
          <p:nvPr/>
        </p:nvSpPr>
        <p:spPr bwMode="auto">
          <a:xfrm>
            <a:off x="3388785" y="3651499"/>
            <a:ext cx="9440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Predictor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54" name="Group -1024"/>
          <p:cNvGrpSpPr>
            <a:grpSpLocks/>
          </p:cNvGrpSpPr>
          <p:nvPr/>
        </p:nvGrpSpPr>
        <p:grpSpPr bwMode="auto">
          <a:xfrm>
            <a:off x="3318933" y="3648075"/>
            <a:ext cx="948267" cy="219075"/>
            <a:chOff x="1568" y="3064"/>
            <a:chExt cx="448" cy="184"/>
          </a:xfrm>
        </p:grpSpPr>
        <p:sp>
          <p:nvSpPr>
            <p:cNvPr id="4227" name="Freeform 131"/>
            <p:cNvSpPr>
              <a:spLocks/>
            </p:cNvSpPr>
            <p:nvPr/>
          </p:nvSpPr>
          <p:spPr bwMode="auto">
            <a:xfrm>
              <a:off x="1568" y="3070"/>
              <a:ext cx="446" cy="177"/>
            </a:xfrm>
            <a:custGeom>
              <a:avLst/>
              <a:gdLst>
                <a:gd name="T0" fmla="*/ 0 w 446"/>
                <a:gd name="T1" fmla="*/ 0 h 176"/>
                <a:gd name="T2" fmla="*/ 446 w 446"/>
                <a:gd name="T3" fmla="*/ 0 h 176"/>
                <a:gd name="T4" fmla="*/ 446 w 446"/>
                <a:gd name="T5" fmla="*/ 176 h 176"/>
                <a:gd name="T6" fmla="*/ 0 w 446"/>
                <a:gd name="T7" fmla="*/ 176 h 176"/>
                <a:gd name="T8" fmla="*/ 0 w 446"/>
                <a:gd name="T9" fmla="*/ 0 h 176"/>
                <a:gd name="T10" fmla="*/ 0 w 446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176">
                  <a:moveTo>
                    <a:pt x="0" y="0"/>
                  </a:moveTo>
                  <a:lnTo>
                    <a:pt x="446" y="0"/>
                  </a:lnTo>
                  <a:lnTo>
                    <a:pt x="446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26" name="Freeform 130"/>
          <p:cNvSpPr>
            <a:spLocks/>
          </p:cNvSpPr>
          <p:nvPr/>
        </p:nvSpPr>
        <p:spPr bwMode="auto">
          <a:xfrm>
            <a:off x="3318934" y="3655219"/>
            <a:ext cx="944033" cy="210741"/>
          </a:xfrm>
          <a:custGeom>
            <a:avLst/>
            <a:gdLst>
              <a:gd name="T0" fmla="*/ 0 w 446"/>
              <a:gd name="T1" fmla="*/ 0 h 176"/>
              <a:gd name="T2" fmla="*/ 446 w 446"/>
              <a:gd name="T3" fmla="*/ 0 h 176"/>
              <a:gd name="T4" fmla="*/ 446 w 446"/>
              <a:gd name="T5" fmla="*/ 176 h 176"/>
              <a:gd name="T6" fmla="*/ 0 w 446"/>
              <a:gd name="T7" fmla="*/ 176 h 176"/>
              <a:gd name="T8" fmla="*/ 0 w 446"/>
              <a:gd name="T9" fmla="*/ 0 h 176"/>
              <a:gd name="T10" fmla="*/ 0 w 446"/>
              <a:gd name="T1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176">
                <a:moveTo>
                  <a:pt x="0" y="0"/>
                </a:moveTo>
                <a:lnTo>
                  <a:pt x="446" y="0"/>
                </a:lnTo>
                <a:lnTo>
                  <a:pt x="446" y="176"/>
                </a:lnTo>
                <a:lnTo>
                  <a:pt x="0" y="1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28" name="Text Box 132"/>
          <p:cNvSpPr txBox="1">
            <a:spLocks noChangeArrowheads="1"/>
          </p:cNvSpPr>
          <p:nvPr/>
        </p:nvSpPr>
        <p:spPr bwMode="auto">
          <a:xfrm>
            <a:off x="3318934" y="3722117"/>
            <a:ext cx="9440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Model Builder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229" name="Freeform 133"/>
          <p:cNvSpPr>
            <a:spLocks/>
          </p:cNvSpPr>
          <p:nvPr/>
        </p:nvSpPr>
        <p:spPr bwMode="auto">
          <a:xfrm>
            <a:off x="3852334" y="3483769"/>
            <a:ext cx="2117" cy="108347"/>
          </a:xfrm>
          <a:custGeom>
            <a:avLst/>
            <a:gdLst>
              <a:gd name="T0" fmla="*/ 90 h 90"/>
              <a:gd name="T1" fmla="*/ 0 h 9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90">
                <a:moveTo>
                  <a:pt x="0" y="90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0" name="Freeform 134"/>
          <p:cNvSpPr>
            <a:spLocks/>
          </p:cNvSpPr>
          <p:nvPr/>
        </p:nvSpPr>
        <p:spPr bwMode="auto">
          <a:xfrm>
            <a:off x="3822700" y="3483769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1" name="Freeform 135"/>
          <p:cNvSpPr>
            <a:spLocks/>
          </p:cNvSpPr>
          <p:nvPr/>
        </p:nvSpPr>
        <p:spPr bwMode="auto">
          <a:xfrm>
            <a:off x="3852334" y="3133725"/>
            <a:ext cx="2117" cy="140494"/>
          </a:xfrm>
          <a:custGeom>
            <a:avLst/>
            <a:gdLst>
              <a:gd name="T0" fmla="*/ 118 h 118"/>
              <a:gd name="T1" fmla="*/ 0 h 11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8">
                <a:moveTo>
                  <a:pt x="0" y="118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2" name="Freeform 136"/>
          <p:cNvSpPr>
            <a:spLocks/>
          </p:cNvSpPr>
          <p:nvPr/>
        </p:nvSpPr>
        <p:spPr bwMode="auto">
          <a:xfrm>
            <a:off x="3822700" y="3133725"/>
            <a:ext cx="61384" cy="3452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61" name="Group -1024"/>
          <p:cNvGrpSpPr>
            <a:grpSpLocks/>
          </p:cNvGrpSpPr>
          <p:nvPr/>
        </p:nvGrpSpPr>
        <p:grpSpPr bwMode="auto">
          <a:xfrm>
            <a:off x="2523067" y="4543425"/>
            <a:ext cx="1642533" cy="352425"/>
            <a:chOff x="1192" y="3816"/>
            <a:chExt cx="776" cy="296"/>
          </a:xfrm>
        </p:grpSpPr>
        <p:sp>
          <p:nvSpPr>
            <p:cNvPr id="4235" name="Freeform 139"/>
            <p:cNvSpPr>
              <a:spLocks/>
            </p:cNvSpPr>
            <p:nvPr/>
          </p:nvSpPr>
          <p:spPr bwMode="auto">
            <a:xfrm>
              <a:off x="1198" y="3820"/>
              <a:ext cx="769" cy="290"/>
            </a:xfrm>
            <a:custGeom>
              <a:avLst/>
              <a:gdLst>
                <a:gd name="T0" fmla="*/ 0 w 769"/>
                <a:gd name="T1" fmla="*/ 0 h 290"/>
                <a:gd name="T2" fmla="*/ 769 w 769"/>
                <a:gd name="T3" fmla="*/ 0 h 290"/>
                <a:gd name="T4" fmla="*/ 769 w 769"/>
                <a:gd name="T5" fmla="*/ 290 h 290"/>
                <a:gd name="T6" fmla="*/ 0 w 769"/>
                <a:gd name="T7" fmla="*/ 290 h 290"/>
                <a:gd name="T8" fmla="*/ 0 w 769"/>
                <a:gd name="T9" fmla="*/ 0 h 290"/>
                <a:gd name="T10" fmla="*/ 0 w 769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90">
                  <a:moveTo>
                    <a:pt x="0" y="0"/>
                  </a:moveTo>
                  <a:lnTo>
                    <a:pt x="769" y="0"/>
                  </a:lnTo>
                  <a:lnTo>
                    <a:pt x="769" y="290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34" name="Freeform 138"/>
          <p:cNvSpPr>
            <a:spLocks/>
          </p:cNvSpPr>
          <p:nvPr/>
        </p:nvSpPr>
        <p:spPr bwMode="auto">
          <a:xfrm>
            <a:off x="2535767" y="4548188"/>
            <a:ext cx="1627717" cy="345281"/>
          </a:xfrm>
          <a:custGeom>
            <a:avLst/>
            <a:gdLst>
              <a:gd name="T0" fmla="*/ 0 w 769"/>
              <a:gd name="T1" fmla="*/ 0 h 290"/>
              <a:gd name="T2" fmla="*/ 769 w 769"/>
              <a:gd name="T3" fmla="*/ 0 h 290"/>
              <a:gd name="T4" fmla="*/ 769 w 769"/>
              <a:gd name="T5" fmla="*/ 290 h 290"/>
              <a:gd name="T6" fmla="*/ 0 w 769"/>
              <a:gd name="T7" fmla="*/ 290 h 290"/>
              <a:gd name="T8" fmla="*/ 0 w 769"/>
              <a:gd name="T9" fmla="*/ 0 h 290"/>
              <a:gd name="T10" fmla="*/ 0 w 769"/>
              <a:gd name="T1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90">
                <a:moveTo>
                  <a:pt x="0" y="0"/>
                </a:moveTo>
                <a:lnTo>
                  <a:pt x="769" y="0"/>
                </a:lnTo>
                <a:lnTo>
                  <a:pt x="769" y="290"/>
                </a:lnTo>
                <a:lnTo>
                  <a:pt x="0" y="2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36" name="Text Box 140"/>
          <p:cNvSpPr txBox="1">
            <a:spLocks noChangeArrowheads="1"/>
          </p:cNvSpPr>
          <p:nvPr/>
        </p:nvSpPr>
        <p:spPr bwMode="auto">
          <a:xfrm>
            <a:off x="2542117" y="4562476"/>
            <a:ext cx="1615016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External Resources</a:t>
            </a:r>
          </a:p>
        </p:txBody>
      </p:sp>
      <p:grpSp>
        <p:nvGrpSpPr>
          <p:cNvPr id="2164" name="Group -1024"/>
          <p:cNvGrpSpPr>
            <a:grpSpLocks/>
          </p:cNvGrpSpPr>
          <p:nvPr/>
        </p:nvGrpSpPr>
        <p:grpSpPr bwMode="auto">
          <a:xfrm>
            <a:off x="2675467" y="4657725"/>
            <a:ext cx="558800" cy="180975"/>
            <a:chOff x="1264" y="3912"/>
            <a:chExt cx="264" cy="152"/>
          </a:xfrm>
        </p:grpSpPr>
        <p:sp>
          <p:nvSpPr>
            <p:cNvPr id="4239" name="Freeform 143"/>
            <p:cNvSpPr>
              <a:spLocks/>
            </p:cNvSpPr>
            <p:nvPr/>
          </p:nvSpPr>
          <p:spPr bwMode="auto">
            <a:xfrm>
              <a:off x="1264" y="3913"/>
              <a:ext cx="261" cy="149"/>
            </a:xfrm>
            <a:custGeom>
              <a:avLst/>
              <a:gdLst>
                <a:gd name="T0" fmla="*/ 0 w 260"/>
                <a:gd name="T1" fmla="*/ 0 h 148"/>
                <a:gd name="T2" fmla="*/ 260 w 260"/>
                <a:gd name="T3" fmla="*/ 0 h 148"/>
                <a:gd name="T4" fmla="*/ 260 w 260"/>
                <a:gd name="T5" fmla="*/ 148 h 148"/>
                <a:gd name="T6" fmla="*/ 0 w 260"/>
                <a:gd name="T7" fmla="*/ 148 h 148"/>
                <a:gd name="T8" fmla="*/ 0 w 260"/>
                <a:gd name="T9" fmla="*/ 0 h 148"/>
                <a:gd name="T10" fmla="*/ 0 w 260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48">
                  <a:moveTo>
                    <a:pt x="0" y="0"/>
                  </a:moveTo>
                  <a:lnTo>
                    <a:pt x="260" y="0"/>
                  </a:lnTo>
                  <a:lnTo>
                    <a:pt x="260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38" name="Freeform 142"/>
          <p:cNvSpPr>
            <a:spLocks/>
          </p:cNvSpPr>
          <p:nvPr/>
        </p:nvSpPr>
        <p:spPr bwMode="auto">
          <a:xfrm>
            <a:off x="2675467" y="4658916"/>
            <a:ext cx="552451" cy="177403"/>
          </a:xfrm>
          <a:custGeom>
            <a:avLst/>
            <a:gdLst>
              <a:gd name="T0" fmla="*/ 0 w 260"/>
              <a:gd name="T1" fmla="*/ 0 h 148"/>
              <a:gd name="T2" fmla="*/ 260 w 260"/>
              <a:gd name="T3" fmla="*/ 0 h 148"/>
              <a:gd name="T4" fmla="*/ 260 w 260"/>
              <a:gd name="T5" fmla="*/ 148 h 148"/>
              <a:gd name="T6" fmla="*/ 0 w 260"/>
              <a:gd name="T7" fmla="*/ 148 h 148"/>
              <a:gd name="T8" fmla="*/ 0 w 260"/>
              <a:gd name="T9" fmla="*/ 0 h 148"/>
              <a:gd name="T10" fmla="*/ 0 w 260"/>
              <a:gd name="T11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" h="148">
                <a:moveTo>
                  <a:pt x="0" y="0"/>
                </a:moveTo>
                <a:lnTo>
                  <a:pt x="260" y="0"/>
                </a:lnTo>
                <a:lnTo>
                  <a:pt x="260" y="148"/>
                </a:lnTo>
                <a:lnTo>
                  <a:pt x="0" y="1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40" name="Text Box 144"/>
          <p:cNvSpPr txBox="1">
            <a:spLocks noChangeArrowheads="1"/>
          </p:cNvSpPr>
          <p:nvPr/>
        </p:nvSpPr>
        <p:spPr bwMode="auto">
          <a:xfrm>
            <a:off x="2675467" y="4716840"/>
            <a:ext cx="552451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Airport Website</a:t>
            </a:r>
          </a:p>
        </p:txBody>
      </p:sp>
      <p:grpSp>
        <p:nvGrpSpPr>
          <p:cNvPr id="2167" name="Group -1024"/>
          <p:cNvGrpSpPr>
            <a:grpSpLocks/>
          </p:cNvGrpSpPr>
          <p:nvPr/>
        </p:nvGrpSpPr>
        <p:grpSpPr bwMode="auto">
          <a:xfrm>
            <a:off x="3420534" y="4657725"/>
            <a:ext cx="575733" cy="180975"/>
            <a:chOff x="1616" y="3912"/>
            <a:chExt cx="272" cy="152"/>
          </a:xfrm>
        </p:grpSpPr>
        <p:sp>
          <p:nvSpPr>
            <p:cNvPr id="4243" name="Freeform 147"/>
            <p:cNvSpPr>
              <a:spLocks/>
            </p:cNvSpPr>
            <p:nvPr/>
          </p:nvSpPr>
          <p:spPr bwMode="auto">
            <a:xfrm>
              <a:off x="1621" y="3913"/>
              <a:ext cx="261" cy="149"/>
            </a:xfrm>
            <a:custGeom>
              <a:avLst/>
              <a:gdLst>
                <a:gd name="T0" fmla="*/ 0 w 260"/>
                <a:gd name="T1" fmla="*/ 0 h 148"/>
                <a:gd name="T2" fmla="*/ 260 w 260"/>
                <a:gd name="T3" fmla="*/ 0 h 148"/>
                <a:gd name="T4" fmla="*/ 260 w 260"/>
                <a:gd name="T5" fmla="*/ 148 h 148"/>
                <a:gd name="T6" fmla="*/ 0 w 260"/>
                <a:gd name="T7" fmla="*/ 148 h 148"/>
                <a:gd name="T8" fmla="*/ 0 w 260"/>
                <a:gd name="T9" fmla="*/ 0 h 148"/>
                <a:gd name="T10" fmla="*/ 0 w 260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48">
                  <a:moveTo>
                    <a:pt x="0" y="0"/>
                  </a:moveTo>
                  <a:lnTo>
                    <a:pt x="260" y="0"/>
                  </a:lnTo>
                  <a:lnTo>
                    <a:pt x="260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42" name="Freeform 146"/>
          <p:cNvSpPr>
            <a:spLocks/>
          </p:cNvSpPr>
          <p:nvPr/>
        </p:nvSpPr>
        <p:spPr bwMode="auto">
          <a:xfrm>
            <a:off x="3431118" y="4658916"/>
            <a:ext cx="552449" cy="177403"/>
          </a:xfrm>
          <a:custGeom>
            <a:avLst/>
            <a:gdLst>
              <a:gd name="T0" fmla="*/ 0 w 260"/>
              <a:gd name="T1" fmla="*/ 0 h 148"/>
              <a:gd name="T2" fmla="*/ 260 w 260"/>
              <a:gd name="T3" fmla="*/ 0 h 148"/>
              <a:gd name="T4" fmla="*/ 260 w 260"/>
              <a:gd name="T5" fmla="*/ 148 h 148"/>
              <a:gd name="T6" fmla="*/ 0 w 260"/>
              <a:gd name="T7" fmla="*/ 148 h 148"/>
              <a:gd name="T8" fmla="*/ 0 w 260"/>
              <a:gd name="T9" fmla="*/ 0 h 148"/>
              <a:gd name="T10" fmla="*/ 0 w 260"/>
              <a:gd name="T11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" h="148">
                <a:moveTo>
                  <a:pt x="0" y="0"/>
                </a:moveTo>
                <a:lnTo>
                  <a:pt x="260" y="0"/>
                </a:lnTo>
                <a:lnTo>
                  <a:pt x="260" y="148"/>
                </a:lnTo>
                <a:lnTo>
                  <a:pt x="0" y="1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44" name="Text Box 148"/>
          <p:cNvSpPr txBox="1">
            <a:spLocks noChangeArrowheads="1"/>
          </p:cNvSpPr>
          <p:nvPr/>
        </p:nvSpPr>
        <p:spPr bwMode="auto">
          <a:xfrm>
            <a:off x="3431118" y="4716840"/>
            <a:ext cx="552449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400">
                <a:solidFill>
                  <a:srgbClr val="000000"/>
                </a:solidFill>
                <a:cs typeface="+mn-cs"/>
              </a:rPr>
              <a:t>Open Data</a:t>
            </a:r>
          </a:p>
        </p:txBody>
      </p:sp>
      <p:grpSp>
        <p:nvGrpSpPr>
          <p:cNvPr id="2170" name="Group -1024"/>
          <p:cNvGrpSpPr>
            <a:grpSpLocks/>
          </p:cNvGrpSpPr>
          <p:nvPr/>
        </p:nvGrpSpPr>
        <p:grpSpPr bwMode="auto">
          <a:xfrm>
            <a:off x="2556933" y="5153025"/>
            <a:ext cx="4318000" cy="533400"/>
            <a:chOff x="1208" y="4328"/>
            <a:chExt cx="2040" cy="448"/>
          </a:xfrm>
        </p:grpSpPr>
        <p:sp>
          <p:nvSpPr>
            <p:cNvPr id="4247" name="Freeform 151"/>
            <p:cNvSpPr>
              <a:spLocks/>
            </p:cNvSpPr>
            <p:nvPr/>
          </p:nvSpPr>
          <p:spPr bwMode="auto">
            <a:xfrm>
              <a:off x="1209" y="4333"/>
              <a:ext cx="2034" cy="442"/>
            </a:xfrm>
            <a:custGeom>
              <a:avLst/>
              <a:gdLst>
                <a:gd name="T0" fmla="*/ 0 w 2034"/>
                <a:gd name="T1" fmla="*/ 0 h 442"/>
                <a:gd name="T2" fmla="*/ 2034 w 2034"/>
                <a:gd name="T3" fmla="*/ 0 h 442"/>
                <a:gd name="T4" fmla="*/ 2034 w 2034"/>
                <a:gd name="T5" fmla="*/ 442 h 442"/>
                <a:gd name="T6" fmla="*/ 0 w 2034"/>
                <a:gd name="T7" fmla="*/ 442 h 442"/>
                <a:gd name="T8" fmla="*/ 0 w 2034"/>
                <a:gd name="T9" fmla="*/ 0 h 442"/>
                <a:gd name="T10" fmla="*/ 0 w 2034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4" h="442">
                  <a:moveTo>
                    <a:pt x="0" y="0"/>
                  </a:moveTo>
                  <a:lnTo>
                    <a:pt x="2034" y="0"/>
                  </a:lnTo>
                  <a:lnTo>
                    <a:pt x="2034" y="442"/>
                  </a:lnTo>
                  <a:lnTo>
                    <a:pt x="0" y="4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46" name="Freeform 150"/>
          <p:cNvSpPr>
            <a:spLocks/>
          </p:cNvSpPr>
          <p:nvPr/>
        </p:nvSpPr>
        <p:spPr bwMode="auto">
          <a:xfrm>
            <a:off x="2559051" y="5158979"/>
            <a:ext cx="4305300" cy="526256"/>
          </a:xfrm>
          <a:custGeom>
            <a:avLst/>
            <a:gdLst>
              <a:gd name="T0" fmla="*/ 0 w 2034"/>
              <a:gd name="T1" fmla="*/ 0 h 442"/>
              <a:gd name="T2" fmla="*/ 2034 w 2034"/>
              <a:gd name="T3" fmla="*/ 0 h 442"/>
              <a:gd name="T4" fmla="*/ 2034 w 2034"/>
              <a:gd name="T5" fmla="*/ 442 h 442"/>
              <a:gd name="T6" fmla="*/ 0 w 2034"/>
              <a:gd name="T7" fmla="*/ 442 h 442"/>
              <a:gd name="T8" fmla="*/ 0 w 2034"/>
              <a:gd name="T9" fmla="*/ 0 h 442"/>
              <a:gd name="T10" fmla="*/ 0 w 2034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4" h="442">
                <a:moveTo>
                  <a:pt x="0" y="0"/>
                </a:moveTo>
                <a:lnTo>
                  <a:pt x="2034" y="0"/>
                </a:lnTo>
                <a:lnTo>
                  <a:pt x="2034" y="442"/>
                </a:lnTo>
                <a:lnTo>
                  <a:pt x="0" y="4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48" name="Text Box 152"/>
          <p:cNvSpPr txBox="1">
            <a:spLocks noChangeArrowheads="1"/>
          </p:cNvSpPr>
          <p:nvPr/>
        </p:nvSpPr>
        <p:spPr bwMode="auto">
          <a:xfrm>
            <a:off x="2597151" y="5180410"/>
            <a:ext cx="42269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SAP HANA</a:t>
            </a:r>
          </a:p>
        </p:txBody>
      </p:sp>
      <p:grpSp>
        <p:nvGrpSpPr>
          <p:cNvPr id="2173" name="Group -1024"/>
          <p:cNvGrpSpPr>
            <a:grpSpLocks/>
          </p:cNvGrpSpPr>
          <p:nvPr/>
        </p:nvGrpSpPr>
        <p:grpSpPr bwMode="auto">
          <a:xfrm>
            <a:off x="2709333" y="5295900"/>
            <a:ext cx="863600" cy="314325"/>
            <a:chOff x="1280" y="4448"/>
            <a:chExt cx="408" cy="264"/>
          </a:xfrm>
        </p:grpSpPr>
        <p:sp>
          <p:nvSpPr>
            <p:cNvPr id="4251" name="Freeform 155"/>
            <p:cNvSpPr>
              <a:spLocks/>
            </p:cNvSpPr>
            <p:nvPr/>
          </p:nvSpPr>
          <p:spPr bwMode="auto">
            <a:xfrm>
              <a:off x="1282" y="4493"/>
              <a:ext cx="404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50" name="Freeform 154"/>
          <p:cNvSpPr>
            <a:spLocks/>
          </p:cNvSpPr>
          <p:nvPr/>
        </p:nvSpPr>
        <p:spPr bwMode="auto">
          <a:xfrm>
            <a:off x="2713567" y="5349478"/>
            <a:ext cx="855133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75" name="Group -1024"/>
          <p:cNvGrpSpPr>
            <a:grpSpLocks/>
          </p:cNvGrpSpPr>
          <p:nvPr/>
        </p:nvGrpSpPr>
        <p:grpSpPr bwMode="auto">
          <a:xfrm>
            <a:off x="2709333" y="5295900"/>
            <a:ext cx="863600" cy="104775"/>
            <a:chOff x="1280" y="4448"/>
            <a:chExt cx="408" cy="88"/>
          </a:xfrm>
        </p:grpSpPr>
        <p:sp>
          <p:nvSpPr>
            <p:cNvPr id="4254" name="Freeform 158"/>
            <p:cNvSpPr>
              <a:spLocks/>
            </p:cNvSpPr>
            <p:nvPr/>
          </p:nvSpPr>
          <p:spPr bwMode="auto">
            <a:xfrm>
              <a:off x="1282" y="4451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53" name="Freeform 157"/>
          <p:cNvSpPr>
            <a:spLocks/>
          </p:cNvSpPr>
          <p:nvPr/>
        </p:nvSpPr>
        <p:spPr bwMode="auto">
          <a:xfrm>
            <a:off x="2713567" y="5299473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55" name="Text Box 159"/>
          <p:cNvSpPr txBox="1">
            <a:spLocks noChangeArrowheads="1"/>
          </p:cNvSpPr>
          <p:nvPr/>
        </p:nvSpPr>
        <p:spPr bwMode="auto">
          <a:xfrm>
            <a:off x="2713567" y="5307435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78" name="Group -1024"/>
          <p:cNvGrpSpPr>
            <a:grpSpLocks/>
          </p:cNvGrpSpPr>
          <p:nvPr/>
        </p:nvGrpSpPr>
        <p:grpSpPr bwMode="auto">
          <a:xfrm>
            <a:off x="2709333" y="5514975"/>
            <a:ext cx="863600" cy="95250"/>
            <a:chOff x="1280" y="4632"/>
            <a:chExt cx="408" cy="80"/>
          </a:xfrm>
        </p:grpSpPr>
        <p:sp>
          <p:nvSpPr>
            <p:cNvPr id="4258" name="Freeform 162"/>
            <p:cNvSpPr>
              <a:spLocks/>
            </p:cNvSpPr>
            <p:nvPr/>
          </p:nvSpPr>
          <p:spPr bwMode="auto">
            <a:xfrm>
              <a:off x="1282" y="4633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57" name="Freeform 161"/>
          <p:cNvSpPr>
            <a:spLocks/>
          </p:cNvSpPr>
          <p:nvPr/>
        </p:nvSpPr>
        <p:spPr bwMode="auto">
          <a:xfrm>
            <a:off x="2713567" y="5516166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59" name="Text Box 163"/>
          <p:cNvSpPr txBox="1">
            <a:spLocks noChangeArrowheads="1"/>
          </p:cNvSpPr>
          <p:nvPr/>
        </p:nvSpPr>
        <p:spPr bwMode="auto">
          <a:xfrm>
            <a:off x="2713567" y="5523533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60" name="Text Box 164"/>
          <p:cNvSpPr txBox="1">
            <a:spLocks noChangeArrowheads="1"/>
          </p:cNvSpPr>
          <p:nvPr/>
        </p:nvSpPr>
        <p:spPr bwMode="auto">
          <a:xfrm>
            <a:off x="2713567" y="5420172"/>
            <a:ext cx="8551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Historical Flight Service 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Quality Info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82" name="Group -1024"/>
          <p:cNvGrpSpPr>
            <a:grpSpLocks/>
          </p:cNvGrpSpPr>
          <p:nvPr/>
        </p:nvGrpSpPr>
        <p:grpSpPr bwMode="auto">
          <a:xfrm>
            <a:off x="3725333" y="5295900"/>
            <a:ext cx="863600" cy="314325"/>
            <a:chOff x="1760" y="4448"/>
            <a:chExt cx="408" cy="264"/>
          </a:xfrm>
        </p:grpSpPr>
        <p:sp>
          <p:nvSpPr>
            <p:cNvPr id="4263" name="Freeform 167"/>
            <p:cNvSpPr>
              <a:spLocks/>
            </p:cNvSpPr>
            <p:nvPr/>
          </p:nvSpPr>
          <p:spPr bwMode="auto">
            <a:xfrm>
              <a:off x="1763" y="4493"/>
              <a:ext cx="404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62" name="Freeform 166"/>
          <p:cNvSpPr>
            <a:spLocks/>
          </p:cNvSpPr>
          <p:nvPr/>
        </p:nvSpPr>
        <p:spPr bwMode="auto">
          <a:xfrm>
            <a:off x="3731684" y="5349478"/>
            <a:ext cx="855133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84" name="Group -1024"/>
          <p:cNvGrpSpPr>
            <a:grpSpLocks/>
          </p:cNvGrpSpPr>
          <p:nvPr/>
        </p:nvGrpSpPr>
        <p:grpSpPr bwMode="auto">
          <a:xfrm>
            <a:off x="3725333" y="5295900"/>
            <a:ext cx="863600" cy="104775"/>
            <a:chOff x="1760" y="4448"/>
            <a:chExt cx="408" cy="88"/>
          </a:xfrm>
        </p:grpSpPr>
        <p:sp>
          <p:nvSpPr>
            <p:cNvPr id="4266" name="Freeform 170"/>
            <p:cNvSpPr>
              <a:spLocks/>
            </p:cNvSpPr>
            <p:nvPr/>
          </p:nvSpPr>
          <p:spPr bwMode="auto">
            <a:xfrm>
              <a:off x="1763" y="4451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65" name="Freeform 169"/>
          <p:cNvSpPr>
            <a:spLocks/>
          </p:cNvSpPr>
          <p:nvPr/>
        </p:nvSpPr>
        <p:spPr bwMode="auto">
          <a:xfrm>
            <a:off x="3731684" y="5299473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67" name="Text Box 171"/>
          <p:cNvSpPr txBox="1">
            <a:spLocks noChangeArrowheads="1"/>
          </p:cNvSpPr>
          <p:nvPr/>
        </p:nvSpPr>
        <p:spPr bwMode="auto">
          <a:xfrm>
            <a:off x="3731684" y="5307435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87" name="Group -1024"/>
          <p:cNvGrpSpPr>
            <a:grpSpLocks/>
          </p:cNvGrpSpPr>
          <p:nvPr/>
        </p:nvGrpSpPr>
        <p:grpSpPr bwMode="auto">
          <a:xfrm>
            <a:off x="3725333" y="5514975"/>
            <a:ext cx="863600" cy="95250"/>
            <a:chOff x="1760" y="4632"/>
            <a:chExt cx="408" cy="80"/>
          </a:xfrm>
        </p:grpSpPr>
        <p:sp>
          <p:nvSpPr>
            <p:cNvPr id="4270" name="Freeform 174"/>
            <p:cNvSpPr>
              <a:spLocks/>
            </p:cNvSpPr>
            <p:nvPr/>
          </p:nvSpPr>
          <p:spPr bwMode="auto">
            <a:xfrm>
              <a:off x="1763" y="4633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69" name="Freeform 173"/>
          <p:cNvSpPr>
            <a:spLocks/>
          </p:cNvSpPr>
          <p:nvPr/>
        </p:nvSpPr>
        <p:spPr bwMode="auto">
          <a:xfrm>
            <a:off x="3731684" y="5516166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1" name="Text Box 175"/>
          <p:cNvSpPr txBox="1">
            <a:spLocks noChangeArrowheads="1"/>
          </p:cNvSpPr>
          <p:nvPr/>
        </p:nvSpPr>
        <p:spPr bwMode="auto">
          <a:xfrm>
            <a:off x="3731684" y="5523533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72" name="Text Box 176"/>
          <p:cNvSpPr txBox="1">
            <a:spLocks noChangeArrowheads="1"/>
          </p:cNvSpPr>
          <p:nvPr/>
        </p:nvSpPr>
        <p:spPr bwMode="auto">
          <a:xfrm>
            <a:off x="3731684" y="5417567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Historical Weather Info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91" name="Group -1024"/>
          <p:cNvGrpSpPr>
            <a:grpSpLocks/>
          </p:cNvGrpSpPr>
          <p:nvPr/>
        </p:nvGrpSpPr>
        <p:grpSpPr bwMode="auto">
          <a:xfrm>
            <a:off x="4792134" y="5295900"/>
            <a:ext cx="880533" cy="314325"/>
            <a:chOff x="2264" y="4448"/>
            <a:chExt cx="416" cy="264"/>
          </a:xfrm>
        </p:grpSpPr>
        <p:sp>
          <p:nvSpPr>
            <p:cNvPr id="4275" name="Freeform 179"/>
            <p:cNvSpPr>
              <a:spLocks/>
            </p:cNvSpPr>
            <p:nvPr/>
          </p:nvSpPr>
          <p:spPr bwMode="auto">
            <a:xfrm>
              <a:off x="2271" y="4493"/>
              <a:ext cx="403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74" name="Freeform 178"/>
          <p:cNvSpPr>
            <a:spLocks/>
          </p:cNvSpPr>
          <p:nvPr/>
        </p:nvSpPr>
        <p:spPr bwMode="auto">
          <a:xfrm>
            <a:off x="4806951" y="5349478"/>
            <a:ext cx="853016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93" name="Group -1024"/>
          <p:cNvGrpSpPr>
            <a:grpSpLocks/>
          </p:cNvGrpSpPr>
          <p:nvPr/>
        </p:nvGrpSpPr>
        <p:grpSpPr bwMode="auto">
          <a:xfrm>
            <a:off x="4792134" y="5295900"/>
            <a:ext cx="880533" cy="104775"/>
            <a:chOff x="2264" y="4448"/>
            <a:chExt cx="416" cy="88"/>
          </a:xfrm>
        </p:grpSpPr>
        <p:sp>
          <p:nvSpPr>
            <p:cNvPr id="4278" name="Freeform 182"/>
            <p:cNvSpPr>
              <a:spLocks/>
            </p:cNvSpPr>
            <p:nvPr/>
          </p:nvSpPr>
          <p:spPr bwMode="auto">
            <a:xfrm>
              <a:off x="2271" y="4451"/>
              <a:ext cx="403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77" name="Freeform 181"/>
          <p:cNvSpPr>
            <a:spLocks/>
          </p:cNvSpPr>
          <p:nvPr/>
        </p:nvSpPr>
        <p:spPr bwMode="auto">
          <a:xfrm>
            <a:off x="4806951" y="5299473"/>
            <a:ext cx="853016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9" name="Text Box 183"/>
          <p:cNvSpPr txBox="1">
            <a:spLocks noChangeArrowheads="1"/>
          </p:cNvSpPr>
          <p:nvPr/>
        </p:nvSpPr>
        <p:spPr bwMode="auto">
          <a:xfrm>
            <a:off x="4806951" y="5307435"/>
            <a:ext cx="853016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196" name="Group -1024"/>
          <p:cNvGrpSpPr>
            <a:grpSpLocks/>
          </p:cNvGrpSpPr>
          <p:nvPr/>
        </p:nvGrpSpPr>
        <p:grpSpPr bwMode="auto">
          <a:xfrm>
            <a:off x="4792134" y="5514975"/>
            <a:ext cx="880533" cy="95250"/>
            <a:chOff x="2264" y="4632"/>
            <a:chExt cx="416" cy="80"/>
          </a:xfrm>
        </p:grpSpPr>
        <p:sp>
          <p:nvSpPr>
            <p:cNvPr id="4282" name="Freeform 186"/>
            <p:cNvSpPr>
              <a:spLocks/>
            </p:cNvSpPr>
            <p:nvPr/>
          </p:nvSpPr>
          <p:spPr bwMode="auto">
            <a:xfrm>
              <a:off x="2271" y="4633"/>
              <a:ext cx="403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81" name="Freeform 185"/>
          <p:cNvSpPr>
            <a:spLocks/>
          </p:cNvSpPr>
          <p:nvPr/>
        </p:nvSpPr>
        <p:spPr bwMode="auto">
          <a:xfrm>
            <a:off x="4806951" y="5516166"/>
            <a:ext cx="853016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3" name="Text Box 187"/>
          <p:cNvSpPr txBox="1">
            <a:spLocks noChangeArrowheads="1"/>
          </p:cNvSpPr>
          <p:nvPr/>
        </p:nvSpPr>
        <p:spPr bwMode="auto">
          <a:xfrm>
            <a:off x="4806951" y="5523533"/>
            <a:ext cx="853016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84" name="Text Box 188"/>
          <p:cNvSpPr txBox="1">
            <a:spLocks noChangeArrowheads="1"/>
          </p:cNvSpPr>
          <p:nvPr/>
        </p:nvSpPr>
        <p:spPr bwMode="auto">
          <a:xfrm>
            <a:off x="4806951" y="5417567"/>
            <a:ext cx="853016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Prediction Cache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00" name="Group -1024"/>
          <p:cNvGrpSpPr>
            <a:grpSpLocks/>
          </p:cNvGrpSpPr>
          <p:nvPr/>
        </p:nvGrpSpPr>
        <p:grpSpPr bwMode="auto">
          <a:xfrm>
            <a:off x="5842000" y="5295900"/>
            <a:ext cx="880533" cy="314325"/>
            <a:chOff x="2760" y="4448"/>
            <a:chExt cx="416" cy="264"/>
          </a:xfrm>
        </p:grpSpPr>
        <p:sp>
          <p:nvSpPr>
            <p:cNvPr id="4287" name="Freeform 191"/>
            <p:cNvSpPr>
              <a:spLocks/>
            </p:cNvSpPr>
            <p:nvPr/>
          </p:nvSpPr>
          <p:spPr bwMode="auto">
            <a:xfrm>
              <a:off x="2767" y="4493"/>
              <a:ext cx="404" cy="179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86" name="Freeform 190"/>
          <p:cNvSpPr>
            <a:spLocks/>
          </p:cNvSpPr>
          <p:nvPr/>
        </p:nvSpPr>
        <p:spPr bwMode="auto">
          <a:xfrm>
            <a:off x="5856818" y="5349478"/>
            <a:ext cx="855133" cy="213122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02" name="Group -1024"/>
          <p:cNvGrpSpPr>
            <a:grpSpLocks/>
          </p:cNvGrpSpPr>
          <p:nvPr/>
        </p:nvGrpSpPr>
        <p:grpSpPr bwMode="auto">
          <a:xfrm>
            <a:off x="5842000" y="5295900"/>
            <a:ext cx="880533" cy="104775"/>
            <a:chOff x="2760" y="4448"/>
            <a:chExt cx="416" cy="88"/>
          </a:xfrm>
        </p:grpSpPr>
        <p:sp>
          <p:nvSpPr>
            <p:cNvPr id="4290" name="Freeform 194"/>
            <p:cNvSpPr>
              <a:spLocks/>
            </p:cNvSpPr>
            <p:nvPr/>
          </p:nvSpPr>
          <p:spPr bwMode="auto">
            <a:xfrm>
              <a:off x="2767" y="4451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89" name="Freeform 193"/>
          <p:cNvSpPr>
            <a:spLocks/>
          </p:cNvSpPr>
          <p:nvPr/>
        </p:nvSpPr>
        <p:spPr bwMode="auto">
          <a:xfrm>
            <a:off x="5856818" y="5299473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1" name="Text Box 195"/>
          <p:cNvSpPr txBox="1">
            <a:spLocks noChangeArrowheads="1"/>
          </p:cNvSpPr>
          <p:nvPr/>
        </p:nvSpPr>
        <p:spPr bwMode="auto">
          <a:xfrm>
            <a:off x="5856818" y="5307435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05" name="Group -1024"/>
          <p:cNvGrpSpPr>
            <a:grpSpLocks/>
          </p:cNvGrpSpPr>
          <p:nvPr/>
        </p:nvGrpSpPr>
        <p:grpSpPr bwMode="auto">
          <a:xfrm>
            <a:off x="5842000" y="5514975"/>
            <a:ext cx="880533" cy="95250"/>
            <a:chOff x="2760" y="4632"/>
            <a:chExt cx="416" cy="80"/>
          </a:xfrm>
        </p:grpSpPr>
        <p:sp>
          <p:nvSpPr>
            <p:cNvPr id="4294" name="Freeform 198"/>
            <p:cNvSpPr>
              <a:spLocks/>
            </p:cNvSpPr>
            <p:nvPr/>
          </p:nvSpPr>
          <p:spPr bwMode="auto">
            <a:xfrm>
              <a:off x="2767" y="4633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93" name="Freeform 197"/>
          <p:cNvSpPr>
            <a:spLocks/>
          </p:cNvSpPr>
          <p:nvPr/>
        </p:nvSpPr>
        <p:spPr bwMode="auto">
          <a:xfrm>
            <a:off x="5856818" y="5516166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5" name="Text Box 199"/>
          <p:cNvSpPr txBox="1">
            <a:spLocks noChangeArrowheads="1"/>
          </p:cNvSpPr>
          <p:nvPr/>
        </p:nvSpPr>
        <p:spPr bwMode="auto">
          <a:xfrm>
            <a:off x="5856818" y="5523533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296" name="Text Box 200"/>
          <p:cNvSpPr txBox="1">
            <a:spLocks noChangeArrowheads="1"/>
          </p:cNvSpPr>
          <p:nvPr/>
        </p:nvSpPr>
        <p:spPr bwMode="auto">
          <a:xfrm>
            <a:off x="5856818" y="5417567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Weather Cache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09" name="Group -1024"/>
          <p:cNvGrpSpPr>
            <a:grpSpLocks/>
          </p:cNvGrpSpPr>
          <p:nvPr/>
        </p:nvGrpSpPr>
        <p:grpSpPr bwMode="auto">
          <a:xfrm>
            <a:off x="7044267" y="4953000"/>
            <a:ext cx="1337733" cy="123825"/>
            <a:chOff x="3328" y="4160"/>
            <a:chExt cx="632" cy="104"/>
          </a:xfrm>
        </p:grpSpPr>
        <p:sp>
          <p:nvSpPr>
            <p:cNvPr id="4299" name="Freeform 203"/>
            <p:cNvSpPr>
              <a:spLocks/>
            </p:cNvSpPr>
            <p:nvPr/>
          </p:nvSpPr>
          <p:spPr bwMode="auto">
            <a:xfrm>
              <a:off x="3330" y="4165"/>
              <a:ext cx="626" cy="93"/>
            </a:xfrm>
            <a:custGeom>
              <a:avLst/>
              <a:gdLst>
                <a:gd name="T0" fmla="*/ 0 w 626"/>
                <a:gd name="T1" fmla="*/ 0 h 92"/>
                <a:gd name="T2" fmla="*/ 626 w 626"/>
                <a:gd name="T3" fmla="*/ 0 h 92"/>
                <a:gd name="T4" fmla="*/ 626 w 626"/>
                <a:gd name="T5" fmla="*/ 92 h 92"/>
                <a:gd name="T6" fmla="*/ 0 w 626"/>
                <a:gd name="T7" fmla="*/ 92 h 92"/>
                <a:gd name="T8" fmla="*/ 0 w 626"/>
                <a:gd name="T9" fmla="*/ 0 h 92"/>
                <a:gd name="T10" fmla="*/ 0 w 62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92">
                  <a:moveTo>
                    <a:pt x="0" y="0"/>
                  </a:moveTo>
                  <a:lnTo>
                    <a:pt x="626" y="0"/>
                  </a:lnTo>
                  <a:lnTo>
                    <a:pt x="626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98" name="Freeform 202"/>
          <p:cNvSpPr>
            <a:spLocks/>
          </p:cNvSpPr>
          <p:nvPr/>
        </p:nvSpPr>
        <p:spPr bwMode="auto">
          <a:xfrm>
            <a:off x="7048501" y="4958954"/>
            <a:ext cx="1325033" cy="110728"/>
          </a:xfrm>
          <a:custGeom>
            <a:avLst/>
            <a:gdLst>
              <a:gd name="T0" fmla="*/ 0 w 626"/>
              <a:gd name="T1" fmla="*/ 0 h 92"/>
              <a:gd name="T2" fmla="*/ 626 w 626"/>
              <a:gd name="T3" fmla="*/ 0 h 92"/>
              <a:gd name="T4" fmla="*/ 626 w 626"/>
              <a:gd name="T5" fmla="*/ 92 h 92"/>
              <a:gd name="T6" fmla="*/ 0 w 626"/>
              <a:gd name="T7" fmla="*/ 92 h 92"/>
              <a:gd name="T8" fmla="*/ 0 w 626"/>
              <a:gd name="T9" fmla="*/ 0 h 92"/>
              <a:gd name="T10" fmla="*/ 0 w 626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92">
                <a:moveTo>
                  <a:pt x="0" y="0"/>
                </a:moveTo>
                <a:lnTo>
                  <a:pt x="626" y="0"/>
                </a:lnTo>
                <a:lnTo>
                  <a:pt x="626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0" name="Text Box 204"/>
          <p:cNvSpPr txBox="1">
            <a:spLocks noChangeArrowheads="1"/>
          </p:cNvSpPr>
          <p:nvPr/>
        </p:nvSpPr>
        <p:spPr bwMode="auto">
          <a:xfrm>
            <a:off x="7048501" y="4975846"/>
            <a:ext cx="13250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DataStore Adapter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01" name="Freeform 205"/>
          <p:cNvSpPr>
            <a:spLocks/>
          </p:cNvSpPr>
          <p:nvPr/>
        </p:nvSpPr>
        <p:spPr bwMode="auto">
          <a:xfrm>
            <a:off x="7306734" y="4224338"/>
            <a:ext cx="404284" cy="734616"/>
          </a:xfrm>
          <a:custGeom>
            <a:avLst/>
            <a:gdLst>
              <a:gd name="T0" fmla="*/ 0 w 191"/>
              <a:gd name="T1" fmla="*/ 0 h 616"/>
              <a:gd name="T2" fmla="*/ 0 w 191"/>
              <a:gd name="T3" fmla="*/ 271 h 616"/>
              <a:gd name="T4" fmla="*/ 37 w 191"/>
              <a:gd name="T5" fmla="*/ 308 h 616"/>
              <a:gd name="T6" fmla="*/ 153 w 191"/>
              <a:gd name="T7" fmla="*/ 308 h 616"/>
              <a:gd name="T8" fmla="*/ 191 w 191"/>
              <a:gd name="T9" fmla="*/ 345 h 616"/>
              <a:gd name="T10" fmla="*/ 191 w 191"/>
              <a:gd name="T11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616">
                <a:moveTo>
                  <a:pt x="0" y="0"/>
                </a:moveTo>
                <a:lnTo>
                  <a:pt x="0" y="271"/>
                </a:lnTo>
                <a:cubicBezTo>
                  <a:pt x="0" y="295"/>
                  <a:pt x="12" y="308"/>
                  <a:pt x="37" y="308"/>
                </a:cubicBezTo>
                <a:lnTo>
                  <a:pt x="153" y="308"/>
                </a:lnTo>
                <a:cubicBezTo>
                  <a:pt x="178" y="308"/>
                  <a:pt x="191" y="320"/>
                  <a:pt x="191" y="345"/>
                </a:cubicBezTo>
                <a:lnTo>
                  <a:pt x="191" y="616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2" name="Freeform 206"/>
          <p:cNvSpPr>
            <a:spLocks/>
          </p:cNvSpPr>
          <p:nvPr/>
        </p:nvSpPr>
        <p:spPr bwMode="auto">
          <a:xfrm>
            <a:off x="7274985" y="4224338"/>
            <a:ext cx="63500" cy="35719"/>
          </a:xfrm>
          <a:custGeom>
            <a:avLst/>
            <a:gdLst>
              <a:gd name="T0" fmla="*/ 32 w 64"/>
              <a:gd name="T1" fmla="*/ 0 h 64"/>
              <a:gd name="T2" fmla="*/ 64 w 64"/>
              <a:gd name="T3" fmla="*/ 64 h 64"/>
              <a:gd name="T4" fmla="*/ 0 w 64"/>
              <a:gd name="T5" fmla="*/ 64 h 64"/>
              <a:gd name="T6" fmla="*/ 32 w 64"/>
              <a:gd name="T7" fmla="*/ 0 h 64"/>
              <a:gd name="T8" fmla="*/ 32 w 6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32" y="0"/>
                </a:moveTo>
                <a:lnTo>
                  <a:pt x="64" y="64"/>
                </a:lnTo>
                <a:lnTo>
                  <a:pt x="0" y="64"/>
                </a:lnTo>
                <a:lnTo>
                  <a:pt x="32" y="0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14" name="Group -1024"/>
          <p:cNvGrpSpPr>
            <a:grpSpLocks/>
          </p:cNvGrpSpPr>
          <p:nvPr/>
        </p:nvGrpSpPr>
        <p:grpSpPr bwMode="auto">
          <a:xfrm>
            <a:off x="7044267" y="5153025"/>
            <a:ext cx="1337733" cy="533400"/>
            <a:chOff x="3328" y="4328"/>
            <a:chExt cx="632" cy="448"/>
          </a:xfrm>
        </p:grpSpPr>
        <p:sp>
          <p:nvSpPr>
            <p:cNvPr id="4305" name="Freeform 209"/>
            <p:cNvSpPr>
              <a:spLocks/>
            </p:cNvSpPr>
            <p:nvPr/>
          </p:nvSpPr>
          <p:spPr bwMode="auto">
            <a:xfrm>
              <a:off x="3330" y="4328"/>
              <a:ext cx="626" cy="443"/>
            </a:xfrm>
            <a:custGeom>
              <a:avLst/>
              <a:gdLst>
                <a:gd name="T0" fmla="*/ 0 w 626"/>
                <a:gd name="T1" fmla="*/ 0 h 442"/>
                <a:gd name="T2" fmla="*/ 626 w 626"/>
                <a:gd name="T3" fmla="*/ 0 h 442"/>
                <a:gd name="T4" fmla="*/ 626 w 626"/>
                <a:gd name="T5" fmla="*/ 442 h 442"/>
                <a:gd name="T6" fmla="*/ 0 w 626"/>
                <a:gd name="T7" fmla="*/ 442 h 442"/>
                <a:gd name="T8" fmla="*/ 0 w 626"/>
                <a:gd name="T9" fmla="*/ 0 h 442"/>
                <a:gd name="T10" fmla="*/ 0 w 626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6" h="442">
                  <a:moveTo>
                    <a:pt x="0" y="0"/>
                  </a:moveTo>
                  <a:lnTo>
                    <a:pt x="626" y="0"/>
                  </a:lnTo>
                  <a:lnTo>
                    <a:pt x="626" y="442"/>
                  </a:lnTo>
                  <a:lnTo>
                    <a:pt x="0" y="4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04" name="Freeform 208"/>
          <p:cNvSpPr>
            <a:spLocks/>
          </p:cNvSpPr>
          <p:nvPr/>
        </p:nvSpPr>
        <p:spPr bwMode="auto">
          <a:xfrm>
            <a:off x="7048501" y="5153026"/>
            <a:ext cx="1325033" cy="527447"/>
          </a:xfrm>
          <a:custGeom>
            <a:avLst/>
            <a:gdLst>
              <a:gd name="T0" fmla="*/ 0 w 626"/>
              <a:gd name="T1" fmla="*/ 0 h 442"/>
              <a:gd name="T2" fmla="*/ 626 w 626"/>
              <a:gd name="T3" fmla="*/ 0 h 442"/>
              <a:gd name="T4" fmla="*/ 626 w 626"/>
              <a:gd name="T5" fmla="*/ 442 h 442"/>
              <a:gd name="T6" fmla="*/ 0 w 626"/>
              <a:gd name="T7" fmla="*/ 442 h 442"/>
              <a:gd name="T8" fmla="*/ 0 w 626"/>
              <a:gd name="T9" fmla="*/ 0 h 442"/>
              <a:gd name="T10" fmla="*/ 0 w 626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442">
                <a:moveTo>
                  <a:pt x="0" y="0"/>
                </a:moveTo>
                <a:lnTo>
                  <a:pt x="626" y="0"/>
                </a:lnTo>
                <a:lnTo>
                  <a:pt x="626" y="442"/>
                </a:lnTo>
                <a:lnTo>
                  <a:pt x="0" y="4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6" name="Text Box 210"/>
          <p:cNvSpPr txBox="1">
            <a:spLocks noChangeArrowheads="1"/>
          </p:cNvSpPr>
          <p:nvPr/>
        </p:nvSpPr>
        <p:spPr bwMode="auto">
          <a:xfrm>
            <a:off x="7088718" y="5175648"/>
            <a:ext cx="12467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Other Data Stores</a:t>
            </a:r>
          </a:p>
        </p:txBody>
      </p:sp>
      <p:grpSp>
        <p:nvGrpSpPr>
          <p:cNvPr id="2217" name="Group -1024"/>
          <p:cNvGrpSpPr>
            <a:grpSpLocks/>
          </p:cNvGrpSpPr>
          <p:nvPr/>
        </p:nvGrpSpPr>
        <p:grpSpPr bwMode="auto">
          <a:xfrm>
            <a:off x="7281333" y="5305425"/>
            <a:ext cx="863600" cy="314325"/>
            <a:chOff x="3440" y="4456"/>
            <a:chExt cx="408" cy="264"/>
          </a:xfrm>
        </p:grpSpPr>
        <p:sp>
          <p:nvSpPr>
            <p:cNvPr id="4309" name="Freeform 213"/>
            <p:cNvSpPr>
              <a:spLocks/>
            </p:cNvSpPr>
            <p:nvPr/>
          </p:nvSpPr>
          <p:spPr bwMode="auto">
            <a:xfrm>
              <a:off x="3441" y="4501"/>
              <a:ext cx="404" cy="178"/>
            </a:xfrm>
            <a:custGeom>
              <a:avLst/>
              <a:gdLst>
                <a:gd name="T0" fmla="*/ 0 w 403"/>
                <a:gd name="T1" fmla="*/ 0 h 178"/>
                <a:gd name="T2" fmla="*/ 403 w 403"/>
                <a:gd name="T3" fmla="*/ 0 h 178"/>
                <a:gd name="T4" fmla="*/ 403 w 403"/>
                <a:gd name="T5" fmla="*/ 178 h 178"/>
                <a:gd name="T6" fmla="*/ 0 w 403"/>
                <a:gd name="T7" fmla="*/ 178 h 178"/>
                <a:gd name="T8" fmla="*/ 0 w 403"/>
                <a:gd name="T9" fmla="*/ 0 h 178"/>
                <a:gd name="T10" fmla="*/ 0 w 40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78">
                  <a:moveTo>
                    <a:pt x="0" y="0"/>
                  </a:moveTo>
                  <a:lnTo>
                    <a:pt x="403" y="0"/>
                  </a:lnTo>
                  <a:lnTo>
                    <a:pt x="40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08" name="Freeform 212"/>
          <p:cNvSpPr>
            <a:spLocks/>
          </p:cNvSpPr>
          <p:nvPr/>
        </p:nvSpPr>
        <p:spPr bwMode="auto">
          <a:xfrm>
            <a:off x="7283451" y="5359004"/>
            <a:ext cx="855133" cy="211931"/>
          </a:xfrm>
          <a:custGeom>
            <a:avLst/>
            <a:gdLst>
              <a:gd name="T0" fmla="*/ 0 w 403"/>
              <a:gd name="T1" fmla="*/ 0 h 178"/>
              <a:gd name="T2" fmla="*/ 403 w 403"/>
              <a:gd name="T3" fmla="*/ 0 h 178"/>
              <a:gd name="T4" fmla="*/ 403 w 403"/>
              <a:gd name="T5" fmla="*/ 178 h 178"/>
              <a:gd name="T6" fmla="*/ 0 w 403"/>
              <a:gd name="T7" fmla="*/ 178 h 178"/>
              <a:gd name="T8" fmla="*/ 0 w 403"/>
              <a:gd name="T9" fmla="*/ 0 h 178"/>
              <a:gd name="T10" fmla="*/ 0 w 403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78">
                <a:moveTo>
                  <a:pt x="0" y="0"/>
                </a:moveTo>
                <a:lnTo>
                  <a:pt x="403" y="0"/>
                </a:lnTo>
                <a:lnTo>
                  <a:pt x="403" y="178"/>
                </a:lnTo>
                <a:lnTo>
                  <a:pt x="0" y="1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19" name="Group -1024"/>
          <p:cNvGrpSpPr>
            <a:grpSpLocks/>
          </p:cNvGrpSpPr>
          <p:nvPr/>
        </p:nvGrpSpPr>
        <p:grpSpPr bwMode="auto">
          <a:xfrm>
            <a:off x="7281333" y="5305425"/>
            <a:ext cx="863600" cy="104775"/>
            <a:chOff x="3440" y="4456"/>
            <a:chExt cx="408" cy="88"/>
          </a:xfrm>
        </p:grpSpPr>
        <p:sp>
          <p:nvSpPr>
            <p:cNvPr id="4312" name="Freeform 216"/>
            <p:cNvSpPr>
              <a:spLocks/>
            </p:cNvSpPr>
            <p:nvPr/>
          </p:nvSpPr>
          <p:spPr bwMode="auto">
            <a:xfrm>
              <a:off x="3441" y="4459"/>
              <a:ext cx="404" cy="78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11" name="Freeform 215"/>
          <p:cNvSpPr>
            <a:spLocks/>
          </p:cNvSpPr>
          <p:nvPr/>
        </p:nvSpPr>
        <p:spPr bwMode="auto">
          <a:xfrm>
            <a:off x="7283451" y="5308998"/>
            <a:ext cx="855133" cy="92869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3" name="Text Box 217"/>
          <p:cNvSpPr txBox="1">
            <a:spLocks noChangeArrowheads="1"/>
          </p:cNvSpPr>
          <p:nvPr/>
        </p:nvSpPr>
        <p:spPr bwMode="auto">
          <a:xfrm>
            <a:off x="7283451" y="5316960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22" name="Group -1024"/>
          <p:cNvGrpSpPr>
            <a:grpSpLocks/>
          </p:cNvGrpSpPr>
          <p:nvPr/>
        </p:nvGrpSpPr>
        <p:grpSpPr bwMode="auto">
          <a:xfrm>
            <a:off x="7281333" y="5524500"/>
            <a:ext cx="863600" cy="95250"/>
            <a:chOff x="3440" y="4640"/>
            <a:chExt cx="408" cy="80"/>
          </a:xfrm>
        </p:grpSpPr>
        <p:sp>
          <p:nvSpPr>
            <p:cNvPr id="4316" name="Freeform 220"/>
            <p:cNvSpPr>
              <a:spLocks/>
            </p:cNvSpPr>
            <p:nvPr/>
          </p:nvSpPr>
          <p:spPr bwMode="auto">
            <a:xfrm>
              <a:off x="3441" y="4641"/>
              <a:ext cx="404" cy="77"/>
            </a:xfrm>
            <a:custGeom>
              <a:avLst/>
              <a:gdLst>
                <a:gd name="T0" fmla="*/ 403 w 403"/>
                <a:gd name="T1" fmla="*/ 38 h 77"/>
                <a:gd name="T2" fmla="*/ 388 w 403"/>
                <a:gd name="T3" fmla="*/ 53 h 77"/>
                <a:gd name="T4" fmla="*/ 344 w 403"/>
                <a:gd name="T5" fmla="*/ 66 h 77"/>
                <a:gd name="T6" fmla="*/ 279 w 403"/>
                <a:gd name="T7" fmla="*/ 74 h 77"/>
                <a:gd name="T8" fmla="*/ 201 w 403"/>
                <a:gd name="T9" fmla="*/ 77 h 77"/>
                <a:gd name="T10" fmla="*/ 124 w 403"/>
                <a:gd name="T11" fmla="*/ 74 h 77"/>
                <a:gd name="T12" fmla="*/ 59 w 403"/>
                <a:gd name="T13" fmla="*/ 66 h 77"/>
                <a:gd name="T14" fmla="*/ 15 w 403"/>
                <a:gd name="T15" fmla="*/ 53 h 77"/>
                <a:gd name="T16" fmla="*/ 0 w 403"/>
                <a:gd name="T17" fmla="*/ 38 h 77"/>
                <a:gd name="T18" fmla="*/ 15 w 403"/>
                <a:gd name="T19" fmla="*/ 23 h 77"/>
                <a:gd name="T20" fmla="*/ 59 w 403"/>
                <a:gd name="T21" fmla="*/ 11 h 77"/>
                <a:gd name="T22" fmla="*/ 124 w 403"/>
                <a:gd name="T23" fmla="*/ 2 h 77"/>
                <a:gd name="T24" fmla="*/ 201 w 403"/>
                <a:gd name="T25" fmla="*/ 0 h 77"/>
                <a:gd name="T26" fmla="*/ 279 w 403"/>
                <a:gd name="T27" fmla="*/ 2 h 77"/>
                <a:gd name="T28" fmla="*/ 344 w 403"/>
                <a:gd name="T29" fmla="*/ 11 h 77"/>
                <a:gd name="T30" fmla="*/ 388 w 403"/>
                <a:gd name="T31" fmla="*/ 23 h 77"/>
                <a:gd name="T32" fmla="*/ 403 w 403"/>
                <a:gd name="T33" fmla="*/ 38 h 77"/>
                <a:gd name="T34" fmla="*/ 403 w 403"/>
                <a:gd name="T3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77">
                  <a:moveTo>
                    <a:pt x="403" y="38"/>
                  </a:moveTo>
                  <a:cubicBezTo>
                    <a:pt x="403" y="43"/>
                    <a:pt x="398" y="48"/>
                    <a:pt x="388" y="53"/>
                  </a:cubicBezTo>
                  <a:cubicBezTo>
                    <a:pt x="378" y="58"/>
                    <a:pt x="363" y="62"/>
                    <a:pt x="344" y="66"/>
                  </a:cubicBezTo>
                  <a:cubicBezTo>
                    <a:pt x="325" y="69"/>
                    <a:pt x="303" y="72"/>
                    <a:pt x="279" y="74"/>
                  </a:cubicBezTo>
                  <a:cubicBezTo>
                    <a:pt x="254" y="76"/>
                    <a:pt x="228" y="77"/>
                    <a:pt x="201" y="77"/>
                  </a:cubicBezTo>
                  <a:cubicBezTo>
                    <a:pt x="175" y="77"/>
                    <a:pt x="149" y="76"/>
                    <a:pt x="124" y="74"/>
                  </a:cubicBezTo>
                  <a:cubicBezTo>
                    <a:pt x="99" y="72"/>
                    <a:pt x="78" y="69"/>
                    <a:pt x="59" y="66"/>
                  </a:cubicBezTo>
                  <a:cubicBezTo>
                    <a:pt x="40" y="62"/>
                    <a:pt x="25" y="58"/>
                    <a:pt x="15" y="53"/>
                  </a:cubicBezTo>
                  <a:cubicBezTo>
                    <a:pt x="5" y="48"/>
                    <a:pt x="0" y="43"/>
                    <a:pt x="0" y="38"/>
                  </a:cubicBezTo>
                  <a:cubicBezTo>
                    <a:pt x="0" y="33"/>
                    <a:pt x="5" y="28"/>
                    <a:pt x="15" y="23"/>
                  </a:cubicBezTo>
                  <a:cubicBezTo>
                    <a:pt x="25" y="19"/>
                    <a:pt x="40" y="14"/>
                    <a:pt x="59" y="11"/>
                  </a:cubicBezTo>
                  <a:cubicBezTo>
                    <a:pt x="78" y="7"/>
                    <a:pt x="99" y="4"/>
                    <a:pt x="124" y="2"/>
                  </a:cubicBezTo>
                  <a:cubicBezTo>
                    <a:pt x="149" y="0"/>
                    <a:pt x="175" y="0"/>
                    <a:pt x="201" y="0"/>
                  </a:cubicBezTo>
                  <a:cubicBezTo>
                    <a:pt x="228" y="0"/>
                    <a:pt x="254" y="0"/>
                    <a:pt x="279" y="2"/>
                  </a:cubicBezTo>
                  <a:cubicBezTo>
                    <a:pt x="303" y="4"/>
                    <a:pt x="325" y="7"/>
                    <a:pt x="344" y="11"/>
                  </a:cubicBezTo>
                  <a:cubicBezTo>
                    <a:pt x="363" y="14"/>
                    <a:pt x="378" y="19"/>
                    <a:pt x="388" y="23"/>
                  </a:cubicBezTo>
                  <a:cubicBezTo>
                    <a:pt x="398" y="28"/>
                    <a:pt x="403" y="33"/>
                    <a:pt x="403" y="38"/>
                  </a:cubicBezTo>
                  <a:lnTo>
                    <a:pt x="403" y="38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15" name="Freeform 219"/>
          <p:cNvSpPr>
            <a:spLocks/>
          </p:cNvSpPr>
          <p:nvPr/>
        </p:nvSpPr>
        <p:spPr bwMode="auto">
          <a:xfrm>
            <a:off x="7283451" y="5525691"/>
            <a:ext cx="855133" cy="91678"/>
          </a:xfrm>
          <a:custGeom>
            <a:avLst/>
            <a:gdLst>
              <a:gd name="T0" fmla="*/ 403 w 403"/>
              <a:gd name="T1" fmla="*/ 38 h 77"/>
              <a:gd name="T2" fmla="*/ 388 w 403"/>
              <a:gd name="T3" fmla="*/ 53 h 77"/>
              <a:gd name="T4" fmla="*/ 344 w 403"/>
              <a:gd name="T5" fmla="*/ 66 h 77"/>
              <a:gd name="T6" fmla="*/ 279 w 403"/>
              <a:gd name="T7" fmla="*/ 74 h 77"/>
              <a:gd name="T8" fmla="*/ 201 w 403"/>
              <a:gd name="T9" fmla="*/ 77 h 77"/>
              <a:gd name="T10" fmla="*/ 124 w 403"/>
              <a:gd name="T11" fmla="*/ 74 h 77"/>
              <a:gd name="T12" fmla="*/ 59 w 403"/>
              <a:gd name="T13" fmla="*/ 66 h 77"/>
              <a:gd name="T14" fmla="*/ 15 w 403"/>
              <a:gd name="T15" fmla="*/ 53 h 77"/>
              <a:gd name="T16" fmla="*/ 0 w 403"/>
              <a:gd name="T17" fmla="*/ 38 h 77"/>
              <a:gd name="T18" fmla="*/ 15 w 403"/>
              <a:gd name="T19" fmla="*/ 23 h 77"/>
              <a:gd name="T20" fmla="*/ 59 w 403"/>
              <a:gd name="T21" fmla="*/ 11 h 77"/>
              <a:gd name="T22" fmla="*/ 124 w 403"/>
              <a:gd name="T23" fmla="*/ 2 h 77"/>
              <a:gd name="T24" fmla="*/ 201 w 403"/>
              <a:gd name="T25" fmla="*/ 0 h 77"/>
              <a:gd name="T26" fmla="*/ 279 w 403"/>
              <a:gd name="T27" fmla="*/ 2 h 77"/>
              <a:gd name="T28" fmla="*/ 344 w 403"/>
              <a:gd name="T29" fmla="*/ 11 h 77"/>
              <a:gd name="T30" fmla="*/ 388 w 403"/>
              <a:gd name="T31" fmla="*/ 23 h 77"/>
              <a:gd name="T32" fmla="*/ 403 w 403"/>
              <a:gd name="T33" fmla="*/ 38 h 77"/>
              <a:gd name="T34" fmla="*/ 403 w 403"/>
              <a:gd name="T3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77">
                <a:moveTo>
                  <a:pt x="403" y="38"/>
                </a:moveTo>
                <a:cubicBezTo>
                  <a:pt x="403" y="43"/>
                  <a:pt x="398" y="48"/>
                  <a:pt x="388" y="53"/>
                </a:cubicBezTo>
                <a:cubicBezTo>
                  <a:pt x="378" y="58"/>
                  <a:pt x="363" y="62"/>
                  <a:pt x="344" y="66"/>
                </a:cubicBezTo>
                <a:cubicBezTo>
                  <a:pt x="325" y="69"/>
                  <a:pt x="303" y="72"/>
                  <a:pt x="279" y="74"/>
                </a:cubicBezTo>
                <a:cubicBezTo>
                  <a:pt x="254" y="76"/>
                  <a:pt x="228" y="77"/>
                  <a:pt x="201" y="77"/>
                </a:cubicBezTo>
                <a:cubicBezTo>
                  <a:pt x="175" y="77"/>
                  <a:pt x="149" y="76"/>
                  <a:pt x="124" y="74"/>
                </a:cubicBezTo>
                <a:cubicBezTo>
                  <a:pt x="99" y="72"/>
                  <a:pt x="78" y="69"/>
                  <a:pt x="59" y="66"/>
                </a:cubicBezTo>
                <a:cubicBezTo>
                  <a:pt x="40" y="62"/>
                  <a:pt x="25" y="58"/>
                  <a:pt x="15" y="53"/>
                </a:cubicBezTo>
                <a:cubicBezTo>
                  <a:pt x="5" y="48"/>
                  <a:pt x="0" y="43"/>
                  <a:pt x="0" y="38"/>
                </a:cubicBezTo>
                <a:cubicBezTo>
                  <a:pt x="0" y="33"/>
                  <a:pt x="5" y="28"/>
                  <a:pt x="15" y="23"/>
                </a:cubicBezTo>
                <a:cubicBezTo>
                  <a:pt x="25" y="19"/>
                  <a:pt x="40" y="14"/>
                  <a:pt x="59" y="11"/>
                </a:cubicBezTo>
                <a:cubicBezTo>
                  <a:pt x="78" y="7"/>
                  <a:pt x="99" y="4"/>
                  <a:pt x="124" y="2"/>
                </a:cubicBezTo>
                <a:cubicBezTo>
                  <a:pt x="149" y="0"/>
                  <a:pt x="175" y="0"/>
                  <a:pt x="201" y="0"/>
                </a:cubicBezTo>
                <a:cubicBezTo>
                  <a:pt x="228" y="0"/>
                  <a:pt x="254" y="0"/>
                  <a:pt x="279" y="2"/>
                </a:cubicBezTo>
                <a:cubicBezTo>
                  <a:pt x="303" y="4"/>
                  <a:pt x="325" y="7"/>
                  <a:pt x="344" y="11"/>
                </a:cubicBezTo>
                <a:cubicBezTo>
                  <a:pt x="363" y="14"/>
                  <a:pt x="378" y="19"/>
                  <a:pt x="388" y="23"/>
                </a:cubicBezTo>
                <a:cubicBezTo>
                  <a:pt x="398" y="28"/>
                  <a:pt x="403" y="33"/>
                  <a:pt x="403" y="38"/>
                </a:cubicBezTo>
                <a:lnTo>
                  <a:pt x="403" y="38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7" name="Text Box 221"/>
          <p:cNvSpPr txBox="1">
            <a:spLocks noChangeArrowheads="1"/>
          </p:cNvSpPr>
          <p:nvPr/>
        </p:nvSpPr>
        <p:spPr bwMode="auto">
          <a:xfrm>
            <a:off x="7283451" y="5533058"/>
            <a:ext cx="8551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en-US" sz="5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4318" name="Text Box 222"/>
          <p:cNvSpPr txBox="1">
            <a:spLocks noChangeArrowheads="1"/>
          </p:cNvSpPr>
          <p:nvPr/>
        </p:nvSpPr>
        <p:spPr bwMode="auto">
          <a:xfrm>
            <a:off x="7283451" y="5429697"/>
            <a:ext cx="8551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Other </a:t>
            </a:r>
            <a:r>
              <a:rPr lang="en-US" sz="500">
                <a:solidFill>
                  <a:srgbClr val="000000"/>
                </a:solidFill>
                <a:cs typeface="+mn-cs"/>
              </a:rPr>
              <a:t>
</a:t>
            </a:r>
            <a:r>
              <a:rPr lang="en-US" sz="500" b="1">
                <a:solidFill>
                  <a:srgbClr val="000000"/>
                </a:solidFill>
                <a:cs typeface="+mn-cs"/>
              </a:rPr>
              <a:t>Data Store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19" name="Freeform 223"/>
          <p:cNvSpPr>
            <a:spLocks/>
          </p:cNvSpPr>
          <p:nvPr/>
        </p:nvSpPr>
        <p:spPr bwMode="auto">
          <a:xfrm>
            <a:off x="7711017" y="5069682"/>
            <a:ext cx="0" cy="83344"/>
          </a:xfrm>
          <a:custGeom>
            <a:avLst/>
            <a:gdLst>
              <a:gd name="T0" fmla="*/ 0 h 70"/>
              <a:gd name="T1" fmla="*/ 70 h 7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0">
                <a:moveTo>
                  <a:pt x="0" y="0"/>
                </a:moveTo>
                <a:lnTo>
                  <a:pt x="0" y="7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0" name="Freeform 224"/>
          <p:cNvSpPr>
            <a:spLocks/>
          </p:cNvSpPr>
          <p:nvPr/>
        </p:nvSpPr>
        <p:spPr bwMode="auto">
          <a:xfrm>
            <a:off x="7679267" y="5069682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1" name="Freeform 225"/>
          <p:cNvSpPr>
            <a:spLocks/>
          </p:cNvSpPr>
          <p:nvPr/>
        </p:nvSpPr>
        <p:spPr bwMode="auto">
          <a:xfrm>
            <a:off x="7679267" y="5118498"/>
            <a:ext cx="63500" cy="34528"/>
          </a:xfrm>
          <a:custGeom>
            <a:avLst/>
            <a:gdLst>
              <a:gd name="T0" fmla="*/ 64 w 64"/>
              <a:gd name="T1" fmla="*/ 0 h 64"/>
              <a:gd name="T2" fmla="*/ 32 w 64"/>
              <a:gd name="T3" fmla="*/ 64 h 64"/>
              <a:gd name="T4" fmla="*/ 0 w 6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64" y="0"/>
                </a:moveTo>
                <a:lnTo>
                  <a:pt x="32" y="64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2" name="Freeform 226"/>
          <p:cNvSpPr>
            <a:spLocks/>
          </p:cNvSpPr>
          <p:nvPr/>
        </p:nvSpPr>
        <p:spPr bwMode="auto">
          <a:xfrm>
            <a:off x="3852334" y="2158604"/>
            <a:ext cx="2117" cy="133350"/>
          </a:xfrm>
          <a:custGeom>
            <a:avLst/>
            <a:gdLst>
              <a:gd name="T0" fmla="*/ 112 h 112"/>
              <a:gd name="T1" fmla="*/ 0 h 11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2">
                <a:moveTo>
                  <a:pt x="0" y="112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3" name="Freeform 227"/>
          <p:cNvSpPr>
            <a:spLocks/>
          </p:cNvSpPr>
          <p:nvPr/>
        </p:nvSpPr>
        <p:spPr bwMode="auto">
          <a:xfrm>
            <a:off x="3822700" y="2158604"/>
            <a:ext cx="61384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31" name="Group -1024"/>
          <p:cNvGrpSpPr>
            <a:grpSpLocks/>
          </p:cNvGrpSpPr>
          <p:nvPr/>
        </p:nvGrpSpPr>
        <p:grpSpPr bwMode="auto">
          <a:xfrm>
            <a:off x="203200" y="1171575"/>
            <a:ext cx="2218267" cy="466725"/>
            <a:chOff x="96" y="984"/>
            <a:chExt cx="1048" cy="392"/>
          </a:xfrm>
        </p:grpSpPr>
        <p:sp>
          <p:nvSpPr>
            <p:cNvPr id="4326" name="Freeform 230"/>
            <p:cNvSpPr>
              <a:spLocks/>
            </p:cNvSpPr>
            <p:nvPr/>
          </p:nvSpPr>
          <p:spPr bwMode="auto">
            <a:xfrm>
              <a:off x="102" y="984"/>
              <a:ext cx="1035" cy="384"/>
            </a:xfrm>
            <a:custGeom>
              <a:avLst/>
              <a:gdLst>
                <a:gd name="T0" fmla="*/ 0 w 1035"/>
                <a:gd name="T1" fmla="*/ 0 h 384"/>
                <a:gd name="T2" fmla="*/ 1035 w 1035"/>
                <a:gd name="T3" fmla="*/ 0 h 384"/>
                <a:gd name="T4" fmla="*/ 1035 w 1035"/>
                <a:gd name="T5" fmla="*/ 384 h 384"/>
                <a:gd name="T6" fmla="*/ 0 w 1035"/>
                <a:gd name="T7" fmla="*/ 384 h 384"/>
                <a:gd name="T8" fmla="*/ 0 w 1035"/>
                <a:gd name="T9" fmla="*/ 0 h 384"/>
                <a:gd name="T10" fmla="*/ 0 w 1035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384">
                  <a:moveTo>
                    <a:pt x="0" y="0"/>
                  </a:moveTo>
                  <a:lnTo>
                    <a:pt x="1035" y="0"/>
                  </a:lnTo>
                  <a:lnTo>
                    <a:pt x="103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25" name="Freeform 229"/>
          <p:cNvSpPr>
            <a:spLocks/>
          </p:cNvSpPr>
          <p:nvPr/>
        </p:nvSpPr>
        <p:spPr bwMode="auto">
          <a:xfrm>
            <a:off x="215901" y="1171575"/>
            <a:ext cx="2190751" cy="457200"/>
          </a:xfrm>
          <a:custGeom>
            <a:avLst/>
            <a:gdLst>
              <a:gd name="T0" fmla="*/ 0 w 1035"/>
              <a:gd name="T1" fmla="*/ 0 h 384"/>
              <a:gd name="T2" fmla="*/ 1035 w 1035"/>
              <a:gd name="T3" fmla="*/ 0 h 384"/>
              <a:gd name="T4" fmla="*/ 1035 w 1035"/>
              <a:gd name="T5" fmla="*/ 384 h 384"/>
              <a:gd name="T6" fmla="*/ 0 w 1035"/>
              <a:gd name="T7" fmla="*/ 384 h 384"/>
              <a:gd name="T8" fmla="*/ 0 w 1035"/>
              <a:gd name="T9" fmla="*/ 0 h 384"/>
              <a:gd name="T10" fmla="*/ 0 w 1035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384">
                <a:moveTo>
                  <a:pt x="0" y="0"/>
                </a:moveTo>
                <a:lnTo>
                  <a:pt x="1035" y="0"/>
                </a:lnTo>
                <a:lnTo>
                  <a:pt x="1035" y="384"/>
                </a:lnTo>
                <a:lnTo>
                  <a:pt x="0" y="38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7" name="Text Box 231"/>
          <p:cNvSpPr txBox="1">
            <a:spLocks noChangeArrowheads="1"/>
          </p:cNvSpPr>
          <p:nvPr/>
        </p:nvSpPr>
        <p:spPr bwMode="auto">
          <a:xfrm>
            <a:off x="226485" y="1189435"/>
            <a:ext cx="21695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Browser</a:t>
            </a:r>
          </a:p>
        </p:txBody>
      </p:sp>
      <p:grpSp>
        <p:nvGrpSpPr>
          <p:cNvPr id="2234" name="Group -1024"/>
          <p:cNvGrpSpPr>
            <a:grpSpLocks/>
          </p:cNvGrpSpPr>
          <p:nvPr/>
        </p:nvGrpSpPr>
        <p:grpSpPr bwMode="auto">
          <a:xfrm>
            <a:off x="1422400" y="1295400"/>
            <a:ext cx="846667" cy="266700"/>
            <a:chOff x="672" y="1088"/>
            <a:chExt cx="400" cy="224"/>
          </a:xfrm>
        </p:grpSpPr>
        <p:sp>
          <p:nvSpPr>
            <p:cNvPr id="4330" name="Freeform 234"/>
            <p:cNvSpPr>
              <a:spLocks/>
            </p:cNvSpPr>
            <p:nvPr/>
          </p:nvSpPr>
          <p:spPr bwMode="auto">
            <a:xfrm>
              <a:off x="676" y="1095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29" name="Freeform 233"/>
          <p:cNvSpPr>
            <a:spLocks/>
          </p:cNvSpPr>
          <p:nvPr/>
        </p:nvSpPr>
        <p:spPr bwMode="auto">
          <a:xfrm>
            <a:off x="1430867" y="1303735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1" name="Text Box 235"/>
          <p:cNvSpPr txBox="1">
            <a:spLocks noChangeArrowheads="1"/>
          </p:cNvSpPr>
          <p:nvPr/>
        </p:nvSpPr>
        <p:spPr bwMode="auto">
          <a:xfrm>
            <a:off x="1430867" y="1392064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UI Visualization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37" name="Group -1024"/>
          <p:cNvGrpSpPr>
            <a:grpSpLocks/>
          </p:cNvGrpSpPr>
          <p:nvPr/>
        </p:nvGrpSpPr>
        <p:grpSpPr bwMode="auto">
          <a:xfrm>
            <a:off x="355600" y="1295400"/>
            <a:ext cx="846667" cy="266700"/>
            <a:chOff x="168" y="1088"/>
            <a:chExt cx="400" cy="224"/>
          </a:xfrm>
        </p:grpSpPr>
        <p:sp>
          <p:nvSpPr>
            <p:cNvPr id="4334" name="Freeform 238"/>
            <p:cNvSpPr>
              <a:spLocks/>
            </p:cNvSpPr>
            <p:nvPr/>
          </p:nvSpPr>
          <p:spPr bwMode="auto">
            <a:xfrm>
              <a:off x="170" y="1095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33" name="Freeform 237"/>
          <p:cNvSpPr>
            <a:spLocks/>
          </p:cNvSpPr>
          <p:nvPr/>
        </p:nvSpPr>
        <p:spPr bwMode="auto">
          <a:xfrm>
            <a:off x="359833" y="1303735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5" name="Text Box 239"/>
          <p:cNvSpPr txBox="1">
            <a:spLocks noChangeArrowheads="1"/>
          </p:cNvSpPr>
          <p:nvPr/>
        </p:nvSpPr>
        <p:spPr bwMode="auto">
          <a:xfrm>
            <a:off x="359833" y="1392064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 Input Parser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36" name="Freeform 240"/>
          <p:cNvSpPr>
            <a:spLocks/>
          </p:cNvSpPr>
          <p:nvPr/>
        </p:nvSpPr>
        <p:spPr bwMode="auto">
          <a:xfrm>
            <a:off x="116418" y="1995487"/>
            <a:ext cx="8794749" cy="5954"/>
          </a:xfrm>
          <a:custGeom>
            <a:avLst/>
            <a:gdLst>
              <a:gd name="T0" fmla="*/ 0 w 4155"/>
              <a:gd name="T1" fmla="*/ 0 h 4"/>
              <a:gd name="T2" fmla="*/ 4155 w 4155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55" h="4">
                <a:moveTo>
                  <a:pt x="0" y="0"/>
                </a:moveTo>
                <a:lnTo>
                  <a:pt x="4155" y="4"/>
                </a:lnTo>
              </a:path>
            </a:pathLst>
          </a:custGeom>
          <a:noFill/>
          <a:ln w="5903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41" name="Group -1024"/>
          <p:cNvGrpSpPr>
            <a:grpSpLocks/>
          </p:cNvGrpSpPr>
          <p:nvPr/>
        </p:nvGrpSpPr>
        <p:grpSpPr bwMode="auto">
          <a:xfrm>
            <a:off x="863600" y="3771900"/>
            <a:ext cx="914400" cy="133350"/>
            <a:chOff x="408" y="3168"/>
            <a:chExt cx="432" cy="112"/>
          </a:xfrm>
        </p:grpSpPr>
        <p:sp>
          <p:nvSpPr>
            <p:cNvPr id="4339" name="Freeform 243"/>
            <p:cNvSpPr>
              <a:spLocks/>
            </p:cNvSpPr>
            <p:nvPr/>
          </p:nvSpPr>
          <p:spPr bwMode="auto">
            <a:xfrm>
              <a:off x="410" y="3169"/>
              <a:ext cx="422" cy="107"/>
            </a:xfrm>
            <a:custGeom>
              <a:avLst/>
              <a:gdLst>
                <a:gd name="T0" fmla="*/ 0 w 422"/>
                <a:gd name="T1" fmla="*/ 0 h 106"/>
                <a:gd name="T2" fmla="*/ 422 w 422"/>
                <a:gd name="T3" fmla="*/ 0 h 106"/>
                <a:gd name="T4" fmla="*/ 422 w 422"/>
                <a:gd name="T5" fmla="*/ 106 h 106"/>
                <a:gd name="T6" fmla="*/ 0 w 422"/>
                <a:gd name="T7" fmla="*/ 106 h 106"/>
                <a:gd name="T8" fmla="*/ 0 w 422"/>
                <a:gd name="T9" fmla="*/ 0 h 106"/>
                <a:gd name="T10" fmla="*/ 0 w 422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106">
                  <a:moveTo>
                    <a:pt x="0" y="0"/>
                  </a:moveTo>
                  <a:lnTo>
                    <a:pt x="422" y="0"/>
                  </a:lnTo>
                  <a:lnTo>
                    <a:pt x="422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38" name="Freeform 242"/>
          <p:cNvSpPr>
            <a:spLocks/>
          </p:cNvSpPr>
          <p:nvPr/>
        </p:nvSpPr>
        <p:spPr bwMode="auto">
          <a:xfrm>
            <a:off x="867834" y="3773091"/>
            <a:ext cx="893233" cy="127397"/>
          </a:xfrm>
          <a:custGeom>
            <a:avLst/>
            <a:gdLst>
              <a:gd name="T0" fmla="*/ 0 w 422"/>
              <a:gd name="T1" fmla="*/ 0 h 106"/>
              <a:gd name="T2" fmla="*/ 422 w 422"/>
              <a:gd name="T3" fmla="*/ 0 h 106"/>
              <a:gd name="T4" fmla="*/ 422 w 422"/>
              <a:gd name="T5" fmla="*/ 106 h 106"/>
              <a:gd name="T6" fmla="*/ 0 w 422"/>
              <a:gd name="T7" fmla="*/ 106 h 106"/>
              <a:gd name="T8" fmla="*/ 0 w 422"/>
              <a:gd name="T9" fmla="*/ 0 h 106"/>
              <a:gd name="T10" fmla="*/ 0 w 422"/>
              <a:gd name="T1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106">
                <a:moveTo>
                  <a:pt x="0" y="0"/>
                </a:moveTo>
                <a:lnTo>
                  <a:pt x="422" y="0"/>
                </a:lnTo>
                <a:lnTo>
                  <a:pt x="422" y="106"/>
                </a:lnTo>
                <a:lnTo>
                  <a:pt x="0" y="1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0" name="Text Box 244"/>
          <p:cNvSpPr txBox="1">
            <a:spLocks noChangeArrowheads="1"/>
          </p:cNvSpPr>
          <p:nvPr/>
        </p:nvSpPr>
        <p:spPr bwMode="auto">
          <a:xfrm>
            <a:off x="867834" y="3798317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SAP 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44" name="Group -1024"/>
          <p:cNvGrpSpPr>
            <a:grpSpLocks/>
          </p:cNvGrpSpPr>
          <p:nvPr/>
        </p:nvGrpSpPr>
        <p:grpSpPr bwMode="auto">
          <a:xfrm>
            <a:off x="626533" y="4333875"/>
            <a:ext cx="1388533" cy="666750"/>
            <a:chOff x="296" y="3640"/>
            <a:chExt cx="656" cy="560"/>
          </a:xfrm>
        </p:grpSpPr>
        <p:sp>
          <p:nvSpPr>
            <p:cNvPr id="4343" name="Freeform 247"/>
            <p:cNvSpPr>
              <a:spLocks/>
            </p:cNvSpPr>
            <p:nvPr/>
          </p:nvSpPr>
          <p:spPr bwMode="auto">
            <a:xfrm>
              <a:off x="298" y="3646"/>
              <a:ext cx="647" cy="549"/>
            </a:xfrm>
            <a:custGeom>
              <a:avLst/>
              <a:gdLst>
                <a:gd name="T0" fmla="*/ 0 w 647"/>
                <a:gd name="T1" fmla="*/ 0 h 548"/>
                <a:gd name="T2" fmla="*/ 647 w 647"/>
                <a:gd name="T3" fmla="*/ 0 h 548"/>
                <a:gd name="T4" fmla="*/ 647 w 647"/>
                <a:gd name="T5" fmla="*/ 548 h 548"/>
                <a:gd name="T6" fmla="*/ 0 w 647"/>
                <a:gd name="T7" fmla="*/ 548 h 548"/>
                <a:gd name="T8" fmla="*/ 0 w 647"/>
                <a:gd name="T9" fmla="*/ 0 h 548"/>
                <a:gd name="T10" fmla="*/ 0 w 647"/>
                <a:gd name="T1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548">
                  <a:moveTo>
                    <a:pt x="0" y="0"/>
                  </a:moveTo>
                  <a:lnTo>
                    <a:pt x="647" y="0"/>
                  </a:lnTo>
                  <a:lnTo>
                    <a:pt x="647" y="548"/>
                  </a:lnTo>
                  <a:lnTo>
                    <a:pt x="0" y="5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42" name="Freeform 246"/>
          <p:cNvSpPr>
            <a:spLocks/>
          </p:cNvSpPr>
          <p:nvPr/>
        </p:nvSpPr>
        <p:spPr bwMode="auto">
          <a:xfrm>
            <a:off x="630767" y="4341019"/>
            <a:ext cx="1369484" cy="653654"/>
          </a:xfrm>
          <a:custGeom>
            <a:avLst/>
            <a:gdLst>
              <a:gd name="T0" fmla="*/ 0 w 647"/>
              <a:gd name="T1" fmla="*/ 0 h 548"/>
              <a:gd name="T2" fmla="*/ 647 w 647"/>
              <a:gd name="T3" fmla="*/ 0 h 548"/>
              <a:gd name="T4" fmla="*/ 647 w 647"/>
              <a:gd name="T5" fmla="*/ 548 h 548"/>
              <a:gd name="T6" fmla="*/ 0 w 647"/>
              <a:gd name="T7" fmla="*/ 548 h 548"/>
              <a:gd name="T8" fmla="*/ 0 w 647"/>
              <a:gd name="T9" fmla="*/ 0 h 548"/>
              <a:gd name="T10" fmla="*/ 0 w 647"/>
              <a:gd name="T11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7" h="548">
                <a:moveTo>
                  <a:pt x="0" y="0"/>
                </a:moveTo>
                <a:lnTo>
                  <a:pt x="647" y="0"/>
                </a:lnTo>
                <a:lnTo>
                  <a:pt x="647" y="548"/>
                </a:lnTo>
                <a:lnTo>
                  <a:pt x="0" y="5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4" name="Text Box 248"/>
          <p:cNvSpPr txBox="1">
            <a:spLocks noChangeArrowheads="1"/>
          </p:cNvSpPr>
          <p:nvPr/>
        </p:nvSpPr>
        <p:spPr bwMode="auto">
          <a:xfrm>
            <a:off x="637118" y="4366023"/>
            <a:ext cx="13567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500">
                <a:solidFill>
                  <a:srgbClr val="000000"/>
                </a:solidFill>
                <a:cs typeface="+mn-cs"/>
              </a:rPr>
              <a:t>Other Prediction Algorithms</a:t>
            </a:r>
          </a:p>
        </p:txBody>
      </p:sp>
      <p:grpSp>
        <p:nvGrpSpPr>
          <p:cNvPr id="2247" name="Group -1024"/>
          <p:cNvGrpSpPr>
            <a:grpSpLocks/>
          </p:cNvGrpSpPr>
          <p:nvPr/>
        </p:nvGrpSpPr>
        <p:grpSpPr bwMode="auto">
          <a:xfrm>
            <a:off x="863600" y="4686300"/>
            <a:ext cx="914400" cy="266700"/>
            <a:chOff x="408" y="3936"/>
            <a:chExt cx="432" cy="224"/>
          </a:xfrm>
        </p:grpSpPr>
        <p:sp>
          <p:nvSpPr>
            <p:cNvPr id="4347" name="Freeform 251"/>
            <p:cNvSpPr>
              <a:spLocks/>
            </p:cNvSpPr>
            <p:nvPr/>
          </p:nvSpPr>
          <p:spPr bwMode="auto">
            <a:xfrm>
              <a:off x="410" y="3941"/>
              <a:ext cx="422" cy="213"/>
            </a:xfrm>
            <a:custGeom>
              <a:avLst/>
              <a:gdLst>
                <a:gd name="T0" fmla="*/ 0 w 422"/>
                <a:gd name="T1" fmla="*/ 0 h 213"/>
                <a:gd name="T2" fmla="*/ 422 w 422"/>
                <a:gd name="T3" fmla="*/ 0 h 213"/>
                <a:gd name="T4" fmla="*/ 422 w 422"/>
                <a:gd name="T5" fmla="*/ 213 h 213"/>
                <a:gd name="T6" fmla="*/ 0 w 422"/>
                <a:gd name="T7" fmla="*/ 213 h 213"/>
                <a:gd name="T8" fmla="*/ 0 w 422"/>
                <a:gd name="T9" fmla="*/ 0 h 213"/>
                <a:gd name="T10" fmla="*/ 0 w 42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213">
                  <a:moveTo>
                    <a:pt x="0" y="0"/>
                  </a:moveTo>
                  <a:lnTo>
                    <a:pt x="422" y="0"/>
                  </a:lnTo>
                  <a:lnTo>
                    <a:pt x="42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46" name="Freeform 250"/>
          <p:cNvSpPr>
            <a:spLocks/>
          </p:cNvSpPr>
          <p:nvPr/>
        </p:nvSpPr>
        <p:spPr bwMode="auto">
          <a:xfrm>
            <a:off x="867834" y="4692254"/>
            <a:ext cx="893233" cy="253603"/>
          </a:xfrm>
          <a:custGeom>
            <a:avLst/>
            <a:gdLst>
              <a:gd name="T0" fmla="*/ 0 w 422"/>
              <a:gd name="T1" fmla="*/ 0 h 213"/>
              <a:gd name="T2" fmla="*/ 422 w 422"/>
              <a:gd name="T3" fmla="*/ 0 h 213"/>
              <a:gd name="T4" fmla="*/ 422 w 422"/>
              <a:gd name="T5" fmla="*/ 213 h 213"/>
              <a:gd name="T6" fmla="*/ 0 w 422"/>
              <a:gd name="T7" fmla="*/ 213 h 213"/>
              <a:gd name="T8" fmla="*/ 0 w 422"/>
              <a:gd name="T9" fmla="*/ 0 h 213"/>
              <a:gd name="T10" fmla="*/ 0 w 42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213">
                <a:moveTo>
                  <a:pt x="0" y="0"/>
                </a:moveTo>
                <a:lnTo>
                  <a:pt x="422" y="0"/>
                </a:lnTo>
                <a:lnTo>
                  <a:pt x="42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8" name="Text Box 252"/>
          <p:cNvSpPr txBox="1">
            <a:spLocks noChangeArrowheads="1"/>
          </p:cNvSpPr>
          <p:nvPr/>
        </p:nvSpPr>
        <p:spPr bwMode="auto">
          <a:xfrm>
            <a:off x="867834" y="4780583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Other Prediction Module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50" name="Group -1024"/>
          <p:cNvGrpSpPr>
            <a:grpSpLocks/>
          </p:cNvGrpSpPr>
          <p:nvPr/>
        </p:nvGrpSpPr>
        <p:grpSpPr bwMode="auto">
          <a:xfrm>
            <a:off x="863600" y="4476750"/>
            <a:ext cx="914400" cy="133350"/>
            <a:chOff x="408" y="3760"/>
            <a:chExt cx="432" cy="112"/>
          </a:xfrm>
        </p:grpSpPr>
        <p:sp>
          <p:nvSpPr>
            <p:cNvPr id="4351" name="Freeform 255"/>
            <p:cNvSpPr>
              <a:spLocks/>
            </p:cNvSpPr>
            <p:nvPr/>
          </p:nvSpPr>
          <p:spPr bwMode="auto">
            <a:xfrm>
              <a:off x="410" y="3761"/>
              <a:ext cx="422" cy="106"/>
            </a:xfrm>
            <a:custGeom>
              <a:avLst/>
              <a:gdLst>
                <a:gd name="T0" fmla="*/ 0 w 422"/>
                <a:gd name="T1" fmla="*/ 0 h 106"/>
                <a:gd name="T2" fmla="*/ 422 w 422"/>
                <a:gd name="T3" fmla="*/ 0 h 106"/>
                <a:gd name="T4" fmla="*/ 422 w 422"/>
                <a:gd name="T5" fmla="*/ 106 h 106"/>
                <a:gd name="T6" fmla="*/ 0 w 422"/>
                <a:gd name="T7" fmla="*/ 106 h 106"/>
                <a:gd name="T8" fmla="*/ 0 w 422"/>
                <a:gd name="T9" fmla="*/ 0 h 106"/>
                <a:gd name="T10" fmla="*/ 0 w 422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106">
                  <a:moveTo>
                    <a:pt x="0" y="0"/>
                  </a:moveTo>
                  <a:lnTo>
                    <a:pt x="422" y="0"/>
                  </a:lnTo>
                  <a:lnTo>
                    <a:pt x="422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50" name="Freeform 254"/>
          <p:cNvSpPr>
            <a:spLocks/>
          </p:cNvSpPr>
          <p:nvPr/>
        </p:nvSpPr>
        <p:spPr bwMode="auto">
          <a:xfrm>
            <a:off x="867834" y="4477942"/>
            <a:ext cx="893233" cy="126206"/>
          </a:xfrm>
          <a:custGeom>
            <a:avLst/>
            <a:gdLst>
              <a:gd name="T0" fmla="*/ 0 w 422"/>
              <a:gd name="T1" fmla="*/ 0 h 106"/>
              <a:gd name="T2" fmla="*/ 422 w 422"/>
              <a:gd name="T3" fmla="*/ 0 h 106"/>
              <a:gd name="T4" fmla="*/ 422 w 422"/>
              <a:gd name="T5" fmla="*/ 106 h 106"/>
              <a:gd name="T6" fmla="*/ 0 w 422"/>
              <a:gd name="T7" fmla="*/ 106 h 106"/>
              <a:gd name="T8" fmla="*/ 0 w 422"/>
              <a:gd name="T9" fmla="*/ 0 h 106"/>
              <a:gd name="T10" fmla="*/ 0 w 422"/>
              <a:gd name="T1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" h="106">
                <a:moveTo>
                  <a:pt x="0" y="0"/>
                </a:moveTo>
                <a:lnTo>
                  <a:pt x="422" y="0"/>
                </a:lnTo>
                <a:lnTo>
                  <a:pt x="422" y="106"/>
                </a:lnTo>
                <a:lnTo>
                  <a:pt x="0" y="1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" name="Text Box 256"/>
          <p:cNvSpPr txBox="1">
            <a:spLocks noChangeArrowheads="1"/>
          </p:cNvSpPr>
          <p:nvPr/>
        </p:nvSpPr>
        <p:spPr bwMode="auto">
          <a:xfrm>
            <a:off x="867834" y="4502573"/>
            <a:ext cx="89323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Module Wrapper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53" name="Freeform 257"/>
          <p:cNvSpPr>
            <a:spLocks/>
          </p:cNvSpPr>
          <p:nvPr/>
        </p:nvSpPr>
        <p:spPr bwMode="auto">
          <a:xfrm>
            <a:off x="285751" y="3378994"/>
            <a:ext cx="345016" cy="1288256"/>
          </a:xfrm>
          <a:custGeom>
            <a:avLst/>
            <a:gdLst>
              <a:gd name="T0" fmla="*/ 162 w 162"/>
              <a:gd name="T1" fmla="*/ 1082 h 1082"/>
              <a:gd name="T2" fmla="*/ 37 w 162"/>
              <a:gd name="T3" fmla="*/ 1082 h 1082"/>
              <a:gd name="T4" fmla="*/ 0 w 162"/>
              <a:gd name="T5" fmla="*/ 1045 h 1082"/>
              <a:gd name="T6" fmla="*/ 0 w 162"/>
              <a:gd name="T7" fmla="*/ 37 h 1082"/>
              <a:gd name="T8" fmla="*/ 37 w 162"/>
              <a:gd name="T9" fmla="*/ 0 h 1082"/>
              <a:gd name="T10" fmla="*/ 162 w 162"/>
              <a:gd name="T11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082">
                <a:moveTo>
                  <a:pt x="162" y="1082"/>
                </a:moveTo>
                <a:lnTo>
                  <a:pt x="37" y="1082"/>
                </a:lnTo>
                <a:cubicBezTo>
                  <a:pt x="12" y="1082"/>
                  <a:pt x="0" y="1069"/>
                  <a:pt x="0" y="1045"/>
                </a:cubicBezTo>
                <a:lnTo>
                  <a:pt x="0" y="37"/>
                </a:lnTo>
                <a:cubicBezTo>
                  <a:pt x="0" y="12"/>
                  <a:pt x="12" y="0"/>
                  <a:pt x="37" y="0"/>
                </a:cubicBezTo>
                <a:lnTo>
                  <a:pt x="162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4" name="Freeform 258"/>
          <p:cNvSpPr>
            <a:spLocks/>
          </p:cNvSpPr>
          <p:nvPr/>
        </p:nvSpPr>
        <p:spPr bwMode="auto">
          <a:xfrm>
            <a:off x="567267" y="3361135"/>
            <a:ext cx="63500" cy="35719"/>
          </a:xfrm>
          <a:custGeom>
            <a:avLst/>
            <a:gdLst>
              <a:gd name="T0" fmla="*/ 64 w 64"/>
              <a:gd name="T1" fmla="*/ 32 h 64"/>
              <a:gd name="T2" fmla="*/ 0 w 64"/>
              <a:gd name="T3" fmla="*/ 64 h 64"/>
              <a:gd name="T4" fmla="*/ 0 w 64"/>
              <a:gd name="T5" fmla="*/ 0 h 64"/>
              <a:gd name="T6" fmla="*/ 64 w 64"/>
              <a:gd name="T7" fmla="*/ 32 h 64"/>
              <a:gd name="T8" fmla="*/ 64 w 64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55" name="Group -1024"/>
          <p:cNvGrpSpPr>
            <a:grpSpLocks/>
          </p:cNvGrpSpPr>
          <p:nvPr/>
        </p:nvGrpSpPr>
        <p:grpSpPr bwMode="auto">
          <a:xfrm>
            <a:off x="118533" y="1695450"/>
            <a:ext cx="6942667" cy="123825"/>
            <a:chOff x="56" y="1424"/>
            <a:chExt cx="3280" cy="104"/>
          </a:xfrm>
        </p:grpSpPr>
        <p:sp>
          <p:nvSpPr>
            <p:cNvPr id="4357" name="Freeform 261"/>
            <p:cNvSpPr>
              <a:spLocks/>
            </p:cNvSpPr>
            <p:nvPr/>
          </p:nvSpPr>
          <p:spPr bwMode="auto">
            <a:xfrm>
              <a:off x="61" y="1430"/>
              <a:ext cx="3269" cy="93"/>
            </a:xfrm>
            <a:custGeom>
              <a:avLst/>
              <a:gdLst>
                <a:gd name="T0" fmla="*/ 0 w 3269"/>
                <a:gd name="T1" fmla="*/ 0 h 92"/>
                <a:gd name="T2" fmla="*/ 3269 w 3269"/>
                <a:gd name="T3" fmla="*/ 0 h 92"/>
                <a:gd name="T4" fmla="*/ 3269 w 3269"/>
                <a:gd name="T5" fmla="*/ 92 h 92"/>
                <a:gd name="T6" fmla="*/ 0 w 3269"/>
                <a:gd name="T7" fmla="*/ 92 h 92"/>
                <a:gd name="T8" fmla="*/ 0 w 3269"/>
                <a:gd name="T9" fmla="*/ 0 h 92"/>
                <a:gd name="T10" fmla="*/ 0 w 3269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9" h="92">
                  <a:moveTo>
                    <a:pt x="0" y="0"/>
                  </a:moveTo>
                  <a:lnTo>
                    <a:pt x="3269" y="0"/>
                  </a:lnTo>
                  <a:lnTo>
                    <a:pt x="3269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56" name="Freeform 260"/>
          <p:cNvSpPr>
            <a:spLocks/>
          </p:cNvSpPr>
          <p:nvPr/>
        </p:nvSpPr>
        <p:spPr bwMode="auto">
          <a:xfrm>
            <a:off x="129118" y="1702593"/>
            <a:ext cx="6919383" cy="110729"/>
          </a:xfrm>
          <a:custGeom>
            <a:avLst/>
            <a:gdLst>
              <a:gd name="T0" fmla="*/ 0 w 3269"/>
              <a:gd name="T1" fmla="*/ 0 h 92"/>
              <a:gd name="T2" fmla="*/ 3269 w 3269"/>
              <a:gd name="T3" fmla="*/ 0 h 92"/>
              <a:gd name="T4" fmla="*/ 3269 w 3269"/>
              <a:gd name="T5" fmla="*/ 92 h 92"/>
              <a:gd name="T6" fmla="*/ 0 w 3269"/>
              <a:gd name="T7" fmla="*/ 92 h 92"/>
              <a:gd name="T8" fmla="*/ 0 w 3269"/>
              <a:gd name="T9" fmla="*/ 0 h 92"/>
              <a:gd name="T10" fmla="*/ 0 w 3269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9" h="92">
                <a:moveTo>
                  <a:pt x="0" y="0"/>
                </a:moveTo>
                <a:lnTo>
                  <a:pt x="3269" y="0"/>
                </a:lnTo>
                <a:lnTo>
                  <a:pt x="3269" y="92"/>
                </a:lnTo>
                <a:lnTo>
                  <a:pt x="0" y="9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8" name="Text Box 262"/>
          <p:cNvSpPr txBox="1">
            <a:spLocks noChangeArrowheads="1"/>
          </p:cNvSpPr>
          <p:nvPr/>
        </p:nvSpPr>
        <p:spPr bwMode="auto">
          <a:xfrm>
            <a:off x="129118" y="1719485"/>
            <a:ext cx="69193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Validation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58" name="Group -1024"/>
          <p:cNvGrpSpPr>
            <a:grpSpLocks/>
          </p:cNvGrpSpPr>
          <p:nvPr/>
        </p:nvGrpSpPr>
        <p:grpSpPr bwMode="auto">
          <a:xfrm>
            <a:off x="2506133" y="1171575"/>
            <a:ext cx="2218267" cy="466725"/>
            <a:chOff x="1184" y="984"/>
            <a:chExt cx="1048" cy="392"/>
          </a:xfrm>
        </p:grpSpPr>
        <p:sp>
          <p:nvSpPr>
            <p:cNvPr id="4361" name="Freeform 265"/>
            <p:cNvSpPr>
              <a:spLocks/>
            </p:cNvSpPr>
            <p:nvPr/>
          </p:nvSpPr>
          <p:spPr bwMode="auto">
            <a:xfrm>
              <a:off x="1190" y="987"/>
              <a:ext cx="1036" cy="385"/>
            </a:xfrm>
            <a:custGeom>
              <a:avLst/>
              <a:gdLst>
                <a:gd name="T0" fmla="*/ 0 w 1035"/>
                <a:gd name="T1" fmla="*/ 0 h 384"/>
                <a:gd name="T2" fmla="*/ 1035 w 1035"/>
                <a:gd name="T3" fmla="*/ 0 h 384"/>
                <a:gd name="T4" fmla="*/ 1035 w 1035"/>
                <a:gd name="T5" fmla="*/ 384 h 384"/>
                <a:gd name="T6" fmla="*/ 0 w 1035"/>
                <a:gd name="T7" fmla="*/ 384 h 384"/>
                <a:gd name="T8" fmla="*/ 0 w 1035"/>
                <a:gd name="T9" fmla="*/ 0 h 384"/>
                <a:gd name="T10" fmla="*/ 0 w 1035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384">
                  <a:moveTo>
                    <a:pt x="0" y="0"/>
                  </a:moveTo>
                  <a:lnTo>
                    <a:pt x="1035" y="0"/>
                  </a:lnTo>
                  <a:lnTo>
                    <a:pt x="103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60" name="Freeform 264"/>
          <p:cNvSpPr>
            <a:spLocks/>
          </p:cNvSpPr>
          <p:nvPr/>
        </p:nvSpPr>
        <p:spPr bwMode="auto">
          <a:xfrm>
            <a:off x="2518833" y="1175148"/>
            <a:ext cx="2192867" cy="458390"/>
          </a:xfrm>
          <a:custGeom>
            <a:avLst/>
            <a:gdLst>
              <a:gd name="T0" fmla="*/ 0 w 1035"/>
              <a:gd name="T1" fmla="*/ 0 h 384"/>
              <a:gd name="T2" fmla="*/ 1035 w 1035"/>
              <a:gd name="T3" fmla="*/ 0 h 384"/>
              <a:gd name="T4" fmla="*/ 1035 w 1035"/>
              <a:gd name="T5" fmla="*/ 384 h 384"/>
              <a:gd name="T6" fmla="*/ 0 w 1035"/>
              <a:gd name="T7" fmla="*/ 384 h 384"/>
              <a:gd name="T8" fmla="*/ 0 w 1035"/>
              <a:gd name="T9" fmla="*/ 0 h 384"/>
              <a:gd name="T10" fmla="*/ 0 w 1035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384">
                <a:moveTo>
                  <a:pt x="0" y="0"/>
                </a:moveTo>
                <a:lnTo>
                  <a:pt x="1035" y="0"/>
                </a:lnTo>
                <a:lnTo>
                  <a:pt x="1035" y="384"/>
                </a:lnTo>
                <a:lnTo>
                  <a:pt x="0" y="38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" name="Text Box 266"/>
          <p:cNvSpPr txBox="1">
            <a:spLocks noChangeArrowheads="1"/>
          </p:cNvSpPr>
          <p:nvPr/>
        </p:nvSpPr>
        <p:spPr bwMode="auto">
          <a:xfrm>
            <a:off x="2529418" y="1193007"/>
            <a:ext cx="21717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Android</a:t>
            </a:r>
          </a:p>
        </p:txBody>
      </p:sp>
      <p:grpSp>
        <p:nvGrpSpPr>
          <p:cNvPr id="2261" name="Group -1024"/>
          <p:cNvGrpSpPr>
            <a:grpSpLocks/>
          </p:cNvGrpSpPr>
          <p:nvPr/>
        </p:nvGrpSpPr>
        <p:grpSpPr bwMode="auto">
          <a:xfrm>
            <a:off x="3725333" y="1304925"/>
            <a:ext cx="846667" cy="266700"/>
            <a:chOff x="1760" y="1096"/>
            <a:chExt cx="400" cy="224"/>
          </a:xfrm>
        </p:grpSpPr>
        <p:sp>
          <p:nvSpPr>
            <p:cNvPr id="4365" name="Freeform 269"/>
            <p:cNvSpPr>
              <a:spLocks/>
            </p:cNvSpPr>
            <p:nvPr/>
          </p:nvSpPr>
          <p:spPr bwMode="auto">
            <a:xfrm>
              <a:off x="1764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64" name="Freeform 268"/>
          <p:cNvSpPr>
            <a:spLocks/>
          </p:cNvSpPr>
          <p:nvPr/>
        </p:nvSpPr>
        <p:spPr bwMode="auto">
          <a:xfrm>
            <a:off x="3733800" y="1308498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6" name="Text Box 270"/>
          <p:cNvSpPr txBox="1">
            <a:spLocks noChangeArrowheads="1"/>
          </p:cNvSpPr>
          <p:nvPr/>
        </p:nvSpPr>
        <p:spPr bwMode="auto">
          <a:xfrm>
            <a:off x="3733800" y="1396827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UI Visualization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64" name="Group -1024"/>
          <p:cNvGrpSpPr>
            <a:grpSpLocks/>
          </p:cNvGrpSpPr>
          <p:nvPr/>
        </p:nvGrpSpPr>
        <p:grpSpPr bwMode="auto">
          <a:xfrm>
            <a:off x="2658533" y="1304925"/>
            <a:ext cx="846667" cy="266700"/>
            <a:chOff x="1256" y="1096"/>
            <a:chExt cx="400" cy="224"/>
          </a:xfrm>
        </p:grpSpPr>
        <p:sp>
          <p:nvSpPr>
            <p:cNvPr id="4369" name="Freeform 273"/>
            <p:cNvSpPr>
              <a:spLocks/>
            </p:cNvSpPr>
            <p:nvPr/>
          </p:nvSpPr>
          <p:spPr bwMode="auto">
            <a:xfrm>
              <a:off x="1259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68" name="Freeform 272"/>
          <p:cNvSpPr>
            <a:spLocks/>
          </p:cNvSpPr>
          <p:nvPr/>
        </p:nvSpPr>
        <p:spPr bwMode="auto">
          <a:xfrm>
            <a:off x="2664885" y="1308498"/>
            <a:ext cx="831849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0" name="Text Box 274"/>
          <p:cNvSpPr txBox="1">
            <a:spLocks noChangeArrowheads="1"/>
          </p:cNvSpPr>
          <p:nvPr/>
        </p:nvSpPr>
        <p:spPr bwMode="auto">
          <a:xfrm>
            <a:off x="2664885" y="1396827"/>
            <a:ext cx="831849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 Input Parser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67" name="Group -1024"/>
          <p:cNvGrpSpPr>
            <a:grpSpLocks/>
          </p:cNvGrpSpPr>
          <p:nvPr/>
        </p:nvGrpSpPr>
        <p:grpSpPr bwMode="auto">
          <a:xfrm>
            <a:off x="4775200" y="1171575"/>
            <a:ext cx="2201333" cy="466725"/>
            <a:chOff x="2256" y="984"/>
            <a:chExt cx="1040" cy="392"/>
          </a:xfrm>
        </p:grpSpPr>
        <p:sp>
          <p:nvSpPr>
            <p:cNvPr id="4373" name="Freeform 277"/>
            <p:cNvSpPr>
              <a:spLocks/>
            </p:cNvSpPr>
            <p:nvPr/>
          </p:nvSpPr>
          <p:spPr bwMode="auto">
            <a:xfrm>
              <a:off x="2257" y="987"/>
              <a:ext cx="1036" cy="385"/>
            </a:xfrm>
            <a:custGeom>
              <a:avLst/>
              <a:gdLst>
                <a:gd name="T0" fmla="*/ 0 w 1035"/>
                <a:gd name="T1" fmla="*/ 0 h 384"/>
                <a:gd name="T2" fmla="*/ 1035 w 1035"/>
                <a:gd name="T3" fmla="*/ 0 h 384"/>
                <a:gd name="T4" fmla="*/ 1035 w 1035"/>
                <a:gd name="T5" fmla="*/ 384 h 384"/>
                <a:gd name="T6" fmla="*/ 0 w 1035"/>
                <a:gd name="T7" fmla="*/ 384 h 384"/>
                <a:gd name="T8" fmla="*/ 0 w 1035"/>
                <a:gd name="T9" fmla="*/ 0 h 384"/>
                <a:gd name="T10" fmla="*/ 0 w 1035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5" h="384">
                  <a:moveTo>
                    <a:pt x="0" y="0"/>
                  </a:moveTo>
                  <a:lnTo>
                    <a:pt x="1035" y="0"/>
                  </a:lnTo>
                  <a:lnTo>
                    <a:pt x="103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72" name="Freeform 276"/>
          <p:cNvSpPr>
            <a:spLocks/>
          </p:cNvSpPr>
          <p:nvPr/>
        </p:nvSpPr>
        <p:spPr bwMode="auto">
          <a:xfrm>
            <a:off x="4777317" y="1175148"/>
            <a:ext cx="2192867" cy="458390"/>
          </a:xfrm>
          <a:custGeom>
            <a:avLst/>
            <a:gdLst>
              <a:gd name="T0" fmla="*/ 0 w 1035"/>
              <a:gd name="T1" fmla="*/ 0 h 384"/>
              <a:gd name="T2" fmla="*/ 1035 w 1035"/>
              <a:gd name="T3" fmla="*/ 0 h 384"/>
              <a:gd name="T4" fmla="*/ 1035 w 1035"/>
              <a:gd name="T5" fmla="*/ 384 h 384"/>
              <a:gd name="T6" fmla="*/ 0 w 1035"/>
              <a:gd name="T7" fmla="*/ 384 h 384"/>
              <a:gd name="T8" fmla="*/ 0 w 1035"/>
              <a:gd name="T9" fmla="*/ 0 h 384"/>
              <a:gd name="T10" fmla="*/ 0 w 1035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384">
                <a:moveTo>
                  <a:pt x="0" y="0"/>
                </a:moveTo>
                <a:lnTo>
                  <a:pt x="1035" y="0"/>
                </a:lnTo>
                <a:lnTo>
                  <a:pt x="1035" y="384"/>
                </a:lnTo>
                <a:lnTo>
                  <a:pt x="0" y="38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4" name="Text Box 278"/>
          <p:cNvSpPr txBox="1">
            <a:spLocks noChangeArrowheads="1"/>
          </p:cNvSpPr>
          <p:nvPr/>
        </p:nvSpPr>
        <p:spPr bwMode="auto">
          <a:xfrm>
            <a:off x="4787901" y="1193007"/>
            <a:ext cx="21717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iPhone</a:t>
            </a:r>
          </a:p>
        </p:txBody>
      </p:sp>
      <p:grpSp>
        <p:nvGrpSpPr>
          <p:cNvPr id="2270" name="Group -1024"/>
          <p:cNvGrpSpPr>
            <a:grpSpLocks/>
          </p:cNvGrpSpPr>
          <p:nvPr/>
        </p:nvGrpSpPr>
        <p:grpSpPr bwMode="auto">
          <a:xfrm>
            <a:off x="5994400" y="1304925"/>
            <a:ext cx="846667" cy="266700"/>
            <a:chOff x="2832" y="1096"/>
            <a:chExt cx="400" cy="224"/>
          </a:xfrm>
        </p:grpSpPr>
        <p:sp>
          <p:nvSpPr>
            <p:cNvPr id="4377" name="Freeform 281"/>
            <p:cNvSpPr>
              <a:spLocks/>
            </p:cNvSpPr>
            <p:nvPr/>
          </p:nvSpPr>
          <p:spPr bwMode="auto">
            <a:xfrm>
              <a:off x="2832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76" name="Freeform 280"/>
          <p:cNvSpPr>
            <a:spLocks/>
          </p:cNvSpPr>
          <p:nvPr/>
        </p:nvSpPr>
        <p:spPr bwMode="auto">
          <a:xfrm>
            <a:off x="5994400" y="1308498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8" name="Text Box 282"/>
          <p:cNvSpPr txBox="1">
            <a:spLocks noChangeArrowheads="1"/>
          </p:cNvSpPr>
          <p:nvPr/>
        </p:nvSpPr>
        <p:spPr bwMode="auto">
          <a:xfrm>
            <a:off x="5994400" y="1396827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UI Visualization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73" name="Group -1024"/>
          <p:cNvGrpSpPr>
            <a:grpSpLocks/>
          </p:cNvGrpSpPr>
          <p:nvPr/>
        </p:nvGrpSpPr>
        <p:grpSpPr bwMode="auto">
          <a:xfrm>
            <a:off x="4910667" y="1304925"/>
            <a:ext cx="846667" cy="266700"/>
            <a:chOff x="2320" y="1096"/>
            <a:chExt cx="400" cy="224"/>
          </a:xfrm>
        </p:grpSpPr>
        <p:sp>
          <p:nvSpPr>
            <p:cNvPr id="4381" name="Freeform 285"/>
            <p:cNvSpPr>
              <a:spLocks/>
            </p:cNvSpPr>
            <p:nvPr/>
          </p:nvSpPr>
          <p:spPr bwMode="auto">
            <a:xfrm>
              <a:off x="2326" y="1099"/>
              <a:ext cx="393" cy="213"/>
            </a:xfrm>
            <a:custGeom>
              <a:avLst/>
              <a:gdLst>
                <a:gd name="T0" fmla="*/ 0 w 392"/>
                <a:gd name="T1" fmla="*/ 0 h 213"/>
                <a:gd name="T2" fmla="*/ 392 w 392"/>
                <a:gd name="T3" fmla="*/ 0 h 213"/>
                <a:gd name="T4" fmla="*/ 392 w 392"/>
                <a:gd name="T5" fmla="*/ 213 h 213"/>
                <a:gd name="T6" fmla="*/ 0 w 392"/>
                <a:gd name="T7" fmla="*/ 213 h 213"/>
                <a:gd name="T8" fmla="*/ 0 w 392"/>
                <a:gd name="T9" fmla="*/ 0 h 213"/>
                <a:gd name="T10" fmla="*/ 0 w 392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13">
                  <a:moveTo>
                    <a:pt x="0" y="0"/>
                  </a:moveTo>
                  <a:lnTo>
                    <a:pt x="392" y="0"/>
                  </a:lnTo>
                  <a:lnTo>
                    <a:pt x="392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80" name="Freeform 284"/>
          <p:cNvSpPr>
            <a:spLocks/>
          </p:cNvSpPr>
          <p:nvPr/>
        </p:nvSpPr>
        <p:spPr bwMode="auto">
          <a:xfrm>
            <a:off x="4923367" y="1308498"/>
            <a:ext cx="831851" cy="253603"/>
          </a:xfrm>
          <a:custGeom>
            <a:avLst/>
            <a:gdLst>
              <a:gd name="T0" fmla="*/ 0 w 392"/>
              <a:gd name="T1" fmla="*/ 0 h 213"/>
              <a:gd name="T2" fmla="*/ 392 w 392"/>
              <a:gd name="T3" fmla="*/ 0 h 213"/>
              <a:gd name="T4" fmla="*/ 392 w 392"/>
              <a:gd name="T5" fmla="*/ 213 h 213"/>
              <a:gd name="T6" fmla="*/ 0 w 392"/>
              <a:gd name="T7" fmla="*/ 213 h 213"/>
              <a:gd name="T8" fmla="*/ 0 w 392"/>
              <a:gd name="T9" fmla="*/ 0 h 213"/>
              <a:gd name="T10" fmla="*/ 0 w 392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213">
                <a:moveTo>
                  <a:pt x="0" y="0"/>
                </a:moveTo>
                <a:lnTo>
                  <a:pt x="392" y="0"/>
                </a:lnTo>
                <a:lnTo>
                  <a:pt x="392" y="213"/>
                </a:lnTo>
                <a:lnTo>
                  <a:pt x="0" y="2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" name="Text Box 286"/>
          <p:cNvSpPr txBox="1">
            <a:spLocks noChangeArrowheads="1"/>
          </p:cNvSpPr>
          <p:nvPr/>
        </p:nvSpPr>
        <p:spPr bwMode="auto">
          <a:xfrm>
            <a:off x="4923367" y="1396827"/>
            <a:ext cx="831851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 Input Parser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276" name="Group -1024"/>
          <p:cNvGrpSpPr>
            <a:grpSpLocks/>
          </p:cNvGrpSpPr>
          <p:nvPr/>
        </p:nvGrpSpPr>
        <p:grpSpPr bwMode="auto">
          <a:xfrm>
            <a:off x="7535333" y="1181100"/>
            <a:ext cx="1507067" cy="638175"/>
            <a:chOff x="3560" y="992"/>
            <a:chExt cx="712" cy="536"/>
          </a:xfrm>
        </p:grpSpPr>
        <p:sp>
          <p:nvSpPr>
            <p:cNvPr id="4385" name="Freeform 289"/>
            <p:cNvSpPr>
              <a:spLocks/>
            </p:cNvSpPr>
            <p:nvPr/>
          </p:nvSpPr>
          <p:spPr bwMode="auto">
            <a:xfrm>
              <a:off x="3563" y="992"/>
              <a:ext cx="701" cy="531"/>
            </a:xfrm>
            <a:custGeom>
              <a:avLst/>
              <a:gdLst>
                <a:gd name="T0" fmla="*/ 0 w 700"/>
                <a:gd name="T1" fmla="*/ 0 h 530"/>
                <a:gd name="T2" fmla="*/ 700 w 700"/>
                <a:gd name="T3" fmla="*/ 0 h 530"/>
                <a:gd name="T4" fmla="*/ 700 w 700"/>
                <a:gd name="T5" fmla="*/ 530 h 530"/>
                <a:gd name="T6" fmla="*/ 0 w 700"/>
                <a:gd name="T7" fmla="*/ 530 h 530"/>
                <a:gd name="T8" fmla="*/ 0 w 700"/>
                <a:gd name="T9" fmla="*/ 0 h 530"/>
                <a:gd name="T10" fmla="*/ 0 w 700"/>
                <a:gd name="T1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0" h="530">
                  <a:moveTo>
                    <a:pt x="0" y="0"/>
                  </a:moveTo>
                  <a:lnTo>
                    <a:pt x="700" y="0"/>
                  </a:lnTo>
                  <a:lnTo>
                    <a:pt x="700" y="530"/>
                  </a:lnTo>
                  <a:lnTo>
                    <a:pt x="0" y="5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5903">
              <a:solidFill>
                <a:srgbClr val="000000"/>
              </a:solidFill>
              <a:round/>
              <a:headEnd/>
              <a:tailEnd/>
            </a:ln>
            <a:effectLst>
              <a:outerShdw blurRad="63500" dist="38100" dir="2700000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84" name="Freeform 288"/>
          <p:cNvSpPr>
            <a:spLocks/>
          </p:cNvSpPr>
          <p:nvPr/>
        </p:nvSpPr>
        <p:spPr bwMode="auto">
          <a:xfrm>
            <a:off x="7541685" y="1181101"/>
            <a:ext cx="1483783" cy="632222"/>
          </a:xfrm>
          <a:custGeom>
            <a:avLst/>
            <a:gdLst>
              <a:gd name="T0" fmla="*/ 0 w 700"/>
              <a:gd name="T1" fmla="*/ 0 h 530"/>
              <a:gd name="T2" fmla="*/ 700 w 700"/>
              <a:gd name="T3" fmla="*/ 0 h 530"/>
              <a:gd name="T4" fmla="*/ 700 w 700"/>
              <a:gd name="T5" fmla="*/ 530 h 530"/>
              <a:gd name="T6" fmla="*/ 0 w 700"/>
              <a:gd name="T7" fmla="*/ 530 h 530"/>
              <a:gd name="T8" fmla="*/ 0 w 700"/>
              <a:gd name="T9" fmla="*/ 0 h 530"/>
              <a:gd name="T10" fmla="*/ 0 w 700"/>
              <a:gd name="T11" fmla="*/ 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0" h="530">
                <a:moveTo>
                  <a:pt x="0" y="0"/>
                </a:moveTo>
                <a:lnTo>
                  <a:pt x="700" y="0"/>
                </a:lnTo>
                <a:lnTo>
                  <a:pt x="700" y="530"/>
                </a:lnTo>
                <a:lnTo>
                  <a:pt x="0" y="5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6" name="Text Box 290"/>
          <p:cNvSpPr txBox="1">
            <a:spLocks noChangeArrowheads="1"/>
          </p:cNvSpPr>
          <p:nvPr/>
        </p:nvSpPr>
        <p:spPr bwMode="auto">
          <a:xfrm>
            <a:off x="7541685" y="1458740"/>
            <a:ext cx="1483783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500" b="1">
                <a:solidFill>
                  <a:srgbClr val="000000"/>
                </a:solidFill>
                <a:cs typeface="+mn-cs"/>
              </a:rPr>
              <a:t>Collaborator Applications</a:t>
            </a:r>
            <a:endParaRPr lang="en-US" sz="500">
              <a:solidFill>
                <a:srgbClr val="000000"/>
              </a:solidFill>
              <a:cs typeface="+mn-cs"/>
            </a:endParaRPr>
          </a:p>
        </p:txBody>
      </p:sp>
      <p:sp>
        <p:nvSpPr>
          <p:cNvPr id="4387" name="Freeform 291"/>
          <p:cNvSpPr>
            <a:spLocks/>
          </p:cNvSpPr>
          <p:nvPr/>
        </p:nvSpPr>
        <p:spPr bwMode="auto">
          <a:xfrm>
            <a:off x="3589867" y="1813323"/>
            <a:ext cx="262467" cy="234553"/>
          </a:xfrm>
          <a:custGeom>
            <a:avLst/>
            <a:gdLst>
              <a:gd name="T0" fmla="*/ 124 w 124"/>
              <a:gd name="T1" fmla="*/ 197 h 197"/>
              <a:gd name="T2" fmla="*/ 124 w 124"/>
              <a:gd name="T3" fmla="*/ 135 h 197"/>
              <a:gd name="T4" fmla="*/ 87 w 124"/>
              <a:gd name="T5" fmla="*/ 98 h 197"/>
              <a:gd name="T6" fmla="*/ 37 w 124"/>
              <a:gd name="T7" fmla="*/ 98 h 197"/>
              <a:gd name="T8" fmla="*/ 0 w 124"/>
              <a:gd name="T9" fmla="*/ 61 h 197"/>
              <a:gd name="T10" fmla="*/ 0 w 124"/>
              <a:gd name="T11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97">
                <a:moveTo>
                  <a:pt x="124" y="197"/>
                </a:moveTo>
                <a:lnTo>
                  <a:pt x="124" y="135"/>
                </a:lnTo>
                <a:cubicBezTo>
                  <a:pt x="124" y="110"/>
                  <a:pt x="112" y="98"/>
                  <a:pt x="87" y="98"/>
                </a:cubicBezTo>
                <a:lnTo>
                  <a:pt x="37" y="98"/>
                </a:lnTo>
                <a:cubicBezTo>
                  <a:pt x="12" y="98"/>
                  <a:pt x="0" y="86"/>
                  <a:pt x="0" y="61"/>
                </a:cubicBez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8" name="Freeform 292"/>
          <p:cNvSpPr>
            <a:spLocks/>
          </p:cNvSpPr>
          <p:nvPr/>
        </p:nvSpPr>
        <p:spPr bwMode="auto">
          <a:xfrm>
            <a:off x="3558118" y="1813323"/>
            <a:ext cx="61383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9" name="Freeform 293"/>
          <p:cNvSpPr>
            <a:spLocks/>
          </p:cNvSpPr>
          <p:nvPr/>
        </p:nvSpPr>
        <p:spPr bwMode="auto">
          <a:xfrm>
            <a:off x="3852334" y="1813323"/>
            <a:ext cx="4432300" cy="234553"/>
          </a:xfrm>
          <a:custGeom>
            <a:avLst/>
            <a:gdLst>
              <a:gd name="T0" fmla="*/ 0 w 2093"/>
              <a:gd name="T1" fmla="*/ 197 h 197"/>
              <a:gd name="T2" fmla="*/ 0 w 2093"/>
              <a:gd name="T3" fmla="*/ 135 h 197"/>
              <a:gd name="T4" fmla="*/ 37 w 2093"/>
              <a:gd name="T5" fmla="*/ 98 h 197"/>
              <a:gd name="T6" fmla="*/ 2055 w 2093"/>
              <a:gd name="T7" fmla="*/ 98 h 197"/>
              <a:gd name="T8" fmla="*/ 2093 w 2093"/>
              <a:gd name="T9" fmla="*/ 61 h 197"/>
              <a:gd name="T10" fmla="*/ 2093 w 2093"/>
              <a:gd name="T11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3" h="197">
                <a:moveTo>
                  <a:pt x="0" y="197"/>
                </a:moveTo>
                <a:lnTo>
                  <a:pt x="0" y="135"/>
                </a:lnTo>
                <a:cubicBezTo>
                  <a:pt x="0" y="110"/>
                  <a:pt x="12" y="98"/>
                  <a:pt x="37" y="98"/>
                </a:cubicBezTo>
                <a:lnTo>
                  <a:pt x="2055" y="98"/>
                </a:lnTo>
                <a:cubicBezTo>
                  <a:pt x="2080" y="98"/>
                  <a:pt x="2093" y="86"/>
                  <a:pt x="2093" y="61"/>
                </a:cubicBezTo>
                <a:lnTo>
                  <a:pt x="2093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0" name="Freeform 294"/>
          <p:cNvSpPr>
            <a:spLocks/>
          </p:cNvSpPr>
          <p:nvPr/>
        </p:nvSpPr>
        <p:spPr bwMode="auto">
          <a:xfrm>
            <a:off x="8252885" y="1813323"/>
            <a:ext cx="61383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1" name="Freeform 295"/>
          <p:cNvSpPr>
            <a:spLocks/>
          </p:cNvSpPr>
          <p:nvPr/>
        </p:nvSpPr>
        <p:spPr bwMode="auto">
          <a:xfrm>
            <a:off x="5319184" y="1633538"/>
            <a:ext cx="6349" cy="69056"/>
          </a:xfrm>
          <a:custGeom>
            <a:avLst/>
            <a:gdLst>
              <a:gd name="T0" fmla="*/ 3 w 3"/>
              <a:gd name="T1" fmla="*/ 0 h 58"/>
              <a:gd name="T2" fmla="*/ 0 w 3"/>
              <a:gd name="T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58">
                <a:moveTo>
                  <a:pt x="3" y="0"/>
                </a:moveTo>
                <a:lnTo>
                  <a:pt x="0" y="5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2" name="Freeform 296"/>
          <p:cNvSpPr>
            <a:spLocks/>
          </p:cNvSpPr>
          <p:nvPr/>
        </p:nvSpPr>
        <p:spPr bwMode="auto">
          <a:xfrm>
            <a:off x="5291667" y="1633538"/>
            <a:ext cx="61384" cy="35719"/>
          </a:xfrm>
          <a:custGeom>
            <a:avLst/>
            <a:gdLst>
              <a:gd name="T0" fmla="*/ 0 w 63"/>
              <a:gd name="T1" fmla="*/ 62 h 65"/>
              <a:gd name="T2" fmla="*/ 35 w 63"/>
              <a:gd name="T3" fmla="*/ 0 h 65"/>
              <a:gd name="T4" fmla="*/ 63 w 63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5">
                <a:moveTo>
                  <a:pt x="0" y="62"/>
                </a:moveTo>
                <a:lnTo>
                  <a:pt x="35" y="0"/>
                </a:lnTo>
                <a:lnTo>
                  <a:pt x="63" y="65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" name="Freeform 297"/>
          <p:cNvSpPr>
            <a:spLocks/>
          </p:cNvSpPr>
          <p:nvPr/>
        </p:nvSpPr>
        <p:spPr bwMode="auto">
          <a:xfrm>
            <a:off x="5291667" y="1665685"/>
            <a:ext cx="61384" cy="36909"/>
          </a:xfrm>
          <a:custGeom>
            <a:avLst/>
            <a:gdLst>
              <a:gd name="T0" fmla="*/ 63 w 63"/>
              <a:gd name="T1" fmla="*/ 3 h 65"/>
              <a:gd name="T2" fmla="*/ 28 w 63"/>
              <a:gd name="T3" fmla="*/ 65 h 65"/>
              <a:gd name="T4" fmla="*/ 0 w 63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5">
                <a:moveTo>
                  <a:pt x="63" y="3"/>
                </a:moveTo>
                <a:lnTo>
                  <a:pt x="28" y="65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4" name="Freeform 298"/>
          <p:cNvSpPr>
            <a:spLocks/>
          </p:cNvSpPr>
          <p:nvPr/>
        </p:nvSpPr>
        <p:spPr bwMode="auto">
          <a:xfrm>
            <a:off x="3589867" y="1633538"/>
            <a:ext cx="8467" cy="69056"/>
          </a:xfrm>
          <a:custGeom>
            <a:avLst/>
            <a:gdLst>
              <a:gd name="T0" fmla="*/ 4 w 4"/>
              <a:gd name="T1" fmla="*/ 0 h 58"/>
              <a:gd name="T2" fmla="*/ 0 w 4"/>
              <a:gd name="T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58">
                <a:moveTo>
                  <a:pt x="4" y="0"/>
                </a:moveTo>
                <a:lnTo>
                  <a:pt x="0" y="58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5" name="Freeform 299"/>
          <p:cNvSpPr>
            <a:spLocks/>
          </p:cNvSpPr>
          <p:nvPr/>
        </p:nvSpPr>
        <p:spPr bwMode="auto">
          <a:xfrm>
            <a:off x="3562351" y="1633538"/>
            <a:ext cx="61383" cy="35719"/>
          </a:xfrm>
          <a:custGeom>
            <a:avLst/>
            <a:gdLst>
              <a:gd name="T0" fmla="*/ 0 w 63"/>
              <a:gd name="T1" fmla="*/ 61 h 66"/>
              <a:gd name="T2" fmla="*/ 36 w 63"/>
              <a:gd name="T3" fmla="*/ 0 h 66"/>
              <a:gd name="T4" fmla="*/ 63 w 63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6">
                <a:moveTo>
                  <a:pt x="0" y="61"/>
                </a:moveTo>
                <a:lnTo>
                  <a:pt x="36" y="0"/>
                </a:lnTo>
                <a:lnTo>
                  <a:pt x="63" y="66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6" name="Freeform 300"/>
          <p:cNvSpPr>
            <a:spLocks/>
          </p:cNvSpPr>
          <p:nvPr/>
        </p:nvSpPr>
        <p:spPr bwMode="auto">
          <a:xfrm>
            <a:off x="3562351" y="1665685"/>
            <a:ext cx="63500" cy="36909"/>
          </a:xfrm>
          <a:custGeom>
            <a:avLst/>
            <a:gdLst>
              <a:gd name="T0" fmla="*/ 63 w 63"/>
              <a:gd name="T1" fmla="*/ 4 h 66"/>
              <a:gd name="T2" fmla="*/ 27 w 63"/>
              <a:gd name="T3" fmla="*/ 66 h 66"/>
              <a:gd name="T4" fmla="*/ 0 w 63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6">
                <a:moveTo>
                  <a:pt x="63" y="4"/>
                </a:moveTo>
                <a:lnTo>
                  <a:pt x="27" y="66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7" name="Freeform 301"/>
          <p:cNvSpPr>
            <a:spLocks/>
          </p:cNvSpPr>
          <p:nvPr/>
        </p:nvSpPr>
        <p:spPr bwMode="auto">
          <a:xfrm>
            <a:off x="1858433" y="1628775"/>
            <a:ext cx="0" cy="73819"/>
          </a:xfrm>
          <a:custGeom>
            <a:avLst/>
            <a:gdLst>
              <a:gd name="T0" fmla="*/ 0 h 61"/>
              <a:gd name="T1" fmla="*/ 61 h 61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61">
                <a:moveTo>
                  <a:pt x="0" y="0"/>
                </a:moveTo>
                <a:lnTo>
                  <a:pt x="0" y="61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8" name="Freeform 302"/>
          <p:cNvSpPr>
            <a:spLocks/>
          </p:cNvSpPr>
          <p:nvPr/>
        </p:nvSpPr>
        <p:spPr bwMode="auto">
          <a:xfrm>
            <a:off x="1826685" y="1628775"/>
            <a:ext cx="63500" cy="35719"/>
          </a:xfrm>
          <a:custGeom>
            <a:avLst/>
            <a:gdLst>
              <a:gd name="T0" fmla="*/ 0 w 63"/>
              <a:gd name="T1" fmla="*/ 63 h 64"/>
              <a:gd name="T2" fmla="*/ 32 w 63"/>
              <a:gd name="T3" fmla="*/ 0 h 64"/>
              <a:gd name="T4" fmla="*/ 63 w 63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4">
                <a:moveTo>
                  <a:pt x="0" y="63"/>
                </a:moveTo>
                <a:lnTo>
                  <a:pt x="32" y="0"/>
                </a:lnTo>
                <a:lnTo>
                  <a:pt x="63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9" name="Freeform 303"/>
          <p:cNvSpPr>
            <a:spLocks/>
          </p:cNvSpPr>
          <p:nvPr/>
        </p:nvSpPr>
        <p:spPr bwMode="auto">
          <a:xfrm>
            <a:off x="1826685" y="1666875"/>
            <a:ext cx="63500" cy="35719"/>
          </a:xfrm>
          <a:custGeom>
            <a:avLst/>
            <a:gdLst>
              <a:gd name="T0" fmla="*/ 63 w 63"/>
              <a:gd name="T1" fmla="*/ 0 h 64"/>
              <a:gd name="T2" fmla="*/ 31 w 63"/>
              <a:gd name="T3" fmla="*/ 64 h 64"/>
              <a:gd name="T4" fmla="*/ 0 w 6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4">
                <a:moveTo>
                  <a:pt x="63" y="0"/>
                </a:moveTo>
                <a:lnTo>
                  <a:pt x="31" y="64"/>
                </a:ln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0" name="Freeform 304"/>
          <p:cNvSpPr>
            <a:spLocks/>
          </p:cNvSpPr>
          <p:nvPr/>
        </p:nvSpPr>
        <p:spPr bwMode="auto">
          <a:xfrm>
            <a:off x="1314451" y="3900488"/>
            <a:ext cx="0" cy="73819"/>
          </a:xfrm>
          <a:custGeom>
            <a:avLst/>
            <a:gdLst>
              <a:gd name="T0" fmla="*/ 62 h 62"/>
              <a:gd name="T1" fmla="*/ 0 h 6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62">
                <a:moveTo>
                  <a:pt x="0" y="62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1" name="Freeform 305"/>
          <p:cNvSpPr>
            <a:spLocks/>
          </p:cNvSpPr>
          <p:nvPr/>
        </p:nvSpPr>
        <p:spPr bwMode="auto">
          <a:xfrm>
            <a:off x="1282701" y="3900488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2" name="Freeform 306"/>
          <p:cNvSpPr>
            <a:spLocks/>
          </p:cNvSpPr>
          <p:nvPr/>
        </p:nvSpPr>
        <p:spPr bwMode="auto">
          <a:xfrm>
            <a:off x="1314451" y="4604148"/>
            <a:ext cx="0" cy="88106"/>
          </a:xfrm>
          <a:custGeom>
            <a:avLst/>
            <a:gdLst>
              <a:gd name="T0" fmla="*/ 73 h 73"/>
              <a:gd name="T1" fmla="*/ 0 h 73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3">
                <a:moveTo>
                  <a:pt x="0" y="73"/>
                </a:moveTo>
                <a:lnTo>
                  <a:pt x="0" y="0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" name="Freeform 307"/>
          <p:cNvSpPr>
            <a:spLocks/>
          </p:cNvSpPr>
          <p:nvPr/>
        </p:nvSpPr>
        <p:spPr bwMode="auto">
          <a:xfrm>
            <a:off x="1282701" y="4604148"/>
            <a:ext cx="63500" cy="35719"/>
          </a:xfrm>
          <a:custGeom>
            <a:avLst/>
            <a:gdLst>
              <a:gd name="T0" fmla="*/ 0 w 64"/>
              <a:gd name="T1" fmla="*/ 64 h 64"/>
              <a:gd name="T2" fmla="*/ 32 w 64"/>
              <a:gd name="T3" fmla="*/ 0 h 64"/>
              <a:gd name="T4" fmla="*/ 64 w 64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64">
                <a:moveTo>
                  <a:pt x="0" y="64"/>
                </a:moveTo>
                <a:lnTo>
                  <a:pt x="32" y="0"/>
                </a:lnTo>
                <a:lnTo>
                  <a:pt x="64" y="64"/>
                </a:lnTo>
              </a:path>
            </a:pathLst>
          </a:custGeom>
          <a:noFill/>
          <a:ln w="5903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91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358</Words>
  <Application>Microsoft Macintosh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 Template</vt:lpstr>
      <vt:lpstr>PowerPoint Presentation</vt:lpstr>
      <vt:lpstr>Scalability</vt:lpstr>
      <vt:lpstr>PowerPoint Presentation</vt:lpstr>
      <vt:lpstr>Reliability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</dc:title>
  <cp:lastModifiedBy>RDR</cp:lastModifiedBy>
  <cp:revision>23</cp:revision>
  <dcterms:modified xsi:type="dcterms:W3CDTF">2012-11-26T21:07:26Z</dcterms:modified>
</cp:coreProperties>
</file>