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9"/>
  </p:notesMasterIdLst>
  <p:sldIdLst>
    <p:sldId id="256" r:id="rId2"/>
    <p:sldId id="326" r:id="rId3"/>
    <p:sldId id="325" r:id="rId4"/>
    <p:sldId id="334" r:id="rId5"/>
    <p:sldId id="335" r:id="rId6"/>
    <p:sldId id="327" r:id="rId7"/>
    <p:sldId id="336" r:id="rId8"/>
    <p:sldId id="262" r:id="rId9"/>
    <p:sldId id="337" r:id="rId10"/>
    <p:sldId id="338" r:id="rId11"/>
    <p:sldId id="339" r:id="rId12"/>
    <p:sldId id="340" r:id="rId13"/>
    <p:sldId id="263" r:id="rId14"/>
    <p:sldId id="341" r:id="rId15"/>
    <p:sldId id="342" r:id="rId16"/>
    <p:sldId id="343" r:id="rId17"/>
    <p:sldId id="344" r:id="rId18"/>
    <p:sldId id="345" r:id="rId19"/>
    <p:sldId id="346" r:id="rId20"/>
    <p:sldId id="349" r:id="rId21"/>
    <p:sldId id="347" r:id="rId22"/>
    <p:sldId id="348" r:id="rId23"/>
    <p:sldId id="350" r:id="rId24"/>
    <p:sldId id="351" r:id="rId25"/>
    <p:sldId id="352" r:id="rId26"/>
    <p:sldId id="353" r:id="rId27"/>
    <p:sldId id="354" r:id="rId28"/>
    <p:sldId id="355" r:id="rId29"/>
    <p:sldId id="356" r:id="rId30"/>
    <p:sldId id="357" r:id="rId31"/>
    <p:sldId id="358" r:id="rId32"/>
    <p:sldId id="359" r:id="rId33"/>
    <p:sldId id="362" r:id="rId34"/>
    <p:sldId id="363" r:id="rId35"/>
    <p:sldId id="364" r:id="rId36"/>
    <p:sldId id="365" r:id="rId37"/>
    <p:sldId id="361"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p:cViewPr varScale="1">
        <p:scale>
          <a:sx n="110" d="100"/>
          <a:sy n="110" d="100"/>
        </p:scale>
        <p:origin x="82" y="41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xxliu10\Google%20Drive\51Work\ResearchNot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Sheet1!$C$346</c:f>
              <c:strCache>
                <c:ptCount val="1"/>
                <c:pt idx="0">
                  <c:v>Gegerator loss</c:v>
                </c:pt>
              </c:strCache>
            </c:strRef>
          </c:tx>
          <c:spPr>
            <a:ln w="28575" cap="rnd">
              <a:solidFill>
                <a:schemeClr val="accent2">
                  <a:lumMod val="75000"/>
                </a:schemeClr>
              </a:solidFill>
              <a:round/>
            </a:ln>
            <a:effectLst/>
          </c:spPr>
          <c:marker>
            <c:symbol val="none"/>
          </c:marker>
          <c:val>
            <c:numRef>
              <c:f>Sheet1!$C$347:$C$427</c:f>
              <c:numCache>
                <c:formatCode>General</c:formatCode>
                <c:ptCount val="81"/>
                <c:pt idx="0">
                  <c:v>0.39236599999999999</c:v>
                </c:pt>
                <c:pt idx="1">
                  <c:v>3.6433800000000001</c:v>
                </c:pt>
                <c:pt idx="2">
                  <c:v>4.5056099999999999</c:v>
                </c:pt>
                <c:pt idx="3">
                  <c:v>5.3941400000000002</c:v>
                </c:pt>
                <c:pt idx="4">
                  <c:v>4.5758700000000001</c:v>
                </c:pt>
                <c:pt idx="5">
                  <c:v>4.07219</c:v>
                </c:pt>
                <c:pt idx="6">
                  <c:v>3.76919</c:v>
                </c:pt>
                <c:pt idx="7">
                  <c:v>3.9320300000000001</c:v>
                </c:pt>
                <c:pt idx="8">
                  <c:v>3.7427100000000002</c:v>
                </c:pt>
                <c:pt idx="9">
                  <c:v>3.94041</c:v>
                </c:pt>
                <c:pt idx="10">
                  <c:v>3.8420700000000001</c:v>
                </c:pt>
                <c:pt idx="11">
                  <c:v>3.4928900000000001</c:v>
                </c:pt>
                <c:pt idx="12">
                  <c:v>3.73428</c:v>
                </c:pt>
                <c:pt idx="13">
                  <c:v>3.1526100000000001</c:v>
                </c:pt>
                <c:pt idx="14">
                  <c:v>3.6970900000000002</c:v>
                </c:pt>
                <c:pt idx="15">
                  <c:v>4.24397</c:v>
                </c:pt>
                <c:pt idx="16">
                  <c:v>3.7726000000000002</c:v>
                </c:pt>
                <c:pt idx="17">
                  <c:v>3.98889</c:v>
                </c:pt>
                <c:pt idx="18">
                  <c:v>3.5295399999999999</c:v>
                </c:pt>
                <c:pt idx="19">
                  <c:v>4.0120399999999998</c:v>
                </c:pt>
                <c:pt idx="20">
                  <c:v>3.6022699999999999</c:v>
                </c:pt>
                <c:pt idx="21">
                  <c:v>3.08901</c:v>
                </c:pt>
                <c:pt idx="22">
                  <c:v>3.81514</c:v>
                </c:pt>
                <c:pt idx="23">
                  <c:v>3.4805299999999999</c:v>
                </c:pt>
                <c:pt idx="24">
                  <c:v>3.4237500000000001</c:v>
                </c:pt>
                <c:pt idx="25">
                  <c:v>2.96895</c:v>
                </c:pt>
                <c:pt idx="26">
                  <c:v>3.3845000000000001</c:v>
                </c:pt>
                <c:pt idx="27">
                  <c:v>3.2410700000000001</c:v>
                </c:pt>
                <c:pt idx="28">
                  <c:v>3.19495</c:v>
                </c:pt>
                <c:pt idx="29">
                  <c:v>3.1354700000000002</c:v>
                </c:pt>
                <c:pt idx="30">
                  <c:v>2.9873699999999999</c:v>
                </c:pt>
                <c:pt idx="31">
                  <c:v>3.2800199999999999</c:v>
                </c:pt>
                <c:pt idx="32">
                  <c:v>3.1296400000000002</c:v>
                </c:pt>
                <c:pt idx="33">
                  <c:v>2.9853399999999999</c:v>
                </c:pt>
                <c:pt idx="34">
                  <c:v>3.1446499999999999</c:v>
                </c:pt>
                <c:pt idx="35">
                  <c:v>3.6265499999999999</c:v>
                </c:pt>
                <c:pt idx="36">
                  <c:v>3.14866</c:v>
                </c:pt>
                <c:pt idx="37">
                  <c:v>2.8149799999999998</c:v>
                </c:pt>
                <c:pt idx="38">
                  <c:v>2.7225999999999999</c:v>
                </c:pt>
                <c:pt idx="39">
                  <c:v>2.8543099999999999</c:v>
                </c:pt>
                <c:pt idx="40">
                  <c:v>2.8744999999999998</c:v>
                </c:pt>
                <c:pt idx="41">
                  <c:v>3.3997600000000001</c:v>
                </c:pt>
                <c:pt idx="42">
                  <c:v>3.0828000000000002</c:v>
                </c:pt>
                <c:pt idx="43">
                  <c:v>2.8536100000000002</c:v>
                </c:pt>
                <c:pt idx="44">
                  <c:v>2.6829299999999998</c:v>
                </c:pt>
                <c:pt idx="45">
                  <c:v>2.6375099999999998</c:v>
                </c:pt>
                <c:pt idx="46">
                  <c:v>2.7715000000000001</c:v>
                </c:pt>
                <c:pt idx="47">
                  <c:v>2.6506699999999999</c:v>
                </c:pt>
                <c:pt idx="48">
                  <c:v>2.84883</c:v>
                </c:pt>
                <c:pt idx="49">
                  <c:v>2.9390200000000002</c:v>
                </c:pt>
                <c:pt idx="50">
                  <c:v>2.9781399999999998</c:v>
                </c:pt>
                <c:pt idx="51">
                  <c:v>2.9771399999999999</c:v>
                </c:pt>
                <c:pt idx="52">
                  <c:v>3.0756999999999999</c:v>
                </c:pt>
                <c:pt idx="53">
                  <c:v>2.4852099999999999</c:v>
                </c:pt>
                <c:pt idx="54">
                  <c:v>3.0283000000000002</c:v>
                </c:pt>
                <c:pt idx="55">
                  <c:v>3.12927</c:v>
                </c:pt>
                <c:pt idx="56">
                  <c:v>2.6091000000000002</c:v>
                </c:pt>
                <c:pt idx="57">
                  <c:v>2.89839</c:v>
                </c:pt>
                <c:pt idx="58">
                  <c:v>2.6146099999999999</c:v>
                </c:pt>
                <c:pt idx="59">
                  <c:v>2.8527900000000002</c:v>
                </c:pt>
                <c:pt idx="60">
                  <c:v>2.6662599999999999</c:v>
                </c:pt>
                <c:pt idx="61">
                  <c:v>2.7992900000000001</c:v>
                </c:pt>
                <c:pt idx="62">
                  <c:v>3.0164200000000001</c:v>
                </c:pt>
                <c:pt idx="63">
                  <c:v>2.7827000000000002</c:v>
                </c:pt>
                <c:pt idx="64">
                  <c:v>3.0083099999999998</c:v>
                </c:pt>
                <c:pt idx="65">
                  <c:v>2.7783799999999998</c:v>
                </c:pt>
                <c:pt idx="66">
                  <c:v>3.0893199999999998</c:v>
                </c:pt>
                <c:pt idx="67">
                  <c:v>3.0571100000000002</c:v>
                </c:pt>
                <c:pt idx="68">
                  <c:v>2.92903</c:v>
                </c:pt>
                <c:pt idx="69">
                  <c:v>2.7866499999999998</c:v>
                </c:pt>
                <c:pt idx="70">
                  <c:v>3.1476700000000002</c:v>
                </c:pt>
                <c:pt idx="71">
                  <c:v>3.1759200000000001</c:v>
                </c:pt>
                <c:pt idx="72">
                  <c:v>3.1123599999999998</c:v>
                </c:pt>
                <c:pt idx="73">
                  <c:v>2.5198499999999999</c:v>
                </c:pt>
                <c:pt idx="74">
                  <c:v>2.7360199999999999</c:v>
                </c:pt>
                <c:pt idx="75">
                  <c:v>2.9400499999999998</c:v>
                </c:pt>
                <c:pt idx="76">
                  <c:v>2.9029099999999999</c:v>
                </c:pt>
                <c:pt idx="77">
                  <c:v>2.6483699999999999</c:v>
                </c:pt>
                <c:pt idx="78">
                  <c:v>3.3876300000000001</c:v>
                </c:pt>
                <c:pt idx="79">
                  <c:v>2.8153199999999998</c:v>
                </c:pt>
                <c:pt idx="80">
                  <c:v>2.7657699999999998</c:v>
                </c:pt>
              </c:numCache>
            </c:numRef>
          </c:val>
          <c:smooth val="0"/>
          <c:extLst>
            <c:ext xmlns:c16="http://schemas.microsoft.com/office/drawing/2014/chart" uri="{C3380CC4-5D6E-409C-BE32-E72D297353CC}">
              <c16:uniqueId val="{00000000-CC1E-4AE7-9F1D-F94A2693AFAD}"/>
            </c:ext>
          </c:extLst>
        </c:ser>
        <c:dLbls>
          <c:showLegendKey val="0"/>
          <c:showVal val="0"/>
          <c:showCatName val="0"/>
          <c:showSerName val="0"/>
          <c:showPercent val="0"/>
          <c:showBubbleSize val="0"/>
        </c:dLbls>
        <c:smooth val="0"/>
        <c:axId val="295292288"/>
        <c:axId val="295290648"/>
      </c:lineChart>
      <c:catAx>
        <c:axId val="29529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290648"/>
        <c:crosses val="autoZero"/>
        <c:auto val="1"/>
        <c:lblAlgn val="ctr"/>
        <c:lblOffset val="100"/>
        <c:noMultiLvlLbl val="0"/>
      </c:catAx>
      <c:valAx>
        <c:axId val="295290648"/>
        <c:scaling>
          <c:orientation val="minMax"/>
          <c:max val="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292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Sheet1!$D$346</c:f>
              <c:strCache>
                <c:ptCount val="1"/>
                <c:pt idx="0">
                  <c:v>Discriminator loss</c:v>
                </c:pt>
              </c:strCache>
            </c:strRef>
          </c:tx>
          <c:spPr>
            <a:ln w="28575" cap="rnd">
              <a:solidFill>
                <a:schemeClr val="accent1"/>
              </a:solidFill>
              <a:round/>
            </a:ln>
            <a:effectLst/>
          </c:spPr>
          <c:marker>
            <c:symbol val="none"/>
          </c:marker>
          <c:val>
            <c:numRef>
              <c:f>Sheet1!$D$347:$D$427</c:f>
              <c:numCache>
                <c:formatCode>General</c:formatCode>
                <c:ptCount val="81"/>
                <c:pt idx="0">
                  <c:v>1.9159299999999999</c:v>
                </c:pt>
                <c:pt idx="1">
                  <c:v>5.7983899999999998E-2</c:v>
                </c:pt>
                <c:pt idx="2">
                  <c:v>6.0891000000000001E-2</c:v>
                </c:pt>
                <c:pt idx="3">
                  <c:v>2.2712400000000001E-2</c:v>
                </c:pt>
                <c:pt idx="4">
                  <c:v>2.9258800000000001E-2</c:v>
                </c:pt>
                <c:pt idx="5">
                  <c:v>6.11938E-2</c:v>
                </c:pt>
                <c:pt idx="6">
                  <c:v>0.151975</c:v>
                </c:pt>
                <c:pt idx="7">
                  <c:v>9.9423499999999998E-2</c:v>
                </c:pt>
                <c:pt idx="8">
                  <c:v>0.14188999999999999</c:v>
                </c:pt>
                <c:pt idx="9">
                  <c:v>0.165879</c:v>
                </c:pt>
                <c:pt idx="10">
                  <c:v>0.15620600000000001</c:v>
                </c:pt>
                <c:pt idx="11">
                  <c:v>0.23427400000000001</c:v>
                </c:pt>
                <c:pt idx="12">
                  <c:v>0.28020099999999998</c:v>
                </c:pt>
                <c:pt idx="13">
                  <c:v>0.28296900000000003</c:v>
                </c:pt>
                <c:pt idx="14">
                  <c:v>0.32652799999999998</c:v>
                </c:pt>
                <c:pt idx="15">
                  <c:v>0.21471199999999999</c:v>
                </c:pt>
                <c:pt idx="16">
                  <c:v>0.19669500000000001</c:v>
                </c:pt>
                <c:pt idx="17">
                  <c:v>0.19300700000000001</c:v>
                </c:pt>
                <c:pt idx="18">
                  <c:v>0.309641</c:v>
                </c:pt>
                <c:pt idx="19">
                  <c:v>0.233874</c:v>
                </c:pt>
                <c:pt idx="20">
                  <c:v>0.205178</c:v>
                </c:pt>
                <c:pt idx="21">
                  <c:v>0.28061199999999997</c:v>
                </c:pt>
                <c:pt idx="22">
                  <c:v>0.23719899999999999</c:v>
                </c:pt>
                <c:pt idx="23">
                  <c:v>0.31720700000000002</c:v>
                </c:pt>
                <c:pt idx="24">
                  <c:v>0.43926700000000002</c:v>
                </c:pt>
                <c:pt idx="25">
                  <c:v>0.293711</c:v>
                </c:pt>
                <c:pt idx="26">
                  <c:v>0.242615</c:v>
                </c:pt>
                <c:pt idx="27">
                  <c:v>0.461673</c:v>
                </c:pt>
                <c:pt idx="28">
                  <c:v>0.33102199999999998</c:v>
                </c:pt>
                <c:pt idx="29">
                  <c:v>0.39937400000000001</c:v>
                </c:pt>
                <c:pt idx="30">
                  <c:v>0.33892299999999997</c:v>
                </c:pt>
                <c:pt idx="31">
                  <c:v>0.27365</c:v>
                </c:pt>
                <c:pt idx="32">
                  <c:v>0.35456599999999999</c:v>
                </c:pt>
                <c:pt idx="33">
                  <c:v>0.449324</c:v>
                </c:pt>
                <c:pt idx="34">
                  <c:v>0.482678</c:v>
                </c:pt>
                <c:pt idx="35">
                  <c:v>0.34001199999999998</c:v>
                </c:pt>
                <c:pt idx="36">
                  <c:v>0.38853700000000002</c:v>
                </c:pt>
                <c:pt idx="37">
                  <c:v>0.37504999999999999</c:v>
                </c:pt>
                <c:pt idx="38">
                  <c:v>0.42470000000000002</c:v>
                </c:pt>
                <c:pt idx="39">
                  <c:v>0.45702700000000002</c:v>
                </c:pt>
                <c:pt idx="40">
                  <c:v>0.33278099999999999</c:v>
                </c:pt>
                <c:pt idx="41">
                  <c:v>0.33321699999999999</c:v>
                </c:pt>
                <c:pt idx="42">
                  <c:v>0.33312999999999998</c:v>
                </c:pt>
                <c:pt idx="43">
                  <c:v>0.359157</c:v>
                </c:pt>
                <c:pt idx="44">
                  <c:v>0.418431</c:v>
                </c:pt>
                <c:pt idx="45">
                  <c:v>0.59262700000000001</c:v>
                </c:pt>
                <c:pt idx="46">
                  <c:v>0.41994900000000002</c:v>
                </c:pt>
                <c:pt idx="47">
                  <c:v>0.45209700000000003</c:v>
                </c:pt>
                <c:pt idx="48">
                  <c:v>0.38880500000000001</c:v>
                </c:pt>
                <c:pt idx="49">
                  <c:v>0.41660999999999998</c:v>
                </c:pt>
                <c:pt idx="50">
                  <c:v>0.36334300000000003</c:v>
                </c:pt>
                <c:pt idx="51">
                  <c:v>0.35442699999999999</c:v>
                </c:pt>
                <c:pt idx="52">
                  <c:v>0.29742099999999999</c:v>
                </c:pt>
                <c:pt idx="53">
                  <c:v>0.507969</c:v>
                </c:pt>
                <c:pt idx="54">
                  <c:v>0.35482000000000002</c:v>
                </c:pt>
                <c:pt idx="55">
                  <c:v>0.35358600000000001</c:v>
                </c:pt>
                <c:pt idx="56">
                  <c:v>0.415441</c:v>
                </c:pt>
                <c:pt idx="57">
                  <c:v>0.37382500000000002</c:v>
                </c:pt>
                <c:pt idx="58">
                  <c:v>0.47572900000000001</c:v>
                </c:pt>
                <c:pt idx="59">
                  <c:v>0.33764899999999998</c:v>
                </c:pt>
                <c:pt idx="60">
                  <c:v>0.43065999999999999</c:v>
                </c:pt>
                <c:pt idx="61">
                  <c:v>0.43451899999999999</c:v>
                </c:pt>
                <c:pt idx="62">
                  <c:v>0.40096700000000002</c:v>
                </c:pt>
                <c:pt idx="63">
                  <c:v>0.39268999999999998</c:v>
                </c:pt>
                <c:pt idx="64">
                  <c:v>0.34839300000000001</c:v>
                </c:pt>
                <c:pt idx="65">
                  <c:v>0.39485100000000001</c:v>
                </c:pt>
                <c:pt idx="66">
                  <c:v>0.34335700000000002</c:v>
                </c:pt>
                <c:pt idx="67">
                  <c:v>0.33945199999999998</c:v>
                </c:pt>
                <c:pt idx="68">
                  <c:v>0.43463000000000002</c:v>
                </c:pt>
                <c:pt idx="69">
                  <c:v>0.38152599999999998</c:v>
                </c:pt>
                <c:pt idx="70">
                  <c:v>0.31542900000000001</c:v>
                </c:pt>
                <c:pt idx="71">
                  <c:v>0.32367499999999999</c:v>
                </c:pt>
                <c:pt idx="72">
                  <c:v>0.37332900000000002</c:v>
                </c:pt>
                <c:pt idx="73">
                  <c:v>0.357796</c:v>
                </c:pt>
                <c:pt idx="74">
                  <c:v>0.358819</c:v>
                </c:pt>
                <c:pt idx="75">
                  <c:v>0.39307399999999998</c:v>
                </c:pt>
                <c:pt idx="76">
                  <c:v>0.42873499999999998</c:v>
                </c:pt>
                <c:pt idx="77">
                  <c:v>0.38267499999999999</c:v>
                </c:pt>
                <c:pt idx="78">
                  <c:v>0.41275600000000001</c:v>
                </c:pt>
                <c:pt idx="79">
                  <c:v>0.34548600000000002</c:v>
                </c:pt>
                <c:pt idx="80">
                  <c:v>0.40007799999999999</c:v>
                </c:pt>
              </c:numCache>
            </c:numRef>
          </c:val>
          <c:smooth val="0"/>
          <c:extLst>
            <c:ext xmlns:c16="http://schemas.microsoft.com/office/drawing/2014/chart" uri="{C3380CC4-5D6E-409C-BE32-E72D297353CC}">
              <c16:uniqueId val="{00000000-E9A4-4067-9EB7-DEDCF93570ED}"/>
            </c:ext>
          </c:extLst>
        </c:ser>
        <c:dLbls>
          <c:showLegendKey val="0"/>
          <c:showVal val="0"/>
          <c:showCatName val="0"/>
          <c:showSerName val="0"/>
          <c:showPercent val="0"/>
          <c:showBubbleSize val="0"/>
        </c:dLbls>
        <c:smooth val="0"/>
        <c:axId val="385560968"/>
        <c:axId val="385533088"/>
      </c:lineChart>
      <c:catAx>
        <c:axId val="385560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5533088"/>
        <c:crosses val="autoZero"/>
        <c:auto val="1"/>
        <c:lblAlgn val="ctr"/>
        <c:lblOffset val="100"/>
        <c:noMultiLvlLbl val="0"/>
      </c:catAx>
      <c:valAx>
        <c:axId val="385533088"/>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5560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Sheet1!$F$412</c:f>
              <c:strCache>
                <c:ptCount val="1"/>
                <c:pt idx="0">
                  <c:v>Gegerator loss</c:v>
                </c:pt>
              </c:strCache>
            </c:strRef>
          </c:tx>
          <c:spPr>
            <a:ln w="28575" cap="rnd">
              <a:solidFill>
                <a:schemeClr val="accent2">
                  <a:lumMod val="75000"/>
                </a:schemeClr>
              </a:solidFill>
              <a:round/>
            </a:ln>
            <a:effectLst/>
          </c:spPr>
          <c:marker>
            <c:symbol val="none"/>
          </c:marker>
          <c:val>
            <c:numRef>
              <c:f>Sheet1!$F$413:$F$433</c:f>
              <c:numCache>
                <c:formatCode>General</c:formatCode>
                <c:ptCount val="21"/>
                <c:pt idx="0">
                  <c:v>3.6385399999999999</c:v>
                </c:pt>
                <c:pt idx="1">
                  <c:v>1.2081</c:v>
                </c:pt>
                <c:pt idx="2">
                  <c:v>1.79552</c:v>
                </c:pt>
                <c:pt idx="3">
                  <c:v>1.9277299999999999</c:v>
                </c:pt>
                <c:pt idx="4">
                  <c:v>2.8244699999999998</c:v>
                </c:pt>
                <c:pt idx="5">
                  <c:v>3.0137800000000001</c:v>
                </c:pt>
                <c:pt idx="6">
                  <c:v>3.5569899999999999</c:v>
                </c:pt>
                <c:pt idx="7">
                  <c:v>2.4129499999999999</c:v>
                </c:pt>
                <c:pt idx="8">
                  <c:v>4.13314</c:v>
                </c:pt>
                <c:pt idx="9">
                  <c:v>5.3216000000000001</c:v>
                </c:pt>
                <c:pt idx="10">
                  <c:v>3.9778500000000001</c:v>
                </c:pt>
                <c:pt idx="11">
                  <c:v>5.5145200000000001</c:v>
                </c:pt>
                <c:pt idx="12">
                  <c:v>3.68215</c:v>
                </c:pt>
                <c:pt idx="13">
                  <c:v>5.09429</c:v>
                </c:pt>
                <c:pt idx="14">
                  <c:v>3.53112</c:v>
                </c:pt>
                <c:pt idx="15">
                  <c:v>6.7000299999999999</c:v>
                </c:pt>
                <c:pt idx="16">
                  <c:v>5.8083600000000004</c:v>
                </c:pt>
                <c:pt idx="17">
                  <c:v>4.8353700000000002</c:v>
                </c:pt>
                <c:pt idx="18">
                  <c:v>7.2697000000000003</c:v>
                </c:pt>
                <c:pt idx="19">
                  <c:v>5.5919800000000004</c:v>
                </c:pt>
                <c:pt idx="20">
                  <c:v>5.4783400000000002</c:v>
                </c:pt>
              </c:numCache>
            </c:numRef>
          </c:val>
          <c:smooth val="0"/>
          <c:extLst>
            <c:ext xmlns:c16="http://schemas.microsoft.com/office/drawing/2014/chart" uri="{C3380CC4-5D6E-409C-BE32-E72D297353CC}">
              <c16:uniqueId val="{00000000-4A32-45E1-9486-E64DBD8CDC50}"/>
            </c:ext>
          </c:extLst>
        </c:ser>
        <c:dLbls>
          <c:showLegendKey val="0"/>
          <c:showVal val="0"/>
          <c:showCatName val="0"/>
          <c:showSerName val="0"/>
          <c:showPercent val="0"/>
          <c:showBubbleSize val="0"/>
        </c:dLbls>
        <c:smooth val="0"/>
        <c:axId val="256324144"/>
        <c:axId val="256324472"/>
      </c:lineChart>
      <c:catAx>
        <c:axId val="2563241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324472"/>
        <c:crosses val="autoZero"/>
        <c:auto val="1"/>
        <c:lblAlgn val="ctr"/>
        <c:lblOffset val="100"/>
        <c:noMultiLvlLbl val="0"/>
      </c:catAx>
      <c:valAx>
        <c:axId val="256324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324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0833333333333335"/>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Sheet1!$G$412</c:f>
              <c:strCache>
                <c:ptCount val="1"/>
                <c:pt idx="0">
                  <c:v>Discriminator loss</c:v>
                </c:pt>
              </c:strCache>
            </c:strRef>
          </c:tx>
          <c:spPr>
            <a:ln w="28575" cap="rnd">
              <a:solidFill>
                <a:schemeClr val="accent1"/>
              </a:solidFill>
              <a:round/>
            </a:ln>
            <a:effectLst/>
          </c:spPr>
          <c:marker>
            <c:symbol val="none"/>
          </c:marker>
          <c:val>
            <c:numRef>
              <c:f>Sheet1!$G$413:$G$433</c:f>
              <c:numCache>
                <c:formatCode>General</c:formatCode>
                <c:ptCount val="21"/>
                <c:pt idx="0">
                  <c:v>1.76738</c:v>
                </c:pt>
                <c:pt idx="1">
                  <c:v>0.98943999999999999</c:v>
                </c:pt>
                <c:pt idx="2">
                  <c:v>0.61880599999999997</c:v>
                </c:pt>
                <c:pt idx="3">
                  <c:v>0.94326900000000002</c:v>
                </c:pt>
                <c:pt idx="4">
                  <c:v>0.41435300000000003</c:v>
                </c:pt>
                <c:pt idx="5">
                  <c:v>0.29571700000000001</c:v>
                </c:pt>
                <c:pt idx="6">
                  <c:v>0.26167499999999999</c:v>
                </c:pt>
                <c:pt idx="7">
                  <c:v>0.262851</c:v>
                </c:pt>
                <c:pt idx="8">
                  <c:v>1.24733</c:v>
                </c:pt>
                <c:pt idx="9">
                  <c:v>0.45519399999999999</c:v>
                </c:pt>
                <c:pt idx="10">
                  <c:v>0.209646</c:v>
                </c:pt>
                <c:pt idx="11">
                  <c:v>0.17178099999999999</c:v>
                </c:pt>
                <c:pt idx="12">
                  <c:v>0.201761</c:v>
                </c:pt>
                <c:pt idx="13">
                  <c:v>0.28314800000000001</c:v>
                </c:pt>
                <c:pt idx="14">
                  <c:v>6.8326499999999998E-2</c:v>
                </c:pt>
                <c:pt idx="15">
                  <c:v>6.71736E-2</c:v>
                </c:pt>
                <c:pt idx="16">
                  <c:v>0.12345100000000001</c:v>
                </c:pt>
                <c:pt idx="17">
                  <c:v>0.101622</c:v>
                </c:pt>
                <c:pt idx="18">
                  <c:v>0.21334500000000001</c:v>
                </c:pt>
                <c:pt idx="19">
                  <c:v>0.130051</c:v>
                </c:pt>
                <c:pt idx="20">
                  <c:v>7.7589000000000005E-2</c:v>
                </c:pt>
              </c:numCache>
            </c:numRef>
          </c:val>
          <c:smooth val="0"/>
          <c:extLst>
            <c:ext xmlns:c16="http://schemas.microsoft.com/office/drawing/2014/chart" uri="{C3380CC4-5D6E-409C-BE32-E72D297353CC}">
              <c16:uniqueId val="{00000000-EF1D-4FF6-9B2D-B413F3EBEBD3}"/>
            </c:ext>
          </c:extLst>
        </c:ser>
        <c:dLbls>
          <c:showLegendKey val="0"/>
          <c:showVal val="0"/>
          <c:showCatName val="0"/>
          <c:showSerName val="0"/>
          <c:showPercent val="0"/>
          <c:showBubbleSize val="0"/>
        </c:dLbls>
        <c:smooth val="0"/>
        <c:axId val="253723112"/>
        <c:axId val="253721472"/>
      </c:lineChart>
      <c:catAx>
        <c:axId val="2537231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721472"/>
        <c:crosses val="autoZero"/>
        <c:auto val="1"/>
        <c:lblAlgn val="ctr"/>
        <c:lblOffset val="100"/>
        <c:noMultiLvlLbl val="0"/>
      </c:catAx>
      <c:valAx>
        <c:axId val="25372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723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58382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3783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996546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074589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955959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512871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75039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232277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59235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84816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69169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92050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41924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863470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613483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16525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73890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dirty="0"/>
          </a:p>
        </p:txBody>
      </p:sp>
    </p:spTree>
    <p:extLst>
      <p:ext uri="{BB962C8B-B14F-4D97-AF65-F5344CB8AC3E}">
        <p14:creationId xmlns:p14="http://schemas.microsoft.com/office/powerpoint/2010/main" val="3802855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dirty="0"/>
          </a:p>
        </p:txBody>
      </p:sp>
    </p:spTree>
    <p:extLst>
      <p:ext uri="{BB962C8B-B14F-4D97-AF65-F5344CB8AC3E}">
        <p14:creationId xmlns:p14="http://schemas.microsoft.com/office/powerpoint/2010/main" val="28921050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4706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367162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832000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70009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8870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30218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26956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58185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2883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32A2461-C089-4F78-8FCB-9D7DF6352CE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3886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0601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35026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271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2A2461-C089-4F78-8FCB-9D7DF6352CE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972950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2A2461-C089-4F78-8FCB-9D7DF6352CE9}"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48567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2A2461-C089-4F78-8FCB-9D7DF6352CE9}"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4720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2A2461-C089-4F78-8FCB-9D7DF6352CE9}"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52426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2A2461-C089-4F78-8FCB-9D7DF6352CE9}" type="datetimeFigureOut">
              <a:rPr lang="en-US" smtClean="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57571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A2461-C089-4F78-8FCB-9D7DF6352CE9}" type="datetimeFigureOut">
              <a:rPr lang="en-US" smtClean="0"/>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958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58120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2A2461-C089-4F78-8FCB-9D7DF6352CE9}"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82839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2A2461-C089-4F78-8FCB-9D7DF6352CE9}" type="datetimeFigureOut">
              <a:rPr lang="en-US" smtClean="0"/>
              <a:t>4/30/2018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689615" y="108667"/>
            <a:ext cx="1368449" cy="428046"/>
          </a:xfrm>
          <a:prstGeom prst="rect">
            <a:avLst/>
          </a:prstGeom>
        </p:spPr>
      </p:pic>
    </p:spTree>
    <p:extLst>
      <p:ext uri="{BB962C8B-B14F-4D97-AF65-F5344CB8AC3E}">
        <p14:creationId xmlns:p14="http://schemas.microsoft.com/office/powerpoint/2010/main" val="194415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arxiv.org/pdf/1511.06434"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hyperlink" Target="https://arxiv.org/abs/1502.03167" TargetMode="External"/><Relationship Id="rId4" Type="http://schemas.openxmlformats.org/officeDocument/2006/relationships/hyperlink" Target="http://proceedings.mlr.press/v9/glorot10a.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489667" y="543697"/>
            <a:ext cx="8145000" cy="790674"/>
          </a:xfrm>
          <a:prstGeom prst="rect">
            <a:avLst/>
          </a:prstGeom>
        </p:spPr>
        <p:txBody>
          <a:bodyPr spcFirstLastPara="1" wrap="square" lIns="91425" tIns="91425" rIns="91425" bIns="91425" anchor="b" anchorCtr="0">
            <a:noAutofit/>
          </a:bodyPr>
          <a:lstStyle/>
          <a:p>
            <a:pPr lvl="0">
              <a:spcBef>
                <a:spcPts val="0"/>
              </a:spcBef>
            </a:pPr>
            <a:r>
              <a:rPr lang="en-US" sz="4800" dirty="0">
                <a:latin typeface="+mn-lt"/>
                <a:ea typeface="Georgia"/>
                <a:cs typeface="Georgia"/>
                <a:sym typeface="Georgia"/>
              </a:rPr>
              <a:t>Deep Learning Final project</a:t>
            </a:r>
            <a:endParaRPr sz="4800" dirty="0">
              <a:latin typeface="+mn-lt"/>
              <a:ea typeface="Georgia"/>
              <a:cs typeface="Georgia"/>
              <a:sym typeface="Georgia"/>
            </a:endParaRPr>
          </a:p>
        </p:txBody>
      </p:sp>
      <p:sp>
        <p:nvSpPr>
          <p:cNvPr id="56" name="Shape 5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2"/>
                </a:solidFill>
              </a:rPr>
              <a:t>1</a:t>
            </a:fld>
            <a:endParaRPr>
              <a:solidFill>
                <a:schemeClr val="lt2"/>
              </a:solidFill>
            </a:endParaRPr>
          </a:p>
        </p:txBody>
      </p:sp>
      <p:sp>
        <p:nvSpPr>
          <p:cNvPr id="5" name="Shape 54"/>
          <p:cNvSpPr txBox="1">
            <a:spLocks/>
          </p:cNvSpPr>
          <p:nvPr/>
        </p:nvSpPr>
        <p:spPr>
          <a:xfrm>
            <a:off x="1624913" y="4018134"/>
            <a:ext cx="6036276" cy="596214"/>
          </a:xfrm>
          <a:prstGeom prst="rect">
            <a:avLst/>
          </a:prstGeom>
        </p:spPr>
        <p:txBody>
          <a:bodyPr spcFirstLastPara="1" vert="horz" wrap="square" lIns="91425" tIns="91425" rIns="91425" bIns="91425" rtlCol="0" anchor="b" anchorCtr="0">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spcBef>
                <a:spcPts val="0"/>
              </a:spcBef>
            </a:pPr>
            <a:r>
              <a:rPr lang="en-US" sz="2200" dirty="0">
                <a:latin typeface="+mn-lt"/>
                <a:ea typeface="Georgia"/>
                <a:cs typeface="Georgia"/>
                <a:sym typeface="Georgia"/>
              </a:rPr>
              <a:t>Xiangwen Liu T00610264  Advisor: Dr. Xiaowei Xu</a:t>
            </a:r>
          </a:p>
          <a:p>
            <a:pPr>
              <a:spcBef>
                <a:spcPts val="0"/>
              </a:spcBef>
            </a:pPr>
            <a:r>
              <a:rPr lang="en-US" sz="2200" dirty="0">
                <a:latin typeface="+mn-lt"/>
                <a:ea typeface="Georgia"/>
                <a:cs typeface="Georgia"/>
                <a:sym typeface="Georgia"/>
              </a:rPr>
              <a:t>Spring 2018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672757"/>
            <a:ext cx="5208372" cy="2825261"/>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Playing chess:</a:t>
            </a:r>
          </a:p>
          <a:p>
            <a:pPr marL="114300" lvl="0" indent="0">
              <a:buNone/>
            </a:pPr>
            <a:r>
              <a:rPr lang="en-US" sz="2000" dirty="0">
                <a:ea typeface="Georgia"/>
                <a:cs typeface="Georgia"/>
                <a:sym typeface="Georgia"/>
              </a:rPr>
              <a:t>Compete with an opponent better than you</a:t>
            </a:r>
          </a:p>
          <a:p>
            <a:pPr marL="114300" lvl="0" indent="0">
              <a:buNone/>
            </a:pPr>
            <a:r>
              <a:rPr lang="en-US" sz="2000" dirty="0"/>
              <a:t>beat him / her in the next game</a:t>
            </a:r>
          </a:p>
          <a:p>
            <a:pPr marL="114300" lvl="0" indent="0">
              <a:buNone/>
            </a:pPr>
            <a:r>
              <a:rPr lang="en-US" sz="2000" dirty="0"/>
              <a:t>repeat this step</a:t>
            </a:r>
          </a:p>
          <a:p>
            <a:pPr marL="114300" lvl="0" indent="0">
              <a:buNone/>
            </a:pPr>
            <a:r>
              <a:rPr lang="en-US" sz="2000" dirty="0"/>
              <a:t>defeat the opponent</a:t>
            </a:r>
            <a:endParaRPr sz="20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10</a:t>
            </a:fld>
            <a:endParaRPr dirty="0">
              <a:solidFill>
                <a:schemeClr val="lt2"/>
              </a:solidFill>
            </a:endParaRPr>
          </a:p>
        </p:txBody>
      </p:sp>
      <p:pic>
        <p:nvPicPr>
          <p:cNvPr id="7170" name="Picture 2" descr="Image result for playing ch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630" y="1730808"/>
            <a:ext cx="333375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48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11</a:t>
            </a:fld>
            <a:endParaRPr dirty="0">
              <a:solidFill>
                <a:schemeClr val="lt2"/>
              </a:solidFill>
            </a:endParaRPr>
          </a:p>
        </p:txBody>
      </p:sp>
      <p:sp>
        <p:nvSpPr>
          <p:cNvPr id="5" name="Shape 99"/>
          <p:cNvSpPr txBox="1">
            <a:spLocks/>
          </p:cNvSpPr>
          <p:nvPr/>
        </p:nvSpPr>
        <p:spPr>
          <a:xfrm>
            <a:off x="311700" y="1584644"/>
            <a:ext cx="5236484" cy="2825261"/>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160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SzPts val="1400"/>
              <a:buFont typeface="Arial" panose="020B0604020202020204" pitchFamily="34" charset="0"/>
              <a:buChar char="■"/>
              <a:defRPr sz="1350" kern="1200">
                <a:solidFill>
                  <a:schemeClr val="tx1"/>
                </a:solidFill>
                <a:latin typeface="+mn-lt"/>
                <a:ea typeface="+mn-ea"/>
                <a:cs typeface="+mn-cs"/>
              </a:defRPr>
            </a:lvl9pPr>
          </a:lstStyle>
          <a:p>
            <a:pPr marL="114300" indent="0">
              <a:buNone/>
            </a:pPr>
            <a:r>
              <a:rPr lang="en-US" sz="2800" dirty="0">
                <a:ea typeface="Georgia"/>
                <a:cs typeface="Georgia"/>
                <a:sym typeface="Georgia"/>
              </a:rPr>
              <a:t>Forger and an investigator:</a:t>
            </a:r>
          </a:p>
          <a:p>
            <a:pPr marL="114300" indent="0">
              <a:buNone/>
            </a:pPr>
            <a:r>
              <a:rPr lang="en-US" dirty="0"/>
              <a:t>Forger: create fraudulent imitations</a:t>
            </a:r>
          </a:p>
          <a:p>
            <a:pPr marL="114300" indent="0">
              <a:buNone/>
            </a:pPr>
            <a:r>
              <a:rPr lang="en-US" dirty="0"/>
              <a:t>Investigator: catch these forgers who create the fraudulent </a:t>
            </a:r>
          </a:p>
          <a:p>
            <a:pPr marL="114300" indent="0">
              <a:buNone/>
            </a:pPr>
            <a:r>
              <a:rPr lang="en-US" dirty="0"/>
              <a:t>contest of forger vs investigator goes on</a:t>
            </a:r>
          </a:p>
          <a:p>
            <a:pPr marL="114300" indent="0">
              <a:buNone/>
            </a:pPr>
            <a:r>
              <a:rPr lang="en-US" dirty="0"/>
              <a:t>world class investigators (and unfortunately world class forger)</a:t>
            </a:r>
            <a:endParaRPr lang="en-US" sz="2800" dirty="0">
              <a:ea typeface="Georgia"/>
              <a:cs typeface="Georgia"/>
              <a:sym typeface="Georgia"/>
            </a:endParaRPr>
          </a:p>
        </p:txBody>
      </p:sp>
      <p:pic>
        <p:nvPicPr>
          <p:cNvPr id="6146" name="Picture 2" descr="Image result for imitations of original paint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190" y="1584644"/>
            <a:ext cx="2817683" cy="2817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90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12</a:t>
            </a:fld>
            <a:endParaRPr dirty="0">
              <a:solidFill>
                <a:schemeClr val="lt2"/>
              </a:solidFill>
            </a:endParaRPr>
          </a:p>
        </p:txBody>
      </p:sp>
      <p:pic>
        <p:nvPicPr>
          <p:cNvPr id="9218" name="Picture 2" descr="Image result for generative adversari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94" y="1844658"/>
            <a:ext cx="6217207" cy="27113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253115" y="1017725"/>
            <a:ext cx="3579185"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z="2800" dirty="0">
                <a:solidFill>
                  <a:srgbClr val="080E14"/>
                </a:solidFill>
              </a:rPr>
              <a:t> Two main components</a:t>
            </a:r>
            <a:endParaRPr lang="en-US" sz="2800" dirty="0"/>
          </a:p>
        </p:txBody>
      </p:sp>
      <p:sp>
        <p:nvSpPr>
          <p:cNvPr id="3" name="Down Arrow 2"/>
          <p:cNvSpPr/>
          <p:nvPr/>
        </p:nvSpPr>
        <p:spPr>
          <a:xfrm rot="3242823">
            <a:off x="4190015" y="959033"/>
            <a:ext cx="247135" cy="3003920"/>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Down Arrow 8"/>
          <p:cNvSpPr/>
          <p:nvPr/>
        </p:nvSpPr>
        <p:spPr>
          <a:xfrm rot="2879342">
            <a:off x="6675491" y="1180448"/>
            <a:ext cx="247135" cy="2374862"/>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3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3" y="1152475"/>
            <a:ext cx="7553375" cy="2585444"/>
          </a:xfrm>
          <a:prstGeom prst="rect">
            <a:avLst/>
          </a:prstGeom>
        </p:spPr>
        <p:txBody>
          <a:bodyPr spcFirstLastPara="1" wrap="square" lIns="91425" tIns="91425" rIns="91425" bIns="91425" anchor="t" anchorCtr="0">
            <a:noAutofit/>
          </a:bodyPr>
          <a:lstStyle/>
          <a:p>
            <a:pPr marL="114300" lvl="0" indent="0">
              <a:buNone/>
            </a:pPr>
            <a:r>
              <a:rPr lang="en-US" sz="2800" dirty="0" err="1"/>
              <a:t>Pdata</a:t>
            </a:r>
            <a:r>
              <a:rPr lang="en-US" sz="2800" dirty="0"/>
              <a:t>(x) -&gt;  The distribution of real data</a:t>
            </a:r>
            <a:br>
              <a:rPr lang="en-US" sz="2800" dirty="0"/>
            </a:br>
            <a:r>
              <a:rPr lang="en-US" sz="2800" dirty="0"/>
              <a:t>X -&gt;              Sample from </a:t>
            </a:r>
            <a:r>
              <a:rPr lang="en-US" sz="2800" dirty="0" err="1"/>
              <a:t>pdata</a:t>
            </a:r>
            <a:r>
              <a:rPr lang="en-US" sz="2800" dirty="0"/>
              <a:t>(x)</a:t>
            </a:r>
            <a:br>
              <a:rPr lang="en-US" sz="2800" dirty="0"/>
            </a:br>
            <a:r>
              <a:rPr lang="en-US" sz="2800" dirty="0"/>
              <a:t>P(z) -&gt;         Distribution of generator</a:t>
            </a:r>
            <a:br>
              <a:rPr lang="en-US" sz="2800" dirty="0"/>
            </a:br>
            <a:r>
              <a:rPr lang="en-US" sz="2800" dirty="0"/>
              <a:t>Z -&gt;              Sample from p(z)</a:t>
            </a:r>
            <a:br>
              <a:rPr lang="en-US" sz="2800" dirty="0"/>
            </a:br>
            <a:r>
              <a:rPr lang="en-US" sz="2800" dirty="0"/>
              <a:t>G(z) -&gt;         Generator Network</a:t>
            </a:r>
            <a:br>
              <a:rPr lang="en-US" sz="2800" dirty="0"/>
            </a:br>
            <a:r>
              <a:rPr lang="en-US" sz="2800" dirty="0"/>
              <a:t>D(x) -&gt;         Discriminator Network</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13</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970" y="3812266"/>
            <a:ext cx="5810250" cy="1047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GANs</a:t>
            </a:r>
            <a:endParaRPr sz="3600" dirty="0">
              <a:latin typeface="+mn-lt"/>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14</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928" y="1522454"/>
            <a:ext cx="5810250"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434280" y="1910531"/>
            <a:ext cx="2296297" cy="758528"/>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p:cNvSpPr/>
          <p:nvPr/>
        </p:nvSpPr>
        <p:spPr>
          <a:xfrm>
            <a:off x="4730578" y="1865223"/>
            <a:ext cx="2689653" cy="803836"/>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p:cNvSpPr/>
          <p:nvPr/>
        </p:nvSpPr>
        <p:spPr>
          <a:xfrm>
            <a:off x="886597" y="3328231"/>
            <a:ext cx="3095368" cy="155077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solidFill>
                  <a:srgbClr val="080E14"/>
                </a:solidFill>
              </a:rPr>
              <a:t>Entropy of (</a:t>
            </a:r>
            <a:r>
              <a:rPr lang="en-US" sz="2000" dirty="0" err="1">
                <a:solidFill>
                  <a:srgbClr val="080E14"/>
                </a:solidFill>
              </a:rPr>
              <a:t>pdata</a:t>
            </a:r>
            <a:r>
              <a:rPr lang="en-US" sz="2000" dirty="0">
                <a:solidFill>
                  <a:srgbClr val="080E14"/>
                </a:solidFill>
              </a:rPr>
              <a:t>(x))</a:t>
            </a:r>
            <a:endParaRPr lang="en-US" sz="2000" dirty="0"/>
          </a:p>
          <a:p>
            <a:r>
              <a:rPr lang="en-US" sz="2000" dirty="0">
                <a:solidFill>
                  <a:srgbClr val="080E14"/>
                </a:solidFill>
              </a:rPr>
              <a:t>data from real distribution</a:t>
            </a:r>
          </a:p>
        </p:txBody>
      </p:sp>
      <p:sp>
        <p:nvSpPr>
          <p:cNvPr id="12" name="Oval 11"/>
          <p:cNvSpPr/>
          <p:nvPr/>
        </p:nvSpPr>
        <p:spPr>
          <a:xfrm>
            <a:off x="5651440" y="3414679"/>
            <a:ext cx="3095368" cy="1550773"/>
          </a:xfrm>
          <a:prstGeom prst="ellipse">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solidFill>
                  <a:srgbClr val="080E14"/>
                </a:solidFill>
              </a:rPr>
              <a:t>Entropy of (p(z)) </a:t>
            </a:r>
            <a:endParaRPr lang="en-US" sz="2000" dirty="0"/>
          </a:p>
          <a:p>
            <a:r>
              <a:rPr lang="en-US" sz="2000" dirty="0">
                <a:solidFill>
                  <a:srgbClr val="080E14"/>
                </a:solidFill>
              </a:rPr>
              <a:t>data from random input </a:t>
            </a:r>
          </a:p>
        </p:txBody>
      </p:sp>
      <p:cxnSp>
        <p:nvCxnSpPr>
          <p:cNvPr id="8" name="Straight Arrow Connector 7"/>
          <p:cNvCxnSpPr>
            <a:stCxn id="5" idx="4"/>
          </p:cNvCxnSpPr>
          <p:nvPr/>
        </p:nvCxnSpPr>
        <p:spPr>
          <a:xfrm flipH="1">
            <a:off x="2631991" y="2669059"/>
            <a:ext cx="950438" cy="6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4"/>
          </p:cNvCxnSpPr>
          <p:nvPr/>
        </p:nvCxnSpPr>
        <p:spPr>
          <a:xfrm>
            <a:off x="6075405" y="2669059"/>
            <a:ext cx="838200" cy="7456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34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Define GANs</a:t>
            </a:r>
            <a:endParaRPr sz="3600" dirty="0">
              <a:latin typeface="+mn-lt"/>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15</a:t>
            </a:fld>
            <a:endParaRPr>
              <a:solidFill>
                <a:schemeClr val="lt2"/>
              </a:solidFill>
            </a:endParaRPr>
          </a:p>
        </p:txBody>
      </p:sp>
      <p:pic>
        <p:nvPicPr>
          <p:cNvPr id="10242" name="Picture 2" descr="https://s3-ap-south-1.amazonaws.com/av-blog-media/wp-content/uploads/2017/06/14180916/g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928" y="1522454"/>
            <a:ext cx="5810250" cy="104775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2434280" y="1910531"/>
            <a:ext cx="5097163" cy="758528"/>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p:cNvSpPr/>
          <p:nvPr/>
        </p:nvSpPr>
        <p:spPr>
          <a:xfrm>
            <a:off x="4720281" y="1885819"/>
            <a:ext cx="2971799" cy="838850"/>
          </a:xfrm>
          <a:prstGeom prst="ellipse">
            <a:avLst/>
          </a:prstGeom>
          <a:noFill/>
          <a:ln w="127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Oval 5"/>
          <p:cNvSpPr/>
          <p:nvPr/>
        </p:nvSpPr>
        <p:spPr>
          <a:xfrm>
            <a:off x="886597" y="3328231"/>
            <a:ext cx="3095368" cy="1550773"/>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Discriminator is trying to maximize our function V</a:t>
            </a:r>
            <a:endParaRPr lang="en-US" sz="2000" dirty="0">
              <a:solidFill>
                <a:schemeClr val="tx1"/>
              </a:solidFill>
            </a:endParaRPr>
          </a:p>
        </p:txBody>
      </p:sp>
      <p:sp>
        <p:nvSpPr>
          <p:cNvPr id="12" name="Oval 11"/>
          <p:cNvSpPr/>
          <p:nvPr/>
        </p:nvSpPr>
        <p:spPr>
          <a:xfrm>
            <a:off x="5651440" y="3414679"/>
            <a:ext cx="3095368" cy="1550773"/>
          </a:xfrm>
          <a:prstGeom prst="ellipse">
            <a:avLst/>
          </a:prstGeom>
          <a:solidFill>
            <a:srgbClr val="FFC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dirty="0">
                <a:solidFill>
                  <a:schemeClr val="tx1"/>
                </a:solidFill>
              </a:rPr>
              <a:t>Generator is trying to minimize the function V</a:t>
            </a:r>
            <a:endParaRPr lang="en-US" sz="2000" dirty="0">
              <a:solidFill>
                <a:schemeClr val="tx1"/>
              </a:solidFill>
            </a:endParaRPr>
          </a:p>
        </p:txBody>
      </p:sp>
      <p:cxnSp>
        <p:nvCxnSpPr>
          <p:cNvPr id="8" name="Straight Arrow Connector 7"/>
          <p:cNvCxnSpPr>
            <a:stCxn id="5" idx="4"/>
          </p:cNvCxnSpPr>
          <p:nvPr/>
        </p:nvCxnSpPr>
        <p:spPr>
          <a:xfrm flipH="1">
            <a:off x="2631991" y="2669059"/>
            <a:ext cx="2350871" cy="659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4"/>
          </p:cNvCxnSpPr>
          <p:nvPr/>
        </p:nvCxnSpPr>
        <p:spPr>
          <a:xfrm>
            <a:off x="6206181" y="2724669"/>
            <a:ext cx="707424" cy="6652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64510" y="2671376"/>
            <a:ext cx="589713" cy="369332"/>
          </a:xfrm>
          <a:prstGeom prst="rect">
            <a:avLst/>
          </a:prstGeom>
          <a:noFill/>
        </p:spPr>
        <p:txBody>
          <a:bodyPr wrap="none" rtlCol="0">
            <a:spAutoFit/>
          </a:bodyPr>
          <a:lstStyle/>
          <a:p>
            <a:r>
              <a:rPr lang="en-US" dirty="0"/>
              <a:t>Max</a:t>
            </a:r>
          </a:p>
        </p:txBody>
      </p:sp>
      <p:sp>
        <p:nvSpPr>
          <p:cNvPr id="18" name="TextBox 17"/>
          <p:cNvSpPr txBox="1"/>
          <p:nvPr/>
        </p:nvSpPr>
        <p:spPr>
          <a:xfrm>
            <a:off x="6494505" y="2754327"/>
            <a:ext cx="556563"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513812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Training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4" y="1152475"/>
            <a:ext cx="7316694" cy="552757"/>
          </a:xfrm>
          <a:prstGeom prst="rect">
            <a:avLst/>
          </a:prstGeom>
        </p:spPr>
        <p:txBody>
          <a:bodyPr spcFirstLastPara="1" wrap="square" lIns="91425" tIns="91425" rIns="91425" bIns="91425" anchor="t" anchorCtr="0">
            <a:noAutofit/>
          </a:bodyPr>
          <a:lstStyle/>
          <a:p>
            <a:pPr marL="114300" lvl="0" indent="0" algn="ctr">
              <a:buNone/>
            </a:pPr>
            <a:r>
              <a:rPr lang="en-US" sz="2800" dirty="0"/>
              <a:t>Pass 1: Freeze generator, Training discriminator</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16</a:t>
            </a:fld>
            <a:endParaRPr>
              <a:solidFill>
                <a:schemeClr val="lt2"/>
              </a:solidFill>
            </a:endParaRPr>
          </a:p>
        </p:txBody>
      </p:sp>
      <p:pic>
        <p:nvPicPr>
          <p:cNvPr id="1026" name="Picture 2" descr="https://s3-ap-south-1.amazonaws.com/av-blog-media/wp-content/uploads/2017/06/14204616/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519" y="1839982"/>
            <a:ext cx="4607612" cy="290323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4218709" y="2751270"/>
            <a:ext cx="1212271" cy="1080654"/>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460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Training GAN</a:t>
            </a:r>
            <a:endParaRPr sz="3600" dirty="0">
              <a:latin typeface="+mn-lt"/>
              <a:ea typeface="Georgia"/>
              <a:cs typeface="Georgia"/>
              <a:sym typeface="Georgia"/>
            </a:endParaRPr>
          </a:p>
        </p:txBody>
      </p:sp>
      <p:sp>
        <p:nvSpPr>
          <p:cNvPr id="106" name="Shape 106"/>
          <p:cNvSpPr txBox="1">
            <a:spLocks noGrp="1"/>
          </p:cNvSpPr>
          <p:nvPr>
            <p:ph type="body" idx="1"/>
          </p:nvPr>
        </p:nvSpPr>
        <p:spPr>
          <a:xfrm>
            <a:off x="919084" y="1152475"/>
            <a:ext cx="7316694" cy="552757"/>
          </a:xfrm>
          <a:prstGeom prst="rect">
            <a:avLst/>
          </a:prstGeom>
        </p:spPr>
        <p:txBody>
          <a:bodyPr spcFirstLastPara="1" wrap="square" lIns="91425" tIns="91425" rIns="91425" bIns="91425" anchor="t" anchorCtr="0">
            <a:noAutofit/>
          </a:bodyPr>
          <a:lstStyle/>
          <a:p>
            <a:pPr marL="114300" lvl="0" indent="0" algn="ctr">
              <a:buNone/>
            </a:pPr>
            <a:r>
              <a:rPr lang="en-US" sz="2800" dirty="0"/>
              <a:t>Pass 2: freeze discriminator, Train generator</a:t>
            </a:r>
            <a:r>
              <a:rPr lang="en" dirty="0">
                <a:latin typeface="Georgia"/>
                <a:ea typeface="Georgia"/>
                <a:cs typeface="Georgia"/>
                <a:sym typeface="Georgia"/>
              </a:rPr>
              <a:t/>
            </a:r>
            <a:br>
              <a:rPr lang="en" dirty="0">
                <a:latin typeface="Georgia"/>
                <a:ea typeface="Georgia"/>
                <a:cs typeface="Georgia"/>
                <a:sym typeface="Georgia"/>
              </a:rPr>
            </a:br>
            <a:endParaRPr dirty="0">
              <a:latin typeface="Georgia"/>
              <a:ea typeface="Georgia"/>
              <a:cs typeface="Georgia"/>
              <a:sym typeface="Georgia"/>
            </a:endParaRPr>
          </a:p>
        </p:txBody>
      </p:sp>
      <p:sp>
        <p:nvSpPr>
          <p:cNvPr id="107" name="Shape 10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17</a:t>
            </a:fld>
            <a:endParaRPr>
              <a:solidFill>
                <a:schemeClr val="lt2"/>
              </a:solidFill>
            </a:endParaRPr>
          </a:p>
        </p:txBody>
      </p:sp>
      <p:pic>
        <p:nvPicPr>
          <p:cNvPr id="1026" name="Picture 2" descr="https://s3-ap-south-1.amazonaws.com/av-blog-media/wp-content/uploads/2017/06/14204616/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519" y="1839982"/>
            <a:ext cx="4607612" cy="290323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722418" y="3075709"/>
            <a:ext cx="1087582" cy="101138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900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Define problem</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5"/>
            <a:ext cx="7342307" cy="2825261"/>
          </a:xfrm>
          <a:prstGeom prst="rect">
            <a:avLst/>
          </a:prstGeom>
        </p:spPr>
        <p:txBody>
          <a:bodyPr spcFirstLastPara="1" wrap="square" lIns="91425" tIns="91425" rIns="91425" bIns="91425" anchor="t" anchorCtr="0">
            <a:noAutofit/>
          </a:bodyPr>
          <a:lstStyle/>
          <a:p>
            <a:pPr marL="114300" lvl="0" indent="0">
              <a:buNone/>
            </a:pPr>
            <a:r>
              <a:rPr lang="en-US" sz="2800" dirty="0"/>
              <a:t>Generate fake images</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18</a:t>
            </a:fld>
            <a:endParaRPr dirty="0">
              <a:solidFill>
                <a:schemeClr val="lt2"/>
              </a:solidFill>
            </a:endParaRPr>
          </a:p>
        </p:txBody>
      </p:sp>
      <p:sp>
        <p:nvSpPr>
          <p:cNvPr id="2" name="Rectangle 1"/>
          <p:cNvSpPr/>
          <p:nvPr/>
        </p:nvSpPr>
        <p:spPr>
          <a:xfrm>
            <a:off x="4536911" y="2101807"/>
            <a:ext cx="4279634" cy="1477328"/>
          </a:xfrm>
          <a:prstGeom prst="rect">
            <a:avLst/>
          </a:prstGeom>
        </p:spPr>
        <p:txBody>
          <a:bodyPr wrap="square">
            <a:spAutoFit/>
          </a:bodyPr>
          <a:lstStyle/>
          <a:p>
            <a:r>
              <a:rPr lang="en-US" b="1" dirty="0">
                <a:solidFill>
                  <a:srgbClr val="000000"/>
                </a:solidFill>
              </a:rPr>
              <a:t>MNIST Dataset Overview</a:t>
            </a:r>
          </a:p>
          <a:p>
            <a:pPr algn="just"/>
            <a:r>
              <a:rPr lang="en-US" dirty="0">
                <a:solidFill>
                  <a:srgbClr val="000000"/>
                </a:solidFill>
              </a:rPr>
              <a:t>60,000 examples for training</a:t>
            </a:r>
          </a:p>
          <a:p>
            <a:pPr algn="just"/>
            <a:r>
              <a:rPr lang="en-US" dirty="0">
                <a:solidFill>
                  <a:srgbClr val="000000"/>
                </a:solidFill>
              </a:rPr>
              <a:t>10,000 examples for testing.</a:t>
            </a:r>
          </a:p>
          <a:p>
            <a:pPr algn="just"/>
            <a:r>
              <a:rPr lang="en-US" dirty="0">
                <a:solidFill>
                  <a:srgbClr val="000000"/>
                </a:solidFill>
              </a:rPr>
              <a:t>28x28 pixels with values from 0 to 1. </a:t>
            </a:r>
          </a:p>
          <a:p>
            <a:pPr algn="just"/>
            <a:r>
              <a:rPr lang="en-US" dirty="0">
                <a:solidFill>
                  <a:srgbClr val="000000"/>
                </a:solidFill>
              </a:rPr>
              <a:t>Flattened 1-D array of 784 features (28*28)</a:t>
            </a:r>
            <a:endParaRPr lang="en-US" b="0" i="0" dirty="0">
              <a:solidFill>
                <a:srgbClr val="000000"/>
              </a:solidFill>
              <a:effectLst/>
            </a:endParaRPr>
          </a:p>
        </p:txBody>
      </p:sp>
      <p:pic>
        <p:nvPicPr>
          <p:cNvPr id="3" name="Picture 2" descr="Image result for 1 layer generator 1 layer discrimin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81" y="1982311"/>
            <a:ext cx="3941017" cy="268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71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Define architecture</a:t>
            </a:r>
            <a:endParaRPr sz="3600" dirty="0">
              <a:latin typeface="+mn-lt"/>
              <a:ea typeface="Georgia"/>
              <a:cs typeface="Georgia"/>
              <a:sym typeface="Georgia"/>
            </a:endParaRPr>
          </a:p>
        </p:txBody>
      </p:sp>
      <p:sp>
        <p:nvSpPr>
          <p:cNvPr id="99" name="Shape 99"/>
          <p:cNvSpPr txBox="1">
            <a:spLocks noGrp="1"/>
          </p:cNvSpPr>
          <p:nvPr>
            <p:ph type="body" idx="1"/>
          </p:nvPr>
        </p:nvSpPr>
        <p:spPr>
          <a:xfrm>
            <a:off x="534121" y="1182958"/>
            <a:ext cx="7305237" cy="1175475"/>
          </a:xfrm>
          <a:prstGeom prst="rect">
            <a:avLst/>
          </a:prstGeom>
        </p:spPr>
        <p:txBody>
          <a:bodyPr spcFirstLastPara="1" wrap="square" lIns="91425" tIns="91425" rIns="91425" bIns="91425" anchor="t" anchorCtr="0">
            <a:noAutofit/>
          </a:bodyPr>
          <a:lstStyle/>
          <a:p>
            <a:r>
              <a:rPr lang="en-US" sz="2800" dirty="0">
                <a:sym typeface="Georgia"/>
              </a:rPr>
              <a:t>One hidden layer for discriminator</a:t>
            </a:r>
          </a:p>
          <a:p>
            <a:r>
              <a:rPr lang="en-US" sz="2800" dirty="0">
                <a:ea typeface="Georgia"/>
                <a:cs typeface="Georgia"/>
                <a:sym typeface="Georgia"/>
              </a:rPr>
              <a:t>One hidden layer for generator</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19</a:t>
            </a:fld>
            <a:endParaRPr dirty="0">
              <a:solidFill>
                <a:schemeClr val="lt2"/>
              </a:solidFill>
            </a:endParaRPr>
          </a:p>
        </p:txBody>
      </p:sp>
      <p:pic>
        <p:nvPicPr>
          <p:cNvPr id="4098" name="Picture 2" descr="https://s3-ap-south-1.amazonaws.com/av-blog-media/wp-content/uploads/2017/06/11000153/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38" y="2514600"/>
            <a:ext cx="60769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796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Contents</a:t>
            </a:r>
          </a:p>
        </p:txBody>
      </p:sp>
      <p:sp>
        <p:nvSpPr>
          <p:cNvPr id="3" name="Text Placeholder 2"/>
          <p:cNvSpPr>
            <a:spLocks noGrp="1"/>
          </p:cNvSpPr>
          <p:nvPr>
            <p:ph type="body" idx="1"/>
          </p:nvPr>
        </p:nvSpPr>
        <p:spPr/>
        <p:txBody>
          <a:bodyPr>
            <a:normAutofit fontScale="92500" lnSpcReduction="20000"/>
          </a:bodyPr>
          <a:lstStyle/>
          <a:p>
            <a:pPr>
              <a:lnSpc>
                <a:spcPct val="150000"/>
              </a:lnSpc>
              <a:buFont typeface="Wingdings" panose="05000000000000000000" pitchFamily="2" charset="2"/>
              <a:buChar char="Ø"/>
            </a:pPr>
            <a:r>
              <a:rPr lang="en-US" sz="2800" dirty="0"/>
              <a:t>Overview neural networks</a:t>
            </a:r>
          </a:p>
          <a:p>
            <a:pPr>
              <a:lnSpc>
                <a:spcPct val="150000"/>
              </a:lnSpc>
              <a:buFont typeface="Wingdings" panose="05000000000000000000" pitchFamily="2" charset="2"/>
              <a:buChar char="Ø"/>
            </a:pPr>
            <a:r>
              <a:rPr lang="en-US" sz="2800" dirty="0"/>
              <a:t>What is </a:t>
            </a:r>
            <a:r>
              <a:rPr lang="en-US" sz="2800" dirty="0" err="1"/>
              <a:t>Gans</a:t>
            </a:r>
            <a:r>
              <a:rPr lang="en-US" sz="2800" dirty="0"/>
              <a:t>(Generative Adversarial Neural Networks)</a:t>
            </a:r>
          </a:p>
          <a:p>
            <a:pPr>
              <a:lnSpc>
                <a:spcPct val="150000"/>
              </a:lnSpc>
              <a:buFont typeface="Wingdings" panose="05000000000000000000" pitchFamily="2" charset="2"/>
              <a:buChar char="Ø"/>
            </a:pPr>
            <a:r>
              <a:rPr lang="en-US" sz="2800" dirty="0"/>
              <a:t>Define </a:t>
            </a:r>
            <a:r>
              <a:rPr lang="en-US" sz="2800" dirty="0" err="1"/>
              <a:t>Gans</a:t>
            </a:r>
            <a:endParaRPr lang="en-US" sz="2800" dirty="0"/>
          </a:p>
          <a:p>
            <a:pPr>
              <a:lnSpc>
                <a:spcPct val="150000"/>
              </a:lnSpc>
              <a:buFont typeface="Wingdings" panose="05000000000000000000" pitchFamily="2" charset="2"/>
              <a:buChar char="Ø"/>
            </a:pPr>
            <a:r>
              <a:rPr lang="en-US" sz="2800" dirty="0"/>
              <a:t>Training </a:t>
            </a:r>
            <a:r>
              <a:rPr lang="en-US" sz="2800" dirty="0" err="1"/>
              <a:t>Gans</a:t>
            </a:r>
            <a:endParaRPr lang="en-US" sz="2800" dirty="0"/>
          </a:p>
          <a:p>
            <a:pPr>
              <a:lnSpc>
                <a:spcPct val="150000"/>
              </a:lnSpc>
              <a:buFont typeface="Wingdings" panose="05000000000000000000" pitchFamily="2" charset="2"/>
              <a:buChar char="Ø"/>
            </a:pPr>
            <a:r>
              <a:rPr lang="en-US" sz="2800" dirty="0" err="1"/>
              <a:t>Gans</a:t>
            </a:r>
            <a:r>
              <a:rPr lang="en-US" sz="2800" dirty="0"/>
              <a:t> project on MNIST data</a:t>
            </a:r>
          </a:p>
          <a:p>
            <a:pPr>
              <a:lnSpc>
                <a:spcPct val="150000"/>
              </a:lnSpc>
              <a:buFont typeface="Wingdings" panose="05000000000000000000" pitchFamily="2" charset="2"/>
              <a:buChar char="Ø"/>
            </a:pPr>
            <a:r>
              <a:rPr lang="en-US" sz="2800" dirty="0"/>
              <a:t>Result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093297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Define architecture</a:t>
            </a:r>
            <a:endParaRPr sz="3600" dirty="0">
              <a:latin typeface="+mn-lt"/>
              <a:ea typeface="Georgia"/>
              <a:cs typeface="Georgia"/>
              <a:sym typeface="Georgia"/>
            </a:endParaRPr>
          </a:p>
        </p:txBody>
      </p:sp>
      <p:sp>
        <p:nvSpPr>
          <p:cNvPr id="99" name="Shape 99"/>
          <p:cNvSpPr txBox="1">
            <a:spLocks noGrp="1"/>
          </p:cNvSpPr>
          <p:nvPr>
            <p:ph type="body" idx="1"/>
          </p:nvPr>
        </p:nvSpPr>
        <p:spPr>
          <a:xfrm>
            <a:off x="534121" y="1182958"/>
            <a:ext cx="7305237" cy="1175475"/>
          </a:xfrm>
          <a:prstGeom prst="rect">
            <a:avLst/>
          </a:prstGeom>
        </p:spPr>
        <p:txBody>
          <a:bodyPr spcFirstLastPara="1" wrap="square" lIns="91425" tIns="91425" rIns="91425" bIns="91425" anchor="t" anchorCtr="0">
            <a:noAutofit/>
          </a:bodyPr>
          <a:lstStyle/>
          <a:p>
            <a:r>
              <a:rPr lang="en-US" sz="2800" dirty="0">
                <a:sym typeface="Georgia"/>
              </a:rPr>
              <a:t>One hidden layer for discriminator</a:t>
            </a:r>
          </a:p>
          <a:p>
            <a:r>
              <a:rPr lang="en-US" sz="2800" dirty="0">
                <a:ea typeface="Georgia"/>
                <a:cs typeface="Georgia"/>
                <a:sym typeface="Georgia"/>
              </a:rPr>
              <a:t>One hidden layer for generator</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20</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0" name="Picture 10" descr="Image result for 1 hidden layer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88" y="2015519"/>
            <a:ext cx="3273539" cy="29232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4590535" y="2211947"/>
            <a:ext cx="3986956" cy="2633269"/>
          </a:xfrm>
          <a:prstGeom prst="rect">
            <a:avLst/>
          </a:prstGeom>
        </p:spPr>
      </p:pic>
    </p:spTree>
    <p:extLst>
      <p:ext uri="{BB962C8B-B14F-4D97-AF65-F5344CB8AC3E}">
        <p14:creationId xmlns:p14="http://schemas.microsoft.com/office/powerpoint/2010/main" val="2561586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t>Training</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5"/>
            <a:ext cx="8009572" cy="2905421"/>
          </a:xfrm>
          <a:prstGeom prst="rect">
            <a:avLst/>
          </a:prstGeom>
        </p:spPr>
        <p:txBody>
          <a:bodyPr spcFirstLastPara="1" wrap="square" lIns="91425" tIns="91425" rIns="91425" bIns="91425" anchor="t" anchorCtr="0">
            <a:noAutofit/>
          </a:bodyPr>
          <a:lstStyle/>
          <a:p>
            <a:pPr marL="628650" lvl="0" indent="-514350">
              <a:buFont typeface="+mj-lt"/>
              <a:buAutoNum type="arabicPeriod"/>
            </a:pPr>
            <a:r>
              <a:rPr lang="en-US" sz="2800" dirty="0">
                <a:sym typeface="Georgia"/>
              </a:rPr>
              <a:t>Train Discriminator on real data for n epochs</a:t>
            </a:r>
          </a:p>
          <a:p>
            <a:pPr marL="628650" lvl="0" indent="-514350">
              <a:buFont typeface="+mj-lt"/>
              <a:buAutoNum type="arabicPeriod"/>
            </a:pPr>
            <a:r>
              <a:rPr lang="en-US" sz="2800" dirty="0"/>
              <a:t>Generate fake inputs for generator</a:t>
            </a:r>
          </a:p>
          <a:p>
            <a:pPr marL="628650" lvl="0" indent="-514350">
              <a:buFont typeface="+mj-lt"/>
              <a:buAutoNum type="arabicPeriod"/>
            </a:pPr>
            <a:r>
              <a:rPr lang="en-US" sz="2800" dirty="0"/>
              <a:t>Train discriminator on fake data</a:t>
            </a:r>
          </a:p>
          <a:p>
            <a:pPr marL="628650" lvl="0" indent="-514350">
              <a:buFont typeface="+mj-lt"/>
              <a:buAutoNum type="arabicPeriod"/>
            </a:pPr>
            <a:r>
              <a:rPr lang="en-US" sz="2800" dirty="0">
                <a:sym typeface="Georgia"/>
              </a:rPr>
              <a:t>Train generator with the output of discriminator</a:t>
            </a:r>
          </a:p>
          <a:p>
            <a:pPr marL="628650" lvl="0" indent="-514350">
              <a:buFont typeface="+mj-lt"/>
              <a:buAutoNum type="arabicPeriod"/>
            </a:pPr>
            <a:r>
              <a:rPr lang="en-US" sz="2800" dirty="0">
                <a:sym typeface="Georgia"/>
              </a:rPr>
              <a:t>Repeat 1-4 steps</a:t>
            </a:r>
          </a:p>
          <a:p>
            <a:pPr marL="628650" lvl="0" indent="-514350">
              <a:buFont typeface="+mj-lt"/>
              <a:buAutoNum type="arabicPeriod"/>
            </a:pPr>
            <a:r>
              <a:rPr lang="en-US" sz="2800" dirty="0">
                <a:sym typeface="Georgia"/>
              </a:rPr>
              <a:t>Check fake data result</a:t>
            </a:r>
            <a:endParaRPr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21</a:t>
            </a:fld>
            <a:endParaRPr dirty="0">
              <a:solidFill>
                <a:schemeClr val="lt2"/>
              </a:solidFill>
            </a:endParaRPr>
          </a:p>
        </p:txBody>
      </p:sp>
    </p:spTree>
    <p:extLst>
      <p:ext uri="{BB962C8B-B14F-4D97-AF65-F5344CB8AC3E}">
        <p14:creationId xmlns:p14="http://schemas.microsoft.com/office/powerpoint/2010/main" val="4148364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10,000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22</a:t>
            </a:fld>
            <a:endParaRPr dirty="0">
              <a:solidFill>
                <a:schemeClr val="lt2"/>
              </a:solidFill>
            </a:endParaRPr>
          </a:p>
        </p:txBody>
      </p:sp>
      <p:pic>
        <p:nvPicPr>
          <p:cNvPr id="3" name="Picture 2"/>
          <p:cNvPicPr>
            <a:picLocks noChangeAspect="1"/>
          </p:cNvPicPr>
          <p:nvPr/>
        </p:nvPicPr>
        <p:blipFill>
          <a:blip r:embed="rId3"/>
          <a:stretch>
            <a:fillRect/>
          </a:stretch>
        </p:blipFill>
        <p:spPr>
          <a:xfrm>
            <a:off x="1389234" y="2607146"/>
            <a:ext cx="5895975" cy="1152525"/>
          </a:xfrm>
          <a:prstGeom prst="rect">
            <a:avLst/>
          </a:prstGeom>
        </p:spPr>
      </p:pic>
    </p:spTree>
    <p:extLst>
      <p:ext uri="{BB962C8B-B14F-4D97-AF65-F5344CB8AC3E}">
        <p14:creationId xmlns:p14="http://schemas.microsoft.com/office/powerpoint/2010/main" val="2311623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10,000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23</a:t>
            </a:fld>
            <a:endParaRPr dirty="0">
              <a:solidFill>
                <a:schemeClr val="lt2"/>
              </a:solidFill>
            </a:endParaRPr>
          </a:p>
        </p:txBody>
      </p:sp>
      <p:pic>
        <p:nvPicPr>
          <p:cNvPr id="3" name="Picture 2"/>
          <p:cNvPicPr>
            <a:picLocks noChangeAspect="1"/>
          </p:cNvPicPr>
          <p:nvPr/>
        </p:nvPicPr>
        <p:blipFill>
          <a:blip r:embed="rId3"/>
          <a:stretch>
            <a:fillRect/>
          </a:stretch>
        </p:blipFill>
        <p:spPr>
          <a:xfrm>
            <a:off x="2205682" y="1632454"/>
            <a:ext cx="3652194" cy="3511046"/>
          </a:xfrm>
          <a:prstGeom prst="rect">
            <a:avLst/>
          </a:prstGeom>
        </p:spPr>
      </p:pic>
    </p:spTree>
    <p:extLst>
      <p:ext uri="{BB962C8B-B14F-4D97-AF65-F5344CB8AC3E}">
        <p14:creationId xmlns:p14="http://schemas.microsoft.com/office/powerpoint/2010/main" val="262785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40,000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24</a:t>
            </a:fld>
            <a:endParaRPr dirty="0">
              <a:solidFill>
                <a:schemeClr val="lt2"/>
              </a:solidFill>
            </a:endParaRPr>
          </a:p>
        </p:txBody>
      </p:sp>
      <p:pic>
        <p:nvPicPr>
          <p:cNvPr id="2" name="Picture 1"/>
          <p:cNvPicPr>
            <a:picLocks noChangeAspect="1"/>
          </p:cNvPicPr>
          <p:nvPr/>
        </p:nvPicPr>
        <p:blipFill>
          <a:blip r:embed="rId3"/>
          <a:stretch>
            <a:fillRect/>
          </a:stretch>
        </p:blipFill>
        <p:spPr>
          <a:xfrm>
            <a:off x="1902939" y="2075653"/>
            <a:ext cx="4642537" cy="2866533"/>
          </a:xfrm>
          <a:prstGeom prst="rect">
            <a:avLst/>
          </a:prstGeom>
        </p:spPr>
      </p:pic>
    </p:spTree>
    <p:extLst>
      <p:ext uri="{BB962C8B-B14F-4D97-AF65-F5344CB8AC3E}">
        <p14:creationId xmlns:p14="http://schemas.microsoft.com/office/powerpoint/2010/main" val="3249318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40,000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25</a:t>
            </a:fld>
            <a:endParaRPr dirty="0">
              <a:solidFill>
                <a:schemeClr val="lt2"/>
              </a:solidFill>
            </a:endParaRPr>
          </a:p>
        </p:txBody>
      </p:sp>
      <p:pic>
        <p:nvPicPr>
          <p:cNvPr id="3" name="Picture 2"/>
          <p:cNvPicPr>
            <a:picLocks noChangeAspect="1"/>
          </p:cNvPicPr>
          <p:nvPr/>
        </p:nvPicPr>
        <p:blipFill>
          <a:blip r:embed="rId3"/>
          <a:stretch>
            <a:fillRect/>
          </a:stretch>
        </p:blipFill>
        <p:spPr>
          <a:xfrm>
            <a:off x="2236573" y="1779666"/>
            <a:ext cx="3358334" cy="3080351"/>
          </a:xfrm>
          <a:prstGeom prst="rect">
            <a:avLst/>
          </a:prstGeom>
        </p:spPr>
      </p:pic>
    </p:spTree>
    <p:extLst>
      <p:ext uri="{BB962C8B-B14F-4D97-AF65-F5344CB8AC3E}">
        <p14:creationId xmlns:p14="http://schemas.microsoft.com/office/powerpoint/2010/main" val="1457301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524476"/>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80,000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26</a:t>
            </a:fld>
            <a:endParaRPr dirty="0">
              <a:solidFill>
                <a:schemeClr val="lt2"/>
              </a:solidFill>
            </a:endParaRPr>
          </a:p>
        </p:txBody>
      </p:sp>
      <p:pic>
        <p:nvPicPr>
          <p:cNvPr id="4" name="Picture 3"/>
          <p:cNvPicPr>
            <a:picLocks noChangeAspect="1"/>
          </p:cNvPicPr>
          <p:nvPr/>
        </p:nvPicPr>
        <p:blipFill>
          <a:blip r:embed="rId3"/>
          <a:stretch>
            <a:fillRect/>
          </a:stretch>
        </p:blipFill>
        <p:spPr>
          <a:xfrm>
            <a:off x="387050" y="2193381"/>
            <a:ext cx="4252912" cy="2378233"/>
          </a:xfrm>
          <a:prstGeom prst="rect">
            <a:avLst/>
          </a:prstGeom>
        </p:spPr>
      </p:pic>
      <p:pic>
        <p:nvPicPr>
          <p:cNvPr id="5" name="Picture 4"/>
          <p:cNvPicPr>
            <a:picLocks noChangeAspect="1"/>
          </p:cNvPicPr>
          <p:nvPr/>
        </p:nvPicPr>
        <p:blipFill>
          <a:blip r:embed="rId4"/>
          <a:stretch>
            <a:fillRect/>
          </a:stretch>
        </p:blipFill>
        <p:spPr>
          <a:xfrm>
            <a:off x="4639962" y="2193381"/>
            <a:ext cx="3851364" cy="2378233"/>
          </a:xfrm>
          <a:prstGeom prst="rect">
            <a:avLst/>
          </a:prstGeom>
        </p:spPr>
      </p:pic>
    </p:spTree>
    <p:extLst>
      <p:ext uri="{BB962C8B-B14F-4D97-AF65-F5344CB8AC3E}">
        <p14:creationId xmlns:p14="http://schemas.microsoft.com/office/powerpoint/2010/main" val="3298536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a:sym typeface="Georgia"/>
              </a:rPr>
              <a:t>Results</a:t>
            </a:r>
            <a:endParaRPr sz="3600" dirty="0">
              <a:latin typeface="+mn-lt"/>
              <a:ea typeface="Georgia"/>
              <a:cs typeface="Georgia"/>
              <a:sym typeface="Georgia"/>
            </a:endParaRPr>
          </a:p>
        </p:txBody>
      </p:sp>
      <p:sp>
        <p:nvSpPr>
          <p:cNvPr id="99" name="Shape 99"/>
          <p:cNvSpPr txBox="1">
            <a:spLocks noGrp="1"/>
          </p:cNvSpPr>
          <p:nvPr>
            <p:ph type="body" idx="1"/>
          </p:nvPr>
        </p:nvSpPr>
        <p:spPr>
          <a:xfrm>
            <a:off x="559839" y="1110528"/>
            <a:ext cx="7218739" cy="810951"/>
          </a:xfrm>
          <a:prstGeom prst="rect">
            <a:avLst/>
          </a:prstGeom>
        </p:spPr>
        <p:txBody>
          <a:bodyPr spcFirstLastPara="1" wrap="square" lIns="91425" tIns="91425" rIns="91425" bIns="91425" anchor="t" anchorCtr="0">
            <a:noAutofit/>
          </a:bodyPr>
          <a:lstStyle/>
          <a:p>
            <a:pPr marL="114300" lvl="0" indent="0">
              <a:buNone/>
            </a:pPr>
            <a:r>
              <a:rPr lang="en-US" sz="2800" dirty="0">
                <a:sym typeface="Georgia"/>
              </a:rPr>
              <a:t>Training 80,000 </a:t>
            </a:r>
            <a:r>
              <a:rPr lang="en-US" sz="2800" dirty="0" smtClean="0">
                <a:sym typeface="Georgia"/>
              </a:rPr>
              <a:t>steps:</a:t>
            </a:r>
            <a:endParaRPr lang="en-US" sz="2800" dirty="0">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27</a:t>
            </a:fld>
            <a:endParaRPr dirty="0">
              <a:solidFill>
                <a:schemeClr val="lt2"/>
              </a:solidFill>
            </a:endParaRPr>
          </a:p>
        </p:txBody>
      </p:sp>
      <p:pic>
        <p:nvPicPr>
          <p:cNvPr id="3" name="Picture 2"/>
          <p:cNvPicPr>
            <a:picLocks noChangeAspect="1"/>
          </p:cNvPicPr>
          <p:nvPr/>
        </p:nvPicPr>
        <p:blipFill>
          <a:blip r:embed="rId3"/>
          <a:stretch>
            <a:fillRect/>
          </a:stretch>
        </p:blipFill>
        <p:spPr>
          <a:xfrm>
            <a:off x="2891482" y="1692222"/>
            <a:ext cx="3524121" cy="3211044"/>
          </a:xfrm>
          <a:prstGeom prst="rect">
            <a:avLst/>
          </a:prstGeom>
        </p:spPr>
      </p:pic>
    </p:spTree>
    <p:extLst>
      <p:ext uri="{BB962C8B-B14F-4D97-AF65-F5344CB8AC3E}">
        <p14:creationId xmlns:p14="http://schemas.microsoft.com/office/powerpoint/2010/main" val="2489888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28</a:t>
            </a:fld>
            <a:endParaRPr dirty="0">
              <a:solidFill>
                <a:schemeClr val="lt2"/>
              </a:solidFill>
            </a:endParaRPr>
          </a:p>
        </p:txBody>
      </p:sp>
      <p:graphicFrame>
        <p:nvGraphicFramePr>
          <p:cNvPr id="7" name="Chart 6"/>
          <p:cNvGraphicFramePr>
            <a:graphicFrameLocks/>
          </p:cNvGraphicFramePr>
          <p:nvPr>
            <p:extLst>
              <p:ext uri="{D42A27DB-BD31-4B8C-83A1-F6EECF244321}">
                <p14:modId xmlns:p14="http://schemas.microsoft.com/office/powerpoint/2010/main" val="955903915"/>
              </p:ext>
            </p:extLst>
          </p:nvPr>
        </p:nvGraphicFramePr>
        <p:xfrm>
          <a:off x="1575486" y="1317538"/>
          <a:ext cx="5789140" cy="348924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391930" y="4077730"/>
            <a:ext cx="2310713" cy="376881"/>
          </a:xfrm>
          <a:prstGeom prst="rect">
            <a:avLst/>
          </a:prstGeom>
          <a:noFill/>
        </p:spPr>
        <p:txBody>
          <a:bodyPr wrap="square" rtlCol="0">
            <a:spAutoFit/>
          </a:bodyPr>
          <a:lstStyle/>
          <a:p>
            <a:r>
              <a:rPr lang="en-US" dirty="0" smtClean="0"/>
              <a:t>1000th step </a:t>
            </a:r>
            <a:r>
              <a:rPr lang="en-US" dirty="0" smtClean="0">
                <a:sym typeface="Wingdings" panose="05000000000000000000" pitchFamily="2" charset="2"/>
              </a:rPr>
              <a:t></a:t>
            </a:r>
            <a:endParaRPr lang="en-US" dirty="0"/>
          </a:p>
        </p:txBody>
      </p:sp>
      <p:sp>
        <p:nvSpPr>
          <p:cNvPr id="9" name="TextBox 8"/>
          <p:cNvSpPr txBox="1"/>
          <p:nvPr/>
        </p:nvSpPr>
        <p:spPr>
          <a:xfrm>
            <a:off x="1666103" y="1703173"/>
            <a:ext cx="2310713" cy="376881"/>
          </a:xfrm>
          <a:prstGeom prst="rect">
            <a:avLst/>
          </a:prstGeom>
          <a:noFill/>
        </p:spPr>
        <p:txBody>
          <a:bodyPr wrap="square" rtlCol="0">
            <a:spAutoFit/>
          </a:bodyPr>
          <a:lstStyle/>
          <a:p>
            <a:r>
              <a:rPr lang="en-US" dirty="0" smtClean="0"/>
              <a:t>Generator’s loss</a:t>
            </a:r>
            <a:endParaRPr lang="en-US" dirty="0"/>
          </a:p>
        </p:txBody>
      </p:sp>
    </p:spTree>
    <p:extLst>
      <p:ext uri="{BB962C8B-B14F-4D97-AF65-F5344CB8AC3E}">
        <p14:creationId xmlns:p14="http://schemas.microsoft.com/office/powerpoint/2010/main" val="3093344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29</a:t>
            </a:fld>
            <a:endParaRPr dirty="0">
              <a:solidFill>
                <a:schemeClr val="lt2"/>
              </a:solidFill>
            </a:endParaRPr>
          </a:p>
        </p:txBody>
      </p:sp>
      <p:sp>
        <p:nvSpPr>
          <p:cNvPr id="3" name="TextBox 2"/>
          <p:cNvSpPr txBox="1"/>
          <p:nvPr/>
        </p:nvSpPr>
        <p:spPr>
          <a:xfrm>
            <a:off x="3391930" y="4077730"/>
            <a:ext cx="2310713" cy="376881"/>
          </a:xfrm>
          <a:prstGeom prst="rect">
            <a:avLst/>
          </a:prstGeom>
          <a:noFill/>
        </p:spPr>
        <p:txBody>
          <a:bodyPr wrap="square" rtlCol="0">
            <a:spAutoFit/>
          </a:bodyPr>
          <a:lstStyle/>
          <a:p>
            <a:r>
              <a:rPr lang="en-US" dirty="0" smtClean="0"/>
              <a:t>1000th step </a:t>
            </a:r>
            <a:r>
              <a:rPr lang="en-US" dirty="0" smtClean="0">
                <a:sym typeface="Wingdings" panose="05000000000000000000" pitchFamily="2" charset="2"/>
              </a:rPr>
              <a:t></a:t>
            </a:r>
            <a:endParaRPr lang="en-US" dirty="0"/>
          </a:p>
        </p:txBody>
      </p:sp>
      <p:sp>
        <p:nvSpPr>
          <p:cNvPr id="9" name="TextBox 8"/>
          <p:cNvSpPr txBox="1"/>
          <p:nvPr/>
        </p:nvSpPr>
        <p:spPr>
          <a:xfrm>
            <a:off x="1666103" y="1703173"/>
            <a:ext cx="2310713" cy="376881"/>
          </a:xfrm>
          <a:prstGeom prst="rect">
            <a:avLst/>
          </a:prstGeom>
          <a:noFill/>
        </p:spPr>
        <p:txBody>
          <a:bodyPr wrap="square" rtlCol="0">
            <a:spAutoFit/>
          </a:bodyPr>
          <a:lstStyle/>
          <a:p>
            <a:r>
              <a:rPr lang="en-US" dirty="0" smtClean="0"/>
              <a:t>Discriminator’s loss</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00381915"/>
              </p:ext>
            </p:extLst>
          </p:nvPr>
        </p:nvGraphicFramePr>
        <p:xfrm>
          <a:off x="1355498" y="1017725"/>
          <a:ext cx="5857103" cy="37054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655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Neural networks overview</a:t>
            </a:r>
          </a:p>
        </p:txBody>
      </p:sp>
      <p:sp>
        <p:nvSpPr>
          <p:cNvPr id="3" name="Text Placeholder 2"/>
          <p:cNvSpPr>
            <a:spLocks noGrp="1"/>
          </p:cNvSpPr>
          <p:nvPr>
            <p:ph type="body" idx="1"/>
          </p:nvPr>
        </p:nvSpPr>
        <p:spPr/>
        <p:txBody>
          <a:bodyPr/>
          <a:lstStyle/>
          <a:p>
            <a:pPr marL="971550" lvl="1" indent="-514350">
              <a:lnSpc>
                <a:spcPct val="150000"/>
              </a:lnSpc>
              <a:buFont typeface="Wingdings" panose="05000000000000000000" pitchFamily="2" charset="2"/>
              <a:buChar char="Ø"/>
            </a:pPr>
            <a:r>
              <a:rPr lang="en-US" sz="2800" dirty="0"/>
              <a:t>Supervised learning</a:t>
            </a:r>
          </a:p>
          <a:p>
            <a:pPr marL="971550" lvl="1" indent="-514350">
              <a:lnSpc>
                <a:spcPct val="150000"/>
              </a:lnSpc>
              <a:buFont typeface="Wingdings" panose="05000000000000000000" pitchFamily="2" charset="2"/>
              <a:buChar char="Ø"/>
            </a:pPr>
            <a:r>
              <a:rPr lang="en-US" sz="2800" dirty="0"/>
              <a:t>Unsupervised Learning</a:t>
            </a:r>
          </a:p>
          <a:p>
            <a:pPr marL="971550" lvl="1" indent="-514350">
              <a:lnSpc>
                <a:spcPct val="150000"/>
              </a:lnSpc>
              <a:buFont typeface="Wingdings" panose="05000000000000000000" pitchFamily="2" charset="2"/>
              <a:buChar char="Ø"/>
            </a:pPr>
            <a:r>
              <a:rPr lang="en-US" sz="2800" dirty="0"/>
              <a:t>Reinforcement Learning</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080465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30</a:t>
            </a:fld>
            <a:endParaRPr dirty="0">
              <a:solidFill>
                <a:schemeClr val="lt2"/>
              </a:solidFill>
            </a:endParaRPr>
          </a:p>
        </p:txBody>
      </p:sp>
      <p:pic>
        <p:nvPicPr>
          <p:cNvPr id="7" name="Picture 6"/>
          <p:cNvPicPr>
            <a:picLocks noChangeAspect="1"/>
          </p:cNvPicPr>
          <p:nvPr/>
        </p:nvPicPr>
        <p:blipFill>
          <a:blip r:embed="rId3"/>
          <a:stretch>
            <a:fillRect/>
          </a:stretch>
        </p:blipFill>
        <p:spPr>
          <a:xfrm>
            <a:off x="297869" y="1320718"/>
            <a:ext cx="2787267" cy="2679546"/>
          </a:xfrm>
          <a:prstGeom prst="rect">
            <a:avLst/>
          </a:prstGeom>
        </p:spPr>
      </p:pic>
      <p:pic>
        <p:nvPicPr>
          <p:cNvPr id="10" name="Picture 9"/>
          <p:cNvPicPr>
            <a:picLocks noChangeAspect="1"/>
          </p:cNvPicPr>
          <p:nvPr/>
        </p:nvPicPr>
        <p:blipFill>
          <a:blip r:embed="rId4"/>
          <a:stretch>
            <a:fillRect/>
          </a:stretch>
        </p:blipFill>
        <p:spPr>
          <a:xfrm>
            <a:off x="2951040" y="1309124"/>
            <a:ext cx="2966709" cy="2721142"/>
          </a:xfrm>
          <a:prstGeom prst="rect">
            <a:avLst/>
          </a:prstGeom>
        </p:spPr>
      </p:pic>
      <p:pic>
        <p:nvPicPr>
          <p:cNvPr id="11" name="Picture 10"/>
          <p:cNvPicPr>
            <a:picLocks noChangeAspect="1"/>
          </p:cNvPicPr>
          <p:nvPr/>
        </p:nvPicPr>
        <p:blipFill>
          <a:blip r:embed="rId5"/>
          <a:stretch>
            <a:fillRect/>
          </a:stretch>
        </p:blipFill>
        <p:spPr>
          <a:xfrm>
            <a:off x="5673459" y="1355353"/>
            <a:ext cx="2872380" cy="2617203"/>
          </a:xfrm>
          <a:prstGeom prst="rect">
            <a:avLst/>
          </a:prstGeom>
        </p:spPr>
      </p:pic>
      <p:sp>
        <p:nvSpPr>
          <p:cNvPr id="4" name="Up Arrow Callout 3"/>
          <p:cNvSpPr/>
          <p:nvPr/>
        </p:nvSpPr>
        <p:spPr>
          <a:xfrm>
            <a:off x="748147" y="4100939"/>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r>
              <a:rPr lang="en-US" sz="2400" dirty="0" smtClean="0"/>
              <a:t>0kth Step</a:t>
            </a:r>
            <a:endParaRPr lang="en-US" sz="2400" dirty="0"/>
          </a:p>
        </p:txBody>
      </p:sp>
      <p:sp>
        <p:nvSpPr>
          <p:cNvPr id="12" name="Up Arrow Callout 11"/>
          <p:cNvSpPr/>
          <p:nvPr/>
        </p:nvSpPr>
        <p:spPr>
          <a:xfrm>
            <a:off x="3387487" y="4090547"/>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r>
              <a:rPr lang="en-US" sz="2400" dirty="0" smtClean="0"/>
              <a:t>0kth Step</a:t>
            </a:r>
            <a:endParaRPr lang="en-US" sz="2400" dirty="0"/>
          </a:p>
        </p:txBody>
      </p:sp>
      <p:sp>
        <p:nvSpPr>
          <p:cNvPr id="13" name="Up Arrow Callout 12"/>
          <p:cNvSpPr/>
          <p:nvPr/>
        </p:nvSpPr>
        <p:spPr>
          <a:xfrm>
            <a:off x="6150222" y="4076461"/>
            <a:ext cx="1918854" cy="949036"/>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80kth Step</a:t>
            </a:r>
            <a:endParaRPr lang="en-US" sz="2400" dirty="0"/>
          </a:p>
        </p:txBody>
      </p:sp>
      <p:sp>
        <p:nvSpPr>
          <p:cNvPr id="14" name="TextBox 13"/>
          <p:cNvSpPr txBox="1"/>
          <p:nvPr/>
        </p:nvSpPr>
        <p:spPr>
          <a:xfrm>
            <a:off x="370659" y="946576"/>
            <a:ext cx="6033655" cy="461665"/>
          </a:xfrm>
          <a:prstGeom prst="rect">
            <a:avLst/>
          </a:prstGeom>
          <a:noFill/>
        </p:spPr>
        <p:txBody>
          <a:bodyPr wrap="square" rtlCol="0">
            <a:spAutoFit/>
          </a:bodyPr>
          <a:lstStyle/>
          <a:p>
            <a:r>
              <a:rPr lang="en-US" sz="2400" dirty="0" smtClean="0"/>
              <a:t>Step based evaluation:</a:t>
            </a:r>
            <a:endParaRPr lang="en-US" sz="2400" dirty="0"/>
          </a:p>
        </p:txBody>
      </p:sp>
    </p:spTree>
    <p:extLst>
      <p:ext uri="{BB962C8B-B14F-4D97-AF65-F5344CB8AC3E}">
        <p14:creationId xmlns:p14="http://schemas.microsoft.com/office/powerpoint/2010/main" val="3420606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31</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dc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97" y="2537803"/>
            <a:ext cx="8810361" cy="205281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flipH="1">
            <a:off x="3415145" y="2944091"/>
            <a:ext cx="616528" cy="17191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9449" y="2944091"/>
            <a:ext cx="616528" cy="171912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88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32</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311700" y="1797661"/>
            <a:ext cx="8709458" cy="2031325"/>
          </a:xfrm>
          <a:prstGeom prst="rect">
            <a:avLst/>
          </a:prstGeom>
        </p:spPr>
        <p:txBody>
          <a:bodyPr wrap="square">
            <a:spAutoFit/>
          </a:bodyPr>
          <a:lstStyle/>
          <a:p>
            <a:pPr algn="just"/>
            <a:r>
              <a:rPr lang="en-US" dirty="0">
                <a:solidFill>
                  <a:srgbClr val="000000"/>
                </a:solidFill>
              </a:rPr>
              <a:t>References:</a:t>
            </a:r>
          </a:p>
          <a:p>
            <a:pPr>
              <a:buFont typeface="Arial" panose="020B0604020202020204" pitchFamily="34" charset="0"/>
              <a:buChar char="•"/>
            </a:pPr>
            <a:r>
              <a:rPr lang="en-US" u="sng" dirty="0">
                <a:solidFill>
                  <a:srgbClr val="0088CC"/>
                </a:solidFill>
                <a:hlinkClick r:id="rId3"/>
              </a:rPr>
              <a:t>Unsupervised representation learning with deep convolutional generative adversarial networks</a:t>
            </a:r>
            <a:r>
              <a:rPr lang="en-US" dirty="0">
                <a:solidFill>
                  <a:srgbClr val="000000"/>
                </a:solidFill>
              </a:rPr>
              <a:t>. A Radford, L Metz, S </a:t>
            </a:r>
            <a:r>
              <a:rPr lang="en-US" dirty="0" err="1">
                <a:solidFill>
                  <a:srgbClr val="000000"/>
                </a:solidFill>
              </a:rPr>
              <a:t>Chintala</a:t>
            </a:r>
            <a:r>
              <a:rPr lang="en-US" dirty="0">
                <a:solidFill>
                  <a:srgbClr val="000000"/>
                </a:solidFill>
              </a:rPr>
              <a:t>, 2016.</a:t>
            </a:r>
          </a:p>
          <a:p>
            <a:pPr>
              <a:buFont typeface="Arial" panose="020B0604020202020204" pitchFamily="34" charset="0"/>
              <a:buChar char="•"/>
            </a:pPr>
            <a:r>
              <a:rPr lang="en-US" u="sng" dirty="0">
                <a:solidFill>
                  <a:srgbClr val="0088CC"/>
                </a:solidFill>
                <a:hlinkClick r:id="rId4"/>
              </a:rPr>
              <a:t>Understanding the difficulty of training deep feedforward neural networks</a:t>
            </a:r>
            <a:r>
              <a:rPr lang="en-US" dirty="0">
                <a:solidFill>
                  <a:srgbClr val="000000"/>
                </a:solidFill>
              </a:rPr>
              <a:t>. X </a:t>
            </a:r>
            <a:r>
              <a:rPr lang="en-US" dirty="0" err="1">
                <a:solidFill>
                  <a:srgbClr val="000000"/>
                </a:solidFill>
              </a:rPr>
              <a:t>Glorot</a:t>
            </a:r>
            <a:r>
              <a:rPr lang="en-US" dirty="0">
                <a:solidFill>
                  <a:srgbClr val="000000"/>
                </a:solidFill>
              </a:rPr>
              <a:t>, Y </a:t>
            </a:r>
            <a:r>
              <a:rPr lang="en-US" dirty="0" err="1">
                <a:solidFill>
                  <a:srgbClr val="000000"/>
                </a:solidFill>
              </a:rPr>
              <a:t>Bengio</a:t>
            </a:r>
            <a:r>
              <a:rPr lang="en-US" dirty="0">
                <a:solidFill>
                  <a:srgbClr val="000000"/>
                </a:solidFill>
              </a:rPr>
              <a:t>. </a:t>
            </a:r>
            <a:r>
              <a:rPr lang="en-US" dirty="0" err="1">
                <a:solidFill>
                  <a:srgbClr val="000000"/>
                </a:solidFill>
              </a:rPr>
              <a:t>Aistats</a:t>
            </a:r>
            <a:r>
              <a:rPr lang="en-US" dirty="0">
                <a:solidFill>
                  <a:srgbClr val="000000"/>
                </a:solidFill>
              </a:rPr>
              <a:t> 9, 249-256</a:t>
            </a:r>
          </a:p>
          <a:p>
            <a:pPr>
              <a:buFont typeface="Arial" panose="020B0604020202020204" pitchFamily="34" charset="0"/>
              <a:buChar char="•"/>
            </a:pPr>
            <a:r>
              <a:rPr lang="en-US" u="sng" dirty="0">
                <a:solidFill>
                  <a:srgbClr val="0088CC"/>
                </a:solidFill>
                <a:hlinkClick r:id="rId5"/>
              </a:rPr>
              <a:t>Batch Normalization: Accelerating Deep Network Training by Reducing Internal Covariate Shift</a:t>
            </a:r>
            <a:r>
              <a:rPr lang="en-US" dirty="0">
                <a:solidFill>
                  <a:srgbClr val="000000"/>
                </a:solidFill>
              </a:rPr>
              <a:t>. Sergey </a:t>
            </a:r>
            <a:r>
              <a:rPr lang="en-US" dirty="0" err="1">
                <a:solidFill>
                  <a:srgbClr val="000000"/>
                </a:solidFill>
              </a:rPr>
              <a:t>Ioffe</a:t>
            </a:r>
            <a:r>
              <a:rPr lang="en-US" dirty="0">
                <a:solidFill>
                  <a:srgbClr val="000000"/>
                </a:solidFill>
              </a:rPr>
              <a:t>, Christian </a:t>
            </a:r>
            <a:r>
              <a:rPr lang="en-US" dirty="0" err="1">
                <a:solidFill>
                  <a:srgbClr val="000000"/>
                </a:solidFill>
              </a:rPr>
              <a:t>Szegedy</a:t>
            </a:r>
            <a:r>
              <a:rPr lang="en-US" dirty="0">
                <a:solidFill>
                  <a:srgbClr val="000000"/>
                </a:solidFill>
              </a:rPr>
              <a:t>. 2015.</a:t>
            </a:r>
            <a:endParaRPr lang="en-US" b="0" i="0" dirty="0">
              <a:solidFill>
                <a:srgbClr val="000000"/>
              </a:solidFill>
              <a:effectLst/>
            </a:endParaRPr>
          </a:p>
        </p:txBody>
      </p:sp>
    </p:spTree>
    <p:extLst>
      <p:ext uri="{BB962C8B-B14F-4D97-AF65-F5344CB8AC3E}">
        <p14:creationId xmlns:p14="http://schemas.microsoft.com/office/powerpoint/2010/main" val="1675763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33</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1643809" y="2022147"/>
            <a:ext cx="5856381" cy="3034670"/>
          </a:xfrm>
          <a:prstGeom prst="rect">
            <a:avLst/>
          </a:prstGeom>
        </p:spPr>
      </p:pic>
    </p:spTree>
    <p:extLst>
      <p:ext uri="{BB962C8B-B14F-4D97-AF65-F5344CB8AC3E}">
        <p14:creationId xmlns:p14="http://schemas.microsoft.com/office/powerpoint/2010/main" val="2935169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4"/>
            <a:ext cx="8520600" cy="1618237"/>
          </a:xfrm>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GANs project: </a:t>
            </a:r>
            <a:r>
              <a:rPr lang="en-US" b="1" dirty="0" smtClean="0"/>
              <a:t>DCGAN</a:t>
            </a:r>
            <a:br>
              <a:rPr lang="en-US" b="1" dirty="0" smtClean="0"/>
            </a:br>
            <a:r>
              <a:rPr lang="en-US" b="1" dirty="0"/>
              <a:t>Deep Convolutional Generative Adversarial Network</a:t>
            </a:r>
            <a:br>
              <a:rPr lang="en-US" b="1" dirty="0"/>
            </a:b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34</a:t>
            </a:fld>
            <a:endParaRPr dirty="0">
              <a:solidFill>
                <a:schemeClr val="lt2"/>
              </a:solidFill>
            </a:endParaRPr>
          </a:p>
        </p:txBody>
      </p:sp>
      <p:sp>
        <p:nvSpPr>
          <p:cNvPr id="3" name="AutoShape 4" descr="Image result for 1 hidden layer neural network"/>
          <p:cNvSpPr>
            <a:spLocks noChangeAspect="1" noChangeArrowheads="1"/>
          </p:cNvSpPr>
          <p:nvPr/>
        </p:nvSpPr>
        <p:spPr bwMode="auto">
          <a:xfrm>
            <a:off x="155575" y="-1576388"/>
            <a:ext cx="2809875" cy="3286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1662052" y="1965318"/>
            <a:ext cx="5289733" cy="2922933"/>
          </a:xfrm>
          <a:prstGeom prst="rect">
            <a:avLst/>
          </a:prstGeom>
        </p:spPr>
      </p:pic>
    </p:spTree>
    <p:extLst>
      <p:ext uri="{BB962C8B-B14F-4D97-AF65-F5344CB8AC3E}">
        <p14:creationId xmlns:p14="http://schemas.microsoft.com/office/powerpoint/2010/main" val="2587244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35</a:t>
            </a:fld>
            <a:endParaRPr dirty="0">
              <a:solidFill>
                <a:schemeClr val="lt2"/>
              </a:solidFill>
            </a:endParaRPr>
          </a:p>
        </p:txBody>
      </p:sp>
      <p:sp>
        <p:nvSpPr>
          <p:cNvPr id="3" name="TextBox 2"/>
          <p:cNvSpPr txBox="1"/>
          <p:nvPr/>
        </p:nvSpPr>
        <p:spPr>
          <a:xfrm>
            <a:off x="3391930" y="4077730"/>
            <a:ext cx="2310713" cy="376881"/>
          </a:xfrm>
          <a:prstGeom prst="rect">
            <a:avLst/>
          </a:prstGeom>
          <a:noFill/>
        </p:spPr>
        <p:txBody>
          <a:bodyPr wrap="square" rtlCol="0">
            <a:spAutoFit/>
          </a:bodyPr>
          <a:lstStyle/>
          <a:p>
            <a:r>
              <a:rPr lang="en-US" dirty="0"/>
              <a:t>5</a:t>
            </a:r>
            <a:r>
              <a:rPr lang="en-US" dirty="0" smtClean="0"/>
              <a:t>00th </a:t>
            </a:r>
            <a:r>
              <a:rPr lang="en-US" dirty="0" smtClean="0"/>
              <a:t>step </a:t>
            </a:r>
            <a:r>
              <a:rPr lang="en-US" dirty="0" smtClean="0">
                <a:sym typeface="Wingdings" panose="05000000000000000000" pitchFamily="2" charset="2"/>
              </a:rPr>
              <a:t></a:t>
            </a:r>
            <a:endParaRPr lang="en-US" dirty="0"/>
          </a:p>
        </p:txBody>
      </p:sp>
      <p:sp>
        <p:nvSpPr>
          <p:cNvPr id="9" name="TextBox 8"/>
          <p:cNvSpPr txBox="1"/>
          <p:nvPr/>
        </p:nvSpPr>
        <p:spPr>
          <a:xfrm>
            <a:off x="1666103" y="1703173"/>
            <a:ext cx="2310713" cy="376881"/>
          </a:xfrm>
          <a:prstGeom prst="rect">
            <a:avLst/>
          </a:prstGeom>
          <a:noFill/>
        </p:spPr>
        <p:txBody>
          <a:bodyPr wrap="square" rtlCol="0">
            <a:spAutoFit/>
          </a:bodyPr>
          <a:lstStyle/>
          <a:p>
            <a:r>
              <a:rPr lang="en-US" dirty="0" smtClean="0"/>
              <a:t>Generator’s loss</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877537507"/>
              </p:ext>
            </p:extLst>
          </p:nvPr>
        </p:nvGraphicFramePr>
        <p:xfrm>
          <a:off x="1562194" y="1200150"/>
          <a:ext cx="5191897" cy="34630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2220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36</a:t>
            </a:fld>
            <a:endParaRPr dirty="0">
              <a:solidFill>
                <a:schemeClr val="lt2"/>
              </a:solidFill>
            </a:endParaRPr>
          </a:p>
        </p:txBody>
      </p:sp>
      <p:sp>
        <p:nvSpPr>
          <p:cNvPr id="3" name="TextBox 2"/>
          <p:cNvSpPr txBox="1"/>
          <p:nvPr/>
        </p:nvSpPr>
        <p:spPr>
          <a:xfrm>
            <a:off x="3391930" y="4077730"/>
            <a:ext cx="2310713" cy="376881"/>
          </a:xfrm>
          <a:prstGeom prst="rect">
            <a:avLst/>
          </a:prstGeom>
          <a:noFill/>
        </p:spPr>
        <p:txBody>
          <a:bodyPr wrap="square" rtlCol="0">
            <a:spAutoFit/>
          </a:bodyPr>
          <a:lstStyle/>
          <a:p>
            <a:r>
              <a:rPr lang="en-US" dirty="0"/>
              <a:t>5</a:t>
            </a:r>
            <a:r>
              <a:rPr lang="en-US" dirty="0" smtClean="0"/>
              <a:t>00th </a:t>
            </a:r>
            <a:r>
              <a:rPr lang="en-US" dirty="0" smtClean="0"/>
              <a:t>step </a:t>
            </a:r>
            <a:r>
              <a:rPr lang="en-US" dirty="0" smtClean="0">
                <a:sym typeface="Wingdings" panose="05000000000000000000" pitchFamily="2" charset="2"/>
              </a:rPr>
              <a:t></a:t>
            </a:r>
            <a:endParaRPr lang="en-US" dirty="0"/>
          </a:p>
        </p:txBody>
      </p:sp>
      <p:sp>
        <p:nvSpPr>
          <p:cNvPr id="9" name="TextBox 8"/>
          <p:cNvSpPr txBox="1"/>
          <p:nvPr/>
        </p:nvSpPr>
        <p:spPr>
          <a:xfrm>
            <a:off x="1666103" y="1703173"/>
            <a:ext cx="2310713" cy="376881"/>
          </a:xfrm>
          <a:prstGeom prst="rect">
            <a:avLst/>
          </a:prstGeom>
          <a:noFill/>
        </p:spPr>
        <p:txBody>
          <a:bodyPr wrap="square" rtlCol="0">
            <a:spAutoFit/>
          </a:bodyPr>
          <a:lstStyle/>
          <a:p>
            <a:r>
              <a:rPr lang="en-US" dirty="0" smtClean="0"/>
              <a:t>Discriminator’s loss</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121016844"/>
              </p:ext>
            </p:extLst>
          </p:nvPr>
        </p:nvGraphicFramePr>
        <p:xfrm>
          <a:off x="1427019" y="1262494"/>
          <a:ext cx="5354781" cy="34007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5971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GANs project: </a:t>
            </a:r>
            <a:r>
              <a:rPr lang="en-US" b="1" dirty="0" smtClean="0">
                <a:sym typeface="Georgia"/>
              </a:rPr>
              <a:t>Analysis</a:t>
            </a:r>
            <a:endParaRPr sz="3600" dirty="0">
              <a:latin typeface="+mn-lt"/>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37</a:t>
            </a:fld>
            <a:endParaRPr dirty="0">
              <a:solidFill>
                <a:schemeClr val="lt2"/>
              </a:solidFill>
            </a:endParaRPr>
          </a:p>
        </p:txBody>
      </p:sp>
      <p:pic>
        <p:nvPicPr>
          <p:cNvPr id="7" name="Picture 6"/>
          <p:cNvPicPr>
            <a:picLocks noChangeAspect="1"/>
          </p:cNvPicPr>
          <p:nvPr/>
        </p:nvPicPr>
        <p:blipFill>
          <a:blip r:embed="rId3"/>
          <a:stretch>
            <a:fillRect/>
          </a:stretch>
        </p:blipFill>
        <p:spPr>
          <a:xfrm>
            <a:off x="297869" y="1653236"/>
            <a:ext cx="2120973" cy="2039003"/>
          </a:xfrm>
          <a:prstGeom prst="rect">
            <a:avLst/>
          </a:prstGeom>
        </p:spPr>
      </p:pic>
      <p:pic>
        <p:nvPicPr>
          <p:cNvPr id="10" name="Picture 9"/>
          <p:cNvPicPr>
            <a:picLocks noChangeAspect="1"/>
          </p:cNvPicPr>
          <p:nvPr/>
        </p:nvPicPr>
        <p:blipFill>
          <a:blip r:embed="rId4"/>
          <a:stretch>
            <a:fillRect/>
          </a:stretch>
        </p:blipFill>
        <p:spPr>
          <a:xfrm>
            <a:off x="2418842" y="1641183"/>
            <a:ext cx="2304123" cy="2113401"/>
          </a:xfrm>
          <a:prstGeom prst="rect">
            <a:avLst/>
          </a:prstGeom>
        </p:spPr>
      </p:pic>
      <p:pic>
        <p:nvPicPr>
          <p:cNvPr id="11" name="Picture 10"/>
          <p:cNvPicPr>
            <a:picLocks noChangeAspect="1"/>
          </p:cNvPicPr>
          <p:nvPr/>
        </p:nvPicPr>
        <p:blipFill>
          <a:blip r:embed="rId5"/>
          <a:stretch>
            <a:fillRect/>
          </a:stretch>
        </p:blipFill>
        <p:spPr>
          <a:xfrm>
            <a:off x="4529691" y="1685703"/>
            <a:ext cx="2202174" cy="2006536"/>
          </a:xfrm>
          <a:prstGeom prst="rect">
            <a:avLst/>
          </a:prstGeom>
        </p:spPr>
      </p:pic>
      <p:sp>
        <p:nvSpPr>
          <p:cNvPr id="12" name="Up Arrow Callout 11"/>
          <p:cNvSpPr/>
          <p:nvPr/>
        </p:nvSpPr>
        <p:spPr>
          <a:xfrm>
            <a:off x="2743250" y="4073239"/>
            <a:ext cx="1572441"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 40k</a:t>
            </a:r>
            <a:endParaRPr lang="en-US" sz="2400" dirty="0"/>
          </a:p>
        </p:txBody>
      </p:sp>
      <p:pic>
        <p:nvPicPr>
          <p:cNvPr id="2" name="Picture 1"/>
          <p:cNvPicPr>
            <a:picLocks noChangeAspect="1"/>
          </p:cNvPicPr>
          <p:nvPr/>
        </p:nvPicPr>
        <p:blipFill>
          <a:blip r:embed="rId6"/>
          <a:stretch>
            <a:fillRect/>
          </a:stretch>
        </p:blipFill>
        <p:spPr>
          <a:xfrm>
            <a:off x="6606203" y="1667090"/>
            <a:ext cx="2089225" cy="2039003"/>
          </a:xfrm>
          <a:prstGeom prst="rect">
            <a:avLst/>
          </a:prstGeom>
        </p:spPr>
      </p:pic>
      <p:sp>
        <p:nvSpPr>
          <p:cNvPr id="14" name="Up Arrow Callout 13"/>
          <p:cNvSpPr/>
          <p:nvPr/>
        </p:nvSpPr>
        <p:spPr>
          <a:xfrm>
            <a:off x="536989" y="4073239"/>
            <a:ext cx="1575829"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 10k</a:t>
            </a:r>
            <a:endParaRPr lang="en-US" sz="2400" dirty="0"/>
          </a:p>
        </p:txBody>
      </p:sp>
      <p:sp>
        <p:nvSpPr>
          <p:cNvPr id="15" name="Up Arrow Callout 14"/>
          <p:cNvSpPr/>
          <p:nvPr/>
        </p:nvSpPr>
        <p:spPr>
          <a:xfrm>
            <a:off x="4844557" y="4073413"/>
            <a:ext cx="1572441" cy="762348"/>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GAN80k</a:t>
            </a:r>
            <a:endParaRPr lang="en-US" sz="2400" dirty="0"/>
          </a:p>
        </p:txBody>
      </p:sp>
      <p:sp>
        <p:nvSpPr>
          <p:cNvPr id="16" name="Up Arrow Callout 15"/>
          <p:cNvSpPr/>
          <p:nvPr/>
        </p:nvSpPr>
        <p:spPr>
          <a:xfrm>
            <a:off x="6731865" y="4073239"/>
            <a:ext cx="1963563" cy="762348"/>
          </a:xfrm>
          <a:prstGeom prst="upArrowCallou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DCGAN 10k</a:t>
            </a:r>
            <a:endParaRPr lang="en-US" sz="2400" dirty="0"/>
          </a:p>
        </p:txBody>
      </p:sp>
      <p:sp>
        <p:nvSpPr>
          <p:cNvPr id="3" name="TextBox 2"/>
          <p:cNvSpPr txBox="1"/>
          <p:nvPr/>
        </p:nvSpPr>
        <p:spPr>
          <a:xfrm>
            <a:off x="383343" y="1177717"/>
            <a:ext cx="6033655" cy="461665"/>
          </a:xfrm>
          <a:prstGeom prst="rect">
            <a:avLst/>
          </a:prstGeom>
          <a:noFill/>
        </p:spPr>
        <p:txBody>
          <a:bodyPr wrap="square" rtlCol="0">
            <a:spAutoFit/>
          </a:bodyPr>
          <a:lstStyle/>
          <a:p>
            <a:r>
              <a:rPr lang="en-US" sz="2400" dirty="0" smtClean="0"/>
              <a:t>Step based evaluation:</a:t>
            </a:r>
            <a:endParaRPr lang="en-US" sz="2400" dirty="0"/>
          </a:p>
        </p:txBody>
      </p:sp>
    </p:spTree>
    <p:extLst>
      <p:ext uri="{BB962C8B-B14F-4D97-AF65-F5344CB8AC3E}">
        <p14:creationId xmlns:p14="http://schemas.microsoft.com/office/powerpoint/2010/main" val="3454866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Neural networks overview</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92" y="1253489"/>
            <a:ext cx="7456887" cy="321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74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Neural networks overview</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
        <p:nvSpPr>
          <p:cNvPr id="5" name="Text Placeholder 4"/>
          <p:cNvSpPr>
            <a:spLocks noGrp="1"/>
          </p:cNvSpPr>
          <p:nvPr>
            <p:ph type="body" idx="1"/>
          </p:nvPr>
        </p:nvSpPr>
        <p:spPr>
          <a:xfrm>
            <a:off x="562712" y="1246817"/>
            <a:ext cx="8520600" cy="3416400"/>
          </a:xfrm>
        </p:spPr>
        <p:txBody>
          <a:bodyPr>
            <a:normAutofit/>
          </a:bodyPr>
          <a:lstStyle/>
          <a:p>
            <a:r>
              <a:rPr lang="en-US" sz="2800" dirty="0"/>
              <a:t>Reinforcement Learning</a:t>
            </a: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508" y="1288221"/>
            <a:ext cx="3383587" cy="327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493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Supervised Learning Models</a:t>
            </a:r>
          </a:p>
        </p:txBody>
      </p:sp>
      <p:sp>
        <p:nvSpPr>
          <p:cNvPr id="3" name="Text Placeholder 2"/>
          <p:cNvSpPr>
            <a:spLocks noGrp="1"/>
          </p:cNvSpPr>
          <p:nvPr>
            <p:ph type="body" idx="1"/>
          </p:nvPr>
        </p:nvSpPr>
        <p:spPr/>
        <p:txBody>
          <a:bodyPr>
            <a:normAutofit fontScale="85000" lnSpcReduction="20000"/>
          </a:bodyPr>
          <a:lstStyle/>
          <a:p>
            <a:r>
              <a:rPr lang="en-US" sz="3000" dirty="0"/>
              <a:t>CNN(Convolutional neural network)</a:t>
            </a:r>
          </a:p>
          <a:p>
            <a:pPr marL="571500" lvl="1" indent="0">
              <a:buNone/>
            </a:pPr>
            <a:r>
              <a:rPr lang="en-US" sz="2500" dirty="0" err="1">
                <a:solidFill>
                  <a:schemeClr val="accent1">
                    <a:lumMod val="75000"/>
                  </a:schemeClr>
                </a:solidFill>
              </a:rPr>
              <a:t>AlexNet</a:t>
            </a:r>
            <a:r>
              <a:rPr lang="en-US" sz="2500" dirty="0">
                <a:solidFill>
                  <a:schemeClr val="accent1">
                    <a:lumMod val="75000"/>
                  </a:schemeClr>
                </a:solidFill>
              </a:rPr>
              <a:t>      </a:t>
            </a:r>
            <a:r>
              <a:rPr lang="en-US" sz="2500" dirty="0" err="1">
                <a:solidFill>
                  <a:schemeClr val="accent1">
                    <a:lumMod val="75000"/>
                  </a:schemeClr>
                </a:solidFill>
              </a:rPr>
              <a:t>VggNet</a:t>
            </a:r>
            <a:r>
              <a:rPr lang="en-US" sz="2500" dirty="0">
                <a:solidFill>
                  <a:schemeClr val="accent1">
                    <a:lumMod val="75000"/>
                  </a:schemeClr>
                </a:solidFill>
              </a:rPr>
              <a:t>       </a:t>
            </a:r>
            <a:r>
              <a:rPr lang="en-US" sz="2500" dirty="0" err="1">
                <a:solidFill>
                  <a:schemeClr val="accent1">
                    <a:lumMod val="75000"/>
                  </a:schemeClr>
                </a:solidFill>
              </a:rPr>
              <a:t>GoggleNet</a:t>
            </a:r>
            <a:r>
              <a:rPr lang="en-US" sz="2500" dirty="0">
                <a:solidFill>
                  <a:schemeClr val="accent1">
                    <a:lumMod val="75000"/>
                  </a:schemeClr>
                </a:solidFill>
              </a:rPr>
              <a:t> </a:t>
            </a:r>
          </a:p>
          <a:p>
            <a:pPr marL="571500" lvl="1" indent="0">
              <a:buNone/>
            </a:pPr>
            <a:r>
              <a:rPr lang="en-US" sz="2500" dirty="0" err="1">
                <a:solidFill>
                  <a:schemeClr val="accent1">
                    <a:lumMod val="75000"/>
                  </a:schemeClr>
                </a:solidFill>
              </a:rPr>
              <a:t>ResNet</a:t>
            </a:r>
            <a:r>
              <a:rPr lang="en-US" sz="2500" dirty="0">
                <a:solidFill>
                  <a:schemeClr val="accent1">
                    <a:lumMod val="75000"/>
                  </a:schemeClr>
                </a:solidFill>
              </a:rPr>
              <a:t>       </a:t>
            </a:r>
            <a:r>
              <a:rPr lang="en-US" sz="2500" dirty="0" err="1">
                <a:solidFill>
                  <a:schemeClr val="accent1">
                    <a:lumMod val="75000"/>
                  </a:schemeClr>
                </a:solidFill>
              </a:rPr>
              <a:t>DenseNet</a:t>
            </a:r>
            <a:endParaRPr lang="en-US" sz="2500" dirty="0">
              <a:solidFill>
                <a:schemeClr val="accent1">
                  <a:lumMod val="75000"/>
                </a:schemeClr>
              </a:solidFill>
            </a:endParaRPr>
          </a:p>
          <a:p>
            <a:pPr marL="114300" indent="0">
              <a:buNone/>
            </a:pPr>
            <a:endParaRPr lang="en-US" sz="2800" dirty="0"/>
          </a:p>
          <a:p>
            <a:r>
              <a:rPr lang="en-US" sz="3000" dirty="0"/>
              <a:t>RNN(Recurrent neural network)</a:t>
            </a:r>
          </a:p>
          <a:p>
            <a:pPr marL="571500" lvl="1" indent="0">
              <a:buNone/>
            </a:pPr>
            <a:r>
              <a:rPr lang="en-US" sz="2500" dirty="0">
                <a:solidFill>
                  <a:schemeClr val="accent1">
                    <a:lumMod val="75000"/>
                  </a:schemeClr>
                </a:solidFill>
              </a:rPr>
              <a:t>LSTM, '97.11 GRU, 14.11 </a:t>
            </a:r>
          </a:p>
          <a:p>
            <a:pPr marL="571500" lvl="1" indent="0">
              <a:buNone/>
            </a:pPr>
            <a:r>
              <a:rPr lang="en-US" sz="2500" dirty="0">
                <a:solidFill>
                  <a:schemeClr val="accent1">
                    <a:lumMod val="75000"/>
                  </a:schemeClr>
                </a:solidFill>
              </a:rPr>
              <a:t>ACT: Adaptive Computation Time, '17.05</a:t>
            </a:r>
          </a:p>
          <a:p>
            <a:pPr marL="114300" indent="0">
              <a:buNone/>
            </a:pPr>
            <a:endParaRPr lang="en-US" sz="2800" dirty="0"/>
          </a:p>
          <a:p>
            <a:r>
              <a:rPr lang="en-US" sz="3000" dirty="0"/>
              <a:t>Capsule Net, '17.10data flow graphs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472035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t>Unsupervised Learning Models</a:t>
            </a:r>
          </a:p>
        </p:txBody>
      </p:sp>
      <p:sp>
        <p:nvSpPr>
          <p:cNvPr id="3" name="Text Placeholder 2"/>
          <p:cNvSpPr>
            <a:spLocks noGrp="1"/>
          </p:cNvSpPr>
          <p:nvPr>
            <p:ph type="body" idx="1"/>
          </p:nvPr>
        </p:nvSpPr>
        <p:spPr/>
        <p:txBody>
          <a:bodyPr>
            <a:normAutofit fontScale="85000" lnSpcReduction="20000"/>
          </a:bodyPr>
          <a:lstStyle/>
          <a:p>
            <a:r>
              <a:rPr lang="en-US" sz="3000" dirty="0"/>
              <a:t>AE(Auto-encoder)</a:t>
            </a:r>
          </a:p>
          <a:p>
            <a:pPr marL="571500" lvl="1" indent="0">
              <a:buNone/>
            </a:pPr>
            <a:r>
              <a:rPr lang="en-US" sz="2500" dirty="0">
                <a:solidFill>
                  <a:schemeClr val="accent1">
                    <a:lumMod val="75000"/>
                  </a:schemeClr>
                </a:solidFill>
              </a:rPr>
              <a:t>CVAE, '14.06.20  AAE, '15.11.18  </a:t>
            </a:r>
          </a:p>
          <a:p>
            <a:pPr marL="571500" lvl="1" indent="0">
              <a:buNone/>
            </a:pPr>
            <a:r>
              <a:rPr lang="en-US" sz="2500" dirty="0">
                <a:solidFill>
                  <a:schemeClr val="accent1">
                    <a:lumMod val="75000"/>
                  </a:schemeClr>
                </a:solidFill>
              </a:rPr>
              <a:t>AVB, '17.01.17  VQ-VAE, '17.11.2</a:t>
            </a:r>
          </a:p>
          <a:p>
            <a:pPr marL="571500" lvl="1" indent="0">
              <a:buNone/>
            </a:pPr>
            <a:endParaRPr lang="en-US" sz="2800" dirty="0"/>
          </a:p>
          <a:p>
            <a:r>
              <a:rPr lang="en-US" sz="3000" dirty="0"/>
              <a:t>GAN(Generative Adversarial Networks)</a:t>
            </a:r>
          </a:p>
          <a:p>
            <a:pPr marL="571500" lvl="1" indent="0">
              <a:buNone/>
            </a:pPr>
            <a:r>
              <a:rPr lang="en-US" sz="2500" dirty="0">
                <a:solidFill>
                  <a:schemeClr val="accent1">
                    <a:lumMod val="75000"/>
                  </a:schemeClr>
                </a:solidFill>
              </a:rPr>
              <a:t>CGAN, '14.11.06  DCGAN, '15.11.19  </a:t>
            </a:r>
            <a:r>
              <a:rPr lang="en-US" sz="2500" dirty="0" err="1">
                <a:solidFill>
                  <a:schemeClr val="accent1">
                    <a:lumMod val="75000"/>
                  </a:schemeClr>
                </a:solidFill>
              </a:rPr>
              <a:t>infoGAN</a:t>
            </a:r>
            <a:r>
              <a:rPr lang="en-US" sz="2500" dirty="0">
                <a:solidFill>
                  <a:schemeClr val="accent1">
                    <a:lumMod val="75000"/>
                  </a:schemeClr>
                </a:solidFill>
              </a:rPr>
              <a:t>, '16.06.12  </a:t>
            </a:r>
          </a:p>
          <a:p>
            <a:pPr marL="571500" lvl="1" indent="0">
              <a:buNone/>
            </a:pPr>
            <a:r>
              <a:rPr lang="en-US" sz="2500" dirty="0">
                <a:solidFill>
                  <a:schemeClr val="accent1">
                    <a:lumMod val="75000"/>
                  </a:schemeClr>
                </a:solidFill>
              </a:rPr>
              <a:t>EBGAN, '16.09.11  ACGAN, '16.10.30  WGAN, '17.01.26  </a:t>
            </a:r>
          </a:p>
          <a:p>
            <a:pPr marL="571500" lvl="1" indent="0">
              <a:buNone/>
            </a:pPr>
            <a:r>
              <a:rPr lang="en-US" sz="2500" dirty="0">
                <a:solidFill>
                  <a:schemeClr val="accent1">
                    <a:lumMod val="75000"/>
                  </a:schemeClr>
                </a:solidFill>
              </a:rPr>
              <a:t>BEGAN, '17.02.27  WGAN-GP, '17.03.31  </a:t>
            </a:r>
            <a:r>
              <a:rPr lang="en-US" sz="2500" dirty="0" err="1">
                <a:solidFill>
                  <a:schemeClr val="accent1">
                    <a:lumMod val="75000"/>
                  </a:schemeClr>
                </a:solidFill>
              </a:rPr>
              <a:t>TripleGAN</a:t>
            </a:r>
            <a:r>
              <a:rPr lang="en-US" sz="2500" dirty="0">
                <a:solidFill>
                  <a:schemeClr val="accent1">
                    <a:lumMod val="75000"/>
                  </a:schemeClr>
                </a:solidFill>
              </a:rPr>
              <a:t>, '17.03.07</a:t>
            </a:r>
            <a:endParaRPr lang="en-US" sz="2800"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713220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mn-lt"/>
                <a:ea typeface="Georgia"/>
                <a:cs typeface="Georgia"/>
                <a:sym typeface="Georgia"/>
              </a:rPr>
              <a:t>Autoencoder</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2475"/>
            <a:ext cx="8520600" cy="1567279"/>
          </a:xfrm>
          <a:prstGeom prst="rect">
            <a:avLst/>
          </a:prstGeom>
        </p:spPr>
        <p:txBody>
          <a:bodyPr spcFirstLastPara="1" wrap="square" lIns="91425" tIns="91425" rIns="91425" bIns="91425" anchor="t" anchorCtr="0">
            <a:noAutofit/>
          </a:bodyPr>
          <a:lstStyle/>
          <a:p>
            <a:pPr lvl="0">
              <a:buFont typeface="Georgia"/>
              <a:buChar char="●"/>
            </a:pPr>
            <a:r>
              <a:rPr lang="en-US" sz="2800" dirty="0">
                <a:ea typeface="Georgia"/>
                <a:cs typeface="Georgia"/>
                <a:sym typeface="Georgia"/>
              </a:rPr>
              <a:t>Two connected networks: an encoder and a decoder</a:t>
            </a:r>
            <a:endParaRPr lang="en" sz="2800" dirty="0">
              <a:ea typeface="Georgia"/>
              <a:cs typeface="Georgia"/>
              <a:sym typeface="Georgia"/>
            </a:endParaRPr>
          </a:p>
          <a:p>
            <a:pPr lvl="0">
              <a:buFont typeface="Georgia"/>
              <a:buChar char="●"/>
            </a:pPr>
            <a:r>
              <a:rPr lang="en-US" sz="2800" dirty="0">
                <a:ea typeface="Georgia"/>
                <a:cs typeface="Georgia"/>
              </a:rPr>
              <a:t>Encode input</a:t>
            </a:r>
          </a:p>
          <a:p>
            <a:pPr lvl="0">
              <a:buFont typeface="Georgia"/>
              <a:buChar char="●"/>
            </a:pPr>
            <a:r>
              <a:rPr lang="en-US" sz="2800" dirty="0">
                <a:ea typeface="Georgia"/>
                <a:cs typeface="Georgia"/>
              </a:rPr>
              <a:t>Converts into a smaller, dense representation</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8</a:t>
            </a:fld>
            <a:endParaRPr dirty="0">
              <a:solidFill>
                <a:schemeClr val="lt2"/>
              </a:solidFill>
            </a:endParaRPr>
          </a:p>
        </p:txBody>
      </p:sp>
      <p:pic>
        <p:nvPicPr>
          <p:cNvPr id="5122" name="Picture 2" descr="https://cdn-images-1.medium.com/max/1500/1*2ijh2-e0PcYgYKbWYkbds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927" y="2493817"/>
            <a:ext cx="7192569" cy="17932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1927" y="4189393"/>
            <a:ext cx="7655085" cy="954107"/>
          </a:xfrm>
          <a:prstGeom prst="rect">
            <a:avLst/>
          </a:prstGeom>
          <a:noFill/>
        </p:spPr>
        <p:txBody>
          <a:bodyPr wrap="square" rtlCol="0">
            <a:spAutoFit/>
          </a:bodyPr>
          <a:lstStyle/>
          <a:p>
            <a:r>
              <a:rPr lang="en-US" sz="2800" dirty="0"/>
              <a:t>Cons: Injected noise and imperfect reconstruction, result is blurred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GANs</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2475"/>
            <a:ext cx="8520600" cy="1567279"/>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“(GANs), and the variations that are now being proposed is the most interesting idea in the last 10 years in ML, in my opinion.”  by Yann </a:t>
            </a:r>
            <a:r>
              <a:rPr lang="en-US" sz="2800" dirty="0" err="1">
                <a:ea typeface="Georgia"/>
                <a:cs typeface="Georgia"/>
                <a:sym typeface="Georgia"/>
              </a:rPr>
              <a:t>LeCun</a:t>
            </a: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9</a:t>
            </a:fld>
            <a:endParaRPr dirty="0">
              <a:solidFill>
                <a:schemeClr val="lt2"/>
              </a:solidFill>
            </a:endParaRPr>
          </a:p>
        </p:txBody>
      </p:sp>
    </p:spTree>
    <p:extLst>
      <p:ext uri="{BB962C8B-B14F-4D97-AF65-F5344CB8AC3E}">
        <p14:creationId xmlns:p14="http://schemas.microsoft.com/office/powerpoint/2010/main" val="2178628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4189</TotalTime>
  <Words>2755</Words>
  <Application>Microsoft Office PowerPoint</Application>
  <PresentationFormat>On-screen Show (16:9)</PresentationFormat>
  <Paragraphs>204</Paragraphs>
  <Slides>37</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Georgia</vt:lpstr>
      <vt:lpstr>Wingdings</vt:lpstr>
      <vt:lpstr>Office Theme</vt:lpstr>
      <vt:lpstr>Deep Learning Final project</vt:lpstr>
      <vt:lpstr>Contents</vt:lpstr>
      <vt:lpstr>Neural networks overview</vt:lpstr>
      <vt:lpstr>Neural networks overview</vt:lpstr>
      <vt:lpstr>Neural networks overview</vt:lpstr>
      <vt:lpstr>Supervised Learning Models</vt:lpstr>
      <vt:lpstr>Unsupervised Learning Models</vt:lpstr>
      <vt:lpstr>Autoencoder</vt:lpstr>
      <vt:lpstr>What is GANs</vt:lpstr>
      <vt:lpstr>What is GANs</vt:lpstr>
      <vt:lpstr>What is GANs</vt:lpstr>
      <vt:lpstr>What is GANs</vt:lpstr>
      <vt:lpstr>Define GAN</vt:lpstr>
      <vt:lpstr>Define GANs</vt:lpstr>
      <vt:lpstr>Define GANs</vt:lpstr>
      <vt:lpstr>Training GAN</vt:lpstr>
      <vt:lpstr>Training GAN</vt:lpstr>
      <vt:lpstr>GANs project: Define problem</vt:lpstr>
      <vt:lpstr>GANs project: Define architecture</vt:lpstr>
      <vt:lpstr>GANs project: Define architecture</vt:lpstr>
      <vt:lpstr>GANs project: Training</vt:lpstr>
      <vt:lpstr>GANs project: Results</vt:lpstr>
      <vt:lpstr>GANs project: Results</vt:lpstr>
      <vt:lpstr>GANs project: Results</vt:lpstr>
      <vt:lpstr>GANs project: Results</vt:lpstr>
      <vt:lpstr>GANs project: Results</vt:lpstr>
      <vt:lpstr>GANs project: Results</vt:lpstr>
      <vt:lpstr>GANs project: Analysis</vt:lpstr>
      <vt:lpstr>GANs project: Analysis</vt:lpstr>
      <vt:lpstr>GANs project: Analysis</vt:lpstr>
      <vt:lpstr>GANs project: DCGAN Deep Convolutional Generative Adversarial Network </vt:lpstr>
      <vt:lpstr>GANs project: DCGAN Deep Convolutional Generative Adversarial Network </vt:lpstr>
      <vt:lpstr>GANs project: DCGAN Deep Convolutional Generative Adversarial Network </vt:lpstr>
      <vt:lpstr>GANs project: DCGAN Deep Convolutional Generative Adversarial Network </vt:lpstr>
      <vt:lpstr>GANs project: Analysis</vt:lpstr>
      <vt:lpstr>GANs project: Analysis</vt:lpstr>
      <vt:lpstr>GANs project: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TensorFlow!</dc:title>
  <dc:creator>xxliu10</dc:creator>
  <cp:lastModifiedBy>xxliu10</cp:lastModifiedBy>
  <cp:revision>81</cp:revision>
  <dcterms:modified xsi:type="dcterms:W3CDTF">2018-05-01T17:04:40Z</dcterms:modified>
</cp:coreProperties>
</file>