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60" r:id="rId3"/>
    <p:sldId id="414" r:id="rId4"/>
    <p:sldId id="505" r:id="rId5"/>
    <p:sldId id="506" r:id="rId6"/>
    <p:sldId id="415" r:id="rId7"/>
    <p:sldId id="420" r:id="rId8"/>
    <p:sldId id="416" r:id="rId9"/>
    <p:sldId id="425" r:id="rId10"/>
    <p:sldId id="417" r:id="rId11"/>
    <p:sldId id="426" r:id="rId12"/>
    <p:sldId id="418" r:id="rId13"/>
    <p:sldId id="427" r:id="rId14"/>
    <p:sldId id="419" r:id="rId15"/>
    <p:sldId id="428" r:id="rId16"/>
    <p:sldId id="421" r:id="rId17"/>
    <p:sldId id="429" r:id="rId18"/>
    <p:sldId id="422" r:id="rId19"/>
    <p:sldId id="433" r:id="rId20"/>
    <p:sldId id="513" r:id="rId21"/>
    <p:sldId id="454" r:id="rId22"/>
    <p:sldId id="514" r:id="rId23"/>
    <p:sldId id="456" r:id="rId24"/>
    <p:sldId id="458" r:id="rId25"/>
    <p:sldId id="459" r:id="rId26"/>
    <p:sldId id="460" r:id="rId27"/>
    <p:sldId id="461" r:id="rId28"/>
    <p:sldId id="462" r:id="rId29"/>
    <p:sldId id="463" r:id="rId30"/>
    <p:sldId id="464" r:id="rId31"/>
    <p:sldId id="465" r:id="rId32"/>
    <p:sldId id="466" r:id="rId33"/>
    <p:sldId id="467" r:id="rId34"/>
    <p:sldId id="492" r:id="rId35"/>
    <p:sldId id="469" r:id="rId36"/>
    <p:sldId id="517" r:id="rId37"/>
    <p:sldId id="515" r:id="rId38"/>
    <p:sldId id="470" r:id="rId39"/>
    <p:sldId id="471" r:id="rId40"/>
    <p:sldId id="482" r:id="rId41"/>
    <p:sldId id="483" r:id="rId42"/>
    <p:sldId id="484" r:id="rId43"/>
    <p:sldId id="485" r:id="rId44"/>
    <p:sldId id="486" r:id="rId45"/>
    <p:sldId id="487" r:id="rId46"/>
    <p:sldId id="488" r:id="rId47"/>
    <p:sldId id="489" r:id="rId48"/>
    <p:sldId id="494" r:id="rId49"/>
    <p:sldId id="495" r:id="rId50"/>
    <p:sldId id="496" r:id="rId51"/>
    <p:sldId id="498" r:id="rId52"/>
    <p:sldId id="500" r:id="rId53"/>
    <p:sldId id="501" r:id="rId54"/>
    <p:sldId id="503" r:id="rId55"/>
    <p:sldId id="504" r:id="rId56"/>
    <p:sldId id="507" r:id="rId57"/>
    <p:sldId id="508" r:id="rId58"/>
    <p:sldId id="509" r:id="rId59"/>
    <p:sldId id="510" r:id="rId60"/>
    <p:sldId id="511" r:id="rId61"/>
    <p:sldId id="412" r:id="rId6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elis hristidis" initials="vh" lastIdx="2" clrIdx="0">
    <p:extLst>
      <p:ext uri="{19B8F6BF-5375-455C-9EA6-DF929625EA0E}">
        <p15:presenceInfo xmlns:p15="http://schemas.microsoft.com/office/powerpoint/2012/main" userId="4f311c13892de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1.xml.rels><?xml version="1.0" encoding="UTF-8" standalone="yes"?>
<Relationships xmlns="http://schemas.openxmlformats.org/package/2006/relationships"><Relationship Id="rId1" Type="http://schemas.openxmlformats.org/officeDocument/2006/relationships/slide" Target="../slides/slide38.xml"/></Relationships>
</file>

<file path=ppt/diagrams/_rels/data10.xml.rels><?xml version="1.0" encoding="UTF-8" standalone="yes"?>
<Relationships xmlns="http://schemas.openxmlformats.org/package/2006/relationships"><Relationship Id="rId1" Type="http://schemas.openxmlformats.org/officeDocument/2006/relationships/slide" Target="../slides/slide38.xml"/></Relationships>
</file>

<file path=ppt/diagrams/_rels/data11.xml.rels><?xml version="1.0" encoding="UTF-8" standalone="yes"?>
<Relationships xmlns="http://schemas.openxmlformats.org/package/2006/relationships"><Relationship Id="rId1" Type="http://schemas.openxmlformats.org/officeDocument/2006/relationships/slide" Target="../slides/slide38.xml"/></Relationships>
</file>

<file path=ppt/diagrams/_rels/data12.xml.rels><?xml version="1.0" encoding="UTF-8" standalone="yes"?>
<Relationships xmlns="http://schemas.openxmlformats.org/package/2006/relationships"><Relationship Id="rId1" Type="http://schemas.openxmlformats.org/officeDocument/2006/relationships/slide" Target="../slides/slide38.xml"/></Relationships>
</file>

<file path=ppt/diagrams/_rels/data13.xml.rels><?xml version="1.0" encoding="UTF-8" standalone="yes"?>
<Relationships xmlns="http://schemas.openxmlformats.org/package/2006/relationships"><Relationship Id="rId1" Type="http://schemas.openxmlformats.org/officeDocument/2006/relationships/slide" Target="../slides/slide38.xml"/></Relationships>
</file>

<file path=ppt/diagrams/_rels/data14.xml.rels><?xml version="1.0" encoding="UTF-8" standalone="yes"?>
<Relationships xmlns="http://schemas.openxmlformats.org/package/2006/relationships"><Relationship Id="rId1" Type="http://schemas.openxmlformats.org/officeDocument/2006/relationships/slide" Target="../slides/slide38.xml"/></Relationships>
</file>

<file path=ppt/diagrams/_rels/data15.xml.rels><?xml version="1.0" encoding="UTF-8" standalone="yes"?>
<Relationships xmlns="http://schemas.openxmlformats.org/package/2006/relationships"><Relationship Id="rId1" Type="http://schemas.openxmlformats.org/officeDocument/2006/relationships/slide" Target="../slides/slide38.xml"/></Relationships>
</file>

<file path=ppt/diagrams/_rels/data16.xml.rels><?xml version="1.0" encoding="UTF-8" standalone="yes"?>
<Relationships xmlns="http://schemas.openxmlformats.org/package/2006/relationships"><Relationship Id="rId1" Type="http://schemas.openxmlformats.org/officeDocument/2006/relationships/slide" Target="../slides/slide38.xml"/></Relationships>
</file>

<file path=ppt/diagrams/_rels/data2.xml.rels><?xml version="1.0" encoding="UTF-8" standalone="yes"?>
<Relationships xmlns="http://schemas.openxmlformats.org/package/2006/relationships"><Relationship Id="rId1" Type="http://schemas.openxmlformats.org/officeDocument/2006/relationships/slide" Target="../slides/slide38.xml"/></Relationships>
</file>

<file path=ppt/diagrams/_rels/data3.xml.rels><?xml version="1.0" encoding="UTF-8" standalone="yes"?>
<Relationships xmlns="http://schemas.openxmlformats.org/package/2006/relationships"><Relationship Id="rId1" Type="http://schemas.openxmlformats.org/officeDocument/2006/relationships/slide" Target="../slides/slide38.xml"/></Relationships>
</file>

<file path=ppt/diagrams/_rels/data4.xml.rels><?xml version="1.0" encoding="UTF-8" standalone="yes"?>
<Relationships xmlns="http://schemas.openxmlformats.org/package/2006/relationships"><Relationship Id="rId1" Type="http://schemas.openxmlformats.org/officeDocument/2006/relationships/slide" Target="../slides/slide38.xml"/></Relationships>
</file>

<file path=ppt/diagrams/_rels/data5.xml.rels><?xml version="1.0" encoding="UTF-8" standalone="yes"?>
<Relationships xmlns="http://schemas.openxmlformats.org/package/2006/relationships"><Relationship Id="rId1" Type="http://schemas.openxmlformats.org/officeDocument/2006/relationships/slide" Target="../slides/slide38.xml"/></Relationships>
</file>

<file path=ppt/diagrams/_rels/data6.xml.rels><?xml version="1.0" encoding="UTF-8" standalone="yes"?>
<Relationships xmlns="http://schemas.openxmlformats.org/package/2006/relationships"><Relationship Id="rId1" Type="http://schemas.openxmlformats.org/officeDocument/2006/relationships/slide" Target="../slides/slide38.xml"/></Relationships>
</file>

<file path=ppt/diagrams/_rels/data7.xml.rels><?xml version="1.0" encoding="UTF-8" standalone="yes"?>
<Relationships xmlns="http://schemas.openxmlformats.org/package/2006/relationships"><Relationship Id="rId1" Type="http://schemas.openxmlformats.org/officeDocument/2006/relationships/slide" Target="../slides/slide38.xml"/></Relationships>
</file>

<file path=ppt/diagrams/_rels/data8.xml.rels><?xml version="1.0" encoding="UTF-8" standalone="yes"?>
<Relationships xmlns="http://schemas.openxmlformats.org/package/2006/relationships"><Relationship Id="rId1" Type="http://schemas.openxmlformats.org/officeDocument/2006/relationships/slide" Target="../slides/slide38.xml"/></Relationships>
</file>

<file path=ppt/diagrams/_rels/data9.xml.rels><?xml version="1.0" encoding="UTF-8" standalone="yes"?>
<Relationships xmlns="http://schemas.openxmlformats.org/package/2006/relationships"><Relationship Id="rId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dk1"/>
          </a:lnRef>
          <a:fillRef idx="1">
            <a:schemeClr val="lt1"/>
          </a:fillRef>
          <a:effectRef idx="0">
            <a:schemeClr val="dk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dk1"/>
          </a:lnRef>
          <a:fillRef idx="1">
            <a:schemeClr val="lt1"/>
          </a:fillRef>
          <a:effectRef idx="0">
            <a:schemeClr val="dk1"/>
          </a:effectRef>
          <a:fontRef idx="minor">
            <a:schemeClr val="dk1"/>
          </a:fontRef>
        </dgm:style>
      </dgm:prSet>
      <dgm:spPr/>
      <dgm:t>
        <a:bodyPr/>
        <a:lstStyle/>
        <a:p>
          <a:r>
            <a:rPr lang="en-US" dirty="0"/>
            <a:t>T1</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S3</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6"/>
          </a:lnRef>
          <a:fillRef idx="1">
            <a:schemeClr val="lt1"/>
          </a:fillRef>
          <a:effectRef idx="0">
            <a:schemeClr val="accent6"/>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T3</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6"/>
          </a:lnRef>
          <a:fillRef idx="1">
            <a:schemeClr val="lt1"/>
          </a:fillRef>
          <a:effectRef idx="0">
            <a:schemeClr val="accent6"/>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S3</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6"/>
          </a:lnRef>
          <a:fillRef idx="1">
            <a:schemeClr val="lt1"/>
          </a:fillRef>
          <a:effectRef idx="0">
            <a:schemeClr val="accent6"/>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T4</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S4</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T4</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S4</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dk1"/>
          </a:lnRef>
          <a:fillRef idx="1">
            <a:schemeClr val="lt1"/>
          </a:fillRef>
          <a:effectRef idx="0">
            <a:schemeClr val="dk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dk1"/>
          </a:lnRef>
          <a:fillRef idx="1">
            <a:schemeClr val="lt1"/>
          </a:fillRef>
          <a:effectRef idx="0">
            <a:schemeClr val="dk1"/>
          </a:effectRef>
          <a:fontRef idx="minor">
            <a:schemeClr val="dk1"/>
          </a:fontRef>
        </dgm:style>
      </dgm:prSet>
      <dgm:spPr/>
      <dgm:t>
        <a:bodyPr/>
        <a:lstStyle/>
        <a:p>
          <a:r>
            <a:rPr lang="en-US" dirty="0"/>
            <a:t>S1</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dk1"/>
          </a:lnRef>
          <a:fillRef idx="1">
            <a:schemeClr val="lt1"/>
          </a:fillRef>
          <a:effectRef idx="0">
            <a:schemeClr val="dk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dk1"/>
          </a:lnRef>
          <a:fillRef idx="1">
            <a:schemeClr val="lt1"/>
          </a:fillRef>
          <a:effectRef idx="0">
            <a:schemeClr val="dk1"/>
          </a:effectRef>
          <a:fontRef idx="minor">
            <a:schemeClr val="dk1"/>
          </a:fontRef>
        </dgm:style>
      </dgm:prSet>
      <dgm:spPr/>
      <dgm:t>
        <a:bodyPr/>
        <a:lstStyle/>
        <a:p>
          <a:r>
            <a:rPr lang="en-US" dirty="0"/>
            <a:t>T1</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dk1"/>
          </a:lnRef>
          <a:fillRef idx="1">
            <a:schemeClr val="lt1"/>
          </a:fillRef>
          <a:effectRef idx="0">
            <a:schemeClr val="dk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dk1"/>
          </a:lnRef>
          <a:fillRef idx="1">
            <a:schemeClr val="lt1"/>
          </a:fillRef>
          <a:effectRef idx="0">
            <a:schemeClr val="dk1"/>
          </a:effectRef>
          <a:fontRef idx="minor">
            <a:schemeClr val="dk1"/>
          </a:fontRef>
        </dgm:style>
      </dgm:prSet>
      <dgm:spPr/>
      <dgm:t>
        <a:bodyPr/>
        <a:lstStyle/>
        <a:p>
          <a:r>
            <a:rPr lang="en-US" dirty="0"/>
            <a:t>S1</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T2</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S2</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T2</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S2</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502424-7719-4EB8-A690-42FF52B6FF0B}" type="doc">
      <dgm:prSet loTypeId="urn:microsoft.com/office/officeart/2005/8/layout/radial4" loCatId="relationship" qsTypeId="urn:microsoft.com/office/officeart/2005/8/quickstyle/simple1" qsCatId="simple" csTypeId="urn:microsoft.com/office/officeart/2005/8/colors/accent0_1" csCatId="mainScheme" phldr="1"/>
      <dgm:spPr/>
      <dgm:t>
        <a:bodyPr/>
        <a:lstStyle/>
        <a:p>
          <a:endParaRPr lang="en-US"/>
        </a:p>
      </dgm:t>
    </dgm:pt>
    <dgm:pt modelId="{90EA1832-A370-4B5A-ABCC-9BDA33FF7920}">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Word2vec</a:t>
          </a:r>
        </a:p>
        <a:p>
          <a:r>
            <a:rPr lang="en-US" dirty="0"/>
            <a:t>model</a:t>
          </a:r>
        </a:p>
      </dgm:t>
    </dgm:pt>
    <dgm:pt modelId="{862DA1C6-E58F-4D12-942E-E1D3C68D4ED3}" type="parTrans" cxnId="{1B70EA8A-C834-4925-8CC8-28F824CB84CC}">
      <dgm:prSet/>
      <dgm:spPr/>
      <dgm:t>
        <a:bodyPr/>
        <a:lstStyle/>
        <a:p>
          <a:endParaRPr lang="en-US"/>
        </a:p>
      </dgm:t>
    </dgm:pt>
    <dgm:pt modelId="{5194C075-9182-4BF8-9350-7C0487F24C74}" type="sibTrans" cxnId="{1B70EA8A-C834-4925-8CC8-28F824CB84CC}">
      <dgm:prSet/>
      <dgm:spPr/>
      <dgm:t>
        <a:bodyPr/>
        <a:lstStyle/>
        <a:p>
          <a:endParaRPr lang="en-US"/>
        </a:p>
      </dgm:t>
    </dgm:pt>
    <dgm:pt modelId="{AFF185FE-CB98-427A-95AD-EF567F5AF58F}">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a:t>T3</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CAAB6E-871F-45BA-8B6C-F97F64247E68}" type="parTrans" cxnId="{DFA0AD97-5749-43DD-8DAC-74363EED7266}">
      <dgm:prSet>
        <dgm:style>
          <a:lnRef idx="2">
            <a:schemeClr val="accent6"/>
          </a:lnRef>
          <a:fillRef idx="1">
            <a:schemeClr val="lt1"/>
          </a:fillRef>
          <a:effectRef idx="0">
            <a:schemeClr val="accent6"/>
          </a:effectRef>
          <a:fontRef idx="minor">
            <a:schemeClr val="dk1"/>
          </a:fontRef>
        </dgm:style>
      </dgm:prSet>
      <dgm:spPr/>
      <dgm:t>
        <a:bodyPr/>
        <a:lstStyle/>
        <a:p>
          <a:endParaRPr lang="en-US"/>
        </a:p>
      </dgm:t>
    </dgm:pt>
    <dgm:pt modelId="{A58E8DC5-2B49-42B5-839E-DFC24BE28E8A}" type="sibTrans" cxnId="{DFA0AD97-5749-43DD-8DAC-74363EED7266}">
      <dgm:prSet/>
      <dgm:spPr/>
      <dgm:t>
        <a:bodyPr/>
        <a:lstStyle/>
        <a:p>
          <a:endParaRPr lang="en-US"/>
        </a:p>
      </dgm:t>
    </dgm:pt>
    <dgm:pt modelId="{0DD0242C-BA7D-41F8-82EE-4874ADCDC8E5}" type="pres">
      <dgm:prSet presAssocID="{9B502424-7719-4EB8-A690-42FF52B6FF0B}" presName="cycle" presStyleCnt="0">
        <dgm:presLayoutVars>
          <dgm:chMax val="1"/>
          <dgm:dir/>
          <dgm:animLvl val="ctr"/>
          <dgm:resizeHandles val="exact"/>
        </dgm:presLayoutVars>
      </dgm:prSet>
      <dgm:spPr/>
    </dgm:pt>
    <dgm:pt modelId="{3E9BFFFA-3238-4B93-9EB8-336838517E21}" type="pres">
      <dgm:prSet presAssocID="{90EA1832-A370-4B5A-ABCC-9BDA33FF7920}" presName="centerShape" presStyleLbl="node0" presStyleIdx="0" presStyleCnt="1"/>
      <dgm:spPr/>
    </dgm:pt>
    <dgm:pt modelId="{EA8D9670-BF85-447C-A78D-FE13D6147847}" type="pres">
      <dgm:prSet presAssocID="{CECAAB6E-871F-45BA-8B6C-F97F64247E68}" presName="parTrans" presStyleLbl="bgSibTrans2D1" presStyleIdx="0" presStyleCnt="1"/>
      <dgm:spPr/>
    </dgm:pt>
    <dgm:pt modelId="{07BE1A4A-2CF5-4CF7-BB40-9DB8A6B26450}" type="pres">
      <dgm:prSet presAssocID="{AFF185FE-CB98-427A-95AD-EF567F5AF58F}" presName="node" presStyleLbl="node1" presStyleIdx="0" presStyleCnt="1">
        <dgm:presLayoutVars>
          <dgm:bulletEnabled val="1"/>
        </dgm:presLayoutVars>
      </dgm:prSet>
      <dgm:spPr/>
    </dgm:pt>
  </dgm:ptLst>
  <dgm:cxnLst>
    <dgm:cxn modelId="{DFA0AD97-5749-43DD-8DAC-74363EED7266}" srcId="{90EA1832-A370-4B5A-ABCC-9BDA33FF7920}" destId="{AFF185FE-CB98-427A-95AD-EF567F5AF58F}" srcOrd="0" destOrd="0" parTransId="{CECAAB6E-871F-45BA-8B6C-F97F64247E68}" sibTransId="{A58E8DC5-2B49-42B5-839E-DFC24BE28E8A}"/>
    <dgm:cxn modelId="{F5984357-DBC6-4C40-A479-D6DC2793EC0D}" type="presOf" srcId="{CECAAB6E-871F-45BA-8B6C-F97F64247E68}" destId="{EA8D9670-BF85-447C-A78D-FE13D6147847}" srcOrd="0" destOrd="0" presId="urn:microsoft.com/office/officeart/2005/8/layout/radial4"/>
    <dgm:cxn modelId="{CF2E57B4-1EA1-41BD-ABD3-221A57D5728A}" type="presOf" srcId="{9B502424-7719-4EB8-A690-42FF52B6FF0B}" destId="{0DD0242C-BA7D-41F8-82EE-4874ADCDC8E5}" srcOrd="0" destOrd="0" presId="urn:microsoft.com/office/officeart/2005/8/layout/radial4"/>
    <dgm:cxn modelId="{1B70EA8A-C834-4925-8CC8-28F824CB84CC}" srcId="{9B502424-7719-4EB8-A690-42FF52B6FF0B}" destId="{90EA1832-A370-4B5A-ABCC-9BDA33FF7920}" srcOrd="0" destOrd="0" parTransId="{862DA1C6-E58F-4D12-942E-E1D3C68D4ED3}" sibTransId="{5194C075-9182-4BF8-9350-7C0487F24C74}"/>
    <dgm:cxn modelId="{0F433386-49D2-4F0D-BDBE-63FAE802B88D}" type="presOf" srcId="{90EA1832-A370-4B5A-ABCC-9BDA33FF7920}" destId="{3E9BFFFA-3238-4B93-9EB8-336838517E21}" srcOrd="0" destOrd="0" presId="urn:microsoft.com/office/officeart/2005/8/layout/radial4"/>
    <dgm:cxn modelId="{0C3AEF1C-31E6-454C-8051-876562AE7FA4}" type="presOf" srcId="{AFF185FE-CB98-427A-95AD-EF567F5AF58F}" destId="{07BE1A4A-2CF5-4CF7-BB40-9DB8A6B26450}" srcOrd="0" destOrd="0" presId="urn:microsoft.com/office/officeart/2005/8/layout/radial4"/>
    <dgm:cxn modelId="{2212D9D1-6E8D-4B4A-AD67-0C1243CAA50C}" type="presParOf" srcId="{0DD0242C-BA7D-41F8-82EE-4874ADCDC8E5}" destId="{3E9BFFFA-3238-4B93-9EB8-336838517E21}" srcOrd="0" destOrd="0" presId="urn:microsoft.com/office/officeart/2005/8/layout/radial4"/>
    <dgm:cxn modelId="{FE7A1930-0EA1-4AAB-8A78-3BBD7AAF6E39}" type="presParOf" srcId="{0DD0242C-BA7D-41F8-82EE-4874ADCDC8E5}" destId="{EA8D9670-BF85-447C-A78D-FE13D6147847}" srcOrd="1" destOrd="0" presId="urn:microsoft.com/office/officeart/2005/8/layout/radial4"/>
    <dgm:cxn modelId="{E932C983-4E57-4190-A288-CBFBFCF62634}" type="presParOf" srcId="{0DD0242C-BA7D-41F8-82EE-4874ADCDC8E5}" destId="{07BE1A4A-2CF5-4CF7-BB40-9DB8A6B26450}" srcOrd="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T1</a:t>
          </a:r>
        </a:p>
      </dsp:txBody>
      <dsp:txXfrm>
        <a:off x="1031324" y="15376"/>
        <a:ext cx="611678" cy="4833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S3</a:t>
          </a:r>
        </a:p>
      </dsp:txBody>
      <dsp:txXfrm>
        <a:off x="1031324" y="15376"/>
        <a:ext cx="611678" cy="4833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T3</a:t>
          </a:r>
        </a:p>
      </dsp:txBody>
      <dsp:txXfrm>
        <a:off x="1031324" y="15376"/>
        <a:ext cx="611678" cy="4833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S3</a:t>
          </a:r>
        </a:p>
      </dsp:txBody>
      <dsp:txXfrm>
        <a:off x="1031324" y="15376"/>
        <a:ext cx="611678" cy="4833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T4</a:t>
          </a:r>
        </a:p>
      </dsp:txBody>
      <dsp:txXfrm>
        <a:off x="1031324" y="15376"/>
        <a:ext cx="611678" cy="4833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S4</a:t>
          </a:r>
        </a:p>
      </dsp:txBody>
      <dsp:txXfrm>
        <a:off x="1031324" y="15376"/>
        <a:ext cx="611678" cy="4833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T4</a:t>
          </a:r>
        </a:p>
      </dsp:txBody>
      <dsp:txXfrm>
        <a:off x="1031324" y="15376"/>
        <a:ext cx="611678" cy="4833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S4</a:t>
          </a:r>
        </a:p>
      </dsp:txBody>
      <dsp:txXfrm>
        <a:off x="1031324" y="15376"/>
        <a:ext cx="611678" cy="483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S1</a:t>
          </a:r>
        </a:p>
      </dsp:txBody>
      <dsp:txXfrm>
        <a:off x="1031324" y="15376"/>
        <a:ext cx="611678" cy="4833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T1</a:t>
          </a:r>
        </a:p>
      </dsp:txBody>
      <dsp:txXfrm>
        <a:off x="1031324" y="15376"/>
        <a:ext cx="611678" cy="4833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S1</a:t>
          </a:r>
        </a:p>
      </dsp:txBody>
      <dsp:txXfrm>
        <a:off x="1031324" y="15376"/>
        <a:ext cx="611678" cy="483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T2</a:t>
          </a:r>
        </a:p>
      </dsp:txBody>
      <dsp:txXfrm>
        <a:off x="1031324" y="15376"/>
        <a:ext cx="611678" cy="4833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S2</a:t>
          </a:r>
        </a:p>
      </dsp:txBody>
      <dsp:txXfrm>
        <a:off x="1031324" y="15376"/>
        <a:ext cx="611678" cy="4833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T2</a:t>
          </a:r>
        </a:p>
      </dsp:txBody>
      <dsp:txXfrm>
        <a:off x="1031324" y="15376"/>
        <a:ext cx="611678" cy="4833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S2</a:t>
          </a:r>
        </a:p>
      </dsp:txBody>
      <dsp:txXfrm>
        <a:off x="1031324" y="15376"/>
        <a:ext cx="611678" cy="4833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FFFA-3238-4B93-9EB8-336838517E21}">
      <dsp:nvSpPr>
        <dsp:cNvPr id="0" name=""/>
        <dsp:cNvSpPr/>
      </dsp:nvSpPr>
      <dsp:spPr>
        <a:xfrm>
          <a:off x="999399" y="670332"/>
          <a:ext cx="675528" cy="675528"/>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Word2vec</a:t>
          </a:r>
        </a:p>
        <a:p>
          <a:pPr marL="0" lvl="0" indent="0" algn="ctr" defTabSz="355600">
            <a:lnSpc>
              <a:spcPct val="90000"/>
            </a:lnSpc>
            <a:spcBef>
              <a:spcPct val="0"/>
            </a:spcBef>
            <a:spcAft>
              <a:spcPct val="35000"/>
            </a:spcAft>
            <a:buNone/>
          </a:pPr>
          <a:r>
            <a:rPr lang="en-US" sz="800" kern="1200" dirty="0"/>
            <a:t>model</a:t>
          </a:r>
        </a:p>
      </dsp:txBody>
      <dsp:txXfrm>
        <a:off x="1098328" y="769261"/>
        <a:ext cx="477670" cy="477670"/>
      </dsp:txXfrm>
    </dsp:sp>
    <dsp:sp modelId="{EA8D9670-BF85-447C-A78D-FE13D6147847}">
      <dsp:nvSpPr>
        <dsp:cNvPr id="0" name=""/>
        <dsp:cNvSpPr/>
      </dsp:nvSpPr>
      <dsp:spPr>
        <a:xfrm rot="16200000">
          <a:off x="1141883" y="356057"/>
          <a:ext cx="390560" cy="192525"/>
        </a:xfrm>
        <a:prstGeom prst="leftArrow">
          <a:avLst>
            <a:gd name="adj1" fmla="val 60000"/>
            <a:gd name="adj2" fmla="val 5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07BE1A4A-2CF5-4CF7-BB40-9DB8A6B26450}">
      <dsp:nvSpPr>
        <dsp:cNvPr id="0" name=""/>
        <dsp:cNvSpPr/>
      </dsp:nvSpPr>
      <dsp:spPr>
        <a:xfrm>
          <a:off x="1016287" y="339"/>
          <a:ext cx="641752" cy="513401"/>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T3</a:t>
          </a:r>
        </a:p>
      </dsp:txBody>
      <dsp:txXfrm>
        <a:off x="1031324" y="15376"/>
        <a:ext cx="611678" cy="48332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75068AD-7099-4624-93D7-1B79C32DAC9C}" type="datetimeFigureOut">
              <a:rPr lang="en-US" smtClean="0"/>
              <a:t>7/3/2018</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7DE698F-C17A-4256-B96A-70B260940B60}" type="slidenum">
              <a:rPr lang="en-US" smtClean="0"/>
              <a:t>‹#›</a:t>
            </a:fld>
            <a:endParaRPr lang="en-US"/>
          </a:p>
        </p:txBody>
      </p:sp>
    </p:spTree>
    <p:extLst>
      <p:ext uri="{BB962C8B-B14F-4D97-AF65-F5344CB8AC3E}">
        <p14:creationId xmlns:p14="http://schemas.microsoft.com/office/powerpoint/2010/main" val="292686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5" name="Holder 5"/>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6" name="Holder 6"/>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sz="half" idx="2"/>
          </p:nvPr>
        </p:nvSpPr>
        <p:spPr>
          <a:xfrm>
            <a:off x="385450" y="1284990"/>
            <a:ext cx="3677920" cy="27686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6" name="Holder 6"/>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7" name="Holder 7"/>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4" name="Holder 4"/>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5" name="Holder 5"/>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170825" y="332725"/>
            <a:ext cx="5068174" cy="3801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414" y="66928"/>
            <a:ext cx="8965170" cy="208279"/>
          </a:xfrm>
          <a:prstGeom prst="rect">
            <a:avLst/>
          </a:prstGeom>
        </p:spPr>
        <p:txBody>
          <a:bodyPr wrap="square" lIns="0" tIns="0" rIns="0" bIns="0">
            <a:spAutoFit/>
          </a:bodyPr>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a:xfrm>
            <a:off x="577225" y="1007647"/>
            <a:ext cx="8285480" cy="167893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7925" y="4717600"/>
            <a:ext cx="8849995" cy="283845"/>
          </a:xfrm>
          <a:prstGeom prst="rect">
            <a:avLst/>
          </a:prstGeom>
        </p:spPr>
        <p:txBody>
          <a:bodyPr vert="horz" wrap="square" lIns="0" tIns="0" rIns="0" bIns="0" rtlCol="0">
            <a:spAutoFit/>
          </a:bodyPr>
          <a:lstStyle/>
          <a:p>
            <a:pPr>
              <a:lnSpc>
                <a:spcPts val="2065"/>
              </a:lnSpc>
              <a:tabLst>
                <a:tab pos="5100955" algn="l"/>
                <a:tab pos="7310755" algn="l"/>
              </a:tabLst>
            </a:pPr>
            <a:r>
              <a:rPr sz="1800" spc="-5" dirty="0">
                <a:solidFill>
                  <a:srgbClr val="FFFFFF"/>
                </a:solidFill>
                <a:latin typeface="Arial"/>
                <a:cs typeface="Arial"/>
              </a:rPr>
              <a:t>Fei-Fei Li </a:t>
            </a:r>
            <a:r>
              <a:rPr sz="1800" dirty="0">
                <a:solidFill>
                  <a:srgbClr val="FFFFFF"/>
                </a:solidFill>
                <a:latin typeface="Arial"/>
                <a:cs typeface="Arial"/>
              </a:rPr>
              <a:t>&amp; Justin Johnson &amp;</a:t>
            </a:r>
            <a:r>
              <a:rPr sz="1800" spc="-20" dirty="0">
                <a:solidFill>
                  <a:srgbClr val="FFFFFF"/>
                </a:solidFill>
                <a:latin typeface="Arial"/>
                <a:cs typeface="Arial"/>
              </a:rPr>
              <a:t> </a:t>
            </a:r>
            <a:r>
              <a:rPr sz="1800" spc="-5" dirty="0">
                <a:solidFill>
                  <a:srgbClr val="FFFFFF"/>
                </a:solidFill>
                <a:latin typeface="Arial"/>
                <a:cs typeface="Arial"/>
              </a:rPr>
              <a:t>Serena</a:t>
            </a:r>
            <a:r>
              <a:rPr sz="1800" spc="-10" dirty="0">
                <a:solidFill>
                  <a:srgbClr val="FFFFFF"/>
                </a:solidFill>
                <a:latin typeface="Arial"/>
                <a:cs typeface="Arial"/>
              </a:rPr>
              <a:t> </a:t>
            </a:r>
            <a:r>
              <a:rPr sz="1800" spc="-5" dirty="0">
                <a:solidFill>
                  <a:srgbClr val="FFFFFF"/>
                </a:solidFill>
                <a:latin typeface="Arial"/>
                <a:cs typeface="Arial"/>
              </a:rPr>
              <a:t>Yeung	</a:t>
            </a:r>
            <a:r>
              <a:rPr sz="3000" spc="-7" baseline="-4166" dirty="0">
                <a:solidFill>
                  <a:srgbClr val="FFFFFF"/>
                </a:solidFill>
                <a:latin typeface="Arial"/>
                <a:cs typeface="Arial"/>
              </a:rPr>
              <a:t>Lecture 14 </a:t>
            </a:r>
            <a:r>
              <a:rPr sz="3000" baseline="-4166" dirty="0">
                <a:solidFill>
                  <a:srgbClr val="FFFFFF"/>
                </a:solidFill>
                <a:latin typeface="Arial"/>
                <a:cs typeface="Arial"/>
              </a:rPr>
              <a:t>-	</a:t>
            </a:r>
            <a:r>
              <a:rPr sz="3000" spc="-7" baseline="-4166" dirty="0">
                <a:solidFill>
                  <a:srgbClr val="FFFFFF"/>
                </a:solidFill>
                <a:latin typeface="Arial"/>
                <a:cs typeface="Arial"/>
              </a:rPr>
              <a:t>May 23,</a:t>
            </a:r>
            <a:r>
              <a:rPr sz="3000" spc="-142" baseline="-4166" dirty="0">
                <a:solidFill>
                  <a:srgbClr val="FFFFFF"/>
                </a:solidFill>
                <a:latin typeface="Arial"/>
                <a:cs typeface="Arial"/>
              </a:rPr>
              <a:t> </a:t>
            </a:r>
            <a:r>
              <a:rPr sz="3000" spc="-7" baseline="-4166" dirty="0">
                <a:solidFill>
                  <a:srgbClr val="FFFFFF"/>
                </a:solidFill>
                <a:latin typeface="Arial"/>
                <a:cs typeface="Arial"/>
              </a:rPr>
              <a:t>2017</a:t>
            </a:r>
            <a:endParaRPr sz="3000" baseline="-4166" dirty="0">
              <a:latin typeface="Arial"/>
              <a:cs typeface="Arial"/>
            </a:endParaRPr>
          </a:p>
        </p:txBody>
      </p:sp>
      <p:sp>
        <p:nvSpPr>
          <p:cNvPr id="4" name="object 4"/>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7" name="object 7"/>
          <p:cNvSpPr txBox="1"/>
          <p:nvPr/>
        </p:nvSpPr>
        <p:spPr>
          <a:xfrm>
            <a:off x="6812357" y="4713450"/>
            <a:ext cx="167005" cy="309245"/>
          </a:xfrm>
          <a:prstGeom prst="rect">
            <a:avLst/>
          </a:prstGeom>
        </p:spPr>
        <p:txBody>
          <a:bodyPr vert="horz" wrap="square" lIns="0" tIns="0" rIns="0" bIns="0" rtlCol="0">
            <a:spAutoFit/>
          </a:bodyPr>
          <a:lstStyle/>
          <a:p>
            <a:pPr marL="12700">
              <a:lnSpc>
                <a:spcPts val="2310"/>
              </a:lnSpc>
            </a:pPr>
            <a:r>
              <a:rPr sz="2000" dirty="0">
                <a:solidFill>
                  <a:srgbClr val="FFFFFF"/>
                </a:solidFill>
                <a:latin typeface="Arial"/>
                <a:cs typeface="Arial"/>
              </a:rPr>
              <a:t>1</a:t>
            </a:r>
            <a:endParaRPr sz="2000">
              <a:latin typeface="Arial"/>
              <a:cs typeface="Arial"/>
            </a:endParaRPr>
          </a:p>
        </p:txBody>
      </p:sp>
      <p:sp>
        <p:nvSpPr>
          <p:cNvPr id="8" name="TextBox 7"/>
          <p:cNvSpPr txBox="1"/>
          <p:nvPr/>
        </p:nvSpPr>
        <p:spPr>
          <a:xfrm>
            <a:off x="304800" y="1047750"/>
            <a:ext cx="8534400" cy="2308324"/>
          </a:xfrm>
          <a:prstGeom prst="rect">
            <a:avLst/>
          </a:prstGeom>
          <a:noFill/>
        </p:spPr>
        <p:txBody>
          <a:bodyPr wrap="square" rtlCol="0">
            <a:spAutoFit/>
          </a:bodyPr>
          <a:lstStyle/>
          <a:p>
            <a:r>
              <a:rPr lang="en-US" sz="4800" dirty="0">
                <a:cs typeface="Arial" panose="020B0604020202020204" pitchFamily="34" charset="0"/>
              </a:rPr>
              <a:t>Artificial neural network based Self-taught leaning </a:t>
            </a:r>
            <a:r>
              <a:rPr lang="en-US" sz="4800">
                <a:cs typeface="Arial" panose="020B0604020202020204" pitchFamily="34" charset="0"/>
              </a:rPr>
              <a:t>for text </a:t>
            </a:r>
            <a:r>
              <a:rPr lang="en-US" sz="4800" dirty="0">
                <a:cs typeface="Arial" panose="020B0604020202020204" pitchFamily="34" charset="0"/>
              </a:rPr>
              <a:t>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10</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443639161"/>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solidFill>
                            <a:srgbClr val="FF0000"/>
                          </a:solidFill>
                        </a:rPr>
                        <a:t>Domain-adversarial training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359856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 Domain adversarial training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11</a:t>
            </a:fld>
            <a:endParaRPr sz="2000">
              <a:latin typeface="Arial"/>
              <a:cs typeface="Arial"/>
            </a:endParaRPr>
          </a:p>
        </p:txBody>
      </p:sp>
      <p:sp>
        <p:nvSpPr>
          <p:cNvPr id="6" name="Rectangle 5"/>
          <p:cNvSpPr/>
          <p:nvPr/>
        </p:nvSpPr>
        <p:spPr>
          <a:xfrm>
            <a:off x="376773" y="4248150"/>
            <a:ext cx="8643755" cy="830997"/>
          </a:xfrm>
          <a:prstGeom prst="rect">
            <a:avLst/>
          </a:prstGeom>
        </p:spPr>
        <p:txBody>
          <a:bodyPr wrap="square">
            <a:spAutoFit/>
          </a:bodyPr>
          <a:lstStyle/>
          <a:p>
            <a:r>
              <a:rPr lang="en-US" sz="1600" dirty="0" err="1">
                <a:solidFill>
                  <a:srgbClr val="000000"/>
                </a:solidFill>
              </a:rPr>
              <a:t>Yaroslav</a:t>
            </a:r>
            <a:r>
              <a:rPr lang="en-US" sz="1600" dirty="0">
                <a:solidFill>
                  <a:srgbClr val="000000"/>
                </a:solidFill>
              </a:rPr>
              <a:t> </a:t>
            </a:r>
            <a:r>
              <a:rPr lang="en-US" sz="1600" dirty="0" err="1">
                <a:solidFill>
                  <a:srgbClr val="000000"/>
                </a:solidFill>
              </a:rPr>
              <a:t>Ganin</a:t>
            </a:r>
            <a:r>
              <a:rPr lang="en-US" sz="1600" dirty="0">
                <a:solidFill>
                  <a:srgbClr val="000000"/>
                </a:solidFill>
              </a:rPr>
              <a:t>, Victor </a:t>
            </a:r>
            <a:r>
              <a:rPr lang="en-US" sz="1600" dirty="0" err="1">
                <a:solidFill>
                  <a:srgbClr val="000000"/>
                </a:solidFill>
              </a:rPr>
              <a:t>Lempitsky</a:t>
            </a:r>
            <a:r>
              <a:rPr lang="en-US" sz="1600" dirty="0">
                <a:solidFill>
                  <a:srgbClr val="000000"/>
                </a:solidFill>
              </a:rPr>
              <a:t>, Unsupervised Domain Adaptation by Backpropagation, ICML, 2015</a:t>
            </a:r>
          </a:p>
          <a:p>
            <a:r>
              <a:rPr lang="en-US" sz="1600" dirty="0">
                <a:solidFill>
                  <a:srgbClr val="000000"/>
                </a:solidFill>
              </a:rPr>
              <a:t>Hana </a:t>
            </a:r>
            <a:r>
              <a:rPr lang="en-US" sz="1600" dirty="0" err="1">
                <a:solidFill>
                  <a:srgbClr val="000000"/>
                </a:solidFill>
              </a:rPr>
              <a:t>Ajakan</a:t>
            </a:r>
            <a:r>
              <a:rPr lang="en-US" sz="1600" dirty="0">
                <a:solidFill>
                  <a:srgbClr val="000000"/>
                </a:solidFill>
              </a:rPr>
              <a:t>, Pascal Germain, Hugo </a:t>
            </a:r>
            <a:r>
              <a:rPr lang="en-US" sz="1600" dirty="0" err="1">
                <a:solidFill>
                  <a:srgbClr val="000000"/>
                </a:solidFill>
              </a:rPr>
              <a:t>Larochelle</a:t>
            </a:r>
            <a:r>
              <a:rPr lang="en-US" sz="1600" dirty="0">
                <a:solidFill>
                  <a:srgbClr val="000000"/>
                </a:solidFill>
              </a:rPr>
              <a:t>, François </a:t>
            </a:r>
            <a:r>
              <a:rPr lang="en-US" sz="1600" dirty="0" err="1">
                <a:solidFill>
                  <a:srgbClr val="000000"/>
                </a:solidFill>
              </a:rPr>
              <a:t>Laviolette</a:t>
            </a:r>
            <a:r>
              <a:rPr lang="en-US" sz="1600" dirty="0">
                <a:solidFill>
                  <a:srgbClr val="000000"/>
                </a:solidFill>
              </a:rPr>
              <a:t>, Mario Marchand,</a:t>
            </a:r>
          </a:p>
          <a:p>
            <a:r>
              <a:rPr lang="en-US" sz="1600" dirty="0">
                <a:solidFill>
                  <a:srgbClr val="000000"/>
                </a:solidFill>
              </a:rPr>
              <a:t>Domain-Adversarial Training of Neural Networks, JMLR, 2016</a:t>
            </a:r>
            <a:endParaRPr lang="en-US" sz="1600" dirty="0"/>
          </a:p>
        </p:txBody>
      </p:sp>
      <p:pic>
        <p:nvPicPr>
          <p:cNvPr id="4" name="Picture 3"/>
          <p:cNvPicPr>
            <a:picLocks noChangeAspect="1"/>
          </p:cNvPicPr>
          <p:nvPr/>
        </p:nvPicPr>
        <p:blipFill>
          <a:blip r:embed="rId2"/>
          <a:stretch>
            <a:fillRect/>
          </a:stretch>
        </p:blipFill>
        <p:spPr>
          <a:xfrm>
            <a:off x="500626" y="1486363"/>
            <a:ext cx="5676900" cy="2472670"/>
          </a:xfrm>
          <a:prstGeom prst="rect">
            <a:avLst/>
          </a:prstGeom>
        </p:spPr>
      </p:pic>
      <p:sp>
        <p:nvSpPr>
          <p:cNvPr id="7" name="Rectangle 6"/>
          <p:cNvSpPr/>
          <p:nvPr/>
        </p:nvSpPr>
        <p:spPr>
          <a:xfrm>
            <a:off x="5742025" y="1959716"/>
            <a:ext cx="3429000" cy="1815882"/>
          </a:xfrm>
          <a:prstGeom prst="rect">
            <a:avLst/>
          </a:prstGeom>
        </p:spPr>
        <p:txBody>
          <a:bodyPr wrap="square">
            <a:spAutoFit/>
          </a:bodyPr>
          <a:lstStyle/>
          <a:p>
            <a:r>
              <a:rPr lang="en-US" sz="1400" b="1" dirty="0"/>
              <a:t>Blue points: </a:t>
            </a:r>
          </a:p>
          <a:p>
            <a:r>
              <a:rPr lang="en-US" sz="1400" dirty="0"/>
              <a:t>correspond to the source domain examples; </a:t>
            </a:r>
          </a:p>
          <a:p>
            <a:endParaRPr lang="en-US" sz="1400" b="1" dirty="0"/>
          </a:p>
          <a:p>
            <a:r>
              <a:rPr lang="en-US" sz="1400" b="1" dirty="0"/>
              <a:t>Red points: </a:t>
            </a:r>
          </a:p>
          <a:p>
            <a:r>
              <a:rPr lang="en-US" sz="1400" dirty="0"/>
              <a:t>correspond to the target domain;</a:t>
            </a:r>
          </a:p>
          <a:p>
            <a:endParaRPr lang="en-US" sz="1400" dirty="0"/>
          </a:p>
          <a:p>
            <a:r>
              <a:rPr lang="en-US" sz="1400" b="1" dirty="0"/>
              <a:t>The adaptation </a:t>
            </a:r>
            <a:r>
              <a:rPr lang="en-US" sz="1400" dirty="0"/>
              <a:t>in the method makes the two distributions of features much closer.</a:t>
            </a:r>
          </a:p>
        </p:txBody>
      </p:sp>
    </p:spTree>
    <p:extLst>
      <p:ext uri="{BB962C8B-B14F-4D97-AF65-F5344CB8AC3E}">
        <p14:creationId xmlns:p14="http://schemas.microsoft.com/office/powerpoint/2010/main" val="151678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12</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001825012"/>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solidFill>
                            <a:srgbClr val="FF0000"/>
                          </a:solidFill>
                        </a:rPr>
                        <a:t>Zero-shot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40826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 Zero-shot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13</a:t>
            </a:fld>
            <a:endParaRPr sz="2000">
              <a:latin typeface="Arial"/>
              <a:cs typeface="Arial"/>
            </a:endParaRPr>
          </a:p>
        </p:txBody>
      </p:sp>
      <p:sp>
        <p:nvSpPr>
          <p:cNvPr id="6" name="Rectangle 5"/>
          <p:cNvSpPr/>
          <p:nvPr/>
        </p:nvSpPr>
        <p:spPr>
          <a:xfrm>
            <a:off x="376773" y="4248150"/>
            <a:ext cx="8643755" cy="584775"/>
          </a:xfrm>
          <a:prstGeom prst="rect">
            <a:avLst/>
          </a:prstGeom>
        </p:spPr>
        <p:txBody>
          <a:bodyPr wrap="square">
            <a:spAutoFit/>
          </a:bodyPr>
          <a:lstStyle/>
          <a:p>
            <a:r>
              <a:rPr lang="en-US" sz="1600" dirty="0">
                <a:solidFill>
                  <a:srgbClr val="000000"/>
                </a:solidFill>
              </a:rPr>
              <a:t>Richard </a:t>
            </a:r>
            <a:r>
              <a:rPr lang="en-US" sz="1600" dirty="0" err="1">
                <a:solidFill>
                  <a:srgbClr val="000000"/>
                </a:solidFill>
              </a:rPr>
              <a:t>Socher</a:t>
            </a:r>
            <a:r>
              <a:rPr lang="en-US" sz="1600" dirty="0">
                <a:solidFill>
                  <a:srgbClr val="000000"/>
                </a:solidFill>
              </a:rPr>
              <a:t>, Milind </a:t>
            </a:r>
            <a:r>
              <a:rPr lang="en-US" sz="1600" dirty="0" err="1">
                <a:solidFill>
                  <a:srgbClr val="000000"/>
                </a:solidFill>
              </a:rPr>
              <a:t>Ganjoo</a:t>
            </a:r>
            <a:r>
              <a:rPr lang="en-US" sz="1600" dirty="0">
                <a:solidFill>
                  <a:srgbClr val="000000"/>
                </a:solidFill>
              </a:rPr>
              <a:t>, Christopher D. Manning, Andrew Y. Ng, “Zero-Shot Learning Through Cross-Modal Transfer” NIPS,2013</a:t>
            </a:r>
            <a:endParaRPr lang="en-US" sz="1600" dirty="0"/>
          </a:p>
        </p:txBody>
      </p:sp>
      <p:pic>
        <p:nvPicPr>
          <p:cNvPr id="4" name="Picture 3"/>
          <p:cNvPicPr>
            <a:picLocks noChangeAspect="1"/>
          </p:cNvPicPr>
          <p:nvPr/>
        </p:nvPicPr>
        <p:blipFill>
          <a:blip r:embed="rId2"/>
          <a:stretch>
            <a:fillRect/>
          </a:stretch>
        </p:blipFill>
        <p:spPr>
          <a:xfrm>
            <a:off x="500626" y="1481890"/>
            <a:ext cx="4238624" cy="2766260"/>
          </a:xfrm>
          <a:prstGeom prst="rect">
            <a:avLst/>
          </a:prstGeom>
        </p:spPr>
      </p:pic>
      <p:sp>
        <p:nvSpPr>
          <p:cNvPr id="5" name="Rectangle 4"/>
          <p:cNvSpPr/>
          <p:nvPr/>
        </p:nvSpPr>
        <p:spPr>
          <a:xfrm>
            <a:off x="4625610" y="1581150"/>
            <a:ext cx="4572000" cy="2554545"/>
          </a:xfrm>
          <a:prstGeom prst="rect">
            <a:avLst/>
          </a:prstGeom>
        </p:spPr>
        <p:txBody>
          <a:bodyPr>
            <a:spAutoFit/>
          </a:bodyPr>
          <a:lstStyle/>
          <a:p>
            <a:pPr algn="just"/>
            <a:r>
              <a:rPr lang="en-US" sz="1600" dirty="0"/>
              <a:t>1, Map each new testing image into a lower dimensional semantic word vector space.</a:t>
            </a:r>
          </a:p>
          <a:p>
            <a:pPr algn="just"/>
            <a:r>
              <a:rPr lang="en-US" sz="1600" dirty="0"/>
              <a:t> </a:t>
            </a:r>
          </a:p>
          <a:p>
            <a:pPr algn="just"/>
            <a:r>
              <a:rPr lang="en-US" sz="1600" dirty="0"/>
              <a:t>2, Then, determine whether it is on the manifold</a:t>
            </a:r>
          </a:p>
          <a:p>
            <a:pPr algn="just"/>
            <a:r>
              <a:rPr lang="en-US" sz="1600" dirty="0"/>
              <a:t>of seen images. If the image is ‘novel’, meaning not on the manifold, classify it with the help of</a:t>
            </a:r>
          </a:p>
          <a:p>
            <a:pPr algn="just"/>
            <a:r>
              <a:rPr lang="en-US" sz="1600" dirty="0"/>
              <a:t>unsupervised semantic word vectors. </a:t>
            </a:r>
          </a:p>
          <a:p>
            <a:pPr algn="just"/>
            <a:endParaRPr lang="en-US" sz="1600" dirty="0"/>
          </a:p>
          <a:p>
            <a:pPr algn="just"/>
            <a:r>
              <a:rPr lang="en-US" sz="1600" dirty="0"/>
              <a:t>3, In this example, the unseen classes are truck and cat.</a:t>
            </a:r>
          </a:p>
        </p:txBody>
      </p:sp>
    </p:spTree>
    <p:extLst>
      <p:ext uri="{BB962C8B-B14F-4D97-AF65-F5344CB8AC3E}">
        <p14:creationId xmlns:p14="http://schemas.microsoft.com/office/powerpoint/2010/main" val="380772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14</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4223560310"/>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r>
                        <a:rPr lang="en-US" dirty="0">
                          <a:solidFill>
                            <a:srgbClr val="FF0000"/>
                          </a:solidFill>
                        </a:rPr>
                        <a:t>Self-taught learning</a:t>
                      </a:r>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t>Zero-shot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57037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 Self-taught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15</a:t>
            </a:fld>
            <a:endParaRPr sz="2000">
              <a:latin typeface="Arial"/>
              <a:cs typeface="Arial"/>
            </a:endParaRPr>
          </a:p>
        </p:txBody>
      </p:sp>
      <p:sp>
        <p:nvSpPr>
          <p:cNvPr id="6" name="Rectangle 5"/>
          <p:cNvSpPr/>
          <p:nvPr/>
        </p:nvSpPr>
        <p:spPr>
          <a:xfrm>
            <a:off x="376773" y="4501575"/>
            <a:ext cx="8643755" cy="584775"/>
          </a:xfrm>
          <a:prstGeom prst="rect">
            <a:avLst/>
          </a:prstGeom>
        </p:spPr>
        <p:txBody>
          <a:bodyPr wrap="square">
            <a:spAutoFit/>
          </a:bodyPr>
          <a:lstStyle/>
          <a:p>
            <a:r>
              <a:rPr lang="en-US" sz="1600" dirty="0">
                <a:solidFill>
                  <a:srgbClr val="000000"/>
                </a:solidFill>
              </a:rPr>
              <a:t>Rajat Raina, Alexis Battle, </a:t>
            </a:r>
            <a:r>
              <a:rPr lang="en-US" sz="1600" dirty="0" err="1">
                <a:solidFill>
                  <a:srgbClr val="000000"/>
                </a:solidFill>
              </a:rPr>
              <a:t>Honglak</a:t>
            </a:r>
            <a:r>
              <a:rPr lang="en-US" sz="1600" dirty="0">
                <a:solidFill>
                  <a:srgbClr val="000000"/>
                </a:solidFill>
              </a:rPr>
              <a:t> Lee, Benjamin Packer, Andrew Y. </a:t>
            </a:r>
            <a:r>
              <a:rPr lang="en-US" sz="1600" dirty="0" err="1">
                <a:solidFill>
                  <a:srgbClr val="000000"/>
                </a:solidFill>
              </a:rPr>
              <a:t>Ng,"Self</a:t>
            </a:r>
            <a:r>
              <a:rPr lang="en-US" sz="1600" dirty="0">
                <a:solidFill>
                  <a:srgbClr val="000000"/>
                </a:solidFill>
              </a:rPr>
              <a:t>-taught Learning: Transfer Learning from Unlabeled Data", ICML,2007</a:t>
            </a:r>
            <a:endParaRPr lang="en-US" sz="1600" dirty="0"/>
          </a:p>
        </p:txBody>
      </p:sp>
      <p:pic>
        <p:nvPicPr>
          <p:cNvPr id="5" name="Picture 4"/>
          <p:cNvPicPr>
            <a:picLocks noChangeAspect="1"/>
          </p:cNvPicPr>
          <p:nvPr/>
        </p:nvPicPr>
        <p:blipFill>
          <a:blip r:embed="rId2"/>
          <a:stretch>
            <a:fillRect/>
          </a:stretch>
        </p:blipFill>
        <p:spPr>
          <a:xfrm>
            <a:off x="228600" y="1399724"/>
            <a:ext cx="3185245" cy="2964989"/>
          </a:xfrm>
          <a:prstGeom prst="rect">
            <a:avLst/>
          </a:prstGeom>
        </p:spPr>
      </p:pic>
      <p:sp>
        <p:nvSpPr>
          <p:cNvPr id="4" name="Rectangle 3"/>
          <p:cNvSpPr/>
          <p:nvPr/>
        </p:nvSpPr>
        <p:spPr>
          <a:xfrm>
            <a:off x="3276600" y="1415261"/>
            <a:ext cx="5558372" cy="3139321"/>
          </a:xfrm>
          <a:prstGeom prst="rect">
            <a:avLst/>
          </a:prstGeom>
        </p:spPr>
        <p:txBody>
          <a:bodyPr wrap="square">
            <a:spAutoFit/>
          </a:bodyPr>
          <a:lstStyle/>
          <a:p>
            <a:pPr marL="285750" indent="-285750">
              <a:buFont typeface="Wingdings" panose="05000000000000000000" pitchFamily="2" charset="2"/>
              <a:buChar char="Ø"/>
            </a:pPr>
            <a:r>
              <a:rPr lang="en-US" b="1" dirty="0"/>
              <a:t>Supervised classification </a:t>
            </a:r>
            <a:r>
              <a:rPr lang="en-US" dirty="0"/>
              <a:t>uses labeled examples of elephants and rhinos;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semi-supervised learning </a:t>
            </a:r>
            <a:r>
              <a:rPr lang="en-US" dirty="0"/>
              <a:t>uses additional unlabeled examples of elephants and rhinos; </a:t>
            </a:r>
          </a:p>
          <a:p>
            <a:endParaRPr lang="en-US" dirty="0"/>
          </a:p>
          <a:p>
            <a:pPr marL="285750" indent="-285750">
              <a:buFont typeface="Wingdings" panose="05000000000000000000" pitchFamily="2" charset="2"/>
              <a:buChar char="Ø"/>
            </a:pPr>
            <a:r>
              <a:rPr lang="en-US" b="1" dirty="0"/>
              <a:t>transfer learning </a:t>
            </a:r>
            <a:r>
              <a:rPr lang="en-US" dirty="0"/>
              <a:t>uses additional labeled datasets;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self-taught learning </a:t>
            </a:r>
            <a:r>
              <a:rPr lang="en-US" dirty="0"/>
              <a:t>just requires additional unlabeled images, such as ones randomly downloaded from the Internet.</a:t>
            </a:r>
          </a:p>
        </p:txBody>
      </p:sp>
    </p:spTree>
    <p:extLst>
      <p:ext uri="{BB962C8B-B14F-4D97-AF65-F5344CB8AC3E}">
        <p14:creationId xmlns:p14="http://schemas.microsoft.com/office/powerpoint/2010/main" val="187934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16</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495439865"/>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r>
                        <a:rPr lang="en-US" dirty="0"/>
                        <a:t>Self-taught learning</a:t>
                      </a:r>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t>Zero-shot Learning</a:t>
                      </a:r>
                    </a:p>
                  </a:txBody>
                  <a:tcPr anchor="ctr">
                    <a:solidFill>
                      <a:schemeClr val="accent5">
                        <a:lumMod val="20000"/>
                        <a:lumOff val="80000"/>
                      </a:schemeClr>
                    </a:solidFill>
                  </a:tcPr>
                </a:tc>
                <a:tc>
                  <a:txBody>
                    <a:bodyPr/>
                    <a:lstStyle/>
                    <a:p>
                      <a:pPr algn="ctr"/>
                      <a:r>
                        <a:rPr lang="en-US" dirty="0">
                          <a:solidFill>
                            <a:srgbClr val="FF0000"/>
                          </a:solidFill>
                        </a:rPr>
                        <a:t>Self-taught clustering</a:t>
                      </a:r>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102968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 Self-taught Clustering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17</a:t>
            </a:fld>
            <a:endParaRPr sz="2000">
              <a:latin typeface="Arial"/>
              <a:cs typeface="Arial"/>
            </a:endParaRPr>
          </a:p>
        </p:txBody>
      </p:sp>
      <p:sp>
        <p:nvSpPr>
          <p:cNvPr id="6" name="Rectangle 5"/>
          <p:cNvSpPr/>
          <p:nvPr/>
        </p:nvSpPr>
        <p:spPr>
          <a:xfrm>
            <a:off x="376773" y="4747796"/>
            <a:ext cx="8643755" cy="338554"/>
          </a:xfrm>
          <a:prstGeom prst="rect">
            <a:avLst/>
          </a:prstGeom>
        </p:spPr>
        <p:txBody>
          <a:bodyPr wrap="square">
            <a:spAutoFit/>
          </a:bodyPr>
          <a:lstStyle/>
          <a:p>
            <a:r>
              <a:rPr lang="en-US" sz="1600" dirty="0" err="1">
                <a:solidFill>
                  <a:srgbClr val="000000"/>
                </a:solidFill>
              </a:rPr>
              <a:t>Wenyuan</a:t>
            </a:r>
            <a:r>
              <a:rPr lang="en-US" sz="1600" dirty="0">
                <a:solidFill>
                  <a:srgbClr val="000000"/>
                </a:solidFill>
              </a:rPr>
              <a:t> Dai, </a:t>
            </a:r>
            <a:r>
              <a:rPr lang="en-US" sz="1600" dirty="0" err="1">
                <a:solidFill>
                  <a:srgbClr val="000000"/>
                </a:solidFill>
              </a:rPr>
              <a:t>Qiang</a:t>
            </a:r>
            <a:r>
              <a:rPr lang="en-US" sz="1600" dirty="0">
                <a:solidFill>
                  <a:srgbClr val="000000"/>
                </a:solidFill>
              </a:rPr>
              <a:t> Yang, </a:t>
            </a:r>
            <a:r>
              <a:rPr lang="en-US" sz="1600" dirty="0" err="1">
                <a:solidFill>
                  <a:srgbClr val="000000"/>
                </a:solidFill>
              </a:rPr>
              <a:t>Gui-Rong</a:t>
            </a:r>
            <a:r>
              <a:rPr lang="en-US" sz="1600" dirty="0">
                <a:solidFill>
                  <a:srgbClr val="000000"/>
                </a:solidFill>
              </a:rPr>
              <a:t> </a:t>
            </a:r>
            <a:r>
              <a:rPr lang="en-US" sz="1600" dirty="0" err="1">
                <a:solidFill>
                  <a:srgbClr val="000000"/>
                </a:solidFill>
              </a:rPr>
              <a:t>Xue</a:t>
            </a:r>
            <a:r>
              <a:rPr lang="en-US" sz="1600" dirty="0">
                <a:solidFill>
                  <a:srgbClr val="000000"/>
                </a:solidFill>
              </a:rPr>
              <a:t>, Yong Yu, “</a:t>
            </a:r>
            <a:r>
              <a:rPr lang="en-US" sz="1600" dirty="0"/>
              <a:t>Self-taught Clustering  </a:t>
            </a:r>
            <a:r>
              <a:rPr lang="en-US" sz="1600" dirty="0">
                <a:solidFill>
                  <a:srgbClr val="000000"/>
                </a:solidFill>
              </a:rPr>
              <a:t>”,  ICML,2008</a:t>
            </a:r>
          </a:p>
        </p:txBody>
      </p:sp>
      <p:pic>
        <p:nvPicPr>
          <p:cNvPr id="4" name="Picture 3"/>
          <p:cNvPicPr>
            <a:picLocks noChangeAspect="1"/>
          </p:cNvPicPr>
          <p:nvPr/>
        </p:nvPicPr>
        <p:blipFill>
          <a:blip r:embed="rId2"/>
          <a:stretch>
            <a:fillRect/>
          </a:stretch>
        </p:blipFill>
        <p:spPr>
          <a:xfrm>
            <a:off x="405126" y="1378490"/>
            <a:ext cx="6390680" cy="2184482"/>
          </a:xfrm>
          <a:prstGeom prst="rect">
            <a:avLst/>
          </a:prstGeom>
        </p:spPr>
      </p:pic>
      <p:sp>
        <p:nvSpPr>
          <p:cNvPr id="5" name="Rectangle 4"/>
          <p:cNvSpPr/>
          <p:nvPr/>
        </p:nvSpPr>
        <p:spPr>
          <a:xfrm>
            <a:off x="491263" y="3409950"/>
            <a:ext cx="8414774" cy="1323439"/>
          </a:xfrm>
          <a:prstGeom prst="rect">
            <a:avLst/>
          </a:prstGeom>
        </p:spPr>
        <p:txBody>
          <a:bodyPr wrap="square">
            <a:spAutoFit/>
          </a:bodyPr>
          <a:lstStyle/>
          <a:p>
            <a:pPr marL="285750" indent="-285750">
              <a:buFont typeface="Arial" panose="020B0604020202020204" pitchFamily="34" charset="0"/>
              <a:buChar char="•"/>
            </a:pPr>
            <a:r>
              <a:rPr lang="en-US" sz="1600" dirty="0"/>
              <a:t>diamond and ring share quite a lot of features about “diamond”; </a:t>
            </a:r>
          </a:p>
          <a:p>
            <a:pPr marL="285750" indent="-285750">
              <a:buFont typeface="Arial" panose="020B0604020202020204" pitchFamily="34" charset="0"/>
              <a:buChar char="•"/>
            </a:pPr>
            <a:r>
              <a:rPr lang="en-US" sz="1600" dirty="0"/>
              <a:t>ring and platinum share quite a lot of features about “platinum”;</a:t>
            </a:r>
          </a:p>
          <a:p>
            <a:pPr marL="285750" indent="-285750">
              <a:buFont typeface="Arial" panose="020B0604020202020204" pitchFamily="34" charset="0"/>
              <a:buChar char="•"/>
            </a:pPr>
            <a:r>
              <a:rPr lang="en-US" sz="1600" dirty="0"/>
              <a:t>platinum and titanium share quite a lot of features about “metal”. </a:t>
            </a:r>
          </a:p>
          <a:p>
            <a:pPr marL="285750" indent="-285750">
              <a:buFont typeface="Arial" panose="020B0604020202020204" pitchFamily="34" charset="0"/>
              <a:buChar char="•"/>
            </a:pPr>
            <a:r>
              <a:rPr lang="en-US" sz="1600" dirty="0"/>
              <a:t>In this situation, the auxiliary data can be used to help uncover a better data representation to benefit the target data set.</a:t>
            </a:r>
          </a:p>
        </p:txBody>
      </p:sp>
    </p:spTree>
    <p:extLst>
      <p:ext uri="{BB962C8B-B14F-4D97-AF65-F5344CB8AC3E}">
        <p14:creationId xmlns:p14="http://schemas.microsoft.com/office/powerpoint/2010/main" val="150989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18</a:t>
            </a:fld>
            <a:endParaRPr sz="2000">
              <a:latin typeface="Arial"/>
              <a:cs typeface="Arial"/>
            </a:endParaRPr>
          </a:p>
        </p:txBody>
      </p:sp>
      <p:graphicFrame>
        <p:nvGraphicFramePr>
          <p:cNvPr id="4" name="Table 3"/>
          <p:cNvGraphicFramePr>
            <a:graphicFrameLocks noGrp="1"/>
          </p:cNvGraphicFramePr>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r>
                        <a:rPr lang="en-US" dirty="0"/>
                        <a:t>Self-taught learning</a:t>
                      </a:r>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t>Zero-shot Learning</a:t>
                      </a:r>
                    </a:p>
                  </a:txBody>
                  <a:tcPr anchor="ctr">
                    <a:solidFill>
                      <a:schemeClr val="accent5">
                        <a:lumMod val="20000"/>
                        <a:lumOff val="80000"/>
                      </a:schemeClr>
                    </a:solidFill>
                  </a:tcPr>
                </a:tc>
                <a:tc>
                  <a:txBody>
                    <a:bodyPr/>
                    <a:lstStyle/>
                    <a:p>
                      <a:pPr algn="ctr"/>
                      <a:r>
                        <a:rPr lang="en-US" dirty="0"/>
                        <a:t>Self-taught clustering</a:t>
                      </a:r>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312471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rPr>
              <a:t>Document representation</a:t>
            </a:r>
            <a:endParaRPr sz="3600" dirty="0">
              <a:latin typeface="+mn-lt"/>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19</a:t>
            </a:fld>
            <a:endParaRPr sz="2000">
              <a:latin typeface="Arial"/>
              <a:cs typeface="Arial"/>
            </a:endParaRPr>
          </a:p>
        </p:txBody>
      </p:sp>
      <p:sp>
        <p:nvSpPr>
          <p:cNvPr id="4" name="Rectangle 3"/>
          <p:cNvSpPr/>
          <p:nvPr/>
        </p:nvSpPr>
        <p:spPr>
          <a:xfrm>
            <a:off x="515238" y="1885950"/>
            <a:ext cx="7942961" cy="1323439"/>
          </a:xfrm>
          <a:prstGeom prst="rect">
            <a:avLst/>
          </a:prstGeom>
        </p:spPr>
        <p:txBody>
          <a:bodyPr wrap="square">
            <a:spAutoFit/>
          </a:bodyPr>
          <a:lstStyle/>
          <a:p>
            <a:r>
              <a:rPr lang="en-US" sz="2000" dirty="0">
                <a:solidFill>
                  <a:srgbClr val="000000"/>
                </a:solidFill>
              </a:rPr>
              <a:t>Definition: </a:t>
            </a:r>
            <a:r>
              <a:rPr lang="en-US" sz="2000" b="1" dirty="0">
                <a:solidFill>
                  <a:srgbClr val="000000"/>
                </a:solidFill>
              </a:rPr>
              <a:t>Meaning </a:t>
            </a:r>
            <a:r>
              <a:rPr lang="en-US" sz="2000" dirty="0">
                <a:solidFill>
                  <a:srgbClr val="000000"/>
                </a:solidFill>
              </a:rPr>
              <a:t>(Webster dictionary)</a:t>
            </a:r>
          </a:p>
          <a:p>
            <a:pPr marL="342900" indent="-342900">
              <a:buFont typeface="Arial" panose="020B0604020202020204" pitchFamily="34" charset="0"/>
              <a:buChar char="•"/>
            </a:pPr>
            <a:r>
              <a:rPr lang="en-US" sz="2000" dirty="0">
                <a:solidFill>
                  <a:srgbClr val="000000"/>
                </a:solidFill>
              </a:rPr>
              <a:t>the idea that is represented by a word, phrase, etc.</a:t>
            </a:r>
          </a:p>
          <a:p>
            <a:pPr marL="342900" indent="-342900">
              <a:buFont typeface="Arial" panose="020B0604020202020204" pitchFamily="34" charset="0"/>
              <a:buChar char="•"/>
            </a:pPr>
            <a:r>
              <a:rPr lang="en-US" sz="2000" dirty="0">
                <a:solidFill>
                  <a:srgbClr val="000000"/>
                </a:solidFill>
              </a:rPr>
              <a:t>the idea that a person wants to express by using words, signs, etc.</a:t>
            </a:r>
          </a:p>
          <a:p>
            <a:pPr marL="342900" indent="-342900">
              <a:buFont typeface="Arial" panose="020B0604020202020204" pitchFamily="34" charset="0"/>
              <a:buChar char="•"/>
            </a:pPr>
            <a:r>
              <a:rPr lang="en-US" sz="2000" dirty="0">
                <a:solidFill>
                  <a:srgbClr val="000000"/>
                </a:solidFill>
              </a:rPr>
              <a:t>the idea that is expressed in a work of writing, art, etc.</a:t>
            </a:r>
            <a:endParaRPr lang="en-US" sz="2000" dirty="0"/>
          </a:p>
        </p:txBody>
      </p:sp>
      <p:sp>
        <p:nvSpPr>
          <p:cNvPr id="10" name="Rectangle 9"/>
          <p:cNvSpPr/>
          <p:nvPr/>
        </p:nvSpPr>
        <p:spPr>
          <a:xfrm>
            <a:off x="515238" y="925465"/>
            <a:ext cx="7104761" cy="523220"/>
          </a:xfrm>
          <a:prstGeom prst="rect">
            <a:avLst/>
          </a:prstGeom>
        </p:spPr>
        <p:txBody>
          <a:bodyPr wrap="square">
            <a:spAutoFit/>
          </a:bodyPr>
          <a:lstStyle/>
          <a:p>
            <a:r>
              <a:rPr lang="en-US" sz="2800" dirty="0">
                <a:solidFill>
                  <a:srgbClr val="000000"/>
                </a:solidFill>
                <a:latin typeface="Calibri" panose="020F0502020204030204" pitchFamily="34" charset="0"/>
              </a:rPr>
              <a:t>How do we representing meaning of word</a:t>
            </a:r>
            <a:endParaRPr lang="en-US" sz="2800" dirty="0"/>
          </a:p>
        </p:txBody>
      </p:sp>
    </p:spTree>
    <p:extLst>
      <p:ext uri="{BB962C8B-B14F-4D97-AF65-F5344CB8AC3E}">
        <p14:creationId xmlns:p14="http://schemas.microsoft.com/office/powerpoint/2010/main" val="329438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Contents</a:t>
            </a:r>
            <a:endParaRPr sz="3600" dirty="0">
              <a:latin typeface="+mn-lt"/>
              <a:cs typeface="Arial"/>
            </a:endParaRPr>
          </a:p>
        </p:txBody>
      </p:sp>
      <p:sp>
        <p:nvSpPr>
          <p:cNvPr id="3" name="object 3"/>
          <p:cNvSpPr txBox="1"/>
          <p:nvPr/>
        </p:nvSpPr>
        <p:spPr>
          <a:xfrm>
            <a:off x="500627" y="1043646"/>
            <a:ext cx="7737900" cy="3847207"/>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spc="-5" dirty="0">
                <a:cs typeface="Arial" panose="020B0604020202020204" pitchFamily="34" charset="0"/>
              </a:rPr>
              <a:t>Introduction(what is self-taught learning)</a:t>
            </a:r>
            <a:endParaRPr lang="en-US" sz="2000" b="1" spc="-5" dirty="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Related work</a:t>
            </a:r>
          </a:p>
          <a:p>
            <a:pPr marL="927100" lvl="1" indent="-457200">
              <a:spcBef>
                <a:spcPts val="100"/>
              </a:spcBef>
              <a:buFont typeface="Arial" panose="020B0604020202020204" pitchFamily="34" charset="0"/>
              <a:buChar char="•"/>
            </a:pPr>
            <a:r>
              <a:rPr lang="en-US" sz="2000" spc="-5" dirty="0">
                <a:cs typeface="Arial"/>
              </a:rPr>
              <a:t>Fine-tuning  &amp; Multitask Learning</a:t>
            </a:r>
          </a:p>
          <a:p>
            <a:pPr marL="927100" lvl="1" indent="-457200">
              <a:spcBef>
                <a:spcPts val="100"/>
              </a:spcBef>
              <a:buFont typeface="Arial" panose="020B0604020202020204" pitchFamily="34" charset="0"/>
              <a:buChar char="•"/>
            </a:pPr>
            <a:r>
              <a:rPr lang="en-US" sz="2000" spc="-5" dirty="0">
                <a:cs typeface="Arial"/>
              </a:rPr>
              <a:t>Domain-adversarial training &amp; Zero-shot Learning</a:t>
            </a:r>
          </a:p>
          <a:p>
            <a:pPr marL="927100" lvl="1" indent="-457200">
              <a:spcBef>
                <a:spcPts val="100"/>
              </a:spcBef>
              <a:buFont typeface="Arial" panose="020B0604020202020204" pitchFamily="34" charset="0"/>
              <a:buChar char="•"/>
            </a:pPr>
            <a:r>
              <a:rPr lang="en-US" sz="2000" spc="-5" dirty="0">
                <a:cs typeface="Arial"/>
              </a:rPr>
              <a:t>Self-taught learning &amp; Self-taught clustering</a:t>
            </a:r>
          </a:p>
          <a:p>
            <a:pPr marL="342900" indent="-3429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Self-taught learning</a:t>
            </a:r>
          </a:p>
          <a:p>
            <a:pPr marL="927100" lvl="1" indent="-457200">
              <a:spcBef>
                <a:spcPts val="100"/>
              </a:spcBef>
              <a:buFont typeface="Arial" panose="020B0604020202020204" pitchFamily="34" charset="0"/>
              <a:buChar char="•"/>
              <a:tabLst>
                <a:tab pos="334010" algn="l"/>
                <a:tab pos="334645" algn="l"/>
              </a:tabLst>
            </a:pPr>
            <a:r>
              <a:rPr lang="en-US" sz="2000" spc="-5" dirty="0">
                <a:cs typeface="Arial"/>
              </a:rPr>
              <a:t>Architecture</a:t>
            </a:r>
          </a:p>
          <a:p>
            <a:pPr marL="927100" lvl="1" indent="-457200">
              <a:spcBef>
                <a:spcPts val="100"/>
              </a:spcBef>
              <a:buFont typeface="Arial" panose="020B0604020202020204" pitchFamily="34" charset="0"/>
              <a:buChar char="•"/>
              <a:tabLst>
                <a:tab pos="334010" algn="l"/>
                <a:tab pos="334645" algn="l"/>
              </a:tabLst>
            </a:pPr>
            <a:r>
              <a:rPr lang="en-US" sz="2000" spc="-5" dirty="0">
                <a:cs typeface="Arial"/>
              </a:rPr>
              <a:t>Workflow</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Text mining representation</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Convolutional Neural Network for text</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Datasets</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Results</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rPr>
              <a:t>Document representation</a:t>
            </a:r>
            <a:endParaRPr sz="3600" dirty="0">
              <a:latin typeface="+mn-lt"/>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20</a:t>
            </a:fld>
            <a:endParaRPr sz="2000">
              <a:latin typeface="Arial"/>
              <a:cs typeface="Arial"/>
            </a:endParaRPr>
          </a:p>
        </p:txBody>
      </p:sp>
      <p:sp>
        <p:nvSpPr>
          <p:cNvPr id="4" name="Rectangle 3"/>
          <p:cNvSpPr/>
          <p:nvPr/>
        </p:nvSpPr>
        <p:spPr>
          <a:xfrm>
            <a:off x="533400" y="2800350"/>
            <a:ext cx="7942961" cy="2246769"/>
          </a:xfrm>
          <a:prstGeom prst="rect">
            <a:avLst/>
          </a:prstGeom>
        </p:spPr>
        <p:txBody>
          <a:bodyPr wrap="square">
            <a:spAutoFit/>
          </a:bodyPr>
          <a:lstStyle/>
          <a:p>
            <a:r>
              <a:rPr lang="en-US" sz="2800" dirty="0"/>
              <a:t>Typical models:</a:t>
            </a:r>
          </a:p>
          <a:p>
            <a:pPr marL="914400" lvl="1" indent="-457200">
              <a:buFont typeface="Arial" panose="020B0604020202020204" pitchFamily="34" charset="0"/>
              <a:buChar char="•"/>
            </a:pPr>
            <a:r>
              <a:rPr lang="en-US" sz="2800" dirty="0"/>
              <a:t>Latent Semantic Analysis (LSA)  </a:t>
            </a:r>
          </a:p>
          <a:p>
            <a:pPr marL="914400" lvl="1" indent="-457200">
              <a:buFont typeface="Arial" panose="020B0604020202020204" pitchFamily="34" charset="0"/>
              <a:buChar char="•"/>
            </a:pPr>
            <a:r>
              <a:rPr lang="en-US" sz="2800" dirty="0"/>
              <a:t>probabilistic</a:t>
            </a:r>
          </a:p>
          <a:p>
            <a:pPr marL="914400" lvl="1" indent="-457200">
              <a:buFont typeface="Arial" panose="020B0604020202020204" pitchFamily="34" charset="0"/>
              <a:buChar char="•"/>
            </a:pPr>
            <a:r>
              <a:rPr lang="en-US" sz="2800" dirty="0"/>
              <a:t>LSA (</a:t>
            </a:r>
            <a:r>
              <a:rPr lang="en-US" sz="2800" dirty="0" err="1"/>
              <a:t>pLSA</a:t>
            </a:r>
            <a:r>
              <a:rPr lang="en-US" sz="2800" dirty="0"/>
              <a:t>) </a:t>
            </a:r>
          </a:p>
          <a:p>
            <a:pPr marL="914400" lvl="1" indent="-457200">
              <a:buFont typeface="Arial" panose="020B0604020202020204" pitchFamily="34" charset="0"/>
              <a:buChar char="•"/>
            </a:pPr>
            <a:r>
              <a:rPr lang="en-US" sz="2800" dirty="0"/>
              <a:t>Latent </a:t>
            </a:r>
            <a:r>
              <a:rPr lang="en-US" sz="2800" dirty="0" err="1"/>
              <a:t>Dirichlet</a:t>
            </a:r>
            <a:r>
              <a:rPr lang="en-US" sz="2800" dirty="0"/>
              <a:t> Allocation (LDA)</a:t>
            </a:r>
          </a:p>
        </p:txBody>
      </p:sp>
      <p:sp>
        <p:nvSpPr>
          <p:cNvPr id="10" name="Rectangle 9"/>
          <p:cNvSpPr/>
          <p:nvPr/>
        </p:nvSpPr>
        <p:spPr>
          <a:xfrm>
            <a:off x="533400" y="971550"/>
            <a:ext cx="7104761" cy="1815882"/>
          </a:xfrm>
          <a:prstGeom prst="rect">
            <a:avLst/>
          </a:prstGeom>
        </p:spPr>
        <p:txBody>
          <a:bodyPr wrap="square">
            <a:spAutoFit/>
          </a:bodyPr>
          <a:lstStyle/>
          <a:p>
            <a:r>
              <a:rPr lang="en-US" sz="2800" b="1" dirty="0"/>
              <a:t>Distributional Representation</a:t>
            </a:r>
          </a:p>
          <a:p>
            <a:r>
              <a:rPr lang="en-US" sz="2800" dirty="0"/>
              <a:t>Based on the hypothesis </a:t>
            </a:r>
          </a:p>
          <a:p>
            <a:r>
              <a:rPr lang="en-US" sz="2800" dirty="0"/>
              <a:t>that linguistic terms with similar distributions have similar meanings.</a:t>
            </a:r>
          </a:p>
        </p:txBody>
      </p:sp>
    </p:spTree>
    <p:extLst>
      <p:ext uri="{BB962C8B-B14F-4D97-AF65-F5344CB8AC3E}">
        <p14:creationId xmlns:p14="http://schemas.microsoft.com/office/powerpoint/2010/main" val="3179366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rPr>
              <a:t>Document representation</a:t>
            </a:r>
            <a:endParaRPr sz="3600" dirty="0">
              <a:latin typeface="+mn-lt"/>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21</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en-US" sz="2800" dirty="0"/>
              <a:t>Problems with distributional representation</a:t>
            </a:r>
          </a:p>
        </p:txBody>
      </p:sp>
      <p:sp>
        <p:nvSpPr>
          <p:cNvPr id="3" name="Rectangle 2"/>
          <p:cNvSpPr/>
          <p:nvPr/>
        </p:nvSpPr>
        <p:spPr>
          <a:xfrm>
            <a:off x="515238" y="1789415"/>
            <a:ext cx="8247762" cy="2800767"/>
          </a:xfrm>
          <a:prstGeom prst="rect">
            <a:avLst/>
          </a:prstGeom>
        </p:spPr>
        <p:txBody>
          <a:bodyPr wrap="square">
            <a:spAutoFit/>
          </a:bodyPr>
          <a:lstStyle/>
          <a:p>
            <a:pPr>
              <a:buFont typeface="Arial" panose="020B0604020202020204" pitchFamily="34" charset="0"/>
              <a:buChar char="•"/>
            </a:pPr>
            <a:r>
              <a:rPr lang="en-US" sz="1600" b="1" dirty="0"/>
              <a:t>Vocabulary</a:t>
            </a:r>
            <a:r>
              <a:rPr lang="en-US" sz="1600" dirty="0"/>
              <a:t>: The vocabulary requires careful design, most specifically in order to manage the size, which impacts the sparsity of the document representations.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Sparsity</a:t>
            </a:r>
            <a:r>
              <a:rPr lang="en-US" sz="1600" dirty="0"/>
              <a:t>: Sparse representations are harder to model both for computational reasons (space and time complexity) and also for information reasons, where the challenge is for the models to harness so little information in such a large representational space.</a:t>
            </a:r>
          </a:p>
          <a:p>
            <a:pPr>
              <a:buFont typeface="Arial" panose="020B0604020202020204" pitchFamily="34" charset="0"/>
              <a:buChar char="•"/>
            </a:pPr>
            <a:endParaRPr lang="en-US" sz="1600" dirty="0"/>
          </a:p>
          <a:p>
            <a:pPr>
              <a:buFont typeface="Arial" panose="020B0604020202020204" pitchFamily="34" charset="0"/>
              <a:buChar char="•"/>
            </a:pPr>
            <a:r>
              <a:rPr lang="en-US" sz="1600" b="1" dirty="0"/>
              <a:t>Meaning</a:t>
            </a:r>
            <a:r>
              <a:rPr lang="en-US" sz="1600" dirty="0"/>
              <a:t>: Discarding word order ignores the context, and in turn meaning of words in the document (semantics). Context and meaning can offer a lot to the model, that if modeled could tell the difference between the same words differently arranged (“this is interesting” vs “is this interesting”), synonyms (“old bike” vs “used bike”), and much more.</a:t>
            </a:r>
          </a:p>
        </p:txBody>
      </p:sp>
    </p:spTree>
    <p:extLst>
      <p:ext uri="{BB962C8B-B14F-4D97-AF65-F5344CB8AC3E}">
        <p14:creationId xmlns:p14="http://schemas.microsoft.com/office/powerpoint/2010/main" val="72725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rPr>
              <a:t>Document representation</a:t>
            </a:r>
            <a:endParaRPr sz="3600" dirty="0">
              <a:latin typeface="+mn-lt"/>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22</a:t>
            </a:fld>
            <a:endParaRPr sz="2000">
              <a:latin typeface="Arial"/>
              <a:cs typeface="Arial"/>
            </a:endParaRPr>
          </a:p>
        </p:txBody>
      </p:sp>
      <p:sp>
        <p:nvSpPr>
          <p:cNvPr id="4" name="Rectangle 3"/>
          <p:cNvSpPr/>
          <p:nvPr/>
        </p:nvSpPr>
        <p:spPr>
          <a:xfrm>
            <a:off x="390080" y="3474527"/>
            <a:ext cx="7942961" cy="954107"/>
          </a:xfrm>
          <a:prstGeom prst="rect">
            <a:avLst/>
          </a:prstGeom>
        </p:spPr>
        <p:txBody>
          <a:bodyPr wrap="square">
            <a:spAutoFit/>
          </a:bodyPr>
          <a:lstStyle/>
          <a:p>
            <a:r>
              <a:rPr lang="en-US" sz="2800" dirty="0"/>
              <a:t>Typical models:</a:t>
            </a:r>
          </a:p>
          <a:p>
            <a:r>
              <a:rPr lang="en-US" sz="2800" dirty="0"/>
              <a:t>network-based distributed representation models</a:t>
            </a:r>
          </a:p>
        </p:txBody>
      </p:sp>
      <p:sp>
        <p:nvSpPr>
          <p:cNvPr id="10" name="Rectangle 9"/>
          <p:cNvSpPr/>
          <p:nvPr/>
        </p:nvSpPr>
        <p:spPr>
          <a:xfrm>
            <a:off x="390080" y="1047750"/>
            <a:ext cx="8229600" cy="2246769"/>
          </a:xfrm>
          <a:prstGeom prst="rect">
            <a:avLst/>
          </a:prstGeom>
        </p:spPr>
        <p:txBody>
          <a:bodyPr wrap="square">
            <a:spAutoFit/>
          </a:bodyPr>
          <a:lstStyle/>
          <a:p>
            <a:r>
              <a:rPr lang="en-US" sz="2800" b="1" dirty="0"/>
              <a:t>Distributed Representations </a:t>
            </a:r>
          </a:p>
          <a:p>
            <a:r>
              <a:rPr lang="en-US" sz="2800" dirty="0"/>
              <a:t>encode a document as a compact, dense</a:t>
            </a:r>
          </a:p>
          <a:p>
            <a:r>
              <a:rPr lang="en-US" sz="2800" dirty="0"/>
              <a:t>and lower dimensional vector with the semantic meaning of the document distributed along the dimensions of the vector</a:t>
            </a:r>
          </a:p>
        </p:txBody>
      </p:sp>
    </p:spTree>
    <p:extLst>
      <p:ext uri="{BB962C8B-B14F-4D97-AF65-F5344CB8AC3E}">
        <p14:creationId xmlns:p14="http://schemas.microsoft.com/office/powerpoint/2010/main" val="298308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rPr>
              <a:t>Word representation models</a:t>
            </a:r>
            <a:endParaRPr sz="3600" dirty="0">
              <a:latin typeface="+mn-lt"/>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23</a:t>
            </a:fld>
            <a:endParaRPr sz="2000">
              <a:latin typeface="Arial"/>
              <a:cs typeface="Arial"/>
            </a:endParaRPr>
          </a:p>
        </p:txBody>
      </p:sp>
      <p:sp>
        <p:nvSpPr>
          <p:cNvPr id="10" name="Rectangle 9"/>
          <p:cNvSpPr/>
          <p:nvPr/>
        </p:nvSpPr>
        <p:spPr>
          <a:xfrm>
            <a:off x="152401" y="900448"/>
            <a:ext cx="8763000" cy="1384995"/>
          </a:xfrm>
          <a:prstGeom prst="rect">
            <a:avLst/>
          </a:prstGeom>
        </p:spPr>
        <p:txBody>
          <a:bodyPr wrap="square">
            <a:spAutoFit/>
          </a:bodyPr>
          <a:lstStyle/>
          <a:p>
            <a:pPr lvl="1"/>
            <a:r>
              <a:rPr lang="en-US" sz="2800" dirty="0"/>
              <a:t>Distributed representations of words in a vector space</a:t>
            </a:r>
          </a:p>
          <a:p>
            <a:pPr marL="1371600" lvl="2" indent="-457200">
              <a:buFont typeface="Arial" panose="020B0604020202020204" pitchFamily="34" charset="0"/>
              <a:buChar char="•"/>
            </a:pPr>
            <a:r>
              <a:rPr lang="en-US" sz="2800" dirty="0"/>
              <a:t>can capture semantic meanings of words</a:t>
            </a:r>
          </a:p>
          <a:p>
            <a:pPr marL="1371600" lvl="2" indent="-457200">
              <a:buFont typeface="Arial" panose="020B0604020202020204" pitchFamily="34" charset="0"/>
              <a:buChar char="•"/>
            </a:pPr>
            <a:r>
              <a:rPr lang="en-US" sz="2800" dirty="0"/>
              <a:t>help achieve better results in text analysis tasks</a:t>
            </a:r>
          </a:p>
        </p:txBody>
      </p:sp>
      <p:sp>
        <p:nvSpPr>
          <p:cNvPr id="3" name="Rectangle 2"/>
          <p:cNvSpPr/>
          <p:nvPr/>
        </p:nvSpPr>
        <p:spPr>
          <a:xfrm>
            <a:off x="681190" y="2800350"/>
            <a:ext cx="4006161" cy="2769989"/>
          </a:xfrm>
          <a:prstGeom prst="rect">
            <a:avLst/>
          </a:prstGeom>
        </p:spPr>
        <p:txBody>
          <a:bodyPr wrap="none">
            <a:spAutoFit/>
          </a:bodyPr>
          <a:lstStyle/>
          <a:p>
            <a:r>
              <a:rPr lang="en-US" sz="2000" dirty="0"/>
              <a:t>Popular word representation models</a:t>
            </a:r>
          </a:p>
          <a:p>
            <a:pPr marL="800100" lvl="1" indent="-342900">
              <a:buFont typeface="Arial" panose="020B0604020202020204" pitchFamily="34" charset="0"/>
              <a:buChar char="•"/>
            </a:pPr>
            <a:r>
              <a:rPr lang="en-US" sz="2000" dirty="0"/>
              <a:t>Word2Vec</a:t>
            </a:r>
          </a:p>
          <a:p>
            <a:pPr marL="800100" lvl="1" indent="-342900">
              <a:buFont typeface="Arial" panose="020B0604020202020204" pitchFamily="34" charset="0"/>
              <a:buChar char="•"/>
            </a:pPr>
            <a:r>
              <a:rPr lang="en-US" sz="2000" dirty="0"/>
              <a:t>Glove</a:t>
            </a:r>
          </a:p>
          <a:p>
            <a:pPr marL="800100" lvl="1" indent="-342900">
              <a:buFont typeface="Arial" panose="020B0604020202020204" pitchFamily="34" charset="0"/>
              <a:buChar char="•"/>
            </a:pPr>
            <a:r>
              <a:rPr lang="en-US" sz="2000" dirty="0"/>
              <a:t>NTM</a:t>
            </a:r>
          </a:p>
          <a:p>
            <a:pPr marL="800100" lvl="1" indent="-342900">
              <a:buFont typeface="Arial" panose="020B0604020202020204" pitchFamily="34" charset="0"/>
              <a:buChar char="•"/>
            </a:pPr>
            <a:r>
              <a:rPr lang="en-US" sz="2000" dirty="0" err="1"/>
              <a:t>FastText</a:t>
            </a:r>
            <a:endParaRPr lang="en-US" sz="2000" dirty="0"/>
          </a:p>
          <a:p>
            <a:pPr marL="800100" lvl="1" indent="-342900">
              <a:buFont typeface="Arial" panose="020B0604020202020204" pitchFamily="34" charset="0"/>
              <a:buChar char="•"/>
            </a:pPr>
            <a:r>
              <a:rPr lang="en-US" sz="2000" dirty="0"/>
              <a:t>Doc2Vec</a:t>
            </a:r>
          </a:p>
          <a:p>
            <a:endParaRPr lang="en-US" dirty="0">
              <a:latin typeface="LinLibertineT"/>
            </a:endParaRPr>
          </a:p>
          <a:p>
            <a:endParaRPr lang="en-US" dirty="0">
              <a:latin typeface="LinLibertineT"/>
            </a:endParaRPr>
          </a:p>
          <a:p>
            <a:endParaRPr lang="en-US" dirty="0"/>
          </a:p>
        </p:txBody>
      </p:sp>
    </p:spTree>
    <p:extLst>
      <p:ext uri="{BB962C8B-B14F-4D97-AF65-F5344CB8AC3E}">
        <p14:creationId xmlns:p14="http://schemas.microsoft.com/office/powerpoint/2010/main" val="283299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24</a:t>
            </a:fld>
            <a:endParaRPr sz="2000">
              <a:latin typeface="Arial"/>
              <a:cs typeface="Arial"/>
            </a:endParaRPr>
          </a:p>
        </p:txBody>
      </p:sp>
      <p:sp>
        <p:nvSpPr>
          <p:cNvPr id="4" name="Rectangle 3"/>
          <p:cNvSpPr/>
          <p:nvPr/>
        </p:nvSpPr>
        <p:spPr>
          <a:xfrm>
            <a:off x="515238" y="1428750"/>
            <a:ext cx="7942961" cy="1015663"/>
          </a:xfrm>
          <a:prstGeom prst="rect">
            <a:avLst/>
          </a:prstGeom>
        </p:spPr>
        <p:txBody>
          <a:bodyPr wrap="square">
            <a:spAutoFit/>
          </a:bodyPr>
          <a:lstStyle/>
          <a:p>
            <a:pPr marL="342900" indent="-342900">
              <a:buFont typeface="Arial" panose="020B0604020202020204" pitchFamily="34" charset="0"/>
              <a:buChar char="•"/>
            </a:pPr>
            <a:r>
              <a:rPr lang="en-US" sz="2000" dirty="0"/>
              <a:t>Continuous Bag of Word (CBOW): use a window of word to predict the middle word</a:t>
            </a:r>
          </a:p>
          <a:p>
            <a:pPr marL="342900" indent="-342900">
              <a:buFont typeface="Arial" panose="020B0604020202020204" pitchFamily="34" charset="0"/>
              <a:buChar char="•"/>
            </a:pPr>
            <a:r>
              <a:rPr lang="en-US" sz="2000" dirty="0"/>
              <a:t>Skip-gram (SG): use a word to predict the surrounding ones in window.</a:t>
            </a:r>
          </a:p>
        </p:txBody>
      </p:sp>
      <p:sp>
        <p:nvSpPr>
          <p:cNvPr id="10" name="Rectangle 9"/>
          <p:cNvSpPr/>
          <p:nvPr/>
        </p:nvSpPr>
        <p:spPr>
          <a:xfrm>
            <a:off x="515238" y="925465"/>
            <a:ext cx="7104761" cy="400110"/>
          </a:xfrm>
          <a:prstGeom prst="rect">
            <a:avLst/>
          </a:prstGeom>
        </p:spPr>
        <p:txBody>
          <a:bodyPr wrap="square">
            <a:spAutoFit/>
          </a:bodyPr>
          <a:lstStyle/>
          <a:p>
            <a:r>
              <a:rPr lang="en-US" sz="2000" dirty="0"/>
              <a:t>Basic neural network models:</a:t>
            </a:r>
          </a:p>
        </p:txBody>
      </p:sp>
      <p:pic>
        <p:nvPicPr>
          <p:cNvPr id="8" name="Picture 7"/>
          <p:cNvPicPr>
            <a:picLocks noChangeAspect="1"/>
          </p:cNvPicPr>
          <p:nvPr/>
        </p:nvPicPr>
        <p:blipFill>
          <a:blip r:embed="rId2"/>
          <a:stretch>
            <a:fillRect/>
          </a:stretch>
        </p:blipFill>
        <p:spPr>
          <a:xfrm>
            <a:off x="1905000" y="2529053"/>
            <a:ext cx="4077017" cy="2480219"/>
          </a:xfrm>
          <a:prstGeom prst="rect">
            <a:avLst/>
          </a:prstGeom>
        </p:spPr>
      </p:pic>
    </p:spTree>
    <p:extLst>
      <p:ext uri="{BB962C8B-B14F-4D97-AF65-F5344CB8AC3E}">
        <p14:creationId xmlns:p14="http://schemas.microsoft.com/office/powerpoint/2010/main" val="3519055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25</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word2vec model:</a:t>
            </a:r>
            <a:endParaRPr lang="en-US" sz="2800" dirty="0"/>
          </a:p>
        </p:txBody>
      </p:sp>
      <p:sp>
        <p:nvSpPr>
          <p:cNvPr id="14" name="Rectangle 13"/>
          <p:cNvSpPr/>
          <p:nvPr/>
        </p:nvSpPr>
        <p:spPr>
          <a:xfrm>
            <a:off x="211238" y="3486726"/>
            <a:ext cx="5579962" cy="4001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t>The quick brown </a:t>
            </a:r>
            <a:r>
              <a:rPr lang="en-US" sz="2000" dirty="0">
                <a:solidFill>
                  <a:srgbClr val="FF0000"/>
                </a:solidFill>
              </a:rPr>
              <a:t>fox</a:t>
            </a:r>
            <a:r>
              <a:rPr lang="en-US" sz="2000" dirty="0"/>
              <a:t> jumps over the lazy dog</a:t>
            </a:r>
          </a:p>
        </p:txBody>
      </p:sp>
      <p:sp>
        <p:nvSpPr>
          <p:cNvPr id="16" name="Rectangle 15"/>
          <p:cNvSpPr/>
          <p:nvPr/>
        </p:nvSpPr>
        <p:spPr>
          <a:xfrm>
            <a:off x="536330" y="1428750"/>
            <a:ext cx="3472962"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1 Given a specific word </a:t>
            </a:r>
            <a:r>
              <a:rPr lang="en-US" sz="2000" dirty="0">
                <a:solidFill>
                  <a:srgbClr val="FF0000"/>
                </a:solidFill>
              </a:rPr>
              <a:t>“fox”</a:t>
            </a:r>
          </a:p>
        </p:txBody>
      </p:sp>
    </p:spTree>
    <p:extLst>
      <p:ext uri="{BB962C8B-B14F-4D97-AF65-F5344CB8AC3E}">
        <p14:creationId xmlns:p14="http://schemas.microsoft.com/office/powerpoint/2010/main" val="257302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26</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word2vec model:</a:t>
            </a:r>
            <a:endParaRPr lang="en-US" sz="2800" dirty="0"/>
          </a:p>
        </p:txBody>
      </p:sp>
      <p:sp>
        <p:nvSpPr>
          <p:cNvPr id="14" name="Rectangle 13"/>
          <p:cNvSpPr/>
          <p:nvPr/>
        </p:nvSpPr>
        <p:spPr>
          <a:xfrm>
            <a:off x="211238" y="3486726"/>
            <a:ext cx="5579962" cy="4001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t>The quick brown </a:t>
            </a:r>
            <a:r>
              <a:rPr lang="en-US" sz="2000" dirty="0">
                <a:solidFill>
                  <a:srgbClr val="FF0000"/>
                </a:solidFill>
              </a:rPr>
              <a:t>fox</a:t>
            </a:r>
            <a:r>
              <a:rPr lang="en-US" sz="2000" dirty="0"/>
              <a:t> jumps over the lazy dog</a:t>
            </a:r>
          </a:p>
        </p:txBody>
      </p:sp>
      <p:sp>
        <p:nvSpPr>
          <p:cNvPr id="16" name="Rectangle 15"/>
          <p:cNvSpPr/>
          <p:nvPr/>
        </p:nvSpPr>
        <p:spPr>
          <a:xfrm>
            <a:off x="536330" y="1428750"/>
            <a:ext cx="3472962"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1 Given a specific word </a:t>
            </a:r>
            <a:r>
              <a:rPr lang="en-US" sz="2000" dirty="0">
                <a:solidFill>
                  <a:srgbClr val="FF0000"/>
                </a:solidFill>
              </a:rPr>
              <a:t>“fox”</a:t>
            </a:r>
          </a:p>
        </p:txBody>
      </p:sp>
      <p:sp>
        <p:nvSpPr>
          <p:cNvPr id="17" name="Rectangle 16"/>
          <p:cNvSpPr/>
          <p:nvPr/>
        </p:nvSpPr>
        <p:spPr>
          <a:xfrm>
            <a:off x="536330" y="2100625"/>
            <a:ext cx="4340470"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2 Define nearby word by </a:t>
            </a:r>
            <a:r>
              <a:rPr lang="en-US" sz="2000" dirty="0">
                <a:solidFill>
                  <a:srgbClr val="FF0000"/>
                </a:solidFill>
              </a:rPr>
              <a:t>window size</a:t>
            </a:r>
          </a:p>
        </p:txBody>
      </p:sp>
    </p:spTree>
    <p:extLst>
      <p:ext uri="{BB962C8B-B14F-4D97-AF65-F5344CB8AC3E}">
        <p14:creationId xmlns:p14="http://schemas.microsoft.com/office/powerpoint/2010/main" val="51753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27</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word2vec model:</a:t>
            </a:r>
            <a:endParaRPr lang="en-US" sz="2800" dirty="0"/>
          </a:p>
        </p:txBody>
      </p:sp>
      <p:sp>
        <p:nvSpPr>
          <p:cNvPr id="14" name="Rectangle 13"/>
          <p:cNvSpPr/>
          <p:nvPr/>
        </p:nvSpPr>
        <p:spPr>
          <a:xfrm>
            <a:off x="211238" y="3486726"/>
            <a:ext cx="5579962" cy="4001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t>The quick brown </a:t>
            </a:r>
            <a:r>
              <a:rPr lang="en-US" sz="2000" dirty="0">
                <a:solidFill>
                  <a:srgbClr val="FF0000"/>
                </a:solidFill>
              </a:rPr>
              <a:t>fox</a:t>
            </a:r>
            <a:r>
              <a:rPr lang="en-US" sz="2000" dirty="0"/>
              <a:t> jumps over the lazy dog</a:t>
            </a:r>
          </a:p>
        </p:txBody>
      </p:sp>
      <p:sp>
        <p:nvSpPr>
          <p:cNvPr id="16" name="Rectangle 15"/>
          <p:cNvSpPr/>
          <p:nvPr/>
        </p:nvSpPr>
        <p:spPr>
          <a:xfrm>
            <a:off x="536330" y="1428750"/>
            <a:ext cx="3472962"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1 Given a specific word </a:t>
            </a:r>
            <a:r>
              <a:rPr lang="en-US" sz="2000" dirty="0">
                <a:solidFill>
                  <a:srgbClr val="FF0000"/>
                </a:solidFill>
              </a:rPr>
              <a:t>“fox”</a:t>
            </a:r>
          </a:p>
        </p:txBody>
      </p:sp>
      <p:sp>
        <p:nvSpPr>
          <p:cNvPr id="17" name="Rectangle 16"/>
          <p:cNvSpPr/>
          <p:nvPr/>
        </p:nvSpPr>
        <p:spPr>
          <a:xfrm>
            <a:off x="536330" y="2100625"/>
            <a:ext cx="4416670"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2 Define nearby word by </a:t>
            </a:r>
            <a:r>
              <a:rPr lang="en-US" sz="2000" dirty="0">
                <a:solidFill>
                  <a:srgbClr val="FF0000"/>
                </a:solidFill>
              </a:rPr>
              <a:t>window size </a:t>
            </a:r>
          </a:p>
        </p:txBody>
      </p:sp>
      <p:sp>
        <p:nvSpPr>
          <p:cNvPr id="18" name="Rectangle 17"/>
          <p:cNvSpPr/>
          <p:nvPr/>
        </p:nvSpPr>
        <p:spPr>
          <a:xfrm>
            <a:off x="1295401" y="3315357"/>
            <a:ext cx="1752599" cy="7041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p:cNvSpPr/>
          <p:nvPr/>
        </p:nvSpPr>
        <p:spPr>
          <a:xfrm>
            <a:off x="4411780" y="2558314"/>
            <a:ext cx="2045678" cy="4001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000" dirty="0"/>
              <a:t>Window size = 1</a:t>
            </a:r>
          </a:p>
        </p:txBody>
      </p:sp>
      <p:cxnSp>
        <p:nvCxnSpPr>
          <p:cNvPr id="20" name="Straight Arrow Connector 19"/>
          <p:cNvCxnSpPr>
            <a:stCxn id="18" idx="0"/>
          </p:cNvCxnSpPr>
          <p:nvPr/>
        </p:nvCxnSpPr>
        <p:spPr>
          <a:xfrm flipV="1">
            <a:off x="2171701" y="2895661"/>
            <a:ext cx="2218814" cy="419696"/>
          </a:xfrm>
          <a:prstGeom prst="straightConnector1">
            <a:avLst/>
          </a:prstGeom>
          <a:noFill/>
          <a:ln w="15875"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18996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28</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word2vec model:</a:t>
            </a:r>
            <a:endParaRPr lang="en-US" sz="2800" dirty="0"/>
          </a:p>
        </p:txBody>
      </p:sp>
      <p:sp>
        <p:nvSpPr>
          <p:cNvPr id="14" name="Rectangle 13"/>
          <p:cNvSpPr/>
          <p:nvPr/>
        </p:nvSpPr>
        <p:spPr>
          <a:xfrm>
            <a:off x="211238" y="3486726"/>
            <a:ext cx="5579962" cy="4001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t>The quick brown </a:t>
            </a:r>
            <a:r>
              <a:rPr lang="en-US" sz="2000" dirty="0">
                <a:solidFill>
                  <a:srgbClr val="FF0000"/>
                </a:solidFill>
              </a:rPr>
              <a:t>fox</a:t>
            </a:r>
            <a:r>
              <a:rPr lang="en-US" sz="2000" dirty="0"/>
              <a:t> jumps over the lazy dog</a:t>
            </a:r>
          </a:p>
        </p:txBody>
      </p:sp>
      <p:sp>
        <p:nvSpPr>
          <p:cNvPr id="16" name="Rectangle 15"/>
          <p:cNvSpPr/>
          <p:nvPr/>
        </p:nvSpPr>
        <p:spPr>
          <a:xfrm>
            <a:off x="536330" y="1428750"/>
            <a:ext cx="3472962"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1 Given a specific word </a:t>
            </a:r>
            <a:r>
              <a:rPr lang="en-US" sz="2000" dirty="0">
                <a:solidFill>
                  <a:srgbClr val="FF0000"/>
                </a:solidFill>
              </a:rPr>
              <a:t>“fox”</a:t>
            </a:r>
          </a:p>
        </p:txBody>
      </p:sp>
      <p:sp>
        <p:nvSpPr>
          <p:cNvPr id="17" name="Rectangle 16"/>
          <p:cNvSpPr/>
          <p:nvPr/>
        </p:nvSpPr>
        <p:spPr>
          <a:xfrm>
            <a:off x="536329" y="2100625"/>
            <a:ext cx="4340471"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2 Define nearby word by </a:t>
            </a:r>
            <a:r>
              <a:rPr lang="en-US" sz="2000" dirty="0">
                <a:solidFill>
                  <a:srgbClr val="FF0000"/>
                </a:solidFill>
              </a:rPr>
              <a:t>window size</a:t>
            </a:r>
          </a:p>
        </p:txBody>
      </p:sp>
      <p:sp>
        <p:nvSpPr>
          <p:cNvPr id="21" name="Rectangle 20"/>
          <p:cNvSpPr/>
          <p:nvPr/>
        </p:nvSpPr>
        <p:spPr>
          <a:xfrm>
            <a:off x="715219" y="3134154"/>
            <a:ext cx="2942381" cy="10473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p:cNvSpPr/>
          <p:nvPr/>
        </p:nvSpPr>
        <p:spPr>
          <a:xfrm>
            <a:off x="5294605" y="4363818"/>
            <a:ext cx="2045678" cy="40011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2000" dirty="0"/>
              <a:t>Window size = 2</a:t>
            </a:r>
          </a:p>
        </p:txBody>
      </p:sp>
      <p:cxnSp>
        <p:nvCxnSpPr>
          <p:cNvPr id="23" name="Straight Arrow Connector 22"/>
          <p:cNvCxnSpPr>
            <a:endCxn id="22" idx="1"/>
          </p:cNvCxnSpPr>
          <p:nvPr/>
        </p:nvCxnSpPr>
        <p:spPr>
          <a:xfrm>
            <a:off x="3657600" y="4181477"/>
            <a:ext cx="1637005" cy="3823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13577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29</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word2vec model:</a:t>
            </a:r>
            <a:endParaRPr lang="en-US" sz="2800" dirty="0"/>
          </a:p>
        </p:txBody>
      </p:sp>
      <p:sp>
        <p:nvSpPr>
          <p:cNvPr id="14" name="Rectangle 13"/>
          <p:cNvSpPr/>
          <p:nvPr/>
        </p:nvSpPr>
        <p:spPr>
          <a:xfrm>
            <a:off x="211238" y="3486726"/>
            <a:ext cx="5579962" cy="4001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t>The quick brown </a:t>
            </a:r>
            <a:r>
              <a:rPr lang="en-US" sz="2000" dirty="0">
                <a:solidFill>
                  <a:srgbClr val="FF0000"/>
                </a:solidFill>
              </a:rPr>
              <a:t>fox</a:t>
            </a:r>
            <a:r>
              <a:rPr lang="en-US" sz="2000" dirty="0"/>
              <a:t> jumps over the lazy dog</a:t>
            </a:r>
          </a:p>
        </p:txBody>
      </p:sp>
      <p:sp>
        <p:nvSpPr>
          <p:cNvPr id="16" name="Rectangle 15"/>
          <p:cNvSpPr/>
          <p:nvPr/>
        </p:nvSpPr>
        <p:spPr>
          <a:xfrm>
            <a:off x="536330" y="1428750"/>
            <a:ext cx="3472962"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1 Given a specific word </a:t>
            </a:r>
            <a:r>
              <a:rPr lang="en-US" sz="2000" dirty="0">
                <a:solidFill>
                  <a:srgbClr val="FF0000"/>
                </a:solidFill>
              </a:rPr>
              <a:t>“fox”</a:t>
            </a:r>
          </a:p>
        </p:txBody>
      </p:sp>
      <p:sp>
        <p:nvSpPr>
          <p:cNvPr id="17" name="Rectangle 16"/>
          <p:cNvSpPr/>
          <p:nvPr/>
        </p:nvSpPr>
        <p:spPr>
          <a:xfrm>
            <a:off x="536330" y="2100625"/>
            <a:ext cx="4111870"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dirty="0"/>
              <a:t>2 Define nearby word by </a:t>
            </a:r>
            <a:r>
              <a:rPr lang="en-US" sz="2000" dirty="0">
                <a:solidFill>
                  <a:srgbClr val="FF0000"/>
                </a:solidFill>
              </a:rPr>
              <a:t>window size</a:t>
            </a:r>
          </a:p>
        </p:txBody>
      </p:sp>
      <p:sp>
        <p:nvSpPr>
          <p:cNvPr id="18" name="Rectangle 17"/>
          <p:cNvSpPr/>
          <p:nvPr/>
        </p:nvSpPr>
        <p:spPr>
          <a:xfrm>
            <a:off x="1295401" y="3315357"/>
            <a:ext cx="1752599" cy="7041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19" name="Rectangle 18"/>
          <p:cNvSpPr/>
          <p:nvPr/>
        </p:nvSpPr>
        <p:spPr>
          <a:xfrm>
            <a:off x="4595036" y="2558314"/>
            <a:ext cx="2045678" cy="4001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r>
              <a:rPr lang="en-US" sz="2000" dirty="0"/>
              <a:t>Window size = 1</a:t>
            </a:r>
          </a:p>
        </p:txBody>
      </p:sp>
      <p:cxnSp>
        <p:nvCxnSpPr>
          <p:cNvPr id="20" name="Straight Arrow Connector 19"/>
          <p:cNvCxnSpPr>
            <a:stCxn id="18" idx="0"/>
            <a:endCxn id="19" idx="1"/>
          </p:cNvCxnSpPr>
          <p:nvPr/>
        </p:nvCxnSpPr>
        <p:spPr>
          <a:xfrm flipV="1">
            <a:off x="2171701" y="2758369"/>
            <a:ext cx="2423335" cy="556988"/>
          </a:xfrm>
          <a:prstGeom prst="straightConnector1">
            <a:avLst/>
          </a:prstGeom>
          <a:noFill/>
          <a:ln w="15875"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
        <p:nvSpPr>
          <p:cNvPr id="21" name="Rectangle 20"/>
          <p:cNvSpPr/>
          <p:nvPr/>
        </p:nvSpPr>
        <p:spPr>
          <a:xfrm>
            <a:off x="715219" y="3134154"/>
            <a:ext cx="2942381" cy="10473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2" name="Rectangle 21"/>
          <p:cNvSpPr/>
          <p:nvPr/>
        </p:nvSpPr>
        <p:spPr>
          <a:xfrm>
            <a:off x="5294605" y="4363818"/>
            <a:ext cx="2045678" cy="40011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2000" dirty="0"/>
              <a:t>Window size = 2</a:t>
            </a:r>
          </a:p>
        </p:txBody>
      </p:sp>
      <p:cxnSp>
        <p:nvCxnSpPr>
          <p:cNvPr id="23" name="Straight Arrow Connector 22"/>
          <p:cNvCxnSpPr>
            <a:endCxn id="22" idx="1"/>
          </p:cNvCxnSpPr>
          <p:nvPr/>
        </p:nvCxnSpPr>
        <p:spPr>
          <a:xfrm>
            <a:off x="3657600" y="4181477"/>
            <a:ext cx="1637005" cy="3823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8910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733534"/>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Ø"/>
            </a:pPr>
            <a:r>
              <a:rPr lang="en-US" sz="2800" spc="-5" dirty="0">
                <a:cs typeface="Arial" panose="020B0604020202020204" pitchFamily="34" charset="0"/>
              </a:rPr>
              <a:t>What is Self-taught Learning?</a:t>
            </a:r>
          </a:p>
          <a:p>
            <a:pPr marL="469900" lvl="1">
              <a:spcBef>
                <a:spcPts val="100"/>
              </a:spcBef>
            </a:pPr>
            <a:r>
              <a:rPr lang="en-US" spc="-5" dirty="0">
                <a:cs typeface="Arial" panose="020B0604020202020204" pitchFamily="34" charset="0"/>
              </a:rPr>
              <a:t>Self-taught Learning is one kind of Transfer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a:t>
            </a:fld>
            <a:endParaRPr sz="2000">
              <a:latin typeface="Arial"/>
              <a:cs typeface="Arial"/>
            </a:endParaRPr>
          </a:p>
        </p:txBody>
      </p:sp>
    </p:spTree>
    <p:extLst>
      <p:ext uri="{BB962C8B-B14F-4D97-AF65-F5344CB8AC3E}">
        <p14:creationId xmlns:p14="http://schemas.microsoft.com/office/powerpoint/2010/main" val="98517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30</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Windowsize = 2 in this example</a:t>
            </a:r>
            <a:endParaRPr lang="en-US" sz="2800" dirty="0"/>
          </a:p>
        </p:txBody>
      </p:sp>
      <p:pic>
        <p:nvPicPr>
          <p:cNvPr id="24" name="Picture 4" descr="Train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56" y="1483868"/>
            <a:ext cx="5912712" cy="353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7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31</a:t>
            </a:fld>
            <a:endParaRPr sz="2000">
              <a:latin typeface="Arial"/>
              <a:cs typeface="Arial"/>
            </a:endParaRPr>
          </a:p>
        </p:txBody>
      </p:sp>
      <p:sp>
        <p:nvSpPr>
          <p:cNvPr id="10" name="Rectangle 9"/>
          <p:cNvSpPr/>
          <p:nvPr/>
        </p:nvSpPr>
        <p:spPr>
          <a:xfrm>
            <a:off x="515238" y="925465"/>
            <a:ext cx="7104761" cy="523220"/>
          </a:xfrm>
          <a:prstGeom prst="rect">
            <a:avLst/>
          </a:prstGeom>
        </p:spPr>
        <p:txBody>
          <a:bodyPr wrap="square">
            <a:spAutoFit/>
          </a:bodyPr>
          <a:lstStyle/>
          <a:p>
            <a:r>
              <a:rPr lang="da-DK" sz="2800" dirty="0">
                <a:solidFill>
                  <a:srgbClr val="212121"/>
                </a:solidFill>
              </a:rPr>
              <a:t>word2vec model:</a:t>
            </a:r>
            <a:endParaRPr lang="en-US" sz="2800" dirty="0"/>
          </a:p>
        </p:txBody>
      </p:sp>
      <p:pic>
        <p:nvPicPr>
          <p:cNvPr id="7" name="Picture 2" descr="Skip-gram Neural Network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893" y="1105896"/>
            <a:ext cx="6023318" cy="37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18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32</a:t>
            </a:fld>
            <a:endParaRPr sz="2000">
              <a:latin typeface="Arial"/>
              <a:cs typeface="Arial"/>
            </a:endParaRPr>
          </a:p>
        </p:txBody>
      </p:sp>
      <p:sp>
        <p:nvSpPr>
          <p:cNvPr id="10" name="Rectangle 9"/>
          <p:cNvSpPr/>
          <p:nvPr/>
        </p:nvSpPr>
        <p:spPr>
          <a:xfrm>
            <a:off x="515239" y="925465"/>
            <a:ext cx="3523362" cy="523220"/>
          </a:xfrm>
          <a:prstGeom prst="rect">
            <a:avLst/>
          </a:prstGeom>
        </p:spPr>
        <p:txBody>
          <a:bodyPr wrap="square">
            <a:spAutoFit/>
          </a:bodyPr>
          <a:lstStyle/>
          <a:p>
            <a:r>
              <a:rPr lang="da-DK" sz="2800" dirty="0">
                <a:solidFill>
                  <a:srgbClr val="212121"/>
                </a:solidFill>
              </a:rPr>
              <a:t>Details of Word2vec</a:t>
            </a:r>
            <a:endParaRPr lang="en-US" sz="2800" dirty="0"/>
          </a:p>
        </p:txBody>
      </p:sp>
      <p:sp>
        <p:nvSpPr>
          <p:cNvPr id="3" name="Rectangle 2"/>
          <p:cNvSpPr/>
          <p:nvPr/>
        </p:nvSpPr>
        <p:spPr>
          <a:xfrm>
            <a:off x="609600" y="1733550"/>
            <a:ext cx="678180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rPr>
              <a:t>Predict surrounding words in a window of length m of every word.</a:t>
            </a:r>
          </a:p>
          <a:p>
            <a:pPr marL="342900" indent="-342900">
              <a:buFont typeface="Arial" panose="020B0604020202020204" pitchFamily="34" charset="0"/>
              <a:buChar char="•"/>
            </a:pPr>
            <a:r>
              <a:rPr lang="en-US" sz="2000" dirty="0">
                <a:solidFill>
                  <a:srgbClr val="000000"/>
                </a:solidFill>
              </a:rPr>
              <a:t>Objective function: Maximize the log probability of any context word given the current center word:</a:t>
            </a:r>
          </a:p>
          <a:p>
            <a:pPr marL="342900" indent="-342900">
              <a:buFont typeface="Arial" panose="020B0604020202020204" pitchFamily="34" charset="0"/>
              <a:buChar char="•"/>
            </a:pPr>
            <a:endParaRPr lang="en-US" sz="2000" dirty="0">
              <a:solidFill>
                <a:srgbClr val="000000"/>
              </a:solidFill>
            </a:endParaRPr>
          </a:p>
          <a:p>
            <a:pPr marL="342900" indent="-342900">
              <a:buFont typeface="Arial" panose="020B0604020202020204" pitchFamily="34" charset="0"/>
              <a:buChar char="•"/>
            </a:pPr>
            <a:endParaRPr lang="en-US" sz="2000" dirty="0">
              <a:solidFill>
                <a:srgbClr val="000000"/>
              </a:solidFill>
            </a:endParaRPr>
          </a:p>
          <a:p>
            <a:pPr marL="342900" indent="-342900">
              <a:buFont typeface="Arial" panose="020B0604020202020204" pitchFamily="34" charset="0"/>
              <a:buChar char="•"/>
            </a:pPr>
            <a:r>
              <a:rPr lang="en-US" sz="2000" dirty="0"/>
              <a:t>Where   represents all variables we optimize</a:t>
            </a:r>
          </a:p>
        </p:txBody>
      </p:sp>
      <p:pic>
        <p:nvPicPr>
          <p:cNvPr id="4" name="Picture 3"/>
          <p:cNvPicPr>
            <a:picLocks noChangeAspect="1"/>
          </p:cNvPicPr>
          <p:nvPr/>
        </p:nvPicPr>
        <p:blipFill>
          <a:blip r:embed="rId2"/>
          <a:stretch>
            <a:fillRect/>
          </a:stretch>
        </p:blipFill>
        <p:spPr>
          <a:xfrm>
            <a:off x="1050002" y="2952750"/>
            <a:ext cx="3521997" cy="723966"/>
          </a:xfrm>
          <a:prstGeom prst="rect">
            <a:avLst/>
          </a:prstGeom>
        </p:spPr>
      </p:pic>
      <p:pic>
        <p:nvPicPr>
          <p:cNvPr id="5" name="Picture 4"/>
          <p:cNvPicPr>
            <a:picLocks noChangeAspect="1"/>
          </p:cNvPicPr>
          <p:nvPr/>
        </p:nvPicPr>
        <p:blipFill>
          <a:blip r:embed="rId3"/>
          <a:stretch>
            <a:fillRect/>
          </a:stretch>
        </p:blipFill>
        <p:spPr>
          <a:xfrm>
            <a:off x="1752600" y="3638550"/>
            <a:ext cx="174911" cy="233215"/>
          </a:xfrm>
          <a:prstGeom prst="rect">
            <a:avLst/>
          </a:prstGeom>
        </p:spPr>
      </p:pic>
    </p:spTree>
    <p:extLst>
      <p:ext uri="{BB962C8B-B14F-4D97-AF65-F5344CB8AC3E}">
        <p14:creationId xmlns:p14="http://schemas.microsoft.com/office/powerpoint/2010/main" val="3987354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Word2Vector</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742950"/>
            <a:ext cx="7257162" cy="523220"/>
          </a:xfrm>
          <a:prstGeom prst="rect">
            <a:avLst/>
          </a:prstGeom>
        </p:spPr>
        <p:txBody>
          <a:bodyPr wrap="square">
            <a:spAutoFit/>
          </a:bodyPr>
          <a:lstStyle/>
          <a:p>
            <a:r>
              <a:rPr lang="en-US" sz="2800" dirty="0"/>
              <a:t>Evaluation</a:t>
            </a:r>
          </a:p>
        </p:txBody>
      </p:sp>
      <p:pic>
        <p:nvPicPr>
          <p:cNvPr id="3" name="Picture 2"/>
          <p:cNvPicPr>
            <a:picLocks noChangeAspect="1"/>
          </p:cNvPicPr>
          <p:nvPr/>
        </p:nvPicPr>
        <p:blipFill>
          <a:blip r:embed="rId2"/>
          <a:stretch>
            <a:fillRect/>
          </a:stretch>
        </p:blipFill>
        <p:spPr>
          <a:xfrm>
            <a:off x="381000" y="1180544"/>
            <a:ext cx="3248025" cy="2495550"/>
          </a:xfrm>
          <a:prstGeom prst="rect">
            <a:avLst/>
          </a:prstGeom>
        </p:spPr>
      </p:pic>
      <p:pic>
        <p:nvPicPr>
          <p:cNvPr id="4" name="Picture 3"/>
          <p:cNvPicPr>
            <a:picLocks noChangeAspect="1"/>
          </p:cNvPicPr>
          <p:nvPr/>
        </p:nvPicPr>
        <p:blipFill>
          <a:blip r:embed="rId3"/>
          <a:stretch>
            <a:fillRect/>
          </a:stretch>
        </p:blipFill>
        <p:spPr>
          <a:xfrm>
            <a:off x="4876800" y="1123950"/>
            <a:ext cx="3143250" cy="2447925"/>
          </a:xfrm>
          <a:prstGeom prst="rect">
            <a:avLst/>
          </a:prstGeom>
        </p:spPr>
      </p:pic>
      <p:sp>
        <p:nvSpPr>
          <p:cNvPr id="5" name="Rectangle 4"/>
          <p:cNvSpPr/>
          <p:nvPr/>
        </p:nvSpPr>
        <p:spPr>
          <a:xfrm>
            <a:off x="515238" y="3401020"/>
            <a:ext cx="3498112" cy="923330"/>
          </a:xfrm>
          <a:prstGeom prst="rect">
            <a:avLst/>
          </a:prstGeom>
        </p:spPr>
        <p:txBody>
          <a:bodyPr wrap="square">
            <a:spAutoFit/>
          </a:bodyPr>
          <a:lstStyle/>
          <a:p>
            <a:r>
              <a:rPr lang="en-US" dirty="0">
                <a:latin typeface="NimbusRomNo9L-Regu"/>
              </a:rPr>
              <a:t>Vector offsets for three word pairs.</a:t>
            </a:r>
          </a:p>
          <a:p>
            <a:r>
              <a:rPr lang="en-US" dirty="0">
                <a:latin typeface="NimbusRomNo9L-Regu"/>
              </a:rPr>
              <a:t>illustrating the gender relation</a:t>
            </a:r>
            <a:endParaRPr lang="en-US" dirty="0"/>
          </a:p>
        </p:txBody>
      </p:sp>
      <p:sp>
        <p:nvSpPr>
          <p:cNvPr id="7" name="Rectangle 6"/>
          <p:cNvSpPr/>
          <p:nvPr/>
        </p:nvSpPr>
        <p:spPr>
          <a:xfrm>
            <a:off x="5066639" y="3373219"/>
            <a:ext cx="3467761" cy="646331"/>
          </a:xfrm>
          <a:prstGeom prst="rect">
            <a:avLst/>
          </a:prstGeom>
        </p:spPr>
        <p:txBody>
          <a:bodyPr wrap="square">
            <a:spAutoFit/>
          </a:bodyPr>
          <a:lstStyle/>
          <a:p>
            <a:r>
              <a:rPr lang="en-US" dirty="0">
                <a:latin typeface="NimbusRomNo9L-Regu"/>
              </a:rPr>
              <a:t>singular/plural relation for</a:t>
            </a:r>
          </a:p>
          <a:p>
            <a:r>
              <a:rPr lang="en-US" dirty="0">
                <a:latin typeface="NimbusRomNo9L-Regu"/>
              </a:rPr>
              <a:t>two words. </a:t>
            </a:r>
            <a:endParaRPr lang="en-US" dirty="0"/>
          </a:p>
        </p:txBody>
      </p:sp>
      <p:sp>
        <p:nvSpPr>
          <p:cNvPr id="8" name="Rectangle 7"/>
          <p:cNvSpPr/>
          <p:nvPr/>
        </p:nvSpPr>
        <p:spPr>
          <a:xfrm>
            <a:off x="515238" y="4515679"/>
            <a:ext cx="8400162" cy="584775"/>
          </a:xfrm>
          <a:prstGeom prst="rect">
            <a:avLst/>
          </a:prstGeom>
        </p:spPr>
        <p:txBody>
          <a:bodyPr wrap="square">
            <a:spAutoFit/>
          </a:bodyPr>
          <a:lstStyle/>
          <a:p>
            <a:r>
              <a:rPr lang="en-US" sz="1600" dirty="0"/>
              <a:t>T. </a:t>
            </a:r>
            <a:r>
              <a:rPr lang="en-US" sz="1600" dirty="0" err="1"/>
              <a:t>Mikolov</a:t>
            </a:r>
            <a:r>
              <a:rPr lang="en-US" sz="1600" dirty="0"/>
              <a:t>, W.T. </a:t>
            </a:r>
            <a:r>
              <a:rPr lang="en-US" sz="1600" dirty="0" err="1"/>
              <a:t>Yih</a:t>
            </a:r>
            <a:r>
              <a:rPr lang="en-US" sz="1600" dirty="0"/>
              <a:t>, G. Zweig. Linguistic Regularities in Continuous Space Word Representations.</a:t>
            </a:r>
          </a:p>
          <a:p>
            <a:r>
              <a:rPr lang="en-US" sz="1600" dirty="0"/>
              <a:t>NAACL HLT 2013.</a:t>
            </a:r>
          </a:p>
        </p:txBody>
      </p:sp>
    </p:spTree>
    <p:extLst>
      <p:ext uri="{BB962C8B-B14F-4D97-AF65-F5344CB8AC3E}">
        <p14:creationId xmlns:p14="http://schemas.microsoft.com/office/powerpoint/2010/main" val="2995335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CNN for text classification</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925465"/>
            <a:ext cx="8400162" cy="1138773"/>
          </a:xfrm>
          <a:prstGeom prst="rect">
            <a:avLst/>
          </a:prstGeom>
        </p:spPr>
        <p:txBody>
          <a:bodyPr wrap="square">
            <a:spAutoFit/>
          </a:bodyPr>
          <a:lstStyle/>
          <a:p>
            <a:r>
              <a:rPr lang="en-US" sz="2800" dirty="0"/>
              <a:t>The Model</a:t>
            </a:r>
          </a:p>
          <a:p>
            <a:r>
              <a:rPr lang="en-US" sz="2000" dirty="0"/>
              <a:t>Kim, Y. (2014). Convolutional Neural Networks for Sentence Classification. EMNLP 2014</a:t>
            </a:r>
          </a:p>
        </p:txBody>
      </p:sp>
      <p:pic>
        <p:nvPicPr>
          <p:cNvPr id="3" name="Picture 2"/>
          <p:cNvPicPr>
            <a:picLocks noChangeAspect="1"/>
          </p:cNvPicPr>
          <p:nvPr/>
        </p:nvPicPr>
        <p:blipFill>
          <a:blip r:embed="rId2"/>
          <a:stretch>
            <a:fillRect/>
          </a:stretch>
        </p:blipFill>
        <p:spPr>
          <a:xfrm>
            <a:off x="990600" y="2131581"/>
            <a:ext cx="6682121" cy="2982236"/>
          </a:xfrm>
          <a:prstGeom prst="rect">
            <a:avLst/>
          </a:prstGeom>
        </p:spPr>
      </p:pic>
    </p:spTree>
    <p:extLst>
      <p:ext uri="{BB962C8B-B14F-4D97-AF65-F5344CB8AC3E}">
        <p14:creationId xmlns:p14="http://schemas.microsoft.com/office/powerpoint/2010/main" val="80458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CNN for text classification</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925465"/>
            <a:ext cx="8400162" cy="3477875"/>
          </a:xfrm>
          <a:prstGeom prst="rect">
            <a:avLst/>
          </a:prstGeom>
        </p:spPr>
        <p:txBody>
          <a:bodyPr wrap="square">
            <a:spAutoFit/>
          </a:bodyPr>
          <a:lstStyle/>
          <a:p>
            <a:r>
              <a:rPr lang="en-US" sz="2800" dirty="0"/>
              <a:t>Steps:</a:t>
            </a:r>
          </a:p>
          <a:p>
            <a:pPr marL="342900" indent="-342900">
              <a:buFont typeface="Arial" panose="020B0604020202020204" pitchFamily="34" charset="0"/>
              <a:buChar char="•"/>
            </a:pPr>
            <a:r>
              <a:rPr lang="en-US" sz="2400" dirty="0"/>
              <a:t>First layers embeds words into low-dimensional vectors.</a:t>
            </a:r>
          </a:p>
          <a:p>
            <a:pPr marL="342900" indent="-342900">
              <a:buFont typeface="Arial" panose="020B0604020202020204" pitchFamily="34" charset="0"/>
              <a:buChar char="•"/>
            </a:pPr>
            <a:r>
              <a:rPr lang="en-US" sz="2400" dirty="0"/>
              <a:t>Next layer performs convolutions over the embedded word vectors using multiple filter sizes. For example, sliding over 3, 4 or 5 words at a time. </a:t>
            </a:r>
          </a:p>
          <a:p>
            <a:pPr marL="342900" indent="-342900">
              <a:buFont typeface="Arial" panose="020B0604020202020204" pitchFamily="34" charset="0"/>
              <a:buChar char="•"/>
            </a:pPr>
            <a:r>
              <a:rPr lang="en-US" sz="2400" dirty="0"/>
              <a:t>Max-pool the result of the convolutional layer into a long feature vector</a:t>
            </a:r>
          </a:p>
          <a:p>
            <a:pPr marL="342900" indent="-342900">
              <a:buFont typeface="Arial" panose="020B0604020202020204" pitchFamily="34" charset="0"/>
              <a:buChar char="•"/>
            </a:pPr>
            <a:r>
              <a:rPr lang="en-US" sz="2400" dirty="0"/>
              <a:t>Add dropout regularization, and classify the result using a </a:t>
            </a:r>
            <a:r>
              <a:rPr lang="en-US" sz="2400" dirty="0" err="1"/>
              <a:t>softmax</a:t>
            </a:r>
            <a:r>
              <a:rPr lang="en-US" sz="2400" dirty="0"/>
              <a:t> layer.</a:t>
            </a:r>
          </a:p>
        </p:txBody>
      </p:sp>
    </p:spTree>
    <p:extLst>
      <p:ext uri="{BB962C8B-B14F-4D97-AF65-F5344CB8AC3E}">
        <p14:creationId xmlns:p14="http://schemas.microsoft.com/office/powerpoint/2010/main" val="371110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23728"/>
            <a:ext cx="8566740"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Self-taught learning diagram</a:t>
            </a:r>
            <a:endParaRPr sz="3600" dirty="0">
              <a:latin typeface="+mn-lt"/>
              <a:cs typeface="Arial"/>
            </a:endParaRPr>
          </a:p>
        </p:txBody>
      </p:sp>
      <p:cxnSp>
        <p:nvCxnSpPr>
          <p:cNvPr id="61" name="Straight Arrow Connector 60"/>
          <p:cNvCxnSpPr>
            <a:stCxn id="110" idx="0"/>
          </p:cNvCxnSpPr>
          <p:nvPr/>
        </p:nvCxnSpPr>
        <p:spPr>
          <a:xfrm flipV="1">
            <a:off x="2536954" y="1420909"/>
            <a:ext cx="1654046" cy="99844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3" name="Picture 2"/>
          <p:cNvPicPr>
            <a:picLocks noChangeAspect="1"/>
          </p:cNvPicPr>
          <p:nvPr/>
        </p:nvPicPr>
        <p:blipFill>
          <a:blip r:embed="rId2"/>
          <a:stretch>
            <a:fillRect/>
          </a:stretch>
        </p:blipFill>
        <p:spPr>
          <a:xfrm>
            <a:off x="85928" y="3630367"/>
            <a:ext cx="1236252" cy="1524000"/>
          </a:xfrm>
          <a:prstGeom prst="rect">
            <a:avLst/>
          </a:prstGeom>
        </p:spPr>
      </p:pic>
      <p:pic>
        <p:nvPicPr>
          <p:cNvPr id="4" name="Picture 3"/>
          <p:cNvPicPr>
            <a:picLocks noChangeAspect="1"/>
          </p:cNvPicPr>
          <p:nvPr/>
        </p:nvPicPr>
        <p:blipFill>
          <a:blip r:embed="rId3"/>
          <a:stretch>
            <a:fillRect/>
          </a:stretch>
        </p:blipFill>
        <p:spPr>
          <a:xfrm>
            <a:off x="533400" y="657989"/>
            <a:ext cx="990600" cy="1200150"/>
          </a:xfrm>
          <a:prstGeom prst="rect">
            <a:avLst/>
          </a:prstGeom>
        </p:spPr>
      </p:pic>
      <p:pic>
        <p:nvPicPr>
          <p:cNvPr id="12" name="Picture 11"/>
          <p:cNvPicPr>
            <a:picLocks noChangeAspect="1"/>
          </p:cNvPicPr>
          <p:nvPr/>
        </p:nvPicPr>
        <p:blipFill>
          <a:blip r:embed="rId4"/>
          <a:stretch>
            <a:fillRect/>
          </a:stretch>
        </p:blipFill>
        <p:spPr>
          <a:xfrm>
            <a:off x="5663373" y="1176005"/>
            <a:ext cx="513732" cy="1059573"/>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0136" y="3915592"/>
            <a:ext cx="789758" cy="789758"/>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1739" y="905089"/>
            <a:ext cx="921102" cy="921102"/>
          </a:xfrm>
          <a:prstGeom prst="rect">
            <a:avLst/>
          </a:prstGeom>
        </p:spPr>
      </p:pic>
      <p:cxnSp>
        <p:nvCxnSpPr>
          <p:cNvPr id="60" name="Straight Connector 59"/>
          <p:cNvCxnSpPr>
            <a:endCxn id="110" idx="4"/>
          </p:cNvCxnSpPr>
          <p:nvPr/>
        </p:nvCxnSpPr>
        <p:spPr>
          <a:xfrm flipV="1">
            <a:off x="1191154" y="3319445"/>
            <a:ext cx="1345800" cy="596148"/>
          </a:xfrm>
          <a:prstGeom prst="line">
            <a:avLst/>
          </a:prstGeom>
        </p:spPr>
        <p:style>
          <a:lnRef idx="2">
            <a:schemeClr val="accent6"/>
          </a:lnRef>
          <a:fillRef idx="0">
            <a:schemeClr val="accent6"/>
          </a:fillRef>
          <a:effectRef idx="1">
            <a:schemeClr val="accent6"/>
          </a:effectRef>
          <a:fontRef idx="minor">
            <a:schemeClr val="tx1"/>
          </a:fontRef>
        </p:style>
      </p:cxnSp>
      <p:cxnSp>
        <p:nvCxnSpPr>
          <p:cNvPr id="63" name="Straight Arrow Connector 62"/>
          <p:cNvCxnSpPr>
            <a:stCxn id="110" idx="4"/>
            <a:endCxn id="17" idx="1"/>
          </p:cNvCxnSpPr>
          <p:nvPr/>
        </p:nvCxnSpPr>
        <p:spPr>
          <a:xfrm>
            <a:off x="2536954" y="3319445"/>
            <a:ext cx="1503182" cy="9910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70" name="Picture 69"/>
          <p:cNvPicPr>
            <a:picLocks noChangeAspect="1"/>
          </p:cNvPicPr>
          <p:nvPr/>
        </p:nvPicPr>
        <p:blipFill>
          <a:blip r:embed="rId3"/>
          <a:stretch>
            <a:fillRect/>
          </a:stretch>
        </p:blipFill>
        <p:spPr>
          <a:xfrm>
            <a:off x="3962241" y="2320563"/>
            <a:ext cx="990600" cy="1200150"/>
          </a:xfrm>
          <a:prstGeom prst="rect">
            <a:avLst/>
          </a:prstGeom>
        </p:spPr>
      </p:pic>
      <p:cxnSp>
        <p:nvCxnSpPr>
          <p:cNvPr id="81" name="Straight Connector 80"/>
          <p:cNvCxnSpPr>
            <a:stCxn id="70" idx="0"/>
          </p:cNvCxnSpPr>
          <p:nvPr/>
        </p:nvCxnSpPr>
        <p:spPr>
          <a:xfrm flipV="1">
            <a:off x="4457541" y="1705791"/>
            <a:ext cx="351390" cy="614772"/>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Arrow Connector 83"/>
          <p:cNvCxnSpPr/>
          <p:nvPr/>
        </p:nvCxnSpPr>
        <p:spPr>
          <a:xfrm>
            <a:off x="4808931" y="1705791"/>
            <a:ext cx="829869" cy="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85" name="Straight Connector 84"/>
          <p:cNvCxnSpPr>
            <a:endCxn id="70" idx="2"/>
          </p:cNvCxnSpPr>
          <p:nvPr/>
        </p:nvCxnSpPr>
        <p:spPr>
          <a:xfrm flipH="1" flipV="1">
            <a:off x="4457541" y="3520713"/>
            <a:ext cx="372353" cy="494372"/>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p:nvPr/>
        </p:nvCxnSpPr>
        <p:spPr>
          <a:xfrm flipV="1">
            <a:off x="4808931" y="4015085"/>
            <a:ext cx="829869" cy="44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91" name="Picture 90"/>
          <p:cNvPicPr>
            <a:picLocks noChangeAspect="1"/>
          </p:cNvPicPr>
          <p:nvPr/>
        </p:nvPicPr>
        <p:blipFill>
          <a:blip r:embed="rId4"/>
          <a:stretch>
            <a:fillRect/>
          </a:stretch>
        </p:blipFill>
        <p:spPr>
          <a:xfrm>
            <a:off x="5663373" y="3493377"/>
            <a:ext cx="513732" cy="1059573"/>
          </a:xfrm>
          <a:prstGeom prst="rect">
            <a:avLst/>
          </a:prstGeom>
        </p:spPr>
      </p:pic>
      <p:pic>
        <p:nvPicPr>
          <p:cNvPr id="96" name="Picture 95"/>
          <p:cNvPicPr>
            <a:picLocks noChangeAspect="1"/>
          </p:cNvPicPr>
          <p:nvPr/>
        </p:nvPicPr>
        <p:blipFill>
          <a:blip r:embed="rId7"/>
          <a:stretch>
            <a:fillRect/>
          </a:stretch>
        </p:blipFill>
        <p:spPr>
          <a:xfrm>
            <a:off x="2023336" y="2492585"/>
            <a:ext cx="1065050" cy="826860"/>
          </a:xfrm>
          <a:prstGeom prst="rect">
            <a:avLst/>
          </a:prstGeom>
        </p:spPr>
      </p:pic>
      <p:pic>
        <p:nvPicPr>
          <p:cNvPr id="98" name="Picture 97"/>
          <p:cNvPicPr>
            <a:picLocks noChangeAspect="1"/>
          </p:cNvPicPr>
          <p:nvPr/>
        </p:nvPicPr>
        <p:blipFill>
          <a:blip r:embed="rId8"/>
          <a:stretch>
            <a:fillRect/>
          </a:stretch>
        </p:blipFill>
        <p:spPr>
          <a:xfrm>
            <a:off x="7010832" y="1423329"/>
            <a:ext cx="488911" cy="589848"/>
          </a:xfrm>
          <a:prstGeom prst="rect">
            <a:avLst/>
          </a:prstGeom>
        </p:spPr>
      </p:pic>
      <p:cxnSp>
        <p:nvCxnSpPr>
          <p:cNvPr id="99" name="Straight Arrow Connector 98"/>
          <p:cNvCxnSpPr/>
          <p:nvPr/>
        </p:nvCxnSpPr>
        <p:spPr>
          <a:xfrm>
            <a:off x="6177105" y="1709693"/>
            <a:ext cx="808906"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1" name="Straight Connector 100"/>
          <p:cNvCxnSpPr>
            <a:stCxn id="4" idx="2"/>
            <a:endCxn id="110" idx="0"/>
          </p:cNvCxnSpPr>
          <p:nvPr/>
        </p:nvCxnSpPr>
        <p:spPr>
          <a:xfrm>
            <a:off x="1028700" y="1858139"/>
            <a:ext cx="1508254" cy="561211"/>
          </a:xfrm>
          <a:prstGeom prst="line">
            <a:avLst/>
          </a:prstGeom>
        </p:spPr>
        <p:style>
          <a:lnRef idx="2">
            <a:schemeClr val="accent5"/>
          </a:lnRef>
          <a:fillRef idx="0">
            <a:schemeClr val="accent5"/>
          </a:fillRef>
          <a:effectRef idx="1">
            <a:schemeClr val="accent5"/>
          </a:effectRef>
          <a:fontRef idx="minor">
            <a:schemeClr val="tx1"/>
          </a:fontRef>
        </p:style>
      </p:cxnSp>
      <p:pic>
        <p:nvPicPr>
          <p:cNvPr id="107" name="Picture 106"/>
          <p:cNvPicPr>
            <a:picLocks noChangeAspect="1"/>
          </p:cNvPicPr>
          <p:nvPr/>
        </p:nvPicPr>
        <p:blipFill>
          <a:blip r:embed="rId8"/>
          <a:stretch>
            <a:fillRect/>
          </a:stretch>
        </p:blipFill>
        <p:spPr>
          <a:xfrm>
            <a:off x="7005927" y="3734502"/>
            <a:ext cx="488911" cy="589848"/>
          </a:xfrm>
          <a:prstGeom prst="rect">
            <a:avLst/>
          </a:prstGeom>
        </p:spPr>
      </p:pic>
      <p:cxnSp>
        <p:nvCxnSpPr>
          <p:cNvPr id="108" name="Straight Arrow Connector 107"/>
          <p:cNvCxnSpPr/>
          <p:nvPr/>
        </p:nvCxnSpPr>
        <p:spPr>
          <a:xfrm>
            <a:off x="6172200" y="4020866"/>
            <a:ext cx="80890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0" name="Oval 109"/>
          <p:cNvSpPr/>
          <p:nvPr/>
        </p:nvSpPr>
        <p:spPr>
          <a:xfrm>
            <a:off x="1873507" y="2419350"/>
            <a:ext cx="1326893" cy="90009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8" name="TextBox 127"/>
          <p:cNvSpPr txBox="1"/>
          <p:nvPr/>
        </p:nvSpPr>
        <p:spPr>
          <a:xfrm>
            <a:off x="629281" y="2568462"/>
            <a:ext cx="1739140" cy="830997"/>
          </a:xfrm>
          <a:prstGeom prst="rect">
            <a:avLst/>
          </a:prstGeom>
          <a:noFill/>
        </p:spPr>
        <p:txBody>
          <a:bodyPr wrap="square" rtlCol="0">
            <a:spAutoFit/>
          </a:bodyPr>
          <a:lstStyle/>
          <a:p>
            <a:r>
              <a:rPr lang="en-US" sz="1600" dirty="0"/>
              <a:t>Unsupervised deep learning model</a:t>
            </a:r>
          </a:p>
        </p:txBody>
      </p:sp>
      <p:sp>
        <p:nvSpPr>
          <p:cNvPr id="129" name="TextBox 128"/>
          <p:cNvSpPr txBox="1"/>
          <p:nvPr/>
        </p:nvSpPr>
        <p:spPr>
          <a:xfrm rot="1278060">
            <a:off x="1290276" y="1836643"/>
            <a:ext cx="1209465" cy="338554"/>
          </a:xfrm>
          <a:prstGeom prst="rect">
            <a:avLst/>
          </a:prstGeom>
          <a:noFill/>
        </p:spPr>
        <p:txBody>
          <a:bodyPr wrap="square" rtlCol="0">
            <a:spAutoFit/>
          </a:bodyPr>
          <a:lstStyle/>
          <a:p>
            <a:r>
              <a:rPr lang="en-US" sz="1600" dirty="0"/>
              <a:t>Input is text</a:t>
            </a:r>
          </a:p>
        </p:txBody>
      </p:sp>
      <p:sp>
        <p:nvSpPr>
          <p:cNvPr id="130" name="TextBox 129"/>
          <p:cNvSpPr txBox="1"/>
          <p:nvPr/>
        </p:nvSpPr>
        <p:spPr>
          <a:xfrm rot="20099475">
            <a:off x="1413731" y="3517412"/>
            <a:ext cx="1209465" cy="338554"/>
          </a:xfrm>
          <a:prstGeom prst="rect">
            <a:avLst/>
          </a:prstGeom>
          <a:noFill/>
        </p:spPr>
        <p:txBody>
          <a:bodyPr wrap="square" rtlCol="0">
            <a:spAutoFit/>
          </a:bodyPr>
          <a:lstStyle/>
          <a:p>
            <a:r>
              <a:rPr lang="en-US" sz="1600" dirty="0"/>
              <a:t>Input is text</a:t>
            </a:r>
          </a:p>
        </p:txBody>
      </p:sp>
      <p:sp>
        <p:nvSpPr>
          <p:cNvPr id="132" name="TextBox 131"/>
          <p:cNvSpPr txBox="1"/>
          <p:nvPr/>
        </p:nvSpPr>
        <p:spPr>
          <a:xfrm>
            <a:off x="1802759" y="616426"/>
            <a:ext cx="1700867" cy="107721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dirty="0"/>
              <a:t>Representation </a:t>
            </a:r>
            <a:r>
              <a:rPr lang="en-US" sz="1600" dirty="0">
                <a:solidFill>
                  <a:srgbClr val="FF0000"/>
                </a:solidFill>
              </a:rPr>
              <a:t>A</a:t>
            </a:r>
            <a:r>
              <a:rPr lang="en-US" sz="1600" dirty="0"/>
              <a:t> learned from </a:t>
            </a:r>
            <a:r>
              <a:rPr lang="en-US" sz="1600" dirty="0">
                <a:solidFill>
                  <a:srgbClr val="FF0000"/>
                </a:solidFill>
              </a:rPr>
              <a:t>smaller labeled data</a:t>
            </a:r>
          </a:p>
        </p:txBody>
      </p:sp>
      <p:sp>
        <p:nvSpPr>
          <p:cNvPr id="133" name="TextBox 132"/>
          <p:cNvSpPr txBox="1"/>
          <p:nvPr/>
        </p:nvSpPr>
        <p:spPr>
          <a:xfrm>
            <a:off x="1823962" y="4213740"/>
            <a:ext cx="1834733" cy="830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dirty="0"/>
              <a:t>Representation </a:t>
            </a:r>
            <a:r>
              <a:rPr lang="en-US" sz="1600" dirty="0">
                <a:solidFill>
                  <a:srgbClr val="FF0000"/>
                </a:solidFill>
              </a:rPr>
              <a:t>B</a:t>
            </a:r>
            <a:r>
              <a:rPr lang="en-US" sz="1600" dirty="0"/>
              <a:t> learned from </a:t>
            </a:r>
            <a:r>
              <a:rPr lang="en-US" sz="1600" dirty="0">
                <a:solidFill>
                  <a:srgbClr val="FF0000"/>
                </a:solidFill>
              </a:rPr>
              <a:t>lager unlabeled data</a:t>
            </a:r>
          </a:p>
        </p:txBody>
      </p:sp>
      <p:sp>
        <p:nvSpPr>
          <p:cNvPr id="134" name="TextBox 133"/>
          <p:cNvSpPr txBox="1"/>
          <p:nvPr/>
        </p:nvSpPr>
        <p:spPr>
          <a:xfrm>
            <a:off x="5700347" y="1012794"/>
            <a:ext cx="1090253" cy="338554"/>
          </a:xfrm>
          <a:prstGeom prst="rect">
            <a:avLst/>
          </a:prstGeom>
          <a:noFill/>
        </p:spPr>
        <p:txBody>
          <a:bodyPr wrap="square" rtlCol="0">
            <a:spAutoFit/>
          </a:bodyPr>
          <a:lstStyle/>
          <a:p>
            <a:r>
              <a:rPr lang="en-US" sz="1600" dirty="0"/>
              <a:t>Classifier</a:t>
            </a:r>
          </a:p>
        </p:txBody>
      </p:sp>
      <p:sp>
        <p:nvSpPr>
          <p:cNvPr id="136" name="TextBox 135"/>
          <p:cNvSpPr txBox="1"/>
          <p:nvPr/>
        </p:nvSpPr>
        <p:spPr>
          <a:xfrm>
            <a:off x="5781663" y="3493243"/>
            <a:ext cx="1090253" cy="338554"/>
          </a:xfrm>
          <a:prstGeom prst="rect">
            <a:avLst/>
          </a:prstGeom>
          <a:noFill/>
        </p:spPr>
        <p:txBody>
          <a:bodyPr wrap="square" rtlCol="0">
            <a:spAutoFit/>
          </a:bodyPr>
          <a:lstStyle/>
          <a:p>
            <a:r>
              <a:rPr lang="en-US" sz="1600" dirty="0"/>
              <a:t>Classifier</a:t>
            </a:r>
          </a:p>
        </p:txBody>
      </p:sp>
      <p:sp>
        <p:nvSpPr>
          <p:cNvPr id="137" name="TextBox 136"/>
          <p:cNvSpPr txBox="1"/>
          <p:nvPr/>
        </p:nvSpPr>
        <p:spPr>
          <a:xfrm>
            <a:off x="4953001" y="2215575"/>
            <a:ext cx="3317145"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dirty="0"/>
              <a:t>Feed classifier with representation of Labeled data from representation </a:t>
            </a:r>
            <a:r>
              <a:rPr lang="en-US" sz="1600" dirty="0">
                <a:solidFill>
                  <a:srgbClr val="FF0000"/>
                </a:solidFill>
              </a:rPr>
              <a:t>A</a:t>
            </a:r>
          </a:p>
        </p:txBody>
      </p:sp>
      <p:sp>
        <p:nvSpPr>
          <p:cNvPr id="138" name="TextBox 137"/>
          <p:cNvSpPr txBox="1"/>
          <p:nvPr/>
        </p:nvSpPr>
        <p:spPr>
          <a:xfrm>
            <a:off x="4953000" y="2876550"/>
            <a:ext cx="3317145"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dirty="0"/>
              <a:t>Feed classifier with representation of Labeled data from representation </a:t>
            </a:r>
            <a:r>
              <a:rPr lang="en-US" sz="1600" dirty="0">
                <a:solidFill>
                  <a:srgbClr val="FF0000"/>
                </a:solidFill>
              </a:rPr>
              <a:t>B</a:t>
            </a:r>
          </a:p>
        </p:txBody>
      </p:sp>
      <p:cxnSp>
        <p:nvCxnSpPr>
          <p:cNvPr id="140" name="Straight Arrow Connector 139"/>
          <p:cNvCxnSpPr/>
          <p:nvPr/>
        </p:nvCxnSpPr>
        <p:spPr>
          <a:xfrm flipV="1">
            <a:off x="5064854" y="1718254"/>
            <a:ext cx="0" cy="60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p:cNvCxnSpPr/>
          <p:nvPr/>
        </p:nvCxnSpPr>
        <p:spPr>
          <a:xfrm>
            <a:off x="5064854" y="3399459"/>
            <a:ext cx="0" cy="615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a:stCxn id="132" idx="3"/>
          </p:cNvCxnSpPr>
          <p:nvPr/>
        </p:nvCxnSpPr>
        <p:spPr>
          <a:xfrm>
            <a:off x="3503626" y="1155035"/>
            <a:ext cx="458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3656026" y="4476750"/>
            <a:ext cx="306215" cy="4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5" name="TextBox 154"/>
          <p:cNvSpPr txBox="1"/>
          <p:nvPr/>
        </p:nvSpPr>
        <p:spPr>
          <a:xfrm>
            <a:off x="7445218" y="1549618"/>
            <a:ext cx="1191962" cy="338554"/>
          </a:xfrm>
          <a:prstGeom prst="rect">
            <a:avLst/>
          </a:prstGeom>
          <a:noFill/>
        </p:spPr>
        <p:txBody>
          <a:bodyPr wrap="square" rtlCol="0">
            <a:spAutoFit/>
          </a:bodyPr>
          <a:lstStyle/>
          <a:p>
            <a:r>
              <a:rPr lang="en-US" sz="1600" dirty="0"/>
              <a:t>Accuracy</a:t>
            </a:r>
          </a:p>
        </p:txBody>
      </p:sp>
      <p:sp>
        <p:nvSpPr>
          <p:cNvPr id="156" name="TextBox 155"/>
          <p:cNvSpPr txBox="1"/>
          <p:nvPr/>
        </p:nvSpPr>
        <p:spPr>
          <a:xfrm>
            <a:off x="7408318" y="3790950"/>
            <a:ext cx="1191962" cy="584775"/>
          </a:xfrm>
          <a:prstGeom prst="rect">
            <a:avLst/>
          </a:prstGeom>
          <a:noFill/>
        </p:spPr>
        <p:txBody>
          <a:bodyPr wrap="square" rtlCol="0">
            <a:spAutoFit/>
          </a:bodyPr>
          <a:lstStyle/>
          <a:p>
            <a:r>
              <a:rPr lang="en-US" sz="1600" dirty="0"/>
              <a:t>Higher Accuracy</a:t>
            </a:r>
          </a:p>
        </p:txBody>
      </p:sp>
      <p:cxnSp>
        <p:nvCxnSpPr>
          <p:cNvPr id="158" name="Straight Connector 157"/>
          <p:cNvCxnSpPr/>
          <p:nvPr/>
        </p:nvCxnSpPr>
        <p:spPr>
          <a:xfrm>
            <a:off x="4952841" y="2876550"/>
            <a:ext cx="4038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267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rPr>
              <a:t>Test and </a:t>
            </a:r>
            <a:r>
              <a:rPr lang="en-US" sz="3600" i="0" spc="-5" dirty="0">
                <a:latin typeface="+mn-lt"/>
                <a:cs typeface="Arial"/>
              </a:rPr>
              <a:t>Datasets Structure</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graphicFrame>
        <p:nvGraphicFramePr>
          <p:cNvPr id="4" name="Table 3"/>
          <p:cNvGraphicFramePr>
            <a:graphicFrameLocks noGrp="1"/>
          </p:cNvGraphicFramePr>
          <p:nvPr>
            <p:extLst>
              <p:ext uri="{D42A27DB-BD31-4B8C-83A1-F6EECF244321}">
                <p14:modId xmlns:p14="http://schemas.microsoft.com/office/powerpoint/2010/main" val="3377744855"/>
              </p:ext>
            </p:extLst>
          </p:nvPr>
        </p:nvGraphicFramePr>
        <p:xfrm>
          <a:off x="457200" y="949761"/>
          <a:ext cx="8229601" cy="3942958"/>
        </p:xfrm>
        <a:graphic>
          <a:graphicData uri="http://schemas.openxmlformats.org/drawingml/2006/table">
            <a:tbl>
              <a:tblPr firstRow="1" bandRow="1">
                <a:tableStyleId>{5C22544A-7EE6-4342-B048-85BDC9FD1C3A}</a:tableStyleId>
              </a:tblPr>
              <a:tblGrid>
                <a:gridCol w="1028701">
                  <a:extLst>
                    <a:ext uri="{9D8B030D-6E8A-4147-A177-3AD203B41FA5}">
                      <a16:colId xmlns:a16="http://schemas.microsoft.com/office/drawing/2014/main" val="555621115"/>
                    </a:ext>
                  </a:extLst>
                </a:gridCol>
                <a:gridCol w="3619501">
                  <a:extLst>
                    <a:ext uri="{9D8B030D-6E8A-4147-A177-3AD203B41FA5}">
                      <a16:colId xmlns:a16="http://schemas.microsoft.com/office/drawing/2014/main" val="2297726911"/>
                    </a:ext>
                  </a:extLst>
                </a:gridCol>
                <a:gridCol w="3581399">
                  <a:extLst>
                    <a:ext uri="{9D8B030D-6E8A-4147-A177-3AD203B41FA5}">
                      <a16:colId xmlns:a16="http://schemas.microsoft.com/office/drawing/2014/main" val="2983850109"/>
                    </a:ext>
                  </a:extLst>
                </a:gridCol>
              </a:tblGrid>
              <a:tr h="684565">
                <a:tc>
                  <a:txBody>
                    <a:bodyPr/>
                    <a:lstStyle/>
                    <a:p>
                      <a:pPr algn="ctr"/>
                      <a:endParaRPr lang="en-US" sz="2800" dirty="0">
                        <a:latin typeface="+mn-lt"/>
                      </a:endParaRPr>
                    </a:p>
                  </a:txBody>
                  <a:tcPr/>
                </a:tc>
                <a:tc>
                  <a:txBody>
                    <a:bodyPr/>
                    <a:lstStyle/>
                    <a:p>
                      <a:pPr algn="ctr"/>
                      <a:r>
                        <a:rPr lang="en-US" sz="2800" dirty="0">
                          <a:latin typeface="+mn-lt"/>
                        </a:rPr>
                        <a:t>Target datasets</a:t>
                      </a:r>
                    </a:p>
                  </a:txBody>
                  <a:tcPr/>
                </a:tc>
                <a:tc>
                  <a:txBody>
                    <a:bodyPr/>
                    <a:lstStyle/>
                    <a:p>
                      <a:pPr algn="ctr"/>
                      <a:r>
                        <a:rPr lang="en-US" sz="2800" dirty="0">
                          <a:latin typeface="+mn-lt"/>
                        </a:rPr>
                        <a:t>Source datasets</a:t>
                      </a:r>
                    </a:p>
                    <a:p>
                      <a:pPr algn="ctr"/>
                      <a:r>
                        <a:rPr lang="en-US" sz="1400" dirty="0">
                          <a:latin typeface="+mn-lt"/>
                        </a:rPr>
                        <a:t>(Has labels,</a:t>
                      </a:r>
                      <a:r>
                        <a:rPr lang="en-US" sz="1400" baseline="0" dirty="0">
                          <a:latin typeface="+mn-lt"/>
                        </a:rPr>
                        <a:t> but treated us unlabeled)</a:t>
                      </a:r>
                      <a:endParaRPr lang="en-US" sz="1400" dirty="0">
                        <a:latin typeface="+mn-lt"/>
                      </a:endParaRPr>
                    </a:p>
                  </a:txBody>
                  <a:tcPr/>
                </a:tc>
                <a:extLst>
                  <a:ext uri="{0D108BD9-81ED-4DB2-BD59-A6C34878D82A}">
                    <a16:rowId xmlns:a16="http://schemas.microsoft.com/office/drawing/2014/main" val="654432451"/>
                  </a:ext>
                </a:extLst>
              </a:tr>
              <a:tr h="684565">
                <a:tc>
                  <a:txBody>
                    <a:bodyPr/>
                    <a:lstStyle/>
                    <a:p>
                      <a:pPr algn="ctr"/>
                      <a:r>
                        <a:rPr lang="en-US" sz="2800" dirty="0">
                          <a:latin typeface="+mn-lt"/>
                        </a:rPr>
                        <a:t>Test1</a:t>
                      </a:r>
                    </a:p>
                  </a:txBody>
                  <a:tcPr/>
                </a:tc>
                <a:tc>
                  <a:txBody>
                    <a:bodyPr/>
                    <a:lstStyle/>
                    <a:p>
                      <a:pPr algn="ctr"/>
                      <a:r>
                        <a:rPr lang="en-US" sz="2800" dirty="0">
                          <a:latin typeface="+mn-lt"/>
                        </a:rPr>
                        <a:t>T1</a:t>
                      </a:r>
                    </a:p>
                    <a:p>
                      <a:pPr algn="l"/>
                      <a:r>
                        <a:rPr lang="en-US" sz="1400" dirty="0" err="1">
                          <a:latin typeface="+mn-lt"/>
                        </a:rPr>
                        <a:t>bbc</a:t>
                      </a:r>
                      <a:r>
                        <a:rPr lang="en-US" sz="1400" baseline="0" dirty="0">
                          <a:latin typeface="+mn-lt"/>
                        </a:rPr>
                        <a:t> news datasets</a:t>
                      </a:r>
                      <a:endParaRPr lang="en-US" sz="1400" dirty="0">
                        <a:latin typeface="+mn-lt"/>
                      </a:endParaRPr>
                    </a:p>
                  </a:txBody>
                  <a:tcPr/>
                </a:tc>
                <a:tc>
                  <a:txBody>
                    <a:bodyPr/>
                    <a:lstStyle/>
                    <a:p>
                      <a:pPr algn="ctr"/>
                      <a:r>
                        <a:rPr lang="en-US" sz="2800" dirty="0">
                          <a:latin typeface="+mn-lt"/>
                        </a:rPr>
                        <a:t>S1</a:t>
                      </a:r>
                    </a:p>
                    <a:p>
                      <a:pPr algn="l"/>
                      <a:r>
                        <a:rPr lang="en-US" sz="1400" dirty="0">
                          <a:latin typeface="+mn-lt"/>
                        </a:rPr>
                        <a:t>extracted news data from Common crawl </a:t>
                      </a:r>
                    </a:p>
                  </a:txBody>
                  <a:tcPr/>
                </a:tc>
                <a:extLst>
                  <a:ext uri="{0D108BD9-81ED-4DB2-BD59-A6C34878D82A}">
                    <a16:rowId xmlns:a16="http://schemas.microsoft.com/office/drawing/2014/main" val="3616958376"/>
                  </a:ext>
                </a:extLst>
              </a:tr>
              <a:tr h="684565">
                <a:tc>
                  <a:txBody>
                    <a:bodyPr/>
                    <a:lstStyle/>
                    <a:p>
                      <a:pPr algn="ctr"/>
                      <a:r>
                        <a:rPr lang="en-US" sz="2800" dirty="0">
                          <a:latin typeface="+mn-lt"/>
                        </a:rPr>
                        <a:t>Test2</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latin typeface="+mn-lt"/>
                        </a:rPr>
                        <a:t>T2</a:t>
                      </a:r>
                    </a:p>
                    <a:p>
                      <a:pPr marL="0" marR="0" lvl="0" indent="0" algn="l" defTabSz="914400" eaLnBrk="1" fontAlgn="auto" latinLnBrk="0" hangingPunct="1">
                        <a:lnSpc>
                          <a:spcPct val="100000"/>
                        </a:lnSpc>
                        <a:spcBef>
                          <a:spcPts val="0"/>
                        </a:spcBef>
                        <a:spcAft>
                          <a:spcPts val="0"/>
                        </a:spcAft>
                        <a:buClrTx/>
                        <a:buSzTx/>
                        <a:buFontTx/>
                        <a:buNone/>
                        <a:tabLst/>
                        <a:defRPr/>
                      </a:pPr>
                      <a:r>
                        <a:rPr lang="en-US" sz="1400" u="none" strike="noStrike" baseline="0" dirty="0">
                          <a:solidFill>
                            <a:schemeClr val="dk1"/>
                          </a:solidFill>
                          <a:effectLst/>
                          <a:latin typeface="+mn-lt"/>
                          <a:ea typeface="+mn-ea"/>
                          <a:cs typeface="+mn-cs"/>
                        </a:rPr>
                        <a:t>Movie Review Datasets From Cornell</a:t>
                      </a:r>
                      <a:endParaRPr lang="en-US" sz="1400" b="0" i="0" u="none" strike="noStrike" baseline="0" dirty="0">
                        <a:solidFill>
                          <a:srgbClr val="000000"/>
                        </a:solidFill>
                        <a:effectLst/>
                        <a:latin typeface="+mn-lt"/>
                        <a:ea typeface="+mn-ea"/>
                        <a:cs typeface="+mn-cs"/>
                      </a:endParaRPr>
                    </a:p>
                  </a:txBody>
                  <a:tcPr/>
                </a:tc>
                <a:tc>
                  <a:txBody>
                    <a:bodyPr/>
                    <a:lstStyle/>
                    <a:p>
                      <a:pPr algn="ctr"/>
                      <a:r>
                        <a:rPr lang="en-US" sz="2800" dirty="0">
                          <a:latin typeface="+mn-lt"/>
                        </a:rPr>
                        <a:t>S2</a:t>
                      </a:r>
                    </a:p>
                    <a:p>
                      <a:pPr algn="l"/>
                      <a:r>
                        <a:rPr lang="en-US" sz="1400" u="none" strike="noStrike" baseline="0" dirty="0">
                          <a:solidFill>
                            <a:schemeClr val="dk1"/>
                          </a:solidFill>
                          <a:effectLst/>
                          <a:latin typeface="+mn-lt"/>
                          <a:ea typeface="+mn-ea"/>
                          <a:cs typeface="+mn-cs"/>
                        </a:rPr>
                        <a:t>Part of Movie review datasets From Stanford</a:t>
                      </a:r>
                      <a:endParaRPr lang="en-US" sz="1400" dirty="0">
                        <a:latin typeface="+mn-lt"/>
                      </a:endParaRPr>
                    </a:p>
                  </a:txBody>
                  <a:tcPr/>
                </a:tc>
                <a:extLst>
                  <a:ext uri="{0D108BD9-81ED-4DB2-BD59-A6C34878D82A}">
                    <a16:rowId xmlns:a16="http://schemas.microsoft.com/office/drawing/2014/main" val="2976236641"/>
                  </a:ext>
                </a:extLst>
              </a:tr>
              <a:tr h="684565">
                <a:tc>
                  <a:txBody>
                    <a:bodyPr/>
                    <a:lstStyle/>
                    <a:p>
                      <a:pPr algn="ctr"/>
                      <a:r>
                        <a:rPr lang="en-US" sz="2800" dirty="0">
                          <a:latin typeface="+mn-lt"/>
                        </a:rPr>
                        <a:t>Test3</a:t>
                      </a:r>
                    </a:p>
                  </a:txBody>
                  <a:tcPr/>
                </a:tc>
                <a:tc>
                  <a:txBody>
                    <a:bodyPr/>
                    <a:lstStyle/>
                    <a:p>
                      <a:pPr algn="ctr"/>
                      <a:r>
                        <a:rPr lang="en-US" sz="2800" dirty="0">
                          <a:latin typeface="+mn-lt"/>
                        </a:rPr>
                        <a:t>T3</a:t>
                      </a:r>
                    </a:p>
                    <a:p>
                      <a:pPr algn="l"/>
                      <a:r>
                        <a:rPr lang="en-US" sz="1400" dirty="0">
                          <a:latin typeface="+mn-lt"/>
                        </a:rPr>
                        <a:t>part1 of </a:t>
                      </a:r>
                      <a:r>
                        <a:rPr lang="en-US" sz="1400" u="none" strike="noStrike" baseline="0" dirty="0">
                          <a:solidFill>
                            <a:schemeClr val="dk1"/>
                          </a:solidFill>
                          <a:effectLst/>
                          <a:latin typeface="+mn-lt"/>
                          <a:ea typeface="+mn-ea"/>
                          <a:cs typeface="+mn-cs"/>
                        </a:rPr>
                        <a:t>Movie review datasets From Stanford</a:t>
                      </a:r>
                      <a:endParaRPr lang="en-US" sz="1400" dirty="0">
                        <a:latin typeface="+mn-lt"/>
                      </a:endParaRPr>
                    </a:p>
                  </a:txBody>
                  <a:tcPr/>
                </a:tc>
                <a:tc>
                  <a:txBody>
                    <a:bodyPr/>
                    <a:lstStyle/>
                    <a:p>
                      <a:pPr algn="ctr"/>
                      <a:r>
                        <a:rPr lang="en-US" sz="2800" dirty="0">
                          <a:latin typeface="+mn-lt"/>
                        </a:rPr>
                        <a:t>S3</a:t>
                      </a:r>
                    </a:p>
                    <a:p>
                      <a:pPr algn="l"/>
                      <a:r>
                        <a:rPr lang="en-US" sz="1400" dirty="0">
                          <a:latin typeface="+mn-lt"/>
                        </a:rPr>
                        <a:t>part2 of </a:t>
                      </a:r>
                      <a:r>
                        <a:rPr lang="en-US" sz="1400" u="none" strike="noStrike" baseline="0" dirty="0">
                          <a:solidFill>
                            <a:schemeClr val="dk1"/>
                          </a:solidFill>
                          <a:effectLst/>
                          <a:latin typeface="+mn-lt"/>
                          <a:ea typeface="+mn-ea"/>
                          <a:cs typeface="+mn-cs"/>
                        </a:rPr>
                        <a:t>Movie review datasets From Stanford</a:t>
                      </a:r>
                      <a:endParaRPr lang="en-US" sz="1400" dirty="0">
                        <a:latin typeface="+mn-lt"/>
                      </a:endParaRPr>
                    </a:p>
                  </a:txBody>
                  <a:tcPr/>
                </a:tc>
                <a:extLst>
                  <a:ext uri="{0D108BD9-81ED-4DB2-BD59-A6C34878D82A}">
                    <a16:rowId xmlns:a16="http://schemas.microsoft.com/office/drawing/2014/main" val="3070098118"/>
                  </a:ext>
                </a:extLst>
              </a:tr>
              <a:tr h="1016878">
                <a:tc>
                  <a:txBody>
                    <a:bodyPr/>
                    <a:lstStyle/>
                    <a:p>
                      <a:pPr algn="ctr"/>
                      <a:r>
                        <a:rPr lang="en-US" sz="2800" dirty="0">
                          <a:latin typeface="+mn-lt"/>
                        </a:rPr>
                        <a:t>Test4</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latin typeface="+mn-lt"/>
                        </a:rPr>
                        <a:t>T4</a:t>
                      </a:r>
                    </a:p>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latin typeface="+mn-lt"/>
                        </a:rPr>
                        <a:t>part1 of </a:t>
                      </a:r>
                      <a:r>
                        <a:rPr lang="en-US" sz="1400" u="none" strike="noStrike" baseline="0" dirty="0">
                          <a:solidFill>
                            <a:schemeClr val="dk1"/>
                          </a:solidFill>
                          <a:effectLst/>
                          <a:latin typeface="+mn-lt"/>
                          <a:ea typeface="+mn-ea"/>
                          <a:cs typeface="+mn-cs"/>
                        </a:rPr>
                        <a:t>Amazon food review Datasets</a:t>
                      </a:r>
                      <a:endParaRPr lang="en-US" sz="1400" b="0" i="0" u="none" strike="noStrike" baseline="0" dirty="0">
                        <a:solidFill>
                          <a:srgbClr val="000000"/>
                        </a:solidFill>
                        <a:effectLst/>
                        <a:latin typeface="+mn-lt"/>
                        <a:ea typeface="+mn-ea"/>
                        <a:cs typeface="+mn-c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latin typeface="+mn-lt"/>
                        </a:rPr>
                        <a:t>S4</a:t>
                      </a:r>
                    </a:p>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latin typeface="+mn-lt"/>
                        </a:rPr>
                        <a:t>part2 of </a:t>
                      </a:r>
                      <a:r>
                        <a:rPr lang="en-US" sz="1400" u="none" strike="noStrike" baseline="0" dirty="0">
                          <a:solidFill>
                            <a:schemeClr val="dk1"/>
                          </a:solidFill>
                          <a:effectLst/>
                          <a:latin typeface="+mn-lt"/>
                          <a:ea typeface="+mn-ea"/>
                          <a:cs typeface="+mn-cs"/>
                        </a:rPr>
                        <a:t>Amazon food review Datasets</a:t>
                      </a:r>
                      <a:endParaRPr lang="en-US" sz="1400" b="0" i="0" u="none" strike="noStrike" baseline="0" dirty="0">
                        <a:solidFill>
                          <a:srgbClr val="000000"/>
                        </a:solidFill>
                        <a:effectLst/>
                        <a:latin typeface="+mn-lt"/>
                        <a:ea typeface="+mn-ea"/>
                        <a:cs typeface="+mn-cs"/>
                      </a:endParaRPr>
                    </a:p>
                  </a:txBody>
                  <a:tcPr/>
                </a:tc>
                <a:extLst>
                  <a:ext uri="{0D108BD9-81ED-4DB2-BD59-A6C34878D82A}">
                    <a16:rowId xmlns:a16="http://schemas.microsoft.com/office/drawing/2014/main" val="2647464258"/>
                  </a:ext>
                </a:extLst>
              </a:tr>
            </a:tbl>
          </a:graphicData>
        </a:graphic>
      </p:graphicFrame>
    </p:spTree>
    <p:extLst>
      <p:ext uri="{BB962C8B-B14F-4D97-AF65-F5344CB8AC3E}">
        <p14:creationId xmlns:p14="http://schemas.microsoft.com/office/powerpoint/2010/main" val="4265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Datasets: T1, T2, T3, T4</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graphicFrame>
        <p:nvGraphicFramePr>
          <p:cNvPr id="6" name="Table 5"/>
          <p:cNvGraphicFramePr>
            <a:graphicFrameLocks noGrp="1"/>
          </p:cNvGraphicFramePr>
          <p:nvPr>
            <p:extLst>
              <p:ext uri="{D42A27DB-BD31-4B8C-83A1-F6EECF244321}">
                <p14:modId xmlns:p14="http://schemas.microsoft.com/office/powerpoint/2010/main" val="2727892527"/>
              </p:ext>
            </p:extLst>
          </p:nvPr>
        </p:nvGraphicFramePr>
        <p:xfrm>
          <a:off x="499730" y="999459"/>
          <a:ext cx="8006317" cy="3934488"/>
        </p:xfrm>
        <a:graphic>
          <a:graphicData uri="http://schemas.openxmlformats.org/drawingml/2006/table">
            <a:tbl>
              <a:tblPr>
                <a:tableStyleId>{D7AC3CCA-C797-4891-BE02-D94E43425B78}</a:tableStyleId>
              </a:tblPr>
              <a:tblGrid>
                <a:gridCol w="1060901">
                  <a:extLst>
                    <a:ext uri="{9D8B030D-6E8A-4147-A177-3AD203B41FA5}">
                      <a16:colId xmlns:a16="http://schemas.microsoft.com/office/drawing/2014/main" val="2929957924"/>
                    </a:ext>
                  </a:extLst>
                </a:gridCol>
                <a:gridCol w="3140719">
                  <a:extLst>
                    <a:ext uri="{9D8B030D-6E8A-4147-A177-3AD203B41FA5}">
                      <a16:colId xmlns:a16="http://schemas.microsoft.com/office/drawing/2014/main" val="1064535578"/>
                    </a:ext>
                  </a:extLst>
                </a:gridCol>
                <a:gridCol w="1594792">
                  <a:extLst>
                    <a:ext uri="{9D8B030D-6E8A-4147-A177-3AD203B41FA5}">
                      <a16:colId xmlns:a16="http://schemas.microsoft.com/office/drawing/2014/main" val="812266573"/>
                    </a:ext>
                  </a:extLst>
                </a:gridCol>
                <a:gridCol w="1077737">
                  <a:extLst>
                    <a:ext uri="{9D8B030D-6E8A-4147-A177-3AD203B41FA5}">
                      <a16:colId xmlns:a16="http://schemas.microsoft.com/office/drawing/2014/main" val="3550031692"/>
                    </a:ext>
                  </a:extLst>
                </a:gridCol>
                <a:gridCol w="1132168">
                  <a:extLst>
                    <a:ext uri="{9D8B030D-6E8A-4147-A177-3AD203B41FA5}">
                      <a16:colId xmlns:a16="http://schemas.microsoft.com/office/drawing/2014/main" val="811043639"/>
                    </a:ext>
                  </a:extLst>
                </a:gridCol>
              </a:tblGrid>
              <a:tr h="660449">
                <a:tc>
                  <a:txBody>
                    <a:bodyPr/>
                    <a:lstStyle/>
                    <a:p>
                      <a:pPr algn="ctr" fontAlgn="b"/>
                      <a:r>
                        <a:rPr lang="en-US" sz="1600" u="none" strike="noStrike" baseline="0" dirty="0">
                          <a:solidFill>
                            <a:schemeClr val="dk1"/>
                          </a:solidFill>
                          <a:effectLst/>
                          <a:latin typeface="+mn-lt"/>
                          <a:ea typeface="+mn-ea"/>
                          <a:cs typeface="+mn-cs"/>
                        </a:rPr>
                        <a:t>Datasets</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a:txBody>
                    <a:bodyPr/>
                    <a:lstStyle/>
                    <a:p>
                      <a:pPr algn="l" fontAlgn="b"/>
                      <a:r>
                        <a:rPr lang="en-US" sz="1600" u="none" strike="noStrike" baseline="0" dirty="0">
                          <a:effectLst/>
                          <a:latin typeface="+mn-lt"/>
                          <a:cs typeface="+mj-cs"/>
                        </a:rPr>
                        <a:t> Description</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gridSpan="2">
                  <a:txBody>
                    <a:bodyPr/>
                    <a:lstStyle/>
                    <a:p>
                      <a:pPr algn="ctr" fontAlgn="b"/>
                      <a:r>
                        <a:rPr lang="en-US" sz="1600" u="none" strike="noStrike" baseline="0" dirty="0">
                          <a:effectLst/>
                          <a:latin typeface="+mn-lt"/>
                          <a:cs typeface="+mj-cs"/>
                        </a:rPr>
                        <a:t>Labels &amp; articles</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hMerge="1">
                  <a:txBody>
                    <a:bodyPr/>
                    <a:lstStyle/>
                    <a:p>
                      <a:endParaRPr lang="en-US"/>
                    </a:p>
                  </a:txBody>
                  <a:tcPr/>
                </a:tc>
                <a:tc>
                  <a:txBody>
                    <a:bodyPr/>
                    <a:lstStyle/>
                    <a:p>
                      <a:pPr algn="ctr" fontAlgn="b"/>
                      <a:r>
                        <a:rPr lang="en-US" sz="1600" u="none" strike="noStrike" baseline="0" dirty="0">
                          <a:effectLst/>
                          <a:latin typeface="+mn-lt"/>
                          <a:cs typeface="+mj-cs"/>
                        </a:rPr>
                        <a:t>Total </a:t>
                      </a:r>
                    </a:p>
                    <a:p>
                      <a:pPr algn="ctr" fontAlgn="b"/>
                      <a:r>
                        <a:rPr lang="en-US" sz="1600" u="none" strike="noStrike" baseline="0" dirty="0">
                          <a:effectLst/>
                          <a:latin typeface="+mn-lt"/>
                          <a:cs typeface="+mj-cs"/>
                        </a:rPr>
                        <a:t>articles</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extLst>
                  <a:ext uri="{0D108BD9-81ED-4DB2-BD59-A6C34878D82A}">
                    <a16:rowId xmlns:a16="http://schemas.microsoft.com/office/drawing/2014/main" val="4102503796"/>
                  </a:ext>
                </a:extLst>
              </a:tr>
              <a:tr h="290399">
                <a:tc rowSpan="5">
                  <a:txBody>
                    <a:bodyPr/>
                    <a:lstStyle/>
                    <a:p>
                      <a:pPr algn="ctr" fontAlgn="ctr"/>
                      <a:r>
                        <a:rPr lang="en-US" sz="2400" b="0" i="0" u="none" strike="noStrike" baseline="0" dirty="0">
                          <a:solidFill>
                            <a:srgbClr val="000000"/>
                          </a:solidFill>
                          <a:effectLst/>
                          <a:latin typeface="+mn-lt"/>
                          <a:cs typeface="+mj-cs"/>
                        </a:rPr>
                        <a:t>T1</a:t>
                      </a:r>
                    </a:p>
                  </a:txBody>
                  <a:tcPr marL="6659" marR="6659" marT="6659" marB="0" anchor="ctr">
                    <a:noFill/>
                  </a:tcPr>
                </a:tc>
                <a:tc rowSpan="5">
                  <a:txBody>
                    <a:bodyPr/>
                    <a:lstStyle/>
                    <a:p>
                      <a:pPr algn="l"/>
                      <a:r>
                        <a:rPr lang="en-US" sz="1600" dirty="0" err="1">
                          <a:latin typeface="+mn-lt"/>
                        </a:rPr>
                        <a:t>bbc</a:t>
                      </a:r>
                      <a:r>
                        <a:rPr lang="en-US" sz="1600" baseline="0" dirty="0">
                          <a:latin typeface="+mn-lt"/>
                        </a:rPr>
                        <a:t> news datasets</a:t>
                      </a:r>
                      <a:endParaRPr lang="en-US" sz="1600" dirty="0">
                        <a:latin typeface="+mn-lt"/>
                      </a:endParaRPr>
                    </a:p>
                  </a:txBody>
                  <a:tcPr marL="6659" marR="6659" marT="6659" marB="0" anchor="ctr">
                    <a:noFill/>
                  </a:tcPr>
                </a:tc>
                <a:tc>
                  <a:txBody>
                    <a:bodyPr/>
                    <a:lstStyle/>
                    <a:p>
                      <a:pPr algn="l" fontAlgn="b"/>
                      <a:r>
                        <a:rPr lang="en-US" sz="1600" u="none" strike="noStrike" baseline="0" dirty="0">
                          <a:effectLst/>
                          <a:latin typeface="+mn-lt"/>
                          <a:cs typeface="+mj-cs"/>
                        </a:rPr>
                        <a:t>Business</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502</a:t>
                      </a:r>
                      <a:endParaRPr lang="en-US" sz="1600" b="0" i="0" u="none" strike="noStrike" baseline="0" dirty="0">
                        <a:solidFill>
                          <a:srgbClr val="000000"/>
                        </a:solidFill>
                        <a:effectLst/>
                        <a:latin typeface="+mn-lt"/>
                        <a:cs typeface="+mj-cs"/>
                      </a:endParaRPr>
                    </a:p>
                  </a:txBody>
                  <a:tcPr marL="6659" marR="6659" marT="6659" marB="0" anchor="ctr">
                    <a:noFill/>
                  </a:tcPr>
                </a:tc>
                <a:tc rowSpan="5">
                  <a:txBody>
                    <a:bodyPr/>
                    <a:lstStyle/>
                    <a:p>
                      <a:pPr algn="ctr" fontAlgn="b"/>
                      <a:r>
                        <a:rPr lang="en-US" sz="1600" u="none" strike="noStrike" baseline="0" dirty="0">
                          <a:effectLst/>
                          <a:latin typeface="+mn-lt"/>
                          <a:cs typeface="+mj-cs"/>
                        </a:rPr>
                        <a:t>2,098</a:t>
                      </a:r>
                      <a:endParaRPr lang="en-US" sz="1600" b="0" i="0" u="none" strike="noStrike" baseline="0" dirty="0">
                        <a:solidFill>
                          <a:srgbClr val="000000"/>
                        </a:solidFill>
                        <a:effectLst/>
                        <a:latin typeface="+mn-lt"/>
                        <a:cs typeface="+mj-cs"/>
                      </a:endParaRPr>
                    </a:p>
                  </a:txBody>
                  <a:tcPr marL="6659" marR="6659" marT="6659" marB="0" anchor="ctr">
                    <a:noFill/>
                  </a:tcPr>
                </a:tc>
                <a:extLst>
                  <a:ext uri="{0D108BD9-81ED-4DB2-BD59-A6C34878D82A}">
                    <a16:rowId xmlns:a16="http://schemas.microsoft.com/office/drawing/2014/main" val="3204778795"/>
                  </a:ext>
                </a:extLst>
              </a:tr>
              <a:tr h="29039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Entertainment</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364</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3851268927"/>
                  </a:ext>
                </a:extLst>
              </a:tr>
              <a:tr h="290399">
                <a:tc vMerge="1">
                  <a:txBody>
                    <a:bodyPr/>
                    <a:lstStyle/>
                    <a:p>
                      <a:endParaRPr lang="en-US"/>
                    </a:p>
                  </a:txBody>
                  <a:tcPr/>
                </a:tc>
                <a:tc vMerge="1">
                  <a:txBody>
                    <a:bodyPr/>
                    <a:lstStyle/>
                    <a:p>
                      <a:endParaRPr lang="en-US"/>
                    </a:p>
                  </a:txBody>
                  <a:tcPr/>
                </a:tc>
                <a:tc>
                  <a:txBody>
                    <a:bodyPr/>
                    <a:lstStyle/>
                    <a:p>
                      <a:pPr algn="l" fontAlgn="b"/>
                      <a:r>
                        <a:rPr lang="en-US" sz="1600" u="none" strike="noStrike" baseline="0">
                          <a:effectLst/>
                          <a:latin typeface="+mn-lt"/>
                          <a:cs typeface="+mj-cs"/>
                        </a:rPr>
                        <a:t>Politics</a:t>
                      </a:r>
                      <a:endParaRPr lang="en-US" sz="1600" b="0" i="0" u="none" strike="noStrike" baseline="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a:effectLst/>
                          <a:latin typeface="+mn-lt"/>
                          <a:cs typeface="+mj-cs"/>
                        </a:rPr>
                        <a:t>399</a:t>
                      </a:r>
                      <a:endParaRPr lang="en-US" sz="1600" b="0" i="0" u="none" strike="noStrike" baseline="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197400830"/>
                  </a:ext>
                </a:extLst>
              </a:tr>
              <a:tr h="290399">
                <a:tc vMerge="1">
                  <a:txBody>
                    <a:bodyPr/>
                    <a:lstStyle/>
                    <a:p>
                      <a:endParaRPr lang="en-US"/>
                    </a:p>
                  </a:txBody>
                  <a:tcPr/>
                </a:tc>
                <a:tc vMerge="1">
                  <a:txBody>
                    <a:bodyPr/>
                    <a:lstStyle/>
                    <a:p>
                      <a:endParaRPr lang="en-US"/>
                    </a:p>
                  </a:txBody>
                  <a:tcPr/>
                </a:tc>
                <a:tc>
                  <a:txBody>
                    <a:bodyPr/>
                    <a:lstStyle/>
                    <a:p>
                      <a:pPr algn="l" fontAlgn="b"/>
                      <a:r>
                        <a:rPr lang="en-US" sz="1600" u="none" strike="noStrike" baseline="0">
                          <a:effectLst/>
                          <a:latin typeface="+mn-lt"/>
                          <a:cs typeface="+mj-cs"/>
                        </a:rPr>
                        <a:t>Sports</a:t>
                      </a:r>
                      <a:endParaRPr lang="en-US" sz="1600" b="0" i="0" u="none" strike="noStrike" baseline="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a:effectLst/>
                          <a:latin typeface="+mn-lt"/>
                          <a:cs typeface="+mj-cs"/>
                        </a:rPr>
                        <a:t>497</a:t>
                      </a:r>
                      <a:endParaRPr lang="en-US" sz="1600" b="0" i="0" u="none" strike="noStrike" baseline="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2289724746"/>
                  </a:ext>
                </a:extLst>
              </a:tr>
              <a:tr h="290399">
                <a:tc vMerge="1">
                  <a:txBody>
                    <a:bodyPr/>
                    <a:lstStyle/>
                    <a:p>
                      <a:endParaRPr lang="en-US"/>
                    </a:p>
                  </a:txBody>
                  <a:tcPr/>
                </a:tc>
                <a:tc vMerge="1">
                  <a:txBody>
                    <a:bodyPr/>
                    <a:lstStyle/>
                    <a:p>
                      <a:endParaRPr lang="en-US"/>
                    </a:p>
                  </a:txBody>
                  <a:tcPr/>
                </a:tc>
                <a:tc>
                  <a:txBody>
                    <a:bodyPr/>
                    <a:lstStyle/>
                    <a:p>
                      <a:pPr algn="l" fontAlgn="b"/>
                      <a:r>
                        <a:rPr lang="en-US" sz="1600" u="none" strike="noStrike" baseline="0">
                          <a:effectLst/>
                          <a:latin typeface="+mn-lt"/>
                          <a:cs typeface="+mj-cs"/>
                        </a:rPr>
                        <a:t>Tech</a:t>
                      </a:r>
                      <a:endParaRPr lang="en-US" sz="1600" b="0" i="0" u="none" strike="noStrike" baseline="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336</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1159414380"/>
                  </a:ext>
                </a:extLst>
              </a:tr>
              <a:tr h="290399">
                <a:tc rowSpan="2">
                  <a:txBody>
                    <a:bodyPr/>
                    <a:lstStyle/>
                    <a:p>
                      <a:pPr algn="ctr" fontAlgn="ctr"/>
                      <a:r>
                        <a:rPr lang="en-US" sz="2400" b="0" i="0" u="none" strike="noStrike" baseline="0" dirty="0">
                          <a:solidFill>
                            <a:srgbClr val="000000"/>
                          </a:solidFill>
                          <a:effectLst/>
                          <a:latin typeface="+mn-lt"/>
                          <a:cs typeface="+mj-cs"/>
                        </a:rPr>
                        <a:t>T2</a:t>
                      </a:r>
                    </a:p>
                  </a:txBody>
                  <a:tcPr marL="6659" marR="6659" marT="6659" marB="0" anchor="ctr">
                    <a:solidFill>
                      <a:schemeClr val="bg1">
                        <a:lumMod val="75000"/>
                      </a:schemeClr>
                    </a:solidFill>
                  </a:tcPr>
                </a:tc>
                <a:tc rowSpan="2">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u="none" strike="noStrike" baseline="0" dirty="0">
                          <a:solidFill>
                            <a:schemeClr val="dk1"/>
                          </a:solidFill>
                          <a:effectLst/>
                          <a:latin typeface="+mn-lt"/>
                          <a:ea typeface="+mn-ea"/>
                          <a:cs typeface="+mn-cs"/>
                        </a:rPr>
                        <a:t>Movie Review Datasets From Cornell</a:t>
                      </a:r>
                      <a:endParaRPr lang="en-US" sz="1600" b="0" i="0" u="none" strike="noStrike" baseline="0" dirty="0">
                        <a:solidFill>
                          <a:srgbClr val="000000"/>
                        </a:solidFill>
                        <a:effectLst/>
                        <a:latin typeface="+mn-lt"/>
                        <a:ea typeface="+mn-ea"/>
                        <a:cs typeface="+mn-cs"/>
                      </a:endParaRPr>
                    </a:p>
                  </a:txBody>
                  <a:tcPr marL="6659" marR="6659" marT="6659" marB="0" anchor="ctr">
                    <a:solidFill>
                      <a:schemeClr val="bg1">
                        <a:lumMod val="75000"/>
                      </a:schemeClr>
                    </a:solidFill>
                  </a:tcPr>
                </a:tc>
                <a:tc>
                  <a:txBody>
                    <a:bodyPr/>
                    <a:lstStyle/>
                    <a:p>
                      <a:pPr algn="l" fontAlgn="b"/>
                      <a:r>
                        <a:rPr lang="en-US" sz="1600" u="none" strike="noStrike" baseline="0" dirty="0">
                          <a:effectLst/>
                          <a:latin typeface="+mn-lt"/>
                          <a:cs typeface="+mj-cs"/>
                        </a:rPr>
                        <a:t>Negative</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a:txBody>
                    <a:bodyPr/>
                    <a:lstStyle/>
                    <a:p>
                      <a:pPr algn="ctr" fontAlgn="b"/>
                      <a:r>
                        <a:rPr lang="en-US" sz="1600" u="none" strike="noStrike" baseline="0" dirty="0">
                          <a:effectLst/>
                          <a:latin typeface="+mn-lt"/>
                          <a:cs typeface="+mj-cs"/>
                        </a:rPr>
                        <a:t>5,331</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rowSpan="2">
                  <a:txBody>
                    <a:bodyPr/>
                    <a:lstStyle/>
                    <a:p>
                      <a:pPr algn="ctr" fontAlgn="b"/>
                      <a:r>
                        <a:rPr lang="en-US" sz="1600" u="none" strike="noStrike" baseline="0" dirty="0">
                          <a:effectLst/>
                          <a:latin typeface="+mn-lt"/>
                          <a:cs typeface="+mj-cs"/>
                        </a:rPr>
                        <a:t>10,662</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extLst>
                  <a:ext uri="{0D108BD9-81ED-4DB2-BD59-A6C34878D82A}">
                    <a16:rowId xmlns:a16="http://schemas.microsoft.com/office/drawing/2014/main" val="2265234139"/>
                  </a:ext>
                </a:extLst>
              </a:tr>
              <a:tr h="29039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Positive</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a:txBody>
                    <a:bodyPr/>
                    <a:lstStyle/>
                    <a:p>
                      <a:pPr algn="ctr" fontAlgn="b"/>
                      <a:r>
                        <a:rPr lang="en-US" sz="1600" u="none" strike="noStrike" baseline="0" dirty="0">
                          <a:effectLst/>
                          <a:latin typeface="+mn-lt"/>
                          <a:cs typeface="+mj-cs"/>
                        </a:rPr>
                        <a:t>5,331</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vMerge="1">
                  <a:txBody>
                    <a:bodyPr/>
                    <a:lstStyle/>
                    <a:p>
                      <a:endParaRPr lang="en-US"/>
                    </a:p>
                  </a:txBody>
                  <a:tcPr/>
                </a:tc>
                <a:extLst>
                  <a:ext uri="{0D108BD9-81ED-4DB2-BD59-A6C34878D82A}">
                    <a16:rowId xmlns:a16="http://schemas.microsoft.com/office/drawing/2014/main" val="193746488"/>
                  </a:ext>
                </a:extLst>
              </a:tr>
              <a:tr h="290399">
                <a:tc rowSpan="2">
                  <a:txBody>
                    <a:bodyPr/>
                    <a:lstStyle/>
                    <a:p>
                      <a:pPr algn="ctr" fontAlgn="ctr"/>
                      <a:r>
                        <a:rPr lang="en-US" sz="2400" b="0" i="0" u="none" strike="noStrike" baseline="0" dirty="0">
                          <a:solidFill>
                            <a:srgbClr val="000000"/>
                          </a:solidFill>
                          <a:effectLst/>
                          <a:latin typeface="+mn-lt"/>
                          <a:cs typeface="+mj-cs"/>
                        </a:rPr>
                        <a:t>T3</a:t>
                      </a:r>
                    </a:p>
                  </a:txBody>
                  <a:tcPr marL="6659" marR="6659" marT="6659" marB="0" anchor="ctr">
                    <a:noFill/>
                  </a:tcPr>
                </a:tc>
                <a:tc rowSpan="2">
                  <a:txBody>
                    <a:bodyPr/>
                    <a:lstStyle/>
                    <a:p>
                      <a:pPr algn="l"/>
                      <a:r>
                        <a:rPr lang="en-US" sz="1600" dirty="0">
                          <a:latin typeface="+mn-lt"/>
                        </a:rPr>
                        <a:t>part1 of </a:t>
                      </a:r>
                      <a:r>
                        <a:rPr lang="en-US" sz="1600" u="none" strike="noStrike" baseline="0" dirty="0">
                          <a:solidFill>
                            <a:schemeClr val="dk1"/>
                          </a:solidFill>
                          <a:effectLst/>
                          <a:latin typeface="+mn-lt"/>
                          <a:ea typeface="+mn-ea"/>
                          <a:cs typeface="+mn-cs"/>
                        </a:rPr>
                        <a:t>Movie review datasets From Stanford</a:t>
                      </a:r>
                      <a:endParaRPr lang="en-US" sz="1600" dirty="0">
                        <a:latin typeface="+mn-lt"/>
                      </a:endParaRPr>
                    </a:p>
                  </a:txBody>
                  <a:tcPr marL="6659" marR="6659" marT="6659" marB="0" anchor="ctr">
                    <a:noFill/>
                  </a:tcPr>
                </a:tc>
                <a:tc>
                  <a:txBody>
                    <a:bodyPr/>
                    <a:lstStyle/>
                    <a:p>
                      <a:pPr algn="l" fontAlgn="b"/>
                      <a:r>
                        <a:rPr lang="en-US" sz="1600" u="none" strike="noStrike" baseline="0" dirty="0">
                          <a:effectLst/>
                          <a:latin typeface="+mn-lt"/>
                          <a:cs typeface="+mj-cs"/>
                        </a:rPr>
                        <a:t>Negative</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4,500</a:t>
                      </a:r>
                      <a:endParaRPr lang="en-US" sz="1600" b="0" i="0" u="none" strike="noStrike" baseline="0" dirty="0">
                        <a:solidFill>
                          <a:srgbClr val="000000"/>
                        </a:solidFill>
                        <a:effectLst/>
                        <a:latin typeface="+mn-lt"/>
                        <a:cs typeface="+mj-cs"/>
                      </a:endParaRPr>
                    </a:p>
                  </a:txBody>
                  <a:tcPr marL="6659" marR="6659" marT="6659" marB="0" anchor="ctr">
                    <a:noFill/>
                  </a:tcPr>
                </a:tc>
                <a:tc rowSpan="2">
                  <a:txBody>
                    <a:bodyPr/>
                    <a:lstStyle/>
                    <a:p>
                      <a:pPr algn="ctr" fontAlgn="b"/>
                      <a:r>
                        <a:rPr lang="en-US" sz="1600" u="none" strike="noStrike" baseline="0" dirty="0">
                          <a:effectLst/>
                          <a:latin typeface="+mn-lt"/>
                          <a:cs typeface="+mj-cs"/>
                        </a:rPr>
                        <a:t>9,000</a:t>
                      </a:r>
                      <a:endParaRPr lang="en-US" sz="1600" b="0" i="0" u="none" strike="noStrike" baseline="0" dirty="0">
                        <a:solidFill>
                          <a:srgbClr val="000000"/>
                        </a:solidFill>
                        <a:effectLst/>
                        <a:latin typeface="+mn-lt"/>
                        <a:cs typeface="+mj-cs"/>
                      </a:endParaRPr>
                    </a:p>
                  </a:txBody>
                  <a:tcPr marL="6659" marR="6659" marT="6659" marB="0" anchor="ctr">
                    <a:noFill/>
                  </a:tcPr>
                </a:tc>
                <a:extLst>
                  <a:ext uri="{0D108BD9-81ED-4DB2-BD59-A6C34878D82A}">
                    <a16:rowId xmlns:a16="http://schemas.microsoft.com/office/drawing/2014/main" val="1253960956"/>
                  </a:ext>
                </a:extLst>
              </a:tr>
              <a:tr h="37004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Positive</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4,500</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59962757"/>
                  </a:ext>
                </a:extLst>
              </a:tr>
              <a:tr h="290399">
                <a:tc rowSpan="2">
                  <a:txBody>
                    <a:bodyPr/>
                    <a:lstStyle/>
                    <a:p>
                      <a:pPr algn="ctr" fontAlgn="ctr"/>
                      <a:r>
                        <a:rPr lang="en-US" sz="2400" b="0" i="0" u="none" strike="noStrike" baseline="0" dirty="0">
                          <a:solidFill>
                            <a:srgbClr val="000000"/>
                          </a:solidFill>
                          <a:effectLst/>
                          <a:latin typeface="+mn-lt"/>
                          <a:cs typeface="+mj-cs"/>
                        </a:rPr>
                        <a:t>T4</a:t>
                      </a:r>
                    </a:p>
                  </a:txBody>
                  <a:tcPr marL="6659" marR="6659" marT="6659" marB="0" anchor="ctr">
                    <a:solidFill>
                      <a:schemeClr val="bg1">
                        <a:lumMod val="75000"/>
                      </a:schemeClr>
                    </a:solidFill>
                  </a:tcPr>
                </a:tc>
                <a:tc rowSpan="2">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latin typeface="+mn-lt"/>
                        </a:rPr>
                        <a:t>part1 of </a:t>
                      </a:r>
                      <a:r>
                        <a:rPr lang="en-US" sz="1600" u="none" strike="noStrike" baseline="0" dirty="0">
                          <a:solidFill>
                            <a:schemeClr val="dk1"/>
                          </a:solidFill>
                          <a:effectLst/>
                          <a:latin typeface="+mn-lt"/>
                          <a:ea typeface="+mn-ea"/>
                          <a:cs typeface="+mn-cs"/>
                        </a:rPr>
                        <a:t>Amazon food review Datasets</a:t>
                      </a:r>
                      <a:endParaRPr lang="en-US" sz="1600" b="0" i="0" u="none" strike="noStrike" baseline="0" dirty="0">
                        <a:solidFill>
                          <a:srgbClr val="000000"/>
                        </a:solidFill>
                        <a:effectLst/>
                        <a:latin typeface="+mn-lt"/>
                        <a:ea typeface="+mn-ea"/>
                        <a:cs typeface="+mn-cs"/>
                      </a:endParaRPr>
                    </a:p>
                  </a:txBody>
                  <a:tcPr marL="6659" marR="6659" marT="6659" marB="0" anchor="ctr">
                    <a:solidFill>
                      <a:schemeClr val="bg1">
                        <a:lumMod val="75000"/>
                      </a:schemeClr>
                    </a:solidFill>
                  </a:tcPr>
                </a:tc>
                <a:tc>
                  <a:txBody>
                    <a:bodyPr/>
                    <a:lstStyle/>
                    <a:p>
                      <a:pPr algn="l" fontAlgn="b"/>
                      <a:r>
                        <a:rPr lang="en-US" sz="1600" u="none" strike="noStrike" baseline="0" dirty="0">
                          <a:effectLst/>
                          <a:latin typeface="+mn-lt"/>
                          <a:cs typeface="+mj-cs"/>
                        </a:rPr>
                        <a:t>Negative</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a:txBody>
                    <a:bodyPr/>
                    <a:lstStyle/>
                    <a:p>
                      <a:pPr algn="ctr" fontAlgn="b"/>
                      <a:r>
                        <a:rPr lang="en-US" sz="1600" u="none" strike="noStrike" baseline="0" dirty="0">
                          <a:effectLst/>
                          <a:latin typeface="+mn-lt"/>
                          <a:cs typeface="+mj-cs"/>
                        </a:rPr>
                        <a:t>5,000</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rowSpan="2">
                  <a:txBody>
                    <a:bodyPr/>
                    <a:lstStyle/>
                    <a:p>
                      <a:pPr algn="ctr" fontAlgn="b"/>
                      <a:r>
                        <a:rPr lang="en-US" sz="1600" u="none" strike="noStrike" baseline="0" dirty="0">
                          <a:effectLst/>
                          <a:latin typeface="+mn-lt"/>
                          <a:cs typeface="+mj-cs"/>
                        </a:rPr>
                        <a:t>10,000</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extLst>
                  <a:ext uri="{0D108BD9-81ED-4DB2-BD59-A6C34878D82A}">
                    <a16:rowId xmlns:a16="http://schemas.microsoft.com/office/drawing/2014/main" val="1967768620"/>
                  </a:ext>
                </a:extLst>
              </a:tr>
              <a:tr h="29039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Positive</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a:txBody>
                    <a:bodyPr/>
                    <a:lstStyle/>
                    <a:p>
                      <a:pPr algn="ctr" fontAlgn="b"/>
                      <a:r>
                        <a:rPr lang="en-US" sz="1600" u="none" strike="noStrike" baseline="0" dirty="0">
                          <a:effectLst/>
                          <a:latin typeface="+mn-lt"/>
                          <a:cs typeface="+mj-cs"/>
                        </a:rPr>
                        <a:t>5,000</a:t>
                      </a:r>
                      <a:endParaRPr lang="en-US" sz="1600" b="0" i="0" u="none" strike="noStrike" baseline="0" dirty="0">
                        <a:solidFill>
                          <a:srgbClr val="000000"/>
                        </a:solidFill>
                        <a:effectLst/>
                        <a:latin typeface="+mn-lt"/>
                        <a:cs typeface="+mj-cs"/>
                      </a:endParaRPr>
                    </a:p>
                  </a:txBody>
                  <a:tcPr marL="6659" marR="6659" marT="6659" marB="0" anchor="ctr">
                    <a:solidFill>
                      <a:schemeClr val="bg1">
                        <a:lumMod val="75000"/>
                      </a:schemeClr>
                    </a:solidFill>
                  </a:tcPr>
                </a:tc>
                <a:tc vMerge="1">
                  <a:txBody>
                    <a:bodyPr/>
                    <a:lstStyle/>
                    <a:p>
                      <a:endParaRPr lang="en-US"/>
                    </a:p>
                  </a:txBody>
                  <a:tcPr/>
                </a:tc>
                <a:extLst>
                  <a:ext uri="{0D108BD9-81ED-4DB2-BD59-A6C34878D82A}">
                    <a16:rowId xmlns:a16="http://schemas.microsoft.com/office/drawing/2014/main" val="3348379370"/>
                  </a:ext>
                </a:extLst>
              </a:tr>
            </a:tbl>
          </a:graphicData>
        </a:graphic>
      </p:graphicFrame>
    </p:spTree>
    <p:extLst>
      <p:ext uri="{BB962C8B-B14F-4D97-AF65-F5344CB8AC3E}">
        <p14:creationId xmlns:p14="http://schemas.microsoft.com/office/powerpoint/2010/main" val="2111022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Datasets: S1, S2, S3, S4</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graphicFrame>
        <p:nvGraphicFramePr>
          <p:cNvPr id="6" name="Table 5"/>
          <p:cNvGraphicFramePr>
            <a:graphicFrameLocks noGrp="1"/>
          </p:cNvGraphicFramePr>
          <p:nvPr>
            <p:extLst>
              <p:ext uri="{D42A27DB-BD31-4B8C-83A1-F6EECF244321}">
                <p14:modId xmlns:p14="http://schemas.microsoft.com/office/powerpoint/2010/main" val="1175532024"/>
              </p:ext>
            </p:extLst>
          </p:nvPr>
        </p:nvGraphicFramePr>
        <p:xfrm>
          <a:off x="381000" y="1069686"/>
          <a:ext cx="8229600" cy="3788063"/>
        </p:xfrm>
        <a:graphic>
          <a:graphicData uri="http://schemas.openxmlformats.org/drawingml/2006/table">
            <a:tbl>
              <a:tblPr>
                <a:tableStyleId>{D7AC3CCA-C797-4891-BE02-D94E43425B78}</a:tableStyleId>
              </a:tblPr>
              <a:tblGrid>
                <a:gridCol w="1066800">
                  <a:extLst>
                    <a:ext uri="{9D8B030D-6E8A-4147-A177-3AD203B41FA5}">
                      <a16:colId xmlns:a16="http://schemas.microsoft.com/office/drawing/2014/main" val="3897410611"/>
                    </a:ext>
                  </a:extLst>
                </a:gridCol>
                <a:gridCol w="2843260">
                  <a:extLst>
                    <a:ext uri="{9D8B030D-6E8A-4147-A177-3AD203B41FA5}">
                      <a16:colId xmlns:a16="http://schemas.microsoft.com/office/drawing/2014/main" val="1064535578"/>
                    </a:ext>
                  </a:extLst>
                </a:gridCol>
                <a:gridCol w="1832132">
                  <a:extLst>
                    <a:ext uri="{9D8B030D-6E8A-4147-A177-3AD203B41FA5}">
                      <a16:colId xmlns:a16="http://schemas.microsoft.com/office/drawing/2014/main" val="2145145800"/>
                    </a:ext>
                  </a:extLst>
                </a:gridCol>
                <a:gridCol w="1343680">
                  <a:extLst>
                    <a:ext uri="{9D8B030D-6E8A-4147-A177-3AD203B41FA5}">
                      <a16:colId xmlns:a16="http://schemas.microsoft.com/office/drawing/2014/main" val="3573469569"/>
                    </a:ext>
                  </a:extLst>
                </a:gridCol>
                <a:gridCol w="1143728">
                  <a:extLst>
                    <a:ext uri="{9D8B030D-6E8A-4147-A177-3AD203B41FA5}">
                      <a16:colId xmlns:a16="http://schemas.microsoft.com/office/drawing/2014/main" val="272050494"/>
                    </a:ext>
                  </a:extLst>
                </a:gridCol>
              </a:tblGrid>
              <a:tr h="467349">
                <a:tc>
                  <a:txBody>
                    <a:bodyPr/>
                    <a:lstStyle/>
                    <a:p>
                      <a:pPr algn="ctr" fontAlgn="b"/>
                      <a:r>
                        <a:rPr lang="en-US" sz="2000" b="0" i="0" u="none" strike="noStrike" baseline="0" dirty="0">
                          <a:solidFill>
                            <a:srgbClr val="000000"/>
                          </a:solidFill>
                          <a:effectLst/>
                          <a:latin typeface="+mn-lt"/>
                          <a:cs typeface="+mj-cs"/>
                        </a:rPr>
                        <a:t>Datasets</a:t>
                      </a:r>
                    </a:p>
                  </a:txBody>
                  <a:tcPr marL="6659" marR="6659" marT="6659" marB="0" anchor="ctr">
                    <a:solidFill>
                      <a:schemeClr val="accent1">
                        <a:lumMod val="60000"/>
                        <a:lumOff val="40000"/>
                      </a:schemeClr>
                    </a:solidFill>
                  </a:tcPr>
                </a:tc>
                <a:tc>
                  <a:txBody>
                    <a:bodyPr/>
                    <a:lstStyle/>
                    <a:p>
                      <a:pPr algn="l" fontAlgn="b"/>
                      <a:r>
                        <a:rPr lang="en-US" sz="2000" u="none" strike="noStrike" baseline="0" dirty="0">
                          <a:effectLst/>
                          <a:latin typeface="+mn-lt"/>
                          <a:cs typeface="+mj-cs"/>
                        </a:rPr>
                        <a:t> Description</a:t>
                      </a:r>
                      <a:endParaRPr lang="en-US" sz="20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gridSpan="2">
                  <a:txBody>
                    <a:bodyPr/>
                    <a:lstStyle/>
                    <a:p>
                      <a:pPr algn="ctr" fontAlgn="b"/>
                      <a:r>
                        <a:rPr lang="en-US" sz="2000" u="none" strike="noStrike" baseline="0" dirty="0">
                          <a:effectLst/>
                          <a:latin typeface="+mn-lt"/>
                          <a:cs typeface="+mj-cs"/>
                        </a:rPr>
                        <a:t>Labels &amp; articles </a:t>
                      </a:r>
                      <a:endParaRPr lang="en-US" sz="20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hMerge="1">
                  <a:txBody>
                    <a:bodyPr/>
                    <a:lstStyle/>
                    <a:p>
                      <a:pPr algn="ctr" fontAlgn="b"/>
                      <a:endParaRPr lang="en-US" sz="1400" b="0" i="0" u="none" strike="noStrike" baseline="0" dirty="0">
                        <a:solidFill>
                          <a:srgbClr val="000000"/>
                        </a:solidFill>
                        <a:effectLst/>
                        <a:latin typeface="+mj-lt"/>
                        <a:cs typeface="+mj-cs"/>
                      </a:endParaRPr>
                    </a:p>
                  </a:txBody>
                  <a:tcPr marL="6659" marR="6659" marT="6659" marB="0" anchor="ctr">
                    <a:solidFill>
                      <a:schemeClr val="bg1">
                        <a:lumMod val="75000"/>
                      </a:schemeClr>
                    </a:solidFill>
                  </a:tcPr>
                </a:tc>
                <a:tc>
                  <a:txBody>
                    <a:bodyPr/>
                    <a:lstStyle/>
                    <a:p>
                      <a:pPr algn="ctr" fontAlgn="b"/>
                      <a:r>
                        <a:rPr lang="en-US" sz="2000" u="none" strike="noStrike" baseline="0" dirty="0">
                          <a:effectLst/>
                          <a:latin typeface="+mn-lt"/>
                          <a:cs typeface="+mj-cs"/>
                        </a:rPr>
                        <a:t>Total </a:t>
                      </a:r>
                      <a:endParaRPr lang="en-US" sz="20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extLst>
                  <a:ext uri="{0D108BD9-81ED-4DB2-BD59-A6C34878D82A}">
                    <a16:rowId xmlns:a16="http://schemas.microsoft.com/office/drawing/2014/main" val="4102503796"/>
                  </a:ext>
                </a:extLst>
              </a:tr>
              <a:tr h="294539">
                <a:tc rowSpan="5">
                  <a:txBody>
                    <a:bodyPr/>
                    <a:lstStyle/>
                    <a:p>
                      <a:pPr algn="ctr" fontAlgn="ctr"/>
                      <a:r>
                        <a:rPr lang="en-US" sz="2400" b="0" i="0" u="none" strike="noStrike" baseline="0" dirty="0">
                          <a:solidFill>
                            <a:srgbClr val="000000"/>
                          </a:solidFill>
                          <a:effectLst/>
                          <a:latin typeface="+mn-lt"/>
                          <a:cs typeface="+mj-cs"/>
                        </a:rPr>
                        <a:t>S1</a:t>
                      </a:r>
                    </a:p>
                  </a:txBody>
                  <a:tcPr marL="6659" marR="6659" marT="6659" marB="0" anchor="ctr">
                    <a:noFill/>
                  </a:tcPr>
                </a:tc>
                <a:tc rowSpan="5">
                  <a:txBody>
                    <a:bodyPr/>
                    <a:lstStyle/>
                    <a:p>
                      <a:pPr algn="l"/>
                      <a:r>
                        <a:rPr lang="en-US" sz="1600" dirty="0">
                          <a:latin typeface="+mn-lt"/>
                        </a:rPr>
                        <a:t>extracted news data from Common crawl</a:t>
                      </a:r>
                    </a:p>
                  </a:txBody>
                  <a:tcPr marL="6659" marR="6659" marT="6659" marB="0" anchor="ctr">
                    <a:noFill/>
                  </a:tcPr>
                </a:tc>
                <a:tc>
                  <a:txBody>
                    <a:bodyPr/>
                    <a:lstStyle/>
                    <a:p>
                      <a:pPr algn="l" fontAlgn="b"/>
                      <a:r>
                        <a:rPr lang="en-US" sz="1600" u="none" strike="noStrike" baseline="0" dirty="0">
                          <a:effectLst/>
                          <a:latin typeface="+mn-lt"/>
                          <a:cs typeface="+mj-cs"/>
                        </a:rPr>
                        <a:t>Business</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5,444</a:t>
                      </a:r>
                      <a:endParaRPr lang="en-US" sz="1600" b="0" i="0" u="none" strike="noStrike" baseline="0" dirty="0">
                        <a:solidFill>
                          <a:srgbClr val="000000"/>
                        </a:solidFill>
                        <a:effectLst/>
                        <a:latin typeface="+mn-lt"/>
                        <a:cs typeface="+mj-cs"/>
                      </a:endParaRPr>
                    </a:p>
                  </a:txBody>
                  <a:tcPr marL="6659" marR="6659" marT="6659" marB="0" anchor="ctr">
                    <a:noFill/>
                  </a:tcPr>
                </a:tc>
                <a:tc rowSpan="5">
                  <a:txBody>
                    <a:bodyPr/>
                    <a:lstStyle/>
                    <a:p>
                      <a:pPr algn="ctr" fontAlgn="b"/>
                      <a:r>
                        <a:rPr lang="en-US" sz="1600" u="none" strike="noStrike" baseline="0" dirty="0">
                          <a:effectLst/>
                          <a:latin typeface="+mn-lt"/>
                          <a:cs typeface="+mj-cs"/>
                        </a:rPr>
                        <a:t>28,726</a:t>
                      </a:r>
                      <a:endParaRPr lang="en-US" sz="1600" b="0" i="0" u="none" strike="noStrike" baseline="0" dirty="0">
                        <a:solidFill>
                          <a:srgbClr val="000000"/>
                        </a:solidFill>
                        <a:effectLst/>
                        <a:latin typeface="+mn-lt"/>
                        <a:cs typeface="+mj-cs"/>
                      </a:endParaRPr>
                    </a:p>
                  </a:txBody>
                  <a:tcPr marL="6659" marR="6659" marT="6659" marB="0" anchor="ctr">
                    <a:noFill/>
                  </a:tcPr>
                </a:tc>
                <a:extLst>
                  <a:ext uri="{0D108BD9-81ED-4DB2-BD59-A6C34878D82A}">
                    <a16:rowId xmlns:a16="http://schemas.microsoft.com/office/drawing/2014/main" val="3204778795"/>
                  </a:ext>
                </a:extLst>
              </a:tr>
              <a:tr h="29453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Entertainment</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4,011</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3851268927"/>
                  </a:ext>
                </a:extLst>
              </a:tr>
              <a:tr h="294539">
                <a:tc vMerge="1">
                  <a:txBody>
                    <a:bodyPr/>
                    <a:lstStyle/>
                    <a:p>
                      <a:endParaRPr lang="en-US"/>
                    </a:p>
                  </a:txBody>
                  <a:tcPr/>
                </a:tc>
                <a:tc vMerge="1">
                  <a:txBody>
                    <a:bodyPr/>
                    <a:lstStyle/>
                    <a:p>
                      <a:endParaRPr lang="en-US"/>
                    </a:p>
                  </a:txBody>
                  <a:tcPr/>
                </a:tc>
                <a:tc>
                  <a:txBody>
                    <a:bodyPr/>
                    <a:lstStyle/>
                    <a:p>
                      <a:pPr algn="l" fontAlgn="b"/>
                      <a:r>
                        <a:rPr lang="en-US" sz="1600" u="none" strike="noStrike" baseline="0">
                          <a:effectLst/>
                          <a:latin typeface="+mn-lt"/>
                          <a:cs typeface="+mj-cs"/>
                        </a:rPr>
                        <a:t>Politics</a:t>
                      </a:r>
                      <a:endParaRPr lang="en-US" sz="1600" b="0" i="0" u="none" strike="noStrike" baseline="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5,188</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197400830"/>
                  </a:ext>
                </a:extLst>
              </a:tr>
              <a:tr h="29453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Sports</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6,138</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2289724746"/>
                  </a:ext>
                </a:extLst>
              </a:tr>
              <a:tr h="294539">
                <a:tc vMerge="1">
                  <a:txBody>
                    <a:bodyPr/>
                    <a:lstStyle/>
                    <a:p>
                      <a:endParaRPr lang="en-US"/>
                    </a:p>
                  </a:txBody>
                  <a:tcPr/>
                </a:tc>
                <a:tc vMerge="1">
                  <a:txBody>
                    <a:bodyPr/>
                    <a:lstStyle/>
                    <a:p>
                      <a:endParaRPr lang="en-US"/>
                    </a:p>
                  </a:txBody>
                  <a:tcPr/>
                </a:tc>
                <a:tc>
                  <a:txBody>
                    <a:bodyPr/>
                    <a:lstStyle/>
                    <a:p>
                      <a:pPr algn="l" fontAlgn="b"/>
                      <a:r>
                        <a:rPr lang="en-US" sz="1600" u="none" strike="noStrike" baseline="0">
                          <a:effectLst/>
                          <a:latin typeface="+mn-lt"/>
                          <a:cs typeface="+mj-cs"/>
                        </a:rPr>
                        <a:t>Tech</a:t>
                      </a:r>
                      <a:endParaRPr lang="en-US" sz="1600" b="0" i="0" u="none" strike="noStrike" baseline="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7,945</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1159414380"/>
                  </a:ext>
                </a:extLst>
              </a:tr>
              <a:tr h="294539">
                <a:tc rowSpan="2">
                  <a:txBody>
                    <a:bodyPr/>
                    <a:lstStyle/>
                    <a:p>
                      <a:pPr algn="ctr" fontAlgn="ctr"/>
                      <a:r>
                        <a:rPr lang="en-US" sz="2400" b="0" i="0" u="none" strike="noStrike" baseline="0" dirty="0">
                          <a:solidFill>
                            <a:srgbClr val="000000"/>
                          </a:solidFill>
                          <a:effectLst/>
                          <a:latin typeface="+mn-lt"/>
                          <a:cs typeface="+mj-cs"/>
                        </a:rPr>
                        <a:t>S2</a:t>
                      </a:r>
                    </a:p>
                  </a:txBody>
                  <a:tcPr marL="6659" marR="6659" marT="6659" marB="0" anchor="ctr">
                    <a:solidFill>
                      <a:schemeClr val="accent1">
                        <a:lumMod val="60000"/>
                        <a:lumOff val="40000"/>
                      </a:schemeClr>
                    </a:solidFill>
                  </a:tcPr>
                </a:tc>
                <a:tc rowSpan="2">
                  <a:txBody>
                    <a:bodyPr/>
                    <a:lstStyle/>
                    <a:p>
                      <a:pPr algn="l"/>
                      <a:r>
                        <a:rPr lang="en-US" sz="1600" u="none" strike="noStrike" baseline="0" dirty="0">
                          <a:solidFill>
                            <a:schemeClr val="dk1"/>
                          </a:solidFill>
                          <a:effectLst/>
                          <a:latin typeface="+mn-lt"/>
                          <a:ea typeface="+mn-ea"/>
                          <a:cs typeface="+mn-cs"/>
                        </a:rPr>
                        <a:t>Part of Movie review datasets From Stanford</a:t>
                      </a:r>
                      <a:endParaRPr lang="en-US" sz="1600" dirty="0">
                        <a:latin typeface="+mn-lt"/>
                      </a:endParaRPr>
                    </a:p>
                  </a:txBody>
                  <a:tcPr marL="6659" marR="6659" marT="6659" marB="0" anchor="ctr">
                    <a:solidFill>
                      <a:schemeClr val="accent1">
                        <a:lumMod val="60000"/>
                        <a:lumOff val="40000"/>
                      </a:schemeClr>
                    </a:solidFill>
                  </a:tcPr>
                </a:tc>
                <a:tc>
                  <a:txBody>
                    <a:bodyPr/>
                    <a:lstStyle/>
                    <a:p>
                      <a:pPr algn="l" fontAlgn="b"/>
                      <a:r>
                        <a:rPr lang="en-US" sz="1600" u="none" strike="noStrike" baseline="0" dirty="0">
                          <a:effectLst/>
                          <a:latin typeface="+mn-lt"/>
                          <a:cs typeface="+mj-cs"/>
                        </a:rPr>
                        <a:t>Negative</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a:txBody>
                    <a:bodyPr/>
                    <a:lstStyle/>
                    <a:p>
                      <a:pPr algn="ctr" fontAlgn="b"/>
                      <a:r>
                        <a:rPr lang="en-US" sz="1600" u="none" strike="noStrike" baseline="0" dirty="0">
                          <a:effectLst/>
                          <a:latin typeface="+mn-lt"/>
                          <a:cs typeface="+mj-cs"/>
                        </a:rPr>
                        <a:t>12,500</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rowSpan="2">
                  <a:txBody>
                    <a:bodyPr/>
                    <a:lstStyle/>
                    <a:p>
                      <a:pPr algn="ctr" fontAlgn="b"/>
                      <a:r>
                        <a:rPr lang="en-US" sz="1600" u="none" strike="noStrike" baseline="0" dirty="0">
                          <a:effectLst/>
                          <a:latin typeface="+mn-lt"/>
                          <a:cs typeface="+mj-cs"/>
                        </a:rPr>
                        <a:t>25,000</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extLst>
                  <a:ext uri="{0D108BD9-81ED-4DB2-BD59-A6C34878D82A}">
                    <a16:rowId xmlns:a16="http://schemas.microsoft.com/office/drawing/2014/main" val="2265234139"/>
                  </a:ext>
                </a:extLst>
              </a:tr>
              <a:tr h="29453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Positive</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a:txBody>
                    <a:bodyPr/>
                    <a:lstStyle/>
                    <a:p>
                      <a:pPr algn="ctr" fontAlgn="b"/>
                      <a:r>
                        <a:rPr lang="en-US" sz="1600" u="none" strike="noStrike" baseline="0" dirty="0">
                          <a:effectLst/>
                          <a:latin typeface="+mn-lt"/>
                          <a:cs typeface="+mj-cs"/>
                        </a:rPr>
                        <a:t>12,500</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193746488"/>
                  </a:ext>
                </a:extLst>
              </a:tr>
              <a:tr h="294539">
                <a:tc rowSpan="2">
                  <a:txBody>
                    <a:bodyPr/>
                    <a:lstStyle/>
                    <a:p>
                      <a:pPr algn="ctr" fontAlgn="ctr"/>
                      <a:r>
                        <a:rPr lang="en-US" sz="2400" b="0" i="0" u="none" strike="noStrike" baseline="0" dirty="0">
                          <a:solidFill>
                            <a:srgbClr val="000000"/>
                          </a:solidFill>
                          <a:effectLst/>
                          <a:latin typeface="+mn-lt"/>
                          <a:cs typeface="+mj-cs"/>
                        </a:rPr>
                        <a:t>S3</a:t>
                      </a:r>
                    </a:p>
                  </a:txBody>
                  <a:tcPr marL="6659" marR="6659" marT="6659" marB="0" anchor="ctr">
                    <a:noFill/>
                  </a:tcPr>
                </a:tc>
                <a:tc rowSpan="2">
                  <a:txBody>
                    <a:bodyPr/>
                    <a:lstStyle/>
                    <a:p>
                      <a:pPr algn="l"/>
                      <a:r>
                        <a:rPr lang="en-US" sz="1600" dirty="0">
                          <a:latin typeface="+mn-lt"/>
                        </a:rPr>
                        <a:t>part2 of </a:t>
                      </a:r>
                      <a:r>
                        <a:rPr lang="en-US" sz="1600" u="none" strike="noStrike" baseline="0" dirty="0">
                          <a:solidFill>
                            <a:schemeClr val="dk1"/>
                          </a:solidFill>
                          <a:effectLst/>
                          <a:latin typeface="+mn-lt"/>
                          <a:ea typeface="+mn-ea"/>
                          <a:cs typeface="+mn-cs"/>
                        </a:rPr>
                        <a:t>Movie review datasets From Stanford</a:t>
                      </a:r>
                      <a:endParaRPr lang="en-US" sz="1600" dirty="0">
                        <a:latin typeface="+mn-lt"/>
                      </a:endParaRPr>
                    </a:p>
                  </a:txBody>
                  <a:tcPr marL="6659" marR="6659" marT="6659" marB="0" anchor="ctr">
                    <a:noFill/>
                  </a:tcPr>
                </a:tc>
                <a:tc>
                  <a:txBody>
                    <a:bodyPr/>
                    <a:lstStyle/>
                    <a:p>
                      <a:pPr algn="l" fontAlgn="b"/>
                      <a:r>
                        <a:rPr lang="en-US" sz="1600" u="none" strike="noStrike" baseline="0" dirty="0">
                          <a:effectLst/>
                          <a:latin typeface="+mn-lt"/>
                          <a:cs typeface="+mj-cs"/>
                        </a:rPr>
                        <a:t>Negative</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12,500</a:t>
                      </a:r>
                      <a:endParaRPr lang="en-US" sz="1600" b="0" i="0" u="none" strike="noStrike" baseline="0" dirty="0">
                        <a:solidFill>
                          <a:srgbClr val="000000"/>
                        </a:solidFill>
                        <a:effectLst/>
                        <a:latin typeface="+mn-lt"/>
                        <a:cs typeface="+mj-cs"/>
                      </a:endParaRPr>
                    </a:p>
                  </a:txBody>
                  <a:tcPr marL="6659" marR="6659" marT="6659" marB="0" anchor="ctr">
                    <a:noFill/>
                  </a:tcPr>
                </a:tc>
                <a:tc rowSpan="2">
                  <a:txBody>
                    <a:bodyPr/>
                    <a:lstStyle/>
                    <a:p>
                      <a:pPr algn="ctr" fontAlgn="b"/>
                      <a:r>
                        <a:rPr lang="en-US" sz="1600" u="none" strike="noStrike" baseline="0" dirty="0">
                          <a:effectLst/>
                          <a:latin typeface="+mn-lt"/>
                          <a:cs typeface="+mj-cs"/>
                        </a:rPr>
                        <a:t>25,000</a:t>
                      </a:r>
                      <a:endParaRPr lang="en-US" sz="1600" b="0" i="0" u="none" strike="noStrike" baseline="0" dirty="0">
                        <a:solidFill>
                          <a:srgbClr val="000000"/>
                        </a:solidFill>
                        <a:effectLst/>
                        <a:latin typeface="+mn-lt"/>
                        <a:cs typeface="+mj-cs"/>
                      </a:endParaRPr>
                    </a:p>
                  </a:txBody>
                  <a:tcPr marL="6659" marR="6659" marT="6659" marB="0" anchor="ctr">
                    <a:noFill/>
                  </a:tcPr>
                </a:tc>
                <a:extLst>
                  <a:ext uri="{0D108BD9-81ED-4DB2-BD59-A6C34878D82A}">
                    <a16:rowId xmlns:a16="http://schemas.microsoft.com/office/drawing/2014/main" val="1253960956"/>
                  </a:ext>
                </a:extLst>
              </a:tr>
              <a:tr h="375324">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Positive</a:t>
                      </a:r>
                      <a:endParaRPr lang="en-US" sz="1600" b="0" i="0" u="none" strike="noStrike" baseline="0" dirty="0">
                        <a:solidFill>
                          <a:srgbClr val="000000"/>
                        </a:solidFill>
                        <a:effectLst/>
                        <a:latin typeface="+mn-lt"/>
                        <a:cs typeface="+mj-cs"/>
                      </a:endParaRPr>
                    </a:p>
                  </a:txBody>
                  <a:tcPr marL="6659" marR="6659" marT="6659" marB="0" anchor="ctr">
                    <a:noFill/>
                  </a:tcPr>
                </a:tc>
                <a:tc>
                  <a:txBody>
                    <a:bodyPr/>
                    <a:lstStyle/>
                    <a:p>
                      <a:pPr algn="ctr" fontAlgn="b"/>
                      <a:r>
                        <a:rPr lang="en-US" sz="1600" u="none" strike="noStrike" baseline="0" dirty="0">
                          <a:effectLst/>
                          <a:latin typeface="+mn-lt"/>
                          <a:cs typeface="+mj-cs"/>
                        </a:rPr>
                        <a:t>12,500</a:t>
                      </a:r>
                      <a:endParaRPr lang="en-US" sz="1600" b="0" i="0" u="none" strike="noStrike" baseline="0" dirty="0">
                        <a:solidFill>
                          <a:srgbClr val="000000"/>
                        </a:solidFill>
                        <a:effectLst/>
                        <a:latin typeface="+mn-lt"/>
                        <a:cs typeface="+mj-cs"/>
                      </a:endParaRPr>
                    </a:p>
                  </a:txBody>
                  <a:tcPr marL="6659" marR="6659" marT="6659" marB="0" anchor="ctr">
                    <a:noFill/>
                  </a:tcPr>
                </a:tc>
                <a:tc vMerge="1">
                  <a:txBody>
                    <a:bodyPr/>
                    <a:lstStyle/>
                    <a:p>
                      <a:endParaRPr lang="en-US"/>
                    </a:p>
                  </a:txBody>
                  <a:tcPr/>
                </a:tc>
                <a:extLst>
                  <a:ext uri="{0D108BD9-81ED-4DB2-BD59-A6C34878D82A}">
                    <a16:rowId xmlns:a16="http://schemas.microsoft.com/office/drawing/2014/main" val="59962757"/>
                  </a:ext>
                </a:extLst>
              </a:tr>
              <a:tr h="294539">
                <a:tc rowSpan="2">
                  <a:txBody>
                    <a:bodyPr/>
                    <a:lstStyle/>
                    <a:p>
                      <a:pPr algn="ctr" fontAlgn="ctr"/>
                      <a:r>
                        <a:rPr lang="en-US" sz="2400" b="0" i="0" u="none" strike="noStrike" baseline="0" dirty="0">
                          <a:solidFill>
                            <a:srgbClr val="000000"/>
                          </a:solidFill>
                          <a:effectLst/>
                          <a:latin typeface="+mn-lt"/>
                          <a:cs typeface="+mj-cs"/>
                        </a:rPr>
                        <a:t>S4</a:t>
                      </a:r>
                    </a:p>
                  </a:txBody>
                  <a:tcPr marL="6659" marR="6659" marT="6659" marB="0" anchor="ctr">
                    <a:solidFill>
                      <a:schemeClr val="accent1">
                        <a:lumMod val="60000"/>
                        <a:lumOff val="40000"/>
                      </a:schemeClr>
                    </a:solidFill>
                  </a:tcPr>
                </a:tc>
                <a:tc rowSpan="2">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latin typeface="+mn-lt"/>
                        </a:rPr>
                        <a:t>part2 of </a:t>
                      </a:r>
                      <a:r>
                        <a:rPr lang="en-US" sz="1600" u="none" strike="noStrike" baseline="0" dirty="0">
                          <a:solidFill>
                            <a:schemeClr val="dk1"/>
                          </a:solidFill>
                          <a:effectLst/>
                          <a:latin typeface="+mn-lt"/>
                          <a:ea typeface="+mn-ea"/>
                          <a:cs typeface="+mn-cs"/>
                        </a:rPr>
                        <a:t>Amazon food review Datasets</a:t>
                      </a:r>
                      <a:endParaRPr lang="en-US" sz="1600" b="0" i="0" u="none" strike="noStrike" baseline="0" dirty="0">
                        <a:solidFill>
                          <a:srgbClr val="000000"/>
                        </a:solidFill>
                        <a:effectLst/>
                        <a:latin typeface="+mn-lt"/>
                        <a:ea typeface="+mn-ea"/>
                        <a:cs typeface="+mn-cs"/>
                      </a:endParaRPr>
                    </a:p>
                  </a:txBody>
                  <a:tcPr marL="6659" marR="6659" marT="6659" marB="0" anchor="ctr">
                    <a:solidFill>
                      <a:schemeClr val="accent1">
                        <a:lumMod val="60000"/>
                        <a:lumOff val="40000"/>
                      </a:schemeClr>
                    </a:solidFill>
                  </a:tcPr>
                </a:tc>
                <a:tc>
                  <a:txBody>
                    <a:bodyPr/>
                    <a:lstStyle/>
                    <a:p>
                      <a:pPr algn="l" fontAlgn="b"/>
                      <a:r>
                        <a:rPr lang="en-US" sz="1600" u="none" strike="noStrike" baseline="0" dirty="0">
                          <a:effectLst/>
                          <a:latin typeface="+mn-lt"/>
                          <a:cs typeface="+mj-cs"/>
                        </a:rPr>
                        <a:t>Negative</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a:txBody>
                    <a:bodyPr/>
                    <a:lstStyle/>
                    <a:p>
                      <a:pPr algn="ctr" fontAlgn="b"/>
                      <a:r>
                        <a:rPr lang="en-US" sz="1600" u="none" strike="noStrike" baseline="0" dirty="0">
                          <a:effectLst/>
                          <a:latin typeface="+mn-lt"/>
                          <a:cs typeface="+mj-cs"/>
                        </a:rPr>
                        <a:t>30,000</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rowSpan="2">
                  <a:txBody>
                    <a:bodyPr/>
                    <a:lstStyle/>
                    <a:p>
                      <a:pPr algn="ctr" fontAlgn="b"/>
                      <a:r>
                        <a:rPr lang="en-US" sz="1600" u="none" strike="noStrike" baseline="0" dirty="0">
                          <a:effectLst/>
                          <a:latin typeface="+mn-lt"/>
                          <a:cs typeface="+mj-cs"/>
                        </a:rPr>
                        <a:t>60,000</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extLst>
                  <a:ext uri="{0D108BD9-81ED-4DB2-BD59-A6C34878D82A}">
                    <a16:rowId xmlns:a16="http://schemas.microsoft.com/office/drawing/2014/main" val="1967768620"/>
                  </a:ext>
                </a:extLst>
              </a:tr>
              <a:tr h="294539">
                <a:tc vMerge="1">
                  <a:txBody>
                    <a:bodyPr/>
                    <a:lstStyle/>
                    <a:p>
                      <a:endParaRPr lang="en-US"/>
                    </a:p>
                  </a:txBody>
                  <a:tcPr/>
                </a:tc>
                <a:tc vMerge="1">
                  <a:txBody>
                    <a:bodyPr/>
                    <a:lstStyle/>
                    <a:p>
                      <a:endParaRPr lang="en-US"/>
                    </a:p>
                  </a:txBody>
                  <a:tcPr/>
                </a:tc>
                <a:tc>
                  <a:txBody>
                    <a:bodyPr/>
                    <a:lstStyle/>
                    <a:p>
                      <a:pPr algn="l" fontAlgn="b"/>
                      <a:r>
                        <a:rPr lang="en-US" sz="1600" u="none" strike="noStrike" baseline="0" dirty="0">
                          <a:effectLst/>
                          <a:latin typeface="+mn-lt"/>
                          <a:cs typeface="+mj-cs"/>
                        </a:rPr>
                        <a:t>Positive</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a:txBody>
                    <a:bodyPr/>
                    <a:lstStyle/>
                    <a:p>
                      <a:pPr algn="ctr" fontAlgn="b"/>
                      <a:r>
                        <a:rPr lang="en-US" sz="1600" u="none" strike="noStrike" baseline="0" dirty="0">
                          <a:effectLst/>
                          <a:latin typeface="+mn-lt"/>
                          <a:cs typeface="+mj-cs"/>
                        </a:rPr>
                        <a:t>30,000</a:t>
                      </a:r>
                      <a:endParaRPr lang="en-US" sz="1600" b="0" i="0" u="none" strike="noStrike" baseline="0" dirty="0">
                        <a:solidFill>
                          <a:srgbClr val="000000"/>
                        </a:solidFill>
                        <a:effectLst/>
                        <a:latin typeface="+mn-lt"/>
                        <a:cs typeface="+mj-cs"/>
                      </a:endParaRPr>
                    </a:p>
                  </a:txBody>
                  <a:tcPr marL="6659" marR="6659" marT="6659"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3348379370"/>
                  </a:ext>
                </a:extLst>
              </a:tr>
            </a:tbl>
          </a:graphicData>
        </a:graphic>
      </p:graphicFrame>
    </p:spTree>
    <p:extLst>
      <p:ext uri="{BB962C8B-B14F-4D97-AF65-F5344CB8AC3E}">
        <p14:creationId xmlns:p14="http://schemas.microsoft.com/office/powerpoint/2010/main" val="56109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733534"/>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Ø"/>
            </a:pPr>
            <a:r>
              <a:rPr lang="en-US" sz="2800" spc="-5" dirty="0">
                <a:cs typeface="Arial" panose="020B0604020202020204" pitchFamily="34" charset="0"/>
              </a:rPr>
              <a:t>What is Self-taught Learning?</a:t>
            </a:r>
          </a:p>
          <a:p>
            <a:pPr marL="469900" lvl="1">
              <a:spcBef>
                <a:spcPts val="100"/>
              </a:spcBef>
            </a:pPr>
            <a:r>
              <a:rPr lang="en-US" spc="-5" dirty="0">
                <a:cs typeface="Arial" panose="020B0604020202020204" pitchFamily="34" charset="0"/>
              </a:rPr>
              <a:t>Self-taught Learning is one kind of Transfer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a:t>
            </a:fld>
            <a:endParaRPr sz="2000">
              <a:latin typeface="Arial"/>
              <a:cs typeface="Arial"/>
            </a:endParaRPr>
          </a:p>
        </p:txBody>
      </p:sp>
      <p:sp>
        <p:nvSpPr>
          <p:cNvPr id="7" name="object 3">
            <a:extLst>
              <a:ext uri="{FF2B5EF4-FFF2-40B4-BE49-F238E27FC236}">
                <a16:creationId xmlns:a16="http://schemas.microsoft.com/office/drawing/2014/main" id="{04A3CDD9-93E0-8144-B387-95290704C686}"/>
              </a:ext>
            </a:extLst>
          </p:cNvPr>
          <p:cNvSpPr txBox="1"/>
          <p:nvPr/>
        </p:nvSpPr>
        <p:spPr>
          <a:xfrm>
            <a:off x="500626" y="2120462"/>
            <a:ext cx="8186173" cy="1454244"/>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Ø"/>
            </a:pPr>
            <a:r>
              <a:rPr lang="en-US" sz="2800" spc="-5" dirty="0">
                <a:cs typeface="Arial" panose="020B0604020202020204" pitchFamily="34" charset="0"/>
              </a:rPr>
              <a:t>Self-taught Learning do Not assume:</a:t>
            </a:r>
          </a:p>
          <a:p>
            <a:pPr marL="469900" lvl="1">
              <a:spcBef>
                <a:spcPts val="100"/>
              </a:spcBef>
            </a:pPr>
            <a:r>
              <a:rPr lang="en-US" dirty="0"/>
              <a:t>The unlabeled data follows the same class labels or generative distribution as the labeled data </a:t>
            </a:r>
            <a:endParaRPr lang="en-US" sz="2800" dirty="0"/>
          </a:p>
          <a:p>
            <a:pPr marL="12700">
              <a:lnSpc>
                <a:spcPct val="100000"/>
              </a:lnSpc>
              <a:spcBef>
                <a:spcPts val="100"/>
              </a:spcBef>
            </a:pPr>
            <a:endParaRPr lang="en-US" sz="2800" spc="-5" dirty="0">
              <a:cs typeface="Arial" panose="020B0604020202020204" pitchFamily="34" charset="0"/>
            </a:endParaRPr>
          </a:p>
        </p:txBody>
      </p:sp>
    </p:spTree>
    <p:extLst>
      <p:ext uri="{BB962C8B-B14F-4D97-AF65-F5344CB8AC3E}">
        <p14:creationId xmlns:p14="http://schemas.microsoft.com/office/powerpoint/2010/main" val="166206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flow-Without transfer</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27" idx="1"/>
          </p:cNvCxnSpPr>
          <p:nvPr/>
        </p:nvCxnSpPr>
        <p:spPr>
          <a:xfrm>
            <a:off x="4343401" y="1657350"/>
            <a:ext cx="838199"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5442" y="2630672"/>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Tree>
    <p:extLst>
      <p:ext uri="{BB962C8B-B14F-4D97-AF65-F5344CB8AC3E}">
        <p14:creationId xmlns:p14="http://schemas.microsoft.com/office/powerpoint/2010/main" val="2291113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flow-Without transfer</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27" idx="1"/>
          </p:cNvCxnSpPr>
          <p:nvPr/>
        </p:nvCxnSpPr>
        <p:spPr>
          <a:xfrm>
            <a:off x="4343401" y="1657350"/>
            <a:ext cx="838199"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p:cNvCxnSpPr>
          <p:nvPr/>
        </p:nvCxnSpPr>
        <p:spPr>
          <a:xfrm flipV="1">
            <a:off x="6629400" y="2065374"/>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p:cNvSpPr/>
          <p:nvPr/>
        </p:nvSpPr>
        <p:spPr>
          <a:xfrm>
            <a:off x="7391400" y="1504950"/>
            <a:ext cx="1458875" cy="1143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Word </a:t>
            </a:r>
          </a:p>
          <a:p>
            <a:pPr algn="ctr"/>
            <a:r>
              <a:rPr lang="en-US" dirty="0">
                <a:solidFill>
                  <a:schemeClr val="tx1"/>
                </a:solidFill>
              </a:rPr>
              <a:t>Embedding</a:t>
            </a:r>
          </a:p>
        </p:txBody>
      </p:sp>
      <p:sp>
        <p:nvSpPr>
          <p:cNvPr id="44" name="Rectangle 43"/>
          <p:cNvSpPr/>
          <p:nvPr/>
        </p:nvSpPr>
        <p:spPr>
          <a:xfrm>
            <a:off x="-35442" y="2630672"/>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
        <p:nvSpPr>
          <p:cNvPr id="46" name="Rectangle 45"/>
          <p:cNvSpPr/>
          <p:nvPr/>
        </p:nvSpPr>
        <p:spPr>
          <a:xfrm>
            <a:off x="6380865" y="686269"/>
            <a:ext cx="1788929" cy="923330"/>
          </a:xfrm>
          <a:prstGeom prst="rect">
            <a:avLst/>
          </a:prstGeom>
        </p:spPr>
        <p:txBody>
          <a:bodyPr wrap="square">
            <a:spAutoFit/>
          </a:bodyPr>
          <a:lstStyle/>
          <a:p>
            <a:r>
              <a:rPr lang="en-US" dirty="0"/>
              <a:t>Outputs are vectors for </a:t>
            </a:r>
          </a:p>
          <a:p>
            <a:r>
              <a:rPr lang="en-US" dirty="0"/>
              <a:t>each word</a:t>
            </a:r>
          </a:p>
        </p:txBody>
      </p:sp>
    </p:spTree>
    <p:extLst>
      <p:ext uri="{BB962C8B-B14F-4D97-AF65-F5344CB8AC3E}">
        <p14:creationId xmlns:p14="http://schemas.microsoft.com/office/powerpoint/2010/main" val="4015056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flow-Without transfer</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27" idx="1"/>
          </p:cNvCxnSpPr>
          <p:nvPr/>
        </p:nvCxnSpPr>
        <p:spPr>
          <a:xfrm>
            <a:off x="4343401" y="1657350"/>
            <a:ext cx="838199"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p:cNvCxnSpPr>
          <p:nvPr/>
        </p:nvCxnSpPr>
        <p:spPr>
          <a:xfrm flipV="1">
            <a:off x="6629400" y="2065374"/>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p:cNvSpPr/>
          <p:nvPr/>
        </p:nvSpPr>
        <p:spPr>
          <a:xfrm>
            <a:off x="7391400" y="1504950"/>
            <a:ext cx="1458875" cy="1143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Word </a:t>
            </a:r>
          </a:p>
          <a:p>
            <a:pPr algn="ctr"/>
            <a:r>
              <a:rPr lang="en-US" dirty="0">
                <a:solidFill>
                  <a:schemeClr val="tx1"/>
                </a:solidFill>
              </a:rPr>
              <a:t>Embedding</a:t>
            </a:r>
          </a:p>
        </p:txBody>
      </p:sp>
      <p:pic>
        <p:nvPicPr>
          <p:cNvPr id="43" name="Picture 42"/>
          <p:cNvPicPr>
            <a:picLocks noChangeAspect="1"/>
          </p:cNvPicPr>
          <p:nvPr/>
        </p:nvPicPr>
        <p:blipFill>
          <a:blip r:embed="rId2"/>
          <a:stretch>
            <a:fillRect/>
          </a:stretch>
        </p:blipFill>
        <p:spPr>
          <a:xfrm>
            <a:off x="5748337" y="4432559"/>
            <a:ext cx="695325" cy="533400"/>
          </a:xfrm>
          <a:prstGeom prst="rect">
            <a:avLst/>
          </a:prstGeom>
        </p:spPr>
      </p:pic>
      <p:sp>
        <p:nvSpPr>
          <p:cNvPr id="44" name="Rectangle 43"/>
          <p:cNvSpPr/>
          <p:nvPr/>
        </p:nvSpPr>
        <p:spPr>
          <a:xfrm>
            <a:off x="-35442" y="2630672"/>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
        <p:nvSpPr>
          <p:cNvPr id="46" name="Rectangle 45"/>
          <p:cNvSpPr/>
          <p:nvPr/>
        </p:nvSpPr>
        <p:spPr>
          <a:xfrm>
            <a:off x="6380865" y="686269"/>
            <a:ext cx="1788929" cy="923330"/>
          </a:xfrm>
          <a:prstGeom prst="rect">
            <a:avLst/>
          </a:prstGeom>
        </p:spPr>
        <p:txBody>
          <a:bodyPr wrap="square">
            <a:spAutoFit/>
          </a:bodyPr>
          <a:lstStyle/>
          <a:p>
            <a:r>
              <a:rPr lang="en-US" dirty="0"/>
              <a:t>Outputs are vectors for </a:t>
            </a:r>
          </a:p>
          <a:p>
            <a:r>
              <a:rPr lang="en-US" dirty="0"/>
              <a:t>each word</a:t>
            </a:r>
          </a:p>
        </p:txBody>
      </p:sp>
      <p:cxnSp>
        <p:nvCxnSpPr>
          <p:cNvPr id="50" name="Straight Connector 49"/>
          <p:cNvCxnSpPr>
            <a:stCxn id="10" idx="5"/>
          </p:cNvCxnSpPr>
          <p:nvPr/>
        </p:nvCxnSpPr>
        <p:spPr>
          <a:xfrm>
            <a:off x="4086739" y="1980639"/>
            <a:ext cx="3553196" cy="2115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p:cNvCxnSpPr>
          <p:nvPr/>
        </p:nvCxnSpPr>
        <p:spPr>
          <a:xfrm flipH="1">
            <a:off x="7639935" y="2647950"/>
            <a:ext cx="480903"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39935"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6705600" y="4629150"/>
            <a:ext cx="93433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265221" y="4256241"/>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CNN</a:t>
            </a:r>
          </a:p>
          <a:p>
            <a:pPr algn="ctr"/>
            <a:endParaRPr lang="en-US" dirty="0"/>
          </a:p>
          <a:p>
            <a:pPr algn="ctr"/>
            <a:r>
              <a:rPr lang="en-US" dirty="0"/>
              <a:t> Classifier</a:t>
            </a:r>
          </a:p>
        </p:txBody>
      </p:sp>
    </p:spTree>
    <p:extLst>
      <p:ext uri="{BB962C8B-B14F-4D97-AF65-F5344CB8AC3E}">
        <p14:creationId xmlns:p14="http://schemas.microsoft.com/office/powerpoint/2010/main" val="875223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flow-Without transfer</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27" idx="1"/>
          </p:cNvCxnSpPr>
          <p:nvPr/>
        </p:nvCxnSpPr>
        <p:spPr>
          <a:xfrm>
            <a:off x="4343401" y="1657350"/>
            <a:ext cx="838199"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p:cNvCxnSpPr>
          <p:nvPr/>
        </p:nvCxnSpPr>
        <p:spPr>
          <a:xfrm flipV="1">
            <a:off x="6629400" y="2065374"/>
            <a:ext cx="762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p:cNvSpPr/>
          <p:nvPr/>
        </p:nvSpPr>
        <p:spPr>
          <a:xfrm>
            <a:off x="7391400" y="1504950"/>
            <a:ext cx="1458875" cy="1143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Word </a:t>
            </a:r>
          </a:p>
          <a:p>
            <a:pPr algn="ctr"/>
            <a:r>
              <a:rPr lang="en-US" dirty="0">
                <a:solidFill>
                  <a:schemeClr val="tx1"/>
                </a:solidFill>
              </a:rPr>
              <a:t>Embedding</a:t>
            </a:r>
          </a:p>
        </p:txBody>
      </p:sp>
      <p:pic>
        <p:nvPicPr>
          <p:cNvPr id="43" name="Picture 42"/>
          <p:cNvPicPr>
            <a:picLocks noChangeAspect="1"/>
          </p:cNvPicPr>
          <p:nvPr/>
        </p:nvPicPr>
        <p:blipFill>
          <a:blip r:embed="rId2"/>
          <a:stretch>
            <a:fillRect/>
          </a:stretch>
        </p:blipFill>
        <p:spPr>
          <a:xfrm>
            <a:off x="5748337" y="4432559"/>
            <a:ext cx="695325" cy="533400"/>
          </a:xfrm>
          <a:prstGeom prst="rect">
            <a:avLst/>
          </a:prstGeom>
        </p:spPr>
      </p:pic>
      <p:sp>
        <p:nvSpPr>
          <p:cNvPr id="44" name="Rectangle 43"/>
          <p:cNvSpPr/>
          <p:nvPr/>
        </p:nvSpPr>
        <p:spPr>
          <a:xfrm>
            <a:off x="-35442" y="2630672"/>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
        <p:nvSpPr>
          <p:cNvPr id="46" name="Rectangle 45"/>
          <p:cNvSpPr/>
          <p:nvPr/>
        </p:nvSpPr>
        <p:spPr>
          <a:xfrm>
            <a:off x="6380865" y="686269"/>
            <a:ext cx="1788929" cy="923330"/>
          </a:xfrm>
          <a:prstGeom prst="rect">
            <a:avLst/>
          </a:prstGeom>
        </p:spPr>
        <p:txBody>
          <a:bodyPr wrap="square">
            <a:spAutoFit/>
          </a:bodyPr>
          <a:lstStyle/>
          <a:p>
            <a:r>
              <a:rPr lang="en-US" dirty="0"/>
              <a:t>Outputs are vectors for </a:t>
            </a:r>
          </a:p>
          <a:p>
            <a:r>
              <a:rPr lang="en-US" dirty="0"/>
              <a:t>each word</a:t>
            </a:r>
          </a:p>
        </p:txBody>
      </p:sp>
      <p:cxnSp>
        <p:nvCxnSpPr>
          <p:cNvPr id="50" name="Straight Connector 49"/>
          <p:cNvCxnSpPr>
            <a:stCxn id="10" idx="5"/>
          </p:cNvCxnSpPr>
          <p:nvPr/>
        </p:nvCxnSpPr>
        <p:spPr>
          <a:xfrm>
            <a:off x="4086739" y="1980639"/>
            <a:ext cx="3553196" cy="2115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p:cNvCxnSpPr>
          <p:nvPr/>
        </p:nvCxnSpPr>
        <p:spPr>
          <a:xfrm flipH="1">
            <a:off x="7639935" y="2647950"/>
            <a:ext cx="480903"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39935"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6705600" y="4629150"/>
            <a:ext cx="93433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265221" y="4256241"/>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CNN</a:t>
            </a:r>
          </a:p>
          <a:p>
            <a:pPr algn="ctr"/>
            <a:endParaRPr lang="en-US" dirty="0"/>
          </a:p>
          <a:p>
            <a:pPr algn="ctr"/>
            <a:r>
              <a:rPr lang="en-US" dirty="0"/>
              <a:t> Classifier</a:t>
            </a:r>
          </a:p>
        </p:txBody>
      </p:sp>
      <p:sp>
        <p:nvSpPr>
          <p:cNvPr id="68" name="Oval 67"/>
          <p:cNvSpPr/>
          <p:nvPr/>
        </p:nvSpPr>
        <p:spPr>
          <a:xfrm>
            <a:off x="2347137" y="4314582"/>
            <a:ext cx="1857649" cy="62913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Classify Result</a:t>
            </a:r>
          </a:p>
        </p:txBody>
      </p:sp>
      <p:cxnSp>
        <p:nvCxnSpPr>
          <p:cNvPr id="69" name="Straight Arrow Connector 68"/>
          <p:cNvCxnSpPr/>
          <p:nvPr/>
        </p:nvCxnSpPr>
        <p:spPr>
          <a:xfrm flipH="1">
            <a:off x="4190629" y="4629150"/>
            <a:ext cx="1067171" cy="1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096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8566740"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flow-Transfer from unlabeled data</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 y="2715220"/>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21" name="Oval 20"/>
          <p:cNvSpPr/>
          <p:nvPr/>
        </p:nvSpPr>
        <p:spPr>
          <a:xfrm>
            <a:off x="2576624" y="2382158"/>
            <a:ext cx="1752600" cy="91440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Unlabeled Dataset</a:t>
            </a:r>
          </a:p>
        </p:txBody>
      </p:sp>
      <p:cxnSp>
        <p:nvCxnSpPr>
          <p:cNvPr id="22" name="Straight Arrow Connector 21"/>
          <p:cNvCxnSpPr>
            <a:endCxn id="21" idx="2"/>
          </p:cNvCxnSpPr>
          <p:nvPr/>
        </p:nvCxnSpPr>
        <p:spPr>
          <a:xfrm>
            <a:off x="1851837" y="2195624"/>
            <a:ext cx="724787" cy="6437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11520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8566740"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flow-Transfer from unlabeled data</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p:cNvCxnSpPr>
          <p:nvPr/>
        </p:nvCxnSpPr>
        <p:spPr>
          <a:xfrm flipV="1">
            <a:off x="6629400" y="2065374"/>
            <a:ext cx="76200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1" name="Rectangle: Rounded Corners 40"/>
          <p:cNvSpPr/>
          <p:nvPr/>
        </p:nvSpPr>
        <p:spPr>
          <a:xfrm>
            <a:off x="7391400" y="1504950"/>
            <a:ext cx="1458875" cy="1143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Word </a:t>
            </a:r>
          </a:p>
          <a:p>
            <a:pPr algn="ctr"/>
            <a:r>
              <a:rPr lang="en-US" dirty="0">
                <a:solidFill>
                  <a:schemeClr val="tx1"/>
                </a:solidFill>
              </a:rPr>
              <a:t>Embedding</a:t>
            </a:r>
          </a:p>
        </p:txBody>
      </p:sp>
      <p:sp>
        <p:nvSpPr>
          <p:cNvPr id="44" name="Rectangle 43"/>
          <p:cNvSpPr/>
          <p:nvPr/>
        </p:nvSpPr>
        <p:spPr>
          <a:xfrm>
            <a:off x="114300" y="2715220"/>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
        <p:nvSpPr>
          <p:cNvPr id="46" name="Rectangle 45"/>
          <p:cNvSpPr/>
          <p:nvPr/>
        </p:nvSpPr>
        <p:spPr>
          <a:xfrm>
            <a:off x="6380865" y="686269"/>
            <a:ext cx="1788929" cy="923330"/>
          </a:xfrm>
          <a:prstGeom prst="rect">
            <a:avLst/>
          </a:prstGeom>
        </p:spPr>
        <p:txBody>
          <a:bodyPr wrap="square">
            <a:spAutoFit/>
          </a:bodyPr>
          <a:lstStyle/>
          <a:p>
            <a:r>
              <a:rPr lang="en-US" dirty="0"/>
              <a:t>Outputs are vectors for </a:t>
            </a:r>
          </a:p>
          <a:p>
            <a:r>
              <a:rPr lang="en-US" dirty="0"/>
              <a:t>each word</a:t>
            </a:r>
          </a:p>
        </p:txBody>
      </p:sp>
      <p:sp>
        <p:nvSpPr>
          <p:cNvPr id="21" name="Oval 20"/>
          <p:cNvSpPr/>
          <p:nvPr/>
        </p:nvSpPr>
        <p:spPr>
          <a:xfrm>
            <a:off x="2576624" y="2382158"/>
            <a:ext cx="1752600" cy="91440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Unlabeled Dataset</a:t>
            </a:r>
          </a:p>
        </p:txBody>
      </p:sp>
      <p:cxnSp>
        <p:nvCxnSpPr>
          <p:cNvPr id="22" name="Straight Arrow Connector 21"/>
          <p:cNvCxnSpPr>
            <a:endCxn id="21" idx="2"/>
          </p:cNvCxnSpPr>
          <p:nvPr/>
        </p:nvCxnSpPr>
        <p:spPr>
          <a:xfrm>
            <a:off x="1851837" y="2195624"/>
            <a:ext cx="724787" cy="6437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stCxn id="21" idx="6"/>
            <a:endCxn id="27" idx="1"/>
          </p:cNvCxnSpPr>
          <p:nvPr/>
        </p:nvCxnSpPr>
        <p:spPr>
          <a:xfrm flipV="1">
            <a:off x="4329224" y="2065375"/>
            <a:ext cx="852376" cy="7739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55504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8566740"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flow-Transfer from unlabeled data</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p:cNvCxnSpPr>
          <p:nvPr/>
        </p:nvCxnSpPr>
        <p:spPr>
          <a:xfrm flipV="1">
            <a:off x="6629400" y="2065374"/>
            <a:ext cx="76200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1" name="Rectangle: Rounded Corners 40"/>
          <p:cNvSpPr/>
          <p:nvPr/>
        </p:nvSpPr>
        <p:spPr>
          <a:xfrm>
            <a:off x="7391400" y="1504950"/>
            <a:ext cx="1458875" cy="1143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Word </a:t>
            </a:r>
          </a:p>
          <a:p>
            <a:pPr algn="ctr"/>
            <a:r>
              <a:rPr lang="en-US" dirty="0">
                <a:solidFill>
                  <a:schemeClr val="tx1"/>
                </a:solidFill>
              </a:rPr>
              <a:t>Embedding</a:t>
            </a:r>
          </a:p>
        </p:txBody>
      </p:sp>
      <p:pic>
        <p:nvPicPr>
          <p:cNvPr id="43" name="Picture 42"/>
          <p:cNvPicPr>
            <a:picLocks noChangeAspect="1"/>
          </p:cNvPicPr>
          <p:nvPr/>
        </p:nvPicPr>
        <p:blipFill>
          <a:blip r:embed="rId2"/>
          <a:stretch>
            <a:fillRect/>
          </a:stretch>
        </p:blipFill>
        <p:spPr>
          <a:xfrm>
            <a:off x="5748337" y="4432559"/>
            <a:ext cx="695325" cy="533400"/>
          </a:xfrm>
          <a:prstGeom prst="rect">
            <a:avLst/>
          </a:prstGeom>
        </p:spPr>
      </p:pic>
      <p:sp>
        <p:nvSpPr>
          <p:cNvPr id="44" name="Rectangle 43"/>
          <p:cNvSpPr/>
          <p:nvPr/>
        </p:nvSpPr>
        <p:spPr>
          <a:xfrm>
            <a:off x="114300" y="2715220"/>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
        <p:nvSpPr>
          <p:cNvPr id="46" name="Rectangle 45"/>
          <p:cNvSpPr/>
          <p:nvPr/>
        </p:nvSpPr>
        <p:spPr>
          <a:xfrm>
            <a:off x="6380865" y="686269"/>
            <a:ext cx="1788929" cy="923330"/>
          </a:xfrm>
          <a:prstGeom prst="rect">
            <a:avLst/>
          </a:prstGeom>
        </p:spPr>
        <p:txBody>
          <a:bodyPr wrap="square">
            <a:spAutoFit/>
          </a:bodyPr>
          <a:lstStyle/>
          <a:p>
            <a:r>
              <a:rPr lang="en-US" dirty="0"/>
              <a:t>Outputs are vectors for </a:t>
            </a:r>
          </a:p>
          <a:p>
            <a:r>
              <a:rPr lang="en-US" dirty="0"/>
              <a:t>each word</a:t>
            </a:r>
          </a:p>
        </p:txBody>
      </p:sp>
      <p:cxnSp>
        <p:nvCxnSpPr>
          <p:cNvPr id="50" name="Straight Connector 49"/>
          <p:cNvCxnSpPr>
            <a:stCxn id="10" idx="5"/>
          </p:cNvCxnSpPr>
          <p:nvPr/>
        </p:nvCxnSpPr>
        <p:spPr>
          <a:xfrm>
            <a:off x="4086739" y="1980639"/>
            <a:ext cx="3553196" cy="2115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p:cNvCxnSpPr>
          <p:nvPr/>
        </p:nvCxnSpPr>
        <p:spPr>
          <a:xfrm flipH="1">
            <a:off x="7639935" y="2647950"/>
            <a:ext cx="480903" cy="1447800"/>
          </a:xfrm>
          <a:prstGeom prst="line">
            <a:avLst/>
          </a:prstGeom>
        </p:spPr>
        <p:style>
          <a:lnRef idx="1">
            <a:schemeClr val="accent6"/>
          </a:lnRef>
          <a:fillRef idx="0">
            <a:schemeClr val="accent6"/>
          </a:fillRef>
          <a:effectRef idx="0">
            <a:schemeClr val="accent6"/>
          </a:effectRef>
          <a:fontRef idx="minor">
            <a:schemeClr val="tx1"/>
          </a:fontRef>
        </p:style>
      </p:cxnSp>
      <p:cxnSp>
        <p:nvCxnSpPr>
          <p:cNvPr id="60" name="Straight Connector 59"/>
          <p:cNvCxnSpPr/>
          <p:nvPr/>
        </p:nvCxnSpPr>
        <p:spPr>
          <a:xfrm>
            <a:off x="7639935"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6705600" y="4629150"/>
            <a:ext cx="93433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265221" y="4256241"/>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CNN</a:t>
            </a:r>
          </a:p>
          <a:p>
            <a:pPr algn="ctr"/>
            <a:endParaRPr lang="en-US" dirty="0"/>
          </a:p>
          <a:p>
            <a:pPr algn="ctr"/>
            <a:r>
              <a:rPr lang="en-US" dirty="0"/>
              <a:t> Classifier</a:t>
            </a:r>
          </a:p>
        </p:txBody>
      </p:sp>
      <p:sp>
        <p:nvSpPr>
          <p:cNvPr id="21" name="Oval 20"/>
          <p:cNvSpPr/>
          <p:nvPr/>
        </p:nvSpPr>
        <p:spPr>
          <a:xfrm>
            <a:off x="2576624" y="2382158"/>
            <a:ext cx="1752600" cy="91440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Unlabeled Dataset</a:t>
            </a:r>
          </a:p>
        </p:txBody>
      </p:sp>
      <p:cxnSp>
        <p:nvCxnSpPr>
          <p:cNvPr id="22" name="Straight Arrow Connector 21"/>
          <p:cNvCxnSpPr>
            <a:endCxn id="21" idx="2"/>
          </p:cNvCxnSpPr>
          <p:nvPr/>
        </p:nvCxnSpPr>
        <p:spPr>
          <a:xfrm>
            <a:off x="1851837" y="2195624"/>
            <a:ext cx="724787" cy="6437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stCxn id="21" idx="6"/>
            <a:endCxn id="27" idx="1"/>
          </p:cNvCxnSpPr>
          <p:nvPr/>
        </p:nvCxnSpPr>
        <p:spPr>
          <a:xfrm flipV="1">
            <a:off x="4329224" y="2065375"/>
            <a:ext cx="852376" cy="7739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47138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35" y="90085"/>
            <a:ext cx="8566740"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Working flow-Transfer from unlabeled data</a:t>
            </a:r>
            <a:endParaRPr sz="3600" dirty="0">
              <a:latin typeface="+mn-lt"/>
              <a:cs typeface="Arial"/>
            </a:endParaRPr>
          </a:p>
        </p:txBody>
      </p:sp>
      <p:sp>
        <p:nvSpPr>
          <p:cNvPr id="3" name="Rectangle 2"/>
          <p:cNvSpPr/>
          <p:nvPr/>
        </p:nvSpPr>
        <p:spPr>
          <a:xfrm>
            <a:off x="251637" y="1635199"/>
            <a:ext cx="1600200" cy="8603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Document</a:t>
            </a:r>
          </a:p>
          <a:p>
            <a:pPr algn="ctr"/>
            <a:r>
              <a:rPr lang="en-US" dirty="0"/>
              <a:t>Preprocessing</a:t>
            </a:r>
          </a:p>
        </p:txBody>
      </p:sp>
      <p:sp>
        <p:nvSpPr>
          <p:cNvPr id="10" name="Oval 9"/>
          <p:cNvSpPr/>
          <p:nvPr/>
        </p:nvSpPr>
        <p:spPr>
          <a:xfrm>
            <a:off x="2590801" y="1200150"/>
            <a:ext cx="17526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Labelled Dataset</a:t>
            </a:r>
          </a:p>
        </p:txBody>
      </p:sp>
      <p:sp>
        <p:nvSpPr>
          <p:cNvPr id="27" name="Rectangle 26"/>
          <p:cNvSpPr/>
          <p:nvPr/>
        </p:nvSpPr>
        <p:spPr>
          <a:xfrm>
            <a:off x="5181600" y="1635199"/>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Word2Vec</a:t>
            </a:r>
          </a:p>
          <a:p>
            <a:pPr algn="ctr"/>
            <a:r>
              <a:rPr lang="en-US" dirty="0"/>
              <a:t>Model</a:t>
            </a:r>
          </a:p>
        </p:txBody>
      </p:sp>
      <p:cxnSp>
        <p:nvCxnSpPr>
          <p:cNvPr id="29" name="Straight Arrow Connector 28"/>
          <p:cNvCxnSpPr>
            <a:stCxn id="3" idx="3"/>
            <a:endCxn id="10" idx="2"/>
          </p:cNvCxnSpPr>
          <p:nvPr/>
        </p:nvCxnSpPr>
        <p:spPr>
          <a:xfrm flipV="1">
            <a:off x="1851837" y="1657350"/>
            <a:ext cx="738964"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p:cNvCxnSpPr>
          <p:nvPr/>
        </p:nvCxnSpPr>
        <p:spPr>
          <a:xfrm flipV="1">
            <a:off x="6629400" y="2065374"/>
            <a:ext cx="76200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1" name="Rectangle: Rounded Corners 40"/>
          <p:cNvSpPr/>
          <p:nvPr/>
        </p:nvSpPr>
        <p:spPr>
          <a:xfrm>
            <a:off x="7391400" y="1504950"/>
            <a:ext cx="1458875" cy="1143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Word </a:t>
            </a:r>
          </a:p>
          <a:p>
            <a:pPr algn="ctr"/>
            <a:r>
              <a:rPr lang="en-US" dirty="0">
                <a:solidFill>
                  <a:schemeClr val="tx1"/>
                </a:solidFill>
              </a:rPr>
              <a:t>Embedding</a:t>
            </a:r>
          </a:p>
        </p:txBody>
      </p:sp>
      <p:pic>
        <p:nvPicPr>
          <p:cNvPr id="43" name="Picture 42"/>
          <p:cNvPicPr>
            <a:picLocks noChangeAspect="1"/>
          </p:cNvPicPr>
          <p:nvPr/>
        </p:nvPicPr>
        <p:blipFill>
          <a:blip r:embed="rId2"/>
          <a:stretch>
            <a:fillRect/>
          </a:stretch>
        </p:blipFill>
        <p:spPr>
          <a:xfrm>
            <a:off x="5748337" y="4432559"/>
            <a:ext cx="695325" cy="533400"/>
          </a:xfrm>
          <a:prstGeom prst="rect">
            <a:avLst/>
          </a:prstGeom>
        </p:spPr>
      </p:pic>
      <p:sp>
        <p:nvSpPr>
          <p:cNvPr id="44" name="Rectangle 43"/>
          <p:cNvSpPr/>
          <p:nvPr/>
        </p:nvSpPr>
        <p:spPr>
          <a:xfrm>
            <a:off x="114300" y="2715220"/>
            <a:ext cx="2628900" cy="923330"/>
          </a:xfrm>
          <a:prstGeom prst="rect">
            <a:avLst/>
          </a:prstGeom>
        </p:spPr>
        <p:txBody>
          <a:bodyPr wrap="square">
            <a:spAutoFit/>
          </a:bodyPr>
          <a:lstStyle/>
          <a:p>
            <a:r>
              <a:rPr lang="en-US" dirty="0"/>
              <a:t>Removing noise (</a:t>
            </a:r>
            <a:r>
              <a:rPr lang="en-US" dirty="0" err="1"/>
              <a:t>url</a:t>
            </a:r>
            <a:r>
              <a:rPr lang="en-US" dirty="0"/>
              <a:t>, etc.)</a:t>
            </a:r>
          </a:p>
          <a:p>
            <a:r>
              <a:rPr lang="en-US" dirty="0"/>
              <a:t>Lowercasing</a:t>
            </a:r>
          </a:p>
          <a:p>
            <a:r>
              <a:rPr lang="en-US" dirty="0"/>
              <a:t>Tokenization (optional)</a:t>
            </a:r>
          </a:p>
        </p:txBody>
      </p:sp>
      <p:sp>
        <p:nvSpPr>
          <p:cNvPr id="45" name="Rectangle 44"/>
          <p:cNvSpPr/>
          <p:nvPr/>
        </p:nvSpPr>
        <p:spPr>
          <a:xfrm>
            <a:off x="4287135" y="931858"/>
            <a:ext cx="1788929" cy="646331"/>
          </a:xfrm>
          <a:prstGeom prst="rect">
            <a:avLst/>
          </a:prstGeom>
        </p:spPr>
        <p:txBody>
          <a:bodyPr wrap="square">
            <a:spAutoFit/>
          </a:bodyPr>
          <a:lstStyle/>
          <a:p>
            <a:r>
              <a:rPr lang="en-US" dirty="0"/>
              <a:t>Inputs are documents</a:t>
            </a:r>
          </a:p>
        </p:txBody>
      </p:sp>
      <p:sp>
        <p:nvSpPr>
          <p:cNvPr id="46" name="Rectangle 45"/>
          <p:cNvSpPr/>
          <p:nvPr/>
        </p:nvSpPr>
        <p:spPr>
          <a:xfrm>
            <a:off x="6380865" y="686269"/>
            <a:ext cx="1788929" cy="923330"/>
          </a:xfrm>
          <a:prstGeom prst="rect">
            <a:avLst/>
          </a:prstGeom>
        </p:spPr>
        <p:txBody>
          <a:bodyPr wrap="square">
            <a:spAutoFit/>
          </a:bodyPr>
          <a:lstStyle/>
          <a:p>
            <a:r>
              <a:rPr lang="en-US" dirty="0"/>
              <a:t>Outputs are vectors for </a:t>
            </a:r>
          </a:p>
          <a:p>
            <a:r>
              <a:rPr lang="en-US" dirty="0"/>
              <a:t>each word</a:t>
            </a:r>
          </a:p>
        </p:txBody>
      </p:sp>
      <p:cxnSp>
        <p:nvCxnSpPr>
          <p:cNvPr id="50" name="Straight Connector 49"/>
          <p:cNvCxnSpPr>
            <a:stCxn id="10" idx="5"/>
          </p:cNvCxnSpPr>
          <p:nvPr/>
        </p:nvCxnSpPr>
        <p:spPr>
          <a:xfrm>
            <a:off x="4086739" y="1980639"/>
            <a:ext cx="3553196" cy="2115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p:cNvCxnSpPr>
          <p:nvPr/>
        </p:nvCxnSpPr>
        <p:spPr>
          <a:xfrm flipH="1">
            <a:off x="7639935" y="2647950"/>
            <a:ext cx="480903" cy="1447800"/>
          </a:xfrm>
          <a:prstGeom prst="line">
            <a:avLst/>
          </a:prstGeom>
        </p:spPr>
        <p:style>
          <a:lnRef idx="1">
            <a:schemeClr val="accent6"/>
          </a:lnRef>
          <a:fillRef idx="0">
            <a:schemeClr val="accent6"/>
          </a:fillRef>
          <a:effectRef idx="0">
            <a:schemeClr val="accent6"/>
          </a:effectRef>
          <a:fontRef idx="minor">
            <a:schemeClr val="tx1"/>
          </a:fontRef>
        </p:style>
      </p:cxnSp>
      <p:cxnSp>
        <p:nvCxnSpPr>
          <p:cNvPr id="60" name="Straight Connector 59"/>
          <p:cNvCxnSpPr/>
          <p:nvPr/>
        </p:nvCxnSpPr>
        <p:spPr>
          <a:xfrm>
            <a:off x="7639935" y="409575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6705600" y="4629150"/>
            <a:ext cx="93433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265221" y="4256241"/>
            <a:ext cx="1447800" cy="8603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CNN</a:t>
            </a:r>
          </a:p>
          <a:p>
            <a:pPr algn="ctr"/>
            <a:endParaRPr lang="en-US" dirty="0"/>
          </a:p>
          <a:p>
            <a:pPr algn="ctr"/>
            <a:r>
              <a:rPr lang="en-US" dirty="0"/>
              <a:t> Classifier</a:t>
            </a:r>
          </a:p>
        </p:txBody>
      </p:sp>
      <p:sp>
        <p:nvSpPr>
          <p:cNvPr id="68" name="Oval 67"/>
          <p:cNvSpPr/>
          <p:nvPr/>
        </p:nvSpPr>
        <p:spPr>
          <a:xfrm>
            <a:off x="2347137" y="4314582"/>
            <a:ext cx="1857649" cy="629136"/>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Classify Result</a:t>
            </a:r>
          </a:p>
        </p:txBody>
      </p:sp>
      <p:cxnSp>
        <p:nvCxnSpPr>
          <p:cNvPr id="69" name="Straight Arrow Connector 68"/>
          <p:cNvCxnSpPr/>
          <p:nvPr/>
        </p:nvCxnSpPr>
        <p:spPr>
          <a:xfrm flipH="1">
            <a:off x="4190629" y="4629150"/>
            <a:ext cx="1067171" cy="1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76624" y="2382158"/>
            <a:ext cx="1752600" cy="91440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Unlabeled Dataset</a:t>
            </a:r>
          </a:p>
        </p:txBody>
      </p:sp>
      <p:cxnSp>
        <p:nvCxnSpPr>
          <p:cNvPr id="22" name="Straight Arrow Connector 21"/>
          <p:cNvCxnSpPr>
            <a:endCxn id="21" idx="2"/>
          </p:cNvCxnSpPr>
          <p:nvPr/>
        </p:nvCxnSpPr>
        <p:spPr>
          <a:xfrm>
            <a:off x="1851837" y="2195624"/>
            <a:ext cx="724787" cy="6437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stCxn id="21" idx="6"/>
            <a:endCxn id="27" idx="1"/>
          </p:cNvCxnSpPr>
          <p:nvPr/>
        </p:nvCxnSpPr>
        <p:spPr>
          <a:xfrm flipV="1">
            <a:off x="4329224" y="2065375"/>
            <a:ext cx="852376" cy="7739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69629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48</a:t>
            </a:fld>
            <a:endParaRPr sz="2000">
              <a:latin typeface="Arial"/>
              <a:cs typeface="Arial"/>
            </a:endParaRPr>
          </a:p>
        </p:txBody>
      </p:sp>
      <p:sp>
        <p:nvSpPr>
          <p:cNvPr id="10" name="Rectangle 9"/>
          <p:cNvSpPr/>
          <p:nvPr/>
        </p:nvSpPr>
        <p:spPr>
          <a:xfrm>
            <a:off x="481059" y="842615"/>
            <a:ext cx="8095361" cy="523220"/>
          </a:xfrm>
          <a:prstGeom prst="rect">
            <a:avLst/>
          </a:prstGeom>
        </p:spPr>
        <p:txBody>
          <a:bodyPr wrap="square">
            <a:spAutoFit/>
          </a:bodyPr>
          <a:lstStyle/>
          <a:p>
            <a:r>
              <a:rPr lang="da-DK" sz="2800" dirty="0">
                <a:solidFill>
                  <a:srgbClr val="FF0000"/>
                </a:solidFill>
              </a:rPr>
              <a:t>S1 dataset </a:t>
            </a:r>
            <a:r>
              <a:rPr lang="da-DK" sz="2800" dirty="0">
                <a:solidFill>
                  <a:srgbClr val="212121"/>
                </a:solidFill>
              </a:rPr>
              <a:t>improve </a:t>
            </a:r>
            <a:r>
              <a:rPr lang="da-DK" sz="2800" dirty="0">
                <a:solidFill>
                  <a:srgbClr val="FF0000"/>
                </a:solidFill>
              </a:rPr>
              <a:t>T1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339425888"/>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1853854683"/>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50207" y="1899390"/>
            <a:ext cx="734531"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T1</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S1</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0.947                  0.573</a:t>
            </a:r>
          </a:p>
          <a:p>
            <a:r>
              <a:rPr lang="en-US" dirty="0"/>
              <a:t>(classifier A)</a:t>
            </a:r>
          </a:p>
        </p:txBody>
      </p:sp>
      <p:cxnSp>
        <p:nvCxnSpPr>
          <p:cNvPr id="32" name="Straight Arrow Connector 31"/>
          <p:cNvCxnSpPr/>
          <p:nvPr/>
        </p:nvCxnSpPr>
        <p:spPr>
          <a:xfrm>
            <a:off x="250207" y="1913083"/>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09800" y="1876215"/>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36626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49</a:t>
            </a:fld>
            <a:endParaRPr sz="2000">
              <a:latin typeface="Arial"/>
              <a:cs typeface="Arial"/>
            </a:endParaRPr>
          </a:p>
        </p:txBody>
      </p:sp>
      <p:sp>
        <p:nvSpPr>
          <p:cNvPr id="10" name="Rectangle 9"/>
          <p:cNvSpPr/>
          <p:nvPr/>
        </p:nvSpPr>
        <p:spPr>
          <a:xfrm>
            <a:off x="481059" y="842615"/>
            <a:ext cx="8095361" cy="523220"/>
          </a:xfrm>
          <a:prstGeom prst="rect">
            <a:avLst/>
          </a:prstGeom>
        </p:spPr>
        <p:txBody>
          <a:bodyPr wrap="square">
            <a:spAutoFit/>
          </a:bodyPr>
          <a:lstStyle/>
          <a:p>
            <a:r>
              <a:rPr lang="da-DK" sz="2800" dirty="0">
                <a:solidFill>
                  <a:srgbClr val="FF0000"/>
                </a:solidFill>
              </a:rPr>
              <a:t>S1 dataset </a:t>
            </a:r>
            <a:r>
              <a:rPr lang="da-DK" sz="2800" dirty="0">
                <a:solidFill>
                  <a:srgbClr val="212121"/>
                </a:solidFill>
              </a:rPr>
              <a:t>improve </a:t>
            </a:r>
            <a:r>
              <a:rPr lang="da-DK" sz="2800" dirty="0">
                <a:solidFill>
                  <a:srgbClr val="FF0000"/>
                </a:solidFill>
              </a:rPr>
              <a:t>T1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3881325058"/>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829196946"/>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38550"/>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T1</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S1</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0.947                  0.573</a:t>
            </a:r>
          </a:p>
          <a:p>
            <a:r>
              <a:rPr lang="en-US" dirty="0"/>
              <a:t>(classifier A)</a:t>
            </a:r>
          </a:p>
        </p:txBody>
      </p:sp>
      <p:sp>
        <p:nvSpPr>
          <p:cNvPr id="36" name="TextBox 35"/>
          <p:cNvSpPr txBox="1"/>
          <p:nvPr/>
        </p:nvSpPr>
        <p:spPr>
          <a:xfrm>
            <a:off x="4003882" y="4006920"/>
            <a:ext cx="4622387" cy="923330"/>
          </a:xfrm>
          <a:prstGeom prst="rect">
            <a:avLst/>
          </a:prstGeom>
          <a:noFill/>
        </p:spPr>
        <p:txBody>
          <a:bodyPr wrap="square" rtlCol="0">
            <a:spAutoFit/>
          </a:bodyPr>
          <a:lstStyle/>
          <a:p>
            <a:r>
              <a:rPr lang="en-US" dirty="0"/>
              <a:t>After</a:t>
            </a:r>
          </a:p>
          <a:p>
            <a:r>
              <a:rPr lang="en-US" dirty="0"/>
              <a:t>Transfer         0.971                  0.752</a:t>
            </a:r>
          </a:p>
          <a:p>
            <a:r>
              <a:rPr lang="en-US" dirty="0"/>
              <a:t>(classifier B)</a:t>
            </a:r>
          </a:p>
        </p:txBody>
      </p:sp>
      <p:cxnSp>
        <p:nvCxnSpPr>
          <p:cNvPr id="37" name="Straight Connector 36"/>
          <p:cNvCxnSpPr/>
          <p:nvPr/>
        </p:nvCxnSpPr>
        <p:spPr>
          <a:xfrm flipV="1">
            <a:off x="4343399" y="3767442"/>
            <a:ext cx="4631261" cy="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098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9800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733534"/>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Ø"/>
            </a:pPr>
            <a:r>
              <a:rPr lang="en-US" sz="2800" spc="-5" dirty="0">
                <a:cs typeface="Arial" panose="020B0604020202020204" pitchFamily="34" charset="0"/>
              </a:rPr>
              <a:t>What is Self-taught Learning?</a:t>
            </a:r>
          </a:p>
          <a:p>
            <a:pPr marL="469900" lvl="1">
              <a:spcBef>
                <a:spcPts val="100"/>
              </a:spcBef>
            </a:pPr>
            <a:r>
              <a:rPr lang="en-US" spc="-5" dirty="0">
                <a:cs typeface="Arial" panose="020B0604020202020204" pitchFamily="34" charset="0"/>
              </a:rPr>
              <a:t>Self-taught Learning is one kind of Transfer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a:t>
            </a:fld>
            <a:endParaRPr sz="2000">
              <a:latin typeface="Arial"/>
              <a:cs typeface="Arial"/>
            </a:endParaRPr>
          </a:p>
        </p:txBody>
      </p:sp>
      <p:sp>
        <p:nvSpPr>
          <p:cNvPr id="7" name="object 3">
            <a:extLst>
              <a:ext uri="{FF2B5EF4-FFF2-40B4-BE49-F238E27FC236}">
                <a16:creationId xmlns:a16="http://schemas.microsoft.com/office/drawing/2014/main" id="{04A3CDD9-93E0-8144-B387-95290704C686}"/>
              </a:ext>
            </a:extLst>
          </p:cNvPr>
          <p:cNvSpPr txBox="1"/>
          <p:nvPr/>
        </p:nvSpPr>
        <p:spPr>
          <a:xfrm>
            <a:off x="500626" y="2120462"/>
            <a:ext cx="8186173" cy="1454244"/>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Ø"/>
            </a:pPr>
            <a:r>
              <a:rPr lang="en-US" sz="2800" spc="-5" dirty="0">
                <a:cs typeface="Arial" panose="020B0604020202020204" pitchFamily="34" charset="0"/>
              </a:rPr>
              <a:t>Self-taught Learning do Not assume:</a:t>
            </a:r>
          </a:p>
          <a:p>
            <a:pPr marL="469900" lvl="1">
              <a:spcBef>
                <a:spcPts val="100"/>
              </a:spcBef>
            </a:pPr>
            <a:r>
              <a:rPr lang="en-US" dirty="0"/>
              <a:t>The unlabeled data follows the same class labels or generative distribution as the labeled data </a:t>
            </a:r>
            <a:endParaRPr lang="en-US" sz="2800" dirty="0"/>
          </a:p>
          <a:p>
            <a:pPr marL="12700">
              <a:lnSpc>
                <a:spcPct val="100000"/>
              </a:lnSpc>
              <a:spcBef>
                <a:spcPts val="100"/>
              </a:spcBef>
            </a:pPr>
            <a:endParaRPr lang="en-US" sz="2800" spc="-5" dirty="0">
              <a:cs typeface="Arial" panose="020B0604020202020204" pitchFamily="34" charset="0"/>
            </a:endParaRPr>
          </a:p>
        </p:txBody>
      </p:sp>
      <p:sp>
        <p:nvSpPr>
          <p:cNvPr id="8" name="object 3">
            <a:extLst>
              <a:ext uri="{FF2B5EF4-FFF2-40B4-BE49-F238E27FC236}">
                <a16:creationId xmlns:a16="http://schemas.microsoft.com/office/drawing/2014/main" id="{8FD3D0E4-8CAC-5549-B15E-4E707CF98690}"/>
              </a:ext>
            </a:extLst>
          </p:cNvPr>
          <p:cNvSpPr txBox="1"/>
          <p:nvPr/>
        </p:nvSpPr>
        <p:spPr>
          <a:xfrm>
            <a:off x="509769" y="3404516"/>
            <a:ext cx="8186173" cy="1441420"/>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Ø"/>
            </a:pPr>
            <a:r>
              <a:rPr lang="en-US" sz="2800" spc="-5" dirty="0">
                <a:cs typeface="Arial" panose="020B0604020202020204" pitchFamily="34" charset="0"/>
              </a:rPr>
              <a:t>Self-taught Learning use:</a:t>
            </a:r>
          </a:p>
          <a:p>
            <a:pPr lvl="1"/>
            <a:r>
              <a:rPr lang="en-US" dirty="0"/>
              <a:t>Large number of unlabeled text randomly downloaded from the Internet to improve performance on a given text classification task</a:t>
            </a:r>
          </a:p>
          <a:p>
            <a:pPr marL="12700">
              <a:lnSpc>
                <a:spcPct val="100000"/>
              </a:lnSpc>
              <a:spcBef>
                <a:spcPts val="100"/>
              </a:spcBef>
            </a:pPr>
            <a:endParaRPr lang="en-US" sz="2800" spc="-5" dirty="0">
              <a:cs typeface="Arial" panose="020B0604020202020204" pitchFamily="34" charset="0"/>
            </a:endParaRPr>
          </a:p>
        </p:txBody>
      </p:sp>
    </p:spTree>
    <p:extLst>
      <p:ext uri="{BB962C8B-B14F-4D97-AF65-F5344CB8AC3E}">
        <p14:creationId xmlns:p14="http://schemas.microsoft.com/office/powerpoint/2010/main" val="4201245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50</a:t>
            </a:fld>
            <a:endParaRPr sz="2000">
              <a:latin typeface="Arial"/>
              <a:cs typeface="Arial"/>
            </a:endParaRPr>
          </a:p>
        </p:txBody>
      </p:sp>
      <p:sp>
        <p:nvSpPr>
          <p:cNvPr id="10" name="Rectangle 9"/>
          <p:cNvSpPr/>
          <p:nvPr/>
        </p:nvSpPr>
        <p:spPr>
          <a:xfrm>
            <a:off x="8076" y="833333"/>
            <a:ext cx="9135924" cy="523220"/>
          </a:xfrm>
          <a:prstGeom prst="rect">
            <a:avLst/>
          </a:prstGeom>
        </p:spPr>
        <p:txBody>
          <a:bodyPr wrap="square">
            <a:spAutoFit/>
          </a:bodyPr>
          <a:lstStyle/>
          <a:p>
            <a:r>
              <a:rPr lang="da-DK" sz="2800" dirty="0">
                <a:solidFill>
                  <a:srgbClr val="FF0000"/>
                </a:solidFill>
              </a:rPr>
              <a:t>S2 dataset </a:t>
            </a:r>
            <a:r>
              <a:rPr lang="da-DK" sz="2800" dirty="0">
                <a:solidFill>
                  <a:srgbClr val="212121"/>
                </a:solidFill>
              </a:rPr>
              <a:t>improve </a:t>
            </a:r>
            <a:r>
              <a:rPr lang="da-DK" sz="2800" dirty="0">
                <a:solidFill>
                  <a:srgbClr val="FF0000"/>
                </a:solidFill>
              </a:rPr>
              <a:t>T2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282504183"/>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344754911"/>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T2</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S2</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0.718                  0.622</a:t>
            </a:r>
          </a:p>
          <a:p>
            <a:r>
              <a:rPr lang="en-US" dirty="0"/>
              <a:t>(classifier A)</a:t>
            </a:r>
          </a:p>
        </p:txBody>
      </p: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098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56600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51</a:t>
            </a:fld>
            <a:endParaRPr sz="2000">
              <a:latin typeface="Arial"/>
              <a:cs typeface="Arial"/>
            </a:endParaRPr>
          </a:p>
        </p:txBody>
      </p:sp>
      <p:sp>
        <p:nvSpPr>
          <p:cNvPr id="10" name="Rectangle 9"/>
          <p:cNvSpPr/>
          <p:nvPr/>
        </p:nvSpPr>
        <p:spPr>
          <a:xfrm>
            <a:off x="8076" y="833333"/>
            <a:ext cx="9135924" cy="523220"/>
          </a:xfrm>
          <a:prstGeom prst="rect">
            <a:avLst/>
          </a:prstGeom>
        </p:spPr>
        <p:txBody>
          <a:bodyPr wrap="square">
            <a:spAutoFit/>
          </a:bodyPr>
          <a:lstStyle/>
          <a:p>
            <a:r>
              <a:rPr lang="da-DK" sz="2800" dirty="0">
                <a:solidFill>
                  <a:srgbClr val="FF0000"/>
                </a:solidFill>
              </a:rPr>
              <a:t>S2 dataset </a:t>
            </a:r>
            <a:r>
              <a:rPr lang="da-DK" sz="2800" dirty="0">
                <a:solidFill>
                  <a:srgbClr val="212121"/>
                </a:solidFill>
              </a:rPr>
              <a:t>improve </a:t>
            </a:r>
            <a:r>
              <a:rPr lang="da-DK" sz="2800" dirty="0">
                <a:solidFill>
                  <a:srgbClr val="FF0000"/>
                </a:solidFill>
              </a:rPr>
              <a:t>T2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524553875"/>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1953627335"/>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T2</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S2</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0.718                  0.622</a:t>
            </a:r>
          </a:p>
          <a:p>
            <a:r>
              <a:rPr lang="en-US" dirty="0"/>
              <a:t>(classifier A)</a:t>
            </a:r>
          </a:p>
        </p:txBody>
      </p:sp>
      <p:sp>
        <p:nvSpPr>
          <p:cNvPr id="36" name="TextBox 35"/>
          <p:cNvSpPr txBox="1"/>
          <p:nvPr/>
        </p:nvSpPr>
        <p:spPr>
          <a:xfrm>
            <a:off x="4003882" y="4006920"/>
            <a:ext cx="4622387" cy="923330"/>
          </a:xfrm>
          <a:prstGeom prst="rect">
            <a:avLst/>
          </a:prstGeom>
          <a:noFill/>
        </p:spPr>
        <p:txBody>
          <a:bodyPr wrap="square" rtlCol="0">
            <a:spAutoFit/>
          </a:bodyPr>
          <a:lstStyle/>
          <a:p>
            <a:r>
              <a:rPr lang="en-US" dirty="0"/>
              <a:t>After</a:t>
            </a:r>
          </a:p>
          <a:p>
            <a:r>
              <a:rPr lang="en-US" dirty="0"/>
              <a:t>Transfer         0.764                  0.656</a:t>
            </a:r>
          </a:p>
          <a:p>
            <a:r>
              <a:rPr lang="en-US" dirty="0"/>
              <a:t>(classifier B)</a:t>
            </a:r>
          </a:p>
        </p:txBody>
      </p:sp>
      <p:cxnSp>
        <p:nvCxnSpPr>
          <p:cNvPr id="37" name="Straight Connector 36"/>
          <p:cNvCxnSpPr/>
          <p:nvPr/>
        </p:nvCxnSpPr>
        <p:spPr>
          <a:xfrm flipV="1">
            <a:off x="4343399" y="3767442"/>
            <a:ext cx="4631261" cy="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098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34541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52</a:t>
            </a:fld>
            <a:endParaRPr sz="2000">
              <a:latin typeface="Arial"/>
              <a:cs typeface="Arial"/>
            </a:endParaRPr>
          </a:p>
        </p:txBody>
      </p:sp>
      <p:sp>
        <p:nvSpPr>
          <p:cNvPr id="10" name="Rectangle 9"/>
          <p:cNvSpPr/>
          <p:nvPr/>
        </p:nvSpPr>
        <p:spPr>
          <a:xfrm>
            <a:off x="8076" y="833333"/>
            <a:ext cx="9135924" cy="523220"/>
          </a:xfrm>
          <a:prstGeom prst="rect">
            <a:avLst/>
          </a:prstGeom>
        </p:spPr>
        <p:txBody>
          <a:bodyPr wrap="square">
            <a:spAutoFit/>
          </a:bodyPr>
          <a:lstStyle/>
          <a:p>
            <a:r>
              <a:rPr lang="da-DK" sz="2800" dirty="0">
                <a:solidFill>
                  <a:srgbClr val="FF0000"/>
                </a:solidFill>
              </a:rPr>
              <a:t>S3 dataset </a:t>
            </a:r>
            <a:r>
              <a:rPr lang="da-DK" sz="2800" dirty="0">
                <a:solidFill>
                  <a:srgbClr val="212121"/>
                </a:solidFill>
              </a:rPr>
              <a:t>improve </a:t>
            </a:r>
            <a:r>
              <a:rPr lang="da-DK" sz="2800" dirty="0">
                <a:solidFill>
                  <a:srgbClr val="FF0000"/>
                </a:solidFill>
              </a:rPr>
              <a:t>T3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3272207018"/>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336830098"/>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T3</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S3</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0.832                  0.811</a:t>
            </a:r>
          </a:p>
          <a:p>
            <a:r>
              <a:rPr lang="en-US" dirty="0"/>
              <a:t>(classifier A)</a:t>
            </a:r>
          </a:p>
        </p:txBody>
      </p: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860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7962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53</a:t>
            </a:fld>
            <a:endParaRPr sz="2000">
              <a:latin typeface="Arial"/>
              <a:cs typeface="Arial"/>
            </a:endParaRPr>
          </a:p>
        </p:txBody>
      </p:sp>
      <p:sp>
        <p:nvSpPr>
          <p:cNvPr id="10" name="Rectangle 9"/>
          <p:cNvSpPr/>
          <p:nvPr/>
        </p:nvSpPr>
        <p:spPr>
          <a:xfrm>
            <a:off x="8076" y="833333"/>
            <a:ext cx="9135924" cy="523220"/>
          </a:xfrm>
          <a:prstGeom prst="rect">
            <a:avLst/>
          </a:prstGeom>
        </p:spPr>
        <p:txBody>
          <a:bodyPr wrap="square">
            <a:spAutoFit/>
          </a:bodyPr>
          <a:lstStyle/>
          <a:p>
            <a:r>
              <a:rPr lang="da-DK" sz="2800" dirty="0">
                <a:solidFill>
                  <a:srgbClr val="FF0000"/>
                </a:solidFill>
              </a:rPr>
              <a:t>S3 dataset </a:t>
            </a:r>
            <a:r>
              <a:rPr lang="da-DK" sz="2800" dirty="0">
                <a:solidFill>
                  <a:srgbClr val="212121"/>
                </a:solidFill>
              </a:rPr>
              <a:t>improve </a:t>
            </a:r>
            <a:r>
              <a:rPr lang="da-DK" sz="2800" dirty="0">
                <a:solidFill>
                  <a:srgbClr val="FF0000"/>
                </a:solidFill>
              </a:rPr>
              <a:t>T3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459057787"/>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1785761462"/>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T3</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S3</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0.832                  0.811</a:t>
            </a:r>
          </a:p>
          <a:p>
            <a:r>
              <a:rPr lang="en-US" dirty="0"/>
              <a:t>(classifier A)</a:t>
            </a:r>
          </a:p>
        </p:txBody>
      </p:sp>
      <p:sp>
        <p:nvSpPr>
          <p:cNvPr id="36" name="TextBox 35"/>
          <p:cNvSpPr txBox="1"/>
          <p:nvPr/>
        </p:nvSpPr>
        <p:spPr>
          <a:xfrm>
            <a:off x="4003882" y="4006920"/>
            <a:ext cx="4622387" cy="923330"/>
          </a:xfrm>
          <a:prstGeom prst="rect">
            <a:avLst/>
          </a:prstGeom>
          <a:noFill/>
        </p:spPr>
        <p:txBody>
          <a:bodyPr wrap="square" rtlCol="0">
            <a:spAutoFit/>
          </a:bodyPr>
          <a:lstStyle/>
          <a:p>
            <a:r>
              <a:rPr lang="en-US" dirty="0"/>
              <a:t>After</a:t>
            </a:r>
          </a:p>
          <a:p>
            <a:r>
              <a:rPr lang="en-US" dirty="0"/>
              <a:t>Transfer         0.843                  0.833</a:t>
            </a:r>
          </a:p>
          <a:p>
            <a:r>
              <a:rPr lang="en-US" dirty="0"/>
              <a:t>(classifier B)</a:t>
            </a:r>
          </a:p>
        </p:txBody>
      </p:sp>
      <p:cxnSp>
        <p:nvCxnSpPr>
          <p:cNvPr id="37" name="Straight Connector 36"/>
          <p:cNvCxnSpPr/>
          <p:nvPr/>
        </p:nvCxnSpPr>
        <p:spPr>
          <a:xfrm flipV="1">
            <a:off x="4343399" y="3767442"/>
            <a:ext cx="4631261" cy="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860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38932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54</a:t>
            </a:fld>
            <a:endParaRPr sz="2000">
              <a:latin typeface="Arial"/>
              <a:cs typeface="Arial"/>
            </a:endParaRPr>
          </a:p>
        </p:txBody>
      </p:sp>
      <p:sp>
        <p:nvSpPr>
          <p:cNvPr id="10" name="Rectangle 9"/>
          <p:cNvSpPr/>
          <p:nvPr/>
        </p:nvSpPr>
        <p:spPr>
          <a:xfrm>
            <a:off x="152400" y="736078"/>
            <a:ext cx="9135924" cy="523220"/>
          </a:xfrm>
          <a:prstGeom prst="rect">
            <a:avLst/>
          </a:prstGeom>
        </p:spPr>
        <p:txBody>
          <a:bodyPr wrap="square">
            <a:spAutoFit/>
          </a:bodyPr>
          <a:lstStyle/>
          <a:p>
            <a:r>
              <a:rPr lang="da-DK" sz="2800" dirty="0">
                <a:solidFill>
                  <a:srgbClr val="FF0000"/>
                </a:solidFill>
              </a:rPr>
              <a:t>S4 dataset </a:t>
            </a:r>
            <a:r>
              <a:rPr lang="da-DK" sz="2800" dirty="0">
                <a:solidFill>
                  <a:srgbClr val="212121"/>
                </a:solidFill>
              </a:rPr>
              <a:t>improve </a:t>
            </a:r>
            <a:r>
              <a:rPr lang="da-DK" sz="2800" dirty="0">
                <a:solidFill>
                  <a:srgbClr val="FF0000"/>
                </a:solidFill>
              </a:rPr>
              <a:t>T4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2702117898"/>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44562105"/>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T4</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S4</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0.876                  0.823</a:t>
            </a:r>
          </a:p>
          <a:p>
            <a:r>
              <a:rPr lang="en-US" dirty="0"/>
              <a:t>(classifier A)</a:t>
            </a:r>
          </a:p>
        </p:txBody>
      </p: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860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53838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Results</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55</a:t>
            </a:fld>
            <a:endParaRPr sz="2000">
              <a:latin typeface="Arial"/>
              <a:cs typeface="Arial"/>
            </a:endParaRPr>
          </a:p>
        </p:txBody>
      </p:sp>
      <p:sp>
        <p:nvSpPr>
          <p:cNvPr id="10" name="Rectangle 9"/>
          <p:cNvSpPr/>
          <p:nvPr/>
        </p:nvSpPr>
        <p:spPr>
          <a:xfrm>
            <a:off x="261936" y="758931"/>
            <a:ext cx="9135924" cy="523220"/>
          </a:xfrm>
          <a:prstGeom prst="rect">
            <a:avLst/>
          </a:prstGeom>
        </p:spPr>
        <p:txBody>
          <a:bodyPr wrap="square">
            <a:spAutoFit/>
          </a:bodyPr>
          <a:lstStyle/>
          <a:p>
            <a:r>
              <a:rPr lang="da-DK" sz="2800" dirty="0">
                <a:solidFill>
                  <a:srgbClr val="FF0000"/>
                </a:solidFill>
              </a:rPr>
              <a:t>S4 dataset </a:t>
            </a:r>
            <a:r>
              <a:rPr lang="da-DK" sz="2800" dirty="0">
                <a:solidFill>
                  <a:srgbClr val="212121"/>
                </a:solidFill>
              </a:rPr>
              <a:t>improve </a:t>
            </a:r>
            <a:r>
              <a:rPr lang="da-DK" sz="2800" dirty="0">
                <a:solidFill>
                  <a:srgbClr val="FF0000"/>
                </a:solidFill>
              </a:rPr>
              <a:t>T4 dataset classification</a:t>
            </a:r>
            <a:endParaRPr lang="en-US" sz="2800" dirty="0">
              <a:solidFill>
                <a:srgbClr val="FF0000"/>
              </a:solidFill>
            </a:endParaRPr>
          </a:p>
        </p:txBody>
      </p:sp>
      <p:graphicFrame>
        <p:nvGraphicFramePr>
          <p:cNvPr id="9" name="Diagram 8"/>
          <p:cNvGraphicFramePr/>
          <p:nvPr>
            <p:extLst>
              <p:ext uri="{D42A27DB-BD31-4B8C-83A1-F6EECF244321}">
                <p14:modId xmlns:p14="http://schemas.microsoft.com/office/powerpoint/2010/main" val="277486794"/>
              </p:ext>
            </p:extLst>
          </p:nvPr>
        </p:nvGraphicFramePr>
        <p:xfrm>
          <a:off x="2198" y="1705736"/>
          <a:ext cx="2674327" cy="134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own Arrow 13"/>
          <p:cNvSpPr/>
          <p:nvPr/>
        </p:nvSpPr>
        <p:spPr>
          <a:xfrm>
            <a:off x="1274884" y="3034875"/>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2" name="Rectangle 11"/>
          <p:cNvSpPr/>
          <p:nvPr/>
        </p:nvSpPr>
        <p:spPr>
          <a:xfrm>
            <a:off x="719318" y="3345489"/>
            <a:ext cx="1378196" cy="276997"/>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16" name="Down Arrow 32"/>
          <p:cNvSpPr/>
          <p:nvPr/>
        </p:nvSpPr>
        <p:spPr>
          <a:xfrm>
            <a:off x="1274884" y="3677803"/>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17" name="Flowchart: Multidocument 16"/>
          <p:cNvSpPr/>
          <p:nvPr/>
        </p:nvSpPr>
        <p:spPr>
          <a:xfrm>
            <a:off x="984738" y="4031160"/>
            <a:ext cx="784713" cy="606636"/>
          </a:xfrm>
          <a:prstGeom prst="flowChartMultidocumen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19" name="Rounded Rectangle 41"/>
          <p:cNvSpPr/>
          <p:nvPr/>
        </p:nvSpPr>
        <p:spPr>
          <a:xfrm>
            <a:off x="530318" y="4757770"/>
            <a:ext cx="1567195" cy="306465"/>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A</a:t>
            </a:r>
            <a:endParaRPr lang="en-US" sz="1350" dirty="0">
              <a:solidFill>
                <a:srgbClr val="FF0000"/>
              </a:solidFill>
              <a:latin typeface="+mj-lt"/>
              <a:ea typeface="+mj-ea"/>
              <a:cs typeface="+mj-cs"/>
              <a:sym typeface="Calibri"/>
            </a:endParaRPr>
          </a:p>
        </p:txBody>
      </p:sp>
      <p:graphicFrame>
        <p:nvGraphicFramePr>
          <p:cNvPr id="20" name="Diagram 19"/>
          <p:cNvGraphicFramePr/>
          <p:nvPr>
            <p:extLst>
              <p:ext uri="{D42A27DB-BD31-4B8C-83A1-F6EECF244321}">
                <p14:modId xmlns:p14="http://schemas.microsoft.com/office/powerpoint/2010/main" val="732462921"/>
              </p:ext>
            </p:extLst>
          </p:nvPr>
        </p:nvGraphicFramePr>
        <p:xfrm>
          <a:off x="1745273" y="1701344"/>
          <a:ext cx="2674327" cy="134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Rectangle 20"/>
          <p:cNvSpPr/>
          <p:nvPr/>
        </p:nvSpPr>
        <p:spPr>
          <a:xfrm>
            <a:off x="2510202" y="3341097"/>
            <a:ext cx="1378196" cy="276997"/>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r>
              <a:rPr lang="en-US" sz="1350" dirty="0"/>
              <a:t>Words in vectors</a:t>
            </a:r>
            <a:endParaRPr lang="en-US" sz="1350" dirty="0">
              <a:solidFill>
                <a:srgbClr val="000000"/>
              </a:solidFill>
              <a:latin typeface="+mj-lt"/>
              <a:ea typeface="+mj-ea"/>
              <a:cs typeface="+mj-cs"/>
              <a:sym typeface="Calibri"/>
            </a:endParaRPr>
          </a:p>
        </p:txBody>
      </p:sp>
      <p:sp>
        <p:nvSpPr>
          <p:cNvPr id="22" name="Down Arrow 29"/>
          <p:cNvSpPr/>
          <p:nvPr/>
        </p:nvSpPr>
        <p:spPr>
          <a:xfrm>
            <a:off x="3017959" y="3673410"/>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sp>
        <p:nvSpPr>
          <p:cNvPr id="23" name="Flowchart: Multidocument 22"/>
          <p:cNvSpPr/>
          <p:nvPr/>
        </p:nvSpPr>
        <p:spPr>
          <a:xfrm>
            <a:off x="2727813" y="4026768"/>
            <a:ext cx="784713" cy="606636"/>
          </a:xfrm>
          <a:prstGeom prst="flowChartMultidocumen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CNN Model</a:t>
            </a:r>
          </a:p>
        </p:txBody>
      </p:sp>
      <p:sp>
        <p:nvSpPr>
          <p:cNvPr id="26" name="Down Arrow 46"/>
          <p:cNvSpPr/>
          <p:nvPr/>
        </p:nvSpPr>
        <p:spPr>
          <a:xfrm>
            <a:off x="3013335" y="3017295"/>
            <a:ext cx="158262" cy="314501"/>
          </a:xfrm>
          <a:prstGeom prst="downArrow">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endParaRPr lang="en-US" sz="1350">
              <a:solidFill>
                <a:srgbClr val="000000"/>
              </a:solidFill>
              <a:latin typeface="+mj-lt"/>
              <a:ea typeface="+mj-ea"/>
              <a:cs typeface="+mj-cs"/>
              <a:sym typeface="Calibri"/>
            </a:endParaRPr>
          </a:p>
        </p:txBody>
      </p:sp>
      <p:cxnSp>
        <p:nvCxnSpPr>
          <p:cNvPr id="4" name="Straight Connector 3"/>
          <p:cNvCxnSpPr/>
          <p:nvPr/>
        </p:nvCxnSpPr>
        <p:spPr>
          <a:xfrm flipH="1" flipV="1">
            <a:off x="261936" y="1899390"/>
            <a:ext cx="722802" cy="5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flipV="1">
            <a:off x="1683766" y="1899390"/>
            <a:ext cx="581091" cy="5154"/>
          </a:xfrm>
          <a:prstGeom prst="line">
            <a:avLst/>
          </a:prstGeom>
        </p:spPr>
        <p:style>
          <a:lnRef idx="3">
            <a:schemeClr val="accent2"/>
          </a:lnRef>
          <a:fillRef idx="0">
            <a:schemeClr val="accent2"/>
          </a:fillRef>
          <a:effectRef idx="2">
            <a:schemeClr val="accent2"/>
          </a:effectRef>
          <a:fontRef idx="minor">
            <a:schemeClr val="tx1"/>
          </a:fontRef>
        </p:style>
      </p:cxnSp>
      <p:sp>
        <p:nvSpPr>
          <p:cNvPr id="49" name="Rounded Rectangle 41"/>
          <p:cNvSpPr/>
          <p:nvPr/>
        </p:nvSpPr>
        <p:spPr>
          <a:xfrm>
            <a:off x="2417481" y="4735613"/>
            <a:ext cx="1413142" cy="306465"/>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34289" tIns="34289" rIns="34289" bIns="34289" numCol="1" spcCol="38100" rtlCol="0" anchor="ctr">
            <a:spAutoFit/>
          </a:bodyPr>
          <a:lstStyle/>
          <a:p>
            <a:pPr defTabSz="342900" hangingPunct="0"/>
            <a:r>
              <a:rPr lang="en-US" sz="1350" dirty="0">
                <a:solidFill>
                  <a:srgbClr val="000000"/>
                </a:solidFill>
                <a:latin typeface="+mj-lt"/>
                <a:ea typeface="+mj-ea"/>
                <a:cs typeface="+mj-cs"/>
                <a:sym typeface="Calibri"/>
              </a:rPr>
              <a:t>Trained classifier B</a:t>
            </a:r>
            <a:endParaRPr lang="en-US" sz="1350" dirty="0">
              <a:solidFill>
                <a:srgbClr val="FF0000"/>
              </a:solidFill>
              <a:latin typeface="+mj-lt"/>
              <a:ea typeface="+mj-ea"/>
              <a:cs typeface="+mj-cs"/>
              <a:sym typeface="Calibri"/>
            </a:endParaRPr>
          </a:p>
        </p:txBody>
      </p:sp>
      <p:sp>
        <p:nvSpPr>
          <p:cNvPr id="54" name="TextBox 53"/>
          <p:cNvSpPr txBox="1"/>
          <p:nvPr/>
        </p:nvSpPr>
        <p:spPr>
          <a:xfrm>
            <a:off x="4389268" y="1714452"/>
            <a:ext cx="1590676" cy="1200329"/>
          </a:xfrm>
          <a:prstGeom prst="rect">
            <a:avLst/>
          </a:prstGeom>
          <a:noFill/>
        </p:spPr>
        <p:txBody>
          <a:bodyPr wrap="square" rtlCol="0">
            <a:spAutoFit/>
          </a:bodyPr>
          <a:lstStyle/>
          <a:p>
            <a:r>
              <a:rPr lang="en-US" dirty="0"/>
              <a:t>Accuracy on </a:t>
            </a:r>
          </a:p>
          <a:p>
            <a:r>
              <a:rPr lang="en-US" dirty="0"/>
              <a:t>T4</a:t>
            </a:r>
          </a:p>
          <a:p>
            <a:endParaRPr lang="en-US" dirty="0"/>
          </a:p>
          <a:p>
            <a:endParaRPr lang="en-US" dirty="0"/>
          </a:p>
        </p:txBody>
      </p:sp>
      <p:sp>
        <p:nvSpPr>
          <p:cNvPr id="58" name="TextBox 57"/>
          <p:cNvSpPr txBox="1"/>
          <p:nvPr/>
        </p:nvSpPr>
        <p:spPr>
          <a:xfrm>
            <a:off x="6315076" y="1669600"/>
            <a:ext cx="2828924" cy="1477328"/>
          </a:xfrm>
          <a:prstGeom prst="rect">
            <a:avLst/>
          </a:prstGeom>
          <a:noFill/>
        </p:spPr>
        <p:txBody>
          <a:bodyPr wrap="square" rtlCol="0">
            <a:spAutoFit/>
          </a:bodyPr>
          <a:lstStyle/>
          <a:p>
            <a:r>
              <a:rPr lang="en-US" dirty="0"/>
              <a:t>Accuracy on </a:t>
            </a:r>
          </a:p>
          <a:p>
            <a:r>
              <a:rPr lang="en-US" dirty="0"/>
              <a:t>S4</a:t>
            </a:r>
          </a:p>
          <a:p>
            <a:r>
              <a:rPr lang="en-US" dirty="0"/>
              <a:t>(has label, but was treated as unlabeled)</a:t>
            </a:r>
          </a:p>
          <a:p>
            <a:endParaRPr lang="en-US" dirty="0"/>
          </a:p>
        </p:txBody>
      </p:sp>
      <p:cxnSp>
        <p:nvCxnSpPr>
          <p:cNvPr id="60" name="Straight Connector 59"/>
          <p:cNvCxnSpPr/>
          <p:nvPr/>
        </p:nvCxnSpPr>
        <p:spPr>
          <a:xfrm>
            <a:off x="6156842" y="1809750"/>
            <a:ext cx="15358" cy="29189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flipV="1">
            <a:off x="4343400" y="2800350"/>
            <a:ext cx="4631261" cy="38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66078" y="2876550"/>
            <a:ext cx="4622387" cy="923330"/>
          </a:xfrm>
          <a:prstGeom prst="rect">
            <a:avLst/>
          </a:prstGeom>
          <a:noFill/>
        </p:spPr>
        <p:txBody>
          <a:bodyPr wrap="square" rtlCol="0">
            <a:spAutoFit/>
          </a:bodyPr>
          <a:lstStyle/>
          <a:p>
            <a:r>
              <a:rPr lang="en-US" dirty="0"/>
              <a:t>Before</a:t>
            </a:r>
          </a:p>
          <a:p>
            <a:r>
              <a:rPr lang="en-US" dirty="0"/>
              <a:t>Transfer         0.876                  0.823</a:t>
            </a:r>
          </a:p>
          <a:p>
            <a:r>
              <a:rPr lang="en-US" dirty="0"/>
              <a:t>(classifier A)</a:t>
            </a:r>
          </a:p>
        </p:txBody>
      </p:sp>
      <p:sp>
        <p:nvSpPr>
          <p:cNvPr id="36" name="TextBox 35"/>
          <p:cNvSpPr txBox="1"/>
          <p:nvPr/>
        </p:nvSpPr>
        <p:spPr>
          <a:xfrm>
            <a:off x="4003882" y="4006920"/>
            <a:ext cx="4622387" cy="923330"/>
          </a:xfrm>
          <a:prstGeom prst="rect">
            <a:avLst/>
          </a:prstGeom>
          <a:noFill/>
        </p:spPr>
        <p:txBody>
          <a:bodyPr wrap="square" rtlCol="0">
            <a:spAutoFit/>
          </a:bodyPr>
          <a:lstStyle/>
          <a:p>
            <a:r>
              <a:rPr lang="en-US" dirty="0"/>
              <a:t>After</a:t>
            </a:r>
          </a:p>
          <a:p>
            <a:r>
              <a:rPr lang="en-US" dirty="0"/>
              <a:t>Transfer         0.887                  0.856</a:t>
            </a:r>
          </a:p>
          <a:p>
            <a:r>
              <a:rPr lang="en-US" dirty="0"/>
              <a:t>(classifier B)</a:t>
            </a:r>
          </a:p>
        </p:txBody>
      </p:sp>
      <p:cxnSp>
        <p:nvCxnSpPr>
          <p:cNvPr id="37" name="Straight Connector 36"/>
          <p:cNvCxnSpPr/>
          <p:nvPr/>
        </p:nvCxnSpPr>
        <p:spPr>
          <a:xfrm flipV="1">
            <a:off x="4343399" y="3767442"/>
            <a:ext cx="4631261" cy="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1936" y="1925931"/>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a:off x="2286000" y="1885950"/>
            <a:ext cx="457200" cy="14324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66979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Result</a:t>
            </a:r>
            <a:endParaRPr sz="3600" dirty="0">
              <a:latin typeface="+mn-lt"/>
              <a:cs typeface="Aria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56</a:t>
            </a:fld>
            <a:endParaRPr sz="2000">
              <a:latin typeface="Arial"/>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866475"/>
            <a:ext cx="7848601" cy="4240997"/>
          </a:xfrm>
          <a:prstGeom prst="rect">
            <a:avLst/>
          </a:prstGeom>
        </p:spPr>
      </p:pic>
    </p:spTree>
    <p:extLst>
      <p:ext uri="{BB962C8B-B14F-4D97-AF65-F5344CB8AC3E}">
        <p14:creationId xmlns:p14="http://schemas.microsoft.com/office/powerpoint/2010/main" val="1801055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Conclusion</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925465"/>
            <a:ext cx="8400162" cy="954107"/>
          </a:xfrm>
          <a:prstGeom prst="rect">
            <a:avLst/>
          </a:prstGeom>
        </p:spPr>
        <p:txBody>
          <a:bodyPr wrap="square">
            <a:spAutoFit/>
          </a:bodyPr>
          <a:lstStyle/>
          <a:p>
            <a:pPr marL="457200" indent="-457200">
              <a:buFont typeface="Wingdings" panose="05000000000000000000" pitchFamily="2" charset="2"/>
              <a:buChar char="Ø"/>
            </a:pPr>
            <a:r>
              <a:rPr lang="en-US" sz="2800" dirty="0"/>
              <a:t>Features learned from unlabeled data enhanced the classification of labelled data</a:t>
            </a:r>
          </a:p>
        </p:txBody>
      </p:sp>
    </p:spTree>
    <p:extLst>
      <p:ext uri="{BB962C8B-B14F-4D97-AF65-F5344CB8AC3E}">
        <p14:creationId xmlns:p14="http://schemas.microsoft.com/office/powerpoint/2010/main" val="3954807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Conclusion</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925465"/>
            <a:ext cx="8400162" cy="2246769"/>
          </a:xfrm>
          <a:prstGeom prst="rect">
            <a:avLst/>
          </a:prstGeom>
        </p:spPr>
        <p:txBody>
          <a:bodyPr wrap="square">
            <a:spAutoFit/>
          </a:bodyPr>
          <a:lstStyle/>
          <a:p>
            <a:pPr marL="457200" indent="-457200">
              <a:buFont typeface="Wingdings" panose="05000000000000000000" pitchFamily="2" charset="2"/>
              <a:buChar char="Ø"/>
            </a:pPr>
            <a:r>
              <a:rPr lang="en-US" sz="2800" dirty="0"/>
              <a:t>Features learned from unlabeled data enhanced the classification of labelled data</a:t>
            </a:r>
          </a:p>
          <a:p>
            <a:pPr marL="457200" indent="-457200">
              <a:buFont typeface="Wingdings" panose="05000000000000000000" pitchFamily="2" charset="2"/>
              <a:buChar char="Ø"/>
            </a:pPr>
            <a:r>
              <a:rPr lang="en-US" sz="2800" dirty="0"/>
              <a:t>Classifier trained from small volume labelled data is better when using features learned from unlabeled data</a:t>
            </a:r>
          </a:p>
        </p:txBody>
      </p:sp>
    </p:spTree>
    <p:extLst>
      <p:ext uri="{BB962C8B-B14F-4D97-AF65-F5344CB8AC3E}">
        <p14:creationId xmlns:p14="http://schemas.microsoft.com/office/powerpoint/2010/main" val="726581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Conclusion</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925465"/>
            <a:ext cx="8400162" cy="3108543"/>
          </a:xfrm>
          <a:prstGeom prst="rect">
            <a:avLst/>
          </a:prstGeom>
        </p:spPr>
        <p:txBody>
          <a:bodyPr wrap="square">
            <a:spAutoFit/>
          </a:bodyPr>
          <a:lstStyle/>
          <a:p>
            <a:pPr marL="457200" indent="-457200">
              <a:buFont typeface="Wingdings" panose="05000000000000000000" pitchFamily="2" charset="2"/>
              <a:buChar char="Ø"/>
            </a:pPr>
            <a:r>
              <a:rPr lang="en-US" sz="2800" dirty="0"/>
              <a:t>Features learned from unlabeled data enhanced the classification of labelled data</a:t>
            </a:r>
          </a:p>
          <a:p>
            <a:pPr marL="457200" indent="-457200">
              <a:buFont typeface="Wingdings" panose="05000000000000000000" pitchFamily="2" charset="2"/>
              <a:buChar char="Ø"/>
            </a:pPr>
            <a:r>
              <a:rPr lang="en-US" sz="2800" dirty="0"/>
              <a:t>Classifier trained from small volume labelled data is better when using features learned from unlabeled data</a:t>
            </a:r>
          </a:p>
          <a:p>
            <a:pPr marL="457200" indent="-457200">
              <a:buFont typeface="Wingdings" panose="05000000000000000000" pitchFamily="2" charset="2"/>
              <a:buChar char="Ø"/>
            </a:pPr>
            <a:r>
              <a:rPr lang="en-US" sz="2800" dirty="0"/>
              <a:t>Trained classifier can be used to assign labels for unlabeled data</a:t>
            </a:r>
          </a:p>
        </p:txBody>
      </p:sp>
    </p:spTree>
    <p:extLst>
      <p:ext uri="{BB962C8B-B14F-4D97-AF65-F5344CB8AC3E}">
        <p14:creationId xmlns:p14="http://schemas.microsoft.com/office/powerpoint/2010/main" val="403961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571328562"/>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solidFill>
                            <a:srgbClr val="FF0000"/>
                          </a:solidFill>
                        </a:rPr>
                        <a:t>Fine-tuning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endParaRPr lang="en-US" dirty="0"/>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2358221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Conclusion</a:t>
            </a:r>
            <a:endParaRPr sz="3600" dirty="0">
              <a:latin typeface="+mn-lt"/>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0" name="Rectangle 9"/>
          <p:cNvSpPr/>
          <p:nvPr/>
        </p:nvSpPr>
        <p:spPr>
          <a:xfrm>
            <a:off x="515238" y="925465"/>
            <a:ext cx="8400162" cy="3970318"/>
          </a:xfrm>
          <a:prstGeom prst="rect">
            <a:avLst/>
          </a:prstGeom>
        </p:spPr>
        <p:txBody>
          <a:bodyPr wrap="square">
            <a:spAutoFit/>
          </a:bodyPr>
          <a:lstStyle/>
          <a:p>
            <a:pPr marL="457200" indent="-457200">
              <a:buFont typeface="Wingdings" panose="05000000000000000000" pitchFamily="2" charset="2"/>
              <a:buChar char="Ø"/>
            </a:pPr>
            <a:r>
              <a:rPr lang="en-US" sz="2800" dirty="0"/>
              <a:t>Features learned from unlabeled data enhanced the classification of labelled data</a:t>
            </a:r>
          </a:p>
          <a:p>
            <a:pPr marL="457200" indent="-457200">
              <a:buFont typeface="Wingdings" panose="05000000000000000000" pitchFamily="2" charset="2"/>
              <a:buChar char="Ø"/>
            </a:pPr>
            <a:r>
              <a:rPr lang="en-US" sz="2800" dirty="0"/>
              <a:t>Classifier trained from small volume labelled data is better when using features learned from unlabeled data</a:t>
            </a:r>
          </a:p>
          <a:p>
            <a:pPr marL="457200" indent="-457200">
              <a:buFont typeface="Wingdings" panose="05000000000000000000" pitchFamily="2" charset="2"/>
              <a:buChar char="Ø"/>
            </a:pPr>
            <a:r>
              <a:rPr lang="en-US" sz="2800" dirty="0"/>
              <a:t>Trained classifier can be used to assign labels for unlabeled data</a:t>
            </a:r>
          </a:p>
          <a:p>
            <a:pPr marL="457200" indent="-457200">
              <a:buFont typeface="Wingdings" panose="05000000000000000000" pitchFamily="2" charset="2"/>
              <a:buChar char="Ø"/>
            </a:pPr>
            <a:r>
              <a:rPr lang="en-US" sz="2800" dirty="0"/>
              <a:t>Part of unlabeled data has labels, which can be used to train a better classifier.</a:t>
            </a:r>
          </a:p>
        </p:txBody>
      </p:sp>
    </p:spTree>
    <p:extLst>
      <p:ext uri="{BB962C8B-B14F-4D97-AF65-F5344CB8AC3E}">
        <p14:creationId xmlns:p14="http://schemas.microsoft.com/office/powerpoint/2010/main" val="4115707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References</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61</a:t>
            </a:fld>
            <a:endParaRPr sz="2000">
              <a:latin typeface="Arial"/>
              <a:cs typeface="Arial"/>
            </a:endParaRPr>
          </a:p>
        </p:txBody>
      </p:sp>
      <p:sp>
        <p:nvSpPr>
          <p:cNvPr id="11" name="TextBox 10"/>
          <p:cNvSpPr txBox="1"/>
          <p:nvPr/>
        </p:nvSpPr>
        <p:spPr>
          <a:xfrm>
            <a:off x="301625" y="896424"/>
            <a:ext cx="7775575" cy="3662541"/>
          </a:xfrm>
          <a:prstGeom prst="rect">
            <a:avLst/>
          </a:prstGeom>
          <a:noFill/>
        </p:spPr>
        <p:txBody>
          <a:bodyPr wrap="square" rtlCol="0">
            <a:spAutoFit/>
          </a:bodyPr>
          <a:lstStyle/>
          <a:p>
            <a:pPr marL="400050" indent="-400050">
              <a:buFont typeface="+mj-lt"/>
              <a:buAutoNum type="romanLcPeriod"/>
            </a:pPr>
            <a:r>
              <a:rPr lang="en-US" sz="1400" dirty="0"/>
              <a:t>Raina, Rajat, et al. "Self-taught learning: transfer learning from unlabeled data." </a:t>
            </a:r>
            <a:r>
              <a:rPr lang="en-US" sz="1400" i="1" dirty="0"/>
              <a:t>Proceedings of the 24th international conference on Machine learning</a:t>
            </a:r>
            <a:r>
              <a:rPr lang="en-US" sz="1400" dirty="0"/>
              <a:t>. ACM, 2007.</a:t>
            </a:r>
          </a:p>
          <a:p>
            <a:pPr marL="400050" indent="-400050">
              <a:buFont typeface="+mj-lt"/>
              <a:buAutoNum type="romanLcPeriod"/>
            </a:pPr>
            <a:r>
              <a:rPr lang="en-US" sz="1400" dirty="0" err="1"/>
              <a:t>Krizhevsky</a:t>
            </a:r>
            <a:r>
              <a:rPr lang="en-US" sz="1400" dirty="0"/>
              <a:t>, Alex, Ilya </a:t>
            </a:r>
            <a:r>
              <a:rPr lang="en-US" sz="1400" dirty="0" err="1"/>
              <a:t>Sutskever</a:t>
            </a:r>
            <a:r>
              <a:rPr lang="en-US" sz="1400" dirty="0"/>
              <a:t>, and Geoffrey E. Hinton. "</a:t>
            </a:r>
            <a:r>
              <a:rPr lang="en-US" sz="1400" dirty="0" err="1"/>
              <a:t>Imagenet</a:t>
            </a:r>
            <a:r>
              <a:rPr lang="en-US" sz="1400" dirty="0"/>
              <a:t> classification with deep convolutional neural networks." </a:t>
            </a:r>
            <a:r>
              <a:rPr lang="en-US" sz="1400" i="1" dirty="0"/>
              <a:t>Advances in neural information processing systems</a:t>
            </a:r>
            <a:r>
              <a:rPr lang="en-US" sz="1400" dirty="0"/>
              <a:t>. 2012.</a:t>
            </a:r>
          </a:p>
          <a:p>
            <a:pPr marL="400050" indent="-400050">
              <a:buFont typeface="+mj-lt"/>
              <a:buAutoNum type="romanLcPeriod"/>
            </a:pPr>
            <a:r>
              <a:rPr lang="en-US" sz="1400" dirty="0" err="1"/>
              <a:t>Kalchbrenner</a:t>
            </a:r>
            <a:r>
              <a:rPr lang="en-US" sz="1400" dirty="0"/>
              <a:t>, </a:t>
            </a:r>
            <a:r>
              <a:rPr lang="en-US" sz="1400" dirty="0" err="1"/>
              <a:t>Nal</a:t>
            </a:r>
            <a:r>
              <a:rPr lang="en-US" sz="1400" dirty="0"/>
              <a:t>, Edward </a:t>
            </a:r>
            <a:r>
              <a:rPr lang="en-US" sz="1400" dirty="0" err="1"/>
              <a:t>Grefenstette</a:t>
            </a:r>
            <a:r>
              <a:rPr lang="en-US" sz="1400" dirty="0"/>
              <a:t>, and Phil </a:t>
            </a:r>
            <a:r>
              <a:rPr lang="en-US" sz="1400" dirty="0" err="1"/>
              <a:t>Blunsom</a:t>
            </a:r>
            <a:r>
              <a:rPr lang="en-US" sz="1400" dirty="0"/>
              <a:t>. "A convolutional neural network for modelling sentences." </a:t>
            </a:r>
            <a:r>
              <a:rPr lang="en-US" sz="1400" i="1" dirty="0" err="1"/>
              <a:t>arXiv</a:t>
            </a:r>
            <a:r>
              <a:rPr lang="en-US" sz="1400" i="1" dirty="0"/>
              <a:t> preprint arXiv:1404.2188</a:t>
            </a:r>
            <a:r>
              <a:rPr lang="en-US" sz="1400" dirty="0"/>
              <a:t> (2014).</a:t>
            </a:r>
          </a:p>
          <a:p>
            <a:pPr marL="400050" indent="-400050">
              <a:buFont typeface="+mj-lt"/>
              <a:buAutoNum type="romanLcPeriod"/>
            </a:pPr>
            <a:r>
              <a:rPr lang="en-US" sz="1400" dirty="0" err="1"/>
              <a:t>Mikolov</a:t>
            </a:r>
            <a:r>
              <a:rPr lang="en-US" sz="1400" dirty="0"/>
              <a:t>, Tomas, Wen-tau </a:t>
            </a:r>
            <a:r>
              <a:rPr lang="en-US" sz="1400" dirty="0" err="1"/>
              <a:t>Yih</a:t>
            </a:r>
            <a:r>
              <a:rPr lang="en-US" sz="1400" dirty="0"/>
              <a:t>, and Geoffrey Zweig. "Linguistic regularities in continuous space word representations." </a:t>
            </a:r>
            <a:r>
              <a:rPr lang="en-US" sz="1400" i="1" dirty="0"/>
              <a:t>Proceedings of the 2013 Conference of the North American Chapter of the Association for Computational Linguistics: Human Language Technologies</a:t>
            </a:r>
            <a:r>
              <a:rPr lang="en-US" sz="1400" dirty="0"/>
              <a:t>. 2013.</a:t>
            </a:r>
            <a:endParaRPr lang="pt-BR" sz="1400" dirty="0">
              <a:latin typeface="Arial" panose="020B0604020202020204" pitchFamily="34" charset="0"/>
              <a:cs typeface="Arial" panose="020B0604020202020204" pitchFamily="34" charset="0"/>
            </a:endParaRPr>
          </a:p>
          <a:p>
            <a:pPr marL="400050" indent="-400050">
              <a:buFont typeface="+mj-lt"/>
              <a:buAutoNum type="romanLcPeriod"/>
            </a:pPr>
            <a:r>
              <a:rPr lang="en-US" sz="1400" dirty="0" err="1"/>
              <a:t>Mikolov</a:t>
            </a:r>
            <a:r>
              <a:rPr lang="en-US" sz="1400" dirty="0"/>
              <a:t>, Tomas, et al. "Efficient estimation of word representations in vector space." </a:t>
            </a:r>
            <a:r>
              <a:rPr lang="en-US" sz="1400" i="1" dirty="0" err="1"/>
              <a:t>arXiv</a:t>
            </a:r>
            <a:r>
              <a:rPr lang="en-US" sz="1400" i="1" dirty="0"/>
              <a:t> preprint arXiv:1301.3781</a:t>
            </a:r>
            <a:r>
              <a:rPr lang="en-US" sz="1400" dirty="0"/>
              <a:t> (2013).</a:t>
            </a:r>
          </a:p>
          <a:p>
            <a:pPr marL="400050" indent="-400050">
              <a:buFont typeface="+mj-lt"/>
              <a:buAutoNum type="romanLcPeriod"/>
            </a:pPr>
            <a:r>
              <a:rPr lang="en-US" sz="1400" dirty="0" err="1"/>
              <a:t>Turian</a:t>
            </a:r>
            <a:r>
              <a:rPr lang="en-US" sz="1400" dirty="0"/>
              <a:t>, Joseph, Lev </a:t>
            </a:r>
            <a:r>
              <a:rPr lang="en-US" sz="1400" dirty="0" err="1"/>
              <a:t>Ratinov</a:t>
            </a:r>
            <a:r>
              <a:rPr lang="en-US" sz="1400" dirty="0"/>
              <a:t>, and </a:t>
            </a:r>
            <a:r>
              <a:rPr lang="en-US" sz="1400" dirty="0" err="1"/>
              <a:t>Yoshua</a:t>
            </a:r>
            <a:r>
              <a:rPr lang="en-US" sz="1400" dirty="0"/>
              <a:t> </a:t>
            </a:r>
            <a:r>
              <a:rPr lang="en-US" sz="1400" dirty="0" err="1"/>
              <a:t>Bengio</a:t>
            </a:r>
            <a:r>
              <a:rPr lang="en-US" sz="1400" dirty="0"/>
              <a:t>. "Word representations: a simple and general method for semi-supervised learning." </a:t>
            </a:r>
            <a:r>
              <a:rPr lang="en-US" sz="1400" i="1" dirty="0"/>
              <a:t>Proceedings of the 48th annual meeting of the association for computational linguistics</a:t>
            </a:r>
            <a:r>
              <a:rPr lang="en-US" sz="1400" dirty="0"/>
              <a:t>. Association for Computational Linguistics, 2010.</a:t>
            </a:r>
          </a:p>
          <a:p>
            <a:pPr marL="400050" indent="-400050">
              <a:buFont typeface="+mj-lt"/>
              <a:buAutoNum type="romanLcPeriod"/>
            </a:pPr>
            <a:r>
              <a:rPr lang="en-US" sz="1400" dirty="0"/>
              <a:t>Kim, Yoon. "Convolutional neural networks for sentence classification." </a:t>
            </a:r>
            <a:r>
              <a:rPr lang="en-US" sz="1400" i="1" dirty="0" err="1"/>
              <a:t>arXiv</a:t>
            </a:r>
            <a:r>
              <a:rPr lang="en-US" sz="1400" i="1" dirty="0"/>
              <a:t> preprint arXiv:1408.5882</a:t>
            </a:r>
            <a:r>
              <a:rPr lang="en-US" sz="1400" dirty="0"/>
              <a:t> (2014).</a:t>
            </a:r>
            <a:endParaRPr lang="pt-B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7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 Fine-tuning example</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a:t>
            </a:fld>
            <a:endParaRPr sz="2000">
              <a:latin typeface="Arial"/>
              <a:cs typeface="Arial"/>
            </a:endParaRPr>
          </a:p>
        </p:txBody>
      </p:sp>
      <p:sp>
        <p:nvSpPr>
          <p:cNvPr id="6" name="Rectangle 5"/>
          <p:cNvSpPr/>
          <p:nvPr/>
        </p:nvSpPr>
        <p:spPr>
          <a:xfrm>
            <a:off x="376773" y="4425375"/>
            <a:ext cx="8767227" cy="584775"/>
          </a:xfrm>
          <a:prstGeom prst="rect">
            <a:avLst/>
          </a:prstGeom>
        </p:spPr>
        <p:txBody>
          <a:bodyPr wrap="square">
            <a:spAutoFit/>
          </a:bodyPr>
          <a:lstStyle/>
          <a:p>
            <a:r>
              <a:rPr lang="en-US" sz="1600" dirty="0">
                <a:solidFill>
                  <a:srgbClr val="000000"/>
                </a:solidFill>
              </a:rPr>
              <a:t>Jason </a:t>
            </a:r>
            <a:r>
              <a:rPr lang="en-US" sz="1600" dirty="0" err="1">
                <a:solidFill>
                  <a:srgbClr val="000000"/>
                </a:solidFill>
              </a:rPr>
              <a:t>Yosinski,Jeff</a:t>
            </a:r>
            <a:r>
              <a:rPr lang="en-US" sz="1600" dirty="0">
                <a:solidFill>
                  <a:srgbClr val="000000"/>
                </a:solidFill>
              </a:rPr>
              <a:t> </a:t>
            </a:r>
            <a:r>
              <a:rPr lang="en-US" sz="1600" dirty="0" err="1">
                <a:solidFill>
                  <a:srgbClr val="000000"/>
                </a:solidFill>
              </a:rPr>
              <a:t>Clune,Yoshua</a:t>
            </a:r>
            <a:r>
              <a:rPr lang="en-US" sz="1600" dirty="0">
                <a:solidFill>
                  <a:srgbClr val="000000"/>
                </a:solidFill>
              </a:rPr>
              <a:t> </a:t>
            </a:r>
            <a:r>
              <a:rPr lang="en-US" sz="1600" dirty="0" err="1">
                <a:solidFill>
                  <a:srgbClr val="000000"/>
                </a:solidFill>
              </a:rPr>
              <a:t>Bengio,HodLipson</a:t>
            </a:r>
            <a:r>
              <a:rPr lang="en-US" sz="1600" dirty="0">
                <a:solidFill>
                  <a:srgbClr val="000000"/>
                </a:solidFill>
              </a:rPr>
              <a:t>, “How transferable are features in deep neural networks?”, NIPS, 2014</a:t>
            </a:r>
            <a:endParaRPr lang="en-US" sz="1600" dirty="0"/>
          </a:p>
        </p:txBody>
      </p:sp>
      <p:pic>
        <p:nvPicPr>
          <p:cNvPr id="8" name="Picture 7"/>
          <p:cNvPicPr>
            <a:picLocks noChangeAspect="1"/>
          </p:cNvPicPr>
          <p:nvPr/>
        </p:nvPicPr>
        <p:blipFill>
          <a:blip r:embed="rId2"/>
          <a:stretch>
            <a:fillRect/>
          </a:stretch>
        </p:blipFill>
        <p:spPr>
          <a:xfrm>
            <a:off x="437486" y="1403053"/>
            <a:ext cx="5499166" cy="3016050"/>
          </a:xfrm>
          <a:prstGeom prst="rect">
            <a:avLst/>
          </a:prstGeom>
        </p:spPr>
      </p:pic>
      <p:pic>
        <p:nvPicPr>
          <p:cNvPr id="9" name="Picture 8"/>
          <p:cNvPicPr>
            <a:picLocks noChangeAspect="1"/>
          </p:cNvPicPr>
          <p:nvPr/>
        </p:nvPicPr>
        <p:blipFill>
          <a:blip r:embed="rId3"/>
          <a:stretch>
            <a:fillRect/>
          </a:stretch>
        </p:blipFill>
        <p:spPr>
          <a:xfrm>
            <a:off x="914400" y="3028950"/>
            <a:ext cx="1491622" cy="1063990"/>
          </a:xfrm>
          <a:prstGeom prst="rect">
            <a:avLst/>
          </a:prstGeom>
        </p:spPr>
      </p:pic>
      <p:sp>
        <p:nvSpPr>
          <p:cNvPr id="10" name="Rectangle 9"/>
          <p:cNvSpPr/>
          <p:nvPr/>
        </p:nvSpPr>
        <p:spPr>
          <a:xfrm>
            <a:off x="5830256" y="1401527"/>
            <a:ext cx="3352800" cy="2123658"/>
          </a:xfrm>
          <a:prstGeom prst="rect">
            <a:avLst/>
          </a:prstGeom>
        </p:spPr>
        <p:txBody>
          <a:bodyPr wrap="square">
            <a:spAutoFit/>
          </a:bodyPr>
          <a:lstStyle/>
          <a:p>
            <a:r>
              <a:rPr lang="en-US" sz="1200" b="1" dirty="0" err="1"/>
              <a:t>selffer</a:t>
            </a:r>
            <a:r>
              <a:rPr lang="en-US" sz="1200" b="1" dirty="0"/>
              <a:t> network B3B: </a:t>
            </a:r>
          </a:p>
          <a:p>
            <a:r>
              <a:rPr lang="en-US" sz="1200" dirty="0"/>
              <a:t>the first 3 layers are copied from </a:t>
            </a:r>
            <a:r>
              <a:rPr lang="en-US" sz="1200" dirty="0" err="1"/>
              <a:t>baseB</a:t>
            </a:r>
            <a:r>
              <a:rPr lang="en-US" sz="1200" dirty="0"/>
              <a:t> and frozen.</a:t>
            </a:r>
          </a:p>
          <a:p>
            <a:endParaRPr lang="en-US" sz="1200" b="1" dirty="0"/>
          </a:p>
          <a:p>
            <a:r>
              <a:rPr lang="en-US" sz="1200" b="1" dirty="0"/>
              <a:t>transfer network A3B:</a:t>
            </a:r>
          </a:p>
          <a:p>
            <a:r>
              <a:rPr lang="en-US" sz="1200" dirty="0"/>
              <a:t>the first 3 layers are copied from </a:t>
            </a:r>
            <a:r>
              <a:rPr lang="en-US" sz="1200" dirty="0" err="1"/>
              <a:t>baseA</a:t>
            </a:r>
            <a:r>
              <a:rPr lang="en-US" sz="1200" dirty="0"/>
              <a:t> and frozen.</a:t>
            </a:r>
          </a:p>
          <a:p>
            <a:endParaRPr lang="en-US" sz="1200" b="1" dirty="0"/>
          </a:p>
          <a:p>
            <a:r>
              <a:rPr lang="en-US" sz="1200" b="1" dirty="0" err="1"/>
              <a:t>selffer</a:t>
            </a:r>
            <a:r>
              <a:rPr lang="en-US" sz="1200" b="1" dirty="0"/>
              <a:t> network B3B+: </a:t>
            </a:r>
          </a:p>
          <a:p>
            <a:r>
              <a:rPr lang="en-US" sz="1200" dirty="0"/>
              <a:t>just like B3B, but where all layers learn.</a:t>
            </a:r>
          </a:p>
          <a:p>
            <a:endParaRPr lang="en-US" sz="1200" b="1" dirty="0"/>
          </a:p>
          <a:p>
            <a:r>
              <a:rPr lang="en-US" sz="1200" b="1" dirty="0"/>
              <a:t>transfer network A3B+: </a:t>
            </a:r>
          </a:p>
          <a:p>
            <a:r>
              <a:rPr lang="en-US" sz="1200" dirty="0"/>
              <a:t>just like A3B, but where all layers learn.</a:t>
            </a:r>
          </a:p>
        </p:txBody>
      </p:sp>
    </p:spTree>
    <p:extLst>
      <p:ext uri="{BB962C8B-B14F-4D97-AF65-F5344CB8AC3E}">
        <p14:creationId xmlns:p14="http://schemas.microsoft.com/office/powerpoint/2010/main" val="6342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8</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7164754"/>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solidFill>
                            <a:srgbClr val="FF0000"/>
                          </a:solidFill>
                        </a:rPr>
                        <a:t>Multitask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endParaRPr lang="en-US" dirty="0"/>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88233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Related work: Multi-task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9</a:t>
            </a:fld>
            <a:endParaRPr sz="2000">
              <a:latin typeface="Arial"/>
              <a:cs typeface="Arial"/>
            </a:endParaRPr>
          </a:p>
        </p:txBody>
      </p:sp>
      <p:sp>
        <p:nvSpPr>
          <p:cNvPr id="6" name="Rectangle 5"/>
          <p:cNvSpPr/>
          <p:nvPr/>
        </p:nvSpPr>
        <p:spPr>
          <a:xfrm>
            <a:off x="376774" y="4425375"/>
            <a:ext cx="8310026" cy="584775"/>
          </a:xfrm>
          <a:prstGeom prst="rect">
            <a:avLst/>
          </a:prstGeom>
        </p:spPr>
        <p:txBody>
          <a:bodyPr wrap="square">
            <a:spAutoFit/>
          </a:bodyPr>
          <a:lstStyle/>
          <a:p>
            <a:r>
              <a:rPr lang="en-US" sz="1600" dirty="0" err="1">
                <a:solidFill>
                  <a:srgbClr val="000000"/>
                </a:solidFill>
              </a:rPr>
              <a:t>Daxiang</a:t>
            </a:r>
            <a:r>
              <a:rPr lang="en-US" sz="1600" dirty="0">
                <a:solidFill>
                  <a:srgbClr val="000000"/>
                </a:solidFill>
              </a:rPr>
              <a:t> Dong, </a:t>
            </a:r>
            <a:r>
              <a:rPr lang="en-US" sz="1600" dirty="0" err="1">
                <a:solidFill>
                  <a:srgbClr val="000000"/>
                </a:solidFill>
              </a:rPr>
              <a:t>HuaWu</a:t>
            </a:r>
            <a:r>
              <a:rPr lang="en-US" sz="1600" dirty="0">
                <a:solidFill>
                  <a:srgbClr val="000000"/>
                </a:solidFill>
              </a:rPr>
              <a:t>, Wei He, </a:t>
            </a:r>
            <a:r>
              <a:rPr lang="en-US" sz="1600" dirty="0" err="1">
                <a:solidFill>
                  <a:srgbClr val="000000"/>
                </a:solidFill>
              </a:rPr>
              <a:t>Dianhai</a:t>
            </a:r>
            <a:r>
              <a:rPr lang="en-US" sz="1600" dirty="0">
                <a:solidFill>
                  <a:srgbClr val="000000"/>
                </a:solidFill>
              </a:rPr>
              <a:t> Yu and </a:t>
            </a:r>
            <a:r>
              <a:rPr lang="en-US" sz="1600" dirty="0" err="1">
                <a:solidFill>
                  <a:srgbClr val="000000"/>
                </a:solidFill>
              </a:rPr>
              <a:t>Haifeng</a:t>
            </a:r>
            <a:r>
              <a:rPr lang="en-US" sz="1600" dirty="0">
                <a:solidFill>
                  <a:srgbClr val="000000"/>
                </a:solidFill>
              </a:rPr>
              <a:t> Wang, “Multi-Task Learning for Multiple Language Translation - ACL Anthology”, ACL, 2015</a:t>
            </a:r>
            <a:endParaRPr lang="en-US" sz="1600" dirty="0"/>
          </a:p>
        </p:txBody>
      </p:sp>
      <p:pic>
        <p:nvPicPr>
          <p:cNvPr id="4" name="Picture 3"/>
          <p:cNvPicPr>
            <a:picLocks noChangeAspect="1"/>
          </p:cNvPicPr>
          <p:nvPr/>
        </p:nvPicPr>
        <p:blipFill>
          <a:blip r:embed="rId2"/>
          <a:stretch>
            <a:fillRect/>
          </a:stretch>
        </p:blipFill>
        <p:spPr>
          <a:xfrm>
            <a:off x="1752600" y="1615712"/>
            <a:ext cx="4317543" cy="2797118"/>
          </a:xfrm>
          <a:prstGeom prst="rect">
            <a:avLst/>
          </a:prstGeom>
        </p:spPr>
      </p:pic>
    </p:spTree>
    <p:extLst>
      <p:ext uri="{BB962C8B-B14F-4D97-AF65-F5344CB8AC3E}">
        <p14:creationId xmlns:p14="http://schemas.microsoft.com/office/powerpoint/2010/main" val="55088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3573</TotalTime>
  <Words>3128</Words>
  <Application>Microsoft Office PowerPoint</Application>
  <PresentationFormat>On-screen Show (16:9)</PresentationFormat>
  <Paragraphs>832</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LinLibertineT</vt:lpstr>
      <vt:lpstr>NimbusRomNo9L-Regu</vt:lpstr>
      <vt:lpstr>Arial</vt:lpstr>
      <vt:lpstr>Calibri</vt:lpstr>
      <vt:lpstr>Wingdings</vt:lpstr>
      <vt:lpstr>Office Theme</vt:lpstr>
      <vt:lpstr>PowerPoint Presentation</vt:lpstr>
      <vt:lpstr>Contents</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Document representation</vt:lpstr>
      <vt:lpstr>Document representation</vt:lpstr>
      <vt:lpstr>Document representation</vt:lpstr>
      <vt:lpstr>Document representation</vt:lpstr>
      <vt:lpstr>Word representation models</vt:lpstr>
      <vt:lpstr>Word2Vector</vt:lpstr>
      <vt:lpstr>Word2Vector</vt:lpstr>
      <vt:lpstr>Word2Vector</vt:lpstr>
      <vt:lpstr>Word2Vector</vt:lpstr>
      <vt:lpstr>Word2Vector</vt:lpstr>
      <vt:lpstr>Word2Vector</vt:lpstr>
      <vt:lpstr>Word2Vector</vt:lpstr>
      <vt:lpstr>Word2Vector</vt:lpstr>
      <vt:lpstr>Word2Vector</vt:lpstr>
      <vt:lpstr>Word2Vector</vt:lpstr>
      <vt:lpstr>CNN for text classification</vt:lpstr>
      <vt:lpstr>CNN for text classification</vt:lpstr>
      <vt:lpstr>Self-taught learning diagram</vt:lpstr>
      <vt:lpstr>Test and Datasets Structure</vt:lpstr>
      <vt:lpstr>Datasets: T1, T2, T3, T4</vt:lpstr>
      <vt:lpstr>Datasets: S1, S2, S3, S4</vt:lpstr>
      <vt:lpstr>Working flow-Without transfer</vt:lpstr>
      <vt:lpstr>Working flow-Without transfer</vt:lpstr>
      <vt:lpstr>Working flow-Without transfer</vt:lpstr>
      <vt:lpstr>Working flow-Without transfer</vt:lpstr>
      <vt:lpstr>Working flow-Transfer from unlabeled data</vt:lpstr>
      <vt:lpstr>Working flow-Transfer from unlabeled data</vt:lpstr>
      <vt:lpstr>Working flow-Transfer from unlabeled data</vt:lpstr>
      <vt:lpstr>Working flow-Transfer from unlabeled data</vt:lpstr>
      <vt:lpstr>Results</vt:lpstr>
      <vt:lpstr>Results</vt:lpstr>
      <vt:lpstr>Results</vt:lpstr>
      <vt:lpstr>Results</vt:lpstr>
      <vt:lpstr>Results</vt:lpstr>
      <vt:lpstr>Results</vt:lpstr>
      <vt:lpstr>Results</vt:lpstr>
      <vt:lpstr>Results</vt:lpstr>
      <vt:lpstr>Result</vt:lpstr>
      <vt:lpstr>Conclusion</vt:lpstr>
      <vt:lpstr>Conclusion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xxliu10</dc:creator>
  <cp:lastModifiedBy>Liu, Xiangwen *</cp:lastModifiedBy>
  <cp:revision>243</cp:revision>
  <dcterms:created xsi:type="dcterms:W3CDTF">2018-05-13T21:34:53Z</dcterms:created>
  <dcterms:modified xsi:type="dcterms:W3CDTF">2018-07-03T19:13:43Z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