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417" r:id="rId4"/>
    <p:sldId id="261" r:id="rId5"/>
    <p:sldId id="265" r:id="rId6"/>
    <p:sldId id="266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306" r:id="rId21"/>
    <p:sldId id="308" r:id="rId22"/>
    <p:sldId id="309" r:id="rId23"/>
    <p:sldId id="334" r:id="rId24"/>
    <p:sldId id="335" r:id="rId25"/>
    <p:sldId id="418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/>
    <p:restoredTop sz="94671"/>
  </p:normalViewPr>
  <p:slideViewPr>
    <p:cSldViewPr>
      <p:cViewPr varScale="1">
        <p:scale>
          <a:sx n="105" d="100"/>
          <a:sy n="105" d="100"/>
        </p:scale>
        <p:origin x="6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2D19-5EC5-F542-BD06-E8A85F12AFE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EAFF-6451-194E-85F6-CA329C6F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5225" y="4709660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56525" y="4704900"/>
            <a:ext cx="1564004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46725" y="4704900"/>
            <a:ext cx="18973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58940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5450" y="1284990"/>
            <a:ext cx="367792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45225" y="4709660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7456525" y="4704900"/>
            <a:ext cx="1564004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246725" y="4704900"/>
            <a:ext cx="18973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58940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45225" y="4709660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7456525" y="4704900"/>
            <a:ext cx="1564004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246725" y="4704900"/>
            <a:ext cx="18973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58940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2170825" y="332725"/>
            <a:ext cx="5068174" cy="380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414" y="66928"/>
            <a:ext cx="8965170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225" y="1007647"/>
            <a:ext cx="8285480" cy="167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7925" y="4717600"/>
            <a:ext cx="88499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1009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14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23,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12357" y="4713450"/>
            <a:ext cx="1670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047750"/>
            <a:ext cx="8398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Review of HCR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-Handwritten Character Recognition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388" y="2313546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10" y="0"/>
                </a:lnTo>
                <a:lnTo>
                  <a:pt x="131610" y="663194"/>
                </a:lnTo>
                <a:lnTo>
                  <a:pt x="0" y="663194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8388" y="2162848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6"/>
                </a:moveTo>
                <a:lnTo>
                  <a:pt x="150696" y="0"/>
                </a:lnTo>
                <a:lnTo>
                  <a:pt x="282298" y="0"/>
                </a:lnTo>
                <a:lnTo>
                  <a:pt x="282298" y="663197"/>
                </a:lnTo>
                <a:lnTo>
                  <a:pt x="131601" y="813897"/>
                </a:lnTo>
                <a:lnTo>
                  <a:pt x="0" y="813897"/>
                </a:lnTo>
                <a:lnTo>
                  <a:pt x="0" y="150696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8388" y="2162848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6"/>
                </a:moveTo>
                <a:lnTo>
                  <a:pt x="131601" y="150696"/>
                </a:lnTo>
                <a:lnTo>
                  <a:pt x="28229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9998" y="2313546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4639" y="2428646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8"/>
                </a:moveTo>
                <a:lnTo>
                  <a:pt x="7196" y="96534"/>
                </a:lnTo>
                <a:lnTo>
                  <a:pt x="27234" y="57787"/>
                </a:lnTo>
                <a:lnTo>
                  <a:pt x="57790" y="27233"/>
                </a:lnTo>
                <a:lnTo>
                  <a:pt x="96536" y="7194"/>
                </a:lnTo>
                <a:lnTo>
                  <a:pt x="141148" y="0"/>
                </a:lnTo>
                <a:lnTo>
                  <a:pt x="195164" y="10743"/>
                </a:lnTo>
                <a:lnTo>
                  <a:pt x="240948" y="41342"/>
                </a:lnTo>
                <a:lnTo>
                  <a:pt x="271551" y="87136"/>
                </a:lnTo>
                <a:lnTo>
                  <a:pt x="282298" y="141148"/>
                </a:lnTo>
                <a:lnTo>
                  <a:pt x="275102" y="185761"/>
                </a:lnTo>
                <a:lnTo>
                  <a:pt x="255063" y="224507"/>
                </a:lnTo>
                <a:lnTo>
                  <a:pt x="224507" y="255063"/>
                </a:lnTo>
                <a:lnTo>
                  <a:pt x="185761" y="275102"/>
                </a:lnTo>
                <a:lnTo>
                  <a:pt x="141148" y="282298"/>
                </a:lnTo>
                <a:lnTo>
                  <a:pt x="96536" y="275102"/>
                </a:lnTo>
                <a:lnTo>
                  <a:pt x="57790" y="255063"/>
                </a:lnTo>
                <a:lnTo>
                  <a:pt x="27234" y="224507"/>
                </a:lnTo>
                <a:lnTo>
                  <a:pt x="7196" y="185761"/>
                </a:lnTo>
                <a:lnTo>
                  <a:pt x="0" y="141148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5145" y="2569794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4639" y="2332494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9" y="2372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847" y="2183091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9" y="3866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6945" y="2569794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9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7514" y="355471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6910" y="3946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1872" y="1934070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7" y="0"/>
                </a:lnTo>
                <a:lnTo>
                  <a:pt x="213177" y="2014672"/>
                </a:lnTo>
                <a:lnTo>
                  <a:pt x="0" y="2014672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1872" y="11908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68"/>
                </a:lnTo>
                <a:lnTo>
                  <a:pt x="213171" y="2757887"/>
                </a:lnTo>
                <a:lnTo>
                  <a:pt x="0" y="2757887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1872" y="1190853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5049" y="1934070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71814" y="841375"/>
            <a:ext cx="3359785" cy="9404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93495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32x32x3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image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5x5x3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04262" y="1010246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4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199" y="1214869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8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0915" y="1493774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29" y="0"/>
                </a:moveTo>
                <a:lnTo>
                  <a:pt x="0" y="523188"/>
                </a:lnTo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0618" y="2002294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3"/>
                </a:lnTo>
                <a:lnTo>
                  <a:pt x="34587" y="0"/>
                </a:lnTo>
                <a:close/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28618" y="2885719"/>
            <a:ext cx="354965" cy="127000"/>
          </a:xfrm>
          <a:custGeom>
            <a:avLst/>
            <a:gdLst/>
            <a:ahLst/>
            <a:cxnLst/>
            <a:rect l="l" t="t" r="r" b="b"/>
            <a:pathLst>
              <a:path w="354964" h="127000">
                <a:moveTo>
                  <a:pt x="354474" y="126573"/>
                </a:moveTo>
                <a:lnTo>
                  <a:pt x="0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87915" y="2870898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4" h="29844">
                <a:moveTo>
                  <a:pt x="45975" y="0"/>
                </a:moveTo>
                <a:lnTo>
                  <a:pt x="0" y="274"/>
                </a:lnTo>
                <a:lnTo>
                  <a:pt x="35399" y="29624"/>
                </a:lnTo>
                <a:lnTo>
                  <a:pt x="45975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43984" y="2813126"/>
            <a:ext cx="4784090" cy="112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number:</a:t>
            </a:r>
            <a:endParaRPr sz="1800">
              <a:latin typeface="Arial"/>
              <a:cs typeface="Arial"/>
            </a:endParaRPr>
          </a:p>
          <a:p>
            <a:pPr marL="12700" marR="219075">
              <a:lnSpc>
                <a:spcPts val="22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result </a:t>
            </a:r>
            <a:r>
              <a:rPr sz="1800" spc="-5" dirty="0">
                <a:latin typeface="Arial"/>
                <a:cs typeface="Arial"/>
              </a:rPr>
              <a:t>of taking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dot product between </a:t>
            </a:r>
            <a:r>
              <a:rPr sz="1800" spc="-5" dirty="0">
                <a:latin typeface="Arial"/>
                <a:cs typeface="Arial"/>
              </a:rPr>
              <a:t>the  filter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small 5x5x3 chunk </a:t>
            </a:r>
            <a:r>
              <a:rPr sz="1800" spc="-5" dirty="0">
                <a:latin typeface="Arial"/>
                <a:cs typeface="Arial"/>
              </a:rPr>
              <a:t>of 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spc="-10" dirty="0">
                <a:latin typeface="Arial"/>
                <a:cs typeface="Arial"/>
              </a:rPr>
              <a:t>(i.e. 5*5*3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75-dimensional dot product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bias)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59065" y="1325301"/>
            <a:ext cx="282293" cy="23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6692" y="4035816"/>
            <a:ext cx="1195742" cy="393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693796" y="44450"/>
            <a:ext cx="3696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+mn-lt"/>
              </a:rPr>
              <a:t>Convolution</a:t>
            </a:r>
            <a:r>
              <a:rPr sz="3600" i="0" spc="-130" dirty="0">
                <a:latin typeface="+mn-lt"/>
              </a:rPr>
              <a:t> </a:t>
            </a:r>
            <a:r>
              <a:rPr sz="3600" i="0" spc="-10" dirty="0">
                <a:latin typeface="+mn-lt"/>
              </a:rPr>
              <a:t>Layer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</p:spTree>
    <p:extLst>
      <p:ext uri="{BB962C8B-B14F-4D97-AF65-F5344CB8AC3E}">
        <p14:creationId xmlns:p14="http://schemas.microsoft.com/office/powerpoint/2010/main" val="397355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388" y="2313546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10" y="0"/>
                </a:lnTo>
                <a:lnTo>
                  <a:pt x="131610" y="663194"/>
                </a:lnTo>
                <a:lnTo>
                  <a:pt x="0" y="663194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8388" y="2162848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6"/>
                </a:moveTo>
                <a:lnTo>
                  <a:pt x="150696" y="0"/>
                </a:lnTo>
                <a:lnTo>
                  <a:pt x="282298" y="0"/>
                </a:lnTo>
                <a:lnTo>
                  <a:pt x="282298" y="663197"/>
                </a:lnTo>
                <a:lnTo>
                  <a:pt x="131601" y="813897"/>
                </a:lnTo>
                <a:lnTo>
                  <a:pt x="0" y="813897"/>
                </a:lnTo>
                <a:lnTo>
                  <a:pt x="0" y="150696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8388" y="2162848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6"/>
                </a:moveTo>
                <a:lnTo>
                  <a:pt x="131601" y="150696"/>
                </a:lnTo>
                <a:lnTo>
                  <a:pt x="28229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9998" y="2313546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4639" y="2428646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8"/>
                </a:moveTo>
                <a:lnTo>
                  <a:pt x="7196" y="96534"/>
                </a:lnTo>
                <a:lnTo>
                  <a:pt x="27234" y="57787"/>
                </a:lnTo>
                <a:lnTo>
                  <a:pt x="57790" y="27233"/>
                </a:lnTo>
                <a:lnTo>
                  <a:pt x="96536" y="7194"/>
                </a:lnTo>
                <a:lnTo>
                  <a:pt x="141148" y="0"/>
                </a:lnTo>
                <a:lnTo>
                  <a:pt x="195164" y="10743"/>
                </a:lnTo>
                <a:lnTo>
                  <a:pt x="240948" y="41342"/>
                </a:lnTo>
                <a:lnTo>
                  <a:pt x="271551" y="87136"/>
                </a:lnTo>
                <a:lnTo>
                  <a:pt x="282298" y="141148"/>
                </a:lnTo>
                <a:lnTo>
                  <a:pt x="275102" y="185761"/>
                </a:lnTo>
                <a:lnTo>
                  <a:pt x="255063" y="224507"/>
                </a:lnTo>
                <a:lnTo>
                  <a:pt x="224507" y="255063"/>
                </a:lnTo>
                <a:lnTo>
                  <a:pt x="185761" y="275102"/>
                </a:lnTo>
                <a:lnTo>
                  <a:pt x="141148" y="282298"/>
                </a:lnTo>
                <a:lnTo>
                  <a:pt x="96536" y="275102"/>
                </a:lnTo>
                <a:lnTo>
                  <a:pt x="57790" y="255063"/>
                </a:lnTo>
                <a:lnTo>
                  <a:pt x="27234" y="224507"/>
                </a:lnTo>
                <a:lnTo>
                  <a:pt x="7196" y="185761"/>
                </a:lnTo>
                <a:lnTo>
                  <a:pt x="0" y="141148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5145" y="2569794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4639" y="2332494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9" y="2372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847" y="2183091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9" y="3866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6945" y="2569794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9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7514" y="355471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6910" y="3946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1872" y="1934070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7" y="0"/>
                </a:lnTo>
                <a:lnTo>
                  <a:pt x="213177" y="2014672"/>
                </a:lnTo>
                <a:lnTo>
                  <a:pt x="0" y="2014672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1872" y="11908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68"/>
                </a:lnTo>
                <a:lnTo>
                  <a:pt x="213171" y="2757887"/>
                </a:lnTo>
                <a:lnTo>
                  <a:pt x="0" y="2757887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1872" y="1190853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5049" y="1934070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4262" y="1010246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4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2199" y="1214869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8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0915" y="1493774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29" y="0"/>
                </a:moveTo>
                <a:lnTo>
                  <a:pt x="0" y="523188"/>
                </a:lnTo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0618" y="2002294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3"/>
                </a:lnTo>
                <a:lnTo>
                  <a:pt x="34587" y="0"/>
                </a:lnTo>
                <a:close/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1887" y="2573096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38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0530" y="255737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74928" y="2055025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7" y="0"/>
                </a:lnTo>
                <a:lnTo>
                  <a:pt x="92227" y="1893717"/>
                </a:lnTo>
                <a:lnTo>
                  <a:pt x="0" y="1893717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74928" y="11908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18"/>
                </a:lnTo>
                <a:lnTo>
                  <a:pt x="92223" y="2757887"/>
                </a:lnTo>
                <a:lnTo>
                  <a:pt x="0" y="2757887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74928" y="1190853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67155" y="2055025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1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79094" y="573794"/>
            <a:ext cx="1611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activation</a:t>
            </a:r>
            <a:r>
              <a:rPr sz="1800" b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71814" y="826207"/>
            <a:ext cx="3359785" cy="9556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93495" marR="5080">
              <a:lnSpc>
                <a:spcPts val="2810"/>
              </a:lnSpc>
              <a:spcBef>
                <a:spcPts val="25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32x32x3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image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5x5x3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550"/>
              </a:lnSpc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32447" y="39681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9959" y="351252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19173" y="210154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15435" y="2783227"/>
            <a:ext cx="2397760" cy="5721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latin typeface="Arial"/>
                <a:cs typeface="Arial"/>
              </a:rPr>
              <a:t>convolve </a:t>
            </a:r>
            <a:r>
              <a:rPr sz="1800" spc="-10" dirty="0">
                <a:latin typeface="Arial"/>
                <a:cs typeface="Arial"/>
              </a:rPr>
              <a:t>(slide) over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  </a:t>
            </a:r>
            <a:r>
              <a:rPr sz="1800" spc="-5" dirty="0">
                <a:latin typeface="Arial"/>
                <a:cs typeface="Arial"/>
              </a:rPr>
              <a:t>spatial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693796" y="44450"/>
            <a:ext cx="3696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+mn-lt"/>
              </a:rPr>
              <a:t>Convolution</a:t>
            </a:r>
            <a:r>
              <a:rPr sz="3600" i="0" spc="-130" dirty="0">
                <a:latin typeface="+mn-lt"/>
              </a:rPr>
              <a:t> </a:t>
            </a:r>
            <a:r>
              <a:rPr sz="3600" i="0" spc="-10" dirty="0">
                <a:latin typeface="+mn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2302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4928" y="2055025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7" y="0"/>
                </a:lnTo>
                <a:lnTo>
                  <a:pt x="92227" y="1893717"/>
                </a:lnTo>
                <a:lnTo>
                  <a:pt x="0" y="1893717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4928" y="11908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18"/>
                </a:lnTo>
                <a:lnTo>
                  <a:pt x="92223" y="2757887"/>
                </a:lnTo>
                <a:lnTo>
                  <a:pt x="0" y="2757887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4928" y="1190853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7155" y="2055025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1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8388" y="2313546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10" y="0"/>
                </a:lnTo>
                <a:lnTo>
                  <a:pt x="131610" y="663194"/>
                </a:lnTo>
                <a:lnTo>
                  <a:pt x="0" y="663194"/>
                </a:lnTo>
                <a:lnTo>
                  <a:pt x="0" y="0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8388" y="2162848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6"/>
                </a:moveTo>
                <a:lnTo>
                  <a:pt x="150696" y="0"/>
                </a:lnTo>
                <a:lnTo>
                  <a:pt x="282298" y="0"/>
                </a:lnTo>
                <a:lnTo>
                  <a:pt x="282298" y="663197"/>
                </a:lnTo>
                <a:lnTo>
                  <a:pt x="131601" y="813897"/>
                </a:lnTo>
                <a:lnTo>
                  <a:pt x="0" y="813897"/>
                </a:lnTo>
                <a:lnTo>
                  <a:pt x="0" y="150696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8388" y="2162848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6"/>
                </a:moveTo>
                <a:lnTo>
                  <a:pt x="131601" y="150696"/>
                </a:lnTo>
                <a:lnTo>
                  <a:pt x="28229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9998" y="2313546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4639" y="2428646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8"/>
                </a:moveTo>
                <a:lnTo>
                  <a:pt x="7196" y="96534"/>
                </a:lnTo>
                <a:lnTo>
                  <a:pt x="27234" y="57787"/>
                </a:lnTo>
                <a:lnTo>
                  <a:pt x="57790" y="27233"/>
                </a:lnTo>
                <a:lnTo>
                  <a:pt x="96536" y="7194"/>
                </a:lnTo>
                <a:lnTo>
                  <a:pt x="141148" y="0"/>
                </a:lnTo>
                <a:lnTo>
                  <a:pt x="195164" y="10743"/>
                </a:lnTo>
                <a:lnTo>
                  <a:pt x="240948" y="41342"/>
                </a:lnTo>
                <a:lnTo>
                  <a:pt x="271551" y="87136"/>
                </a:lnTo>
                <a:lnTo>
                  <a:pt x="282298" y="141148"/>
                </a:lnTo>
                <a:lnTo>
                  <a:pt x="275102" y="185761"/>
                </a:lnTo>
                <a:lnTo>
                  <a:pt x="255063" y="224507"/>
                </a:lnTo>
                <a:lnTo>
                  <a:pt x="224507" y="255063"/>
                </a:lnTo>
                <a:lnTo>
                  <a:pt x="185761" y="275102"/>
                </a:lnTo>
                <a:lnTo>
                  <a:pt x="141148" y="282298"/>
                </a:lnTo>
                <a:lnTo>
                  <a:pt x="96536" y="275102"/>
                </a:lnTo>
                <a:lnTo>
                  <a:pt x="57790" y="255063"/>
                </a:lnTo>
                <a:lnTo>
                  <a:pt x="27234" y="224507"/>
                </a:lnTo>
                <a:lnTo>
                  <a:pt x="7196" y="185761"/>
                </a:lnTo>
                <a:lnTo>
                  <a:pt x="0" y="141148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5145" y="2569794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639" y="2332494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9" y="2372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0847" y="2183091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9" y="3866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6945" y="2569794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9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07514" y="355471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1814" y="148154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6910" y="3946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2736" y="841375"/>
            <a:ext cx="2078989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32x32x3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image 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5x5x3</a:t>
            </a:r>
            <a:r>
              <a:rPr sz="2400" spc="-8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8751C"/>
                </a:solidFill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04262" y="1010246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4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2199" y="1214869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8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0915" y="1493774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29" y="0"/>
                </a:moveTo>
                <a:lnTo>
                  <a:pt x="0" y="523188"/>
                </a:lnTo>
              </a:path>
            </a:pathLst>
          </a:custGeom>
          <a:ln w="9523">
            <a:solidFill>
              <a:srgbClr val="458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0618" y="2002294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3"/>
                </a:lnTo>
                <a:lnTo>
                  <a:pt x="34587" y="0"/>
                </a:lnTo>
                <a:close/>
              </a:path>
            </a:pathLst>
          </a:custGeom>
          <a:ln w="9523">
            <a:solidFill>
              <a:srgbClr val="458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1887" y="2573096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38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0530" y="255737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2906" y="2055025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7" y="0"/>
                </a:lnTo>
                <a:lnTo>
                  <a:pt x="92227" y="1893717"/>
                </a:lnTo>
                <a:lnTo>
                  <a:pt x="0" y="1893717"/>
                </a:lnTo>
                <a:lnTo>
                  <a:pt x="0" y="0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2905" y="11908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18"/>
                </a:lnTo>
                <a:lnTo>
                  <a:pt x="92223" y="2757887"/>
                </a:lnTo>
                <a:lnTo>
                  <a:pt x="0" y="2757887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2905" y="1190853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45133" y="2055025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1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22909" y="816152"/>
            <a:ext cx="173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activation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10437" y="39681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7936" y="351252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96998" y="210154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5435" y="2783227"/>
            <a:ext cx="2397760" cy="5721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latin typeface="Arial"/>
                <a:cs typeface="Arial"/>
              </a:rPr>
              <a:t>convolve </a:t>
            </a:r>
            <a:r>
              <a:rPr sz="1800" spc="-10" dirty="0">
                <a:latin typeface="Arial"/>
                <a:cs typeface="Arial"/>
              </a:rPr>
              <a:t>(slide) over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  </a:t>
            </a:r>
            <a:r>
              <a:rPr sz="1800" spc="-5" dirty="0">
                <a:latin typeface="Arial"/>
                <a:cs typeface="Arial"/>
              </a:rPr>
              <a:t>spatial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21872" y="1934070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7" y="0"/>
                </a:lnTo>
                <a:lnTo>
                  <a:pt x="213177" y="2014672"/>
                </a:lnTo>
                <a:lnTo>
                  <a:pt x="0" y="2014672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21872" y="11908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68"/>
                </a:lnTo>
                <a:lnTo>
                  <a:pt x="213171" y="2757887"/>
                </a:lnTo>
                <a:lnTo>
                  <a:pt x="0" y="2757887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1872" y="1190853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35049" y="1934070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90800" y="3778250"/>
            <a:ext cx="4093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consider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second,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green</a:t>
            </a:r>
            <a:r>
              <a:rPr sz="2400" spc="-9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693796" y="44450"/>
            <a:ext cx="3696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+mn-lt"/>
              </a:rPr>
              <a:t>Convolution</a:t>
            </a:r>
            <a:r>
              <a:rPr sz="3600" i="0" spc="-130" dirty="0">
                <a:latin typeface="+mn-lt"/>
              </a:rPr>
              <a:t> </a:t>
            </a:r>
            <a:r>
              <a:rPr sz="3600" i="0" spc="-10" dirty="0">
                <a:latin typeface="+mn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04827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1872" y="1705470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7" y="0"/>
                </a:lnTo>
                <a:lnTo>
                  <a:pt x="213177" y="2014677"/>
                </a:lnTo>
                <a:lnTo>
                  <a:pt x="0" y="2014677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1872" y="9622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68"/>
                </a:lnTo>
                <a:lnTo>
                  <a:pt x="213171" y="2757888"/>
                </a:lnTo>
                <a:lnTo>
                  <a:pt x="0" y="2757888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1872" y="962253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5049" y="1705470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3341" y="1826425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14" y="0"/>
                </a:lnTo>
                <a:lnTo>
                  <a:pt x="92214" y="1893722"/>
                </a:lnTo>
                <a:lnTo>
                  <a:pt x="0" y="1893722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3341" y="9622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18"/>
                </a:lnTo>
                <a:lnTo>
                  <a:pt x="92223" y="2757888"/>
                </a:lnTo>
                <a:lnTo>
                  <a:pt x="0" y="2757888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3341" y="962253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5555" y="1826425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1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07514" y="332611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6910" y="3717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28887" y="2344496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38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7543" y="2328760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3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3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2705" y="1826425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7" y="0"/>
                </a:lnTo>
                <a:lnTo>
                  <a:pt x="92227" y="1893722"/>
                </a:lnTo>
                <a:lnTo>
                  <a:pt x="0" y="1893722"/>
                </a:lnTo>
                <a:lnTo>
                  <a:pt x="0" y="0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52706" y="9622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18"/>
                </a:lnTo>
                <a:lnTo>
                  <a:pt x="92223" y="2757888"/>
                </a:lnTo>
                <a:lnTo>
                  <a:pt x="0" y="2757888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52706" y="962253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4933" y="1826425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1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38837" y="37396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4410" y="330314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1314" y="587552"/>
            <a:ext cx="173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activation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1814" y="126065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01089" y="173563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9514" y="2410002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Convolution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39398" y="137083"/>
            <a:ext cx="8174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For </a:t>
            </a:r>
            <a:r>
              <a:rPr sz="2000" spc="-10" dirty="0"/>
              <a:t>example, </a:t>
            </a:r>
            <a:r>
              <a:rPr sz="2000" spc="-5" dirty="0"/>
              <a:t>if we </a:t>
            </a:r>
            <a:r>
              <a:rPr sz="2000" spc="-10" dirty="0"/>
              <a:t>had </a:t>
            </a:r>
            <a:r>
              <a:rPr sz="2000" dirty="0"/>
              <a:t>6 </a:t>
            </a:r>
            <a:r>
              <a:rPr sz="2000" spc="-10" dirty="0"/>
              <a:t>5x5 </a:t>
            </a:r>
            <a:r>
              <a:rPr sz="2000" spc="-5" dirty="0"/>
              <a:t>filters, </a:t>
            </a:r>
            <a:r>
              <a:rPr sz="2000" spc="-10" dirty="0"/>
              <a:t>we’ll get </a:t>
            </a:r>
            <a:r>
              <a:rPr sz="2000" dirty="0"/>
              <a:t>6 </a:t>
            </a:r>
            <a:r>
              <a:rPr sz="2000" spc="-10" dirty="0"/>
              <a:t>separate activation</a:t>
            </a:r>
            <a:r>
              <a:rPr sz="2000" spc="90" dirty="0"/>
              <a:t> </a:t>
            </a:r>
            <a:r>
              <a:rPr sz="2000" spc="-5" dirty="0"/>
              <a:t>maps:</a:t>
            </a:r>
            <a:endParaRPr sz="2000"/>
          </a:p>
        </p:txBody>
      </p:sp>
      <p:sp>
        <p:nvSpPr>
          <p:cNvPr id="25" name="object 25"/>
          <p:cNvSpPr/>
          <p:nvPr/>
        </p:nvSpPr>
        <p:spPr>
          <a:xfrm>
            <a:off x="6005105" y="1826425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7" y="0"/>
                </a:lnTo>
                <a:lnTo>
                  <a:pt x="92227" y="1893722"/>
                </a:lnTo>
                <a:lnTo>
                  <a:pt x="0" y="1893722"/>
                </a:lnTo>
                <a:lnTo>
                  <a:pt x="0" y="0"/>
                </a:lnTo>
                <a:close/>
              </a:path>
            </a:pathLst>
          </a:custGeom>
          <a:solidFill>
            <a:srgbClr val="F7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5105" y="9622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18"/>
                </a:lnTo>
                <a:lnTo>
                  <a:pt x="92223" y="2757888"/>
                </a:lnTo>
                <a:lnTo>
                  <a:pt x="0" y="2757888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5105" y="962253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7333" y="1826425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1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57505" y="1826425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7" y="0"/>
                </a:lnTo>
                <a:lnTo>
                  <a:pt x="92227" y="1893722"/>
                </a:lnTo>
                <a:lnTo>
                  <a:pt x="0" y="1893722"/>
                </a:lnTo>
                <a:lnTo>
                  <a:pt x="0" y="0"/>
                </a:lnTo>
                <a:close/>
              </a:path>
            </a:pathLst>
          </a:custGeom>
          <a:solidFill>
            <a:srgbClr val="FFF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7505" y="9622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18"/>
                </a:lnTo>
                <a:lnTo>
                  <a:pt x="92223" y="2757888"/>
                </a:lnTo>
                <a:lnTo>
                  <a:pt x="0" y="2757888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7505" y="962253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49733" y="1826425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1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9905" y="1826425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7" y="0"/>
                </a:lnTo>
                <a:lnTo>
                  <a:pt x="92227" y="1893722"/>
                </a:lnTo>
                <a:lnTo>
                  <a:pt x="0" y="1893722"/>
                </a:lnTo>
                <a:lnTo>
                  <a:pt x="0" y="0"/>
                </a:lnTo>
                <a:close/>
              </a:path>
            </a:pathLst>
          </a:custGeom>
          <a:solidFill>
            <a:srgbClr val="E0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9905" y="9622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18"/>
                </a:lnTo>
                <a:lnTo>
                  <a:pt x="92223" y="2757888"/>
                </a:lnTo>
                <a:lnTo>
                  <a:pt x="0" y="2757888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9905" y="962253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2133" y="1826425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1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62305" y="1826425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7" y="0"/>
                </a:lnTo>
                <a:lnTo>
                  <a:pt x="92227" y="1893722"/>
                </a:lnTo>
                <a:lnTo>
                  <a:pt x="0" y="1893722"/>
                </a:lnTo>
                <a:lnTo>
                  <a:pt x="0" y="0"/>
                </a:lnTo>
                <a:close/>
              </a:path>
            </a:pathLst>
          </a:custGeom>
          <a:solidFill>
            <a:srgbClr val="FCE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62305" y="962253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18"/>
                </a:lnTo>
                <a:lnTo>
                  <a:pt x="92223" y="2757888"/>
                </a:lnTo>
                <a:lnTo>
                  <a:pt x="0" y="2757888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2305" y="962253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54533" y="1826425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1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92672" y="4173617"/>
            <a:ext cx="6380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stack these </a:t>
            </a:r>
            <a:r>
              <a:rPr sz="2000" spc="-5" dirty="0">
                <a:latin typeface="Arial"/>
                <a:cs typeface="Arial"/>
              </a:rPr>
              <a:t>up to </a:t>
            </a:r>
            <a:r>
              <a:rPr sz="2000" spc="-10" dirty="0">
                <a:latin typeface="Arial"/>
                <a:cs typeface="Arial"/>
              </a:rPr>
              <a:t>get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“new image”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size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28x28x6!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</p:spTree>
    <p:extLst>
      <p:ext uri="{BB962C8B-B14F-4D97-AF65-F5344CB8AC3E}">
        <p14:creationId xmlns:p14="http://schemas.microsoft.com/office/powerpoint/2010/main" val="141375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98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1267096" y="2454821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05" y="0"/>
                </a:lnTo>
                <a:lnTo>
                  <a:pt x="131605" y="663194"/>
                </a:lnTo>
                <a:lnTo>
                  <a:pt x="0" y="663194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7096" y="2304122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6"/>
                </a:moveTo>
                <a:lnTo>
                  <a:pt x="150696" y="0"/>
                </a:lnTo>
                <a:lnTo>
                  <a:pt x="282298" y="0"/>
                </a:lnTo>
                <a:lnTo>
                  <a:pt x="282298" y="663197"/>
                </a:lnTo>
                <a:lnTo>
                  <a:pt x="131601" y="813897"/>
                </a:lnTo>
                <a:lnTo>
                  <a:pt x="0" y="813897"/>
                </a:lnTo>
                <a:lnTo>
                  <a:pt x="0" y="150696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7096" y="2304122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6"/>
                </a:moveTo>
                <a:lnTo>
                  <a:pt x="131601" y="150696"/>
                </a:lnTo>
                <a:lnTo>
                  <a:pt x="28229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8701" y="2454821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3342" y="2569921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8"/>
                </a:moveTo>
                <a:lnTo>
                  <a:pt x="7196" y="96536"/>
                </a:lnTo>
                <a:lnTo>
                  <a:pt x="27234" y="57790"/>
                </a:lnTo>
                <a:lnTo>
                  <a:pt x="57790" y="27234"/>
                </a:lnTo>
                <a:lnTo>
                  <a:pt x="96536" y="7196"/>
                </a:lnTo>
                <a:lnTo>
                  <a:pt x="141148" y="0"/>
                </a:lnTo>
                <a:lnTo>
                  <a:pt x="195154" y="10746"/>
                </a:lnTo>
                <a:lnTo>
                  <a:pt x="240948" y="41349"/>
                </a:lnTo>
                <a:lnTo>
                  <a:pt x="271551" y="87142"/>
                </a:lnTo>
                <a:lnTo>
                  <a:pt x="282298" y="141148"/>
                </a:lnTo>
                <a:lnTo>
                  <a:pt x="275102" y="185761"/>
                </a:lnTo>
                <a:lnTo>
                  <a:pt x="255063" y="224507"/>
                </a:lnTo>
                <a:lnTo>
                  <a:pt x="224507" y="255063"/>
                </a:lnTo>
                <a:lnTo>
                  <a:pt x="185761" y="275102"/>
                </a:lnTo>
                <a:lnTo>
                  <a:pt x="141148" y="282298"/>
                </a:lnTo>
                <a:lnTo>
                  <a:pt x="96536" y="275102"/>
                </a:lnTo>
                <a:lnTo>
                  <a:pt x="57790" y="255063"/>
                </a:lnTo>
                <a:lnTo>
                  <a:pt x="27234" y="224507"/>
                </a:lnTo>
                <a:lnTo>
                  <a:pt x="7196" y="185761"/>
                </a:lnTo>
                <a:lnTo>
                  <a:pt x="0" y="141148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3847" y="2711069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342" y="2473769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8" y="2372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9549" y="2324366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9" y="3866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5648" y="2711069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9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36217" y="36959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5610" y="40876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0572" y="2075345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3" y="0"/>
                </a:lnTo>
                <a:lnTo>
                  <a:pt x="213173" y="2014672"/>
                </a:lnTo>
                <a:lnTo>
                  <a:pt x="0" y="2014672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572" y="133212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68"/>
                </a:lnTo>
                <a:lnTo>
                  <a:pt x="213171" y="2757888"/>
                </a:lnTo>
                <a:lnTo>
                  <a:pt x="0" y="2757888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0572" y="1332128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3744" y="2075345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32952" y="1151521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5" h="220344">
                <a:moveTo>
                  <a:pt x="928684" y="0"/>
                </a:moveTo>
                <a:lnTo>
                  <a:pt x="0" y="219929"/>
                </a:lnTo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90890" y="1356144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7" y="0"/>
                </a:moveTo>
                <a:lnTo>
                  <a:pt x="0" y="25268"/>
                </a:lnTo>
                <a:lnTo>
                  <a:pt x="45687" y="30618"/>
                </a:lnTo>
                <a:lnTo>
                  <a:pt x="38437" y="0"/>
                </a:lnTo>
                <a:close/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19605" y="1635048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29" y="0"/>
                </a:moveTo>
                <a:lnTo>
                  <a:pt x="0" y="523188"/>
                </a:lnTo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9320" y="2143569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6" y="0"/>
                </a:moveTo>
                <a:lnTo>
                  <a:pt x="0" y="30327"/>
                </a:lnTo>
                <a:lnTo>
                  <a:pt x="45989" y="29323"/>
                </a:lnTo>
                <a:lnTo>
                  <a:pt x="34586" y="0"/>
                </a:lnTo>
                <a:close/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0589" y="2714370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38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09233" y="269864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3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03631" y="2196299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7" y="0"/>
                </a:lnTo>
                <a:lnTo>
                  <a:pt x="92227" y="1893717"/>
                </a:lnTo>
                <a:lnTo>
                  <a:pt x="0" y="1893717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03631" y="133212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18"/>
                </a:lnTo>
                <a:lnTo>
                  <a:pt x="92223" y="2757888"/>
                </a:lnTo>
                <a:lnTo>
                  <a:pt x="0" y="2757888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03631" y="1332128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95858" y="2196299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1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07796" y="715069"/>
            <a:ext cx="1611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activation</a:t>
            </a:r>
            <a:r>
              <a:rPr sz="1800" b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00529" y="967482"/>
            <a:ext cx="3359785" cy="9556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93495" marR="5080">
              <a:lnSpc>
                <a:spcPts val="2810"/>
              </a:lnSpc>
              <a:spcBef>
                <a:spcPts val="25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32x32x3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image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5x5x3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550"/>
              </a:lnSpc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61150" y="41094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28661" y="365380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47889" y="22428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44150" y="2924502"/>
            <a:ext cx="2397760" cy="5721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-5" dirty="0">
                <a:latin typeface="Arial"/>
                <a:cs typeface="Arial"/>
              </a:rPr>
              <a:t>convolve </a:t>
            </a:r>
            <a:r>
              <a:rPr sz="1800" spc="-10" dirty="0">
                <a:latin typeface="Arial"/>
                <a:cs typeface="Arial"/>
              </a:rPr>
              <a:t>(slide) over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  </a:t>
            </a:r>
            <a:r>
              <a:rPr sz="1800" spc="-5" dirty="0">
                <a:latin typeface="Arial"/>
                <a:cs typeface="Arial"/>
              </a:rPr>
              <a:t>spatial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locations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44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2998" y="1365275"/>
          <a:ext cx="2680334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63192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647" y="1401305"/>
            <a:ext cx="326072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7x7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(spatially)  assume </a:t>
            </a:r>
            <a:r>
              <a:rPr sz="2400" spc="-5" dirty="0">
                <a:latin typeface="Arial"/>
                <a:cs typeface="Arial"/>
              </a:rPr>
              <a:t>3x3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398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71200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2998" y="1365275"/>
          <a:ext cx="2680334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63192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647" y="1401305"/>
            <a:ext cx="326072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7x7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(spatially)  assume </a:t>
            </a:r>
            <a:r>
              <a:rPr sz="2400" spc="-5" dirty="0">
                <a:latin typeface="Arial"/>
                <a:cs typeface="Arial"/>
              </a:rPr>
              <a:t>3x3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398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874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463192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647" y="1401305"/>
            <a:ext cx="326072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7x7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(spatially)  assume </a:t>
            </a:r>
            <a:r>
              <a:rPr sz="2400" spc="-5" dirty="0">
                <a:latin typeface="Arial"/>
                <a:cs typeface="Arial"/>
              </a:rPr>
              <a:t>3x3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398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2998" y="1365275"/>
          <a:ext cx="2680334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80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463192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647" y="1401305"/>
            <a:ext cx="326072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7x7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(spatially)  assume </a:t>
            </a:r>
            <a:r>
              <a:rPr sz="2400" spc="-5" dirty="0">
                <a:latin typeface="Arial"/>
                <a:cs typeface="Arial"/>
              </a:rPr>
              <a:t>3x3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398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2998" y="1365275"/>
          <a:ext cx="2680334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81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807117" y="2485504"/>
            <a:ext cx="1991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=&gt; </a:t>
            </a:r>
            <a:r>
              <a:rPr sz="2400" b="1" spc="-10" dirty="0">
                <a:latin typeface="Arial"/>
                <a:cs typeface="Arial"/>
              </a:rPr>
              <a:t>5x5</a:t>
            </a:r>
            <a:r>
              <a:rPr sz="2400" b="1" spc="-1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92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9992" y="1401305"/>
            <a:ext cx="263652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7x7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(spatially)  assume </a:t>
            </a:r>
            <a:r>
              <a:rPr sz="2400" spc="-5" dirty="0">
                <a:latin typeface="Arial"/>
                <a:cs typeface="Arial"/>
              </a:rPr>
              <a:t>3x3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8713" y="272479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398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2998" y="1365275"/>
          <a:ext cx="2680334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3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322" y="1573823"/>
            <a:ext cx="7928903" cy="2011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1213" y="182803"/>
            <a:ext cx="49282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0" dirty="0">
                <a:latin typeface="+mn-lt"/>
              </a:rPr>
              <a:t>A typical CNN architecture</a:t>
            </a:r>
            <a:endParaRPr sz="28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48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7232" y="1057706"/>
            <a:ext cx="4541520" cy="257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5295" y="4237931"/>
            <a:ext cx="64065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Eﬀect = invariance to small translations of the input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9716" y="182803"/>
            <a:ext cx="15513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latin typeface="+mn-lt"/>
              </a:rPr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392939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1504953"/>
            <a:ext cx="3868254" cy="2971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730250"/>
            <a:ext cx="615632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ts val="2135"/>
              </a:lnSpc>
              <a:spcBef>
                <a:spcPts val="100"/>
              </a:spcBef>
              <a:buChar char="-"/>
              <a:tabLst>
                <a:tab pos="316230" algn="l"/>
                <a:tab pos="316865" algn="l"/>
              </a:tabLst>
            </a:pPr>
            <a:r>
              <a:rPr sz="1800" dirty="0">
                <a:latin typeface="Arial"/>
                <a:cs typeface="Arial"/>
              </a:rPr>
              <a:t>makes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representations smaller and more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manageable</a:t>
            </a:r>
            <a:endParaRPr sz="1800" dirty="0">
              <a:latin typeface="Arial"/>
              <a:cs typeface="Arial"/>
            </a:endParaRPr>
          </a:p>
          <a:p>
            <a:pPr marL="316865" indent="-304165">
              <a:lnSpc>
                <a:spcPts val="2135"/>
              </a:lnSpc>
              <a:buChar char="-"/>
              <a:tabLst>
                <a:tab pos="316230" algn="l"/>
                <a:tab pos="316865" algn="l"/>
              </a:tabLst>
            </a:pPr>
            <a:r>
              <a:rPr sz="1800" spc="-10" dirty="0">
                <a:latin typeface="Arial"/>
                <a:cs typeface="Arial"/>
              </a:rPr>
              <a:t>operates over each activation </a:t>
            </a:r>
            <a:r>
              <a:rPr sz="1800" spc="-5" dirty="0">
                <a:latin typeface="Arial"/>
                <a:cs typeface="Arial"/>
              </a:rPr>
              <a:t>map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independently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9878" y="120650"/>
            <a:ext cx="15513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latin typeface="+mn-lt"/>
              </a:rPr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146695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2972" y="1400175"/>
          <a:ext cx="2423159" cy="242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790"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D6D5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D6D5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D6D5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D6D5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4D5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4D5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E2F9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E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4D5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4D5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E2F9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E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04872" y="960958"/>
            <a:ext cx="2399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Single </a:t>
            </a:r>
            <a:r>
              <a:rPr sz="2400" spc="-10" dirty="0">
                <a:latin typeface="Arial"/>
                <a:cs typeface="Arial"/>
              </a:rPr>
              <a:t>depth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slice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923" y="1553743"/>
            <a:ext cx="0" cy="2249805"/>
          </a:xfrm>
          <a:custGeom>
            <a:avLst/>
            <a:gdLst/>
            <a:ahLst/>
            <a:cxnLst/>
            <a:rect l="l" t="t" r="r" b="b"/>
            <a:pathLst>
              <a:path h="2249804">
                <a:moveTo>
                  <a:pt x="0" y="2249698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457" y="1467294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4">
                <a:moveTo>
                  <a:pt x="62928" y="86450"/>
                </a:moveTo>
                <a:lnTo>
                  <a:pt x="31463" y="0"/>
                </a:lnTo>
                <a:lnTo>
                  <a:pt x="0" y="86450"/>
                </a:lnTo>
                <a:lnTo>
                  <a:pt x="62928" y="8645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0549" y="162466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5997" y="4150666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18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8195" y="4119191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48"/>
                </a:moveTo>
                <a:lnTo>
                  <a:pt x="86448" y="31473"/>
                </a:lnTo>
                <a:lnTo>
                  <a:pt x="0" y="0"/>
                </a:lnTo>
                <a:lnTo>
                  <a:pt x="0" y="62948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51289" y="414184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53688" y="2621445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49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188" y="258997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49"/>
                </a:moveTo>
                <a:lnTo>
                  <a:pt x="86448" y="31474"/>
                </a:lnTo>
                <a:lnTo>
                  <a:pt x="0" y="0"/>
                </a:lnTo>
                <a:lnTo>
                  <a:pt x="0" y="62949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34295" y="1852076"/>
            <a:ext cx="244919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max </a:t>
            </a:r>
            <a:r>
              <a:rPr sz="1800" spc="-10" dirty="0">
                <a:latin typeface="Arial"/>
                <a:cs typeface="Arial"/>
              </a:rPr>
              <a:t>pool with </a:t>
            </a:r>
            <a:r>
              <a:rPr sz="1800" spc="-5" dirty="0">
                <a:latin typeface="Arial"/>
                <a:cs typeface="Arial"/>
              </a:rPr>
              <a:t>2x2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filters 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stride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612712" y="1967090"/>
          <a:ext cx="1211580" cy="121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790"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D6D5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4D5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E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04175" y="137083"/>
            <a:ext cx="25419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latin typeface="+mn-lt"/>
              </a:rPr>
              <a:t>Max</a:t>
            </a:r>
            <a:r>
              <a:rPr sz="3600" i="0" spc="-100" dirty="0">
                <a:latin typeface="+mn-lt"/>
              </a:rPr>
              <a:t> </a:t>
            </a:r>
            <a:r>
              <a:rPr sz="3600" i="0" dirty="0">
                <a:latin typeface="+mn-lt"/>
              </a:rPr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128632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4517" y="959627"/>
            <a:ext cx="5799912" cy="3309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14" y="66928"/>
            <a:ext cx="89651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latin typeface="+mn-lt"/>
              </a:rPr>
              <a:t>Activation 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</p:spTree>
    <p:extLst>
      <p:ext uri="{BB962C8B-B14F-4D97-AF65-F5344CB8AC3E}">
        <p14:creationId xmlns:p14="http://schemas.microsoft.com/office/powerpoint/2010/main" val="104552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5423" y="1066977"/>
            <a:ext cx="1567569" cy="103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8624" y="1127798"/>
            <a:ext cx="1223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Sigmoid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599" y="1692699"/>
            <a:ext cx="2673069" cy="452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624" y="2800476"/>
            <a:ext cx="66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tanh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735" y="2800476"/>
            <a:ext cx="9696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tanh(x)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8070" y="2255913"/>
            <a:ext cx="1567569" cy="99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8624" y="3938146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3291" y="3938146"/>
            <a:ext cx="120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max(0,x)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2920" y="3434524"/>
            <a:ext cx="1557845" cy="10418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4556" y="925995"/>
            <a:ext cx="2120075" cy="1345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4767" y="2480551"/>
            <a:ext cx="2472080" cy="3269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20015" y="3400568"/>
            <a:ext cx="2317610" cy="1135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45100" y="2380437"/>
            <a:ext cx="108839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Maxout</a:t>
            </a:r>
            <a:endParaRPr sz="24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820"/>
              </a:spcBef>
            </a:pPr>
            <a:r>
              <a:rPr sz="2400" b="1" spc="-5" dirty="0">
                <a:latin typeface="Arial"/>
                <a:cs typeface="Arial"/>
              </a:rPr>
              <a:t>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42811" y="2935582"/>
            <a:ext cx="2168893" cy="417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57800" y="1187450"/>
            <a:ext cx="887094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b="1" spc="-5" dirty="0">
                <a:latin typeface="Arial"/>
                <a:cs typeface="Arial"/>
              </a:rPr>
              <a:t>Leaky  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9414" y="66928"/>
            <a:ext cx="89651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+mn-lt"/>
              </a:rPr>
              <a:t>Activation</a:t>
            </a:r>
            <a:r>
              <a:rPr sz="3600" i="0" spc="-125" dirty="0">
                <a:latin typeface="+mn-lt"/>
              </a:rPr>
              <a:t> </a:t>
            </a:r>
            <a:r>
              <a:rPr sz="3600" i="0" spc="-5" dirty="0">
                <a:latin typeface="+mn-l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63743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5C58-C4C8-4097-95A8-7807E589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4" y="66928"/>
            <a:ext cx="8965170" cy="307777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CNN in Text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2A5DA-BFE2-4FF6-8FE0-A095B2450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704FEBDE-36AF-438C-8F2E-FF721BA8C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66928"/>
            <a:ext cx="5296802" cy="50138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870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49" y="218983"/>
            <a:ext cx="7477125" cy="5807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2400" b="1" i="0" spc="-5" dirty="0">
                <a:latin typeface="+mn-lt"/>
                <a:cs typeface="Arial"/>
              </a:rPr>
              <a:t>Preview: </a:t>
            </a:r>
            <a:r>
              <a:rPr sz="2400" i="0" spc="-10" dirty="0">
                <a:latin typeface="+mn-lt"/>
              </a:rPr>
              <a:t>ConvNet </a:t>
            </a:r>
            <a:r>
              <a:rPr sz="2400" i="0" spc="-5" dirty="0">
                <a:latin typeface="+mn-lt"/>
              </a:rPr>
              <a:t>is </a:t>
            </a:r>
            <a:r>
              <a:rPr sz="2400" i="0" dirty="0">
                <a:latin typeface="+mn-lt"/>
              </a:rPr>
              <a:t>a </a:t>
            </a:r>
            <a:r>
              <a:rPr sz="2400" i="0" spc="-5" dirty="0">
                <a:latin typeface="+mn-lt"/>
              </a:rPr>
              <a:t>sequence of </a:t>
            </a:r>
            <a:r>
              <a:rPr sz="2400" i="0" spc="-10" dirty="0">
                <a:latin typeface="+mn-lt"/>
              </a:rPr>
              <a:t>Convolution Layers, interspersed with  </a:t>
            </a:r>
            <a:r>
              <a:rPr sz="2400" i="0" spc="-5" dirty="0">
                <a:latin typeface="+mn-lt"/>
              </a:rPr>
              <a:t>activation</a:t>
            </a:r>
            <a:r>
              <a:rPr sz="2400" i="0" spc="-35" dirty="0">
                <a:latin typeface="+mn-lt"/>
              </a:rPr>
              <a:t> </a:t>
            </a:r>
            <a:r>
              <a:rPr sz="2400" i="0" spc="-5" dirty="0">
                <a:latin typeface="+mn-lt"/>
              </a:rPr>
              <a:t>functions</a:t>
            </a:r>
            <a:endParaRPr sz="2400" i="0" dirty="0">
              <a:latin typeface="+mn-lt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073" y="1869528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2" y="0"/>
                </a:lnTo>
                <a:lnTo>
                  <a:pt x="213172" y="2014663"/>
                </a:lnTo>
                <a:lnTo>
                  <a:pt x="0" y="2014663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073" y="1126299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68"/>
                </a:lnTo>
                <a:lnTo>
                  <a:pt x="213171" y="2757887"/>
                </a:lnTo>
                <a:lnTo>
                  <a:pt x="0" y="2757887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073" y="1126299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245" y="1869528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2722" y="349017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023" y="141700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111" y="38818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81874" y="2404948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7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2314" y="238921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3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3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1663" y="1869528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82" y="0"/>
                </a:lnTo>
                <a:lnTo>
                  <a:pt x="213182" y="2014663"/>
                </a:lnTo>
                <a:lnTo>
                  <a:pt x="0" y="2014663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1663" y="1126299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5"/>
                </a:moveTo>
                <a:lnTo>
                  <a:pt x="743221" y="0"/>
                </a:lnTo>
                <a:lnTo>
                  <a:pt x="956396" y="0"/>
                </a:lnTo>
                <a:lnTo>
                  <a:pt x="956396" y="2014668"/>
                </a:lnTo>
                <a:lnTo>
                  <a:pt x="213173" y="2757887"/>
                </a:lnTo>
                <a:lnTo>
                  <a:pt x="0" y="2757887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1663" y="1126299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5"/>
                </a:moveTo>
                <a:lnTo>
                  <a:pt x="213173" y="743225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4845" y="1869528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77310" y="349017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741610" y="141700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6712" y="38818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4218" y="2482745"/>
            <a:ext cx="726440" cy="14046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CON</a:t>
            </a:r>
            <a:r>
              <a:rPr sz="1800" spc="-17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,  </a:t>
            </a:r>
            <a:r>
              <a:rPr sz="1800" spc="-5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marL="12700" marR="76835" algn="just">
              <a:lnSpc>
                <a:spcPts val="2200"/>
              </a:lnSpc>
              <a:spcBef>
                <a:spcPts val="20"/>
              </a:spcBef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e.g.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6  </a:t>
            </a:r>
            <a:r>
              <a:rPr sz="1800" spc="25" dirty="0">
                <a:solidFill>
                  <a:srgbClr val="0000FF"/>
                </a:solidFill>
                <a:latin typeface="Arial"/>
                <a:cs typeface="Arial"/>
              </a:rPr>
              <a:t>5x5x3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filters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48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98" y="218983"/>
            <a:ext cx="7653655" cy="5807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2400" b="1" spc="-5" dirty="0">
                <a:latin typeface="+mn-lt"/>
                <a:cs typeface="Arial"/>
              </a:rPr>
              <a:t>Preview: </a:t>
            </a:r>
            <a:r>
              <a:rPr sz="2400" spc="-10" dirty="0">
                <a:latin typeface="+mn-lt"/>
              </a:rPr>
              <a:t>ConvNet </a:t>
            </a:r>
            <a:r>
              <a:rPr sz="2400" spc="-5" dirty="0">
                <a:latin typeface="+mn-lt"/>
              </a:rPr>
              <a:t>is </a:t>
            </a:r>
            <a:r>
              <a:rPr sz="2400" dirty="0">
                <a:latin typeface="+mn-lt"/>
              </a:rPr>
              <a:t>a </a:t>
            </a:r>
            <a:r>
              <a:rPr sz="2400" spc="-5" dirty="0">
                <a:latin typeface="+mn-lt"/>
              </a:rPr>
              <a:t>sequence of </a:t>
            </a:r>
            <a:r>
              <a:rPr sz="2400" spc="-10" dirty="0">
                <a:latin typeface="+mn-lt"/>
              </a:rPr>
              <a:t>Convolutional Layers, interspersed with  </a:t>
            </a:r>
            <a:r>
              <a:rPr sz="2400" spc="-5" dirty="0">
                <a:latin typeface="+mn-lt"/>
              </a:rPr>
              <a:t>activation</a:t>
            </a:r>
            <a:r>
              <a:rPr sz="2400" spc="-35" dirty="0">
                <a:latin typeface="+mn-lt"/>
              </a:rPr>
              <a:t> </a:t>
            </a:r>
            <a:r>
              <a:rPr sz="2400" spc="-5" dirty="0">
                <a:latin typeface="+mn-lt"/>
              </a:rPr>
              <a:t>functions</a:t>
            </a:r>
            <a:endParaRPr sz="2400" dirty="0">
              <a:latin typeface="+mn-lt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073" y="1869528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2" y="0"/>
                </a:lnTo>
                <a:lnTo>
                  <a:pt x="213172" y="2014663"/>
                </a:lnTo>
                <a:lnTo>
                  <a:pt x="0" y="2014663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073" y="1126299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68"/>
                </a:lnTo>
                <a:lnTo>
                  <a:pt x="213171" y="2757887"/>
                </a:lnTo>
                <a:lnTo>
                  <a:pt x="0" y="2757887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073" y="1126299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245" y="1869528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2722" y="349017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023" y="141700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111" y="38818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81874" y="2404948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7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2314" y="238921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3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3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94218" y="2482745"/>
            <a:ext cx="726440" cy="14046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CON</a:t>
            </a:r>
            <a:r>
              <a:rPr sz="1800" spc="-17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,  </a:t>
            </a:r>
            <a:r>
              <a:rPr sz="1800" spc="-5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marL="12700" marR="76835" algn="just">
              <a:lnSpc>
                <a:spcPts val="2200"/>
              </a:lnSpc>
              <a:spcBef>
                <a:spcPts val="20"/>
              </a:spcBef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e.g.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6  </a:t>
            </a:r>
            <a:r>
              <a:rPr sz="1800" spc="25" dirty="0">
                <a:solidFill>
                  <a:srgbClr val="0000FF"/>
                </a:solidFill>
                <a:latin typeface="Arial"/>
                <a:cs typeface="Arial"/>
              </a:rPr>
              <a:t>5x5x3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filters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91663" y="1869528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82" y="0"/>
                </a:lnTo>
                <a:lnTo>
                  <a:pt x="213182" y="2014663"/>
                </a:lnTo>
                <a:lnTo>
                  <a:pt x="0" y="2014663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1663" y="1126299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5"/>
                </a:moveTo>
                <a:lnTo>
                  <a:pt x="743221" y="0"/>
                </a:lnTo>
                <a:lnTo>
                  <a:pt x="956396" y="0"/>
                </a:lnTo>
                <a:lnTo>
                  <a:pt x="956396" y="2014668"/>
                </a:lnTo>
                <a:lnTo>
                  <a:pt x="213173" y="2757887"/>
                </a:lnTo>
                <a:lnTo>
                  <a:pt x="0" y="2757887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1663" y="1126299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5"/>
                </a:moveTo>
                <a:lnTo>
                  <a:pt x="213173" y="743225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04845" y="1869528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77310" y="349017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1610" y="141700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6712" y="38818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25061" y="2404948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7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5514" y="238921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3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3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37418" y="2482745"/>
            <a:ext cx="726440" cy="14046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CON</a:t>
            </a:r>
            <a:r>
              <a:rPr sz="1800" spc="-17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,  </a:t>
            </a:r>
            <a:r>
              <a:rPr sz="1800" spc="-5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marL="12700" marR="20320">
              <a:lnSpc>
                <a:spcPts val="2200"/>
              </a:lnSpc>
              <a:spcBef>
                <a:spcPts val="20"/>
              </a:spcBef>
            </a:pP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e.g.</a:t>
            </a:r>
            <a:r>
              <a:rPr sz="1800" spc="-18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8751C"/>
                </a:solidFill>
                <a:latin typeface="Arial"/>
                <a:cs typeface="Arial"/>
              </a:rPr>
              <a:t>10 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5x5x</a:t>
            </a:r>
            <a:r>
              <a:rPr sz="1800" b="1" spc="-5" dirty="0">
                <a:solidFill>
                  <a:srgbClr val="458525"/>
                </a:solidFill>
                <a:latin typeface="Arial"/>
                <a:cs typeface="Arial"/>
              </a:rPr>
              <a:t>6 </a:t>
            </a:r>
            <a:r>
              <a:rPr sz="1800" b="1" spc="-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filters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34863" y="1869528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69" y="0"/>
                </a:lnTo>
                <a:lnTo>
                  <a:pt x="213169" y="2014663"/>
                </a:lnTo>
                <a:lnTo>
                  <a:pt x="0" y="2014663"/>
                </a:lnTo>
                <a:lnTo>
                  <a:pt x="0" y="0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4863" y="1126299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5"/>
                </a:moveTo>
                <a:lnTo>
                  <a:pt x="743221" y="0"/>
                </a:lnTo>
                <a:lnTo>
                  <a:pt x="956396" y="0"/>
                </a:lnTo>
                <a:lnTo>
                  <a:pt x="956396" y="2014668"/>
                </a:lnTo>
                <a:lnTo>
                  <a:pt x="213174" y="2757887"/>
                </a:lnTo>
                <a:lnTo>
                  <a:pt x="0" y="2757887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34863" y="1126299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5"/>
                </a:moveTo>
                <a:lnTo>
                  <a:pt x="213174" y="743225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48032" y="1869528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15861" y="2404948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46301" y="238921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3"/>
                </a:moveTo>
                <a:lnTo>
                  <a:pt x="43223" y="15732"/>
                </a:lnTo>
                <a:lnTo>
                  <a:pt x="0" y="0"/>
                </a:lnTo>
                <a:lnTo>
                  <a:pt x="0" y="31463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28205" y="2482745"/>
            <a:ext cx="72644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CON</a:t>
            </a:r>
            <a:r>
              <a:rPr sz="1800" spc="-17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,  </a:t>
            </a:r>
            <a:r>
              <a:rPr sz="1800" spc="-5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144802" y="2220976"/>
            <a:ext cx="41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…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73700" y="388180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20510" y="349017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84810" y="141700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98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61950"/>
            <a:ext cx="52876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latin typeface="+mn-lt"/>
              </a:rPr>
              <a:t>The convolution</a:t>
            </a:r>
            <a:r>
              <a:rPr sz="2800" i="0" spc="5" dirty="0">
                <a:latin typeface="+mn-lt"/>
              </a:rPr>
              <a:t> </a:t>
            </a:r>
            <a:r>
              <a:rPr sz="2800" i="0" spc="-5" dirty="0">
                <a:latin typeface="+mn-lt"/>
              </a:rPr>
              <a:t>operation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809750"/>
            <a:ext cx="4026876" cy="171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929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25" y="674271"/>
            <a:ext cx="5689043" cy="436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183838"/>
            <a:ext cx="50863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+mn-lt"/>
              </a:rPr>
              <a:t>The convolution operation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522214" y="767715"/>
            <a:ext cx="3295510" cy="1359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9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446" y="2168982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9" y="0"/>
                </a:lnTo>
                <a:lnTo>
                  <a:pt x="213179" y="2014683"/>
                </a:lnTo>
                <a:lnTo>
                  <a:pt x="0" y="2014683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446" y="1425765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58"/>
                </a:lnTo>
                <a:lnTo>
                  <a:pt x="213171" y="2757907"/>
                </a:lnTo>
                <a:lnTo>
                  <a:pt x="0" y="2757907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446" y="1425765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9613" y="2168982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7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5868" y="224836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1481" y="41812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4482" y="83236"/>
            <a:ext cx="3696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+mn-lt"/>
              </a:rPr>
              <a:t>Convolution</a:t>
            </a:r>
            <a:r>
              <a:rPr sz="3600" i="0" spc="-130" dirty="0">
                <a:latin typeface="+mn-lt"/>
              </a:rPr>
              <a:t> </a:t>
            </a:r>
            <a:r>
              <a:rPr sz="3600" i="0" spc="-10" dirty="0">
                <a:latin typeface="+mn-lt"/>
              </a:rPr>
              <a:t>Layer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4247" y="904849"/>
            <a:ext cx="2078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32x32x3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1397" y="3704120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1374" y="2188692"/>
            <a:ext cx="64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height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8419" y="3736920"/>
            <a:ext cx="594360" cy="68008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515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depth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69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446" y="2168982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9" y="0"/>
                </a:lnTo>
                <a:lnTo>
                  <a:pt x="213179" y="2014683"/>
                </a:lnTo>
                <a:lnTo>
                  <a:pt x="0" y="2014683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446" y="1425765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58"/>
                </a:lnTo>
                <a:lnTo>
                  <a:pt x="213171" y="2757907"/>
                </a:lnTo>
                <a:lnTo>
                  <a:pt x="0" y="2757907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446" y="1425765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9613" y="2168982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7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5889" y="2455430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79" h="663575">
                <a:moveTo>
                  <a:pt x="0" y="0"/>
                </a:moveTo>
                <a:lnTo>
                  <a:pt x="131597" y="0"/>
                </a:lnTo>
                <a:lnTo>
                  <a:pt x="131597" y="663206"/>
                </a:lnTo>
                <a:lnTo>
                  <a:pt x="0" y="663206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5889" y="2304732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6"/>
                </a:moveTo>
                <a:lnTo>
                  <a:pt x="150698" y="0"/>
                </a:lnTo>
                <a:lnTo>
                  <a:pt x="282298" y="0"/>
                </a:lnTo>
                <a:lnTo>
                  <a:pt x="282298" y="663210"/>
                </a:lnTo>
                <a:lnTo>
                  <a:pt x="131598" y="813909"/>
                </a:lnTo>
                <a:lnTo>
                  <a:pt x="0" y="813909"/>
                </a:lnTo>
                <a:lnTo>
                  <a:pt x="0" y="150696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5889" y="2304732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6"/>
                </a:moveTo>
                <a:lnTo>
                  <a:pt x="131598" y="150696"/>
                </a:lnTo>
                <a:lnTo>
                  <a:pt x="28229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7486" y="2455430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12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200" y="285750"/>
            <a:ext cx="7562651" cy="4552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81152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32x32x3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R="67945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5x5x3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filter</a:t>
            </a:r>
            <a:endParaRPr sz="2400" dirty="0">
              <a:latin typeface="Arial"/>
              <a:cs typeface="Arial"/>
            </a:endParaRPr>
          </a:p>
          <a:p>
            <a:pPr marL="1283970">
              <a:lnSpc>
                <a:spcPct val="100000"/>
              </a:lnSpc>
              <a:spcBef>
                <a:spcPts val="155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 dirty="0">
              <a:latin typeface="Arial"/>
              <a:cs typeface="Arial"/>
            </a:endParaRPr>
          </a:p>
          <a:p>
            <a:pPr marL="4458970">
              <a:lnSpc>
                <a:spcPts val="2135"/>
              </a:lnSpc>
              <a:spcBef>
                <a:spcPts val="1575"/>
              </a:spcBef>
            </a:pPr>
            <a:r>
              <a:rPr sz="1800" b="1" spc="-10" dirty="0">
                <a:latin typeface="Arial"/>
                <a:cs typeface="Arial"/>
              </a:rPr>
              <a:t>Convolve </a:t>
            </a:r>
            <a:r>
              <a:rPr sz="1800" spc="-5" dirty="0">
                <a:latin typeface="Arial"/>
                <a:cs typeface="Arial"/>
              </a:rPr>
              <a:t>the filter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4458970" marR="26034">
              <a:lnSpc>
                <a:spcPts val="2200"/>
              </a:lnSpc>
              <a:spcBef>
                <a:spcPts val="20"/>
              </a:spcBef>
            </a:pPr>
            <a:r>
              <a:rPr sz="1800" spc="-10" dirty="0">
                <a:latin typeface="Arial"/>
                <a:cs typeface="Arial"/>
              </a:rPr>
              <a:t>i.e. </a:t>
            </a:r>
            <a:r>
              <a:rPr sz="1800" spc="-5" dirty="0">
                <a:latin typeface="Arial"/>
                <a:cs typeface="Arial"/>
              </a:rPr>
              <a:t>“slide </a:t>
            </a:r>
            <a:r>
              <a:rPr sz="1800" spc="-10" dirty="0">
                <a:latin typeface="Arial"/>
                <a:cs typeface="Arial"/>
              </a:rPr>
              <a:t>over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image </a:t>
            </a:r>
            <a:r>
              <a:rPr sz="1800" spc="-20" dirty="0">
                <a:latin typeface="Arial"/>
                <a:cs typeface="Arial"/>
              </a:rPr>
              <a:t>spatially,  </a:t>
            </a:r>
            <a:r>
              <a:rPr sz="1800" spc="-5" dirty="0">
                <a:latin typeface="Arial"/>
                <a:cs typeface="Arial"/>
              </a:rPr>
              <a:t>computing </a:t>
            </a:r>
            <a:r>
              <a:rPr sz="1800" spc="-10" dirty="0">
                <a:latin typeface="Arial"/>
                <a:cs typeface="Arial"/>
              </a:rPr>
              <a:t>dot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products”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R="590804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 dirty="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925"/>
              </a:spcBef>
            </a:pPr>
            <a:r>
              <a:rPr sz="1800" dirty="0">
                <a:latin typeface="Arial"/>
                <a:cs typeface="Arial"/>
              </a:rPr>
              <a:t>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93796" y="44450"/>
            <a:ext cx="3696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+mn-lt"/>
              </a:rPr>
              <a:t>Convolution</a:t>
            </a:r>
            <a:r>
              <a:rPr sz="3600" i="0" spc="-130" dirty="0">
                <a:latin typeface="+mn-lt"/>
              </a:rPr>
              <a:t> </a:t>
            </a:r>
            <a:r>
              <a:rPr sz="3600" i="0" spc="-10" dirty="0">
                <a:latin typeface="+mn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96424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446" y="2168982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9" y="0"/>
                </a:lnTo>
                <a:lnTo>
                  <a:pt x="213179" y="2014683"/>
                </a:lnTo>
                <a:lnTo>
                  <a:pt x="0" y="2014683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446" y="1425765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58"/>
                </a:lnTo>
                <a:lnTo>
                  <a:pt x="213171" y="2757907"/>
                </a:lnTo>
                <a:lnTo>
                  <a:pt x="0" y="2757907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446" y="1425765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9613" y="2168982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7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5868" y="224836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481" y="3672316"/>
            <a:ext cx="873125" cy="80899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19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5889" y="2455430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79" h="663575">
                <a:moveTo>
                  <a:pt x="0" y="0"/>
                </a:moveTo>
                <a:lnTo>
                  <a:pt x="131597" y="0"/>
                </a:lnTo>
                <a:lnTo>
                  <a:pt x="131597" y="663206"/>
                </a:lnTo>
                <a:lnTo>
                  <a:pt x="0" y="663206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5889" y="2304732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6"/>
                </a:moveTo>
                <a:lnTo>
                  <a:pt x="150698" y="0"/>
                </a:lnTo>
                <a:lnTo>
                  <a:pt x="282298" y="0"/>
                </a:lnTo>
                <a:lnTo>
                  <a:pt x="282298" y="663210"/>
                </a:lnTo>
                <a:lnTo>
                  <a:pt x="131598" y="813909"/>
                </a:lnTo>
                <a:lnTo>
                  <a:pt x="0" y="813909"/>
                </a:lnTo>
                <a:lnTo>
                  <a:pt x="0" y="150696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5889" y="2304732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6"/>
                </a:moveTo>
                <a:lnTo>
                  <a:pt x="131598" y="150696"/>
                </a:lnTo>
                <a:lnTo>
                  <a:pt x="282298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7486" y="2455430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12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93108" y="1685912"/>
            <a:ext cx="1484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5x5x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247" y="904849"/>
            <a:ext cx="2078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32x32x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0817" y="2723324"/>
            <a:ext cx="3451860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Convolve </a:t>
            </a:r>
            <a:r>
              <a:rPr sz="1800" spc="-5" dirty="0">
                <a:latin typeface="Arial"/>
                <a:cs typeface="Arial"/>
              </a:rPr>
              <a:t>the filter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marL="12700" marR="26034">
              <a:lnSpc>
                <a:spcPts val="2200"/>
              </a:lnSpc>
              <a:spcBef>
                <a:spcPts val="15"/>
              </a:spcBef>
            </a:pPr>
            <a:r>
              <a:rPr sz="1800" spc="-10" dirty="0">
                <a:latin typeface="Arial"/>
                <a:cs typeface="Arial"/>
              </a:rPr>
              <a:t>i.e. </a:t>
            </a:r>
            <a:r>
              <a:rPr sz="1800" spc="-5" dirty="0">
                <a:latin typeface="Arial"/>
                <a:cs typeface="Arial"/>
              </a:rPr>
              <a:t>“slide </a:t>
            </a:r>
            <a:r>
              <a:rPr sz="1800" spc="-10" dirty="0">
                <a:latin typeface="Arial"/>
                <a:cs typeface="Arial"/>
              </a:rPr>
              <a:t>over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image </a:t>
            </a:r>
            <a:r>
              <a:rPr sz="1800" spc="-20" dirty="0">
                <a:latin typeface="Arial"/>
                <a:cs typeface="Arial"/>
              </a:rPr>
              <a:t>spatially,  </a:t>
            </a:r>
            <a:r>
              <a:rPr sz="1800" spc="-5" dirty="0">
                <a:latin typeface="Arial"/>
                <a:cs typeface="Arial"/>
              </a:rPr>
              <a:t>computing </a:t>
            </a:r>
            <a:r>
              <a:rPr sz="1800" spc="-10" dirty="0">
                <a:latin typeface="Arial"/>
                <a:cs typeface="Arial"/>
              </a:rPr>
              <a:t>dot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products”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0600" y="579447"/>
            <a:ext cx="287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Filters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always extend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0600" y="846147"/>
            <a:ext cx="2575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depth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the input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3000" y="1200150"/>
            <a:ext cx="547370" cy="488315"/>
          </a:xfrm>
          <a:custGeom>
            <a:avLst/>
            <a:gdLst/>
            <a:ahLst/>
            <a:cxnLst/>
            <a:rect l="l" t="t" r="r" b="b"/>
            <a:pathLst>
              <a:path w="547370" h="488314">
                <a:moveTo>
                  <a:pt x="547147" y="0"/>
                </a:moveTo>
                <a:lnTo>
                  <a:pt x="0" y="487863"/>
                </a:lnTo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88293" y="1575308"/>
            <a:ext cx="43180" cy="40640"/>
          </a:xfrm>
          <a:custGeom>
            <a:avLst/>
            <a:gdLst/>
            <a:ahLst/>
            <a:cxnLst/>
            <a:rect l="l" t="t" r="r" b="b"/>
            <a:pathLst>
              <a:path w="43179" h="40640">
                <a:moveTo>
                  <a:pt x="21774" y="0"/>
                </a:moveTo>
                <a:lnTo>
                  <a:pt x="0" y="40509"/>
                </a:lnTo>
                <a:lnTo>
                  <a:pt x="42724" y="23483"/>
                </a:lnTo>
                <a:lnTo>
                  <a:pt x="21774" y="0"/>
                </a:lnTo>
                <a:close/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55672" y="728103"/>
            <a:ext cx="2527300" cy="223520"/>
          </a:xfrm>
          <a:custGeom>
            <a:avLst/>
            <a:gdLst/>
            <a:ahLst/>
            <a:cxnLst/>
            <a:rect l="l" t="t" r="r" b="b"/>
            <a:pathLst>
              <a:path w="2527300" h="223519">
                <a:moveTo>
                  <a:pt x="2526968" y="0"/>
                </a:moveTo>
                <a:lnTo>
                  <a:pt x="0" y="223269"/>
                </a:lnTo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2619" y="935697"/>
            <a:ext cx="44450" cy="31750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41671" y="0"/>
                </a:moveTo>
                <a:lnTo>
                  <a:pt x="0" y="19477"/>
                </a:lnTo>
                <a:lnTo>
                  <a:pt x="44441" y="31343"/>
                </a:lnTo>
                <a:lnTo>
                  <a:pt x="41671" y="0"/>
                </a:lnTo>
                <a:close/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693796" y="44450"/>
            <a:ext cx="3696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+mn-lt"/>
              </a:rPr>
              <a:t>Convolution</a:t>
            </a:r>
            <a:r>
              <a:rPr sz="3600" i="0" spc="-130" dirty="0">
                <a:latin typeface="+mn-lt"/>
              </a:rPr>
              <a:t> </a:t>
            </a:r>
            <a:r>
              <a:rPr sz="3600" i="0" spc="-10" dirty="0">
                <a:latin typeface="+mn-lt"/>
              </a:rPr>
              <a:t>Layer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</p:spTree>
    <p:extLst>
      <p:ext uri="{BB962C8B-B14F-4D97-AF65-F5344CB8AC3E}">
        <p14:creationId xmlns:p14="http://schemas.microsoft.com/office/powerpoint/2010/main" val="391338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</TotalTime>
  <Words>741</Words>
  <Application>Microsoft Office PowerPoint</Application>
  <PresentationFormat>On-screen Show (16:9)</PresentationFormat>
  <Paragraphs>197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PowerPoint Presentation</vt:lpstr>
      <vt:lpstr>A typical CNN architecture</vt:lpstr>
      <vt:lpstr>Preview: ConvNet is a sequence of Convolution Layers, interspersed with  activation functions</vt:lpstr>
      <vt:lpstr>Preview: ConvNet is a sequence of Convolutional Layers, interspersed with  activation functions</vt:lpstr>
      <vt:lpstr>The convolution operation</vt:lpstr>
      <vt:lpstr>The convolution operation</vt:lpstr>
      <vt:lpstr>Convolution Layer</vt:lpstr>
      <vt:lpstr>Convolution Layer</vt:lpstr>
      <vt:lpstr>Convolution Layer</vt:lpstr>
      <vt:lpstr>Convolution Layer</vt:lpstr>
      <vt:lpstr>Convolution Layer</vt:lpstr>
      <vt:lpstr>Convolution Layer</vt:lpstr>
      <vt:lpstr>For example, if we had 6 5x5 filters, we’ll get 6 separate activation maps: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Pooling</vt:lpstr>
      <vt:lpstr>Pooling</vt:lpstr>
      <vt:lpstr>Max Pooling</vt:lpstr>
      <vt:lpstr>Activation Functions</vt:lpstr>
      <vt:lpstr>Activation Functions</vt:lpstr>
      <vt:lpstr>CNN in Text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xxliu10</dc:creator>
  <cp:lastModifiedBy>Liu, Xiangwen *</cp:lastModifiedBy>
  <cp:revision>91</cp:revision>
  <dcterms:created xsi:type="dcterms:W3CDTF">2018-05-13T21:34:53Z</dcterms:created>
  <dcterms:modified xsi:type="dcterms:W3CDTF">2018-09-13T20:53:22Z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