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362" r:id="rId4"/>
    <p:sldId id="363" r:id="rId5"/>
    <p:sldId id="364" r:id="rId6"/>
    <p:sldId id="366" r:id="rId7"/>
    <p:sldId id="367" r:id="rId8"/>
    <p:sldId id="387" r:id="rId9"/>
    <p:sldId id="388" r:id="rId10"/>
    <p:sldId id="389" r:id="rId11"/>
    <p:sldId id="390"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59" r:id="rId31"/>
    <p:sldId id="391" r:id="rId32"/>
    <p:sldId id="392" r:id="rId33"/>
    <p:sldId id="404" r:id="rId34"/>
    <p:sldId id="405" r:id="rId35"/>
    <p:sldId id="406" r:id="rId36"/>
    <p:sldId id="407" r:id="rId37"/>
    <p:sldId id="408" r:id="rId38"/>
    <p:sldId id="403" r:id="rId39"/>
    <p:sldId id="394" r:id="rId40"/>
    <p:sldId id="395" r:id="rId41"/>
    <p:sldId id="396" r:id="rId42"/>
    <p:sldId id="409" r:id="rId43"/>
    <p:sldId id="410" r:id="rId44"/>
    <p:sldId id="393" r:id="rId45"/>
    <p:sldId id="398" r:id="rId46"/>
    <p:sldId id="401" r:id="rId47"/>
    <p:sldId id="402" r:id="rId48"/>
    <p:sldId id="411" r:id="rId49"/>
    <p:sldId id="412" r:id="rId5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5" name="Holder 5"/>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6" name="Holder 6"/>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sz="half" idx="2"/>
          </p:nvPr>
        </p:nvSpPr>
        <p:spPr>
          <a:xfrm>
            <a:off x="385450" y="1284990"/>
            <a:ext cx="3677920" cy="2768600"/>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6" name="Holder 6"/>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7" name="Holder 7"/>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4" name="Holder 4"/>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5" name="Holder 5"/>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2170825" y="332725"/>
            <a:ext cx="5068174" cy="38011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9414" y="66928"/>
            <a:ext cx="8965170" cy="208279"/>
          </a:xfrm>
          <a:prstGeom prst="rect">
            <a:avLst/>
          </a:prstGeom>
        </p:spPr>
        <p:txBody>
          <a:bodyPr wrap="square" lIns="0" tIns="0" rIns="0" bIns="0">
            <a:spAutoFit/>
          </a:bodyPr>
          <a:lstStyle>
            <a:lvl1pPr>
              <a:defRPr sz="1200" b="0" i="1">
                <a:solidFill>
                  <a:schemeClr val="tx1"/>
                </a:solidFill>
                <a:latin typeface="Arial"/>
                <a:cs typeface="Arial"/>
              </a:defRPr>
            </a:lvl1pPr>
          </a:lstStyle>
          <a:p>
            <a:endParaRPr/>
          </a:p>
        </p:txBody>
      </p:sp>
      <p:sp>
        <p:nvSpPr>
          <p:cNvPr id="3" name="Holder 3"/>
          <p:cNvSpPr>
            <a:spLocks noGrp="1"/>
          </p:cNvSpPr>
          <p:nvPr>
            <p:ph type="body" idx="1"/>
          </p:nvPr>
        </p:nvSpPr>
        <p:spPr>
          <a:xfrm>
            <a:off x="577225" y="1007647"/>
            <a:ext cx="8285480" cy="1678939"/>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wmf"/><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en.wikipedia.org/wiki/Comparison_of_optical_character_recognition_softwar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7925" y="4717600"/>
            <a:ext cx="8849995" cy="283845"/>
          </a:xfrm>
          <a:prstGeom prst="rect">
            <a:avLst/>
          </a:prstGeom>
        </p:spPr>
        <p:txBody>
          <a:bodyPr vert="horz" wrap="square" lIns="0" tIns="0" rIns="0" bIns="0" rtlCol="0">
            <a:spAutoFit/>
          </a:bodyPr>
          <a:lstStyle/>
          <a:p>
            <a:pPr>
              <a:lnSpc>
                <a:spcPts val="2065"/>
              </a:lnSpc>
              <a:tabLst>
                <a:tab pos="5100955" algn="l"/>
                <a:tab pos="7310755" algn="l"/>
              </a:tabLst>
            </a:pPr>
            <a:r>
              <a:rPr sz="1800" spc="-5" dirty="0">
                <a:solidFill>
                  <a:srgbClr val="FFFFFF"/>
                </a:solidFill>
                <a:latin typeface="Arial"/>
                <a:cs typeface="Arial"/>
              </a:rPr>
              <a:t>Fei-Fei Li </a:t>
            </a:r>
            <a:r>
              <a:rPr sz="1800" dirty="0">
                <a:solidFill>
                  <a:srgbClr val="FFFFFF"/>
                </a:solidFill>
                <a:latin typeface="Arial"/>
                <a:cs typeface="Arial"/>
              </a:rPr>
              <a:t>&amp; Justin Johnson &amp;</a:t>
            </a:r>
            <a:r>
              <a:rPr sz="1800" spc="-20" dirty="0">
                <a:solidFill>
                  <a:srgbClr val="FFFFFF"/>
                </a:solidFill>
                <a:latin typeface="Arial"/>
                <a:cs typeface="Arial"/>
              </a:rPr>
              <a:t> </a:t>
            </a:r>
            <a:r>
              <a:rPr sz="1800" spc="-5" dirty="0">
                <a:solidFill>
                  <a:srgbClr val="FFFFFF"/>
                </a:solidFill>
                <a:latin typeface="Arial"/>
                <a:cs typeface="Arial"/>
              </a:rPr>
              <a:t>Serena</a:t>
            </a:r>
            <a:r>
              <a:rPr sz="1800" spc="-10" dirty="0">
                <a:solidFill>
                  <a:srgbClr val="FFFFFF"/>
                </a:solidFill>
                <a:latin typeface="Arial"/>
                <a:cs typeface="Arial"/>
              </a:rPr>
              <a:t> </a:t>
            </a:r>
            <a:r>
              <a:rPr sz="1800" spc="-5" dirty="0">
                <a:solidFill>
                  <a:srgbClr val="FFFFFF"/>
                </a:solidFill>
                <a:latin typeface="Arial"/>
                <a:cs typeface="Arial"/>
              </a:rPr>
              <a:t>Yeung	</a:t>
            </a:r>
            <a:r>
              <a:rPr sz="3000" spc="-7" baseline="-4166" dirty="0">
                <a:solidFill>
                  <a:srgbClr val="FFFFFF"/>
                </a:solidFill>
                <a:latin typeface="Arial"/>
                <a:cs typeface="Arial"/>
              </a:rPr>
              <a:t>Lecture 14 </a:t>
            </a:r>
            <a:r>
              <a:rPr sz="3000" baseline="-4166" dirty="0">
                <a:solidFill>
                  <a:srgbClr val="FFFFFF"/>
                </a:solidFill>
                <a:latin typeface="Arial"/>
                <a:cs typeface="Arial"/>
              </a:rPr>
              <a:t>-	</a:t>
            </a:r>
            <a:r>
              <a:rPr sz="3000" spc="-7" baseline="-4166" dirty="0">
                <a:solidFill>
                  <a:srgbClr val="FFFFFF"/>
                </a:solidFill>
                <a:latin typeface="Arial"/>
                <a:cs typeface="Arial"/>
              </a:rPr>
              <a:t>May 23,</a:t>
            </a:r>
            <a:r>
              <a:rPr sz="3000" spc="-142" baseline="-4166" dirty="0">
                <a:solidFill>
                  <a:srgbClr val="FFFFFF"/>
                </a:solidFill>
                <a:latin typeface="Arial"/>
                <a:cs typeface="Arial"/>
              </a:rPr>
              <a:t> </a:t>
            </a:r>
            <a:r>
              <a:rPr sz="3000" spc="-7" baseline="-4166" dirty="0">
                <a:solidFill>
                  <a:srgbClr val="FFFFFF"/>
                </a:solidFill>
                <a:latin typeface="Arial"/>
                <a:cs typeface="Arial"/>
              </a:rPr>
              <a:t>2017</a:t>
            </a:r>
            <a:endParaRPr sz="3000" baseline="-4166" dirty="0">
              <a:latin typeface="Arial"/>
              <a:cs typeface="Arial"/>
            </a:endParaRPr>
          </a:p>
        </p:txBody>
      </p:sp>
      <p:sp>
        <p:nvSpPr>
          <p:cNvPr id="4" name="object 4"/>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7" name="object 7"/>
          <p:cNvSpPr txBox="1"/>
          <p:nvPr/>
        </p:nvSpPr>
        <p:spPr>
          <a:xfrm>
            <a:off x="6812357" y="4713450"/>
            <a:ext cx="167005" cy="309245"/>
          </a:xfrm>
          <a:prstGeom prst="rect">
            <a:avLst/>
          </a:prstGeom>
        </p:spPr>
        <p:txBody>
          <a:bodyPr vert="horz" wrap="square" lIns="0" tIns="0" rIns="0" bIns="0" rtlCol="0">
            <a:spAutoFit/>
          </a:bodyPr>
          <a:lstStyle/>
          <a:p>
            <a:pPr marL="12700">
              <a:lnSpc>
                <a:spcPts val="2310"/>
              </a:lnSpc>
            </a:pPr>
            <a:r>
              <a:rPr sz="2000" dirty="0">
                <a:solidFill>
                  <a:srgbClr val="FFFFFF"/>
                </a:solidFill>
                <a:latin typeface="Arial"/>
                <a:cs typeface="Arial"/>
              </a:rPr>
              <a:t>1</a:t>
            </a:r>
            <a:endParaRPr sz="2000">
              <a:latin typeface="Arial"/>
              <a:cs typeface="Arial"/>
            </a:endParaRPr>
          </a:p>
        </p:txBody>
      </p:sp>
      <p:sp>
        <p:nvSpPr>
          <p:cNvPr id="8" name="TextBox 7"/>
          <p:cNvSpPr txBox="1"/>
          <p:nvPr/>
        </p:nvSpPr>
        <p:spPr>
          <a:xfrm>
            <a:off x="304800" y="1047750"/>
            <a:ext cx="8398320" cy="1446550"/>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Review of HCR</a:t>
            </a:r>
          </a:p>
          <a:p>
            <a:r>
              <a:rPr lang="en-US" sz="4000" dirty="0">
                <a:latin typeface="Arial" panose="020B0604020202020204" pitchFamily="34" charset="0"/>
                <a:cs typeface="Arial" panose="020B0604020202020204" pitchFamily="34" charset="0"/>
              </a:rPr>
              <a:t>-Handwritten Character Recognition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470298" y="574595"/>
            <a:ext cx="7772400" cy="430887"/>
          </a:xfrm>
        </p:spPr>
        <p:txBody>
          <a:bodyPr/>
          <a:lstStyle/>
          <a:p>
            <a:r>
              <a:rPr lang="en-US" altLang="en-US" sz="2800" i="0" dirty="0"/>
              <a:t>Skew Correction</a:t>
            </a:r>
            <a:endParaRPr lang="el-GR" altLang="en-US" sz="2800" i="0" dirty="0"/>
          </a:p>
        </p:txBody>
      </p:sp>
      <p:sp>
        <p:nvSpPr>
          <p:cNvPr id="133123" name="Rectangle 3"/>
          <p:cNvSpPr>
            <a:spLocks noChangeArrowheads="1"/>
          </p:cNvSpPr>
          <p:nvPr/>
        </p:nvSpPr>
        <p:spPr bwMode="auto">
          <a:xfrm>
            <a:off x="1228724" y="1123950"/>
            <a:ext cx="7610475" cy="97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t>  Skew Correction methods are used to align the paper document with the coordinate system of the scanner. Main approaches for skew detection include correlation, projection profiles, Hough transform.</a:t>
            </a:r>
            <a:endParaRPr lang="en-US" altLang="en-US" sz="2000" dirty="0"/>
          </a:p>
        </p:txBody>
      </p:sp>
      <p:pic>
        <p:nvPicPr>
          <p:cNvPr id="13312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8085" y="2680098"/>
            <a:ext cx="2538413" cy="1835944"/>
          </a:xfrm>
          <a:prstGeom prst="rect">
            <a:avLst/>
          </a:prstGeom>
          <a:noFill/>
          <a:extLst>
            <a:ext uri="{909E8E84-426E-40DD-AFC4-6F175D3DCCD1}">
              <a14:hiddenFill xmlns:a14="http://schemas.microsoft.com/office/drawing/2010/main">
                <a:solidFill>
                  <a:srgbClr val="FFFFFF"/>
                </a:solidFill>
              </a14:hiddenFill>
            </a:ext>
          </a:extLst>
        </p:spPr>
      </p:pic>
      <p:sp>
        <p:nvSpPr>
          <p:cNvPr id="133128" name="Line 8"/>
          <p:cNvSpPr>
            <a:spLocks noChangeShapeType="1"/>
          </p:cNvSpPr>
          <p:nvPr/>
        </p:nvSpPr>
        <p:spPr bwMode="auto">
          <a:xfrm>
            <a:off x="4572001" y="3598069"/>
            <a:ext cx="270272"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33129"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5856" y="2680098"/>
            <a:ext cx="2439591" cy="1835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92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p:nvPr>
        </p:nvSpPr>
        <p:spPr>
          <a:xfrm>
            <a:off x="523875" y="449291"/>
            <a:ext cx="7772400" cy="430887"/>
          </a:xfrm>
        </p:spPr>
        <p:txBody>
          <a:bodyPr/>
          <a:lstStyle/>
          <a:p>
            <a:r>
              <a:rPr lang="en-US" altLang="en-US" sz="2800" i="0" dirty="0"/>
              <a:t>Slant Removal </a:t>
            </a:r>
            <a:endParaRPr lang="el-GR" altLang="en-US" sz="2800" i="0" dirty="0"/>
          </a:p>
        </p:txBody>
      </p:sp>
      <p:sp>
        <p:nvSpPr>
          <p:cNvPr id="146435" name="Rectangle 3"/>
          <p:cNvSpPr>
            <a:spLocks noChangeArrowheads="1"/>
          </p:cNvSpPr>
          <p:nvPr/>
        </p:nvSpPr>
        <p:spPr bwMode="auto">
          <a:xfrm>
            <a:off x="1128118" y="1040940"/>
            <a:ext cx="7558682" cy="75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t>  The slant of handwritten texts varies from user to user. Slant removal methods are used to normalize the all characters to a standard form. </a:t>
            </a:r>
            <a:endParaRPr lang="en-US" altLang="en-US" sz="2000" dirty="0"/>
          </a:p>
        </p:txBody>
      </p:sp>
      <p:sp>
        <p:nvSpPr>
          <p:cNvPr id="146439" name="Rectangle 7"/>
          <p:cNvSpPr>
            <a:spLocks noChangeArrowheads="1"/>
          </p:cNvSpPr>
          <p:nvPr/>
        </p:nvSpPr>
        <p:spPr bwMode="auto">
          <a:xfrm>
            <a:off x="1128118" y="2111572"/>
            <a:ext cx="6156722" cy="37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Popular </a:t>
            </a:r>
            <a:r>
              <a:rPr lang="en-GB" altLang="en-US" sz="2000" dirty="0" err="1">
                <a:latin typeface="Arial" panose="020B0604020202020204" pitchFamily="34" charset="0"/>
                <a:cs typeface="Arial" panose="020B0604020202020204" pitchFamily="34" charset="0"/>
              </a:rPr>
              <a:t>deslanting</a:t>
            </a:r>
            <a:r>
              <a:rPr lang="en-GB" altLang="en-US" sz="2000" dirty="0">
                <a:latin typeface="Arial" panose="020B0604020202020204" pitchFamily="34" charset="0"/>
                <a:cs typeface="Arial" panose="020B0604020202020204" pitchFamily="34" charset="0"/>
              </a:rPr>
              <a:t> techniques are:</a:t>
            </a:r>
            <a:endParaRPr lang="en-US" altLang="en-US" sz="2000" dirty="0">
              <a:latin typeface="Arial" panose="020B0604020202020204" pitchFamily="34" charset="0"/>
              <a:cs typeface="Arial" panose="020B0604020202020204" pitchFamily="34" charset="0"/>
            </a:endParaRPr>
          </a:p>
        </p:txBody>
      </p:sp>
      <p:sp>
        <p:nvSpPr>
          <p:cNvPr id="146440" name="Rectangle 8"/>
          <p:cNvSpPr>
            <a:spLocks noChangeArrowheads="1"/>
          </p:cNvSpPr>
          <p:nvPr/>
        </p:nvSpPr>
        <p:spPr bwMode="auto">
          <a:xfrm>
            <a:off x="1790700" y="2517577"/>
            <a:ext cx="5562600" cy="43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GB" altLang="en-US" sz="1600"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Calculation</a:t>
            </a:r>
            <a:r>
              <a:rPr lang="en-GB" altLang="en-US" sz="1600" dirty="0">
                <a:latin typeface="Arial" panose="020B0604020202020204" pitchFamily="34" charset="0"/>
                <a:cs typeface="Arial" panose="020B0604020202020204" pitchFamily="34" charset="0"/>
              </a:rPr>
              <a:t> of the average angle of near-vertical elements</a:t>
            </a:r>
            <a:endParaRPr lang="en-US" altLang="en-US" sz="1600" dirty="0">
              <a:latin typeface="Arial" panose="020B0604020202020204" pitchFamily="34" charset="0"/>
              <a:cs typeface="Arial" panose="020B0604020202020204" pitchFamily="34" charset="0"/>
            </a:endParaRPr>
          </a:p>
        </p:txBody>
      </p:sp>
      <p:pic>
        <p:nvPicPr>
          <p:cNvPr id="14644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008" y="3016283"/>
            <a:ext cx="1092994" cy="600075"/>
          </a:xfrm>
          <a:prstGeom prst="rect">
            <a:avLst/>
          </a:prstGeom>
          <a:noFill/>
          <a:extLst>
            <a:ext uri="{909E8E84-426E-40DD-AFC4-6F175D3DCCD1}">
              <a14:hiddenFill xmlns:a14="http://schemas.microsoft.com/office/drawing/2010/main">
                <a:solidFill>
                  <a:srgbClr val="FFFFFF"/>
                </a:solidFill>
              </a14:hiddenFill>
            </a:ext>
          </a:extLst>
        </p:spPr>
      </p:pic>
      <p:sp>
        <p:nvSpPr>
          <p:cNvPr id="146443" name="Line 11"/>
          <p:cNvSpPr>
            <a:spLocks noChangeShapeType="1"/>
          </p:cNvSpPr>
          <p:nvPr/>
        </p:nvSpPr>
        <p:spPr bwMode="auto">
          <a:xfrm>
            <a:off x="4410076" y="3327797"/>
            <a:ext cx="432197"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464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544" y="3003947"/>
            <a:ext cx="1107281" cy="671513"/>
          </a:xfrm>
          <a:prstGeom prst="rect">
            <a:avLst/>
          </a:prstGeom>
          <a:noFill/>
          <a:extLst>
            <a:ext uri="{909E8E84-426E-40DD-AFC4-6F175D3DCCD1}">
              <a14:hiddenFill xmlns:a14="http://schemas.microsoft.com/office/drawing/2010/main">
                <a:solidFill>
                  <a:srgbClr val="FFFFFF"/>
                </a:solidFill>
              </a14:hiddenFill>
            </a:ext>
          </a:extLst>
        </p:spPr>
      </p:pic>
      <p:sp>
        <p:nvSpPr>
          <p:cNvPr id="146447" name="Rectangle 15"/>
          <p:cNvSpPr>
            <a:spLocks noChangeArrowheads="1"/>
          </p:cNvSpPr>
          <p:nvPr/>
        </p:nvSpPr>
        <p:spPr bwMode="auto">
          <a:xfrm>
            <a:off x="1790700" y="2865835"/>
            <a:ext cx="3725466"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GB" altLang="en-US" sz="1600" dirty="0">
                <a:latin typeface="Arial" panose="020B0604020202020204" pitchFamily="34" charset="0"/>
                <a:cs typeface="Arial" panose="020B0604020202020204" pitchFamily="34" charset="0"/>
              </a:rPr>
              <a:t> </a:t>
            </a:r>
            <a:r>
              <a:rPr lang="en-US" altLang="en-US" sz="1600" dirty="0" err="1">
                <a:latin typeface="Arial" panose="020B0604020202020204" pitchFamily="34" charset="0"/>
                <a:cs typeface="Arial" panose="020B0604020202020204" pitchFamily="34" charset="0"/>
              </a:rPr>
              <a:t>Bozinovic</a:t>
            </a:r>
            <a:r>
              <a:rPr lang="en-US" altLang="en-US" sz="1600" dirty="0">
                <a:latin typeface="Arial" panose="020B0604020202020204" pitchFamily="34" charset="0"/>
                <a:cs typeface="Arial" panose="020B0604020202020204" pitchFamily="34" charset="0"/>
              </a:rPr>
              <a:t> – </a:t>
            </a:r>
            <a:r>
              <a:rPr lang="en-US" altLang="en-US" sz="1600" dirty="0" err="1">
                <a:latin typeface="Arial" panose="020B0604020202020204" pitchFamily="34" charset="0"/>
                <a:cs typeface="Arial" panose="020B0604020202020204" pitchFamily="34" charset="0"/>
              </a:rPr>
              <a:t>Shrihari</a:t>
            </a:r>
            <a:r>
              <a:rPr lang="en-US" altLang="en-US" sz="1600" dirty="0">
                <a:latin typeface="Arial" panose="020B0604020202020204" pitchFamily="34" charset="0"/>
                <a:cs typeface="Arial" panose="020B0604020202020204" pitchFamily="34" charset="0"/>
              </a:rPr>
              <a:t> Method (BSM). </a:t>
            </a:r>
          </a:p>
        </p:txBody>
      </p:sp>
      <p:pic>
        <p:nvPicPr>
          <p:cNvPr id="14644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612" y="3272420"/>
            <a:ext cx="1620440" cy="589359"/>
          </a:xfrm>
          <a:prstGeom prst="rect">
            <a:avLst/>
          </a:prstGeom>
          <a:noFill/>
          <a:extLst>
            <a:ext uri="{909E8E84-426E-40DD-AFC4-6F175D3DCCD1}">
              <a14:hiddenFill xmlns:a14="http://schemas.microsoft.com/office/drawing/2010/main">
                <a:solidFill>
                  <a:srgbClr val="FFFFFF"/>
                </a:solidFill>
              </a14:hiddenFill>
            </a:ext>
          </a:extLst>
        </p:spPr>
      </p:pic>
      <p:pic>
        <p:nvPicPr>
          <p:cNvPr id="146449" name="Picture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066" y="4264429"/>
            <a:ext cx="1620441" cy="588169"/>
          </a:xfrm>
          <a:prstGeom prst="rect">
            <a:avLst/>
          </a:prstGeom>
          <a:noFill/>
          <a:extLst>
            <a:ext uri="{909E8E84-426E-40DD-AFC4-6F175D3DCCD1}">
              <a14:hiddenFill xmlns:a14="http://schemas.microsoft.com/office/drawing/2010/main">
                <a:solidFill>
                  <a:srgbClr val="FFFFFF"/>
                </a:solidFill>
              </a14:hiddenFill>
            </a:ext>
          </a:extLst>
        </p:spPr>
      </p:pic>
      <p:pic>
        <p:nvPicPr>
          <p:cNvPr id="146450" name="Picture 1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6505" y="3616358"/>
            <a:ext cx="1619250" cy="588169"/>
          </a:xfrm>
          <a:prstGeom prst="rect">
            <a:avLst/>
          </a:prstGeom>
          <a:noFill/>
          <a:extLst>
            <a:ext uri="{909E8E84-426E-40DD-AFC4-6F175D3DCCD1}">
              <a14:hiddenFill xmlns:a14="http://schemas.microsoft.com/office/drawing/2010/main">
                <a:solidFill>
                  <a:srgbClr val="FFFFFF"/>
                </a:solidFill>
              </a14:hiddenFill>
            </a:ext>
          </a:extLst>
        </p:spPr>
      </p:pic>
      <p:pic>
        <p:nvPicPr>
          <p:cNvPr id="146451" name="Picture 1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5850" y="4192191"/>
            <a:ext cx="1619250" cy="588169"/>
          </a:xfrm>
          <a:prstGeom prst="rect">
            <a:avLst/>
          </a:prstGeom>
          <a:noFill/>
          <a:extLst>
            <a:ext uri="{909E8E84-426E-40DD-AFC4-6F175D3DCCD1}">
              <a14:hiddenFill xmlns:a14="http://schemas.microsoft.com/office/drawing/2010/main">
                <a:solidFill>
                  <a:srgbClr val="FFFFFF"/>
                </a:solidFill>
              </a14:hiddenFill>
            </a:ext>
          </a:extLst>
        </p:spPr>
      </p:pic>
      <p:pic>
        <p:nvPicPr>
          <p:cNvPr id="146452" name="Picture 2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7672" y="3327798"/>
            <a:ext cx="1619250" cy="588169"/>
          </a:xfrm>
          <a:prstGeom prst="rect">
            <a:avLst/>
          </a:prstGeom>
          <a:noFill/>
          <a:extLst>
            <a:ext uri="{909E8E84-426E-40DD-AFC4-6F175D3DCCD1}">
              <a14:hiddenFill xmlns:a14="http://schemas.microsoft.com/office/drawing/2010/main">
                <a:solidFill>
                  <a:srgbClr val="FFFFFF"/>
                </a:solidFill>
              </a14:hiddenFill>
            </a:ext>
          </a:extLst>
        </p:spPr>
      </p:pic>
      <p:sp>
        <p:nvSpPr>
          <p:cNvPr id="146453" name="Line 21"/>
          <p:cNvSpPr>
            <a:spLocks noChangeShapeType="1"/>
          </p:cNvSpPr>
          <p:nvPr/>
        </p:nvSpPr>
        <p:spPr bwMode="auto">
          <a:xfrm>
            <a:off x="1659345" y="3894535"/>
            <a:ext cx="216694" cy="485775"/>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6454" name="Line 22"/>
          <p:cNvSpPr>
            <a:spLocks noChangeShapeType="1"/>
          </p:cNvSpPr>
          <p:nvPr/>
        </p:nvSpPr>
        <p:spPr bwMode="auto">
          <a:xfrm flipV="1">
            <a:off x="2914453" y="3857913"/>
            <a:ext cx="377428" cy="43100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6455" name="Line 23"/>
          <p:cNvSpPr>
            <a:spLocks noChangeShapeType="1"/>
          </p:cNvSpPr>
          <p:nvPr/>
        </p:nvSpPr>
        <p:spPr bwMode="auto">
          <a:xfrm>
            <a:off x="4464249" y="4142089"/>
            <a:ext cx="323850" cy="37742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6456" name="Line 24"/>
          <p:cNvSpPr>
            <a:spLocks noChangeShapeType="1"/>
          </p:cNvSpPr>
          <p:nvPr/>
        </p:nvSpPr>
        <p:spPr bwMode="auto">
          <a:xfrm flipV="1">
            <a:off x="5598319" y="3651647"/>
            <a:ext cx="485775" cy="432197"/>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extLst>
      <p:ext uri="{BB962C8B-B14F-4D97-AF65-F5344CB8AC3E}">
        <p14:creationId xmlns:p14="http://schemas.microsoft.com/office/powerpoint/2010/main" val="3764624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9"/>
                                        </p:tgtEl>
                                        <p:attrNameLst>
                                          <p:attrName>style.visibility</p:attrName>
                                        </p:attrNameLst>
                                      </p:cBhvr>
                                      <p:to>
                                        <p:strVal val="visible"/>
                                      </p:to>
                                    </p:set>
                                    <p:anim calcmode="lin" valueType="num">
                                      <p:cBhvr additive="base">
                                        <p:cTn id="7" dur="500" fill="hold"/>
                                        <p:tgtEl>
                                          <p:spTgt spid="146439"/>
                                        </p:tgtEl>
                                        <p:attrNameLst>
                                          <p:attrName>ppt_x</p:attrName>
                                        </p:attrNameLst>
                                      </p:cBhvr>
                                      <p:tavLst>
                                        <p:tav tm="0">
                                          <p:val>
                                            <p:strVal val="0-#ppt_w/2"/>
                                          </p:val>
                                        </p:tav>
                                        <p:tav tm="100000">
                                          <p:val>
                                            <p:strVal val="#ppt_x"/>
                                          </p:val>
                                        </p:tav>
                                      </p:tavLst>
                                    </p:anim>
                                    <p:anim calcmode="lin" valueType="num">
                                      <p:cBhvr additive="base">
                                        <p:cTn id="8" dur="500" fill="hold"/>
                                        <p:tgtEl>
                                          <p:spTgt spid="14643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6440"/>
                                        </p:tgtEl>
                                        <p:attrNameLst>
                                          <p:attrName>style.visibility</p:attrName>
                                        </p:attrNameLst>
                                      </p:cBhvr>
                                      <p:to>
                                        <p:strVal val="visible"/>
                                      </p:to>
                                    </p:set>
                                    <p:anim calcmode="lin" valueType="num">
                                      <p:cBhvr additive="base">
                                        <p:cTn id="11" dur="500" fill="hold"/>
                                        <p:tgtEl>
                                          <p:spTgt spid="146440"/>
                                        </p:tgtEl>
                                        <p:attrNameLst>
                                          <p:attrName>ppt_x</p:attrName>
                                        </p:attrNameLst>
                                      </p:cBhvr>
                                      <p:tavLst>
                                        <p:tav tm="0">
                                          <p:val>
                                            <p:strVal val="0-#ppt_w/2"/>
                                          </p:val>
                                        </p:tav>
                                        <p:tav tm="100000">
                                          <p:val>
                                            <p:strVal val="#ppt_x"/>
                                          </p:val>
                                        </p:tav>
                                      </p:tavLst>
                                    </p:anim>
                                    <p:anim calcmode="lin" valueType="num">
                                      <p:cBhvr additive="base">
                                        <p:cTn id="12" dur="500" fill="hold"/>
                                        <p:tgtEl>
                                          <p:spTgt spid="1464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46442"/>
                                        </p:tgtEl>
                                        <p:attrNameLst>
                                          <p:attrName>style.visibility</p:attrName>
                                        </p:attrNameLst>
                                      </p:cBhvr>
                                      <p:to>
                                        <p:strVal val="visible"/>
                                      </p:to>
                                    </p:set>
                                    <p:anim calcmode="lin" valueType="num">
                                      <p:cBhvr additive="base">
                                        <p:cTn id="15" dur="500" fill="hold"/>
                                        <p:tgtEl>
                                          <p:spTgt spid="146442"/>
                                        </p:tgtEl>
                                        <p:attrNameLst>
                                          <p:attrName>ppt_x</p:attrName>
                                        </p:attrNameLst>
                                      </p:cBhvr>
                                      <p:tavLst>
                                        <p:tav tm="0">
                                          <p:val>
                                            <p:strVal val="0-#ppt_w/2"/>
                                          </p:val>
                                        </p:tav>
                                        <p:tav tm="100000">
                                          <p:val>
                                            <p:strVal val="#ppt_x"/>
                                          </p:val>
                                        </p:tav>
                                      </p:tavLst>
                                    </p:anim>
                                    <p:anim calcmode="lin" valueType="num">
                                      <p:cBhvr additive="base">
                                        <p:cTn id="16" dur="500" fill="hold"/>
                                        <p:tgtEl>
                                          <p:spTgt spid="14644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46443"/>
                                        </p:tgtEl>
                                        <p:attrNameLst>
                                          <p:attrName>style.visibility</p:attrName>
                                        </p:attrNameLst>
                                      </p:cBhvr>
                                      <p:to>
                                        <p:strVal val="visible"/>
                                      </p:to>
                                    </p:set>
                                    <p:anim calcmode="lin" valueType="num">
                                      <p:cBhvr additive="base">
                                        <p:cTn id="19" dur="500" fill="hold"/>
                                        <p:tgtEl>
                                          <p:spTgt spid="146443"/>
                                        </p:tgtEl>
                                        <p:attrNameLst>
                                          <p:attrName>ppt_x</p:attrName>
                                        </p:attrNameLst>
                                      </p:cBhvr>
                                      <p:tavLst>
                                        <p:tav tm="0">
                                          <p:val>
                                            <p:strVal val="0-#ppt_w/2"/>
                                          </p:val>
                                        </p:tav>
                                        <p:tav tm="100000">
                                          <p:val>
                                            <p:strVal val="#ppt_x"/>
                                          </p:val>
                                        </p:tav>
                                      </p:tavLst>
                                    </p:anim>
                                    <p:anim calcmode="lin" valueType="num">
                                      <p:cBhvr additive="base">
                                        <p:cTn id="20" dur="500" fill="hold"/>
                                        <p:tgtEl>
                                          <p:spTgt spid="14644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46444"/>
                                        </p:tgtEl>
                                        <p:attrNameLst>
                                          <p:attrName>style.visibility</p:attrName>
                                        </p:attrNameLst>
                                      </p:cBhvr>
                                      <p:to>
                                        <p:strVal val="visible"/>
                                      </p:to>
                                    </p:set>
                                    <p:anim calcmode="lin" valueType="num">
                                      <p:cBhvr additive="base">
                                        <p:cTn id="23" dur="500" fill="hold"/>
                                        <p:tgtEl>
                                          <p:spTgt spid="146444"/>
                                        </p:tgtEl>
                                        <p:attrNameLst>
                                          <p:attrName>ppt_x</p:attrName>
                                        </p:attrNameLst>
                                      </p:cBhvr>
                                      <p:tavLst>
                                        <p:tav tm="0">
                                          <p:val>
                                            <p:strVal val="0-#ppt_w/2"/>
                                          </p:val>
                                        </p:tav>
                                        <p:tav tm="100000">
                                          <p:val>
                                            <p:strVal val="#ppt_x"/>
                                          </p:val>
                                        </p:tav>
                                      </p:tavLst>
                                    </p:anim>
                                    <p:anim calcmode="lin" valueType="num">
                                      <p:cBhvr additive="base">
                                        <p:cTn id="24" dur="500" fill="hold"/>
                                        <p:tgtEl>
                                          <p:spTgt spid="14644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6447"/>
                                        </p:tgtEl>
                                        <p:attrNameLst>
                                          <p:attrName>style.visibility</p:attrName>
                                        </p:attrNameLst>
                                      </p:cBhvr>
                                      <p:to>
                                        <p:strVal val="visible"/>
                                      </p:to>
                                    </p:set>
                                    <p:anim calcmode="lin" valueType="num">
                                      <p:cBhvr additive="base">
                                        <p:cTn id="29" dur="500" fill="hold"/>
                                        <p:tgtEl>
                                          <p:spTgt spid="146447"/>
                                        </p:tgtEl>
                                        <p:attrNameLst>
                                          <p:attrName>ppt_x</p:attrName>
                                        </p:attrNameLst>
                                      </p:cBhvr>
                                      <p:tavLst>
                                        <p:tav tm="0">
                                          <p:val>
                                            <p:strVal val="0-#ppt_w/2"/>
                                          </p:val>
                                        </p:tav>
                                        <p:tav tm="100000">
                                          <p:val>
                                            <p:strVal val="#ppt_x"/>
                                          </p:val>
                                        </p:tav>
                                      </p:tavLst>
                                    </p:anim>
                                    <p:anim calcmode="lin" valueType="num">
                                      <p:cBhvr additive="base">
                                        <p:cTn id="30" dur="500" fill="hold"/>
                                        <p:tgtEl>
                                          <p:spTgt spid="146447"/>
                                        </p:tgtEl>
                                        <p:attrNameLst>
                                          <p:attrName>ppt_y</p:attrName>
                                        </p:attrNameLst>
                                      </p:cBhvr>
                                      <p:tavLst>
                                        <p:tav tm="0">
                                          <p:val>
                                            <p:strVal val="#ppt_y"/>
                                          </p:val>
                                        </p:tav>
                                        <p:tav tm="100000">
                                          <p:val>
                                            <p:strVal val="#ppt_y"/>
                                          </p:val>
                                        </p:tav>
                                      </p:tavLst>
                                    </p:anim>
                                  </p:childTnLst>
                                </p:cTn>
                              </p:par>
                              <p:par>
                                <p:cTn id="31" presetID="2" presetClass="exit" presetSubtype="2" fill="hold" nodeType="withEffect">
                                  <p:stCondLst>
                                    <p:cond delay="0"/>
                                  </p:stCondLst>
                                  <p:childTnLst>
                                    <p:anim calcmode="lin" valueType="num">
                                      <p:cBhvr additive="base">
                                        <p:cTn id="32" dur="500"/>
                                        <p:tgtEl>
                                          <p:spTgt spid="146442"/>
                                        </p:tgtEl>
                                        <p:attrNameLst>
                                          <p:attrName>ppt_x</p:attrName>
                                        </p:attrNameLst>
                                      </p:cBhvr>
                                      <p:tavLst>
                                        <p:tav tm="0">
                                          <p:val>
                                            <p:strVal val="ppt_x"/>
                                          </p:val>
                                        </p:tav>
                                        <p:tav tm="100000">
                                          <p:val>
                                            <p:strVal val="1+ppt_w/2"/>
                                          </p:val>
                                        </p:tav>
                                      </p:tavLst>
                                    </p:anim>
                                    <p:anim calcmode="lin" valueType="num">
                                      <p:cBhvr additive="base">
                                        <p:cTn id="33" dur="500"/>
                                        <p:tgtEl>
                                          <p:spTgt spid="146442"/>
                                        </p:tgtEl>
                                        <p:attrNameLst>
                                          <p:attrName>ppt_y</p:attrName>
                                        </p:attrNameLst>
                                      </p:cBhvr>
                                      <p:tavLst>
                                        <p:tav tm="0">
                                          <p:val>
                                            <p:strVal val="ppt_y"/>
                                          </p:val>
                                        </p:tav>
                                        <p:tav tm="100000">
                                          <p:val>
                                            <p:strVal val="ppt_y"/>
                                          </p:val>
                                        </p:tav>
                                      </p:tavLst>
                                    </p:anim>
                                    <p:set>
                                      <p:cBhvr>
                                        <p:cTn id="34" dur="1" fill="hold">
                                          <p:stCondLst>
                                            <p:cond delay="499"/>
                                          </p:stCondLst>
                                        </p:cTn>
                                        <p:tgtEl>
                                          <p:spTgt spid="146442"/>
                                        </p:tgtEl>
                                        <p:attrNameLst>
                                          <p:attrName>style.visibility</p:attrName>
                                        </p:attrNameLst>
                                      </p:cBhvr>
                                      <p:to>
                                        <p:strVal val="hidden"/>
                                      </p:to>
                                    </p:set>
                                  </p:childTnLst>
                                </p:cTn>
                              </p:par>
                              <p:par>
                                <p:cTn id="35" presetID="2" presetClass="exit" presetSubtype="2" fill="hold" nodeType="withEffect">
                                  <p:stCondLst>
                                    <p:cond delay="0"/>
                                  </p:stCondLst>
                                  <p:childTnLst>
                                    <p:anim calcmode="lin" valueType="num">
                                      <p:cBhvr additive="base">
                                        <p:cTn id="36" dur="500"/>
                                        <p:tgtEl>
                                          <p:spTgt spid="146444"/>
                                        </p:tgtEl>
                                        <p:attrNameLst>
                                          <p:attrName>ppt_x</p:attrName>
                                        </p:attrNameLst>
                                      </p:cBhvr>
                                      <p:tavLst>
                                        <p:tav tm="0">
                                          <p:val>
                                            <p:strVal val="ppt_x"/>
                                          </p:val>
                                        </p:tav>
                                        <p:tav tm="100000">
                                          <p:val>
                                            <p:strVal val="1+ppt_w/2"/>
                                          </p:val>
                                        </p:tav>
                                      </p:tavLst>
                                    </p:anim>
                                    <p:anim calcmode="lin" valueType="num">
                                      <p:cBhvr additive="base">
                                        <p:cTn id="37" dur="500"/>
                                        <p:tgtEl>
                                          <p:spTgt spid="146444"/>
                                        </p:tgtEl>
                                        <p:attrNameLst>
                                          <p:attrName>ppt_y</p:attrName>
                                        </p:attrNameLst>
                                      </p:cBhvr>
                                      <p:tavLst>
                                        <p:tav tm="0">
                                          <p:val>
                                            <p:strVal val="ppt_y"/>
                                          </p:val>
                                        </p:tav>
                                        <p:tav tm="100000">
                                          <p:val>
                                            <p:strVal val="ppt_y"/>
                                          </p:val>
                                        </p:tav>
                                      </p:tavLst>
                                    </p:anim>
                                    <p:set>
                                      <p:cBhvr>
                                        <p:cTn id="38" dur="1" fill="hold">
                                          <p:stCondLst>
                                            <p:cond delay="499"/>
                                          </p:stCondLst>
                                        </p:cTn>
                                        <p:tgtEl>
                                          <p:spTgt spid="146444"/>
                                        </p:tgtEl>
                                        <p:attrNameLst>
                                          <p:attrName>style.visibility</p:attrName>
                                        </p:attrNameLst>
                                      </p:cBhvr>
                                      <p:to>
                                        <p:strVal val="hidden"/>
                                      </p:to>
                                    </p:set>
                                  </p:childTnLst>
                                </p:cTn>
                              </p:par>
                              <p:par>
                                <p:cTn id="39" presetID="2" presetClass="exit" presetSubtype="2" fill="hold" grpId="1" nodeType="withEffect">
                                  <p:stCondLst>
                                    <p:cond delay="0"/>
                                  </p:stCondLst>
                                  <p:childTnLst>
                                    <p:anim calcmode="lin" valueType="num">
                                      <p:cBhvr additive="base">
                                        <p:cTn id="40" dur="500"/>
                                        <p:tgtEl>
                                          <p:spTgt spid="146440"/>
                                        </p:tgtEl>
                                        <p:attrNameLst>
                                          <p:attrName>ppt_x</p:attrName>
                                        </p:attrNameLst>
                                      </p:cBhvr>
                                      <p:tavLst>
                                        <p:tav tm="0">
                                          <p:val>
                                            <p:strVal val="ppt_x"/>
                                          </p:val>
                                        </p:tav>
                                        <p:tav tm="100000">
                                          <p:val>
                                            <p:strVal val="1+ppt_w/2"/>
                                          </p:val>
                                        </p:tav>
                                      </p:tavLst>
                                    </p:anim>
                                    <p:anim calcmode="lin" valueType="num">
                                      <p:cBhvr additive="base">
                                        <p:cTn id="41" dur="500"/>
                                        <p:tgtEl>
                                          <p:spTgt spid="146440"/>
                                        </p:tgtEl>
                                        <p:attrNameLst>
                                          <p:attrName>ppt_y</p:attrName>
                                        </p:attrNameLst>
                                      </p:cBhvr>
                                      <p:tavLst>
                                        <p:tav tm="0">
                                          <p:val>
                                            <p:strVal val="ppt_y"/>
                                          </p:val>
                                        </p:tav>
                                        <p:tav tm="100000">
                                          <p:val>
                                            <p:strVal val="ppt_y"/>
                                          </p:val>
                                        </p:tav>
                                      </p:tavLst>
                                    </p:anim>
                                    <p:set>
                                      <p:cBhvr>
                                        <p:cTn id="42" dur="1" fill="hold">
                                          <p:stCondLst>
                                            <p:cond delay="499"/>
                                          </p:stCondLst>
                                        </p:cTn>
                                        <p:tgtEl>
                                          <p:spTgt spid="146440"/>
                                        </p:tgtEl>
                                        <p:attrNameLst>
                                          <p:attrName>style.visibility</p:attrName>
                                        </p:attrNameLst>
                                      </p:cBhvr>
                                      <p:to>
                                        <p:strVal val="hidden"/>
                                      </p:to>
                                    </p:set>
                                  </p:childTnLst>
                                </p:cTn>
                              </p:par>
                              <p:par>
                                <p:cTn id="43" presetID="2" presetClass="exit" presetSubtype="2" fill="hold" nodeType="withEffect">
                                  <p:stCondLst>
                                    <p:cond delay="0"/>
                                  </p:stCondLst>
                                  <p:childTnLst>
                                    <p:anim calcmode="lin" valueType="num">
                                      <p:cBhvr additive="base">
                                        <p:cTn id="44" dur="500"/>
                                        <p:tgtEl>
                                          <p:spTgt spid="146443"/>
                                        </p:tgtEl>
                                        <p:attrNameLst>
                                          <p:attrName>ppt_x</p:attrName>
                                        </p:attrNameLst>
                                      </p:cBhvr>
                                      <p:tavLst>
                                        <p:tav tm="0">
                                          <p:val>
                                            <p:strVal val="ppt_x"/>
                                          </p:val>
                                        </p:tav>
                                        <p:tav tm="100000">
                                          <p:val>
                                            <p:strVal val="1+ppt_w/2"/>
                                          </p:val>
                                        </p:tav>
                                      </p:tavLst>
                                    </p:anim>
                                    <p:anim calcmode="lin" valueType="num">
                                      <p:cBhvr additive="base">
                                        <p:cTn id="45" dur="500"/>
                                        <p:tgtEl>
                                          <p:spTgt spid="146443"/>
                                        </p:tgtEl>
                                        <p:attrNameLst>
                                          <p:attrName>ppt_y</p:attrName>
                                        </p:attrNameLst>
                                      </p:cBhvr>
                                      <p:tavLst>
                                        <p:tav tm="0">
                                          <p:val>
                                            <p:strVal val="ppt_y"/>
                                          </p:val>
                                        </p:tav>
                                        <p:tav tm="100000">
                                          <p:val>
                                            <p:strVal val="ppt_y"/>
                                          </p:val>
                                        </p:tav>
                                      </p:tavLst>
                                    </p:anim>
                                    <p:set>
                                      <p:cBhvr>
                                        <p:cTn id="46" dur="1" fill="hold">
                                          <p:stCondLst>
                                            <p:cond delay="499"/>
                                          </p:stCondLst>
                                        </p:cTn>
                                        <p:tgtEl>
                                          <p:spTgt spid="146443"/>
                                        </p:tgtEl>
                                        <p:attrNameLst>
                                          <p:attrName>style.visibility</p:attrName>
                                        </p:attrNameLst>
                                      </p:cBhvr>
                                      <p:to>
                                        <p:strVal val="hidden"/>
                                      </p:to>
                                    </p:set>
                                  </p:childTnLst>
                                </p:cTn>
                              </p:par>
                              <p:par>
                                <p:cTn id="47" presetID="2" presetClass="entr" presetSubtype="8" fill="hold" nodeType="withEffect">
                                  <p:stCondLst>
                                    <p:cond delay="0"/>
                                  </p:stCondLst>
                                  <p:childTnLst>
                                    <p:set>
                                      <p:cBhvr>
                                        <p:cTn id="48" dur="1" fill="hold">
                                          <p:stCondLst>
                                            <p:cond delay="0"/>
                                          </p:stCondLst>
                                        </p:cTn>
                                        <p:tgtEl>
                                          <p:spTgt spid="146448"/>
                                        </p:tgtEl>
                                        <p:attrNameLst>
                                          <p:attrName>style.visibility</p:attrName>
                                        </p:attrNameLst>
                                      </p:cBhvr>
                                      <p:to>
                                        <p:strVal val="visible"/>
                                      </p:to>
                                    </p:set>
                                    <p:anim calcmode="lin" valueType="num">
                                      <p:cBhvr additive="base">
                                        <p:cTn id="49" dur="500" fill="hold"/>
                                        <p:tgtEl>
                                          <p:spTgt spid="146448"/>
                                        </p:tgtEl>
                                        <p:attrNameLst>
                                          <p:attrName>ppt_x</p:attrName>
                                        </p:attrNameLst>
                                      </p:cBhvr>
                                      <p:tavLst>
                                        <p:tav tm="0">
                                          <p:val>
                                            <p:strVal val="0-#ppt_w/2"/>
                                          </p:val>
                                        </p:tav>
                                        <p:tav tm="100000">
                                          <p:val>
                                            <p:strVal val="#ppt_x"/>
                                          </p:val>
                                        </p:tav>
                                      </p:tavLst>
                                    </p:anim>
                                    <p:anim calcmode="lin" valueType="num">
                                      <p:cBhvr additive="base">
                                        <p:cTn id="50" dur="500" fill="hold"/>
                                        <p:tgtEl>
                                          <p:spTgt spid="146448"/>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46453"/>
                                        </p:tgtEl>
                                        <p:attrNameLst>
                                          <p:attrName>style.visibility</p:attrName>
                                        </p:attrNameLst>
                                      </p:cBhvr>
                                      <p:to>
                                        <p:strVal val="visible"/>
                                      </p:to>
                                    </p:set>
                                    <p:anim calcmode="lin" valueType="num">
                                      <p:cBhvr additive="base">
                                        <p:cTn id="55" dur="500" fill="hold"/>
                                        <p:tgtEl>
                                          <p:spTgt spid="146453"/>
                                        </p:tgtEl>
                                        <p:attrNameLst>
                                          <p:attrName>ppt_x</p:attrName>
                                        </p:attrNameLst>
                                      </p:cBhvr>
                                      <p:tavLst>
                                        <p:tav tm="0">
                                          <p:val>
                                            <p:strVal val="0-#ppt_w/2"/>
                                          </p:val>
                                        </p:tav>
                                        <p:tav tm="100000">
                                          <p:val>
                                            <p:strVal val="#ppt_x"/>
                                          </p:val>
                                        </p:tav>
                                      </p:tavLst>
                                    </p:anim>
                                    <p:anim calcmode="lin" valueType="num">
                                      <p:cBhvr additive="base">
                                        <p:cTn id="56" dur="500" fill="hold"/>
                                        <p:tgtEl>
                                          <p:spTgt spid="146453"/>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146449"/>
                                        </p:tgtEl>
                                        <p:attrNameLst>
                                          <p:attrName>style.visibility</p:attrName>
                                        </p:attrNameLst>
                                      </p:cBhvr>
                                      <p:to>
                                        <p:strVal val="visible"/>
                                      </p:to>
                                    </p:set>
                                    <p:anim calcmode="lin" valueType="num">
                                      <p:cBhvr additive="base">
                                        <p:cTn id="59" dur="500" fill="hold"/>
                                        <p:tgtEl>
                                          <p:spTgt spid="146449"/>
                                        </p:tgtEl>
                                        <p:attrNameLst>
                                          <p:attrName>ppt_x</p:attrName>
                                        </p:attrNameLst>
                                      </p:cBhvr>
                                      <p:tavLst>
                                        <p:tav tm="0">
                                          <p:val>
                                            <p:strVal val="0-#ppt_w/2"/>
                                          </p:val>
                                        </p:tav>
                                        <p:tav tm="100000">
                                          <p:val>
                                            <p:strVal val="#ppt_x"/>
                                          </p:val>
                                        </p:tav>
                                      </p:tavLst>
                                    </p:anim>
                                    <p:anim calcmode="lin" valueType="num">
                                      <p:cBhvr additive="base">
                                        <p:cTn id="60" dur="500" fill="hold"/>
                                        <p:tgtEl>
                                          <p:spTgt spid="146449"/>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nodeType="clickEffect">
                                  <p:stCondLst>
                                    <p:cond delay="0"/>
                                  </p:stCondLst>
                                  <p:childTnLst>
                                    <p:set>
                                      <p:cBhvr>
                                        <p:cTn id="64" dur="1" fill="hold">
                                          <p:stCondLst>
                                            <p:cond delay="0"/>
                                          </p:stCondLst>
                                        </p:cTn>
                                        <p:tgtEl>
                                          <p:spTgt spid="146454"/>
                                        </p:tgtEl>
                                        <p:attrNameLst>
                                          <p:attrName>style.visibility</p:attrName>
                                        </p:attrNameLst>
                                      </p:cBhvr>
                                      <p:to>
                                        <p:strVal val="visible"/>
                                      </p:to>
                                    </p:set>
                                    <p:anim calcmode="lin" valueType="num">
                                      <p:cBhvr additive="base">
                                        <p:cTn id="65" dur="500" fill="hold"/>
                                        <p:tgtEl>
                                          <p:spTgt spid="146454"/>
                                        </p:tgtEl>
                                        <p:attrNameLst>
                                          <p:attrName>ppt_x</p:attrName>
                                        </p:attrNameLst>
                                      </p:cBhvr>
                                      <p:tavLst>
                                        <p:tav tm="0">
                                          <p:val>
                                            <p:strVal val="0-#ppt_w/2"/>
                                          </p:val>
                                        </p:tav>
                                        <p:tav tm="100000">
                                          <p:val>
                                            <p:strVal val="#ppt_x"/>
                                          </p:val>
                                        </p:tav>
                                      </p:tavLst>
                                    </p:anim>
                                    <p:anim calcmode="lin" valueType="num">
                                      <p:cBhvr additive="base">
                                        <p:cTn id="66" dur="500" fill="hold"/>
                                        <p:tgtEl>
                                          <p:spTgt spid="146454"/>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0"/>
                                  </p:stCondLst>
                                  <p:childTnLst>
                                    <p:set>
                                      <p:cBhvr>
                                        <p:cTn id="68" dur="1" fill="hold">
                                          <p:stCondLst>
                                            <p:cond delay="0"/>
                                          </p:stCondLst>
                                        </p:cTn>
                                        <p:tgtEl>
                                          <p:spTgt spid="146450"/>
                                        </p:tgtEl>
                                        <p:attrNameLst>
                                          <p:attrName>style.visibility</p:attrName>
                                        </p:attrNameLst>
                                      </p:cBhvr>
                                      <p:to>
                                        <p:strVal val="visible"/>
                                      </p:to>
                                    </p:set>
                                    <p:anim calcmode="lin" valueType="num">
                                      <p:cBhvr additive="base">
                                        <p:cTn id="69" dur="500" fill="hold"/>
                                        <p:tgtEl>
                                          <p:spTgt spid="146450"/>
                                        </p:tgtEl>
                                        <p:attrNameLst>
                                          <p:attrName>ppt_x</p:attrName>
                                        </p:attrNameLst>
                                      </p:cBhvr>
                                      <p:tavLst>
                                        <p:tav tm="0">
                                          <p:val>
                                            <p:strVal val="0-#ppt_w/2"/>
                                          </p:val>
                                        </p:tav>
                                        <p:tav tm="100000">
                                          <p:val>
                                            <p:strVal val="#ppt_x"/>
                                          </p:val>
                                        </p:tav>
                                      </p:tavLst>
                                    </p:anim>
                                    <p:anim calcmode="lin" valueType="num">
                                      <p:cBhvr additive="base">
                                        <p:cTn id="70" dur="500" fill="hold"/>
                                        <p:tgtEl>
                                          <p:spTgt spid="146450"/>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nodeType="clickEffect">
                                  <p:stCondLst>
                                    <p:cond delay="0"/>
                                  </p:stCondLst>
                                  <p:childTnLst>
                                    <p:set>
                                      <p:cBhvr>
                                        <p:cTn id="74" dur="1" fill="hold">
                                          <p:stCondLst>
                                            <p:cond delay="0"/>
                                          </p:stCondLst>
                                        </p:cTn>
                                        <p:tgtEl>
                                          <p:spTgt spid="146455"/>
                                        </p:tgtEl>
                                        <p:attrNameLst>
                                          <p:attrName>style.visibility</p:attrName>
                                        </p:attrNameLst>
                                      </p:cBhvr>
                                      <p:to>
                                        <p:strVal val="visible"/>
                                      </p:to>
                                    </p:set>
                                    <p:anim calcmode="lin" valueType="num">
                                      <p:cBhvr additive="base">
                                        <p:cTn id="75" dur="500" fill="hold"/>
                                        <p:tgtEl>
                                          <p:spTgt spid="146455"/>
                                        </p:tgtEl>
                                        <p:attrNameLst>
                                          <p:attrName>ppt_x</p:attrName>
                                        </p:attrNameLst>
                                      </p:cBhvr>
                                      <p:tavLst>
                                        <p:tav tm="0">
                                          <p:val>
                                            <p:strVal val="0-#ppt_w/2"/>
                                          </p:val>
                                        </p:tav>
                                        <p:tav tm="100000">
                                          <p:val>
                                            <p:strVal val="#ppt_x"/>
                                          </p:val>
                                        </p:tav>
                                      </p:tavLst>
                                    </p:anim>
                                    <p:anim calcmode="lin" valueType="num">
                                      <p:cBhvr additive="base">
                                        <p:cTn id="76" dur="500" fill="hold"/>
                                        <p:tgtEl>
                                          <p:spTgt spid="146455"/>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stCondLst>
                                    <p:cond delay="0"/>
                                  </p:stCondLst>
                                  <p:childTnLst>
                                    <p:set>
                                      <p:cBhvr>
                                        <p:cTn id="78" dur="1" fill="hold">
                                          <p:stCondLst>
                                            <p:cond delay="0"/>
                                          </p:stCondLst>
                                        </p:cTn>
                                        <p:tgtEl>
                                          <p:spTgt spid="146451"/>
                                        </p:tgtEl>
                                        <p:attrNameLst>
                                          <p:attrName>style.visibility</p:attrName>
                                        </p:attrNameLst>
                                      </p:cBhvr>
                                      <p:to>
                                        <p:strVal val="visible"/>
                                      </p:to>
                                    </p:set>
                                    <p:anim calcmode="lin" valueType="num">
                                      <p:cBhvr additive="base">
                                        <p:cTn id="79" dur="500" fill="hold"/>
                                        <p:tgtEl>
                                          <p:spTgt spid="146451"/>
                                        </p:tgtEl>
                                        <p:attrNameLst>
                                          <p:attrName>ppt_x</p:attrName>
                                        </p:attrNameLst>
                                      </p:cBhvr>
                                      <p:tavLst>
                                        <p:tav tm="0">
                                          <p:val>
                                            <p:strVal val="0-#ppt_w/2"/>
                                          </p:val>
                                        </p:tav>
                                        <p:tav tm="100000">
                                          <p:val>
                                            <p:strVal val="#ppt_x"/>
                                          </p:val>
                                        </p:tav>
                                      </p:tavLst>
                                    </p:anim>
                                    <p:anim calcmode="lin" valueType="num">
                                      <p:cBhvr additive="base">
                                        <p:cTn id="80" dur="500" fill="hold"/>
                                        <p:tgtEl>
                                          <p:spTgt spid="146451"/>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146456"/>
                                        </p:tgtEl>
                                        <p:attrNameLst>
                                          <p:attrName>style.visibility</p:attrName>
                                        </p:attrNameLst>
                                      </p:cBhvr>
                                      <p:to>
                                        <p:strVal val="visible"/>
                                      </p:to>
                                    </p:set>
                                    <p:anim calcmode="lin" valueType="num">
                                      <p:cBhvr additive="base">
                                        <p:cTn id="85" dur="500" fill="hold"/>
                                        <p:tgtEl>
                                          <p:spTgt spid="146456"/>
                                        </p:tgtEl>
                                        <p:attrNameLst>
                                          <p:attrName>ppt_x</p:attrName>
                                        </p:attrNameLst>
                                      </p:cBhvr>
                                      <p:tavLst>
                                        <p:tav tm="0">
                                          <p:val>
                                            <p:strVal val="0-#ppt_w/2"/>
                                          </p:val>
                                        </p:tav>
                                        <p:tav tm="100000">
                                          <p:val>
                                            <p:strVal val="#ppt_x"/>
                                          </p:val>
                                        </p:tav>
                                      </p:tavLst>
                                    </p:anim>
                                    <p:anim calcmode="lin" valueType="num">
                                      <p:cBhvr additive="base">
                                        <p:cTn id="86" dur="500" fill="hold"/>
                                        <p:tgtEl>
                                          <p:spTgt spid="146456"/>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stCondLst>
                                    <p:cond delay="0"/>
                                  </p:stCondLst>
                                  <p:childTnLst>
                                    <p:set>
                                      <p:cBhvr>
                                        <p:cTn id="88" dur="1" fill="hold">
                                          <p:stCondLst>
                                            <p:cond delay="0"/>
                                          </p:stCondLst>
                                        </p:cTn>
                                        <p:tgtEl>
                                          <p:spTgt spid="146452"/>
                                        </p:tgtEl>
                                        <p:attrNameLst>
                                          <p:attrName>style.visibility</p:attrName>
                                        </p:attrNameLst>
                                      </p:cBhvr>
                                      <p:to>
                                        <p:strVal val="visible"/>
                                      </p:to>
                                    </p:set>
                                    <p:anim calcmode="lin" valueType="num">
                                      <p:cBhvr additive="base">
                                        <p:cTn id="89" dur="500" fill="hold"/>
                                        <p:tgtEl>
                                          <p:spTgt spid="146452"/>
                                        </p:tgtEl>
                                        <p:attrNameLst>
                                          <p:attrName>ppt_x</p:attrName>
                                        </p:attrNameLst>
                                      </p:cBhvr>
                                      <p:tavLst>
                                        <p:tav tm="0">
                                          <p:val>
                                            <p:strVal val="0-#ppt_w/2"/>
                                          </p:val>
                                        </p:tav>
                                        <p:tav tm="100000">
                                          <p:val>
                                            <p:strVal val="#ppt_x"/>
                                          </p:val>
                                        </p:tav>
                                      </p:tavLst>
                                    </p:anim>
                                    <p:anim calcmode="lin" valueType="num">
                                      <p:cBhvr additive="base">
                                        <p:cTn id="90" dur="500" fill="hold"/>
                                        <p:tgtEl>
                                          <p:spTgt spid="146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9" grpId="0"/>
      <p:bldP spid="146440" grpId="0"/>
      <p:bldP spid="146440" grpId="1"/>
      <p:bldP spid="1464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a:xfrm>
            <a:off x="361950" y="436047"/>
            <a:ext cx="7772400" cy="430887"/>
          </a:xfrm>
        </p:spPr>
        <p:txBody>
          <a:bodyPr/>
          <a:lstStyle/>
          <a:p>
            <a:r>
              <a:rPr lang="en-US" altLang="en-US" sz="2800" i="0" dirty="0"/>
              <a:t>Segmentation</a:t>
            </a:r>
            <a:endParaRPr lang="el-GR" altLang="en-US" sz="2800" i="0" dirty="0"/>
          </a:p>
        </p:txBody>
      </p:sp>
      <p:sp>
        <p:nvSpPr>
          <p:cNvPr id="126980" name="Rectangle 4"/>
          <p:cNvSpPr>
            <a:spLocks noChangeArrowheads="1"/>
          </p:cNvSpPr>
          <p:nvPr/>
        </p:nvSpPr>
        <p:spPr bwMode="auto">
          <a:xfrm>
            <a:off x="914400" y="1052910"/>
            <a:ext cx="747967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Text Line Detection (Hough Transform, projections, smearing)</a:t>
            </a:r>
            <a:endParaRPr lang="en-US" altLang="en-US" sz="2000" dirty="0">
              <a:latin typeface="Arial" panose="020B0604020202020204" pitchFamily="34" charset="0"/>
              <a:cs typeface="Arial" panose="020B0604020202020204" pitchFamily="34" charset="0"/>
            </a:endParaRPr>
          </a:p>
        </p:txBody>
      </p:sp>
      <p:sp>
        <p:nvSpPr>
          <p:cNvPr id="127076" name="Rectangle 100"/>
          <p:cNvSpPr>
            <a:spLocks noChangeArrowheads="1"/>
          </p:cNvSpPr>
          <p:nvPr/>
        </p:nvSpPr>
        <p:spPr bwMode="auto">
          <a:xfrm>
            <a:off x="914400" y="1593454"/>
            <a:ext cx="6156722"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1500" dirty="0"/>
              <a:t> </a:t>
            </a:r>
            <a:r>
              <a:rPr lang="en-GB" altLang="en-US" sz="2000" dirty="0">
                <a:latin typeface="Arial" panose="020B0604020202020204" pitchFamily="34" charset="0"/>
                <a:cs typeface="Arial" panose="020B0604020202020204" pitchFamily="34" charset="0"/>
              </a:rPr>
              <a:t>Word Extraction (vertical projections, connected component analysis)</a:t>
            </a:r>
            <a:endParaRPr lang="en-US" altLang="en-US" sz="2000" dirty="0">
              <a:latin typeface="Arial" panose="020B0604020202020204" pitchFamily="34" charset="0"/>
              <a:cs typeface="Arial" panose="020B0604020202020204" pitchFamily="34" charset="0"/>
            </a:endParaRPr>
          </a:p>
        </p:txBody>
      </p:sp>
      <p:pic>
        <p:nvPicPr>
          <p:cNvPr id="127077" name="Picture 1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 y="2682071"/>
            <a:ext cx="2718643" cy="214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79" name="Picture 1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580" y="2481748"/>
            <a:ext cx="3618309" cy="2543175"/>
          </a:xfrm>
          <a:prstGeom prst="rect">
            <a:avLst/>
          </a:prstGeom>
          <a:noFill/>
          <a:extLst>
            <a:ext uri="{909E8E84-426E-40DD-AFC4-6F175D3DCCD1}">
              <a14:hiddenFill xmlns:a14="http://schemas.microsoft.com/office/drawing/2010/main">
                <a:solidFill>
                  <a:srgbClr val="FFFFFF"/>
                </a:solidFill>
              </a14:hiddenFill>
            </a:ext>
          </a:extLst>
        </p:spPr>
      </p:pic>
      <p:sp>
        <p:nvSpPr>
          <p:cNvPr id="127080" name="Rectangle 104"/>
          <p:cNvSpPr>
            <a:spLocks noChangeArrowheads="1"/>
          </p:cNvSpPr>
          <p:nvPr/>
        </p:nvSpPr>
        <p:spPr bwMode="auto">
          <a:xfrm>
            <a:off x="914400" y="2133997"/>
            <a:ext cx="6156722"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1500" dirty="0"/>
              <a:t> </a:t>
            </a:r>
            <a:r>
              <a:rPr lang="en-GB" altLang="en-US" sz="2000" dirty="0">
                <a:latin typeface="Arial" panose="020B0604020202020204" pitchFamily="34" charset="0"/>
                <a:cs typeface="Arial" panose="020B0604020202020204" pitchFamily="34" charset="0"/>
              </a:rPr>
              <a:t>Word Extraction 2 (RLSA)</a:t>
            </a:r>
            <a:endParaRPr lang="en-US" altLang="en-US" sz="2000" dirty="0">
              <a:latin typeface="Arial" panose="020B0604020202020204" pitchFamily="34" charset="0"/>
              <a:cs typeface="Arial" panose="020B0604020202020204" pitchFamily="34" charset="0"/>
            </a:endParaRPr>
          </a:p>
        </p:txBody>
      </p:sp>
      <p:pic>
        <p:nvPicPr>
          <p:cNvPr id="127081" name="Picture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876476"/>
            <a:ext cx="4164806" cy="828675"/>
          </a:xfrm>
          <a:prstGeom prst="rect">
            <a:avLst/>
          </a:prstGeom>
          <a:noFill/>
          <a:extLst>
            <a:ext uri="{909E8E84-426E-40DD-AFC4-6F175D3DCCD1}">
              <a14:hiddenFill xmlns:a14="http://schemas.microsoft.com/office/drawing/2010/main">
                <a:solidFill>
                  <a:srgbClr val="FFFFFF"/>
                </a:solidFill>
              </a14:hiddenFill>
            </a:ext>
          </a:extLst>
        </p:spPr>
      </p:pic>
      <p:sp>
        <p:nvSpPr>
          <p:cNvPr id="127082" name="Rectangle 106"/>
          <p:cNvSpPr>
            <a:spLocks noChangeArrowheads="1"/>
          </p:cNvSpPr>
          <p:nvPr/>
        </p:nvSpPr>
        <p:spPr bwMode="auto">
          <a:xfrm>
            <a:off x="4930378" y="2930054"/>
            <a:ext cx="378619" cy="32385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3" name="Rectangle 107"/>
          <p:cNvSpPr>
            <a:spLocks noChangeArrowheads="1"/>
          </p:cNvSpPr>
          <p:nvPr/>
        </p:nvSpPr>
        <p:spPr bwMode="auto">
          <a:xfrm>
            <a:off x="5416153" y="3038401"/>
            <a:ext cx="216694"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4" name="Rectangle 108"/>
          <p:cNvSpPr>
            <a:spLocks noChangeArrowheads="1"/>
          </p:cNvSpPr>
          <p:nvPr/>
        </p:nvSpPr>
        <p:spPr bwMode="auto">
          <a:xfrm>
            <a:off x="5686425" y="3038401"/>
            <a:ext cx="216694"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5" name="Rectangle 109"/>
          <p:cNvSpPr>
            <a:spLocks noChangeArrowheads="1"/>
          </p:cNvSpPr>
          <p:nvPr/>
        </p:nvSpPr>
        <p:spPr bwMode="auto">
          <a:xfrm>
            <a:off x="5956697" y="2984823"/>
            <a:ext cx="702469" cy="32385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6" name="Rectangle 110"/>
          <p:cNvSpPr>
            <a:spLocks noChangeArrowheads="1"/>
          </p:cNvSpPr>
          <p:nvPr/>
        </p:nvSpPr>
        <p:spPr bwMode="auto">
          <a:xfrm>
            <a:off x="6821090" y="2984823"/>
            <a:ext cx="432197" cy="32385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7" name="Rectangle 111"/>
          <p:cNvSpPr>
            <a:spLocks noChangeArrowheads="1"/>
          </p:cNvSpPr>
          <p:nvPr/>
        </p:nvSpPr>
        <p:spPr bwMode="auto">
          <a:xfrm>
            <a:off x="4876799" y="3308673"/>
            <a:ext cx="377429"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8" name="Rectangle 112"/>
          <p:cNvSpPr>
            <a:spLocks noChangeArrowheads="1"/>
          </p:cNvSpPr>
          <p:nvPr/>
        </p:nvSpPr>
        <p:spPr bwMode="auto">
          <a:xfrm>
            <a:off x="5362574" y="3362251"/>
            <a:ext cx="323850"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9" name="Rectangle 113"/>
          <p:cNvSpPr>
            <a:spLocks noChangeArrowheads="1"/>
          </p:cNvSpPr>
          <p:nvPr/>
        </p:nvSpPr>
        <p:spPr bwMode="auto">
          <a:xfrm>
            <a:off x="5794771" y="3362251"/>
            <a:ext cx="432197"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90" name="Rectangle 114"/>
          <p:cNvSpPr>
            <a:spLocks noChangeArrowheads="1"/>
          </p:cNvSpPr>
          <p:nvPr/>
        </p:nvSpPr>
        <p:spPr bwMode="auto">
          <a:xfrm>
            <a:off x="6388893" y="3470598"/>
            <a:ext cx="215504" cy="215504"/>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91" name="Rectangle 115"/>
          <p:cNvSpPr>
            <a:spLocks noChangeArrowheads="1"/>
          </p:cNvSpPr>
          <p:nvPr/>
        </p:nvSpPr>
        <p:spPr bwMode="auto">
          <a:xfrm>
            <a:off x="6712743" y="3362251"/>
            <a:ext cx="323850"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92" name="Rectangle 116"/>
          <p:cNvSpPr>
            <a:spLocks noChangeArrowheads="1"/>
          </p:cNvSpPr>
          <p:nvPr/>
        </p:nvSpPr>
        <p:spPr bwMode="auto">
          <a:xfrm>
            <a:off x="7144940" y="3417021"/>
            <a:ext cx="432197" cy="269081"/>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93" name="Rectangle 117"/>
          <p:cNvSpPr>
            <a:spLocks noChangeArrowheads="1"/>
          </p:cNvSpPr>
          <p:nvPr/>
        </p:nvSpPr>
        <p:spPr bwMode="auto">
          <a:xfrm>
            <a:off x="7684293" y="3362251"/>
            <a:ext cx="540544"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94" name="Rectangle 118"/>
          <p:cNvSpPr>
            <a:spLocks noChangeArrowheads="1"/>
          </p:cNvSpPr>
          <p:nvPr/>
        </p:nvSpPr>
        <p:spPr bwMode="auto">
          <a:xfrm>
            <a:off x="8386762" y="3308673"/>
            <a:ext cx="216694" cy="32385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95" name="Rectangle 119"/>
          <p:cNvSpPr>
            <a:spLocks noChangeArrowheads="1"/>
          </p:cNvSpPr>
          <p:nvPr/>
        </p:nvSpPr>
        <p:spPr bwMode="auto">
          <a:xfrm>
            <a:off x="8710612" y="3308673"/>
            <a:ext cx="323850" cy="32385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extLst>
      <p:ext uri="{BB962C8B-B14F-4D97-AF65-F5344CB8AC3E}">
        <p14:creationId xmlns:p14="http://schemas.microsoft.com/office/powerpoint/2010/main" val="3358876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7076"/>
                                        </p:tgtEl>
                                        <p:attrNameLst>
                                          <p:attrName>style.visibility</p:attrName>
                                        </p:attrNameLst>
                                      </p:cBhvr>
                                      <p:to>
                                        <p:strVal val="visible"/>
                                      </p:to>
                                    </p:set>
                                    <p:anim calcmode="lin" valueType="num">
                                      <p:cBhvr additive="base">
                                        <p:cTn id="7" dur="500" fill="hold"/>
                                        <p:tgtEl>
                                          <p:spTgt spid="127076"/>
                                        </p:tgtEl>
                                        <p:attrNameLst>
                                          <p:attrName>ppt_x</p:attrName>
                                        </p:attrNameLst>
                                      </p:cBhvr>
                                      <p:tavLst>
                                        <p:tav tm="0">
                                          <p:val>
                                            <p:strVal val="0-#ppt_w/2"/>
                                          </p:val>
                                        </p:tav>
                                        <p:tav tm="100000">
                                          <p:val>
                                            <p:strVal val="#ppt_x"/>
                                          </p:val>
                                        </p:tav>
                                      </p:tavLst>
                                    </p:anim>
                                    <p:anim calcmode="lin" valueType="num">
                                      <p:cBhvr additive="base">
                                        <p:cTn id="8" dur="500" fill="hold"/>
                                        <p:tgtEl>
                                          <p:spTgt spid="127076"/>
                                        </p:tgtEl>
                                        <p:attrNameLst>
                                          <p:attrName>ppt_y</p:attrName>
                                        </p:attrNameLst>
                                      </p:cBhvr>
                                      <p:tavLst>
                                        <p:tav tm="0">
                                          <p:val>
                                            <p:strVal val="#ppt_y"/>
                                          </p:val>
                                        </p:tav>
                                        <p:tav tm="100000">
                                          <p:val>
                                            <p:strVal val="#ppt_y"/>
                                          </p:val>
                                        </p:tav>
                                      </p:tavLst>
                                    </p:anim>
                                  </p:childTnLst>
                                </p:cTn>
                              </p:par>
                              <p:par>
                                <p:cTn id="9" presetID="2" presetClass="exit" presetSubtype="2" fill="hold" nodeType="withEffect">
                                  <p:stCondLst>
                                    <p:cond delay="0"/>
                                  </p:stCondLst>
                                  <p:childTnLst>
                                    <p:anim calcmode="lin" valueType="num">
                                      <p:cBhvr additive="base">
                                        <p:cTn id="10" dur="500"/>
                                        <p:tgtEl>
                                          <p:spTgt spid="127077"/>
                                        </p:tgtEl>
                                        <p:attrNameLst>
                                          <p:attrName>ppt_x</p:attrName>
                                        </p:attrNameLst>
                                      </p:cBhvr>
                                      <p:tavLst>
                                        <p:tav tm="0">
                                          <p:val>
                                            <p:strVal val="ppt_x"/>
                                          </p:val>
                                        </p:tav>
                                        <p:tav tm="100000">
                                          <p:val>
                                            <p:strVal val="1+ppt_w/2"/>
                                          </p:val>
                                        </p:tav>
                                      </p:tavLst>
                                    </p:anim>
                                    <p:anim calcmode="lin" valueType="num">
                                      <p:cBhvr additive="base">
                                        <p:cTn id="11" dur="500"/>
                                        <p:tgtEl>
                                          <p:spTgt spid="127077"/>
                                        </p:tgtEl>
                                        <p:attrNameLst>
                                          <p:attrName>ppt_y</p:attrName>
                                        </p:attrNameLst>
                                      </p:cBhvr>
                                      <p:tavLst>
                                        <p:tav tm="0">
                                          <p:val>
                                            <p:strVal val="ppt_y"/>
                                          </p:val>
                                        </p:tav>
                                        <p:tav tm="100000">
                                          <p:val>
                                            <p:strVal val="ppt_y"/>
                                          </p:val>
                                        </p:tav>
                                      </p:tavLst>
                                    </p:anim>
                                    <p:set>
                                      <p:cBhvr>
                                        <p:cTn id="12" dur="1" fill="hold">
                                          <p:stCondLst>
                                            <p:cond delay="499"/>
                                          </p:stCondLst>
                                        </p:cTn>
                                        <p:tgtEl>
                                          <p:spTgt spid="127077"/>
                                        </p:tgtEl>
                                        <p:attrNameLst>
                                          <p:attrName>style.visibility</p:attrName>
                                        </p:attrNameLst>
                                      </p:cBhvr>
                                      <p:to>
                                        <p:strVal val="hidden"/>
                                      </p:to>
                                    </p:set>
                                  </p:childTnLst>
                                </p:cTn>
                              </p:par>
                              <p:par>
                                <p:cTn id="13" presetID="2" presetClass="entr" presetSubtype="8" fill="hold" nodeType="withEffect">
                                  <p:stCondLst>
                                    <p:cond delay="0"/>
                                  </p:stCondLst>
                                  <p:childTnLst>
                                    <p:set>
                                      <p:cBhvr>
                                        <p:cTn id="14" dur="1" fill="hold">
                                          <p:stCondLst>
                                            <p:cond delay="0"/>
                                          </p:stCondLst>
                                        </p:cTn>
                                        <p:tgtEl>
                                          <p:spTgt spid="127079"/>
                                        </p:tgtEl>
                                        <p:attrNameLst>
                                          <p:attrName>style.visibility</p:attrName>
                                        </p:attrNameLst>
                                      </p:cBhvr>
                                      <p:to>
                                        <p:strVal val="visible"/>
                                      </p:to>
                                    </p:set>
                                    <p:anim calcmode="lin" valueType="num">
                                      <p:cBhvr additive="base">
                                        <p:cTn id="15" dur="500" fill="hold"/>
                                        <p:tgtEl>
                                          <p:spTgt spid="127079"/>
                                        </p:tgtEl>
                                        <p:attrNameLst>
                                          <p:attrName>ppt_x</p:attrName>
                                        </p:attrNameLst>
                                      </p:cBhvr>
                                      <p:tavLst>
                                        <p:tav tm="0">
                                          <p:val>
                                            <p:strVal val="0-#ppt_w/2"/>
                                          </p:val>
                                        </p:tav>
                                        <p:tav tm="100000">
                                          <p:val>
                                            <p:strVal val="#ppt_x"/>
                                          </p:val>
                                        </p:tav>
                                      </p:tavLst>
                                    </p:anim>
                                    <p:anim calcmode="lin" valueType="num">
                                      <p:cBhvr additive="base">
                                        <p:cTn id="16" dur="500" fill="hold"/>
                                        <p:tgtEl>
                                          <p:spTgt spid="127079"/>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7080"/>
                                        </p:tgtEl>
                                        <p:attrNameLst>
                                          <p:attrName>style.visibility</p:attrName>
                                        </p:attrNameLst>
                                      </p:cBhvr>
                                      <p:to>
                                        <p:strVal val="visible"/>
                                      </p:to>
                                    </p:set>
                                    <p:anim calcmode="lin" valueType="num">
                                      <p:cBhvr additive="base">
                                        <p:cTn id="21" dur="500" fill="hold"/>
                                        <p:tgtEl>
                                          <p:spTgt spid="127080"/>
                                        </p:tgtEl>
                                        <p:attrNameLst>
                                          <p:attrName>ppt_x</p:attrName>
                                        </p:attrNameLst>
                                      </p:cBhvr>
                                      <p:tavLst>
                                        <p:tav tm="0">
                                          <p:val>
                                            <p:strVal val="0-#ppt_w/2"/>
                                          </p:val>
                                        </p:tav>
                                        <p:tav tm="100000">
                                          <p:val>
                                            <p:strVal val="#ppt_x"/>
                                          </p:val>
                                        </p:tav>
                                      </p:tavLst>
                                    </p:anim>
                                    <p:anim calcmode="lin" valueType="num">
                                      <p:cBhvr additive="base">
                                        <p:cTn id="22" dur="500" fill="hold"/>
                                        <p:tgtEl>
                                          <p:spTgt spid="127080"/>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27081"/>
                                        </p:tgtEl>
                                        <p:attrNameLst>
                                          <p:attrName>style.visibility</p:attrName>
                                        </p:attrNameLst>
                                      </p:cBhvr>
                                      <p:to>
                                        <p:strVal val="visible"/>
                                      </p:to>
                                    </p:set>
                                    <p:anim calcmode="lin" valueType="num">
                                      <p:cBhvr additive="base">
                                        <p:cTn id="25" dur="500" fill="hold"/>
                                        <p:tgtEl>
                                          <p:spTgt spid="127081"/>
                                        </p:tgtEl>
                                        <p:attrNameLst>
                                          <p:attrName>ppt_x</p:attrName>
                                        </p:attrNameLst>
                                      </p:cBhvr>
                                      <p:tavLst>
                                        <p:tav tm="0">
                                          <p:val>
                                            <p:strVal val="0-#ppt_w/2"/>
                                          </p:val>
                                        </p:tav>
                                        <p:tav tm="100000">
                                          <p:val>
                                            <p:strVal val="#ppt_x"/>
                                          </p:val>
                                        </p:tav>
                                      </p:tavLst>
                                    </p:anim>
                                    <p:anim calcmode="lin" valueType="num">
                                      <p:cBhvr additive="base">
                                        <p:cTn id="26" dur="500" fill="hold"/>
                                        <p:tgtEl>
                                          <p:spTgt spid="127081"/>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27082"/>
                                        </p:tgtEl>
                                        <p:attrNameLst>
                                          <p:attrName>style.visibility</p:attrName>
                                        </p:attrNameLst>
                                      </p:cBhvr>
                                      <p:to>
                                        <p:strVal val="visible"/>
                                      </p:to>
                                    </p:set>
                                    <p:anim calcmode="lin" valueType="num">
                                      <p:cBhvr additive="base">
                                        <p:cTn id="29" dur="500" fill="hold"/>
                                        <p:tgtEl>
                                          <p:spTgt spid="127082"/>
                                        </p:tgtEl>
                                        <p:attrNameLst>
                                          <p:attrName>ppt_x</p:attrName>
                                        </p:attrNameLst>
                                      </p:cBhvr>
                                      <p:tavLst>
                                        <p:tav tm="0">
                                          <p:val>
                                            <p:strVal val="0-#ppt_w/2"/>
                                          </p:val>
                                        </p:tav>
                                        <p:tav tm="100000">
                                          <p:val>
                                            <p:strVal val="#ppt_x"/>
                                          </p:val>
                                        </p:tav>
                                      </p:tavLst>
                                    </p:anim>
                                    <p:anim calcmode="lin" valueType="num">
                                      <p:cBhvr additive="base">
                                        <p:cTn id="30" dur="500" fill="hold"/>
                                        <p:tgtEl>
                                          <p:spTgt spid="127082"/>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27083"/>
                                        </p:tgtEl>
                                        <p:attrNameLst>
                                          <p:attrName>style.visibility</p:attrName>
                                        </p:attrNameLst>
                                      </p:cBhvr>
                                      <p:to>
                                        <p:strVal val="visible"/>
                                      </p:to>
                                    </p:set>
                                    <p:anim calcmode="lin" valueType="num">
                                      <p:cBhvr additive="base">
                                        <p:cTn id="33" dur="500" fill="hold"/>
                                        <p:tgtEl>
                                          <p:spTgt spid="127083"/>
                                        </p:tgtEl>
                                        <p:attrNameLst>
                                          <p:attrName>ppt_x</p:attrName>
                                        </p:attrNameLst>
                                      </p:cBhvr>
                                      <p:tavLst>
                                        <p:tav tm="0">
                                          <p:val>
                                            <p:strVal val="0-#ppt_w/2"/>
                                          </p:val>
                                        </p:tav>
                                        <p:tav tm="100000">
                                          <p:val>
                                            <p:strVal val="#ppt_x"/>
                                          </p:val>
                                        </p:tav>
                                      </p:tavLst>
                                    </p:anim>
                                    <p:anim calcmode="lin" valueType="num">
                                      <p:cBhvr additive="base">
                                        <p:cTn id="34" dur="500" fill="hold"/>
                                        <p:tgtEl>
                                          <p:spTgt spid="127083"/>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27084"/>
                                        </p:tgtEl>
                                        <p:attrNameLst>
                                          <p:attrName>style.visibility</p:attrName>
                                        </p:attrNameLst>
                                      </p:cBhvr>
                                      <p:to>
                                        <p:strVal val="visible"/>
                                      </p:to>
                                    </p:set>
                                    <p:anim calcmode="lin" valueType="num">
                                      <p:cBhvr additive="base">
                                        <p:cTn id="37" dur="500" fill="hold"/>
                                        <p:tgtEl>
                                          <p:spTgt spid="127084"/>
                                        </p:tgtEl>
                                        <p:attrNameLst>
                                          <p:attrName>ppt_x</p:attrName>
                                        </p:attrNameLst>
                                      </p:cBhvr>
                                      <p:tavLst>
                                        <p:tav tm="0">
                                          <p:val>
                                            <p:strVal val="0-#ppt_w/2"/>
                                          </p:val>
                                        </p:tav>
                                        <p:tav tm="100000">
                                          <p:val>
                                            <p:strVal val="#ppt_x"/>
                                          </p:val>
                                        </p:tav>
                                      </p:tavLst>
                                    </p:anim>
                                    <p:anim calcmode="lin" valueType="num">
                                      <p:cBhvr additive="base">
                                        <p:cTn id="38" dur="500" fill="hold"/>
                                        <p:tgtEl>
                                          <p:spTgt spid="127084"/>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27085"/>
                                        </p:tgtEl>
                                        <p:attrNameLst>
                                          <p:attrName>style.visibility</p:attrName>
                                        </p:attrNameLst>
                                      </p:cBhvr>
                                      <p:to>
                                        <p:strVal val="visible"/>
                                      </p:to>
                                    </p:set>
                                    <p:anim calcmode="lin" valueType="num">
                                      <p:cBhvr additive="base">
                                        <p:cTn id="41" dur="500" fill="hold"/>
                                        <p:tgtEl>
                                          <p:spTgt spid="127085"/>
                                        </p:tgtEl>
                                        <p:attrNameLst>
                                          <p:attrName>ppt_x</p:attrName>
                                        </p:attrNameLst>
                                      </p:cBhvr>
                                      <p:tavLst>
                                        <p:tav tm="0">
                                          <p:val>
                                            <p:strVal val="0-#ppt_w/2"/>
                                          </p:val>
                                        </p:tav>
                                        <p:tav tm="100000">
                                          <p:val>
                                            <p:strVal val="#ppt_x"/>
                                          </p:val>
                                        </p:tav>
                                      </p:tavLst>
                                    </p:anim>
                                    <p:anim calcmode="lin" valueType="num">
                                      <p:cBhvr additive="base">
                                        <p:cTn id="42" dur="500" fill="hold"/>
                                        <p:tgtEl>
                                          <p:spTgt spid="127085"/>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27086"/>
                                        </p:tgtEl>
                                        <p:attrNameLst>
                                          <p:attrName>style.visibility</p:attrName>
                                        </p:attrNameLst>
                                      </p:cBhvr>
                                      <p:to>
                                        <p:strVal val="visible"/>
                                      </p:to>
                                    </p:set>
                                    <p:anim calcmode="lin" valueType="num">
                                      <p:cBhvr additive="base">
                                        <p:cTn id="45" dur="500" fill="hold"/>
                                        <p:tgtEl>
                                          <p:spTgt spid="127086"/>
                                        </p:tgtEl>
                                        <p:attrNameLst>
                                          <p:attrName>ppt_x</p:attrName>
                                        </p:attrNameLst>
                                      </p:cBhvr>
                                      <p:tavLst>
                                        <p:tav tm="0">
                                          <p:val>
                                            <p:strVal val="0-#ppt_w/2"/>
                                          </p:val>
                                        </p:tav>
                                        <p:tav tm="100000">
                                          <p:val>
                                            <p:strVal val="#ppt_x"/>
                                          </p:val>
                                        </p:tav>
                                      </p:tavLst>
                                    </p:anim>
                                    <p:anim calcmode="lin" valueType="num">
                                      <p:cBhvr additive="base">
                                        <p:cTn id="46" dur="500" fill="hold"/>
                                        <p:tgtEl>
                                          <p:spTgt spid="127086"/>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127087"/>
                                        </p:tgtEl>
                                        <p:attrNameLst>
                                          <p:attrName>style.visibility</p:attrName>
                                        </p:attrNameLst>
                                      </p:cBhvr>
                                      <p:to>
                                        <p:strVal val="visible"/>
                                      </p:to>
                                    </p:set>
                                    <p:anim calcmode="lin" valueType="num">
                                      <p:cBhvr additive="base">
                                        <p:cTn id="49" dur="500" fill="hold"/>
                                        <p:tgtEl>
                                          <p:spTgt spid="127087"/>
                                        </p:tgtEl>
                                        <p:attrNameLst>
                                          <p:attrName>ppt_x</p:attrName>
                                        </p:attrNameLst>
                                      </p:cBhvr>
                                      <p:tavLst>
                                        <p:tav tm="0">
                                          <p:val>
                                            <p:strVal val="0-#ppt_w/2"/>
                                          </p:val>
                                        </p:tav>
                                        <p:tav tm="100000">
                                          <p:val>
                                            <p:strVal val="#ppt_x"/>
                                          </p:val>
                                        </p:tav>
                                      </p:tavLst>
                                    </p:anim>
                                    <p:anim calcmode="lin" valueType="num">
                                      <p:cBhvr additive="base">
                                        <p:cTn id="50" dur="500" fill="hold"/>
                                        <p:tgtEl>
                                          <p:spTgt spid="127087"/>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127088"/>
                                        </p:tgtEl>
                                        <p:attrNameLst>
                                          <p:attrName>style.visibility</p:attrName>
                                        </p:attrNameLst>
                                      </p:cBhvr>
                                      <p:to>
                                        <p:strVal val="visible"/>
                                      </p:to>
                                    </p:set>
                                    <p:anim calcmode="lin" valueType="num">
                                      <p:cBhvr additive="base">
                                        <p:cTn id="53" dur="500" fill="hold"/>
                                        <p:tgtEl>
                                          <p:spTgt spid="127088"/>
                                        </p:tgtEl>
                                        <p:attrNameLst>
                                          <p:attrName>ppt_x</p:attrName>
                                        </p:attrNameLst>
                                      </p:cBhvr>
                                      <p:tavLst>
                                        <p:tav tm="0">
                                          <p:val>
                                            <p:strVal val="0-#ppt_w/2"/>
                                          </p:val>
                                        </p:tav>
                                        <p:tav tm="100000">
                                          <p:val>
                                            <p:strVal val="#ppt_x"/>
                                          </p:val>
                                        </p:tav>
                                      </p:tavLst>
                                    </p:anim>
                                    <p:anim calcmode="lin" valueType="num">
                                      <p:cBhvr additive="base">
                                        <p:cTn id="54" dur="500" fill="hold"/>
                                        <p:tgtEl>
                                          <p:spTgt spid="127088"/>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127089"/>
                                        </p:tgtEl>
                                        <p:attrNameLst>
                                          <p:attrName>style.visibility</p:attrName>
                                        </p:attrNameLst>
                                      </p:cBhvr>
                                      <p:to>
                                        <p:strVal val="visible"/>
                                      </p:to>
                                    </p:set>
                                    <p:anim calcmode="lin" valueType="num">
                                      <p:cBhvr additive="base">
                                        <p:cTn id="57" dur="500" fill="hold"/>
                                        <p:tgtEl>
                                          <p:spTgt spid="127089"/>
                                        </p:tgtEl>
                                        <p:attrNameLst>
                                          <p:attrName>ppt_x</p:attrName>
                                        </p:attrNameLst>
                                      </p:cBhvr>
                                      <p:tavLst>
                                        <p:tav tm="0">
                                          <p:val>
                                            <p:strVal val="0-#ppt_w/2"/>
                                          </p:val>
                                        </p:tav>
                                        <p:tav tm="100000">
                                          <p:val>
                                            <p:strVal val="#ppt_x"/>
                                          </p:val>
                                        </p:tav>
                                      </p:tavLst>
                                    </p:anim>
                                    <p:anim calcmode="lin" valueType="num">
                                      <p:cBhvr additive="base">
                                        <p:cTn id="58" dur="500" fill="hold"/>
                                        <p:tgtEl>
                                          <p:spTgt spid="127089"/>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127090"/>
                                        </p:tgtEl>
                                        <p:attrNameLst>
                                          <p:attrName>style.visibility</p:attrName>
                                        </p:attrNameLst>
                                      </p:cBhvr>
                                      <p:to>
                                        <p:strVal val="visible"/>
                                      </p:to>
                                    </p:set>
                                    <p:anim calcmode="lin" valueType="num">
                                      <p:cBhvr additive="base">
                                        <p:cTn id="61" dur="500" fill="hold"/>
                                        <p:tgtEl>
                                          <p:spTgt spid="127090"/>
                                        </p:tgtEl>
                                        <p:attrNameLst>
                                          <p:attrName>ppt_x</p:attrName>
                                        </p:attrNameLst>
                                      </p:cBhvr>
                                      <p:tavLst>
                                        <p:tav tm="0">
                                          <p:val>
                                            <p:strVal val="0-#ppt_w/2"/>
                                          </p:val>
                                        </p:tav>
                                        <p:tav tm="100000">
                                          <p:val>
                                            <p:strVal val="#ppt_x"/>
                                          </p:val>
                                        </p:tav>
                                      </p:tavLst>
                                    </p:anim>
                                    <p:anim calcmode="lin" valueType="num">
                                      <p:cBhvr additive="base">
                                        <p:cTn id="62" dur="500" fill="hold"/>
                                        <p:tgtEl>
                                          <p:spTgt spid="127090"/>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0"/>
                                  </p:stCondLst>
                                  <p:childTnLst>
                                    <p:set>
                                      <p:cBhvr>
                                        <p:cTn id="64" dur="1" fill="hold">
                                          <p:stCondLst>
                                            <p:cond delay="0"/>
                                          </p:stCondLst>
                                        </p:cTn>
                                        <p:tgtEl>
                                          <p:spTgt spid="127091"/>
                                        </p:tgtEl>
                                        <p:attrNameLst>
                                          <p:attrName>style.visibility</p:attrName>
                                        </p:attrNameLst>
                                      </p:cBhvr>
                                      <p:to>
                                        <p:strVal val="visible"/>
                                      </p:to>
                                    </p:set>
                                    <p:anim calcmode="lin" valueType="num">
                                      <p:cBhvr additive="base">
                                        <p:cTn id="65" dur="500" fill="hold"/>
                                        <p:tgtEl>
                                          <p:spTgt spid="127091"/>
                                        </p:tgtEl>
                                        <p:attrNameLst>
                                          <p:attrName>ppt_x</p:attrName>
                                        </p:attrNameLst>
                                      </p:cBhvr>
                                      <p:tavLst>
                                        <p:tav tm="0">
                                          <p:val>
                                            <p:strVal val="0-#ppt_w/2"/>
                                          </p:val>
                                        </p:tav>
                                        <p:tav tm="100000">
                                          <p:val>
                                            <p:strVal val="#ppt_x"/>
                                          </p:val>
                                        </p:tav>
                                      </p:tavLst>
                                    </p:anim>
                                    <p:anim calcmode="lin" valueType="num">
                                      <p:cBhvr additive="base">
                                        <p:cTn id="66" dur="500" fill="hold"/>
                                        <p:tgtEl>
                                          <p:spTgt spid="127091"/>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0"/>
                                  </p:stCondLst>
                                  <p:childTnLst>
                                    <p:set>
                                      <p:cBhvr>
                                        <p:cTn id="68" dur="1" fill="hold">
                                          <p:stCondLst>
                                            <p:cond delay="0"/>
                                          </p:stCondLst>
                                        </p:cTn>
                                        <p:tgtEl>
                                          <p:spTgt spid="127092"/>
                                        </p:tgtEl>
                                        <p:attrNameLst>
                                          <p:attrName>style.visibility</p:attrName>
                                        </p:attrNameLst>
                                      </p:cBhvr>
                                      <p:to>
                                        <p:strVal val="visible"/>
                                      </p:to>
                                    </p:set>
                                    <p:anim calcmode="lin" valueType="num">
                                      <p:cBhvr additive="base">
                                        <p:cTn id="69" dur="500" fill="hold"/>
                                        <p:tgtEl>
                                          <p:spTgt spid="127092"/>
                                        </p:tgtEl>
                                        <p:attrNameLst>
                                          <p:attrName>ppt_x</p:attrName>
                                        </p:attrNameLst>
                                      </p:cBhvr>
                                      <p:tavLst>
                                        <p:tav tm="0">
                                          <p:val>
                                            <p:strVal val="0-#ppt_w/2"/>
                                          </p:val>
                                        </p:tav>
                                        <p:tav tm="100000">
                                          <p:val>
                                            <p:strVal val="#ppt_x"/>
                                          </p:val>
                                        </p:tav>
                                      </p:tavLst>
                                    </p:anim>
                                    <p:anim calcmode="lin" valueType="num">
                                      <p:cBhvr additive="base">
                                        <p:cTn id="70" dur="500" fill="hold"/>
                                        <p:tgtEl>
                                          <p:spTgt spid="127092"/>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0"/>
                                  </p:stCondLst>
                                  <p:childTnLst>
                                    <p:set>
                                      <p:cBhvr>
                                        <p:cTn id="72" dur="1" fill="hold">
                                          <p:stCondLst>
                                            <p:cond delay="0"/>
                                          </p:stCondLst>
                                        </p:cTn>
                                        <p:tgtEl>
                                          <p:spTgt spid="127093"/>
                                        </p:tgtEl>
                                        <p:attrNameLst>
                                          <p:attrName>style.visibility</p:attrName>
                                        </p:attrNameLst>
                                      </p:cBhvr>
                                      <p:to>
                                        <p:strVal val="visible"/>
                                      </p:to>
                                    </p:set>
                                    <p:anim calcmode="lin" valueType="num">
                                      <p:cBhvr additive="base">
                                        <p:cTn id="73" dur="500" fill="hold"/>
                                        <p:tgtEl>
                                          <p:spTgt spid="127093"/>
                                        </p:tgtEl>
                                        <p:attrNameLst>
                                          <p:attrName>ppt_x</p:attrName>
                                        </p:attrNameLst>
                                      </p:cBhvr>
                                      <p:tavLst>
                                        <p:tav tm="0">
                                          <p:val>
                                            <p:strVal val="0-#ppt_w/2"/>
                                          </p:val>
                                        </p:tav>
                                        <p:tav tm="100000">
                                          <p:val>
                                            <p:strVal val="#ppt_x"/>
                                          </p:val>
                                        </p:tav>
                                      </p:tavLst>
                                    </p:anim>
                                    <p:anim calcmode="lin" valueType="num">
                                      <p:cBhvr additive="base">
                                        <p:cTn id="74" dur="500" fill="hold"/>
                                        <p:tgtEl>
                                          <p:spTgt spid="127093"/>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0"/>
                                  </p:stCondLst>
                                  <p:childTnLst>
                                    <p:set>
                                      <p:cBhvr>
                                        <p:cTn id="76" dur="1" fill="hold">
                                          <p:stCondLst>
                                            <p:cond delay="0"/>
                                          </p:stCondLst>
                                        </p:cTn>
                                        <p:tgtEl>
                                          <p:spTgt spid="127094"/>
                                        </p:tgtEl>
                                        <p:attrNameLst>
                                          <p:attrName>style.visibility</p:attrName>
                                        </p:attrNameLst>
                                      </p:cBhvr>
                                      <p:to>
                                        <p:strVal val="visible"/>
                                      </p:to>
                                    </p:set>
                                    <p:anim calcmode="lin" valueType="num">
                                      <p:cBhvr additive="base">
                                        <p:cTn id="77" dur="500" fill="hold"/>
                                        <p:tgtEl>
                                          <p:spTgt spid="127094"/>
                                        </p:tgtEl>
                                        <p:attrNameLst>
                                          <p:attrName>ppt_x</p:attrName>
                                        </p:attrNameLst>
                                      </p:cBhvr>
                                      <p:tavLst>
                                        <p:tav tm="0">
                                          <p:val>
                                            <p:strVal val="0-#ppt_w/2"/>
                                          </p:val>
                                        </p:tav>
                                        <p:tav tm="100000">
                                          <p:val>
                                            <p:strVal val="#ppt_x"/>
                                          </p:val>
                                        </p:tav>
                                      </p:tavLst>
                                    </p:anim>
                                    <p:anim calcmode="lin" valueType="num">
                                      <p:cBhvr additive="base">
                                        <p:cTn id="78" dur="500" fill="hold"/>
                                        <p:tgtEl>
                                          <p:spTgt spid="127094"/>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127095"/>
                                        </p:tgtEl>
                                        <p:attrNameLst>
                                          <p:attrName>style.visibility</p:attrName>
                                        </p:attrNameLst>
                                      </p:cBhvr>
                                      <p:to>
                                        <p:strVal val="visible"/>
                                      </p:to>
                                    </p:set>
                                    <p:anim calcmode="lin" valueType="num">
                                      <p:cBhvr additive="base">
                                        <p:cTn id="81" dur="500" fill="hold"/>
                                        <p:tgtEl>
                                          <p:spTgt spid="127095"/>
                                        </p:tgtEl>
                                        <p:attrNameLst>
                                          <p:attrName>ppt_x</p:attrName>
                                        </p:attrNameLst>
                                      </p:cBhvr>
                                      <p:tavLst>
                                        <p:tav tm="0">
                                          <p:val>
                                            <p:strVal val="0-#ppt_w/2"/>
                                          </p:val>
                                        </p:tav>
                                        <p:tav tm="100000">
                                          <p:val>
                                            <p:strVal val="#ppt_x"/>
                                          </p:val>
                                        </p:tav>
                                      </p:tavLst>
                                    </p:anim>
                                    <p:anim calcmode="lin" valueType="num">
                                      <p:cBhvr additive="base">
                                        <p:cTn id="82" dur="500" fill="hold"/>
                                        <p:tgtEl>
                                          <p:spTgt spid="127095"/>
                                        </p:tgtEl>
                                        <p:attrNameLst>
                                          <p:attrName>ppt_y</p:attrName>
                                        </p:attrNameLst>
                                      </p:cBhvr>
                                      <p:tavLst>
                                        <p:tav tm="0">
                                          <p:val>
                                            <p:strVal val="#ppt_y"/>
                                          </p:val>
                                        </p:tav>
                                        <p:tav tm="100000">
                                          <p:val>
                                            <p:strVal val="#ppt_y"/>
                                          </p:val>
                                        </p:tav>
                                      </p:tavLst>
                                    </p:anim>
                                  </p:childTnLst>
                                </p:cTn>
                              </p:par>
                              <p:par>
                                <p:cTn id="83" presetID="2" presetClass="exit" presetSubtype="2" fill="hold" nodeType="withEffect">
                                  <p:stCondLst>
                                    <p:cond delay="0"/>
                                  </p:stCondLst>
                                  <p:childTnLst>
                                    <p:anim calcmode="lin" valueType="num">
                                      <p:cBhvr additive="base">
                                        <p:cTn id="84" dur="500"/>
                                        <p:tgtEl>
                                          <p:spTgt spid="127079"/>
                                        </p:tgtEl>
                                        <p:attrNameLst>
                                          <p:attrName>ppt_x</p:attrName>
                                        </p:attrNameLst>
                                      </p:cBhvr>
                                      <p:tavLst>
                                        <p:tav tm="0">
                                          <p:val>
                                            <p:strVal val="ppt_x"/>
                                          </p:val>
                                        </p:tav>
                                        <p:tav tm="100000">
                                          <p:val>
                                            <p:strVal val="1+ppt_w/2"/>
                                          </p:val>
                                        </p:tav>
                                      </p:tavLst>
                                    </p:anim>
                                    <p:anim calcmode="lin" valueType="num">
                                      <p:cBhvr additive="base">
                                        <p:cTn id="85" dur="500"/>
                                        <p:tgtEl>
                                          <p:spTgt spid="127079"/>
                                        </p:tgtEl>
                                        <p:attrNameLst>
                                          <p:attrName>ppt_y</p:attrName>
                                        </p:attrNameLst>
                                      </p:cBhvr>
                                      <p:tavLst>
                                        <p:tav tm="0">
                                          <p:val>
                                            <p:strVal val="ppt_y"/>
                                          </p:val>
                                        </p:tav>
                                        <p:tav tm="100000">
                                          <p:val>
                                            <p:strVal val="ppt_y"/>
                                          </p:val>
                                        </p:tav>
                                      </p:tavLst>
                                    </p:anim>
                                    <p:set>
                                      <p:cBhvr>
                                        <p:cTn id="86" dur="1" fill="hold">
                                          <p:stCondLst>
                                            <p:cond delay="499"/>
                                          </p:stCondLst>
                                        </p:cTn>
                                        <p:tgtEl>
                                          <p:spTgt spid="1270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6" grpId="0"/>
      <p:bldP spid="1270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ctrTitle"/>
          </p:nvPr>
        </p:nvSpPr>
        <p:spPr>
          <a:xfrm>
            <a:off x="457200" y="273366"/>
            <a:ext cx="7772400" cy="430887"/>
          </a:xfrm>
        </p:spPr>
        <p:txBody>
          <a:bodyPr/>
          <a:lstStyle/>
          <a:p>
            <a:r>
              <a:rPr lang="en-US" altLang="en-US" sz="2800" i="0" dirty="0"/>
              <a:t>Segmentation</a:t>
            </a:r>
            <a:endParaRPr lang="el-GR" altLang="en-US" sz="2800" i="0" dirty="0"/>
          </a:p>
        </p:txBody>
      </p:sp>
      <p:sp>
        <p:nvSpPr>
          <p:cNvPr id="134181" name="Rectangle 37"/>
          <p:cNvSpPr>
            <a:spLocks noChangeArrowheads="1"/>
          </p:cNvSpPr>
          <p:nvPr/>
        </p:nvSpPr>
        <p:spPr bwMode="auto">
          <a:xfrm>
            <a:off x="1036439" y="1125140"/>
            <a:ext cx="6156722"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Explicit Segmentation</a:t>
            </a:r>
            <a:endParaRPr lang="en-US" altLang="en-US" sz="2000" dirty="0">
              <a:latin typeface="Arial" panose="020B0604020202020204" pitchFamily="34" charset="0"/>
              <a:cs typeface="Arial" panose="020B0604020202020204" pitchFamily="34" charset="0"/>
            </a:endParaRPr>
          </a:p>
        </p:txBody>
      </p:sp>
      <p:sp>
        <p:nvSpPr>
          <p:cNvPr id="134182" name="Rectangle 38"/>
          <p:cNvSpPr>
            <a:spLocks noChangeArrowheads="1"/>
          </p:cNvSpPr>
          <p:nvPr/>
        </p:nvSpPr>
        <p:spPr bwMode="auto">
          <a:xfrm>
            <a:off x="1358504" y="1596329"/>
            <a:ext cx="7252096" cy="178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r>
              <a:rPr lang="en-GB" altLang="en-US" sz="1600" dirty="0">
                <a:latin typeface="Arial" panose="020B0604020202020204" pitchFamily="34" charset="0"/>
                <a:cs typeface="Arial" panose="020B0604020202020204" pitchFamily="34" charset="0"/>
              </a:rPr>
              <a:t>In explicit approaches one tries to identify the smallest possible word segments (primitive segments) that may be smaller than letters, but surely cannot be segmented further. Later in the recognition process these primitive segments are assembled into letters based on input from the character recognizer. The advantage of the first strategy is that it is robust and quite straightforward, but is not very flexible. </a:t>
            </a:r>
            <a:endParaRPr lang="en-US" altLang="en-US" sz="1600" dirty="0">
              <a:latin typeface="Arial" panose="020B0604020202020204" pitchFamily="34" charset="0"/>
              <a:cs typeface="Arial" panose="020B0604020202020204" pitchFamily="34" charset="0"/>
            </a:endParaRPr>
          </a:p>
        </p:txBody>
      </p:sp>
      <p:sp>
        <p:nvSpPr>
          <p:cNvPr id="134183" name="Rectangle 39"/>
          <p:cNvSpPr>
            <a:spLocks noChangeArrowheads="1"/>
          </p:cNvSpPr>
          <p:nvPr/>
        </p:nvSpPr>
        <p:spPr bwMode="auto">
          <a:xfrm>
            <a:off x="1107724" y="3378695"/>
            <a:ext cx="6156722"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Implicit Segmentation</a:t>
            </a:r>
            <a:endParaRPr lang="en-US" altLang="en-US" sz="2000" dirty="0">
              <a:latin typeface="Arial" panose="020B0604020202020204" pitchFamily="34" charset="0"/>
              <a:cs typeface="Arial" panose="020B0604020202020204" pitchFamily="34" charset="0"/>
            </a:endParaRPr>
          </a:p>
        </p:txBody>
      </p:sp>
      <p:sp>
        <p:nvSpPr>
          <p:cNvPr id="134184" name="Rectangle 40"/>
          <p:cNvSpPr>
            <a:spLocks noChangeArrowheads="1"/>
          </p:cNvSpPr>
          <p:nvPr/>
        </p:nvSpPr>
        <p:spPr bwMode="auto">
          <a:xfrm>
            <a:off x="1466850" y="3706416"/>
            <a:ext cx="7143749" cy="124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r>
              <a:rPr lang="en-GB" altLang="en-US" sz="1600" dirty="0">
                <a:latin typeface="Arial" panose="020B0604020202020204" pitchFamily="34" charset="0"/>
                <a:cs typeface="Arial" panose="020B0604020202020204" pitchFamily="34" charset="0"/>
              </a:rPr>
              <a:t>In implicit approaches the words are recognized entirely without segmenting them into letters. This is most effective and viable only when the set of possible words is small and known in advance, such as the recognition of bank checks and postal address</a:t>
            </a:r>
            <a:endParaRPr lang="en-US" altLang="en-US" sz="1600" dirty="0">
              <a:latin typeface="Arial" panose="020B0604020202020204" pitchFamily="34" charset="0"/>
              <a:cs typeface="Arial" panose="020B0604020202020204" pitchFamily="34" charset="0"/>
            </a:endParaRPr>
          </a:p>
        </p:txBody>
      </p:sp>
      <p:pic>
        <p:nvPicPr>
          <p:cNvPr id="134185"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984646"/>
            <a:ext cx="1619250" cy="62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86"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366" y="944164"/>
            <a:ext cx="1781175" cy="70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437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500"/>
                                        <p:tgtEl>
                                          <p:spTgt spid="134182"/>
                                        </p:tgtEl>
                                        <p:attrNameLst>
                                          <p:attrName>ppt_x</p:attrName>
                                        </p:attrNameLst>
                                      </p:cBhvr>
                                      <p:tavLst>
                                        <p:tav tm="0">
                                          <p:val>
                                            <p:strVal val="ppt_x"/>
                                          </p:val>
                                        </p:tav>
                                        <p:tav tm="100000">
                                          <p:val>
                                            <p:strVal val="1+ppt_w/2"/>
                                          </p:val>
                                        </p:tav>
                                      </p:tavLst>
                                    </p:anim>
                                    <p:anim calcmode="lin" valueType="num">
                                      <p:cBhvr additive="base">
                                        <p:cTn id="7" dur="500"/>
                                        <p:tgtEl>
                                          <p:spTgt spid="134182"/>
                                        </p:tgtEl>
                                        <p:attrNameLst>
                                          <p:attrName>ppt_y</p:attrName>
                                        </p:attrNameLst>
                                      </p:cBhvr>
                                      <p:tavLst>
                                        <p:tav tm="0">
                                          <p:val>
                                            <p:strVal val="ppt_y"/>
                                          </p:val>
                                        </p:tav>
                                        <p:tav tm="100000">
                                          <p:val>
                                            <p:strVal val="ppt_y"/>
                                          </p:val>
                                        </p:tav>
                                      </p:tavLst>
                                    </p:anim>
                                    <p:set>
                                      <p:cBhvr>
                                        <p:cTn id="8" dur="1" fill="hold">
                                          <p:stCondLst>
                                            <p:cond delay="499"/>
                                          </p:stCondLst>
                                        </p:cTn>
                                        <p:tgtEl>
                                          <p:spTgt spid="134182"/>
                                        </p:tgtEl>
                                        <p:attrNameLst>
                                          <p:attrName>style.visibility</p:attrName>
                                        </p:attrNameLst>
                                      </p:cBhvr>
                                      <p:to>
                                        <p:strVal val="hidden"/>
                                      </p:to>
                                    </p:set>
                                  </p:childTnLst>
                                </p:cTn>
                              </p:par>
                              <p:par>
                                <p:cTn id="9" presetID="2" presetClass="entr" presetSubtype="8" fill="hold" grpId="0" nodeType="withEffect">
                                  <p:stCondLst>
                                    <p:cond delay="0"/>
                                  </p:stCondLst>
                                  <p:childTnLst>
                                    <p:set>
                                      <p:cBhvr>
                                        <p:cTn id="10" dur="1" fill="hold">
                                          <p:stCondLst>
                                            <p:cond delay="0"/>
                                          </p:stCondLst>
                                        </p:cTn>
                                        <p:tgtEl>
                                          <p:spTgt spid="134183"/>
                                        </p:tgtEl>
                                        <p:attrNameLst>
                                          <p:attrName>style.visibility</p:attrName>
                                        </p:attrNameLst>
                                      </p:cBhvr>
                                      <p:to>
                                        <p:strVal val="visible"/>
                                      </p:to>
                                    </p:set>
                                    <p:anim calcmode="lin" valueType="num">
                                      <p:cBhvr additive="base">
                                        <p:cTn id="11" dur="500" fill="hold"/>
                                        <p:tgtEl>
                                          <p:spTgt spid="134183"/>
                                        </p:tgtEl>
                                        <p:attrNameLst>
                                          <p:attrName>ppt_x</p:attrName>
                                        </p:attrNameLst>
                                      </p:cBhvr>
                                      <p:tavLst>
                                        <p:tav tm="0">
                                          <p:val>
                                            <p:strVal val="0-#ppt_w/2"/>
                                          </p:val>
                                        </p:tav>
                                        <p:tav tm="100000">
                                          <p:val>
                                            <p:strVal val="#ppt_x"/>
                                          </p:val>
                                        </p:tav>
                                      </p:tavLst>
                                    </p:anim>
                                    <p:anim calcmode="lin" valueType="num">
                                      <p:cBhvr additive="base">
                                        <p:cTn id="12" dur="500" fill="hold"/>
                                        <p:tgtEl>
                                          <p:spTgt spid="13418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4184"/>
                                        </p:tgtEl>
                                        <p:attrNameLst>
                                          <p:attrName>style.visibility</p:attrName>
                                        </p:attrNameLst>
                                      </p:cBhvr>
                                      <p:to>
                                        <p:strVal val="visible"/>
                                      </p:to>
                                    </p:set>
                                    <p:anim calcmode="lin" valueType="num">
                                      <p:cBhvr additive="base">
                                        <p:cTn id="15" dur="500" fill="hold"/>
                                        <p:tgtEl>
                                          <p:spTgt spid="134184"/>
                                        </p:tgtEl>
                                        <p:attrNameLst>
                                          <p:attrName>ppt_x</p:attrName>
                                        </p:attrNameLst>
                                      </p:cBhvr>
                                      <p:tavLst>
                                        <p:tav tm="0">
                                          <p:val>
                                            <p:strVal val="0-#ppt_w/2"/>
                                          </p:val>
                                        </p:tav>
                                        <p:tav tm="100000">
                                          <p:val>
                                            <p:strVal val="#ppt_x"/>
                                          </p:val>
                                        </p:tav>
                                      </p:tavLst>
                                    </p:anim>
                                    <p:anim calcmode="lin" valueType="num">
                                      <p:cBhvr additive="base">
                                        <p:cTn id="16" dur="500" fill="hold"/>
                                        <p:tgtEl>
                                          <p:spTgt spid="134184"/>
                                        </p:tgtEl>
                                        <p:attrNameLst>
                                          <p:attrName>ppt_y</p:attrName>
                                        </p:attrNameLst>
                                      </p:cBhvr>
                                      <p:tavLst>
                                        <p:tav tm="0">
                                          <p:val>
                                            <p:strVal val="#ppt_y"/>
                                          </p:val>
                                        </p:tav>
                                        <p:tav tm="100000">
                                          <p:val>
                                            <p:strVal val="#ppt_y"/>
                                          </p:val>
                                        </p:tav>
                                      </p:tavLst>
                                    </p:anim>
                                  </p:childTnLst>
                                </p:cTn>
                              </p:par>
                              <p:par>
                                <p:cTn id="17" presetID="2" presetClass="exit" presetSubtype="4" fill="hold" nodeType="withEffect">
                                  <p:stCondLst>
                                    <p:cond delay="0"/>
                                  </p:stCondLst>
                                  <p:childTnLst>
                                    <p:anim calcmode="lin" valueType="num">
                                      <p:cBhvr additive="base">
                                        <p:cTn id="18" dur="500"/>
                                        <p:tgtEl>
                                          <p:spTgt spid="134185"/>
                                        </p:tgtEl>
                                        <p:attrNameLst>
                                          <p:attrName>ppt_x</p:attrName>
                                        </p:attrNameLst>
                                      </p:cBhvr>
                                      <p:tavLst>
                                        <p:tav tm="0">
                                          <p:val>
                                            <p:strVal val="ppt_x"/>
                                          </p:val>
                                        </p:tav>
                                        <p:tav tm="100000">
                                          <p:val>
                                            <p:strVal val="ppt_x"/>
                                          </p:val>
                                        </p:tav>
                                      </p:tavLst>
                                    </p:anim>
                                    <p:anim calcmode="lin" valueType="num">
                                      <p:cBhvr additive="base">
                                        <p:cTn id="19" dur="500"/>
                                        <p:tgtEl>
                                          <p:spTgt spid="134185"/>
                                        </p:tgtEl>
                                        <p:attrNameLst>
                                          <p:attrName>ppt_y</p:attrName>
                                        </p:attrNameLst>
                                      </p:cBhvr>
                                      <p:tavLst>
                                        <p:tav tm="0">
                                          <p:val>
                                            <p:strVal val="ppt_y"/>
                                          </p:val>
                                        </p:tav>
                                        <p:tav tm="100000">
                                          <p:val>
                                            <p:strVal val="1+ppt_h/2"/>
                                          </p:val>
                                        </p:tav>
                                      </p:tavLst>
                                    </p:anim>
                                    <p:set>
                                      <p:cBhvr>
                                        <p:cTn id="20" dur="1" fill="hold">
                                          <p:stCondLst>
                                            <p:cond delay="499"/>
                                          </p:stCondLst>
                                        </p:cTn>
                                        <p:tgtEl>
                                          <p:spTgt spid="134185"/>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134186"/>
                                        </p:tgtEl>
                                        <p:attrNameLst>
                                          <p:attrName>ppt_x</p:attrName>
                                        </p:attrNameLst>
                                      </p:cBhvr>
                                      <p:tavLst>
                                        <p:tav tm="0">
                                          <p:val>
                                            <p:strVal val="ppt_x"/>
                                          </p:val>
                                        </p:tav>
                                        <p:tav tm="100000">
                                          <p:val>
                                            <p:strVal val="ppt_x"/>
                                          </p:val>
                                        </p:tav>
                                      </p:tavLst>
                                    </p:anim>
                                    <p:anim calcmode="lin" valueType="num">
                                      <p:cBhvr additive="base">
                                        <p:cTn id="23" dur="500"/>
                                        <p:tgtEl>
                                          <p:spTgt spid="134186"/>
                                        </p:tgtEl>
                                        <p:attrNameLst>
                                          <p:attrName>ppt_y</p:attrName>
                                        </p:attrNameLst>
                                      </p:cBhvr>
                                      <p:tavLst>
                                        <p:tav tm="0">
                                          <p:val>
                                            <p:strVal val="ppt_y"/>
                                          </p:val>
                                        </p:tav>
                                        <p:tav tm="100000">
                                          <p:val>
                                            <p:strVal val="1+ppt_h/2"/>
                                          </p:val>
                                        </p:tav>
                                      </p:tavLst>
                                    </p:anim>
                                    <p:set>
                                      <p:cBhvr>
                                        <p:cTn id="24" dur="1" fill="hold">
                                          <p:stCondLst>
                                            <p:cond delay="499"/>
                                          </p:stCondLst>
                                        </p:cTn>
                                        <p:tgtEl>
                                          <p:spTgt spid="134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82" grpId="0"/>
      <p:bldP spid="134183" grpId="0"/>
      <p:bldP spid="1341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848321" y="588705"/>
            <a:ext cx="7772400" cy="430887"/>
          </a:xfrm>
        </p:spPr>
        <p:txBody>
          <a:bodyPr/>
          <a:lstStyle/>
          <a:p>
            <a:r>
              <a:rPr lang="en-US" altLang="en-US" sz="2800" i="0" dirty="0"/>
              <a:t>Feature Extraction</a:t>
            </a:r>
            <a:endParaRPr lang="el-GR" altLang="en-US" sz="2800" i="0" dirty="0"/>
          </a:p>
        </p:txBody>
      </p:sp>
      <p:sp>
        <p:nvSpPr>
          <p:cNvPr id="111619" name="Rectangle 3"/>
          <p:cNvSpPr>
            <a:spLocks noGrp="1" noChangeArrowheads="1"/>
          </p:cNvSpPr>
          <p:nvPr>
            <p:ph type="subTitle" idx="1"/>
          </p:nvPr>
        </p:nvSpPr>
        <p:spPr>
          <a:xfrm>
            <a:off x="1116508" y="1169084"/>
            <a:ext cx="6964561" cy="1188244"/>
          </a:xfrm>
        </p:spPr>
        <p:txBody>
          <a:bodyPr/>
          <a:lstStyle/>
          <a:p>
            <a:pPr>
              <a:lnSpc>
                <a:spcPct val="90000"/>
              </a:lnSpc>
              <a:buFont typeface="Wingdings" panose="05000000000000000000" pitchFamily="2" charset="2"/>
              <a:buChar char="o"/>
            </a:pPr>
            <a:r>
              <a:rPr lang="el-GR" altLang="en-US" sz="2000" dirty="0">
                <a:latin typeface="Arial" panose="020B0604020202020204" pitchFamily="34" charset="0"/>
                <a:cs typeface="Arial" panose="020B0604020202020204" pitchFamily="34" charset="0"/>
              </a:rPr>
              <a:t> </a:t>
            </a:r>
            <a:r>
              <a:rPr lang="en-GB" altLang="en-US" sz="2000" dirty="0">
                <a:latin typeface="Arial" panose="020B0604020202020204" pitchFamily="34" charset="0"/>
                <a:cs typeface="Arial" panose="020B0604020202020204" pitchFamily="34" charset="0"/>
              </a:rPr>
              <a:t>In feature extraction stage each character is represented as a feature vector, which becomes its identity. The major goal of feature extraction is to extract a set of features, which maximizes the recognition rate with the least amount of elements.</a:t>
            </a:r>
            <a:r>
              <a:rPr lang="el-GR" altLang="en-US" sz="2000" dirty="0">
                <a:latin typeface="Arial" panose="020B0604020202020204" pitchFamily="34" charset="0"/>
                <a:cs typeface="Arial" panose="020B0604020202020204" pitchFamily="34" charset="0"/>
              </a:rPr>
              <a:t> </a:t>
            </a:r>
          </a:p>
        </p:txBody>
      </p:sp>
      <p:sp>
        <p:nvSpPr>
          <p:cNvPr id="111620" name="Rectangle 4"/>
          <p:cNvSpPr>
            <a:spLocks noChangeArrowheads="1"/>
          </p:cNvSpPr>
          <p:nvPr/>
        </p:nvSpPr>
        <p:spPr bwMode="auto">
          <a:xfrm>
            <a:off x="1084610" y="2626464"/>
            <a:ext cx="7175115"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t> Due to the nature of handwriting with its high degree of variability and imprecision obtaining these features, is a difficult task. Feature extraction methods are based on 3 types of features: </a:t>
            </a:r>
          </a:p>
        </p:txBody>
      </p:sp>
      <p:sp>
        <p:nvSpPr>
          <p:cNvPr id="111622" name="Rectangle 6"/>
          <p:cNvSpPr>
            <a:spLocks noChangeArrowheads="1"/>
          </p:cNvSpPr>
          <p:nvPr/>
        </p:nvSpPr>
        <p:spPr bwMode="auto">
          <a:xfrm>
            <a:off x="2357438" y="3921919"/>
            <a:ext cx="5347097"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endParaRPr lang="en-GB" altLang="en-US" sz="1500"/>
          </a:p>
        </p:txBody>
      </p:sp>
      <p:sp>
        <p:nvSpPr>
          <p:cNvPr id="111624" name="Rectangle 8"/>
          <p:cNvSpPr>
            <a:spLocks noChangeArrowheads="1"/>
          </p:cNvSpPr>
          <p:nvPr/>
        </p:nvSpPr>
        <p:spPr bwMode="auto">
          <a:xfrm>
            <a:off x="2465785" y="3868341"/>
            <a:ext cx="4968478"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endParaRPr lang="en-GB" altLang="en-US" sz="1500"/>
          </a:p>
        </p:txBody>
      </p:sp>
      <p:sp>
        <p:nvSpPr>
          <p:cNvPr id="111626" name="Rectangle 10"/>
          <p:cNvSpPr>
            <a:spLocks noChangeArrowheads="1"/>
          </p:cNvSpPr>
          <p:nvPr/>
        </p:nvSpPr>
        <p:spPr bwMode="auto">
          <a:xfrm>
            <a:off x="1905000" y="3954010"/>
            <a:ext cx="4913709"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1347788" indent="-438150"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687513" indent="-381000"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2076450" indent="-38100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5336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9908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4480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9052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GB" altLang="en-US" sz="1500" dirty="0"/>
              <a:t> Statistical</a:t>
            </a:r>
          </a:p>
          <a:p>
            <a:pPr>
              <a:buFontTx/>
              <a:buChar char="•"/>
            </a:pPr>
            <a:r>
              <a:rPr lang="en-GB" altLang="en-US" sz="1500" dirty="0"/>
              <a:t> Structural</a:t>
            </a:r>
          </a:p>
          <a:p>
            <a:pPr>
              <a:buFontTx/>
              <a:buChar char="•"/>
            </a:pPr>
            <a:r>
              <a:rPr lang="en-GB" altLang="en-US" sz="1500" dirty="0"/>
              <a:t> Global transformations and moments</a:t>
            </a:r>
          </a:p>
        </p:txBody>
      </p:sp>
    </p:spTree>
    <p:extLst>
      <p:ext uri="{BB962C8B-B14F-4D97-AF65-F5344CB8AC3E}">
        <p14:creationId xmlns:p14="http://schemas.microsoft.com/office/powerpoint/2010/main" val="335620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ctrTitle"/>
          </p:nvPr>
        </p:nvSpPr>
        <p:spPr>
          <a:xfrm>
            <a:off x="685800" y="955953"/>
            <a:ext cx="7772400" cy="430887"/>
          </a:xfrm>
        </p:spPr>
        <p:txBody>
          <a:bodyPr/>
          <a:lstStyle/>
          <a:p>
            <a:r>
              <a:rPr lang="en-US" altLang="en-US" sz="2800" i="0" dirty="0"/>
              <a:t>Statistical Features</a:t>
            </a:r>
            <a:endParaRPr lang="el-GR" altLang="en-US" sz="2800" i="0" dirty="0"/>
          </a:p>
        </p:txBody>
      </p:sp>
      <p:sp>
        <p:nvSpPr>
          <p:cNvPr id="112643" name="Rectangle 3"/>
          <p:cNvSpPr>
            <a:spLocks noGrp="1" noChangeArrowheads="1"/>
          </p:cNvSpPr>
          <p:nvPr>
            <p:ph type="subTitle" idx="1"/>
          </p:nvPr>
        </p:nvSpPr>
        <p:spPr>
          <a:xfrm>
            <a:off x="1066800" y="1460192"/>
            <a:ext cx="6156722" cy="1241822"/>
          </a:xfrm>
        </p:spPr>
        <p:txBody>
          <a:bodyPr/>
          <a:lstStyle/>
          <a:p>
            <a:pPr>
              <a:buFont typeface="Wingdings" panose="05000000000000000000" pitchFamily="2" charset="2"/>
              <a:buChar char="o"/>
            </a:pPr>
            <a:r>
              <a:rPr lang="el-GR" altLang="en-US" sz="2000" dirty="0">
                <a:latin typeface="Arial" panose="020B0604020202020204" pitchFamily="34" charset="0"/>
                <a:cs typeface="Arial" panose="020B0604020202020204" pitchFamily="34" charset="0"/>
              </a:rPr>
              <a:t> </a:t>
            </a:r>
            <a:r>
              <a:rPr lang="en-GB" altLang="en-US" sz="2000" dirty="0">
                <a:latin typeface="Arial" panose="020B0604020202020204" pitchFamily="34" charset="0"/>
                <a:cs typeface="Arial" panose="020B0604020202020204" pitchFamily="34" charset="0"/>
              </a:rPr>
              <a:t>Representation of a character image by statistical distribution of points takes care of style variations to some extent. </a:t>
            </a:r>
            <a:endParaRPr lang="el-GR" altLang="en-US" sz="2000" dirty="0">
              <a:latin typeface="Arial" panose="020B0604020202020204" pitchFamily="34" charset="0"/>
              <a:cs typeface="Arial" panose="020B0604020202020204" pitchFamily="34" charset="0"/>
            </a:endParaRPr>
          </a:p>
        </p:txBody>
      </p:sp>
      <p:sp>
        <p:nvSpPr>
          <p:cNvPr id="112644" name="Rectangle 4"/>
          <p:cNvSpPr>
            <a:spLocks noChangeArrowheads="1"/>
          </p:cNvSpPr>
          <p:nvPr/>
        </p:nvSpPr>
        <p:spPr bwMode="auto">
          <a:xfrm>
            <a:off x="1084521" y="2571751"/>
            <a:ext cx="6156722" cy="594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The major statistical features used for character representation are: </a:t>
            </a:r>
          </a:p>
        </p:txBody>
      </p:sp>
      <p:sp>
        <p:nvSpPr>
          <p:cNvPr id="112647" name="Rectangle 7"/>
          <p:cNvSpPr>
            <a:spLocks noChangeArrowheads="1"/>
          </p:cNvSpPr>
          <p:nvPr/>
        </p:nvSpPr>
        <p:spPr bwMode="auto">
          <a:xfrm>
            <a:off x="1688306" y="3562350"/>
            <a:ext cx="4913710"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1347788" indent="-438150"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687513" indent="-381000"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2076450" indent="-38100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5336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9908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4480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9052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GB" altLang="en-US" sz="1600" dirty="0"/>
              <a:t> Zoning</a:t>
            </a:r>
          </a:p>
          <a:p>
            <a:pPr>
              <a:buFontTx/>
              <a:buChar char="•"/>
            </a:pPr>
            <a:r>
              <a:rPr lang="en-GB" altLang="en-US" sz="1600" dirty="0"/>
              <a:t> Projections and profiles</a:t>
            </a:r>
          </a:p>
          <a:p>
            <a:pPr>
              <a:buFontTx/>
              <a:buChar char="•"/>
            </a:pPr>
            <a:r>
              <a:rPr lang="en-GB" altLang="en-US" sz="1600" dirty="0"/>
              <a:t> Crossings and distances</a:t>
            </a:r>
          </a:p>
        </p:txBody>
      </p:sp>
    </p:spTree>
    <p:extLst>
      <p:ext uri="{BB962C8B-B14F-4D97-AF65-F5344CB8AC3E}">
        <p14:creationId xmlns:p14="http://schemas.microsoft.com/office/powerpoint/2010/main" val="12841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ctrTitle"/>
          </p:nvPr>
        </p:nvSpPr>
        <p:spPr>
          <a:xfrm>
            <a:off x="631626" y="574001"/>
            <a:ext cx="7772400" cy="430887"/>
          </a:xfrm>
        </p:spPr>
        <p:txBody>
          <a:bodyPr/>
          <a:lstStyle/>
          <a:p>
            <a:r>
              <a:rPr lang="en-US" altLang="en-US" sz="2800" i="0" dirty="0"/>
              <a:t>Zoning</a:t>
            </a:r>
            <a:endParaRPr lang="el-GR" altLang="en-US" sz="2800" i="0" dirty="0"/>
          </a:p>
        </p:txBody>
      </p:sp>
      <p:sp>
        <p:nvSpPr>
          <p:cNvPr id="113667" name="Rectangle 3"/>
          <p:cNvSpPr>
            <a:spLocks noGrp="1" noChangeArrowheads="1"/>
          </p:cNvSpPr>
          <p:nvPr>
            <p:ph type="subTitle" idx="1"/>
          </p:nvPr>
        </p:nvSpPr>
        <p:spPr>
          <a:xfrm>
            <a:off x="943570" y="1221581"/>
            <a:ext cx="7819430" cy="1079897"/>
          </a:xfrm>
        </p:spPr>
        <p:txBody>
          <a:bodyPr/>
          <a:lstStyle/>
          <a:p>
            <a:pPr>
              <a:buFont typeface="Wingdings" panose="05000000000000000000" pitchFamily="2" charset="2"/>
              <a:buChar char="o"/>
            </a:pPr>
            <a:r>
              <a:rPr lang="el-GR" altLang="en-US" sz="2000" dirty="0">
                <a:latin typeface="Arial" panose="020B0604020202020204" pitchFamily="34" charset="0"/>
                <a:cs typeface="Arial" panose="020B0604020202020204" pitchFamily="34" charset="0"/>
              </a:rPr>
              <a:t> </a:t>
            </a:r>
            <a:r>
              <a:rPr lang="en-GB" altLang="en-US" sz="2000" dirty="0">
                <a:latin typeface="Arial" panose="020B0604020202020204" pitchFamily="34" charset="0"/>
                <a:cs typeface="Arial" panose="020B0604020202020204" pitchFamily="34" charset="0"/>
              </a:rPr>
              <a:t>The character image is divided into </a:t>
            </a:r>
            <a:r>
              <a:rPr lang="en-GB" altLang="en-US" sz="2000" dirty="0" err="1">
                <a:latin typeface="Arial" panose="020B0604020202020204" pitchFamily="34" charset="0"/>
                <a:cs typeface="Arial" panose="020B0604020202020204" pitchFamily="34" charset="0"/>
              </a:rPr>
              <a:t>NxM</a:t>
            </a:r>
            <a:r>
              <a:rPr lang="en-GB" altLang="en-US" sz="2000" dirty="0">
                <a:latin typeface="Arial" panose="020B0604020202020204" pitchFamily="34" charset="0"/>
                <a:cs typeface="Arial" panose="020B0604020202020204" pitchFamily="34" charset="0"/>
              </a:rPr>
              <a:t> zones. From each zone features are extracted to form the feature vector. The goal of zoning is to obtain the local characteristics instead of global characteristics </a:t>
            </a:r>
            <a:endParaRPr lang="el-GR" altLang="en-US" sz="2000" dirty="0">
              <a:latin typeface="Arial" panose="020B0604020202020204" pitchFamily="34" charset="0"/>
              <a:cs typeface="Arial" panose="020B0604020202020204" pitchFamily="34" charset="0"/>
            </a:endParaRPr>
          </a:p>
        </p:txBody>
      </p:sp>
      <p:sp>
        <p:nvSpPr>
          <p:cNvPr id="113669" name="Rectangle 5"/>
          <p:cNvSpPr>
            <a:spLocks noChangeArrowheads="1"/>
          </p:cNvSpPr>
          <p:nvPr/>
        </p:nvSpPr>
        <p:spPr bwMode="auto">
          <a:xfrm>
            <a:off x="2465785" y="3868341"/>
            <a:ext cx="4968478"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endParaRPr lang="en-GB" altLang="en-US" sz="1500"/>
          </a:p>
        </p:txBody>
      </p:sp>
      <p:pic>
        <p:nvPicPr>
          <p:cNvPr id="1136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206" y="2680098"/>
            <a:ext cx="1609725" cy="1674019"/>
          </a:xfrm>
          <a:prstGeom prst="rect">
            <a:avLst/>
          </a:prstGeom>
          <a:noFill/>
          <a:extLst>
            <a:ext uri="{909E8E84-426E-40DD-AFC4-6F175D3DCCD1}">
              <a14:hiddenFill xmlns:a14="http://schemas.microsoft.com/office/drawing/2010/main">
                <a:solidFill>
                  <a:srgbClr val="FFFFFF"/>
                </a:solidFill>
              </a14:hiddenFill>
            </a:ext>
          </a:extLst>
        </p:spPr>
      </p:pic>
      <p:sp>
        <p:nvSpPr>
          <p:cNvPr id="113672" name="Line 8"/>
          <p:cNvSpPr>
            <a:spLocks noChangeShapeType="1"/>
          </p:cNvSpPr>
          <p:nvPr/>
        </p:nvSpPr>
        <p:spPr bwMode="auto">
          <a:xfrm>
            <a:off x="4139803" y="3598069"/>
            <a:ext cx="756047"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1367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198" y="2733675"/>
            <a:ext cx="1620440" cy="162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909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848321" y="1237595"/>
            <a:ext cx="7772400" cy="307777"/>
          </a:xfrm>
        </p:spPr>
        <p:txBody>
          <a:bodyPr/>
          <a:lstStyle/>
          <a:p>
            <a:r>
              <a:rPr lang="en-US" altLang="en-US" sz="2000" i="0" dirty="0"/>
              <a:t>Zoning – Density Features</a:t>
            </a:r>
            <a:endParaRPr lang="el-GR" altLang="en-US" sz="2000" i="0" dirty="0"/>
          </a:p>
        </p:txBody>
      </p:sp>
      <p:sp>
        <p:nvSpPr>
          <p:cNvPr id="114691" name="Rectangle 3"/>
          <p:cNvSpPr>
            <a:spLocks noGrp="1" noChangeArrowheads="1"/>
          </p:cNvSpPr>
          <p:nvPr>
            <p:ph type="subTitle" idx="1"/>
          </p:nvPr>
        </p:nvSpPr>
        <p:spPr>
          <a:xfrm>
            <a:off x="1143000" y="1572160"/>
            <a:ext cx="7620000" cy="810816"/>
          </a:xfrm>
        </p:spPr>
        <p:txBody>
          <a:bodyPr/>
          <a:lstStyle/>
          <a:p>
            <a:pPr>
              <a:buFont typeface="Wingdings" panose="05000000000000000000" pitchFamily="2" charset="2"/>
              <a:buChar char="o"/>
            </a:pPr>
            <a:r>
              <a:rPr lang="el-GR" altLang="en-US" sz="2000"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The number of foreground pixels, or the normalized number of foreground pixels, in each cell is considered a feature.</a:t>
            </a:r>
            <a:endParaRPr lang="el-GR" altLang="en-US" sz="2000" dirty="0">
              <a:latin typeface="Arial" panose="020B0604020202020204" pitchFamily="34" charset="0"/>
              <a:cs typeface="Arial" panose="020B0604020202020204" pitchFamily="34" charset="0"/>
            </a:endParaRPr>
          </a:p>
        </p:txBody>
      </p:sp>
      <p:sp>
        <p:nvSpPr>
          <p:cNvPr id="114692" name="Rectangle 4"/>
          <p:cNvSpPr>
            <a:spLocks noChangeArrowheads="1"/>
          </p:cNvSpPr>
          <p:nvPr/>
        </p:nvSpPr>
        <p:spPr bwMode="auto">
          <a:xfrm>
            <a:off x="2465785" y="3868341"/>
            <a:ext cx="4968478"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endParaRPr lang="en-GB" altLang="en-US" sz="1500"/>
          </a:p>
        </p:txBody>
      </p:sp>
      <p:pic>
        <p:nvPicPr>
          <p:cNvPr id="11469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2356247"/>
            <a:ext cx="1295400" cy="1284684"/>
          </a:xfrm>
          <a:prstGeom prst="rect">
            <a:avLst/>
          </a:prstGeom>
          <a:noFill/>
          <a:extLst>
            <a:ext uri="{909E8E84-426E-40DD-AFC4-6F175D3DCCD1}">
              <a14:hiddenFill xmlns:a14="http://schemas.microsoft.com/office/drawing/2010/main">
                <a:solidFill>
                  <a:srgbClr val="FFFFFF"/>
                </a:solidFill>
              </a14:hiddenFill>
            </a:ext>
          </a:extLst>
        </p:spPr>
      </p:pic>
      <p:pic>
        <p:nvPicPr>
          <p:cNvPr id="11470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5" y="2301479"/>
            <a:ext cx="1284685" cy="1295400"/>
          </a:xfrm>
          <a:prstGeom prst="rect">
            <a:avLst/>
          </a:prstGeom>
          <a:noFill/>
          <a:extLst>
            <a:ext uri="{909E8E84-426E-40DD-AFC4-6F175D3DCCD1}">
              <a14:hiddenFill xmlns:a14="http://schemas.microsoft.com/office/drawing/2010/main">
                <a:solidFill>
                  <a:srgbClr val="FFFFFF"/>
                </a:solidFill>
              </a14:hiddenFill>
            </a:ext>
          </a:extLst>
        </p:spPr>
      </p:pic>
      <p:sp>
        <p:nvSpPr>
          <p:cNvPr id="114701" name="Line 13"/>
          <p:cNvSpPr>
            <a:spLocks noChangeShapeType="1"/>
          </p:cNvSpPr>
          <p:nvPr/>
        </p:nvSpPr>
        <p:spPr bwMode="auto">
          <a:xfrm>
            <a:off x="4139803" y="3003947"/>
            <a:ext cx="756047"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14702" name="Rectangle 14"/>
          <p:cNvSpPr>
            <a:spLocks noChangeArrowheads="1"/>
          </p:cNvSpPr>
          <p:nvPr/>
        </p:nvSpPr>
        <p:spPr bwMode="auto">
          <a:xfrm>
            <a:off x="1844278" y="3868342"/>
            <a:ext cx="6156722" cy="81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r>
              <a:rPr lang="en-CA" altLang="en-US" sz="1500" dirty="0"/>
              <a:t>Darker squares indicate higher density of zone pixels.</a:t>
            </a:r>
            <a:endParaRPr lang="el-GR" altLang="en-US" sz="1500" dirty="0"/>
          </a:p>
        </p:txBody>
      </p:sp>
    </p:spTree>
    <p:extLst>
      <p:ext uri="{BB962C8B-B14F-4D97-AF65-F5344CB8AC3E}">
        <p14:creationId xmlns:p14="http://schemas.microsoft.com/office/powerpoint/2010/main" val="425778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a:xfrm>
            <a:off x="386953" y="494289"/>
            <a:ext cx="6156722" cy="430887"/>
          </a:xfrm>
        </p:spPr>
        <p:txBody>
          <a:bodyPr/>
          <a:lstStyle/>
          <a:p>
            <a:r>
              <a:rPr lang="en-US" altLang="en-US" sz="2800" i="0" dirty="0"/>
              <a:t>Zoning – Direction Features </a:t>
            </a:r>
            <a:endParaRPr lang="el-GR" altLang="en-US" sz="2800" i="0" dirty="0"/>
          </a:p>
        </p:txBody>
      </p:sp>
      <p:sp>
        <p:nvSpPr>
          <p:cNvPr id="115715" name="Rectangle 3"/>
          <p:cNvSpPr>
            <a:spLocks noGrp="1" noChangeArrowheads="1"/>
          </p:cNvSpPr>
          <p:nvPr>
            <p:ph type="subTitle" idx="1"/>
          </p:nvPr>
        </p:nvSpPr>
        <p:spPr>
          <a:xfrm>
            <a:off x="1008460" y="1183002"/>
            <a:ext cx="6156722" cy="323850"/>
          </a:xfrm>
        </p:spPr>
        <p:txBody>
          <a:bodyPr/>
          <a:lstStyle/>
          <a:p>
            <a:pPr>
              <a:buFont typeface="Wingdings" panose="05000000000000000000" pitchFamily="2" charset="2"/>
              <a:buChar char="o"/>
            </a:pPr>
            <a:r>
              <a:rPr lang="en-US" altLang="en-US" sz="2000" dirty="0">
                <a:latin typeface="Arial" panose="020B0604020202020204" pitchFamily="34" charset="0"/>
                <a:cs typeface="Arial" panose="020B0604020202020204" pitchFamily="34" charset="0"/>
              </a:rPr>
              <a:t> Based on the contour of the character image</a:t>
            </a:r>
            <a:r>
              <a:rPr lang="el-GR" altLang="en-US" sz="2000" dirty="0">
                <a:latin typeface="Arial" panose="020B0604020202020204" pitchFamily="34" charset="0"/>
                <a:cs typeface="Arial" panose="020B0604020202020204" pitchFamily="34" charset="0"/>
              </a:rPr>
              <a:t> </a:t>
            </a:r>
          </a:p>
        </p:txBody>
      </p:sp>
      <p:sp>
        <p:nvSpPr>
          <p:cNvPr id="115717" name="Rectangle 5"/>
          <p:cNvSpPr>
            <a:spLocks noChangeArrowheads="1"/>
          </p:cNvSpPr>
          <p:nvPr/>
        </p:nvSpPr>
        <p:spPr bwMode="auto">
          <a:xfrm>
            <a:off x="1008460" y="3275817"/>
            <a:ext cx="7830740" cy="702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US" altLang="en-US" sz="2000" dirty="0">
                <a:latin typeface="Arial" panose="020B0604020202020204" pitchFamily="34" charset="0"/>
                <a:cs typeface="Arial" panose="020B0604020202020204" pitchFamily="34" charset="0"/>
              </a:rPr>
              <a:t> For each zone the contour is followed and a directional histogram is obtained by analyzing the adjacent pixels in a 3x3 neighborhood</a:t>
            </a:r>
            <a:endParaRPr lang="el-GR" altLang="en-US" sz="2000" dirty="0">
              <a:latin typeface="Arial" panose="020B0604020202020204" pitchFamily="34" charset="0"/>
              <a:cs typeface="Arial" panose="020B0604020202020204" pitchFamily="34" charset="0"/>
            </a:endParaRPr>
          </a:p>
        </p:txBody>
      </p:sp>
      <p:pic>
        <p:nvPicPr>
          <p:cNvPr id="11572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503" y="1856780"/>
            <a:ext cx="1121569" cy="878681"/>
          </a:xfrm>
          <a:prstGeom prst="rect">
            <a:avLst/>
          </a:prstGeom>
          <a:noFill/>
          <a:extLst>
            <a:ext uri="{909E8E84-426E-40DD-AFC4-6F175D3DCCD1}">
              <a14:hiddenFill xmlns:a14="http://schemas.microsoft.com/office/drawing/2010/main">
                <a:solidFill>
                  <a:srgbClr val="FFFFFF"/>
                </a:solidFill>
              </a14:hiddenFill>
            </a:ext>
          </a:extLst>
        </p:spPr>
      </p:pic>
      <p:sp>
        <p:nvSpPr>
          <p:cNvPr id="115723" name="Line 11"/>
          <p:cNvSpPr>
            <a:spLocks noChangeShapeType="1"/>
          </p:cNvSpPr>
          <p:nvPr/>
        </p:nvSpPr>
        <p:spPr bwMode="auto">
          <a:xfrm>
            <a:off x="2600324" y="2342555"/>
            <a:ext cx="539354"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1572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025" y="1856779"/>
            <a:ext cx="1250156" cy="88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725" name="Line 13"/>
          <p:cNvSpPr>
            <a:spLocks noChangeShapeType="1"/>
          </p:cNvSpPr>
          <p:nvPr/>
        </p:nvSpPr>
        <p:spPr bwMode="auto">
          <a:xfrm>
            <a:off x="4598193" y="2288976"/>
            <a:ext cx="539354"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1572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0662" y="1910357"/>
            <a:ext cx="1243013" cy="862013"/>
          </a:xfrm>
          <a:prstGeom prst="rect">
            <a:avLst/>
          </a:prstGeom>
          <a:noFill/>
          <a:extLst>
            <a:ext uri="{909E8E84-426E-40DD-AFC4-6F175D3DCCD1}">
              <a14:hiddenFill xmlns:a14="http://schemas.microsoft.com/office/drawing/2010/main">
                <a:solidFill>
                  <a:srgbClr val="FFFFFF"/>
                </a:solidFill>
              </a14:hiddenFill>
            </a:ext>
          </a:extLst>
        </p:spPr>
      </p:pic>
      <p:pic>
        <p:nvPicPr>
          <p:cNvPr id="115728"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6258" y="4171950"/>
            <a:ext cx="95369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5951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7"/>
                                        </p:tgtEl>
                                        <p:attrNameLst>
                                          <p:attrName>style.visibility</p:attrName>
                                        </p:attrNameLst>
                                      </p:cBhvr>
                                      <p:to>
                                        <p:strVal val="visible"/>
                                      </p:to>
                                    </p:set>
                                    <p:anim calcmode="lin" valueType="num">
                                      <p:cBhvr additive="base">
                                        <p:cTn id="7" dur="500" fill="hold"/>
                                        <p:tgtEl>
                                          <p:spTgt spid="115717"/>
                                        </p:tgtEl>
                                        <p:attrNameLst>
                                          <p:attrName>ppt_x</p:attrName>
                                        </p:attrNameLst>
                                      </p:cBhvr>
                                      <p:tavLst>
                                        <p:tav tm="0">
                                          <p:val>
                                            <p:strVal val="#ppt_x"/>
                                          </p:val>
                                        </p:tav>
                                        <p:tav tm="100000">
                                          <p:val>
                                            <p:strVal val="#ppt_x"/>
                                          </p:val>
                                        </p:tav>
                                      </p:tavLst>
                                    </p:anim>
                                    <p:anim calcmode="lin" valueType="num">
                                      <p:cBhvr additive="base">
                                        <p:cTn id="8" dur="500" fill="hold"/>
                                        <p:tgtEl>
                                          <p:spTgt spid="1157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5728"/>
                                        </p:tgtEl>
                                        <p:attrNameLst>
                                          <p:attrName>style.visibility</p:attrName>
                                        </p:attrNameLst>
                                      </p:cBhvr>
                                      <p:to>
                                        <p:strVal val="visible"/>
                                      </p:to>
                                    </p:set>
                                    <p:anim calcmode="lin" valueType="num">
                                      <p:cBhvr additive="base">
                                        <p:cTn id="11" dur="500" fill="hold"/>
                                        <p:tgtEl>
                                          <p:spTgt spid="115728"/>
                                        </p:tgtEl>
                                        <p:attrNameLst>
                                          <p:attrName>ppt_x</p:attrName>
                                        </p:attrNameLst>
                                      </p:cBhvr>
                                      <p:tavLst>
                                        <p:tav tm="0">
                                          <p:val>
                                            <p:strVal val="#ppt_x"/>
                                          </p:val>
                                        </p:tav>
                                        <p:tav tm="100000">
                                          <p:val>
                                            <p:strVal val="#ppt_x"/>
                                          </p:val>
                                        </p:tav>
                                      </p:tavLst>
                                    </p:anim>
                                    <p:anim calcmode="lin" valueType="num">
                                      <p:cBhvr additive="base">
                                        <p:cTn id="12" dur="500" fill="hold"/>
                                        <p:tgtEl>
                                          <p:spTgt spid="1157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a:xfrm>
            <a:off x="142876" y="257400"/>
            <a:ext cx="6156722" cy="430887"/>
          </a:xfrm>
        </p:spPr>
        <p:txBody>
          <a:bodyPr/>
          <a:lstStyle/>
          <a:p>
            <a:r>
              <a:rPr lang="en-US" altLang="en-US" sz="2800" i="0" dirty="0"/>
              <a:t>Zoning – Direction Features </a:t>
            </a:r>
            <a:endParaRPr lang="el-GR" altLang="en-US" sz="2800" i="0" dirty="0"/>
          </a:p>
        </p:txBody>
      </p:sp>
      <p:sp>
        <p:nvSpPr>
          <p:cNvPr id="116739" name="Rectangle 3"/>
          <p:cNvSpPr>
            <a:spLocks noGrp="1" noChangeArrowheads="1"/>
          </p:cNvSpPr>
          <p:nvPr>
            <p:ph type="subTitle" idx="1"/>
          </p:nvPr>
        </p:nvSpPr>
        <p:spPr>
          <a:xfrm>
            <a:off x="1656160" y="1545431"/>
            <a:ext cx="6156722" cy="323850"/>
          </a:xfrm>
        </p:spPr>
        <p:txBody>
          <a:bodyPr/>
          <a:lstStyle/>
          <a:p>
            <a:pPr>
              <a:buFont typeface="Wingdings" panose="05000000000000000000" pitchFamily="2" charset="2"/>
              <a:buChar char="o"/>
            </a:pPr>
            <a:r>
              <a:rPr lang="en-US" altLang="en-US" sz="1500" dirty="0"/>
              <a:t> Based on the skeleton of the character image</a:t>
            </a:r>
            <a:r>
              <a:rPr lang="el-GR" altLang="en-US" sz="1500" dirty="0"/>
              <a:t> </a:t>
            </a:r>
          </a:p>
        </p:txBody>
      </p:sp>
      <p:pic>
        <p:nvPicPr>
          <p:cNvPr id="11674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485" y="1924050"/>
            <a:ext cx="619125" cy="351235"/>
          </a:xfrm>
          <a:prstGeom prst="rect">
            <a:avLst/>
          </a:prstGeom>
          <a:noFill/>
          <a:extLst>
            <a:ext uri="{909E8E84-426E-40DD-AFC4-6F175D3DCCD1}">
              <a14:hiddenFill xmlns:a14="http://schemas.microsoft.com/office/drawing/2010/main">
                <a:solidFill>
                  <a:srgbClr val="FFFFFF"/>
                </a:solidFill>
              </a14:hiddenFill>
            </a:ext>
          </a:extLst>
        </p:spPr>
      </p:pic>
      <p:sp>
        <p:nvSpPr>
          <p:cNvPr id="116749" name="Line 13"/>
          <p:cNvSpPr>
            <a:spLocks noChangeShapeType="1"/>
          </p:cNvSpPr>
          <p:nvPr/>
        </p:nvSpPr>
        <p:spPr bwMode="auto">
          <a:xfrm>
            <a:off x="3869531" y="2085975"/>
            <a:ext cx="539354"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1675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24050"/>
            <a:ext cx="647700" cy="321469"/>
          </a:xfrm>
          <a:prstGeom prst="rect">
            <a:avLst/>
          </a:prstGeom>
          <a:noFill/>
          <a:extLst>
            <a:ext uri="{909E8E84-426E-40DD-AFC4-6F175D3DCCD1}">
              <a14:hiddenFill xmlns:a14="http://schemas.microsoft.com/office/drawing/2010/main">
                <a:solidFill>
                  <a:srgbClr val="FFFFFF"/>
                </a:solidFill>
              </a14:hiddenFill>
            </a:ext>
          </a:extLst>
        </p:spPr>
      </p:pic>
      <p:sp>
        <p:nvSpPr>
          <p:cNvPr id="116754" name="Rectangle 18"/>
          <p:cNvSpPr>
            <a:spLocks noChangeArrowheads="1"/>
          </p:cNvSpPr>
          <p:nvPr/>
        </p:nvSpPr>
        <p:spPr bwMode="auto">
          <a:xfrm>
            <a:off x="1656160" y="2301479"/>
            <a:ext cx="615672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US" altLang="en-US" sz="1500" dirty="0"/>
              <a:t> Distinguish individual line segments</a:t>
            </a:r>
            <a:r>
              <a:rPr lang="el-GR" altLang="en-US" sz="1500" dirty="0"/>
              <a:t> </a:t>
            </a:r>
          </a:p>
        </p:txBody>
      </p:sp>
      <p:sp>
        <p:nvSpPr>
          <p:cNvPr id="116755" name="Rectangle 19"/>
          <p:cNvSpPr>
            <a:spLocks noChangeArrowheads="1"/>
          </p:cNvSpPr>
          <p:nvPr/>
        </p:nvSpPr>
        <p:spPr bwMode="auto">
          <a:xfrm>
            <a:off x="1656160" y="2625329"/>
            <a:ext cx="615672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US" altLang="en-US" sz="1500"/>
              <a:t> Labeling line segment information</a:t>
            </a:r>
            <a:endParaRPr lang="el-GR" altLang="en-US" sz="1500"/>
          </a:p>
        </p:txBody>
      </p:sp>
      <p:sp>
        <p:nvSpPr>
          <p:cNvPr id="116756" name="Rectangle 20"/>
          <p:cNvSpPr>
            <a:spLocks noChangeArrowheads="1"/>
          </p:cNvSpPr>
          <p:nvPr/>
        </p:nvSpPr>
        <p:spPr bwMode="auto">
          <a:xfrm>
            <a:off x="4408885" y="217884"/>
            <a:ext cx="5157788" cy="1512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US" altLang="en-US" sz="1350" dirty="0"/>
              <a:t> Line segments are coded with a direction number</a:t>
            </a:r>
            <a:r>
              <a:rPr lang="en-US" altLang="en-US" sz="1500" dirty="0"/>
              <a:t> </a:t>
            </a:r>
          </a:p>
          <a:p>
            <a:pPr>
              <a:buFontTx/>
              <a:buNone/>
            </a:pPr>
            <a:r>
              <a:rPr lang="en-US" altLang="en-US" sz="1500" dirty="0"/>
              <a:t>  </a:t>
            </a:r>
            <a:r>
              <a:rPr lang="en-US" altLang="en-US" sz="1500" dirty="0">
                <a:solidFill>
                  <a:srgbClr val="00CC00"/>
                </a:solidFill>
              </a:rPr>
              <a:t>2</a:t>
            </a:r>
            <a:r>
              <a:rPr lang="en-US" altLang="en-US" sz="1500" dirty="0"/>
              <a:t> = vertical line segment</a:t>
            </a:r>
          </a:p>
          <a:p>
            <a:pPr>
              <a:buFontTx/>
              <a:buNone/>
            </a:pPr>
            <a:r>
              <a:rPr lang="en-US" altLang="en-US" sz="1500" dirty="0"/>
              <a:t>  </a:t>
            </a:r>
            <a:r>
              <a:rPr lang="en-US" altLang="en-US" sz="1500" dirty="0">
                <a:solidFill>
                  <a:srgbClr val="000099"/>
                </a:solidFill>
              </a:rPr>
              <a:t>3</a:t>
            </a:r>
            <a:r>
              <a:rPr lang="en-US" altLang="en-US" sz="1500" dirty="0"/>
              <a:t> = right diagonal line segment</a:t>
            </a:r>
          </a:p>
          <a:p>
            <a:pPr>
              <a:buFontTx/>
              <a:buNone/>
            </a:pPr>
            <a:r>
              <a:rPr lang="en-US" altLang="en-US" sz="1500" dirty="0"/>
              <a:t>  </a:t>
            </a:r>
            <a:r>
              <a:rPr lang="en-US" altLang="en-US" sz="1500" dirty="0">
                <a:solidFill>
                  <a:srgbClr val="006600"/>
                </a:solidFill>
              </a:rPr>
              <a:t>4</a:t>
            </a:r>
            <a:r>
              <a:rPr lang="en-US" altLang="en-US" sz="1500" dirty="0"/>
              <a:t> = horizontal line segment</a:t>
            </a:r>
          </a:p>
          <a:p>
            <a:pPr>
              <a:buFontTx/>
              <a:buNone/>
            </a:pPr>
            <a:r>
              <a:rPr lang="en-US" altLang="en-US" sz="1500" dirty="0"/>
              <a:t>  </a:t>
            </a:r>
            <a:r>
              <a:rPr lang="en-US" altLang="en-US" sz="1500" dirty="0">
                <a:solidFill>
                  <a:srgbClr val="800000"/>
                </a:solidFill>
              </a:rPr>
              <a:t>5</a:t>
            </a:r>
            <a:r>
              <a:rPr lang="en-US" altLang="en-US" sz="1500" dirty="0"/>
              <a:t> = left diagonal line segment</a:t>
            </a:r>
            <a:endParaRPr lang="el-GR" altLang="en-US" sz="1500" dirty="0"/>
          </a:p>
        </p:txBody>
      </p:sp>
      <p:sp>
        <p:nvSpPr>
          <p:cNvPr id="116757" name="Rectangle 21"/>
          <p:cNvSpPr>
            <a:spLocks noChangeArrowheads="1"/>
          </p:cNvSpPr>
          <p:nvPr/>
        </p:nvSpPr>
        <p:spPr bwMode="auto">
          <a:xfrm>
            <a:off x="1330524" y="3012282"/>
            <a:ext cx="615672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US" altLang="en-US" sz="1500" dirty="0"/>
              <a:t> Line type normalization</a:t>
            </a:r>
            <a:endParaRPr lang="el-GR" altLang="en-US" sz="1500" dirty="0"/>
          </a:p>
        </p:txBody>
      </p:sp>
      <p:pic>
        <p:nvPicPr>
          <p:cNvPr id="116758"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2509" y="1133476"/>
            <a:ext cx="2459831"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83" name="Rectangle 47"/>
          <p:cNvSpPr>
            <a:spLocks noChangeArrowheads="1"/>
          </p:cNvSpPr>
          <p:nvPr/>
        </p:nvSpPr>
        <p:spPr bwMode="auto">
          <a:xfrm>
            <a:off x="1656160" y="3274219"/>
            <a:ext cx="615672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US" altLang="en-US" sz="1500"/>
              <a:t> Formation of feature vector through zoning</a:t>
            </a:r>
            <a:endParaRPr lang="el-GR" altLang="en-US" sz="1500"/>
          </a:p>
        </p:txBody>
      </p:sp>
      <p:graphicFrame>
        <p:nvGraphicFramePr>
          <p:cNvPr id="116784" name="Group 48"/>
          <p:cNvGraphicFramePr>
            <a:graphicFrameLocks noGrp="1"/>
          </p:cNvGraphicFramePr>
          <p:nvPr>
            <p:extLst>
              <p:ext uri="{D42A27DB-BD31-4B8C-83A1-F6EECF244321}">
                <p14:modId xmlns:p14="http://schemas.microsoft.com/office/powerpoint/2010/main" val="4013370460"/>
              </p:ext>
            </p:extLst>
          </p:nvPr>
        </p:nvGraphicFramePr>
        <p:xfrm>
          <a:off x="3581400" y="3627581"/>
          <a:ext cx="5076827" cy="788328"/>
        </p:xfrm>
        <a:graphic>
          <a:graphicData uri="http://schemas.openxmlformats.org/drawingml/2006/table">
            <a:tbl>
              <a:tblPr/>
              <a:tblGrid>
                <a:gridCol w="554483">
                  <a:extLst>
                    <a:ext uri="{9D8B030D-6E8A-4147-A177-3AD203B41FA5}">
                      <a16:colId xmlns:a16="http://schemas.microsoft.com/office/drawing/2014/main" val="1110032965"/>
                    </a:ext>
                  </a:extLst>
                </a:gridCol>
                <a:gridCol w="614255">
                  <a:extLst>
                    <a:ext uri="{9D8B030D-6E8A-4147-A177-3AD203B41FA5}">
                      <a16:colId xmlns:a16="http://schemas.microsoft.com/office/drawing/2014/main" val="2999015054"/>
                    </a:ext>
                  </a:extLst>
                </a:gridCol>
                <a:gridCol w="508700">
                  <a:extLst>
                    <a:ext uri="{9D8B030D-6E8A-4147-A177-3AD203B41FA5}">
                      <a16:colId xmlns:a16="http://schemas.microsoft.com/office/drawing/2014/main" val="581186502"/>
                    </a:ext>
                  </a:extLst>
                </a:gridCol>
                <a:gridCol w="569744">
                  <a:extLst>
                    <a:ext uri="{9D8B030D-6E8A-4147-A177-3AD203B41FA5}">
                      <a16:colId xmlns:a16="http://schemas.microsoft.com/office/drawing/2014/main" val="1837978865"/>
                    </a:ext>
                  </a:extLst>
                </a:gridCol>
                <a:gridCol w="459102">
                  <a:extLst>
                    <a:ext uri="{9D8B030D-6E8A-4147-A177-3AD203B41FA5}">
                      <a16:colId xmlns:a16="http://schemas.microsoft.com/office/drawing/2014/main" val="3551828583"/>
                    </a:ext>
                  </a:extLst>
                </a:gridCol>
                <a:gridCol w="506157">
                  <a:extLst>
                    <a:ext uri="{9D8B030D-6E8A-4147-A177-3AD203B41FA5}">
                      <a16:colId xmlns:a16="http://schemas.microsoft.com/office/drawing/2014/main" val="1985782406"/>
                    </a:ext>
                  </a:extLst>
                </a:gridCol>
                <a:gridCol w="502341">
                  <a:extLst>
                    <a:ext uri="{9D8B030D-6E8A-4147-A177-3AD203B41FA5}">
                      <a16:colId xmlns:a16="http://schemas.microsoft.com/office/drawing/2014/main" val="2814166922"/>
                    </a:ext>
                  </a:extLst>
                </a:gridCol>
                <a:gridCol w="562113">
                  <a:extLst>
                    <a:ext uri="{9D8B030D-6E8A-4147-A177-3AD203B41FA5}">
                      <a16:colId xmlns:a16="http://schemas.microsoft.com/office/drawing/2014/main" val="4250769065"/>
                    </a:ext>
                  </a:extLst>
                </a:gridCol>
                <a:gridCol w="799932">
                  <a:extLst>
                    <a:ext uri="{9D8B030D-6E8A-4147-A177-3AD203B41FA5}">
                      <a16:colId xmlns:a16="http://schemas.microsoft.com/office/drawing/2014/main" val="205891487"/>
                    </a:ext>
                  </a:extLst>
                </a:gridCol>
              </a:tblGrid>
              <a:tr h="788328">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number of</a:t>
                      </a:r>
                      <a:endParaRPr kumimoji="0" lang="el-GR" altLang="en-US" sz="9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horizontal lines</a:t>
                      </a:r>
                      <a:endParaRPr kumimoji="0" lang="en-US" altLang="en-US" sz="900" b="0"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total length of horizontal lines</a:t>
                      </a:r>
                      <a:endParaRPr kumimoji="0" lang="en-US" altLang="en-US" sz="900" b="0" i="0" u="none" strike="noStrike" cap="none" normalizeH="0" baseline="0" dirty="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number of</a:t>
                      </a:r>
                      <a:endParaRPr kumimoji="0" lang="el-GR" altLang="en-US" sz="9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right diagonal lines</a:t>
                      </a:r>
                      <a:endParaRPr kumimoji="0" lang="en-US" altLang="en-US" sz="900" b="0"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total length of right diagonal lines</a:t>
                      </a:r>
                      <a:endParaRPr kumimoji="0" lang="en-US" altLang="en-US" sz="900" b="0"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FF00"/>
                          </a:solidFill>
                          <a:effectLst/>
                          <a:latin typeface="Times New Roman" panose="02020603050405020304" pitchFamily="18" charset="0"/>
                          <a:cs typeface="Times New Roman" panose="02020603050405020304" pitchFamily="18" charset="0"/>
                        </a:rPr>
                        <a:t>number of</a:t>
                      </a:r>
                      <a:endParaRPr kumimoji="0" lang="el-GR" altLang="en-US" sz="9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FF00"/>
                          </a:solidFill>
                          <a:effectLst/>
                          <a:latin typeface="Times New Roman" panose="02020603050405020304" pitchFamily="18" charset="0"/>
                          <a:cs typeface="Times New Roman" panose="02020603050405020304" pitchFamily="18" charset="0"/>
                        </a:rPr>
                        <a:t>vertical lines</a:t>
                      </a:r>
                      <a:endParaRPr kumimoji="0" lang="en-US" altLang="en-US" sz="900" b="0"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FF00"/>
                          </a:solidFill>
                          <a:effectLst/>
                          <a:latin typeface="Times New Roman" panose="02020603050405020304" pitchFamily="18" charset="0"/>
                          <a:cs typeface="Times New Roman" panose="02020603050405020304" pitchFamily="18" charset="0"/>
                        </a:rPr>
                        <a:t>total length of vertical lines</a:t>
                      </a:r>
                      <a:endParaRPr kumimoji="0" lang="en-US" altLang="en-US" sz="900" b="0"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800000"/>
                          </a:solidFill>
                          <a:effectLst/>
                          <a:latin typeface="Times New Roman" panose="02020603050405020304" pitchFamily="18" charset="0"/>
                          <a:cs typeface="Times New Roman" panose="02020603050405020304" pitchFamily="18" charset="0"/>
                        </a:rPr>
                        <a:t>number of</a:t>
                      </a:r>
                      <a:endParaRPr kumimoji="0" lang="el-GR" altLang="en-US" sz="9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800000"/>
                          </a:solidFill>
                          <a:effectLst/>
                          <a:latin typeface="Times New Roman" panose="02020603050405020304" pitchFamily="18" charset="0"/>
                          <a:cs typeface="Times New Roman" panose="02020603050405020304" pitchFamily="18" charset="0"/>
                        </a:rPr>
                        <a:t>left diagonal lines</a:t>
                      </a:r>
                      <a:endParaRPr kumimoji="0" lang="en-US" altLang="en-US" sz="900" b="0"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800000"/>
                          </a:solidFill>
                          <a:effectLst/>
                          <a:latin typeface="Times New Roman" panose="02020603050405020304" pitchFamily="18" charset="0"/>
                          <a:cs typeface="Times New Roman" panose="02020603050405020304" pitchFamily="18" charset="0"/>
                        </a:rPr>
                        <a:t>total length of left diagonal lines</a:t>
                      </a:r>
                      <a:endParaRPr kumimoji="0" lang="en-US" altLang="en-US" sz="900" b="0" i="0" u="none" strike="noStrike" cap="none" normalizeH="0" baseline="0" dirty="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intersection points</a:t>
                      </a:r>
                      <a:endParaRPr kumimoji="0" lang="en-GB" altLang="en-US" sz="900" b="0" i="0" u="none" strike="noStrike" cap="none" normalizeH="0" baseline="0" dirty="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1268051"/>
                  </a:ext>
                </a:extLst>
              </a:tr>
            </a:tbl>
          </a:graphicData>
        </a:graphic>
      </p:graphicFrame>
      <p:pic>
        <p:nvPicPr>
          <p:cNvPr id="116806"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1" y="4407694"/>
            <a:ext cx="237529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807"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4029" y="4677966"/>
            <a:ext cx="3065859" cy="46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808" name="Picture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706417"/>
            <a:ext cx="1241822" cy="102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856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54"/>
                                        </p:tgtEl>
                                        <p:attrNameLst>
                                          <p:attrName>style.visibility</p:attrName>
                                        </p:attrNameLst>
                                      </p:cBhvr>
                                      <p:to>
                                        <p:strVal val="visible"/>
                                      </p:to>
                                    </p:set>
                                    <p:anim calcmode="lin" valueType="num">
                                      <p:cBhvr additive="base">
                                        <p:cTn id="7" dur="500" fill="hold"/>
                                        <p:tgtEl>
                                          <p:spTgt spid="116754"/>
                                        </p:tgtEl>
                                        <p:attrNameLst>
                                          <p:attrName>ppt_x</p:attrName>
                                        </p:attrNameLst>
                                      </p:cBhvr>
                                      <p:tavLst>
                                        <p:tav tm="0">
                                          <p:val>
                                            <p:strVal val="0-#ppt_w/2"/>
                                          </p:val>
                                        </p:tav>
                                        <p:tav tm="100000">
                                          <p:val>
                                            <p:strVal val="#ppt_x"/>
                                          </p:val>
                                        </p:tav>
                                      </p:tavLst>
                                    </p:anim>
                                    <p:anim calcmode="lin" valueType="num">
                                      <p:cBhvr additive="base">
                                        <p:cTn id="8" dur="500" fill="hold"/>
                                        <p:tgtEl>
                                          <p:spTgt spid="116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755"/>
                                        </p:tgtEl>
                                        <p:attrNameLst>
                                          <p:attrName>style.visibility</p:attrName>
                                        </p:attrNameLst>
                                      </p:cBhvr>
                                      <p:to>
                                        <p:strVal val="visible"/>
                                      </p:to>
                                    </p:set>
                                    <p:anim calcmode="lin" valueType="num">
                                      <p:cBhvr additive="base">
                                        <p:cTn id="13" dur="500" fill="hold"/>
                                        <p:tgtEl>
                                          <p:spTgt spid="116755"/>
                                        </p:tgtEl>
                                        <p:attrNameLst>
                                          <p:attrName>ppt_x</p:attrName>
                                        </p:attrNameLst>
                                      </p:cBhvr>
                                      <p:tavLst>
                                        <p:tav tm="0">
                                          <p:val>
                                            <p:strVal val="0-#ppt_w/2"/>
                                          </p:val>
                                        </p:tav>
                                        <p:tav tm="100000">
                                          <p:val>
                                            <p:strVal val="#ppt_x"/>
                                          </p:val>
                                        </p:tav>
                                      </p:tavLst>
                                    </p:anim>
                                    <p:anim calcmode="lin" valueType="num">
                                      <p:cBhvr additive="base">
                                        <p:cTn id="14" dur="500" fill="hold"/>
                                        <p:tgtEl>
                                          <p:spTgt spid="116755"/>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16756"/>
                                        </p:tgtEl>
                                        <p:attrNameLst>
                                          <p:attrName>style.visibility</p:attrName>
                                        </p:attrNameLst>
                                      </p:cBhvr>
                                      <p:to>
                                        <p:strVal val="visible"/>
                                      </p:to>
                                    </p:set>
                                    <p:anim calcmode="lin" valueType="num">
                                      <p:cBhvr additive="base">
                                        <p:cTn id="17" dur="500" fill="hold"/>
                                        <p:tgtEl>
                                          <p:spTgt spid="116756"/>
                                        </p:tgtEl>
                                        <p:attrNameLst>
                                          <p:attrName>ppt_x</p:attrName>
                                        </p:attrNameLst>
                                      </p:cBhvr>
                                      <p:tavLst>
                                        <p:tav tm="0">
                                          <p:val>
                                            <p:strVal val="0-#ppt_w/2"/>
                                          </p:val>
                                        </p:tav>
                                        <p:tav tm="100000">
                                          <p:val>
                                            <p:strVal val="#ppt_x"/>
                                          </p:val>
                                        </p:tav>
                                      </p:tavLst>
                                    </p:anim>
                                    <p:anim calcmode="lin" valueType="num">
                                      <p:cBhvr additive="base">
                                        <p:cTn id="18" dur="500" fill="hold"/>
                                        <p:tgtEl>
                                          <p:spTgt spid="11675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2" fill="hold" grpId="1" nodeType="clickEffect">
                                  <p:stCondLst>
                                    <p:cond delay="0"/>
                                  </p:stCondLst>
                                  <p:childTnLst>
                                    <p:anim calcmode="lin" valueType="num">
                                      <p:cBhvr additive="base">
                                        <p:cTn id="22" dur="500"/>
                                        <p:tgtEl>
                                          <p:spTgt spid="116756"/>
                                        </p:tgtEl>
                                        <p:attrNameLst>
                                          <p:attrName>ppt_x</p:attrName>
                                        </p:attrNameLst>
                                      </p:cBhvr>
                                      <p:tavLst>
                                        <p:tav tm="0">
                                          <p:val>
                                            <p:strVal val="ppt_x"/>
                                          </p:val>
                                        </p:tav>
                                        <p:tav tm="100000">
                                          <p:val>
                                            <p:strVal val="1+ppt_w/2"/>
                                          </p:val>
                                        </p:tav>
                                      </p:tavLst>
                                    </p:anim>
                                    <p:anim calcmode="lin" valueType="num">
                                      <p:cBhvr additive="base">
                                        <p:cTn id="23" dur="500"/>
                                        <p:tgtEl>
                                          <p:spTgt spid="116756"/>
                                        </p:tgtEl>
                                        <p:attrNameLst>
                                          <p:attrName>ppt_y</p:attrName>
                                        </p:attrNameLst>
                                      </p:cBhvr>
                                      <p:tavLst>
                                        <p:tav tm="0">
                                          <p:val>
                                            <p:strVal val="ppt_y"/>
                                          </p:val>
                                        </p:tav>
                                        <p:tav tm="100000">
                                          <p:val>
                                            <p:strVal val="ppt_y"/>
                                          </p:val>
                                        </p:tav>
                                      </p:tavLst>
                                    </p:anim>
                                    <p:set>
                                      <p:cBhvr>
                                        <p:cTn id="24" dur="1" fill="hold">
                                          <p:stCondLst>
                                            <p:cond delay="499"/>
                                          </p:stCondLst>
                                        </p:cTn>
                                        <p:tgtEl>
                                          <p:spTgt spid="116756"/>
                                        </p:tgtEl>
                                        <p:attrNameLst>
                                          <p:attrName>style.visibility</p:attrName>
                                        </p:attrNameLst>
                                      </p:cBhvr>
                                      <p:to>
                                        <p:strVal val="hidden"/>
                                      </p:to>
                                    </p:set>
                                  </p:childTnLst>
                                </p:cTn>
                              </p:par>
                              <p:par>
                                <p:cTn id="25" presetID="2" presetClass="entr" presetSubtype="8" fill="hold" grpId="0" nodeType="withEffect">
                                  <p:stCondLst>
                                    <p:cond delay="0"/>
                                  </p:stCondLst>
                                  <p:childTnLst>
                                    <p:set>
                                      <p:cBhvr>
                                        <p:cTn id="26" dur="1" fill="hold">
                                          <p:stCondLst>
                                            <p:cond delay="0"/>
                                          </p:stCondLst>
                                        </p:cTn>
                                        <p:tgtEl>
                                          <p:spTgt spid="116757"/>
                                        </p:tgtEl>
                                        <p:attrNameLst>
                                          <p:attrName>style.visibility</p:attrName>
                                        </p:attrNameLst>
                                      </p:cBhvr>
                                      <p:to>
                                        <p:strVal val="visible"/>
                                      </p:to>
                                    </p:set>
                                    <p:anim calcmode="lin" valueType="num">
                                      <p:cBhvr additive="base">
                                        <p:cTn id="27" dur="500" fill="hold"/>
                                        <p:tgtEl>
                                          <p:spTgt spid="116757"/>
                                        </p:tgtEl>
                                        <p:attrNameLst>
                                          <p:attrName>ppt_x</p:attrName>
                                        </p:attrNameLst>
                                      </p:cBhvr>
                                      <p:tavLst>
                                        <p:tav tm="0">
                                          <p:val>
                                            <p:strVal val="0-#ppt_w/2"/>
                                          </p:val>
                                        </p:tav>
                                        <p:tav tm="100000">
                                          <p:val>
                                            <p:strVal val="#ppt_x"/>
                                          </p:val>
                                        </p:tav>
                                      </p:tavLst>
                                    </p:anim>
                                    <p:anim calcmode="lin" valueType="num">
                                      <p:cBhvr additive="base">
                                        <p:cTn id="28" dur="500" fill="hold"/>
                                        <p:tgtEl>
                                          <p:spTgt spid="11675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16758"/>
                                        </p:tgtEl>
                                        <p:attrNameLst>
                                          <p:attrName>style.visibility</p:attrName>
                                        </p:attrNameLst>
                                      </p:cBhvr>
                                      <p:to>
                                        <p:strVal val="visible"/>
                                      </p:to>
                                    </p:set>
                                    <p:anim calcmode="lin" valueType="num">
                                      <p:cBhvr additive="base">
                                        <p:cTn id="31" dur="500" fill="hold"/>
                                        <p:tgtEl>
                                          <p:spTgt spid="116758"/>
                                        </p:tgtEl>
                                        <p:attrNameLst>
                                          <p:attrName>ppt_x</p:attrName>
                                        </p:attrNameLst>
                                      </p:cBhvr>
                                      <p:tavLst>
                                        <p:tav tm="0">
                                          <p:val>
                                            <p:strVal val="0-#ppt_w/2"/>
                                          </p:val>
                                        </p:tav>
                                        <p:tav tm="100000">
                                          <p:val>
                                            <p:strVal val="#ppt_x"/>
                                          </p:val>
                                        </p:tav>
                                      </p:tavLst>
                                    </p:anim>
                                    <p:anim calcmode="lin" valueType="num">
                                      <p:cBhvr additive="base">
                                        <p:cTn id="32" dur="500" fill="hold"/>
                                        <p:tgtEl>
                                          <p:spTgt spid="11675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1" fill="hold" nodeType="clickEffect">
                                  <p:stCondLst>
                                    <p:cond delay="0"/>
                                  </p:stCondLst>
                                  <p:childTnLst>
                                    <p:anim calcmode="lin" valueType="num">
                                      <p:cBhvr additive="base">
                                        <p:cTn id="36" dur="500"/>
                                        <p:tgtEl>
                                          <p:spTgt spid="116758"/>
                                        </p:tgtEl>
                                        <p:attrNameLst>
                                          <p:attrName>ppt_x</p:attrName>
                                        </p:attrNameLst>
                                      </p:cBhvr>
                                      <p:tavLst>
                                        <p:tav tm="0">
                                          <p:val>
                                            <p:strVal val="ppt_x"/>
                                          </p:val>
                                        </p:tav>
                                        <p:tav tm="100000">
                                          <p:val>
                                            <p:strVal val="ppt_x"/>
                                          </p:val>
                                        </p:tav>
                                      </p:tavLst>
                                    </p:anim>
                                    <p:anim calcmode="lin" valueType="num">
                                      <p:cBhvr additive="base">
                                        <p:cTn id="37" dur="500"/>
                                        <p:tgtEl>
                                          <p:spTgt spid="116758"/>
                                        </p:tgtEl>
                                        <p:attrNameLst>
                                          <p:attrName>ppt_y</p:attrName>
                                        </p:attrNameLst>
                                      </p:cBhvr>
                                      <p:tavLst>
                                        <p:tav tm="0">
                                          <p:val>
                                            <p:strVal val="ppt_y"/>
                                          </p:val>
                                        </p:tav>
                                        <p:tav tm="100000">
                                          <p:val>
                                            <p:strVal val="0-ppt_h/2"/>
                                          </p:val>
                                        </p:tav>
                                      </p:tavLst>
                                    </p:anim>
                                    <p:set>
                                      <p:cBhvr>
                                        <p:cTn id="38" dur="1" fill="hold">
                                          <p:stCondLst>
                                            <p:cond delay="499"/>
                                          </p:stCondLst>
                                        </p:cTn>
                                        <p:tgtEl>
                                          <p:spTgt spid="116758"/>
                                        </p:tgtEl>
                                        <p:attrNameLst>
                                          <p:attrName>style.visibility</p:attrName>
                                        </p:attrNameLst>
                                      </p:cBhvr>
                                      <p:to>
                                        <p:strVal val="hidden"/>
                                      </p:to>
                                    </p:set>
                                  </p:childTnLst>
                                </p:cTn>
                              </p:par>
                              <p:par>
                                <p:cTn id="39" presetID="2" presetClass="entr" presetSubtype="8" fill="hold" grpId="0" nodeType="withEffect">
                                  <p:stCondLst>
                                    <p:cond delay="0"/>
                                  </p:stCondLst>
                                  <p:childTnLst>
                                    <p:set>
                                      <p:cBhvr>
                                        <p:cTn id="40" dur="1" fill="hold">
                                          <p:stCondLst>
                                            <p:cond delay="0"/>
                                          </p:stCondLst>
                                        </p:cTn>
                                        <p:tgtEl>
                                          <p:spTgt spid="116783"/>
                                        </p:tgtEl>
                                        <p:attrNameLst>
                                          <p:attrName>style.visibility</p:attrName>
                                        </p:attrNameLst>
                                      </p:cBhvr>
                                      <p:to>
                                        <p:strVal val="visible"/>
                                      </p:to>
                                    </p:set>
                                    <p:anim calcmode="lin" valueType="num">
                                      <p:cBhvr additive="base">
                                        <p:cTn id="41" dur="500" fill="hold"/>
                                        <p:tgtEl>
                                          <p:spTgt spid="116783"/>
                                        </p:tgtEl>
                                        <p:attrNameLst>
                                          <p:attrName>ppt_x</p:attrName>
                                        </p:attrNameLst>
                                      </p:cBhvr>
                                      <p:tavLst>
                                        <p:tav tm="0">
                                          <p:val>
                                            <p:strVal val="0-#ppt_w/2"/>
                                          </p:val>
                                        </p:tav>
                                        <p:tav tm="100000">
                                          <p:val>
                                            <p:strVal val="#ppt_x"/>
                                          </p:val>
                                        </p:tav>
                                      </p:tavLst>
                                    </p:anim>
                                    <p:anim calcmode="lin" valueType="num">
                                      <p:cBhvr additive="base">
                                        <p:cTn id="42" dur="500" fill="hold"/>
                                        <p:tgtEl>
                                          <p:spTgt spid="116783"/>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116784"/>
                                        </p:tgtEl>
                                        <p:attrNameLst>
                                          <p:attrName>style.visibility</p:attrName>
                                        </p:attrNameLst>
                                      </p:cBhvr>
                                      <p:to>
                                        <p:strVal val="visible"/>
                                      </p:to>
                                    </p:set>
                                    <p:anim calcmode="lin" valueType="num">
                                      <p:cBhvr additive="base">
                                        <p:cTn id="45" dur="500" fill="hold"/>
                                        <p:tgtEl>
                                          <p:spTgt spid="116784"/>
                                        </p:tgtEl>
                                        <p:attrNameLst>
                                          <p:attrName>ppt_x</p:attrName>
                                        </p:attrNameLst>
                                      </p:cBhvr>
                                      <p:tavLst>
                                        <p:tav tm="0">
                                          <p:val>
                                            <p:strVal val="1+#ppt_w/2"/>
                                          </p:val>
                                        </p:tav>
                                        <p:tav tm="100000">
                                          <p:val>
                                            <p:strVal val="#ppt_x"/>
                                          </p:val>
                                        </p:tav>
                                      </p:tavLst>
                                    </p:anim>
                                    <p:anim calcmode="lin" valueType="num">
                                      <p:cBhvr additive="base">
                                        <p:cTn id="46" dur="500" fill="hold"/>
                                        <p:tgtEl>
                                          <p:spTgt spid="116784"/>
                                        </p:tgtEl>
                                        <p:attrNameLst>
                                          <p:attrName>ppt_y</p:attrName>
                                        </p:attrNameLst>
                                      </p:cBhvr>
                                      <p:tavLst>
                                        <p:tav tm="0">
                                          <p:val>
                                            <p:strVal val="#ppt_y"/>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16807"/>
                                        </p:tgtEl>
                                        <p:attrNameLst>
                                          <p:attrName>style.visibility</p:attrName>
                                        </p:attrNameLst>
                                      </p:cBhvr>
                                      <p:to>
                                        <p:strVal val="visible"/>
                                      </p:to>
                                    </p:set>
                                    <p:anim calcmode="lin" valueType="num">
                                      <p:cBhvr additive="base">
                                        <p:cTn id="49" dur="500" fill="hold"/>
                                        <p:tgtEl>
                                          <p:spTgt spid="116807"/>
                                        </p:tgtEl>
                                        <p:attrNameLst>
                                          <p:attrName>ppt_x</p:attrName>
                                        </p:attrNameLst>
                                      </p:cBhvr>
                                      <p:tavLst>
                                        <p:tav tm="0">
                                          <p:val>
                                            <p:strVal val="#ppt_x"/>
                                          </p:val>
                                        </p:tav>
                                        <p:tav tm="100000">
                                          <p:val>
                                            <p:strVal val="#ppt_x"/>
                                          </p:val>
                                        </p:tav>
                                      </p:tavLst>
                                    </p:anim>
                                    <p:anim calcmode="lin" valueType="num">
                                      <p:cBhvr additive="base">
                                        <p:cTn id="50" dur="500" fill="hold"/>
                                        <p:tgtEl>
                                          <p:spTgt spid="11680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6806"/>
                                        </p:tgtEl>
                                        <p:attrNameLst>
                                          <p:attrName>style.visibility</p:attrName>
                                        </p:attrNameLst>
                                      </p:cBhvr>
                                      <p:to>
                                        <p:strVal val="visible"/>
                                      </p:to>
                                    </p:set>
                                    <p:anim calcmode="lin" valueType="num">
                                      <p:cBhvr additive="base">
                                        <p:cTn id="53" dur="500" fill="hold"/>
                                        <p:tgtEl>
                                          <p:spTgt spid="116806"/>
                                        </p:tgtEl>
                                        <p:attrNameLst>
                                          <p:attrName>ppt_x</p:attrName>
                                        </p:attrNameLst>
                                      </p:cBhvr>
                                      <p:tavLst>
                                        <p:tav tm="0">
                                          <p:val>
                                            <p:strVal val="#ppt_x"/>
                                          </p:val>
                                        </p:tav>
                                        <p:tav tm="100000">
                                          <p:val>
                                            <p:strVal val="#ppt_x"/>
                                          </p:val>
                                        </p:tav>
                                      </p:tavLst>
                                    </p:anim>
                                    <p:anim calcmode="lin" valueType="num">
                                      <p:cBhvr additive="base">
                                        <p:cTn id="54" dur="500" fill="hold"/>
                                        <p:tgtEl>
                                          <p:spTgt spid="116806"/>
                                        </p:tgtEl>
                                        <p:attrNameLst>
                                          <p:attrName>ppt_y</p:attrName>
                                        </p:attrNameLst>
                                      </p:cBhvr>
                                      <p:tavLst>
                                        <p:tav tm="0">
                                          <p:val>
                                            <p:strVal val="1+#ppt_h/2"/>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116808"/>
                                        </p:tgtEl>
                                        <p:attrNameLst>
                                          <p:attrName>style.visibility</p:attrName>
                                        </p:attrNameLst>
                                      </p:cBhvr>
                                      <p:to>
                                        <p:strVal val="visible"/>
                                      </p:to>
                                    </p:set>
                                    <p:anim calcmode="lin" valueType="num">
                                      <p:cBhvr additive="base">
                                        <p:cTn id="57" dur="500" fill="hold"/>
                                        <p:tgtEl>
                                          <p:spTgt spid="116808"/>
                                        </p:tgtEl>
                                        <p:attrNameLst>
                                          <p:attrName>ppt_x</p:attrName>
                                        </p:attrNameLst>
                                      </p:cBhvr>
                                      <p:tavLst>
                                        <p:tav tm="0">
                                          <p:val>
                                            <p:strVal val="0-#ppt_w/2"/>
                                          </p:val>
                                        </p:tav>
                                        <p:tav tm="100000">
                                          <p:val>
                                            <p:strVal val="#ppt_x"/>
                                          </p:val>
                                        </p:tav>
                                      </p:tavLst>
                                    </p:anim>
                                    <p:anim calcmode="lin" valueType="num">
                                      <p:cBhvr additive="base">
                                        <p:cTn id="58" dur="500" fill="hold"/>
                                        <p:tgtEl>
                                          <p:spTgt spid="116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4" grpId="0"/>
      <p:bldP spid="116755" grpId="0"/>
      <p:bldP spid="116756" grpId="0"/>
      <p:bldP spid="116756" grpId="1"/>
      <p:bldP spid="116757" grpId="0"/>
      <p:bldP spid="1167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Contents</a:t>
            </a:r>
            <a:endParaRPr sz="3600" dirty="0">
              <a:latin typeface="Arial"/>
              <a:cs typeface="Arial"/>
            </a:endParaRPr>
          </a:p>
        </p:txBody>
      </p:sp>
      <p:sp>
        <p:nvSpPr>
          <p:cNvPr id="3" name="object 3"/>
          <p:cNvSpPr txBox="1"/>
          <p:nvPr/>
        </p:nvSpPr>
        <p:spPr>
          <a:xfrm>
            <a:off x="304800" y="1047750"/>
            <a:ext cx="7737900" cy="386003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000" spc="-5" dirty="0">
                <a:latin typeface="Arial" panose="020B0604020202020204" pitchFamily="34" charset="0"/>
                <a:cs typeface="Arial" panose="020B0604020202020204" pitchFamily="34" charset="0"/>
              </a:rPr>
              <a:t>Introduction</a:t>
            </a:r>
            <a:endParaRPr lang="en-US" sz="2000" b="1" spc="-5" dirty="0">
              <a:latin typeface="Arial" panose="020B0604020202020204" pitchFamily="34" charset="0"/>
              <a:cs typeface="Arial" panose="020B0604020202020204" pitchFamily="34" charset="0"/>
            </a:endParaRPr>
          </a:p>
          <a:p>
            <a:pPr marL="342900" indent="-342900">
              <a:spcBef>
                <a:spcPts val="100"/>
              </a:spcBef>
              <a:buFont typeface="Arial" panose="020B0604020202020204" pitchFamily="34" charset="0"/>
              <a:buChar char="•"/>
              <a:tabLst>
                <a:tab pos="334010" algn="l"/>
                <a:tab pos="334645" algn="l"/>
              </a:tabLst>
            </a:pPr>
            <a:r>
              <a:rPr lang="en-US" sz="2000" spc="-5" dirty="0">
                <a:latin typeface="Arial" panose="020B0604020202020204" pitchFamily="34" charset="0"/>
                <a:cs typeface="Arial" panose="020B0604020202020204" pitchFamily="34" charset="0"/>
              </a:rPr>
              <a:t>OCR Working Flow</a:t>
            </a:r>
          </a:p>
          <a:p>
            <a:pPr marL="927100" lvl="1" indent="-457200">
              <a:spcBef>
                <a:spcPts val="100"/>
              </a:spcBef>
              <a:buFont typeface="Arial" panose="020B0604020202020204" pitchFamily="34" charset="0"/>
              <a:buChar char="•"/>
            </a:pPr>
            <a:r>
              <a:rPr lang="en-US" spc="-5" dirty="0">
                <a:latin typeface="Arial"/>
                <a:cs typeface="Arial"/>
              </a:rPr>
              <a:t>Pre-processing</a:t>
            </a:r>
          </a:p>
          <a:p>
            <a:pPr marL="927100" lvl="1" indent="-457200">
              <a:spcBef>
                <a:spcPts val="100"/>
              </a:spcBef>
              <a:buFont typeface="Arial" panose="020B0604020202020204" pitchFamily="34" charset="0"/>
              <a:buChar char="•"/>
            </a:pPr>
            <a:r>
              <a:rPr lang="en-US" spc="-5" dirty="0">
                <a:latin typeface="Arial"/>
                <a:cs typeface="Arial"/>
              </a:rPr>
              <a:t>Segmentation</a:t>
            </a:r>
          </a:p>
          <a:p>
            <a:pPr marL="927100" lvl="1" indent="-457200">
              <a:spcBef>
                <a:spcPts val="100"/>
              </a:spcBef>
              <a:buFont typeface="Arial" panose="020B0604020202020204" pitchFamily="34" charset="0"/>
              <a:buChar char="•"/>
            </a:pPr>
            <a:r>
              <a:rPr lang="en-US" spc="-5" dirty="0">
                <a:latin typeface="Arial"/>
                <a:cs typeface="Arial"/>
              </a:rPr>
              <a:t>Feature Extraction</a:t>
            </a:r>
          </a:p>
          <a:p>
            <a:pPr marL="927100" lvl="1" indent="-457200">
              <a:spcBef>
                <a:spcPts val="100"/>
              </a:spcBef>
              <a:buFont typeface="Arial" panose="020B0604020202020204" pitchFamily="34" charset="0"/>
              <a:buChar char="•"/>
            </a:pPr>
            <a:r>
              <a:rPr lang="en-US" spc="-5" dirty="0">
                <a:latin typeface="Arial"/>
                <a:cs typeface="Arial"/>
              </a:rPr>
              <a:t>Classification</a:t>
            </a:r>
          </a:p>
          <a:p>
            <a:pPr marL="927100" lvl="1" indent="-457200">
              <a:spcBef>
                <a:spcPts val="100"/>
              </a:spcBef>
              <a:buFont typeface="Arial" panose="020B0604020202020204" pitchFamily="34" charset="0"/>
              <a:buChar char="•"/>
            </a:pPr>
            <a:r>
              <a:rPr lang="en-US" spc="-5" dirty="0">
                <a:latin typeface="Arial"/>
                <a:cs typeface="Arial"/>
              </a:rPr>
              <a:t>Post-processing</a:t>
            </a:r>
            <a:endParaRPr lang="en-US" spc="-5" dirty="0">
              <a:latin typeface="Arial" panose="020B0604020202020204" pitchFamily="34" charset="0"/>
              <a:cs typeface="Arial" panose="020B0604020202020204" pitchFamily="34" charset="0"/>
            </a:endParaRPr>
          </a:p>
          <a:p>
            <a:pPr marL="342900" indent="-342900">
              <a:spcBef>
                <a:spcPts val="100"/>
              </a:spcBef>
              <a:buFont typeface="Arial" panose="020B0604020202020204" pitchFamily="34" charset="0"/>
              <a:buChar char="•"/>
              <a:tabLst>
                <a:tab pos="334010" algn="l"/>
                <a:tab pos="334645" algn="l"/>
              </a:tabLst>
            </a:pPr>
            <a:r>
              <a:rPr lang="en-US" sz="2000" spc="-5" dirty="0">
                <a:latin typeface="Arial" panose="020B0604020202020204" pitchFamily="34" charset="0"/>
                <a:cs typeface="Arial" panose="020B0604020202020204" pitchFamily="34" charset="0"/>
              </a:rPr>
              <a:t>OCR Using deep learning</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OCR Pipeline</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CNN-LSTM Architecture</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Comparative Evaluation</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Tesseract Engine</a:t>
            </a:r>
          </a:p>
          <a:p>
            <a:pPr marL="469900" indent="-457200">
              <a:spcBef>
                <a:spcPts val="100"/>
              </a:spcBef>
              <a:buFont typeface="Arial" panose="020B0604020202020204" pitchFamily="34" charset="0"/>
              <a:buChar char="•"/>
              <a:tabLst>
                <a:tab pos="334010" algn="l"/>
                <a:tab pos="334645" algn="l"/>
              </a:tabLst>
            </a:pPr>
            <a:r>
              <a:rPr lang="en-US" sz="2000" spc="-5" dirty="0">
                <a:latin typeface="Arial" panose="020B0604020202020204" pitchFamily="34" charset="0"/>
                <a:cs typeface="Arial" panose="020B0604020202020204" pitchFamily="34" charset="0"/>
              </a:rPr>
              <a:t>Conclusion</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a:t>
            </a:fld>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a:xfrm>
            <a:off x="381000" y="285750"/>
            <a:ext cx="6156722" cy="430887"/>
          </a:xfrm>
        </p:spPr>
        <p:txBody>
          <a:bodyPr/>
          <a:lstStyle/>
          <a:p>
            <a:r>
              <a:rPr lang="en-US" altLang="en-US" sz="2800" i="0" dirty="0"/>
              <a:t>Projection Histograms</a:t>
            </a:r>
            <a:endParaRPr lang="el-GR" altLang="en-US" sz="2800" i="0" dirty="0"/>
          </a:p>
        </p:txBody>
      </p:sp>
      <p:sp>
        <p:nvSpPr>
          <p:cNvPr id="117763" name="Rectangle 3"/>
          <p:cNvSpPr>
            <a:spLocks noGrp="1" noChangeArrowheads="1"/>
          </p:cNvSpPr>
          <p:nvPr>
            <p:ph type="subTitle" idx="1"/>
          </p:nvPr>
        </p:nvSpPr>
        <p:spPr>
          <a:xfrm>
            <a:off x="762000" y="1067397"/>
            <a:ext cx="7543800" cy="864394"/>
          </a:xfrm>
        </p:spPr>
        <p:txBody>
          <a:bodyPr/>
          <a:lstStyle/>
          <a:p>
            <a:pPr>
              <a:lnSpc>
                <a:spcPct val="80000"/>
              </a:lnSpc>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The basic idea behind using projections is that character images, which are 2-D signals, can be represented as 1-D signal. These features, although independent to noise and deformation, depend on rotation.</a:t>
            </a:r>
            <a:r>
              <a:rPr lang="el-GR" altLang="en-US" sz="2000" dirty="0">
                <a:latin typeface="Arial" panose="020B0604020202020204" pitchFamily="34" charset="0"/>
                <a:cs typeface="Arial" panose="020B0604020202020204" pitchFamily="34" charset="0"/>
              </a:rPr>
              <a:t> </a:t>
            </a:r>
          </a:p>
        </p:txBody>
      </p:sp>
      <p:sp>
        <p:nvSpPr>
          <p:cNvPr id="117769" name="Rectangle 9"/>
          <p:cNvSpPr>
            <a:spLocks noChangeArrowheads="1"/>
          </p:cNvSpPr>
          <p:nvPr/>
        </p:nvSpPr>
        <p:spPr bwMode="auto">
          <a:xfrm>
            <a:off x="762000" y="2297171"/>
            <a:ext cx="7467600" cy="75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t> Projection histograms count the number of pixels in each column and row of a character image. Projection histograms can separate characters such as “m” and “n” .</a:t>
            </a:r>
          </a:p>
        </p:txBody>
      </p:sp>
      <p:pic>
        <p:nvPicPr>
          <p:cNvPr id="11777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831" y="3257550"/>
            <a:ext cx="2268141" cy="1677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770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9"/>
                                        </p:tgtEl>
                                        <p:attrNameLst>
                                          <p:attrName>style.visibility</p:attrName>
                                        </p:attrNameLst>
                                      </p:cBhvr>
                                      <p:to>
                                        <p:strVal val="visible"/>
                                      </p:to>
                                    </p:set>
                                    <p:anim calcmode="lin" valueType="num">
                                      <p:cBhvr additive="base">
                                        <p:cTn id="7" dur="500" fill="hold"/>
                                        <p:tgtEl>
                                          <p:spTgt spid="117769"/>
                                        </p:tgtEl>
                                        <p:attrNameLst>
                                          <p:attrName>ppt_x</p:attrName>
                                        </p:attrNameLst>
                                      </p:cBhvr>
                                      <p:tavLst>
                                        <p:tav tm="0">
                                          <p:val>
                                            <p:strVal val="0-#ppt_w/2"/>
                                          </p:val>
                                        </p:tav>
                                        <p:tav tm="100000">
                                          <p:val>
                                            <p:strVal val="#ppt_x"/>
                                          </p:val>
                                        </p:tav>
                                      </p:tavLst>
                                    </p:anim>
                                    <p:anim calcmode="lin" valueType="num">
                                      <p:cBhvr additive="base">
                                        <p:cTn id="8" dur="500" fill="hold"/>
                                        <p:tgtEl>
                                          <p:spTgt spid="117769"/>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7771"/>
                                        </p:tgtEl>
                                        <p:attrNameLst>
                                          <p:attrName>style.visibility</p:attrName>
                                        </p:attrNameLst>
                                      </p:cBhvr>
                                      <p:to>
                                        <p:strVal val="visible"/>
                                      </p:to>
                                    </p:set>
                                    <p:anim calcmode="lin" valueType="num">
                                      <p:cBhvr additive="base">
                                        <p:cTn id="11" dur="500" fill="hold"/>
                                        <p:tgtEl>
                                          <p:spTgt spid="117771"/>
                                        </p:tgtEl>
                                        <p:attrNameLst>
                                          <p:attrName>ppt_x</p:attrName>
                                        </p:attrNameLst>
                                      </p:cBhvr>
                                      <p:tavLst>
                                        <p:tav tm="0">
                                          <p:val>
                                            <p:strVal val="#ppt_x"/>
                                          </p:val>
                                        </p:tav>
                                        <p:tav tm="100000">
                                          <p:val>
                                            <p:strVal val="#ppt_x"/>
                                          </p:val>
                                        </p:tav>
                                      </p:tavLst>
                                    </p:anim>
                                    <p:anim calcmode="lin" valueType="num">
                                      <p:cBhvr additive="base">
                                        <p:cTn id="12" dur="500" fill="hold"/>
                                        <p:tgtEl>
                                          <p:spTgt spid="117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685800" y="285750"/>
            <a:ext cx="6156722" cy="430887"/>
          </a:xfrm>
        </p:spPr>
        <p:txBody>
          <a:bodyPr/>
          <a:lstStyle/>
          <a:p>
            <a:r>
              <a:rPr lang="en-US" altLang="en-US" sz="2800" i="0" dirty="0"/>
              <a:t>Profiles</a:t>
            </a:r>
            <a:endParaRPr lang="el-GR" altLang="en-US" sz="2800" i="0" dirty="0"/>
          </a:p>
        </p:txBody>
      </p:sp>
      <p:sp>
        <p:nvSpPr>
          <p:cNvPr id="118787" name="Rectangle 3"/>
          <p:cNvSpPr>
            <a:spLocks noGrp="1" noChangeArrowheads="1"/>
          </p:cNvSpPr>
          <p:nvPr>
            <p:ph type="subTitle" idx="1"/>
          </p:nvPr>
        </p:nvSpPr>
        <p:spPr>
          <a:xfrm>
            <a:off x="914400" y="895350"/>
            <a:ext cx="7772400" cy="1784747"/>
          </a:xfrm>
        </p:spPr>
        <p:txBody>
          <a:bodyPr/>
          <a:lstStyle/>
          <a:p>
            <a:pPr>
              <a:lnSpc>
                <a:spcPct val="80000"/>
              </a:lnSpc>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The profile counts the number of pixels (distance) between the bounding box of the character image and the edge of the character. The profiles describe well the external shapes of characters and allow to distinguish between a great number of letters, such as “p” and “q”.</a:t>
            </a:r>
            <a:r>
              <a:rPr lang="el-GR" altLang="en-US" sz="2000" dirty="0">
                <a:latin typeface="Arial" panose="020B0604020202020204" pitchFamily="34" charset="0"/>
                <a:cs typeface="Arial" panose="020B0604020202020204" pitchFamily="34" charset="0"/>
              </a:rPr>
              <a:t> </a:t>
            </a:r>
          </a:p>
        </p:txBody>
      </p:sp>
      <p:pic>
        <p:nvPicPr>
          <p:cNvPr id="11879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410" y="2680097"/>
            <a:ext cx="2638425"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522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ctrTitle"/>
          </p:nvPr>
        </p:nvSpPr>
        <p:spPr>
          <a:xfrm>
            <a:off x="762000" y="334684"/>
            <a:ext cx="6156722" cy="430887"/>
          </a:xfrm>
        </p:spPr>
        <p:txBody>
          <a:bodyPr/>
          <a:lstStyle/>
          <a:p>
            <a:r>
              <a:rPr lang="en-US" altLang="en-US" sz="2800" i="0" dirty="0"/>
              <a:t>Profiles</a:t>
            </a:r>
            <a:endParaRPr lang="el-GR" altLang="en-US" sz="2800" i="0" dirty="0"/>
          </a:p>
        </p:txBody>
      </p:sp>
      <p:sp>
        <p:nvSpPr>
          <p:cNvPr id="119811" name="Rectangle 3"/>
          <p:cNvSpPr>
            <a:spLocks noGrp="1" noChangeArrowheads="1"/>
          </p:cNvSpPr>
          <p:nvPr>
            <p:ph type="subTitle" idx="1"/>
          </p:nvPr>
        </p:nvSpPr>
        <p:spPr>
          <a:xfrm>
            <a:off x="1007864" y="1032271"/>
            <a:ext cx="7145536" cy="432197"/>
          </a:xfrm>
        </p:spPr>
        <p:txBody>
          <a:bodyPr/>
          <a:lstStyle/>
          <a:p>
            <a:pPr>
              <a:lnSpc>
                <a:spcPct val="80000"/>
              </a:lnSpc>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Profiles can also be used to the c of the character image </a:t>
            </a:r>
            <a:r>
              <a:rPr lang="el-GR" altLang="en-US" sz="2000" dirty="0">
                <a:latin typeface="Arial" panose="020B0604020202020204" pitchFamily="34" charset="0"/>
                <a:cs typeface="Arial" panose="020B0604020202020204" pitchFamily="34" charset="0"/>
              </a:rPr>
              <a:t> </a:t>
            </a:r>
          </a:p>
        </p:txBody>
      </p:sp>
      <p:sp>
        <p:nvSpPr>
          <p:cNvPr id="119813" name="Rectangle 5"/>
          <p:cNvSpPr>
            <a:spLocks noChangeArrowheads="1"/>
          </p:cNvSpPr>
          <p:nvPr/>
        </p:nvSpPr>
        <p:spPr bwMode="auto">
          <a:xfrm>
            <a:off x="1650504" y="1586507"/>
            <a:ext cx="6960096" cy="107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lnSpc>
                <a:spcPct val="80000"/>
              </a:lnSpc>
              <a:buFontTx/>
              <a:buChar char="•"/>
            </a:pPr>
            <a:r>
              <a:rPr lang="en-GB" altLang="en-US" sz="1800" dirty="0">
                <a:latin typeface="Arial" panose="020B0604020202020204" pitchFamily="34" charset="0"/>
                <a:cs typeface="Arial" panose="020B0604020202020204" pitchFamily="34" charset="0"/>
              </a:rPr>
              <a:t> Extract the contour of the character</a:t>
            </a:r>
          </a:p>
          <a:p>
            <a:pPr>
              <a:lnSpc>
                <a:spcPct val="80000"/>
              </a:lnSpc>
              <a:buFontTx/>
              <a:buChar char="•"/>
            </a:pPr>
            <a:r>
              <a:rPr lang="en-GB" altLang="en-US" sz="1800" dirty="0">
                <a:latin typeface="Arial" panose="020B0604020202020204" pitchFamily="34" charset="0"/>
                <a:cs typeface="Arial" panose="020B0604020202020204" pitchFamily="34" charset="0"/>
              </a:rPr>
              <a:t> Locate the uppermost and the lowermost points of the  contour</a:t>
            </a:r>
          </a:p>
          <a:p>
            <a:pPr>
              <a:lnSpc>
                <a:spcPct val="80000"/>
              </a:lnSpc>
              <a:buFontTx/>
              <a:buChar char="•"/>
            </a:pPr>
            <a:r>
              <a:rPr lang="en-GB" altLang="en-US" sz="1800" dirty="0">
                <a:latin typeface="Arial" panose="020B0604020202020204" pitchFamily="34" charset="0"/>
                <a:cs typeface="Arial" panose="020B0604020202020204" pitchFamily="34" charset="0"/>
              </a:rPr>
              <a:t> Calculate the in and out profiles of the contour</a:t>
            </a:r>
            <a:endParaRPr lang="el-GR" altLang="en-US" sz="1800" dirty="0">
              <a:latin typeface="Arial" panose="020B0604020202020204" pitchFamily="34" charset="0"/>
              <a:cs typeface="Arial" panose="020B0604020202020204" pitchFamily="34" charset="0"/>
            </a:endParaRPr>
          </a:p>
        </p:txBody>
      </p:sp>
      <p:pic>
        <p:nvPicPr>
          <p:cNvPr id="1198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057525"/>
            <a:ext cx="1117997" cy="1543050"/>
          </a:xfrm>
          <a:prstGeom prst="rect">
            <a:avLst/>
          </a:prstGeom>
          <a:noFill/>
          <a:extLst>
            <a:ext uri="{909E8E84-426E-40DD-AFC4-6F175D3DCCD1}">
              <a14:hiddenFill xmlns:a14="http://schemas.microsoft.com/office/drawing/2010/main">
                <a:solidFill>
                  <a:srgbClr val="FFFFFF"/>
                </a:solidFill>
              </a14:hiddenFill>
            </a:ext>
          </a:extLst>
        </p:spPr>
      </p:pic>
      <p:pic>
        <p:nvPicPr>
          <p:cNvPr id="1198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225" y="3057526"/>
            <a:ext cx="3007519" cy="1535906"/>
          </a:xfrm>
          <a:prstGeom prst="rect">
            <a:avLst/>
          </a:prstGeom>
          <a:noFill/>
          <a:extLst>
            <a:ext uri="{909E8E84-426E-40DD-AFC4-6F175D3DCCD1}">
              <a14:hiddenFill xmlns:a14="http://schemas.microsoft.com/office/drawing/2010/main">
                <a:solidFill>
                  <a:srgbClr val="FFFFFF"/>
                </a:solidFill>
              </a14:hiddenFill>
            </a:ext>
          </a:extLst>
        </p:spPr>
      </p:pic>
      <p:sp>
        <p:nvSpPr>
          <p:cNvPr id="119819" name="Line 11"/>
          <p:cNvSpPr>
            <a:spLocks noChangeShapeType="1"/>
          </p:cNvSpPr>
          <p:nvPr/>
        </p:nvSpPr>
        <p:spPr bwMode="auto">
          <a:xfrm>
            <a:off x="3383756" y="3868341"/>
            <a:ext cx="539354"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extLst>
      <p:ext uri="{BB962C8B-B14F-4D97-AF65-F5344CB8AC3E}">
        <p14:creationId xmlns:p14="http://schemas.microsoft.com/office/powerpoint/2010/main" val="250845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a:xfrm>
            <a:off x="443660" y="209550"/>
            <a:ext cx="6156722" cy="430887"/>
          </a:xfrm>
        </p:spPr>
        <p:txBody>
          <a:bodyPr/>
          <a:lstStyle/>
          <a:p>
            <a:r>
              <a:rPr lang="en-US" altLang="en-US" sz="2800" i="0" dirty="0"/>
              <a:t>Crossings and Distances</a:t>
            </a:r>
            <a:endParaRPr lang="el-GR" altLang="en-US" sz="2800" i="0" dirty="0"/>
          </a:p>
        </p:txBody>
      </p:sp>
      <p:sp>
        <p:nvSpPr>
          <p:cNvPr id="120835" name="Rectangle 3"/>
          <p:cNvSpPr>
            <a:spLocks noGrp="1" noChangeArrowheads="1"/>
          </p:cNvSpPr>
          <p:nvPr>
            <p:ph type="subTitle" idx="1"/>
          </p:nvPr>
        </p:nvSpPr>
        <p:spPr>
          <a:xfrm>
            <a:off x="1295400" y="971550"/>
            <a:ext cx="7315200" cy="2057400"/>
          </a:xfrm>
        </p:spPr>
        <p:txBody>
          <a:bodyPr/>
          <a:lstStyle/>
          <a:p>
            <a:pPr>
              <a:lnSpc>
                <a:spcPct val="80000"/>
              </a:lnSpc>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a:t>
            </a:r>
            <a:r>
              <a:rPr lang="en-GB" altLang="en-US" sz="2000" b="1" dirty="0">
                <a:latin typeface="Arial" panose="020B0604020202020204" pitchFamily="34" charset="0"/>
                <a:cs typeface="Arial" panose="020B0604020202020204" pitchFamily="34" charset="0"/>
              </a:rPr>
              <a:t>Crossings</a:t>
            </a:r>
            <a:r>
              <a:rPr lang="en-GB" altLang="en-US" sz="2000" dirty="0">
                <a:latin typeface="Arial" panose="020B0604020202020204" pitchFamily="34" charset="0"/>
                <a:cs typeface="Arial" panose="020B0604020202020204" pitchFamily="34" charset="0"/>
              </a:rPr>
              <a:t> count the number of transitions from background to foreground pixels along vertical and horizontal lines through the character image and </a:t>
            </a:r>
          </a:p>
          <a:p>
            <a:pPr>
              <a:lnSpc>
                <a:spcPct val="80000"/>
              </a:lnSpc>
              <a:buFont typeface="Wingdings" panose="05000000000000000000" pitchFamily="2" charset="2"/>
              <a:buChar char="o"/>
            </a:pPr>
            <a:r>
              <a:rPr lang="en-GB" altLang="en-US" sz="2000" b="1" dirty="0">
                <a:latin typeface="Arial" panose="020B0604020202020204" pitchFamily="34" charset="0"/>
                <a:cs typeface="Arial" panose="020B0604020202020204" pitchFamily="34" charset="0"/>
              </a:rPr>
              <a:t> Distances</a:t>
            </a:r>
            <a:r>
              <a:rPr lang="en-GB" altLang="en-US" sz="2000" dirty="0">
                <a:latin typeface="Arial" panose="020B0604020202020204" pitchFamily="34" charset="0"/>
                <a:cs typeface="Arial" panose="020B0604020202020204" pitchFamily="34" charset="0"/>
              </a:rPr>
              <a:t> calculate the distances of the first image pixel detected from the upper and lower boundaries, of the image, along vertical lines and from the left and right boundaries along horizontal lines </a:t>
            </a:r>
            <a:endParaRPr lang="el-GR" altLang="en-US" sz="2000" dirty="0">
              <a:latin typeface="Arial" panose="020B0604020202020204" pitchFamily="34" charset="0"/>
              <a:cs typeface="Arial" panose="020B0604020202020204" pitchFamily="34" charset="0"/>
            </a:endParaRPr>
          </a:p>
        </p:txBody>
      </p:sp>
      <p:pic>
        <p:nvPicPr>
          <p:cNvPr id="12084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206" y="2733675"/>
            <a:ext cx="4157663" cy="216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591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3" name="Rectangle 7"/>
          <p:cNvSpPr>
            <a:spLocks noGrp="1" noChangeArrowheads="1"/>
          </p:cNvSpPr>
          <p:nvPr>
            <p:ph type="ctrTitle"/>
          </p:nvPr>
        </p:nvSpPr>
        <p:spPr>
          <a:xfrm>
            <a:off x="533400" y="285750"/>
            <a:ext cx="7772400" cy="430887"/>
          </a:xfrm>
          <a:noFill/>
          <a:ln/>
        </p:spPr>
        <p:txBody>
          <a:bodyPr/>
          <a:lstStyle/>
          <a:p>
            <a:r>
              <a:rPr lang="en-US" altLang="en-US" sz="2800" i="0" dirty="0"/>
              <a:t>Structural Features</a:t>
            </a:r>
            <a:endParaRPr lang="el-GR" altLang="en-US" sz="2800" i="0" dirty="0"/>
          </a:p>
        </p:txBody>
      </p:sp>
      <p:sp>
        <p:nvSpPr>
          <p:cNvPr id="121864" name="Rectangle 8"/>
          <p:cNvSpPr>
            <a:spLocks noGrp="1" noChangeArrowheads="1"/>
          </p:cNvSpPr>
          <p:nvPr>
            <p:ph type="subTitle" idx="1"/>
          </p:nvPr>
        </p:nvSpPr>
        <p:spPr>
          <a:xfrm>
            <a:off x="990600" y="971550"/>
            <a:ext cx="7620000" cy="1600200"/>
          </a:xfrm>
          <a:noFill/>
          <a:ln/>
        </p:spPr>
        <p:txBody>
          <a:bodyPr/>
          <a:lstStyle/>
          <a:p>
            <a:pPr>
              <a:lnSpc>
                <a:spcPct val="90000"/>
              </a:lnSpc>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Characters can be represented by structural features with high tolerance to distortions and style variations. This type of representation may also encode some knowledge about the structure of the object or may provide some knowledge as to what sort of components make up that object.</a:t>
            </a:r>
            <a:r>
              <a:rPr lang="el-GR" altLang="en-US" sz="2000" dirty="0">
                <a:latin typeface="Arial" panose="020B0604020202020204" pitchFamily="34" charset="0"/>
                <a:cs typeface="Arial" panose="020B0604020202020204" pitchFamily="34" charset="0"/>
              </a:rPr>
              <a:t> </a:t>
            </a:r>
          </a:p>
        </p:txBody>
      </p:sp>
      <p:sp>
        <p:nvSpPr>
          <p:cNvPr id="121869" name="Rectangle 13"/>
          <p:cNvSpPr>
            <a:spLocks noChangeArrowheads="1"/>
          </p:cNvSpPr>
          <p:nvPr/>
        </p:nvSpPr>
        <p:spPr bwMode="auto">
          <a:xfrm>
            <a:off x="990600" y="2647950"/>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lnSpc>
                <a:spcPct val="90000"/>
              </a:lnSpc>
              <a:buFont typeface="Wingdings" panose="05000000000000000000" pitchFamily="2" charset="2"/>
              <a:buChar char="o"/>
            </a:pPr>
            <a:r>
              <a:rPr lang="en-US" altLang="en-US" sz="2000" dirty="0">
                <a:latin typeface="Arial" panose="020B0604020202020204" pitchFamily="34" charset="0"/>
                <a:cs typeface="Arial" panose="020B0604020202020204" pitchFamily="34" charset="0"/>
              </a:rPr>
              <a:t> </a:t>
            </a:r>
            <a:r>
              <a:rPr lang="en-GB" altLang="en-US" sz="2000" dirty="0">
                <a:latin typeface="Arial" panose="020B0604020202020204" pitchFamily="34" charset="0"/>
                <a:cs typeface="Arial" panose="020B0604020202020204" pitchFamily="34" charset="0"/>
              </a:rPr>
              <a:t>Structural features are based on topological and geometrical properties of the character, such </a:t>
            </a:r>
            <a:r>
              <a:rPr lang="en-US" altLang="en-US" sz="2000" dirty="0">
                <a:latin typeface="Arial" panose="020B0604020202020204" pitchFamily="34" charset="0"/>
                <a:cs typeface="Arial" panose="020B0604020202020204" pitchFamily="34" charset="0"/>
              </a:rPr>
              <a:t>as aspect ratio</a:t>
            </a:r>
            <a:r>
              <a:rPr lang="en-GB" altLang="en-US" sz="2000" dirty="0">
                <a:latin typeface="Arial" panose="020B0604020202020204" pitchFamily="34" charset="0"/>
                <a:cs typeface="Arial" panose="020B0604020202020204" pitchFamily="34" charset="0"/>
              </a:rPr>
              <a:t>, cross points, loops, branch points, strokes and their directions, inflection between two points, horizontal curves at top or bottom, etc. </a:t>
            </a:r>
            <a:r>
              <a:rPr lang="en-US" altLang="en-US" sz="2000" dirty="0">
                <a:latin typeface="Arial" panose="020B0604020202020204" pitchFamily="34" charset="0"/>
                <a:cs typeface="Arial" panose="020B0604020202020204" pitchFamily="34" charset="0"/>
              </a:rPr>
              <a:t> </a:t>
            </a:r>
            <a:r>
              <a:rPr lang="el-GR" alt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70296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ctrTitle"/>
          </p:nvPr>
        </p:nvSpPr>
        <p:spPr>
          <a:xfrm>
            <a:off x="415529" y="361950"/>
            <a:ext cx="7772400" cy="430887"/>
          </a:xfrm>
          <a:noFill/>
          <a:ln/>
        </p:spPr>
        <p:txBody>
          <a:bodyPr/>
          <a:lstStyle/>
          <a:p>
            <a:r>
              <a:rPr lang="en-US" altLang="en-US" sz="2800" i="0" dirty="0"/>
              <a:t>Structural Features</a:t>
            </a:r>
            <a:endParaRPr lang="el-GR" altLang="en-US" sz="2800" i="0" dirty="0"/>
          </a:p>
        </p:txBody>
      </p:sp>
      <p:pic>
        <p:nvPicPr>
          <p:cNvPr id="1228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28750"/>
            <a:ext cx="2538413" cy="1921669"/>
          </a:xfrm>
          <a:prstGeom prst="rect">
            <a:avLst/>
          </a:prstGeom>
          <a:noFill/>
          <a:extLst>
            <a:ext uri="{909E8E84-426E-40DD-AFC4-6F175D3DCCD1}">
              <a14:hiddenFill xmlns:a14="http://schemas.microsoft.com/office/drawing/2010/main">
                <a:solidFill>
                  <a:srgbClr val="FFFFFF"/>
                </a:solidFill>
              </a14:hiddenFill>
            </a:ext>
          </a:extLst>
        </p:spPr>
      </p:pic>
      <p:pic>
        <p:nvPicPr>
          <p:cNvPr id="122888"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788" y="1428750"/>
            <a:ext cx="2439590" cy="1921669"/>
          </a:xfrm>
          <a:prstGeom prst="rect">
            <a:avLst/>
          </a:prstGeom>
          <a:noFill/>
          <a:extLst>
            <a:ext uri="{909E8E84-426E-40DD-AFC4-6F175D3DCCD1}">
              <a14:hiddenFill xmlns:a14="http://schemas.microsoft.com/office/drawing/2010/main">
                <a:solidFill>
                  <a:srgbClr val="FFFFFF"/>
                </a:solidFill>
              </a14:hiddenFill>
            </a:ext>
          </a:extLst>
        </p:spPr>
      </p:pic>
      <p:sp>
        <p:nvSpPr>
          <p:cNvPr id="122889" name="Rectangle 9"/>
          <p:cNvSpPr>
            <a:spLocks noChangeArrowheads="1"/>
          </p:cNvSpPr>
          <p:nvPr/>
        </p:nvSpPr>
        <p:spPr bwMode="auto">
          <a:xfrm>
            <a:off x="1318021" y="1428749"/>
            <a:ext cx="2538413" cy="1890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2892" name="Rectangle 12"/>
          <p:cNvSpPr>
            <a:spLocks noChangeArrowheads="1"/>
          </p:cNvSpPr>
          <p:nvPr/>
        </p:nvSpPr>
        <p:spPr bwMode="auto">
          <a:xfrm>
            <a:off x="4395787" y="1428749"/>
            <a:ext cx="2538413" cy="1890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extLst>
      <p:ext uri="{BB962C8B-B14F-4D97-AF65-F5344CB8AC3E}">
        <p14:creationId xmlns:p14="http://schemas.microsoft.com/office/powerpoint/2010/main" val="3748141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ctrTitle"/>
          </p:nvPr>
        </p:nvSpPr>
        <p:spPr>
          <a:xfrm>
            <a:off x="470298" y="412016"/>
            <a:ext cx="7772400" cy="430887"/>
          </a:xfrm>
          <a:noFill/>
          <a:ln/>
        </p:spPr>
        <p:txBody>
          <a:bodyPr/>
          <a:lstStyle/>
          <a:p>
            <a:r>
              <a:rPr lang="en-US" altLang="en-US" sz="2800" i="0" dirty="0"/>
              <a:t>Structural Features</a:t>
            </a:r>
            <a:endParaRPr lang="el-GR" altLang="en-US" sz="2800" i="0" dirty="0"/>
          </a:p>
        </p:txBody>
      </p:sp>
      <p:sp>
        <p:nvSpPr>
          <p:cNvPr id="123911" name="Rectangle 7"/>
          <p:cNvSpPr>
            <a:spLocks noGrp="1" noChangeArrowheads="1"/>
          </p:cNvSpPr>
          <p:nvPr>
            <p:ph type="subTitle" idx="1"/>
          </p:nvPr>
        </p:nvSpPr>
        <p:spPr>
          <a:xfrm>
            <a:off x="1066801" y="1047558"/>
            <a:ext cx="7335440" cy="972739"/>
          </a:xfrm>
          <a:noFill/>
          <a:ln/>
        </p:spPr>
        <p:txBody>
          <a:bodyPr/>
          <a:lstStyle/>
          <a:p>
            <a:pPr>
              <a:buFont typeface="Wingdings" panose="05000000000000000000" pitchFamily="2" charset="2"/>
              <a:buChar char="o"/>
            </a:pPr>
            <a:r>
              <a:rPr lang="en-US" altLang="en-US" sz="2000" dirty="0">
                <a:latin typeface="Arial" panose="020B0604020202020204" pitchFamily="34" charset="0"/>
                <a:cs typeface="Arial" panose="020B0604020202020204" pitchFamily="34" charset="0"/>
              </a:rPr>
              <a:t> A structural feature extraction method for recognizing Greek handwritten characters [</a:t>
            </a:r>
            <a:r>
              <a:rPr lang="en-US" altLang="en-US" sz="2000" dirty="0" err="1">
                <a:latin typeface="Arial" panose="020B0604020202020204" pitchFamily="34" charset="0"/>
                <a:cs typeface="Arial" panose="020B0604020202020204" pitchFamily="34" charset="0"/>
              </a:rPr>
              <a:t>Kavallieratou</a:t>
            </a:r>
            <a:r>
              <a:rPr lang="en-US" altLang="en-US" sz="2000" dirty="0">
                <a:latin typeface="Arial" panose="020B0604020202020204" pitchFamily="34" charset="0"/>
                <a:cs typeface="Arial" panose="020B0604020202020204" pitchFamily="34" charset="0"/>
              </a:rPr>
              <a:t> </a:t>
            </a:r>
            <a:r>
              <a:rPr lang="en-US" altLang="en-US" sz="2000" i="1" dirty="0">
                <a:latin typeface="Arial" panose="020B0604020202020204" pitchFamily="34" charset="0"/>
                <a:cs typeface="Arial" panose="020B0604020202020204" pitchFamily="34" charset="0"/>
              </a:rPr>
              <a:t>et.al</a:t>
            </a:r>
            <a:r>
              <a:rPr lang="en-US" altLang="en-US" sz="2000" dirty="0">
                <a:latin typeface="Arial" panose="020B0604020202020204" pitchFamily="34" charset="0"/>
                <a:cs typeface="Arial" panose="020B0604020202020204" pitchFamily="34" charset="0"/>
              </a:rPr>
              <a:t> 2002]</a:t>
            </a:r>
            <a:endParaRPr lang="el-GR" altLang="en-US" sz="2000" i="1" dirty="0">
              <a:latin typeface="Arial" panose="020B0604020202020204" pitchFamily="34" charset="0"/>
              <a:cs typeface="Arial" panose="020B0604020202020204" pitchFamily="34" charset="0"/>
            </a:endParaRPr>
          </a:p>
        </p:txBody>
      </p:sp>
      <p:sp>
        <p:nvSpPr>
          <p:cNvPr id="123913" name="Rectangle 9"/>
          <p:cNvSpPr>
            <a:spLocks noChangeArrowheads="1"/>
          </p:cNvSpPr>
          <p:nvPr/>
        </p:nvSpPr>
        <p:spPr bwMode="auto">
          <a:xfrm>
            <a:off x="1385292" y="1816893"/>
            <a:ext cx="6156722"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US" altLang="en-US" sz="2000" dirty="0">
                <a:latin typeface="Arial" panose="020B0604020202020204" pitchFamily="34" charset="0"/>
                <a:cs typeface="Arial" panose="020B0604020202020204" pitchFamily="34" charset="0"/>
              </a:rPr>
              <a:t> Three types of features:</a:t>
            </a:r>
            <a:endParaRPr lang="el-GR" altLang="en-US" sz="2000" i="1" dirty="0">
              <a:latin typeface="Arial" panose="020B0604020202020204" pitchFamily="34" charset="0"/>
              <a:cs typeface="Arial" panose="020B0604020202020204" pitchFamily="34" charset="0"/>
            </a:endParaRPr>
          </a:p>
        </p:txBody>
      </p:sp>
      <p:sp>
        <p:nvSpPr>
          <p:cNvPr id="123914" name="Rectangle 10"/>
          <p:cNvSpPr>
            <a:spLocks noChangeArrowheads="1"/>
          </p:cNvSpPr>
          <p:nvPr/>
        </p:nvSpPr>
        <p:spPr bwMode="auto">
          <a:xfrm>
            <a:off x="1818085" y="2215464"/>
            <a:ext cx="694491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US" altLang="en-US" sz="2000" dirty="0">
                <a:latin typeface="Arial" panose="020B0604020202020204" pitchFamily="34" charset="0"/>
                <a:cs typeface="Arial" panose="020B0604020202020204" pitchFamily="34" charset="0"/>
              </a:rPr>
              <a:t> Horizontal and Vertical projection histograms</a:t>
            </a:r>
            <a:endParaRPr lang="el-GR" altLang="en-US" sz="2000" i="1" dirty="0">
              <a:latin typeface="Arial" panose="020B0604020202020204" pitchFamily="34" charset="0"/>
              <a:cs typeface="Arial" panose="020B0604020202020204" pitchFamily="34" charset="0"/>
            </a:endParaRPr>
          </a:p>
        </p:txBody>
      </p:sp>
      <p:pic>
        <p:nvPicPr>
          <p:cNvPr id="12391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166" y="3543301"/>
            <a:ext cx="1371600" cy="1318022"/>
          </a:xfrm>
          <a:prstGeom prst="rect">
            <a:avLst/>
          </a:prstGeom>
          <a:noFill/>
          <a:extLst>
            <a:ext uri="{909E8E84-426E-40DD-AFC4-6F175D3DCCD1}">
              <a14:hiddenFill xmlns:a14="http://schemas.microsoft.com/office/drawing/2010/main">
                <a:solidFill>
                  <a:srgbClr val="FFFFFF"/>
                </a:solidFill>
              </a14:hiddenFill>
            </a:ext>
          </a:extLst>
        </p:spPr>
      </p:pic>
      <p:pic>
        <p:nvPicPr>
          <p:cNvPr id="1239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498" y="3436144"/>
            <a:ext cx="2964656" cy="1493044"/>
          </a:xfrm>
          <a:prstGeom prst="rect">
            <a:avLst/>
          </a:prstGeom>
          <a:noFill/>
          <a:extLst>
            <a:ext uri="{909E8E84-426E-40DD-AFC4-6F175D3DCCD1}">
              <a14:hiddenFill xmlns:a14="http://schemas.microsoft.com/office/drawing/2010/main">
                <a:solidFill>
                  <a:srgbClr val="FFFFFF"/>
                </a:solidFill>
              </a14:hiddenFill>
            </a:ext>
          </a:extLst>
        </p:spPr>
      </p:pic>
      <p:sp>
        <p:nvSpPr>
          <p:cNvPr id="123917" name="Line 13"/>
          <p:cNvSpPr>
            <a:spLocks noChangeShapeType="1"/>
          </p:cNvSpPr>
          <p:nvPr/>
        </p:nvSpPr>
        <p:spPr bwMode="auto">
          <a:xfrm>
            <a:off x="3654028" y="4192191"/>
            <a:ext cx="432197"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23918" name="Rectangle 14"/>
          <p:cNvSpPr>
            <a:spLocks noChangeArrowheads="1"/>
          </p:cNvSpPr>
          <p:nvPr/>
        </p:nvSpPr>
        <p:spPr bwMode="auto">
          <a:xfrm>
            <a:off x="1818085" y="2642737"/>
            <a:ext cx="50768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US" altLang="en-US" sz="2000" dirty="0">
                <a:latin typeface="Arial" panose="020B0604020202020204" pitchFamily="34" charset="0"/>
                <a:cs typeface="Arial" panose="020B0604020202020204" pitchFamily="34" charset="0"/>
              </a:rPr>
              <a:t> Radial histogram</a:t>
            </a:r>
            <a:endParaRPr lang="el-GR" altLang="en-US" sz="2000" i="1" dirty="0">
              <a:latin typeface="Arial" panose="020B0604020202020204" pitchFamily="34" charset="0"/>
              <a:cs typeface="Arial" panose="020B0604020202020204" pitchFamily="34" charset="0"/>
            </a:endParaRPr>
          </a:p>
        </p:txBody>
      </p:sp>
      <p:sp>
        <p:nvSpPr>
          <p:cNvPr id="123919" name="Rectangle 15"/>
          <p:cNvSpPr>
            <a:spLocks noChangeArrowheads="1"/>
          </p:cNvSpPr>
          <p:nvPr/>
        </p:nvSpPr>
        <p:spPr bwMode="auto">
          <a:xfrm>
            <a:off x="1818085" y="3010579"/>
            <a:ext cx="50768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US" altLang="en-US" sz="2000" dirty="0">
                <a:latin typeface="Arial" panose="020B0604020202020204" pitchFamily="34" charset="0"/>
                <a:cs typeface="Arial" panose="020B0604020202020204" pitchFamily="34" charset="0"/>
              </a:rPr>
              <a:t> Radial out-in and radial in-out profiles</a:t>
            </a:r>
            <a:endParaRPr lang="el-GR" altLang="en-US" sz="2000" i="1" dirty="0">
              <a:latin typeface="Arial" panose="020B0604020202020204" pitchFamily="34" charset="0"/>
              <a:cs typeface="Arial" panose="020B0604020202020204" pitchFamily="34" charset="0"/>
            </a:endParaRPr>
          </a:p>
        </p:txBody>
      </p:sp>
      <p:pic>
        <p:nvPicPr>
          <p:cNvPr id="12392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348" y="3381376"/>
            <a:ext cx="1468040" cy="1565672"/>
          </a:xfrm>
          <a:prstGeom prst="rect">
            <a:avLst/>
          </a:prstGeom>
          <a:noFill/>
          <a:extLst>
            <a:ext uri="{909E8E84-426E-40DD-AFC4-6F175D3DCCD1}">
              <a14:hiddenFill xmlns:a14="http://schemas.microsoft.com/office/drawing/2010/main">
                <a:solidFill>
                  <a:srgbClr val="FFFFFF"/>
                </a:solidFill>
              </a14:hiddenFill>
            </a:ext>
          </a:extLst>
        </p:spPr>
      </p:pic>
      <p:pic>
        <p:nvPicPr>
          <p:cNvPr id="123921"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0075" y="3436144"/>
            <a:ext cx="2862263" cy="143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072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15"/>
                                        </p:tgtEl>
                                        <p:attrNameLst>
                                          <p:attrName>style.visibility</p:attrName>
                                        </p:attrNameLst>
                                      </p:cBhvr>
                                      <p:to>
                                        <p:strVal val="visible"/>
                                      </p:to>
                                    </p:set>
                                    <p:anim calcmode="lin" valueType="num">
                                      <p:cBhvr additive="base">
                                        <p:cTn id="7" dur="500" fill="hold"/>
                                        <p:tgtEl>
                                          <p:spTgt spid="123915"/>
                                        </p:tgtEl>
                                        <p:attrNameLst>
                                          <p:attrName>ppt_x</p:attrName>
                                        </p:attrNameLst>
                                      </p:cBhvr>
                                      <p:tavLst>
                                        <p:tav tm="0">
                                          <p:val>
                                            <p:strVal val="#ppt_x"/>
                                          </p:val>
                                        </p:tav>
                                        <p:tav tm="100000">
                                          <p:val>
                                            <p:strVal val="#ppt_x"/>
                                          </p:val>
                                        </p:tav>
                                      </p:tavLst>
                                    </p:anim>
                                    <p:anim calcmode="lin" valueType="num">
                                      <p:cBhvr additive="base">
                                        <p:cTn id="8" dur="500" fill="hold"/>
                                        <p:tgtEl>
                                          <p:spTgt spid="1239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916"/>
                                        </p:tgtEl>
                                        <p:attrNameLst>
                                          <p:attrName>style.visibility</p:attrName>
                                        </p:attrNameLst>
                                      </p:cBhvr>
                                      <p:to>
                                        <p:strVal val="visible"/>
                                      </p:to>
                                    </p:set>
                                    <p:anim calcmode="lin" valueType="num">
                                      <p:cBhvr additive="base">
                                        <p:cTn id="11" dur="500" fill="hold"/>
                                        <p:tgtEl>
                                          <p:spTgt spid="123916"/>
                                        </p:tgtEl>
                                        <p:attrNameLst>
                                          <p:attrName>ppt_x</p:attrName>
                                        </p:attrNameLst>
                                      </p:cBhvr>
                                      <p:tavLst>
                                        <p:tav tm="0">
                                          <p:val>
                                            <p:strVal val="#ppt_x"/>
                                          </p:val>
                                        </p:tav>
                                        <p:tav tm="100000">
                                          <p:val>
                                            <p:strVal val="#ppt_x"/>
                                          </p:val>
                                        </p:tav>
                                      </p:tavLst>
                                    </p:anim>
                                    <p:anim calcmode="lin" valueType="num">
                                      <p:cBhvr additive="base">
                                        <p:cTn id="12" dur="500" fill="hold"/>
                                        <p:tgtEl>
                                          <p:spTgt spid="123916"/>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3914"/>
                                        </p:tgtEl>
                                        <p:attrNameLst>
                                          <p:attrName>style.visibility</p:attrName>
                                        </p:attrNameLst>
                                      </p:cBhvr>
                                      <p:to>
                                        <p:strVal val="visible"/>
                                      </p:to>
                                    </p:set>
                                    <p:anim calcmode="lin" valueType="num">
                                      <p:cBhvr additive="base">
                                        <p:cTn id="15" dur="500" fill="hold"/>
                                        <p:tgtEl>
                                          <p:spTgt spid="123914"/>
                                        </p:tgtEl>
                                        <p:attrNameLst>
                                          <p:attrName>ppt_x</p:attrName>
                                        </p:attrNameLst>
                                      </p:cBhvr>
                                      <p:tavLst>
                                        <p:tav tm="0">
                                          <p:val>
                                            <p:strVal val="0-#ppt_w/2"/>
                                          </p:val>
                                        </p:tav>
                                        <p:tav tm="100000">
                                          <p:val>
                                            <p:strVal val="#ppt_x"/>
                                          </p:val>
                                        </p:tav>
                                      </p:tavLst>
                                    </p:anim>
                                    <p:anim calcmode="lin" valueType="num">
                                      <p:cBhvr additive="base">
                                        <p:cTn id="16" dur="500" fill="hold"/>
                                        <p:tgtEl>
                                          <p:spTgt spid="123914"/>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3915"/>
                                        </p:tgtEl>
                                        <p:attrNameLst>
                                          <p:attrName>style.visibility</p:attrName>
                                        </p:attrNameLst>
                                      </p:cBhvr>
                                      <p:to>
                                        <p:strVal val="visible"/>
                                      </p:to>
                                    </p:set>
                                    <p:anim calcmode="lin" valueType="num">
                                      <p:cBhvr additive="base">
                                        <p:cTn id="19" dur="500" fill="hold"/>
                                        <p:tgtEl>
                                          <p:spTgt spid="123915"/>
                                        </p:tgtEl>
                                        <p:attrNameLst>
                                          <p:attrName>ppt_x</p:attrName>
                                        </p:attrNameLst>
                                      </p:cBhvr>
                                      <p:tavLst>
                                        <p:tav tm="0">
                                          <p:val>
                                            <p:strVal val="#ppt_x"/>
                                          </p:val>
                                        </p:tav>
                                        <p:tav tm="100000">
                                          <p:val>
                                            <p:strVal val="#ppt_x"/>
                                          </p:val>
                                        </p:tav>
                                      </p:tavLst>
                                    </p:anim>
                                    <p:anim calcmode="lin" valueType="num">
                                      <p:cBhvr additive="base">
                                        <p:cTn id="20" dur="500" fill="hold"/>
                                        <p:tgtEl>
                                          <p:spTgt spid="1239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3917"/>
                                        </p:tgtEl>
                                        <p:attrNameLst>
                                          <p:attrName>style.visibility</p:attrName>
                                        </p:attrNameLst>
                                      </p:cBhvr>
                                      <p:to>
                                        <p:strVal val="visible"/>
                                      </p:to>
                                    </p:set>
                                    <p:anim calcmode="lin" valueType="num">
                                      <p:cBhvr additive="base">
                                        <p:cTn id="23" dur="500" fill="hold"/>
                                        <p:tgtEl>
                                          <p:spTgt spid="123917"/>
                                        </p:tgtEl>
                                        <p:attrNameLst>
                                          <p:attrName>ppt_x</p:attrName>
                                        </p:attrNameLst>
                                      </p:cBhvr>
                                      <p:tavLst>
                                        <p:tav tm="0">
                                          <p:val>
                                            <p:strVal val="#ppt_x"/>
                                          </p:val>
                                        </p:tav>
                                        <p:tav tm="100000">
                                          <p:val>
                                            <p:strVal val="#ppt_x"/>
                                          </p:val>
                                        </p:tav>
                                      </p:tavLst>
                                    </p:anim>
                                    <p:anim calcmode="lin" valueType="num">
                                      <p:cBhvr additive="base">
                                        <p:cTn id="24" dur="500" fill="hold"/>
                                        <p:tgtEl>
                                          <p:spTgt spid="1239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3916"/>
                                        </p:tgtEl>
                                        <p:attrNameLst>
                                          <p:attrName>style.visibility</p:attrName>
                                        </p:attrNameLst>
                                      </p:cBhvr>
                                      <p:to>
                                        <p:strVal val="visible"/>
                                      </p:to>
                                    </p:set>
                                    <p:anim calcmode="lin" valueType="num">
                                      <p:cBhvr additive="base">
                                        <p:cTn id="27" dur="500" fill="hold"/>
                                        <p:tgtEl>
                                          <p:spTgt spid="123916"/>
                                        </p:tgtEl>
                                        <p:attrNameLst>
                                          <p:attrName>ppt_x</p:attrName>
                                        </p:attrNameLst>
                                      </p:cBhvr>
                                      <p:tavLst>
                                        <p:tav tm="0">
                                          <p:val>
                                            <p:strVal val="#ppt_x"/>
                                          </p:val>
                                        </p:tav>
                                        <p:tav tm="100000">
                                          <p:val>
                                            <p:strVal val="#ppt_x"/>
                                          </p:val>
                                        </p:tav>
                                      </p:tavLst>
                                    </p:anim>
                                    <p:anim calcmode="lin" valueType="num">
                                      <p:cBhvr additive="base">
                                        <p:cTn id="28" dur="500" fill="hold"/>
                                        <p:tgtEl>
                                          <p:spTgt spid="12391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3918"/>
                                        </p:tgtEl>
                                        <p:attrNameLst>
                                          <p:attrName>style.visibility</p:attrName>
                                        </p:attrNameLst>
                                      </p:cBhvr>
                                      <p:to>
                                        <p:strVal val="visible"/>
                                      </p:to>
                                    </p:set>
                                    <p:anim calcmode="lin" valueType="num">
                                      <p:cBhvr additive="base">
                                        <p:cTn id="33" dur="500" fill="hold"/>
                                        <p:tgtEl>
                                          <p:spTgt spid="123918"/>
                                        </p:tgtEl>
                                        <p:attrNameLst>
                                          <p:attrName>ppt_x</p:attrName>
                                        </p:attrNameLst>
                                      </p:cBhvr>
                                      <p:tavLst>
                                        <p:tav tm="0">
                                          <p:val>
                                            <p:strVal val="0-#ppt_w/2"/>
                                          </p:val>
                                        </p:tav>
                                        <p:tav tm="100000">
                                          <p:val>
                                            <p:strVal val="#ppt_x"/>
                                          </p:val>
                                        </p:tav>
                                      </p:tavLst>
                                    </p:anim>
                                    <p:anim calcmode="lin" valueType="num">
                                      <p:cBhvr additive="base">
                                        <p:cTn id="34" dur="500" fill="hold"/>
                                        <p:tgtEl>
                                          <p:spTgt spid="123918"/>
                                        </p:tgtEl>
                                        <p:attrNameLst>
                                          <p:attrName>ppt_y</p:attrName>
                                        </p:attrNameLst>
                                      </p:cBhvr>
                                      <p:tavLst>
                                        <p:tav tm="0">
                                          <p:val>
                                            <p:strVal val="#ppt_y"/>
                                          </p:val>
                                        </p:tav>
                                        <p:tav tm="100000">
                                          <p:val>
                                            <p:strVal val="#ppt_y"/>
                                          </p:val>
                                        </p:tav>
                                      </p:tavLst>
                                    </p:anim>
                                  </p:childTnLst>
                                </p:cTn>
                              </p:par>
                              <p:par>
                                <p:cTn id="35" presetID="2" presetClass="exit" presetSubtype="2" fill="hold" nodeType="withEffect">
                                  <p:stCondLst>
                                    <p:cond delay="0"/>
                                  </p:stCondLst>
                                  <p:childTnLst>
                                    <p:anim calcmode="lin" valueType="num">
                                      <p:cBhvr additive="base">
                                        <p:cTn id="36" dur="500"/>
                                        <p:tgtEl>
                                          <p:spTgt spid="123916"/>
                                        </p:tgtEl>
                                        <p:attrNameLst>
                                          <p:attrName>ppt_x</p:attrName>
                                        </p:attrNameLst>
                                      </p:cBhvr>
                                      <p:tavLst>
                                        <p:tav tm="0">
                                          <p:val>
                                            <p:strVal val="ppt_x"/>
                                          </p:val>
                                        </p:tav>
                                        <p:tav tm="100000">
                                          <p:val>
                                            <p:strVal val="1+ppt_w/2"/>
                                          </p:val>
                                        </p:tav>
                                      </p:tavLst>
                                    </p:anim>
                                    <p:anim calcmode="lin" valueType="num">
                                      <p:cBhvr additive="base">
                                        <p:cTn id="37" dur="500"/>
                                        <p:tgtEl>
                                          <p:spTgt spid="123916"/>
                                        </p:tgtEl>
                                        <p:attrNameLst>
                                          <p:attrName>ppt_y</p:attrName>
                                        </p:attrNameLst>
                                      </p:cBhvr>
                                      <p:tavLst>
                                        <p:tav tm="0">
                                          <p:val>
                                            <p:strVal val="ppt_y"/>
                                          </p:val>
                                        </p:tav>
                                        <p:tav tm="100000">
                                          <p:val>
                                            <p:strVal val="ppt_y"/>
                                          </p:val>
                                        </p:tav>
                                      </p:tavLst>
                                    </p:anim>
                                    <p:set>
                                      <p:cBhvr>
                                        <p:cTn id="38" dur="1" fill="hold">
                                          <p:stCondLst>
                                            <p:cond delay="499"/>
                                          </p:stCondLst>
                                        </p:cTn>
                                        <p:tgtEl>
                                          <p:spTgt spid="123916"/>
                                        </p:tgtEl>
                                        <p:attrNameLst>
                                          <p:attrName>style.visibility</p:attrName>
                                        </p:attrNameLst>
                                      </p:cBhvr>
                                      <p:to>
                                        <p:strVal val="hidden"/>
                                      </p:to>
                                    </p:set>
                                  </p:childTnLst>
                                </p:cTn>
                              </p:par>
                              <p:par>
                                <p:cTn id="39" presetID="2" presetClass="entr" presetSubtype="4" fill="hold" nodeType="withEffect">
                                  <p:stCondLst>
                                    <p:cond delay="0"/>
                                  </p:stCondLst>
                                  <p:childTnLst>
                                    <p:set>
                                      <p:cBhvr>
                                        <p:cTn id="40" dur="1" fill="hold">
                                          <p:stCondLst>
                                            <p:cond delay="0"/>
                                          </p:stCondLst>
                                        </p:cTn>
                                        <p:tgtEl>
                                          <p:spTgt spid="123920"/>
                                        </p:tgtEl>
                                        <p:attrNameLst>
                                          <p:attrName>style.visibility</p:attrName>
                                        </p:attrNameLst>
                                      </p:cBhvr>
                                      <p:to>
                                        <p:strVal val="visible"/>
                                      </p:to>
                                    </p:set>
                                    <p:anim calcmode="lin" valueType="num">
                                      <p:cBhvr additive="base">
                                        <p:cTn id="41" dur="500" fill="hold"/>
                                        <p:tgtEl>
                                          <p:spTgt spid="123920"/>
                                        </p:tgtEl>
                                        <p:attrNameLst>
                                          <p:attrName>ppt_x</p:attrName>
                                        </p:attrNameLst>
                                      </p:cBhvr>
                                      <p:tavLst>
                                        <p:tav tm="0">
                                          <p:val>
                                            <p:strVal val="#ppt_x"/>
                                          </p:val>
                                        </p:tav>
                                        <p:tav tm="100000">
                                          <p:val>
                                            <p:strVal val="#ppt_x"/>
                                          </p:val>
                                        </p:tav>
                                      </p:tavLst>
                                    </p:anim>
                                    <p:anim calcmode="lin" valueType="num">
                                      <p:cBhvr additive="base">
                                        <p:cTn id="42" dur="500" fill="hold"/>
                                        <p:tgtEl>
                                          <p:spTgt spid="123920"/>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3919"/>
                                        </p:tgtEl>
                                        <p:attrNameLst>
                                          <p:attrName>style.visibility</p:attrName>
                                        </p:attrNameLst>
                                      </p:cBhvr>
                                      <p:to>
                                        <p:strVal val="visible"/>
                                      </p:to>
                                    </p:set>
                                    <p:anim calcmode="lin" valueType="num">
                                      <p:cBhvr additive="base">
                                        <p:cTn id="47" dur="500" fill="hold"/>
                                        <p:tgtEl>
                                          <p:spTgt spid="123919"/>
                                        </p:tgtEl>
                                        <p:attrNameLst>
                                          <p:attrName>ppt_x</p:attrName>
                                        </p:attrNameLst>
                                      </p:cBhvr>
                                      <p:tavLst>
                                        <p:tav tm="0">
                                          <p:val>
                                            <p:strVal val="0-#ppt_w/2"/>
                                          </p:val>
                                        </p:tav>
                                        <p:tav tm="100000">
                                          <p:val>
                                            <p:strVal val="#ppt_x"/>
                                          </p:val>
                                        </p:tav>
                                      </p:tavLst>
                                    </p:anim>
                                    <p:anim calcmode="lin" valueType="num">
                                      <p:cBhvr additive="base">
                                        <p:cTn id="48" dur="500" fill="hold"/>
                                        <p:tgtEl>
                                          <p:spTgt spid="123919"/>
                                        </p:tgtEl>
                                        <p:attrNameLst>
                                          <p:attrName>ppt_y</p:attrName>
                                        </p:attrNameLst>
                                      </p:cBhvr>
                                      <p:tavLst>
                                        <p:tav tm="0">
                                          <p:val>
                                            <p:strVal val="#ppt_y"/>
                                          </p:val>
                                        </p:tav>
                                        <p:tav tm="100000">
                                          <p:val>
                                            <p:strVal val="#ppt_y"/>
                                          </p:val>
                                        </p:tav>
                                      </p:tavLst>
                                    </p:anim>
                                  </p:childTnLst>
                                </p:cTn>
                              </p:par>
                              <p:par>
                                <p:cTn id="49" presetID="2" presetClass="exit" presetSubtype="2" fill="hold" nodeType="withEffect">
                                  <p:stCondLst>
                                    <p:cond delay="0"/>
                                  </p:stCondLst>
                                  <p:childTnLst>
                                    <p:anim calcmode="lin" valueType="num">
                                      <p:cBhvr additive="base">
                                        <p:cTn id="50" dur="500"/>
                                        <p:tgtEl>
                                          <p:spTgt spid="123920"/>
                                        </p:tgtEl>
                                        <p:attrNameLst>
                                          <p:attrName>ppt_x</p:attrName>
                                        </p:attrNameLst>
                                      </p:cBhvr>
                                      <p:tavLst>
                                        <p:tav tm="0">
                                          <p:val>
                                            <p:strVal val="ppt_x"/>
                                          </p:val>
                                        </p:tav>
                                        <p:tav tm="100000">
                                          <p:val>
                                            <p:strVal val="1+ppt_w/2"/>
                                          </p:val>
                                        </p:tav>
                                      </p:tavLst>
                                    </p:anim>
                                    <p:anim calcmode="lin" valueType="num">
                                      <p:cBhvr additive="base">
                                        <p:cTn id="51" dur="500"/>
                                        <p:tgtEl>
                                          <p:spTgt spid="123920"/>
                                        </p:tgtEl>
                                        <p:attrNameLst>
                                          <p:attrName>ppt_y</p:attrName>
                                        </p:attrNameLst>
                                      </p:cBhvr>
                                      <p:tavLst>
                                        <p:tav tm="0">
                                          <p:val>
                                            <p:strVal val="ppt_y"/>
                                          </p:val>
                                        </p:tav>
                                        <p:tav tm="100000">
                                          <p:val>
                                            <p:strVal val="ppt_y"/>
                                          </p:val>
                                        </p:tav>
                                      </p:tavLst>
                                    </p:anim>
                                    <p:set>
                                      <p:cBhvr>
                                        <p:cTn id="52" dur="1" fill="hold">
                                          <p:stCondLst>
                                            <p:cond delay="499"/>
                                          </p:stCondLst>
                                        </p:cTn>
                                        <p:tgtEl>
                                          <p:spTgt spid="123920"/>
                                        </p:tgtEl>
                                        <p:attrNameLst>
                                          <p:attrName>style.visibility</p:attrName>
                                        </p:attrNameLst>
                                      </p:cBhvr>
                                      <p:to>
                                        <p:strVal val="hidden"/>
                                      </p:to>
                                    </p:set>
                                  </p:childTnLst>
                                </p:cTn>
                              </p:par>
                              <p:par>
                                <p:cTn id="53" presetID="2" presetClass="entr" presetSubtype="4" fill="hold" nodeType="withEffect">
                                  <p:stCondLst>
                                    <p:cond delay="0"/>
                                  </p:stCondLst>
                                  <p:childTnLst>
                                    <p:set>
                                      <p:cBhvr>
                                        <p:cTn id="54" dur="1" fill="hold">
                                          <p:stCondLst>
                                            <p:cond delay="0"/>
                                          </p:stCondLst>
                                        </p:cTn>
                                        <p:tgtEl>
                                          <p:spTgt spid="123921"/>
                                        </p:tgtEl>
                                        <p:attrNameLst>
                                          <p:attrName>style.visibility</p:attrName>
                                        </p:attrNameLst>
                                      </p:cBhvr>
                                      <p:to>
                                        <p:strVal val="visible"/>
                                      </p:to>
                                    </p:set>
                                    <p:anim calcmode="lin" valueType="num">
                                      <p:cBhvr additive="base">
                                        <p:cTn id="55" dur="500" fill="hold"/>
                                        <p:tgtEl>
                                          <p:spTgt spid="123921"/>
                                        </p:tgtEl>
                                        <p:attrNameLst>
                                          <p:attrName>ppt_x</p:attrName>
                                        </p:attrNameLst>
                                      </p:cBhvr>
                                      <p:tavLst>
                                        <p:tav tm="0">
                                          <p:val>
                                            <p:strVal val="#ppt_x"/>
                                          </p:val>
                                        </p:tav>
                                        <p:tav tm="100000">
                                          <p:val>
                                            <p:strVal val="#ppt_x"/>
                                          </p:val>
                                        </p:tav>
                                      </p:tavLst>
                                    </p:anim>
                                    <p:anim calcmode="lin" valueType="num">
                                      <p:cBhvr additive="base">
                                        <p:cTn id="56" dur="500" fill="hold"/>
                                        <p:tgtEl>
                                          <p:spTgt spid="1239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4" grpId="0"/>
      <p:bldP spid="123918" grpId="0"/>
      <p:bldP spid="1239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457200" y="361950"/>
            <a:ext cx="7772400" cy="430887"/>
          </a:xfrm>
          <a:noFill/>
          <a:ln/>
        </p:spPr>
        <p:txBody>
          <a:bodyPr/>
          <a:lstStyle/>
          <a:p>
            <a:r>
              <a:rPr lang="en-US" altLang="en-US" sz="2800" i="0" dirty="0"/>
              <a:t>Global Transformations - Moments</a:t>
            </a:r>
            <a:endParaRPr lang="el-GR" altLang="en-US" sz="2800" i="0" dirty="0"/>
          </a:p>
        </p:txBody>
      </p:sp>
      <p:sp>
        <p:nvSpPr>
          <p:cNvPr id="155651" name="Rectangle 3"/>
          <p:cNvSpPr>
            <a:spLocks noGrp="1" noChangeArrowheads="1"/>
          </p:cNvSpPr>
          <p:nvPr>
            <p:ph type="subTitle" idx="1"/>
          </p:nvPr>
        </p:nvSpPr>
        <p:spPr>
          <a:xfrm>
            <a:off x="1012030" y="954762"/>
            <a:ext cx="7674769" cy="1133475"/>
          </a:xfrm>
          <a:noFill/>
          <a:ln/>
        </p:spPr>
        <p:txBody>
          <a:body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The Fourier Transform (FT) of the contour of the image is calculated. Since the first </a:t>
            </a:r>
            <a:r>
              <a:rPr lang="en-GB" altLang="en-US" sz="2000" i="1" dirty="0">
                <a:latin typeface="Arial" panose="020B0604020202020204" pitchFamily="34" charset="0"/>
                <a:cs typeface="Arial" panose="020B0604020202020204" pitchFamily="34" charset="0"/>
              </a:rPr>
              <a:t>n</a:t>
            </a:r>
            <a:r>
              <a:rPr lang="en-GB" altLang="en-US" sz="2000" dirty="0">
                <a:latin typeface="Arial" panose="020B0604020202020204" pitchFamily="34" charset="0"/>
                <a:cs typeface="Arial" panose="020B0604020202020204" pitchFamily="34" charset="0"/>
              </a:rPr>
              <a:t> coefficients of the FT can be used in order to reconstruct the contour, then these </a:t>
            </a:r>
            <a:r>
              <a:rPr lang="en-GB" altLang="en-US" sz="2000" i="1" dirty="0">
                <a:latin typeface="Arial" panose="020B0604020202020204" pitchFamily="34" charset="0"/>
                <a:cs typeface="Arial" panose="020B0604020202020204" pitchFamily="34" charset="0"/>
              </a:rPr>
              <a:t>n</a:t>
            </a:r>
            <a:r>
              <a:rPr lang="en-GB" altLang="en-US" sz="2000" dirty="0">
                <a:latin typeface="Arial" panose="020B0604020202020204" pitchFamily="34" charset="0"/>
                <a:cs typeface="Arial" panose="020B0604020202020204" pitchFamily="34" charset="0"/>
              </a:rPr>
              <a:t> coefficients are considered to be a </a:t>
            </a:r>
            <a:r>
              <a:rPr lang="en-GB" altLang="en-US" sz="2000" i="1" dirty="0">
                <a:latin typeface="Arial" panose="020B0604020202020204" pitchFamily="34" charset="0"/>
                <a:cs typeface="Arial" panose="020B0604020202020204" pitchFamily="34" charset="0"/>
              </a:rPr>
              <a:t>n</a:t>
            </a:r>
            <a:r>
              <a:rPr lang="en-GB" altLang="en-US" sz="2000" dirty="0">
                <a:latin typeface="Arial" panose="020B0604020202020204" pitchFamily="34" charset="0"/>
                <a:cs typeface="Arial" panose="020B0604020202020204" pitchFamily="34" charset="0"/>
              </a:rPr>
              <a:t>-</a:t>
            </a:r>
            <a:r>
              <a:rPr lang="en-GB" altLang="en-US" sz="2000" dirty="0" err="1">
                <a:latin typeface="Arial" panose="020B0604020202020204" pitchFamily="34" charset="0"/>
                <a:cs typeface="Arial" panose="020B0604020202020204" pitchFamily="34" charset="0"/>
              </a:rPr>
              <a:t>dimesional</a:t>
            </a:r>
            <a:r>
              <a:rPr lang="en-GB" altLang="en-US" sz="2000" dirty="0">
                <a:latin typeface="Arial" panose="020B0604020202020204" pitchFamily="34" charset="0"/>
                <a:cs typeface="Arial" panose="020B0604020202020204" pitchFamily="34" charset="0"/>
              </a:rPr>
              <a:t> feature vector that represents the character.</a:t>
            </a:r>
            <a:endParaRPr lang="el-GR" altLang="en-US" sz="2000" dirty="0">
              <a:latin typeface="Arial" panose="020B0604020202020204" pitchFamily="34" charset="0"/>
              <a:cs typeface="Arial" panose="020B0604020202020204" pitchFamily="34" charset="0"/>
            </a:endParaRPr>
          </a:p>
        </p:txBody>
      </p:sp>
      <p:pic>
        <p:nvPicPr>
          <p:cNvPr id="1556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714750"/>
            <a:ext cx="4743450" cy="1214438"/>
          </a:xfrm>
          <a:prstGeom prst="rect">
            <a:avLst/>
          </a:prstGeom>
          <a:noFill/>
          <a:extLst>
            <a:ext uri="{909E8E84-426E-40DD-AFC4-6F175D3DCCD1}">
              <a14:hiddenFill xmlns:a14="http://schemas.microsoft.com/office/drawing/2010/main">
                <a:solidFill>
                  <a:srgbClr val="FFFFFF"/>
                </a:solidFill>
              </a14:hiddenFill>
            </a:ext>
          </a:extLst>
        </p:spPr>
      </p:pic>
      <p:sp>
        <p:nvSpPr>
          <p:cNvPr id="155655" name="Rectangle 7"/>
          <p:cNvSpPr>
            <a:spLocks noChangeArrowheads="1"/>
          </p:cNvSpPr>
          <p:nvPr/>
        </p:nvSpPr>
        <p:spPr bwMode="auto">
          <a:xfrm>
            <a:off x="1012030" y="2517258"/>
            <a:ext cx="7674769"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Central, </a:t>
            </a:r>
            <a:r>
              <a:rPr lang="en-GB" altLang="en-US" sz="2000" dirty="0" err="1">
                <a:latin typeface="Arial" panose="020B0604020202020204" pitchFamily="34" charset="0"/>
                <a:cs typeface="Arial" panose="020B0604020202020204" pitchFamily="34" charset="0"/>
              </a:rPr>
              <a:t>Zenrike</a:t>
            </a:r>
            <a:r>
              <a:rPr lang="en-GB" altLang="en-US" sz="2000" dirty="0">
                <a:latin typeface="Arial" panose="020B0604020202020204" pitchFamily="34" charset="0"/>
                <a:cs typeface="Arial" panose="020B0604020202020204" pitchFamily="34" charset="0"/>
              </a:rPr>
              <a:t> moments that </a:t>
            </a:r>
            <a:r>
              <a:rPr lang="el-GR" altLang="en-US" sz="2000" dirty="0">
                <a:latin typeface="Arial" panose="020B0604020202020204" pitchFamily="34" charset="0"/>
                <a:cs typeface="Arial" panose="020B0604020202020204" pitchFamily="34" charset="0"/>
              </a:rPr>
              <a:t>make the process of recognizing an object</a:t>
            </a:r>
            <a:r>
              <a:rPr lang="en-US" altLang="en-US" sz="2000" dirty="0">
                <a:latin typeface="Arial" panose="020B0604020202020204" pitchFamily="34" charset="0"/>
                <a:cs typeface="Arial" panose="020B0604020202020204" pitchFamily="34" charset="0"/>
              </a:rPr>
              <a:t> </a:t>
            </a:r>
            <a:r>
              <a:rPr lang="el-GR" altLang="en-US" sz="2000" dirty="0">
                <a:latin typeface="Arial" panose="020B0604020202020204" pitchFamily="34" charset="0"/>
                <a:cs typeface="Arial" panose="020B0604020202020204" pitchFamily="34" charset="0"/>
              </a:rPr>
              <a:t>scale, translation, and rotation invariant</a:t>
            </a:r>
            <a:r>
              <a:rPr lang="en-US" altLang="en-US" sz="2000" dirty="0">
                <a:latin typeface="Arial" panose="020B0604020202020204" pitchFamily="34" charset="0"/>
                <a:cs typeface="Arial" panose="020B0604020202020204" pitchFamily="34" charset="0"/>
              </a:rPr>
              <a:t>. T</a:t>
            </a:r>
            <a:r>
              <a:rPr lang="el-GR" altLang="en-US" sz="2000" dirty="0">
                <a:latin typeface="Arial" panose="020B0604020202020204" pitchFamily="34" charset="0"/>
                <a:cs typeface="Arial" panose="020B0604020202020204" pitchFamily="34" charset="0"/>
              </a:rPr>
              <a:t>he original image</a:t>
            </a:r>
            <a:r>
              <a:rPr lang="en-US" altLang="en-US" sz="2000" dirty="0">
                <a:latin typeface="Arial" panose="020B0604020202020204" pitchFamily="34" charset="0"/>
                <a:cs typeface="Arial" panose="020B0604020202020204" pitchFamily="34" charset="0"/>
              </a:rPr>
              <a:t> </a:t>
            </a:r>
            <a:r>
              <a:rPr lang="el-GR" altLang="en-US" sz="2000" dirty="0">
                <a:latin typeface="Arial" panose="020B0604020202020204" pitchFamily="34" charset="0"/>
                <a:cs typeface="Arial" panose="020B0604020202020204" pitchFamily="34" charset="0"/>
              </a:rPr>
              <a:t>can be completely reconstructed from the moment coefficients.</a:t>
            </a:r>
          </a:p>
          <a:p>
            <a:pPr>
              <a:buFont typeface="Wingdings" panose="05000000000000000000" pitchFamily="2" charset="2"/>
              <a:buChar char="o"/>
            </a:pPr>
            <a:endParaRPr lang="el-GR" altLang="en-US" sz="1500" dirty="0"/>
          </a:p>
        </p:txBody>
      </p:sp>
    </p:spTree>
    <p:extLst>
      <p:ext uri="{BB962C8B-B14F-4D97-AF65-F5344CB8AC3E}">
        <p14:creationId xmlns:p14="http://schemas.microsoft.com/office/powerpoint/2010/main" val="1336212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nodeType="clickEffect">
                                  <p:stCondLst>
                                    <p:cond delay="0"/>
                                  </p:stCondLst>
                                  <p:childTnLst>
                                    <p:anim calcmode="lin" valueType="num">
                                      <p:cBhvr additive="base">
                                        <p:cTn id="6" dur="500"/>
                                        <p:tgtEl>
                                          <p:spTgt spid="155654"/>
                                        </p:tgtEl>
                                        <p:attrNameLst>
                                          <p:attrName>ppt_x</p:attrName>
                                        </p:attrNameLst>
                                      </p:cBhvr>
                                      <p:tavLst>
                                        <p:tav tm="0">
                                          <p:val>
                                            <p:strVal val="ppt_x"/>
                                          </p:val>
                                        </p:tav>
                                        <p:tav tm="100000">
                                          <p:val>
                                            <p:strVal val="1+ppt_w/2"/>
                                          </p:val>
                                        </p:tav>
                                      </p:tavLst>
                                    </p:anim>
                                    <p:anim calcmode="lin" valueType="num">
                                      <p:cBhvr additive="base">
                                        <p:cTn id="7" dur="500"/>
                                        <p:tgtEl>
                                          <p:spTgt spid="155654"/>
                                        </p:tgtEl>
                                        <p:attrNameLst>
                                          <p:attrName>ppt_y</p:attrName>
                                        </p:attrNameLst>
                                      </p:cBhvr>
                                      <p:tavLst>
                                        <p:tav tm="0">
                                          <p:val>
                                            <p:strVal val="ppt_y"/>
                                          </p:val>
                                        </p:tav>
                                        <p:tav tm="100000">
                                          <p:val>
                                            <p:strVal val="ppt_y"/>
                                          </p:val>
                                        </p:tav>
                                      </p:tavLst>
                                    </p:anim>
                                    <p:set>
                                      <p:cBhvr>
                                        <p:cTn id="8" dur="1" fill="hold">
                                          <p:stCondLst>
                                            <p:cond delay="499"/>
                                          </p:stCondLst>
                                        </p:cTn>
                                        <p:tgtEl>
                                          <p:spTgt spid="155654"/>
                                        </p:tgtEl>
                                        <p:attrNameLst>
                                          <p:attrName>style.visibility</p:attrName>
                                        </p:attrNameLst>
                                      </p:cBhvr>
                                      <p:to>
                                        <p:strVal val="hidden"/>
                                      </p:to>
                                    </p:set>
                                  </p:childTnLst>
                                </p:cTn>
                              </p:par>
                              <p:par>
                                <p:cTn id="9" presetID="2" presetClass="entr" presetSubtype="8" fill="hold" grpId="0" nodeType="withEffect">
                                  <p:stCondLst>
                                    <p:cond delay="0"/>
                                  </p:stCondLst>
                                  <p:childTnLst>
                                    <p:set>
                                      <p:cBhvr>
                                        <p:cTn id="10" dur="1" fill="hold">
                                          <p:stCondLst>
                                            <p:cond delay="0"/>
                                          </p:stCondLst>
                                        </p:cTn>
                                        <p:tgtEl>
                                          <p:spTgt spid="155655"/>
                                        </p:tgtEl>
                                        <p:attrNameLst>
                                          <p:attrName>style.visibility</p:attrName>
                                        </p:attrNameLst>
                                      </p:cBhvr>
                                      <p:to>
                                        <p:strVal val="visible"/>
                                      </p:to>
                                    </p:set>
                                    <p:anim calcmode="lin" valueType="num">
                                      <p:cBhvr additive="base">
                                        <p:cTn id="11" dur="500" fill="hold"/>
                                        <p:tgtEl>
                                          <p:spTgt spid="155655"/>
                                        </p:tgtEl>
                                        <p:attrNameLst>
                                          <p:attrName>ppt_x</p:attrName>
                                        </p:attrNameLst>
                                      </p:cBhvr>
                                      <p:tavLst>
                                        <p:tav tm="0">
                                          <p:val>
                                            <p:strVal val="0-#ppt_w/2"/>
                                          </p:val>
                                        </p:tav>
                                        <p:tav tm="100000">
                                          <p:val>
                                            <p:strVal val="#ppt_x"/>
                                          </p:val>
                                        </p:tav>
                                      </p:tavLst>
                                    </p:anim>
                                    <p:anim calcmode="lin" valueType="num">
                                      <p:cBhvr additive="base">
                                        <p:cTn id="12" dur="500" fill="hold"/>
                                        <p:tgtEl>
                                          <p:spTgt spid="155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381000" y="332365"/>
            <a:ext cx="7772400" cy="430887"/>
          </a:xfrm>
          <a:noFill/>
          <a:ln/>
        </p:spPr>
        <p:txBody>
          <a:bodyPr/>
          <a:lstStyle/>
          <a:p>
            <a:r>
              <a:rPr lang="en-US" altLang="en-US" sz="2800" i="0" dirty="0"/>
              <a:t>Classification</a:t>
            </a:r>
            <a:endParaRPr lang="el-GR" altLang="en-US" sz="2800" i="0" dirty="0"/>
          </a:p>
        </p:txBody>
      </p:sp>
      <p:sp>
        <p:nvSpPr>
          <p:cNvPr id="128003" name="Rectangle 3"/>
          <p:cNvSpPr>
            <a:spLocks noGrp="1" noChangeArrowheads="1"/>
          </p:cNvSpPr>
          <p:nvPr>
            <p:ph type="subTitle" idx="1"/>
          </p:nvPr>
        </p:nvSpPr>
        <p:spPr>
          <a:xfrm>
            <a:off x="838200" y="1111631"/>
            <a:ext cx="7315200" cy="1155319"/>
          </a:xfrm>
          <a:noFill/>
          <a:ln/>
        </p:spPr>
        <p:txBody>
          <a:body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k-Nearest Neighbour (k-NN) , Bayes Classifier, Neural Networks (NN), Hidden Markov Models (HMM), Support Vector Machines (SVM), </a:t>
            </a:r>
            <a:r>
              <a:rPr lang="en-GB" altLang="en-US" sz="2000" dirty="0" err="1">
                <a:latin typeface="Arial" panose="020B0604020202020204" pitchFamily="34" charset="0"/>
                <a:cs typeface="Arial" panose="020B0604020202020204" pitchFamily="34" charset="0"/>
              </a:rPr>
              <a:t>etc</a:t>
            </a:r>
            <a:endParaRPr lang="el-GR" altLang="en-US" sz="2000" i="1" dirty="0">
              <a:latin typeface="Arial" panose="020B0604020202020204" pitchFamily="34" charset="0"/>
              <a:cs typeface="Arial" panose="020B0604020202020204" pitchFamily="34" charset="0"/>
            </a:endParaRPr>
          </a:p>
        </p:txBody>
      </p:sp>
      <p:sp>
        <p:nvSpPr>
          <p:cNvPr id="128004" name="Rectangle 4"/>
          <p:cNvSpPr>
            <a:spLocks noChangeArrowheads="1"/>
          </p:cNvSpPr>
          <p:nvPr/>
        </p:nvSpPr>
        <p:spPr bwMode="auto">
          <a:xfrm>
            <a:off x="3810000" y="3039191"/>
            <a:ext cx="4778555" cy="147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r>
              <a:rPr lang="en-US" altLang="en-US" sz="2000" i="1" dirty="0">
                <a:latin typeface="Arial" panose="020B0604020202020204" pitchFamily="34" charset="0"/>
                <a:cs typeface="Arial" panose="020B0604020202020204" pitchFamily="34" charset="0"/>
              </a:rPr>
              <a:t>There is no such thing as the “best classifier”. The use of classifier depends on many factors, such as available training set, number of free parameters etc.</a:t>
            </a:r>
            <a:endParaRPr lang="el-GR" altLang="en-US" sz="2000" i="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838200" y="2528886"/>
            <a:ext cx="2761674" cy="1981201"/>
          </a:xfrm>
          <a:prstGeom prst="rect">
            <a:avLst/>
          </a:prstGeom>
        </p:spPr>
      </p:pic>
    </p:spTree>
    <p:extLst>
      <p:ext uri="{BB962C8B-B14F-4D97-AF65-F5344CB8AC3E}">
        <p14:creationId xmlns:p14="http://schemas.microsoft.com/office/powerpoint/2010/main" val="416871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ctrTitle"/>
          </p:nvPr>
        </p:nvSpPr>
        <p:spPr>
          <a:xfrm>
            <a:off x="425439" y="125800"/>
            <a:ext cx="7772400" cy="430887"/>
          </a:xfrm>
          <a:noFill/>
          <a:ln/>
        </p:spPr>
        <p:txBody>
          <a:bodyPr/>
          <a:lstStyle/>
          <a:p>
            <a:r>
              <a:rPr lang="en-US" altLang="en-US" sz="2800" i="0" dirty="0"/>
              <a:t>Post-processing</a:t>
            </a:r>
            <a:endParaRPr lang="el-GR" altLang="en-US" sz="2800" i="0" dirty="0"/>
          </a:p>
        </p:txBody>
      </p:sp>
      <p:sp>
        <p:nvSpPr>
          <p:cNvPr id="153603" name="Rectangle 3"/>
          <p:cNvSpPr>
            <a:spLocks noGrp="1" noChangeArrowheads="1"/>
          </p:cNvSpPr>
          <p:nvPr>
            <p:ph type="subTitle" idx="1"/>
          </p:nvPr>
        </p:nvSpPr>
        <p:spPr>
          <a:xfrm>
            <a:off x="1143000" y="638175"/>
            <a:ext cx="7467600" cy="809625"/>
          </a:xfrm>
          <a:noFill/>
          <a:ln/>
        </p:spPr>
        <p:txBody>
          <a:body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Goal : the incorporation of context and shape information in all the stages of OCR systems is necessary for meaningful improvements in recognition rates.</a:t>
            </a:r>
          </a:p>
          <a:p>
            <a:endParaRPr lang="en-GB" altLang="en-US" sz="1500" dirty="0"/>
          </a:p>
        </p:txBody>
      </p:sp>
      <p:sp>
        <p:nvSpPr>
          <p:cNvPr id="153605" name="Rectangle 5"/>
          <p:cNvSpPr>
            <a:spLocks noChangeArrowheads="1"/>
          </p:cNvSpPr>
          <p:nvPr/>
        </p:nvSpPr>
        <p:spPr bwMode="auto">
          <a:xfrm>
            <a:off x="1125278" y="1718163"/>
            <a:ext cx="7485321"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The simplest way of incorporating the context information is the utilization of a dictionary for correcting the minor mistakes.</a:t>
            </a:r>
          </a:p>
        </p:txBody>
      </p:sp>
      <p:pic>
        <p:nvPicPr>
          <p:cNvPr id="1536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278" y="3660750"/>
            <a:ext cx="4177561" cy="1376919"/>
          </a:xfrm>
          <a:prstGeom prst="rect">
            <a:avLst/>
          </a:prstGeom>
          <a:noFill/>
          <a:extLst>
            <a:ext uri="{909E8E84-426E-40DD-AFC4-6F175D3DCCD1}">
              <a14:hiddenFill xmlns:a14="http://schemas.microsoft.com/office/drawing/2010/main">
                <a:solidFill>
                  <a:srgbClr val="FFFFFF"/>
                </a:solidFill>
              </a14:hiddenFill>
            </a:ext>
          </a:extLst>
        </p:spPr>
      </p:pic>
      <p:sp>
        <p:nvSpPr>
          <p:cNvPr id="153608" name="Rectangle 8"/>
          <p:cNvSpPr>
            <a:spLocks noChangeArrowheads="1"/>
          </p:cNvSpPr>
          <p:nvPr/>
        </p:nvSpPr>
        <p:spPr bwMode="auto">
          <a:xfrm>
            <a:off x="1143000" y="2666050"/>
            <a:ext cx="7467599" cy="99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In addition to the use of a dictionary, a well-developed lexicon and a set of orthographic rules (lexicon-driven matching approaches) during or after the recognition stage for verification and improvement purpose.</a:t>
            </a:r>
          </a:p>
          <a:p>
            <a:endParaRPr lang="en-GB" altLang="en-US" sz="1500" dirty="0"/>
          </a:p>
          <a:p>
            <a:endParaRPr lang="en-GB" altLang="en-US" sz="1500" dirty="0"/>
          </a:p>
        </p:txBody>
      </p:sp>
    </p:spTree>
    <p:extLst>
      <p:ext uri="{BB962C8B-B14F-4D97-AF65-F5344CB8AC3E}">
        <p14:creationId xmlns:p14="http://schemas.microsoft.com/office/powerpoint/2010/main" val="2034369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5"/>
                                        </p:tgtEl>
                                        <p:attrNameLst>
                                          <p:attrName>style.visibility</p:attrName>
                                        </p:attrNameLst>
                                      </p:cBhvr>
                                      <p:to>
                                        <p:strVal val="visible"/>
                                      </p:to>
                                    </p:set>
                                    <p:anim calcmode="lin" valueType="num">
                                      <p:cBhvr additive="base">
                                        <p:cTn id="7" dur="500" fill="hold"/>
                                        <p:tgtEl>
                                          <p:spTgt spid="153605"/>
                                        </p:tgtEl>
                                        <p:attrNameLst>
                                          <p:attrName>ppt_x</p:attrName>
                                        </p:attrNameLst>
                                      </p:cBhvr>
                                      <p:tavLst>
                                        <p:tav tm="0">
                                          <p:val>
                                            <p:strVal val="0-#ppt_w/2"/>
                                          </p:val>
                                        </p:tav>
                                        <p:tav tm="100000">
                                          <p:val>
                                            <p:strVal val="#ppt_x"/>
                                          </p:val>
                                        </p:tav>
                                      </p:tavLst>
                                    </p:anim>
                                    <p:anim calcmode="lin" valueType="num">
                                      <p:cBhvr additive="base">
                                        <p:cTn id="8" dur="500" fill="hold"/>
                                        <p:tgtEl>
                                          <p:spTgt spid="15360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3606"/>
                                        </p:tgtEl>
                                        <p:attrNameLst>
                                          <p:attrName>style.visibility</p:attrName>
                                        </p:attrNameLst>
                                      </p:cBhvr>
                                      <p:to>
                                        <p:strVal val="visible"/>
                                      </p:to>
                                    </p:set>
                                    <p:anim calcmode="lin" valueType="num">
                                      <p:cBhvr additive="base">
                                        <p:cTn id="11" dur="500" fill="hold"/>
                                        <p:tgtEl>
                                          <p:spTgt spid="153606"/>
                                        </p:tgtEl>
                                        <p:attrNameLst>
                                          <p:attrName>ppt_x</p:attrName>
                                        </p:attrNameLst>
                                      </p:cBhvr>
                                      <p:tavLst>
                                        <p:tav tm="0">
                                          <p:val>
                                            <p:strVal val="0-#ppt_w/2"/>
                                          </p:val>
                                        </p:tav>
                                        <p:tav tm="100000">
                                          <p:val>
                                            <p:strVal val="#ppt_x"/>
                                          </p:val>
                                        </p:tav>
                                      </p:tavLst>
                                    </p:anim>
                                    <p:anim calcmode="lin" valueType="num">
                                      <p:cBhvr additive="base">
                                        <p:cTn id="12" dur="500" fill="hold"/>
                                        <p:tgtEl>
                                          <p:spTgt spid="15360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3608"/>
                                        </p:tgtEl>
                                        <p:attrNameLst>
                                          <p:attrName>style.visibility</p:attrName>
                                        </p:attrNameLst>
                                      </p:cBhvr>
                                      <p:to>
                                        <p:strVal val="visible"/>
                                      </p:to>
                                    </p:set>
                                    <p:anim calcmode="lin" valueType="num">
                                      <p:cBhvr additive="base">
                                        <p:cTn id="17" dur="500" fill="hold"/>
                                        <p:tgtEl>
                                          <p:spTgt spid="153608"/>
                                        </p:tgtEl>
                                        <p:attrNameLst>
                                          <p:attrName>ppt_x</p:attrName>
                                        </p:attrNameLst>
                                      </p:cBhvr>
                                      <p:tavLst>
                                        <p:tav tm="0">
                                          <p:val>
                                            <p:strVal val="0-#ppt_w/2"/>
                                          </p:val>
                                        </p:tav>
                                        <p:tav tm="100000">
                                          <p:val>
                                            <p:strVal val="#ppt_x"/>
                                          </p:val>
                                        </p:tav>
                                      </p:tavLst>
                                    </p:anim>
                                    <p:anim calcmode="lin" valueType="num">
                                      <p:cBhvr additive="base">
                                        <p:cTn id="18" dur="500" fill="hold"/>
                                        <p:tgtEl>
                                          <p:spTgt spid="153608"/>
                                        </p:tgtEl>
                                        <p:attrNameLst>
                                          <p:attrName>ppt_y</p:attrName>
                                        </p:attrNameLst>
                                      </p:cBhvr>
                                      <p:tavLst>
                                        <p:tav tm="0">
                                          <p:val>
                                            <p:strVal val="#ppt_y"/>
                                          </p:val>
                                        </p:tav>
                                        <p:tav tm="100000">
                                          <p:val>
                                            <p:strVal val="#ppt_y"/>
                                          </p:val>
                                        </p:tav>
                                      </p:tavLst>
                                    </p:anim>
                                  </p:childTnLst>
                                </p:cTn>
                              </p:par>
                              <p:par>
                                <p:cTn id="19" presetID="2" presetClass="exit" presetSubtype="2" fill="hold" grpId="1" nodeType="withEffect">
                                  <p:stCondLst>
                                    <p:cond delay="0"/>
                                  </p:stCondLst>
                                  <p:childTnLst>
                                    <p:anim calcmode="lin" valueType="num">
                                      <p:cBhvr additive="base">
                                        <p:cTn id="20" dur="500"/>
                                        <p:tgtEl>
                                          <p:spTgt spid="153605"/>
                                        </p:tgtEl>
                                        <p:attrNameLst>
                                          <p:attrName>ppt_x</p:attrName>
                                        </p:attrNameLst>
                                      </p:cBhvr>
                                      <p:tavLst>
                                        <p:tav tm="0">
                                          <p:val>
                                            <p:strVal val="ppt_x"/>
                                          </p:val>
                                        </p:tav>
                                        <p:tav tm="100000">
                                          <p:val>
                                            <p:strVal val="1+ppt_w/2"/>
                                          </p:val>
                                        </p:tav>
                                      </p:tavLst>
                                    </p:anim>
                                    <p:anim calcmode="lin" valueType="num">
                                      <p:cBhvr additive="base">
                                        <p:cTn id="21" dur="500"/>
                                        <p:tgtEl>
                                          <p:spTgt spid="153605"/>
                                        </p:tgtEl>
                                        <p:attrNameLst>
                                          <p:attrName>ppt_y</p:attrName>
                                        </p:attrNameLst>
                                      </p:cBhvr>
                                      <p:tavLst>
                                        <p:tav tm="0">
                                          <p:val>
                                            <p:strVal val="ppt_y"/>
                                          </p:val>
                                        </p:tav>
                                        <p:tav tm="100000">
                                          <p:val>
                                            <p:strVal val="ppt_y"/>
                                          </p:val>
                                        </p:tav>
                                      </p:tavLst>
                                    </p:anim>
                                    <p:set>
                                      <p:cBhvr>
                                        <p:cTn id="22" dur="1" fill="hold">
                                          <p:stCondLst>
                                            <p:cond delay="499"/>
                                          </p:stCondLst>
                                        </p:cTn>
                                        <p:tgtEl>
                                          <p:spTgt spid="153605"/>
                                        </p:tgtEl>
                                        <p:attrNameLst>
                                          <p:attrName>style.visibility</p:attrName>
                                        </p:attrNameLst>
                                      </p:cBhvr>
                                      <p:to>
                                        <p:strVal val="hidden"/>
                                      </p:to>
                                    </p:set>
                                  </p:childTnLst>
                                </p:cTn>
                              </p:par>
                              <p:par>
                                <p:cTn id="23" presetID="2" presetClass="exit" presetSubtype="2" fill="hold" nodeType="withEffect">
                                  <p:stCondLst>
                                    <p:cond delay="0"/>
                                  </p:stCondLst>
                                  <p:childTnLst>
                                    <p:anim calcmode="lin" valueType="num">
                                      <p:cBhvr additive="base">
                                        <p:cTn id="24" dur="500"/>
                                        <p:tgtEl>
                                          <p:spTgt spid="153606"/>
                                        </p:tgtEl>
                                        <p:attrNameLst>
                                          <p:attrName>ppt_x</p:attrName>
                                        </p:attrNameLst>
                                      </p:cBhvr>
                                      <p:tavLst>
                                        <p:tav tm="0">
                                          <p:val>
                                            <p:strVal val="ppt_x"/>
                                          </p:val>
                                        </p:tav>
                                        <p:tav tm="100000">
                                          <p:val>
                                            <p:strVal val="1+ppt_w/2"/>
                                          </p:val>
                                        </p:tav>
                                      </p:tavLst>
                                    </p:anim>
                                    <p:anim calcmode="lin" valueType="num">
                                      <p:cBhvr additive="base">
                                        <p:cTn id="25" dur="500"/>
                                        <p:tgtEl>
                                          <p:spTgt spid="153606"/>
                                        </p:tgtEl>
                                        <p:attrNameLst>
                                          <p:attrName>ppt_y</p:attrName>
                                        </p:attrNameLst>
                                      </p:cBhvr>
                                      <p:tavLst>
                                        <p:tav tm="0">
                                          <p:val>
                                            <p:strVal val="ppt_y"/>
                                          </p:val>
                                        </p:tav>
                                        <p:tav tm="100000">
                                          <p:val>
                                            <p:strVal val="ppt_y"/>
                                          </p:val>
                                        </p:tav>
                                      </p:tavLst>
                                    </p:anim>
                                    <p:set>
                                      <p:cBhvr>
                                        <p:cTn id="26" dur="1" fill="hold">
                                          <p:stCondLst>
                                            <p:cond delay="499"/>
                                          </p:stCondLst>
                                        </p:cTn>
                                        <p:tgtEl>
                                          <p:spTgt spid="1536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p:bldP spid="153605" grpId="1"/>
      <p:bldP spid="15360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What is OCR</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a:t>
            </a:fld>
            <a:endParaRPr sz="2000">
              <a:latin typeface="Arial"/>
              <a:cs typeface="Arial"/>
            </a:endParaRPr>
          </a:p>
        </p:txBody>
      </p:sp>
      <p:sp>
        <p:nvSpPr>
          <p:cNvPr id="9" name="object 3"/>
          <p:cNvSpPr txBox="1"/>
          <p:nvPr/>
        </p:nvSpPr>
        <p:spPr>
          <a:xfrm>
            <a:off x="339300" y="2154352"/>
            <a:ext cx="7737900" cy="1318310"/>
          </a:xfrm>
          <a:prstGeom prst="rect">
            <a:avLst/>
          </a:prstGeom>
        </p:spPr>
        <p:txBody>
          <a:bodyPr vert="horz" wrap="square" lIns="0" tIns="12700" rIns="0" bIns="0" rtlCol="0">
            <a:spAutoFit/>
          </a:bodyPr>
          <a:lstStyle/>
          <a:p>
            <a:pPr marL="12700">
              <a:lnSpc>
                <a:spcPct val="100000"/>
              </a:lnSpc>
              <a:spcBef>
                <a:spcPts val="100"/>
              </a:spcBef>
            </a:pPr>
            <a:r>
              <a:rPr lang="en-US" sz="2800" spc="-5" dirty="0">
                <a:latin typeface="Arial"/>
                <a:cs typeface="Arial"/>
              </a:rPr>
              <a:t>OCR  (Optical Character Recognition )</a:t>
            </a:r>
          </a:p>
          <a:p>
            <a:pPr marL="12700">
              <a:lnSpc>
                <a:spcPct val="100000"/>
              </a:lnSpc>
              <a:spcBef>
                <a:spcPts val="100"/>
              </a:spcBef>
            </a:pPr>
            <a:r>
              <a:rPr lang="en-US" sz="2800" spc="-5" dirty="0">
                <a:latin typeface="Arial"/>
                <a:cs typeface="Arial"/>
              </a:rPr>
              <a:t>is  a  general technique to extract handwritten texts or digitizing pictures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33" y="3184421"/>
            <a:ext cx="1744350" cy="1744350"/>
          </a:xfrm>
          <a:prstGeom prst="rect">
            <a:avLst/>
          </a:prstGeom>
        </p:spPr>
      </p:pic>
    </p:spTree>
    <p:extLst>
      <p:ext uri="{BB962C8B-B14F-4D97-AF65-F5344CB8AC3E}">
        <p14:creationId xmlns:p14="http://schemas.microsoft.com/office/powerpoint/2010/main" val="263960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81000" y="1137154"/>
            <a:ext cx="2099310" cy="320601"/>
          </a:xfrm>
          <a:prstGeom prst="rect">
            <a:avLst/>
          </a:prstGeom>
        </p:spPr>
        <p:txBody>
          <a:bodyPr vert="horz" wrap="square" lIns="0" tIns="12700" rIns="0" bIns="0" rtlCol="0">
            <a:spAutoFit/>
          </a:bodyPr>
          <a:lstStyle/>
          <a:p>
            <a:pPr marL="12700">
              <a:lnSpc>
                <a:spcPct val="100000"/>
              </a:lnSpc>
              <a:spcBef>
                <a:spcPts val="100"/>
              </a:spcBef>
            </a:pPr>
            <a:r>
              <a:rPr lang="en-US" sz="2000" dirty="0"/>
              <a:t>OCR Pipeline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30</a:t>
            </a:fld>
            <a:endParaRPr sz="2000">
              <a:latin typeface="Arial"/>
              <a:cs typeface="Aria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625" y="1622287"/>
            <a:ext cx="5791200" cy="1434578"/>
          </a:xfrm>
          <a:prstGeom prst="rect">
            <a:avLst/>
          </a:prstGeom>
        </p:spPr>
      </p:pic>
      <p:sp>
        <p:nvSpPr>
          <p:cNvPr id="16" name="Rectangle 1"/>
          <p:cNvSpPr>
            <a:spLocks noChangeArrowheads="1"/>
          </p:cNvSpPr>
          <p:nvPr/>
        </p:nvSpPr>
        <p:spPr bwMode="auto">
          <a:xfrm>
            <a:off x="457200" y="3158520"/>
            <a:ext cx="8001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Text detection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Character segmentation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Character classification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120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39300" y="1265740"/>
            <a:ext cx="2099310" cy="320601"/>
          </a:xfrm>
          <a:prstGeom prst="rect">
            <a:avLst/>
          </a:prstGeom>
        </p:spPr>
        <p:txBody>
          <a:bodyPr vert="horz" wrap="square" lIns="0" tIns="12700" rIns="0" bIns="0" rtlCol="0">
            <a:spAutoFit/>
          </a:bodyPr>
          <a:lstStyle/>
          <a:p>
            <a:pPr marL="12700">
              <a:lnSpc>
                <a:spcPct val="100000"/>
              </a:lnSpc>
              <a:spcBef>
                <a:spcPts val="100"/>
              </a:spcBef>
            </a:pPr>
            <a:r>
              <a:rPr lang="en-US" sz="2000" dirty="0"/>
              <a:t>OCR Pipeline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31</a:t>
            </a:fld>
            <a:endParaRPr sz="2000">
              <a:latin typeface="Arial"/>
              <a:cs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8319" y="1699735"/>
            <a:ext cx="6477000" cy="3150577"/>
          </a:xfrm>
          <a:prstGeom prst="rect">
            <a:avLst/>
          </a:prstGeom>
        </p:spPr>
      </p:pic>
    </p:spTree>
    <p:extLst>
      <p:ext uri="{BB962C8B-B14F-4D97-AF65-F5344CB8AC3E}">
        <p14:creationId xmlns:p14="http://schemas.microsoft.com/office/powerpoint/2010/main" val="1514094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Architecture-Convolutional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32</a:t>
            </a:fld>
            <a:endParaRPr sz="2000">
              <a:latin typeface="Arial"/>
              <a:cs typeface="Arial"/>
            </a:endParaRPr>
          </a:p>
        </p:txBody>
      </p:sp>
      <p:pic>
        <p:nvPicPr>
          <p:cNvPr id="7" name="Picture 6"/>
          <p:cNvPicPr>
            <a:picLocks noChangeAspect="1"/>
          </p:cNvPicPr>
          <p:nvPr/>
        </p:nvPicPr>
        <p:blipFill>
          <a:blip r:embed="rId2"/>
          <a:stretch>
            <a:fillRect/>
          </a:stretch>
        </p:blipFill>
        <p:spPr>
          <a:xfrm>
            <a:off x="996829" y="1752841"/>
            <a:ext cx="5798978" cy="2762422"/>
          </a:xfrm>
          <a:prstGeom prst="rect">
            <a:avLst/>
          </a:prstGeom>
        </p:spPr>
      </p:pic>
    </p:spTree>
    <p:extLst>
      <p:ext uri="{BB962C8B-B14F-4D97-AF65-F5344CB8AC3E}">
        <p14:creationId xmlns:p14="http://schemas.microsoft.com/office/powerpoint/2010/main" val="3058641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Architecture-Recurrent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33</a:t>
            </a:fld>
            <a:endParaRPr sz="2000">
              <a:latin typeface="Arial"/>
              <a:cs typeface="Arial"/>
            </a:endParaRPr>
          </a:p>
        </p:txBody>
      </p:sp>
      <p:pic>
        <p:nvPicPr>
          <p:cNvPr id="5" name="Picture 4"/>
          <p:cNvPicPr>
            <a:picLocks noChangeAspect="1"/>
          </p:cNvPicPr>
          <p:nvPr/>
        </p:nvPicPr>
        <p:blipFill>
          <a:blip r:embed="rId2"/>
          <a:stretch>
            <a:fillRect/>
          </a:stretch>
        </p:blipFill>
        <p:spPr>
          <a:xfrm>
            <a:off x="990600" y="1843978"/>
            <a:ext cx="5874136" cy="2860922"/>
          </a:xfrm>
          <a:prstGeom prst="rect">
            <a:avLst/>
          </a:prstGeom>
        </p:spPr>
      </p:pic>
    </p:spTree>
    <p:extLst>
      <p:ext uri="{BB962C8B-B14F-4D97-AF65-F5344CB8AC3E}">
        <p14:creationId xmlns:p14="http://schemas.microsoft.com/office/powerpoint/2010/main" val="1509046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Architecture-Transcription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34</a:t>
            </a:fld>
            <a:endParaRPr sz="2000">
              <a:latin typeface="Arial"/>
              <a:cs typeface="Arial"/>
            </a:endParaRPr>
          </a:p>
        </p:txBody>
      </p:sp>
      <p:pic>
        <p:nvPicPr>
          <p:cNvPr id="5" name="Picture 4"/>
          <p:cNvPicPr>
            <a:picLocks noChangeAspect="1"/>
          </p:cNvPicPr>
          <p:nvPr/>
        </p:nvPicPr>
        <p:blipFill>
          <a:blip r:embed="rId2"/>
          <a:stretch>
            <a:fillRect/>
          </a:stretch>
        </p:blipFill>
        <p:spPr>
          <a:xfrm>
            <a:off x="1226878" y="1962150"/>
            <a:ext cx="5606142" cy="1828800"/>
          </a:xfrm>
          <a:prstGeom prst="rect">
            <a:avLst/>
          </a:prstGeom>
        </p:spPr>
      </p:pic>
    </p:spTree>
    <p:extLst>
      <p:ext uri="{BB962C8B-B14F-4D97-AF65-F5344CB8AC3E}">
        <p14:creationId xmlns:p14="http://schemas.microsoft.com/office/powerpoint/2010/main" val="910619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19039"/>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35</a:t>
            </a:fld>
            <a:endParaRPr sz="2000">
              <a:latin typeface="Arial"/>
              <a:cs typeface="Arial"/>
            </a:endParaRPr>
          </a:p>
        </p:txBody>
      </p:sp>
      <p:pic>
        <p:nvPicPr>
          <p:cNvPr id="4" name="Picture 3"/>
          <p:cNvPicPr>
            <a:picLocks noChangeAspect="1"/>
          </p:cNvPicPr>
          <p:nvPr/>
        </p:nvPicPr>
        <p:blipFill>
          <a:blip r:embed="rId2"/>
          <a:stretch>
            <a:fillRect/>
          </a:stretch>
        </p:blipFill>
        <p:spPr>
          <a:xfrm>
            <a:off x="5137891" y="1075418"/>
            <a:ext cx="3967263" cy="4019550"/>
          </a:xfrm>
          <a:prstGeom prst="rect">
            <a:avLst/>
          </a:prstGeom>
        </p:spPr>
      </p:pic>
      <p:sp>
        <p:nvSpPr>
          <p:cNvPr id="6" name="Rectangle 5"/>
          <p:cNvSpPr/>
          <p:nvPr/>
        </p:nvSpPr>
        <p:spPr>
          <a:xfrm>
            <a:off x="144518" y="4017779"/>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Convolutional layers, which extract a feature sequence</a:t>
            </a:r>
          </a:p>
          <a:p>
            <a:r>
              <a:rPr lang="en-US" dirty="0">
                <a:latin typeface="NimbusRomNo9L-Regu"/>
              </a:rPr>
              <a:t>from the input image</a:t>
            </a:r>
            <a:endParaRPr lang="en-US" dirty="0"/>
          </a:p>
        </p:txBody>
      </p:sp>
      <p:sp>
        <p:nvSpPr>
          <p:cNvPr id="7" name="Rectangle 6"/>
          <p:cNvSpPr/>
          <p:nvPr/>
        </p:nvSpPr>
        <p:spPr>
          <a:xfrm>
            <a:off x="144518" y="3105150"/>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Recurrent layers, which predict</a:t>
            </a:r>
          </a:p>
          <a:p>
            <a:r>
              <a:rPr lang="en-US" dirty="0">
                <a:latin typeface="NimbusRomNo9L-Regu"/>
              </a:rPr>
              <a:t>a label distribution for each frame</a:t>
            </a:r>
            <a:endParaRPr lang="en-US" dirty="0"/>
          </a:p>
        </p:txBody>
      </p:sp>
      <p:sp>
        <p:nvSpPr>
          <p:cNvPr id="8" name="Rectangle 7"/>
          <p:cNvSpPr/>
          <p:nvPr/>
        </p:nvSpPr>
        <p:spPr>
          <a:xfrm>
            <a:off x="128569" y="178779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Transcription layer, which</a:t>
            </a:r>
          </a:p>
          <a:p>
            <a:r>
              <a:rPr lang="en-US" dirty="0">
                <a:latin typeface="NimbusRomNo9L-Regu"/>
              </a:rPr>
              <a:t>translates the per-frame predictions into the final label sequence</a:t>
            </a:r>
            <a:endParaRPr lang="en-US" dirty="0"/>
          </a:p>
        </p:txBody>
      </p:sp>
      <p:cxnSp>
        <p:nvCxnSpPr>
          <p:cNvPr id="10" name="Straight Arrow Connector 9"/>
          <p:cNvCxnSpPr/>
          <p:nvPr/>
        </p:nvCxnSpPr>
        <p:spPr>
          <a:xfrm flipV="1">
            <a:off x="4716518" y="4171950"/>
            <a:ext cx="998482" cy="452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702935" y="2838675"/>
            <a:ext cx="1233717" cy="589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4700569" y="1706967"/>
            <a:ext cx="1236083" cy="485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9923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Architecture-Feature sequence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36</a:t>
            </a:fld>
            <a:endParaRPr sz="2000">
              <a:latin typeface="Arial"/>
              <a:cs typeface="Arial"/>
            </a:endParaRPr>
          </a:p>
        </p:txBody>
      </p:sp>
      <p:pic>
        <p:nvPicPr>
          <p:cNvPr id="4" name="Picture 3"/>
          <p:cNvPicPr>
            <a:picLocks noChangeAspect="1"/>
          </p:cNvPicPr>
          <p:nvPr/>
        </p:nvPicPr>
        <p:blipFill>
          <a:blip r:embed="rId2"/>
          <a:stretch>
            <a:fillRect/>
          </a:stretch>
        </p:blipFill>
        <p:spPr>
          <a:xfrm>
            <a:off x="990600" y="1529688"/>
            <a:ext cx="4002050" cy="3083150"/>
          </a:xfrm>
          <a:prstGeom prst="rect">
            <a:avLst/>
          </a:prstGeom>
        </p:spPr>
      </p:pic>
      <p:sp>
        <p:nvSpPr>
          <p:cNvPr id="6" name="Rectangle 5"/>
          <p:cNvSpPr/>
          <p:nvPr/>
        </p:nvSpPr>
        <p:spPr>
          <a:xfrm>
            <a:off x="4509806" y="1885950"/>
            <a:ext cx="4572000" cy="2308324"/>
          </a:xfrm>
          <a:prstGeom prst="rect">
            <a:avLst/>
          </a:prstGeom>
        </p:spPr>
        <p:txBody>
          <a:bodyPr>
            <a:spAutoFit/>
          </a:bodyPr>
          <a:lstStyle/>
          <a:p>
            <a:r>
              <a:rPr lang="en-US" dirty="0">
                <a:latin typeface="NimbusRomNo9L-Regu"/>
              </a:rPr>
              <a:t>The receptive field. </a:t>
            </a:r>
          </a:p>
          <a:p>
            <a:endParaRPr lang="en-US" dirty="0">
              <a:latin typeface="NimbusRomNo9L-Regu"/>
            </a:endParaRPr>
          </a:p>
          <a:p>
            <a:r>
              <a:rPr lang="en-US" dirty="0">
                <a:latin typeface="NimbusRomNo9L-Regu"/>
              </a:rPr>
              <a:t>Each vector in the extracted feature sequence is associated with a receptive field on the input image</a:t>
            </a:r>
          </a:p>
          <a:p>
            <a:endParaRPr lang="en-US" dirty="0">
              <a:latin typeface="NimbusRomNo9L-Regu"/>
            </a:endParaRPr>
          </a:p>
          <a:p>
            <a:r>
              <a:rPr lang="en-US" dirty="0">
                <a:latin typeface="NimbusRomNo9L-Regu"/>
              </a:rPr>
              <a:t>Vector can be considered as the feature vector of that field.</a:t>
            </a:r>
            <a:endParaRPr lang="en-US" dirty="0"/>
          </a:p>
        </p:txBody>
      </p:sp>
    </p:spTree>
    <p:extLst>
      <p:ext uri="{BB962C8B-B14F-4D97-AF65-F5344CB8AC3E}">
        <p14:creationId xmlns:p14="http://schemas.microsoft.com/office/powerpoint/2010/main" val="2784360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Architecture-LSTM Unit</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37</a:t>
            </a:fld>
            <a:endParaRPr sz="2000">
              <a:latin typeface="Arial"/>
              <a:cs typeface="Arial"/>
            </a:endParaRPr>
          </a:p>
        </p:txBody>
      </p:sp>
      <p:pic>
        <p:nvPicPr>
          <p:cNvPr id="5" name="Picture 4"/>
          <p:cNvPicPr>
            <a:picLocks noChangeAspect="1"/>
          </p:cNvPicPr>
          <p:nvPr/>
        </p:nvPicPr>
        <p:blipFill>
          <a:blip r:embed="rId2"/>
          <a:stretch>
            <a:fillRect/>
          </a:stretch>
        </p:blipFill>
        <p:spPr>
          <a:xfrm>
            <a:off x="373321" y="1608505"/>
            <a:ext cx="6586537" cy="3517717"/>
          </a:xfrm>
          <a:prstGeom prst="rect">
            <a:avLst/>
          </a:prstGeom>
        </p:spPr>
      </p:pic>
      <p:sp>
        <p:nvSpPr>
          <p:cNvPr id="7" name="TextBox 6"/>
          <p:cNvSpPr txBox="1"/>
          <p:nvPr/>
        </p:nvSpPr>
        <p:spPr>
          <a:xfrm>
            <a:off x="339746" y="1623742"/>
            <a:ext cx="1752600" cy="369332"/>
          </a:xfrm>
          <a:prstGeom prst="rect">
            <a:avLst/>
          </a:prstGeom>
          <a:noFill/>
        </p:spPr>
        <p:txBody>
          <a:bodyPr wrap="square" rtlCol="0">
            <a:spAutoFit/>
          </a:bodyPr>
          <a:lstStyle/>
          <a:p>
            <a:r>
              <a:rPr lang="en-US" dirty="0"/>
              <a:t>3 Gates</a:t>
            </a:r>
          </a:p>
        </p:txBody>
      </p:sp>
      <p:sp>
        <p:nvSpPr>
          <p:cNvPr id="8" name="Oval 7"/>
          <p:cNvSpPr/>
          <p:nvPr/>
        </p:nvSpPr>
        <p:spPr>
          <a:xfrm>
            <a:off x="2743200" y="2038350"/>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4" name="Oval 13"/>
          <p:cNvSpPr/>
          <p:nvPr/>
        </p:nvSpPr>
        <p:spPr>
          <a:xfrm>
            <a:off x="1219200" y="3638550"/>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6" name="Oval 15"/>
          <p:cNvSpPr/>
          <p:nvPr/>
        </p:nvSpPr>
        <p:spPr>
          <a:xfrm>
            <a:off x="2753833" y="3382595"/>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cxnSp>
        <p:nvCxnSpPr>
          <p:cNvPr id="10" name="Straight Arrow Connector 9"/>
          <p:cNvCxnSpPr>
            <a:endCxn id="8" idx="7"/>
          </p:cNvCxnSpPr>
          <p:nvPr/>
        </p:nvCxnSpPr>
        <p:spPr>
          <a:xfrm>
            <a:off x="1157776" y="1772879"/>
            <a:ext cx="2105750" cy="39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16" idx="7"/>
          </p:cNvCxnSpPr>
          <p:nvPr/>
        </p:nvCxnSpPr>
        <p:spPr>
          <a:xfrm>
            <a:off x="1216046" y="1993074"/>
            <a:ext cx="2058113" cy="15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4" idx="1"/>
          </p:cNvCxnSpPr>
          <p:nvPr/>
        </p:nvCxnSpPr>
        <p:spPr>
          <a:xfrm>
            <a:off x="914400" y="1964503"/>
            <a:ext cx="394074" cy="1807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67929" y="1581465"/>
            <a:ext cx="1752600" cy="369332"/>
          </a:xfrm>
          <a:prstGeom prst="rect">
            <a:avLst/>
          </a:prstGeom>
          <a:noFill/>
        </p:spPr>
        <p:txBody>
          <a:bodyPr wrap="square" rtlCol="0">
            <a:spAutoFit/>
          </a:bodyPr>
          <a:lstStyle/>
          <a:p>
            <a:r>
              <a:rPr lang="en-US" dirty="0"/>
              <a:t>Left to Right</a:t>
            </a:r>
          </a:p>
        </p:txBody>
      </p:sp>
      <p:sp>
        <p:nvSpPr>
          <p:cNvPr id="25" name="TextBox 24"/>
          <p:cNvSpPr txBox="1"/>
          <p:nvPr/>
        </p:nvSpPr>
        <p:spPr>
          <a:xfrm>
            <a:off x="7310271" y="4332697"/>
            <a:ext cx="1752600" cy="369332"/>
          </a:xfrm>
          <a:prstGeom prst="rect">
            <a:avLst/>
          </a:prstGeom>
          <a:noFill/>
        </p:spPr>
        <p:txBody>
          <a:bodyPr wrap="square" rtlCol="0">
            <a:spAutoFit/>
          </a:bodyPr>
          <a:lstStyle/>
          <a:p>
            <a:r>
              <a:rPr lang="en-US" dirty="0"/>
              <a:t>Right to Left</a:t>
            </a:r>
          </a:p>
        </p:txBody>
      </p:sp>
      <p:cxnSp>
        <p:nvCxnSpPr>
          <p:cNvPr id="26" name="Straight Arrow Connector 25"/>
          <p:cNvCxnSpPr/>
          <p:nvPr/>
        </p:nvCxnSpPr>
        <p:spPr>
          <a:xfrm flipH="1">
            <a:off x="6096001" y="1889193"/>
            <a:ext cx="1295399" cy="127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1"/>
          </p:cNvCxnSpPr>
          <p:nvPr/>
        </p:nvCxnSpPr>
        <p:spPr>
          <a:xfrm flipH="1" flipV="1">
            <a:off x="6096001" y="4296995"/>
            <a:ext cx="1214270" cy="220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699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93916"/>
            <a:ext cx="5832900"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38</a:t>
            </a:fld>
            <a:endParaRPr sz="2000">
              <a:latin typeface="Arial"/>
              <a:cs typeface="Arial"/>
            </a:endParaRPr>
          </a:p>
        </p:txBody>
      </p:sp>
      <p:pic>
        <p:nvPicPr>
          <p:cNvPr id="8" name="Picture 7"/>
          <p:cNvPicPr>
            <a:picLocks noChangeAspect="1"/>
          </p:cNvPicPr>
          <p:nvPr/>
        </p:nvPicPr>
        <p:blipFill>
          <a:blip r:embed="rId2"/>
          <a:stretch>
            <a:fillRect/>
          </a:stretch>
        </p:blipFill>
        <p:spPr>
          <a:xfrm>
            <a:off x="0" y="2879769"/>
            <a:ext cx="9144000" cy="1825131"/>
          </a:xfrm>
          <a:prstGeom prst="rect">
            <a:avLst/>
          </a:prstGeom>
        </p:spPr>
      </p:pic>
      <p:sp>
        <p:nvSpPr>
          <p:cNvPr id="10" name="object 3"/>
          <p:cNvSpPr txBox="1"/>
          <p:nvPr/>
        </p:nvSpPr>
        <p:spPr>
          <a:xfrm>
            <a:off x="1059108" y="1745348"/>
            <a:ext cx="5832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A small demo for </a:t>
            </a:r>
            <a:r>
              <a:rPr lang="en-US" sz="2000" dirty="0">
                <a:latin typeface="Arial" panose="020B0604020202020204" pitchFamily="34" charset="0"/>
                <a:cs typeface="Arial" panose="020B0604020202020204" pitchFamily="34" charset="0"/>
              </a:rPr>
              <a:t>explanation</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1101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xfrm>
            <a:off x="4134936" y="4843519"/>
            <a:ext cx="902138" cy="269304"/>
          </a:xfrm>
          <a:prstGeom prst="rect">
            <a:avLst/>
          </a:prstGeom>
        </p:spPr>
        <p:txBody>
          <a:bodyPr vert="horz" wrap="square" lIns="0" tIns="0" rIns="0" bIns="0" rtlCol="0">
            <a:spAutoFit/>
          </a:bodyPr>
          <a:lstStyle/>
          <a:p>
            <a:pPr marL="12700">
              <a:lnSpc>
                <a:spcPts val="2090"/>
              </a:lnSpc>
            </a:pPr>
            <a:r>
              <a:rPr lang="en-US" spc="-5" dirty="0">
                <a:solidFill>
                  <a:schemeClr val="tx1"/>
                </a:solidFill>
              </a:rPr>
              <a:t>‘apple’</a:t>
            </a:r>
            <a:endParaRPr spc="-5" dirty="0">
              <a:solidFill>
                <a:schemeClr val="tx1"/>
              </a:solidFil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39</a:t>
            </a:fld>
            <a:endParaRPr sz="2000">
              <a:latin typeface="Arial"/>
              <a:cs typeface="Arial"/>
            </a:endParaRPr>
          </a:p>
        </p:txBody>
      </p:sp>
      <p:pic>
        <p:nvPicPr>
          <p:cNvPr id="4" name="Picture 3"/>
          <p:cNvPicPr>
            <a:picLocks noChangeAspect="1"/>
          </p:cNvPicPr>
          <p:nvPr/>
        </p:nvPicPr>
        <p:blipFill>
          <a:blip r:embed="rId2"/>
          <a:stretch>
            <a:fillRect/>
          </a:stretch>
        </p:blipFill>
        <p:spPr>
          <a:xfrm>
            <a:off x="650958" y="752528"/>
            <a:ext cx="6144847" cy="4105253"/>
          </a:xfrm>
          <a:prstGeom prst="rect">
            <a:avLst/>
          </a:prstGeom>
        </p:spPr>
      </p:pic>
      <p:sp>
        <p:nvSpPr>
          <p:cNvPr id="9" name="Rectangle 8"/>
          <p:cNvSpPr/>
          <p:nvPr/>
        </p:nvSpPr>
        <p:spPr>
          <a:xfrm>
            <a:off x="6243377" y="895350"/>
            <a:ext cx="2871222"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1 Step: Image is feed to CNN to extract image features</a:t>
            </a:r>
            <a:endParaRPr lang="en-US" sz="2000" dirty="0">
              <a:latin typeface="Arial" panose="020B0604020202020204" pitchFamily="34" charset="0"/>
              <a:cs typeface="Arial" panose="020B0604020202020204" pitchFamily="34" charset="0"/>
            </a:endParaRPr>
          </a:p>
        </p:txBody>
      </p:sp>
      <p:sp>
        <p:nvSpPr>
          <p:cNvPr id="5" name="Rectangle 4"/>
          <p:cNvSpPr/>
          <p:nvPr/>
        </p:nvSpPr>
        <p:spPr>
          <a:xfrm>
            <a:off x="6680544" y="4528048"/>
            <a:ext cx="2570583" cy="58477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FC -fully connected layer, </a:t>
            </a:r>
          </a:p>
          <a:p>
            <a:r>
              <a:rPr lang="en-US" sz="1600" dirty="0">
                <a:latin typeface="Arial" panose="020B0604020202020204" pitchFamily="34" charset="0"/>
                <a:cs typeface="Arial" panose="020B0604020202020204" pitchFamily="34" charset="0"/>
              </a:rPr>
              <a:t>SM- </a:t>
            </a:r>
            <a:r>
              <a:rPr lang="en-US" sz="1600" dirty="0" err="1">
                <a:latin typeface="Arial" panose="020B0604020202020204" pitchFamily="34" charset="0"/>
                <a:cs typeface="Arial" panose="020B0604020202020204" pitchFamily="34" charset="0"/>
              </a:rPr>
              <a:t>softmax</a:t>
            </a:r>
            <a:r>
              <a:rPr lang="en-US" sz="1600" dirty="0">
                <a:latin typeface="Arial" panose="020B0604020202020204" pitchFamily="34" charset="0"/>
                <a:cs typeface="Arial" panose="020B0604020202020204" pitchFamily="34" charset="0"/>
              </a:rPr>
              <a:t> layer.</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35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Two Types of OCR</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a:t>
            </a:fld>
            <a:endParaRPr sz="2000">
              <a:latin typeface="Arial"/>
              <a:cs typeface="Arial"/>
            </a:endParaRPr>
          </a:p>
        </p:txBody>
      </p:sp>
      <p:sp>
        <p:nvSpPr>
          <p:cNvPr id="4" name="Rectangle 3"/>
          <p:cNvSpPr/>
          <p:nvPr/>
        </p:nvSpPr>
        <p:spPr>
          <a:xfrm>
            <a:off x="515919" y="2074743"/>
            <a:ext cx="3919130" cy="22860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t>Online  text  recognition:</a:t>
            </a:r>
          </a:p>
          <a:p>
            <a:r>
              <a:rPr lang="en-US" dirty="0"/>
              <a:t>words and characters are recognized at run time as quickly as they are </a:t>
            </a:r>
          </a:p>
          <a:p>
            <a:r>
              <a:rPr lang="en-US" dirty="0"/>
              <a:t>written, and consequently, have temporal information</a:t>
            </a:r>
          </a:p>
          <a:p>
            <a:pPr algn="ctr"/>
            <a:endParaRPr lang="en-US" dirty="0"/>
          </a:p>
        </p:txBody>
      </p:sp>
      <p:sp>
        <p:nvSpPr>
          <p:cNvPr id="16" name="Rectangle 15"/>
          <p:cNvSpPr/>
          <p:nvPr/>
        </p:nvSpPr>
        <p:spPr>
          <a:xfrm>
            <a:off x="4660075" y="2074743"/>
            <a:ext cx="3810000" cy="2286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t>Offline text recognition:</a:t>
            </a:r>
          </a:p>
          <a:p>
            <a:r>
              <a:rPr lang="en-US" dirty="0"/>
              <a:t>processes a static representation of an article. Recognition offline text is partitioned in two sub categories o</a:t>
            </a:r>
          </a:p>
          <a:p>
            <a:r>
              <a:rPr lang="en-US" dirty="0"/>
              <a:t>f Typed and Handwritten articles. </a:t>
            </a:r>
          </a:p>
          <a:p>
            <a:pPr algn="ctr"/>
            <a:endParaRPr lang="en-US" dirty="0"/>
          </a:p>
        </p:txBody>
      </p:sp>
    </p:spTree>
    <p:extLst>
      <p:ext uri="{BB962C8B-B14F-4D97-AF65-F5344CB8AC3E}">
        <p14:creationId xmlns:p14="http://schemas.microsoft.com/office/powerpoint/2010/main" val="270346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6626580" y="328485"/>
            <a:ext cx="3165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CNN-LSTM Architecture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40</a:t>
            </a:fld>
            <a:endParaRPr sz="2000">
              <a:latin typeface="Arial"/>
              <a:cs typeface="Arial"/>
            </a:endParaRPr>
          </a:p>
        </p:txBody>
      </p:sp>
      <p:pic>
        <p:nvPicPr>
          <p:cNvPr id="5" name="Picture 4"/>
          <p:cNvPicPr>
            <a:picLocks noChangeAspect="1"/>
          </p:cNvPicPr>
          <p:nvPr/>
        </p:nvPicPr>
        <p:blipFill>
          <a:blip r:embed="rId2"/>
          <a:stretch>
            <a:fillRect/>
          </a:stretch>
        </p:blipFill>
        <p:spPr>
          <a:xfrm>
            <a:off x="257529" y="1266279"/>
            <a:ext cx="8763000" cy="3837092"/>
          </a:xfrm>
          <a:prstGeom prst="rect">
            <a:avLst/>
          </a:prstGeom>
        </p:spPr>
      </p:pic>
      <p:sp>
        <p:nvSpPr>
          <p:cNvPr id="4" name="Rectangle 3"/>
          <p:cNvSpPr/>
          <p:nvPr/>
        </p:nvSpPr>
        <p:spPr>
          <a:xfrm>
            <a:off x="609600" y="649086"/>
            <a:ext cx="7848600"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2 Step: Apply Recurrent Neural Network to these features followed by decoding algorithm</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5412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6626580" y="328485"/>
            <a:ext cx="3165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CNN-LSTM Architecture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41</a:t>
            </a:fld>
            <a:endParaRPr sz="2000">
              <a:latin typeface="Arial"/>
              <a:cs typeface="Arial"/>
            </a:endParaRPr>
          </a:p>
        </p:txBody>
      </p:sp>
      <p:pic>
        <p:nvPicPr>
          <p:cNvPr id="6" name="Picture 5"/>
          <p:cNvPicPr>
            <a:picLocks noChangeAspect="1"/>
          </p:cNvPicPr>
          <p:nvPr/>
        </p:nvPicPr>
        <p:blipFill>
          <a:blip r:embed="rId2"/>
          <a:stretch>
            <a:fillRect/>
          </a:stretch>
        </p:blipFill>
        <p:spPr>
          <a:xfrm>
            <a:off x="105129" y="726586"/>
            <a:ext cx="8915400" cy="4287559"/>
          </a:xfrm>
          <a:prstGeom prst="rect">
            <a:avLst/>
          </a:prstGeom>
        </p:spPr>
      </p:pic>
    </p:spTree>
    <p:extLst>
      <p:ext uri="{BB962C8B-B14F-4D97-AF65-F5344CB8AC3E}">
        <p14:creationId xmlns:p14="http://schemas.microsoft.com/office/powerpoint/2010/main" val="2160056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457200" y="1047750"/>
            <a:ext cx="67056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Comparative Evaluation – Public datasets</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42</a:t>
            </a:fld>
            <a:endParaRPr sz="2000">
              <a:latin typeface="Arial"/>
              <a:cs typeface="Arial"/>
            </a:endParaRPr>
          </a:p>
        </p:txBody>
      </p:sp>
      <p:sp>
        <p:nvSpPr>
          <p:cNvPr id="6" name="Rectangle 5"/>
          <p:cNvSpPr/>
          <p:nvPr/>
        </p:nvSpPr>
        <p:spPr>
          <a:xfrm>
            <a:off x="337067" y="1720201"/>
            <a:ext cx="8258529"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IC03: test dataset contains 251 scene images with labeled text bounding boxes. </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IC13: test dataset inherits most of its data from IC03. It contains 1,015 ground truths cropped word images.</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IIIT5k: contains 3,000 cropped word test images collected from the Internet. Each image has been associated to a 50-words lexicon and a 1k-words lexicon.</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SVT: test dataset consists of 249 street view images collected from Google Street View. From them 647 word images are cropped. Each word image has a 50 words lexicon defined by Wang et al.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741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457200" y="1047750"/>
            <a:ext cx="67056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Comparative Evaluation – Result</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43</a:t>
            </a:fld>
            <a:endParaRPr sz="2000">
              <a:latin typeface="Arial"/>
              <a:cs typeface="Arial"/>
            </a:endParaRPr>
          </a:p>
        </p:txBody>
      </p:sp>
      <p:pic>
        <p:nvPicPr>
          <p:cNvPr id="5" name="Picture 4"/>
          <p:cNvPicPr>
            <a:picLocks noChangeAspect="1"/>
          </p:cNvPicPr>
          <p:nvPr/>
        </p:nvPicPr>
        <p:blipFill>
          <a:blip r:embed="rId2"/>
          <a:stretch>
            <a:fillRect/>
          </a:stretch>
        </p:blipFill>
        <p:spPr>
          <a:xfrm>
            <a:off x="457200" y="1410960"/>
            <a:ext cx="7480071" cy="3732540"/>
          </a:xfrm>
          <a:prstGeom prst="rect">
            <a:avLst/>
          </a:prstGeom>
        </p:spPr>
      </p:pic>
      <p:sp>
        <p:nvSpPr>
          <p:cNvPr id="7" name="Rectangle 6"/>
          <p:cNvSpPr/>
          <p:nvPr/>
        </p:nvSpPr>
        <p:spPr>
          <a:xfrm>
            <a:off x="4731403" y="347489"/>
            <a:ext cx="4862794" cy="954107"/>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Recognition accuracies (%) on four datasets</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“50”, “1k”, “50k” and “Full” denote the lexicon </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“None” denotes recognition without a lexicon</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 is not lexicon-free in the strict sense</a:t>
            </a:r>
            <a:endParaRPr lang="en-US" sz="1400"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3153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7" y="849532"/>
            <a:ext cx="33945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Popular OCR Engines:</a:t>
            </a:r>
            <a:endParaRPr sz="2000" dirty="0">
              <a:latin typeface="Arial"/>
              <a:cs typeface="Arial"/>
            </a:endParaRPr>
          </a:p>
        </p:txBody>
      </p:sp>
      <p:sp>
        <p:nvSpPr>
          <p:cNvPr id="12" name="object 12"/>
          <p:cNvSpPr txBox="1"/>
          <p:nvPr/>
        </p:nvSpPr>
        <p:spPr>
          <a:xfrm>
            <a:off x="381000" y="4521789"/>
            <a:ext cx="6269038" cy="589905"/>
          </a:xfrm>
          <a:prstGeom prst="rect">
            <a:avLst/>
          </a:prstGeom>
        </p:spPr>
        <p:txBody>
          <a:bodyPr vert="horz" wrap="square" lIns="0" tIns="0" rIns="0" bIns="0" rtlCol="0">
            <a:spAutoFit/>
          </a:bodyPr>
          <a:lstStyle/>
          <a:p>
            <a:pPr marL="12700">
              <a:lnSpc>
                <a:spcPts val="2310"/>
              </a:lnSpc>
            </a:pPr>
            <a:r>
              <a:rPr lang="en-US" sz="2000" b="1" dirty="0">
                <a:hlinkClick r:id="rId2"/>
              </a:rPr>
              <a:t>Comparison of optical character recognition software</a:t>
            </a:r>
            <a:endParaRPr lang="en-US" sz="2000" b="1" dirty="0"/>
          </a:p>
          <a:p>
            <a:pPr marL="12700">
              <a:lnSpc>
                <a:spcPts val="2310"/>
              </a:lnSpc>
            </a:pPr>
            <a:r>
              <a:rPr sz="2000" spc="-5" dirty="0">
                <a:solidFill>
                  <a:srgbClr val="FFFFFF"/>
                </a:solidFill>
                <a:latin typeface="Arial"/>
                <a:cs typeface="Arial"/>
              </a:rPr>
              <a:t> 14</a:t>
            </a:r>
            <a:r>
              <a:rPr sz="2000" spc="-85" dirty="0">
                <a:solidFill>
                  <a:srgbClr val="FFFFFF"/>
                </a:solidFill>
                <a:latin typeface="Arial"/>
                <a:cs typeface="Arial"/>
              </a:rPr>
              <a:t> </a:t>
            </a:r>
            <a:r>
              <a:rPr sz="2000" dirty="0">
                <a:solidFill>
                  <a:srgbClr val="FFFFFF"/>
                </a:solidFill>
                <a:latin typeface="Arial"/>
                <a:cs typeface="Arial"/>
              </a:rPr>
              <a:t>-</a:t>
            </a:r>
            <a:endParaRPr sz="2000" dirty="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44</a:t>
            </a:fld>
            <a:endParaRPr sz="2000" dirty="0">
              <a:latin typeface="Arial"/>
              <a:cs typeface="Arial"/>
            </a:endParaRPr>
          </a:p>
        </p:txBody>
      </p:sp>
      <p:sp>
        <p:nvSpPr>
          <p:cNvPr id="5" name="TextBox 4"/>
          <p:cNvSpPr txBox="1"/>
          <p:nvPr/>
        </p:nvSpPr>
        <p:spPr>
          <a:xfrm>
            <a:off x="301625" y="1310288"/>
            <a:ext cx="8613775" cy="3139321"/>
          </a:xfrm>
          <a:prstGeom prst="rect">
            <a:avLst/>
          </a:prstGeom>
          <a:noFill/>
        </p:spPr>
        <p:txBody>
          <a:bodyPr wrap="square" rtlCol="0">
            <a:spAutoFit/>
          </a:bodyPr>
          <a:lstStyle/>
          <a:p>
            <a:r>
              <a:rPr lang="en-US" dirty="0"/>
              <a:t>tesseract - The definitive Open Source OCR engine Apache 2.0</a:t>
            </a:r>
          </a:p>
          <a:p>
            <a:r>
              <a:rPr lang="en-US" dirty="0" err="1"/>
              <a:t>ocropus</a:t>
            </a:r>
            <a:r>
              <a:rPr lang="en-US" dirty="0"/>
              <a:t> - OCR engine based on LSTM, Apache 2.0</a:t>
            </a:r>
          </a:p>
          <a:p>
            <a:r>
              <a:rPr lang="en-US" dirty="0" err="1"/>
              <a:t>ocropus</a:t>
            </a:r>
            <a:r>
              <a:rPr lang="en-US" dirty="0"/>
              <a:t> 0.4 - Older v0.4 state of </a:t>
            </a:r>
            <a:r>
              <a:rPr lang="en-US" dirty="0" err="1"/>
              <a:t>Ocropus</a:t>
            </a:r>
            <a:r>
              <a:rPr lang="en-US" dirty="0"/>
              <a:t>, with tesseract 2.04 and </a:t>
            </a:r>
            <a:r>
              <a:rPr lang="en-US" dirty="0" err="1"/>
              <a:t>iulib</a:t>
            </a:r>
            <a:r>
              <a:rPr lang="en-US" dirty="0"/>
              <a:t>, C++</a:t>
            </a:r>
          </a:p>
          <a:p>
            <a:r>
              <a:rPr lang="en-US" dirty="0"/>
              <a:t>kraken - </a:t>
            </a:r>
            <a:r>
              <a:rPr lang="en-US" dirty="0" err="1"/>
              <a:t>Ocropus</a:t>
            </a:r>
            <a:r>
              <a:rPr lang="en-US" dirty="0"/>
              <a:t> fork with sane defaults</a:t>
            </a:r>
          </a:p>
          <a:p>
            <a:r>
              <a:rPr lang="en-US" dirty="0" err="1"/>
              <a:t>Ocrad</a:t>
            </a:r>
            <a:r>
              <a:rPr lang="en-US" dirty="0"/>
              <a:t> - The GNU OCR. GPL</a:t>
            </a:r>
          </a:p>
          <a:p>
            <a:r>
              <a:rPr lang="en-US" dirty="0"/>
              <a:t>digit - OCR for numbers in meter displays, such as a power meter, using </a:t>
            </a:r>
            <a:r>
              <a:rPr lang="en-US" dirty="0" err="1"/>
              <a:t>caffe</a:t>
            </a:r>
            <a:endParaRPr lang="en-US" dirty="0"/>
          </a:p>
          <a:p>
            <a:r>
              <a:rPr lang="en-US" dirty="0"/>
              <a:t>ocular - Machine-learning OCR for historic documents</a:t>
            </a:r>
          </a:p>
          <a:p>
            <a:r>
              <a:rPr lang="en-US" dirty="0" err="1"/>
              <a:t>SwiftOCR</a:t>
            </a:r>
            <a:r>
              <a:rPr lang="en-US" dirty="0"/>
              <a:t> - fast and simple OCR library written in Swift</a:t>
            </a:r>
          </a:p>
          <a:p>
            <a:r>
              <a:rPr lang="en-US" dirty="0"/>
              <a:t>attention-</a:t>
            </a:r>
            <a:r>
              <a:rPr lang="en-US" dirty="0" err="1"/>
              <a:t>ocr</a:t>
            </a:r>
            <a:r>
              <a:rPr lang="en-US" dirty="0"/>
              <a:t> - OCR engine using visual attention mechanisms</a:t>
            </a:r>
          </a:p>
          <a:p>
            <a:r>
              <a:rPr lang="en-US" dirty="0"/>
              <a:t>RWTH-OCR - The RWTH Aachen University Optical Character Recognition System</a:t>
            </a:r>
          </a:p>
          <a:p>
            <a:r>
              <a:rPr lang="en-US" dirty="0"/>
              <a:t>simple-</a:t>
            </a:r>
            <a:r>
              <a:rPr lang="en-US" dirty="0" err="1"/>
              <a:t>ocr</a:t>
            </a:r>
            <a:r>
              <a:rPr lang="en-US" dirty="0"/>
              <a:t>-</a:t>
            </a:r>
            <a:r>
              <a:rPr lang="en-US" dirty="0" err="1"/>
              <a:t>opencv</a:t>
            </a:r>
            <a:r>
              <a:rPr lang="en-US" dirty="0"/>
              <a:t> and its fork - A simple pythonic OCR engine using </a:t>
            </a:r>
            <a:r>
              <a:rPr lang="en-US" dirty="0" err="1"/>
              <a:t>opencv</a:t>
            </a:r>
            <a:r>
              <a:rPr lang="en-US" dirty="0"/>
              <a:t> and </a:t>
            </a:r>
            <a:r>
              <a:rPr lang="en-US" dirty="0" err="1"/>
              <a:t>numpy</a:t>
            </a:r>
            <a:endParaRPr lang="en-US" dirty="0"/>
          </a:p>
        </p:txBody>
      </p:sp>
    </p:spTree>
    <p:extLst>
      <p:ext uri="{BB962C8B-B14F-4D97-AF65-F5344CB8AC3E}">
        <p14:creationId xmlns:p14="http://schemas.microsoft.com/office/powerpoint/2010/main" val="3008803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3"/>
            <a:ext cx="5945004" cy="382156"/>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Arial" panose="020B0604020202020204" pitchFamily="34" charset="0"/>
                <a:cs typeface="Arial" panose="020B0604020202020204" pitchFamily="34" charset="0"/>
              </a:rPr>
              <a:t>Brief introduction of Tesseract Engine</a:t>
            </a:r>
            <a:endParaRPr sz="24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45</a:t>
            </a:fld>
            <a:endParaRPr sz="2000">
              <a:latin typeface="Arial"/>
              <a:cs typeface="Arial"/>
            </a:endParaRPr>
          </a:p>
        </p:txBody>
      </p:sp>
      <p:sp>
        <p:nvSpPr>
          <p:cNvPr id="4" name="AutoShape 2" descr="blob:null/534bbe24-4427-4fed-a4d0-307d60a37eec"/>
          <p:cNvSpPr>
            <a:spLocks noChangeAspect="1" noChangeArrowheads="1"/>
          </p:cNvSpPr>
          <p:nvPr/>
        </p:nvSpPr>
        <p:spPr bwMode="auto">
          <a:xfrm>
            <a:off x="2971800" y="1371600"/>
            <a:ext cx="5029200" cy="3771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09600" y="1387529"/>
            <a:ext cx="746760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Sourced by HP since 1985</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Developed by Google. Since 2006</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Open source text recognizer (OCR) Engine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under the Apache 2.0 license.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~100 Languages available</a:t>
            </a:r>
          </a:p>
        </p:txBody>
      </p:sp>
    </p:spTree>
    <p:extLst>
      <p:ext uri="{BB962C8B-B14F-4D97-AF65-F5344CB8AC3E}">
        <p14:creationId xmlns:p14="http://schemas.microsoft.com/office/powerpoint/2010/main" val="3219885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7" y="849532"/>
            <a:ext cx="33945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Engine History:</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46</a:t>
            </a:fld>
            <a:endParaRPr sz="2000">
              <a:latin typeface="Arial"/>
              <a:cs typeface="Arial"/>
            </a:endParaRPr>
          </a:p>
        </p:txBody>
      </p:sp>
      <p:sp>
        <p:nvSpPr>
          <p:cNvPr id="4" name="AutoShape 2" descr="blob:null/534bbe24-4427-4fed-a4d0-307d60a37eec"/>
          <p:cNvSpPr>
            <a:spLocks noChangeAspect="1" noChangeArrowheads="1"/>
          </p:cNvSpPr>
          <p:nvPr/>
        </p:nvSpPr>
        <p:spPr bwMode="auto">
          <a:xfrm>
            <a:off x="2971800" y="1371600"/>
            <a:ext cx="5029200" cy="3771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447800" y="1322000"/>
            <a:ext cx="6167437" cy="3537522"/>
          </a:xfrm>
          <a:prstGeom prst="rect">
            <a:avLst/>
          </a:prstGeom>
        </p:spPr>
      </p:pic>
    </p:spTree>
    <p:extLst>
      <p:ext uri="{BB962C8B-B14F-4D97-AF65-F5344CB8AC3E}">
        <p14:creationId xmlns:p14="http://schemas.microsoft.com/office/powerpoint/2010/main" val="3973216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2"/>
            <a:ext cx="8993003" cy="3206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Performance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47</a:t>
            </a:fld>
            <a:endParaRPr sz="2000">
              <a:latin typeface="Arial"/>
              <a:cs typeface="Arial"/>
            </a:endParaRPr>
          </a:p>
        </p:txBody>
      </p:sp>
      <p:pic>
        <p:nvPicPr>
          <p:cNvPr id="5" name="Picture 4"/>
          <p:cNvPicPr>
            <a:picLocks noChangeAspect="1"/>
          </p:cNvPicPr>
          <p:nvPr/>
        </p:nvPicPr>
        <p:blipFill>
          <a:blip r:embed="rId2"/>
          <a:stretch>
            <a:fillRect/>
          </a:stretch>
        </p:blipFill>
        <p:spPr>
          <a:xfrm>
            <a:off x="301625" y="1285983"/>
            <a:ext cx="7048500" cy="3704981"/>
          </a:xfrm>
          <a:prstGeom prst="rect">
            <a:avLst/>
          </a:prstGeom>
        </p:spPr>
      </p:pic>
      <p:sp>
        <p:nvSpPr>
          <p:cNvPr id="6" name="TextBox 5"/>
          <p:cNvSpPr txBox="1"/>
          <p:nvPr/>
        </p:nvSpPr>
        <p:spPr>
          <a:xfrm>
            <a:off x="7506525" y="653239"/>
            <a:ext cx="1600200" cy="646331"/>
          </a:xfrm>
          <a:prstGeom prst="rect">
            <a:avLst/>
          </a:prstGeom>
          <a:noFill/>
        </p:spPr>
        <p:txBody>
          <a:bodyPr wrap="square" rtlCol="0">
            <a:spAutoFit/>
          </a:bodyPr>
          <a:lstStyle/>
          <a:p>
            <a:r>
              <a:rPr lang="en-US" dirty="0"/>
              <a:t>Compare to 1995 result</a:t>
            </a:r>
          </a:p>
        </p:txBody>
      </p:sp>
      <p:cxnSp>
        <p:nvCxnSpPr>
          <p:cNvPr id="8" name="Straight Arrow Connector 7"/>
          <p:cNvCxnSpPr>
            <a:stCxn id="6" idx="1"/>
          </p:cNvCxnSpPr>
          <p:nvPr/>
        </p:nvCxnSpPr>
        <p:spPr>
          <a:xfrm flipH="1">
            <a:off x="4458525" y="976405"/>
            <a:ext cx="3048000" cy="101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950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2"/>
            <a:ext cx="8993003"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Conclusion:</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48</a:t>
            </a:fld>
            <a:endParaRPr sz="2000">
              <a:latin typeface="Arial"/>
              <a:cs typeface="Arial"/>
            </a:endParaRPr>
          </a:p>
        </p:txBody>
      </p:sp>
      <p:sp>
        <p:nvSpPr>
          <p:cNvPr id="11" name="TextBox 10"/>
          <p:cNvSpPr txBox="1"/>
          <p:nvPr/>
        </p:nvSpPr>
        <p:spPr>
          <a:xfrm>
            <a:off x="609600" y="1387529"/>
            <a:ext cx="74676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Better accuracy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Less feature designing needed in Deep learning</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Robust and data driven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Trainable for multi-language available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Tesseract are surprisingly general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~100 Languages available</a:t>
            </a:r>
          </a:p>
        </p:txBody>
      </p:sp>
    </p:spTree>
    <p:extLst>
      <p:ext uri="{BB962C8B-B14F-4D97-AF65-F5344CB8AC3E}">
        <p14:creationId xmlns:p14="http://schemas.microsoft.com/office/powerpoint/2010/main" val="18065207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References</a:t>
            </a:r>
            <a:endParaRPr sz="3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49</a:t>
            </a:fld>
            <a:endParaRPr sz="2000">
              <a:latin typeface="Arial"/>
              <a:cs typeface="Arial"/>
            </a:endParaRPr>
          </a:p>
        </p:txBody>
      </p:sp>
      <p:sp>
        <p:nvSpPr>
          <p:cNvPr id="11" name="TextBox 10"/>
          <p:cNvSpPr txBox="1"/>
          <p:nvPr/>
        </p:nvSpPr>
        <p:spPr>
          <a:xfrm>
            <a:off x="301625" y="1219589"/>
            <a:ext cx="7775575" cy="2893100"/>
          </a:xfrm>
          <a:prstGeom prst="rect">
            <a:avLst/>
          </a:prstGeom>
          <a:noFill/>
        </p:spPr>
        <p:txBody>
          <a:bodyPr wrap="square" rtlCol="0">
            <a:spAutoFit/>
          </a:bodyPr>
          <a:lstStyle/>
          <a:p>
            <a:r>
              <a:rPr lang="pt-BR" sz="1400" dirty="0">
                <a:latin typeface="Arial" panose="020B0604020202020204" pitchFamily="34" charset="0"/>
                <a:cs typeface="Arial" panose="020B0604020202020204" pitchFamily="34" charset="0"/>
              </a:rPr>
              <a:t>[1] Alex Graves, Santiago Fernndez, Faustino Gomez </a:t>
            </a:r>
            <a:r>
              <a:rPr lang="en-US" sz="1400" dirty="0" err="1">
                <a:latin typeface="Arial" panose="020B0604020202020204" pitchFamily="34" charset="0"/>
                <a:cs typeface="Arial" panose="020B0604020202020204" pitchFamily="34" charset="0"/>
              </a:rPr>
              <a:t>Jrgen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Schmidhuber</a:t>
            </a:r>
            <a:r>
              <a:rPr lang="en-US" sz="1400" dirty="0">
                <a:latin typeface="Arial" panose="020B0604020202020204" pitchFamily="34" charset="0"/>
                <a:cs typeface="Arial" panose="020B0604020202020204" pitchFamily="34" charset="0"/>
              </a:rPr>
              <a:t>, Connectionist temporal classification: labelling unsegmented sequence data with recurrent neural networks, Proceedings of the 23rd international conference on Machine learning. 2006</a:t>
            </a:r>
          </a:p>
          <a:p>
            <a:r>
              <a:rPr lang="en-US" sz="1400" dirty="0">
                <a:latin typeface="Arial" panose="020B0604020202020204" pitchFamily="34" charset="0"/>
                <a:cs typeface="Arial" panose="020B0604020202020204" pitchFamily="34" charset="0"/>
              </a:rPr>
              <a:t>[2] Convolutional Neural Network Benchmarks: https://github.com/jcjohnson/cnn-benchmarks</a:t>
            </a:r>
          </a:p>
          <a:p>
            <a:r>
              <a:rPr lang="en-US" sz="1400" dirty="0">
                <a:latin typeface="Arial" panose="020B0604020202020204" pitchFamily="34" charset="0"/>
                <a:cs typeface="Arial" panose="020B0604020202020204" pitchFamily="34" charset="0"/>
              </a:rPr>
              <a:t>[3] Elie </a:t>
            </a:r>
            <a:r>
              <a:rPr lang="en-US" sz="1400" dirty="0" err="1">
                <a:latin typeface="Arial" panose="020B0604020202020204" pitchFamily="34" charset="0"/>
                <a:cs typeface="Arial" panose="020B0604020202020204" pitchFamily="34" charset="0"/>
              </a:rPr>
              <a:t>Krevat</a:t>
            </a:r>
            <a:r>
              <a:rPr lang="en-US" sz="1400" dirty="0">
                <a:latin typeface="Arial" panose="020B0604020202020204" pitchFamily="34" charset="0"/>
                <a:cs typeface="Arial" panose="020B0604020202020204" pitchFamily="34" charset="0"/>
              </a:rPr>
              <a:t>, Elliot </a:t>
            </a:r>
            <a:r>
              <a:rPr lang="en-US" sz="1400" dirty="0" err="1">
                <a:latin typeface="Arial" panose="020B0604020202020204" pitchFamily="34" charset="0"/>
                <a:cs typeface="Arial" panose="020B0604020202020204" pitchFamily="34" charset="0"/>
              </a:rPr>
              <a:t>Cuzzillo</a:t>
            </a:r>
            <a:r>
              <a:rPr lang="en-US" sz="1400" dirty="0">
                <a:latin typeface="Arial" panose="020B0604020202020204" pitchFamily="34" charset="0"/>
                <a:cs typeface="Arial" panose="020B0604020202020204" pitchFamily="34" charset="0"/>
              </a:rPr>
              <a:t>. Improving Off-line Handwritten Character Recognition with Hidden Markov Models.</a:t>
            </a:r>
          </a:p>
          <a:p>
            <a:r>
              <a:rPr lang="en-US" sz="1400" dirty="0">
                <a:latin typeface="Arial" panose="020B0604020202020204" pitchFamily="34" charset="0"/>
                <a:cs typeface="Arial" panose="020B0604020202020204" pitchFamily="34" charset="0"/>
              </a:rPr>
              <a:t>[4] Fabian </a:t>
            </a:r>
            <a:r>
              <a:rPr lang="en-US" sz="1400" dirty="0" err="1">
                <a:latin typeface="Arial" panose="020B0604020202020204" pitchFamily="34" charset="0"/>
                <a:cs typeface="Arial" panose="020B0604020202020204" pitchFamily="34" charset="0"/>
              </a:rPr>
              <a:t>Tschopp</a:t>
            </a:r>
            <a:r>
              <a:rPr lang="en-US" sz="1400" dirty="0">
                <a:latin typeface="Arial" panose="020B0604020202020204" pitchFamily="34" charset="0"/>
                <a:cs typeface="Arial" panose="020B0604020202020204" pitchFamily="34" charset="0"/>
              </a:rPr>
              <a:t>. Efficient Convolutional Neural Networks for Pixelwise Classification on Heterogeneous Hardware Systems </a:t>
            </a:r>
          </a:p>
          <a:p>
            <a:r>
              <a:rPr lang="en-US" sz="1400" dirty="0">
                <a:latin typeface="Arial" panose="020B0604020202020204" pitchFamily="34" charset="0"/>
                <a:cs typeface="Arial" panose="020B0604020202020204" pitchFamily="34" charset="0"/>
              </a:rPr>
              <a:t>[5] George Nagy. Document processing applications.</a:t>
            </a:r>
          </a:p>
          <a:p>
            <a:r>
              <a:rPr lang="en-US" sz="1400" dirty="0">
                <a:latin typeface="Arial" panose="020B0604020202020204" pitchFamily="34" charset="0"/>
                <a:cs typeface="Arial" panose="020B0604020202020204" pitchFamily="34" charset="0"/>
              </a:rPr>
              <a:t>[6] Mail encoding and processing system patent: https://www.google.com/patents/US5420403</a:t>
            </a:r>
          </a:p>
          <a:p>
            <a:r>
              <a:rPr lang="en-US" sz="1400" dirty="0">
                <a:latin typeface="Arial" panose="020B0604020202020204" pitchFamily="34" charset="0"/>
                <a:cs typeface="Arial" panose="020B0604020202020204" pitchFamily="34" charset="0"/>
              </a:rPr>
              <a:t>[7] Kurzweil Computer Products. http://www.kurzweiltech.com/kcp.html</a:t>
            </a:r>
          </a:p>
          <a:p>
            <a:r>
              <a:rPr lang="en-US" sz="1400" dirty="0">
                <a:latin typeface="Arial" panose="020B0604020202020204" pitchFamily="34" charset="0"/>
                <a:cs typeface="Arial" panose="020B0604020202020204" pitchFamily="34" charset="0"/>
              </a:rPr>
              <a:t>[8] H. Bunke1, M. Roth1, E.G. </a:t>
            </a:r>
            <a:r>
              <a:rPr lang="en-US" sz="1400" dirty="0" err="1">
                <a:latin typeface="Arial" panose="020B0604020202020204" pitchFamily="34" charset="0"/>
                <a:cs typeface="Arial" panose="020B0604020202020204" pitchFamily="34" charset="0"/>
              </a:rPr>
              <a:t>Schukat-Talamazzini</a:t>
            </a:r>
            <a:r>
              <a:rPr lang="en-US" sz="1400" dirty="0">
                <a:latin typeface="Arial" panose="020B0604020202020204" pitchFamily="34" charset="0"/>
                <a:cs typeface="Arial" panose="020B0604020202020204" pitchFamily="34" charset="0"/>
              </a:rPr>
              <a:t>. Offline Cursive Handwriting Recognition using Hidden Markov Models.</a:t>
            </a:r>
          </a:p>
        </p:txBody>
      </p:sp>
    </p:spTree>
    <p:extLst>
      <p:ext uri="{BB962C8B-B14F-4D97-AF65-F5344CB8AC3E}">
        <p14:creationId xmlns:p14="http://schemas.microsoft.com/office/powerpoint/2010/main" val="2987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In Summary</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a:t>
            </a:fld>
            <a:endParaRPr sz="2000">
              <a:latin typeface="Arial"/>
              <a:cs typeface="Arial"/>
            </a:endParaRPr>
          </a:p>
        </p:txBody>
      </p:sp>
      <p:pic>
        <p:nvPicPr>
          <p:cNvPr id="5" name="Picture 4"/>
          <p:cNvPicPr>
            <a:picLocks noChangeAspect="1"/>
          </p:cNvPicPr>
          <p:nvPr/>
        </p:nvPicPr>
        <p:blipFill>
          <a:blip r:embed="rId2"/>
          <a:stretch>
            <a:fillRect/>
          </a:stretch>
        </p:blipFill>
        <p:spPr>
          <a:xfrm>
            <a:off x="1676399" y="1670013"/>
            <a:ext cx="6431725" cy="3473487"/>
          </a:xfrm>
          <a:prstGeom prst="rect">
            <a:avLst/>
          </a:prstGeom>
        </p:spPr>
      </p:pic>
      <p:sp>
        <p:nvSpPr>
          <p:cNvPr id="6" name="Oval 5"/>
          <p:cNvSpPr/>
          <p:nvPr/>
        </p:nvSpPr>
        <p:spPr>
          <a:xfrm>
            <a:off x="5638800" y="3790950"/>
            <a:ext cx="2057400" cy="68580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 name="Rectangle 6"/>
          <p:cNvSpPr/>
          <p:nvPr/>
        </p:nvSpPr>
        <p:spPr>
          <a:xfrm>
            <a:off x="8001000" y="3969364"/>
            <a:ext cx="1019529" cy="5334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HCR</a:t>
            </a:r>
          </a:p>
        </p:txBody>
      </p:sp>
    </p:spTree>
    <p:extLst>
      <p:ext uri="{BB962C8B-B14F-4D97-AF65-F5344CB8AC3E}">
        <p14:creationId xmlns:p14="http://schemas.microsoft.com/office/powerpoint/2010/main" val="373241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Workflow</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latin typeface="Arial"/>
                <a:cs typeface="Arial"/>
              </a:rPr>
              <a:t>OCR consist of four major stages :</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a:t>
            </a:fld>
            <a:endParaRPr sz="2000">
              <a:latin typeface="Arial"/>
              <a:cs typeface="Arial"/>
            </a:endParaRPr>
          </a:p>
        </p:txBody>
      </p:sp>
      <p:sp>
        <p:nvSpPr>
          <p:cNvPr id="9" name="object 3"/>
          <p:cNvSpPr txBox="1"/>
          <p:nvPr/>
        </p:nvSpPr>
        <p:spPr>
          <a:xfrm>
            <a:off x="339300" y="2154352"/>
            <a:ext cx="7737900" cy="1910779"/>
          </a:xfrm>
          <a:prstGeom prst="rect">
            <a:avLst/>
          </a:prstGeom>
        </p:spPr>
        <p:txBody>
          <a:bodyPr vert="horz" wrap="square" lIns="0" tIns="12700" rIns="0" bIns="0" rtlCol="0">
            <a:spAutoFit/>
          </a:bodyPr>
          <a:lstStyle/>
          <a:p>
            <a:pPr marL="469900" indent="-457200">
              <a:lnSpc>
                <a:spcPct val="100000"/>
              </a:lnSpc>
              <a:spcBef>
                <a:spcPts val="100"/>
              </a:spcBef>
              <a:buFont typeface="Arial" panose="020B0604020202020204" pitchFamily="34" charset="0"/>
              <a:buChar char="•"/>
            </a:pPr>
            <a:r>
              <a:rPr lang="en-US" sz="2400" spc="-5" dirty="0">
                <a:latin typeface="Arial"/>
                <a:cs typeface="Arial"/>
              </a:rPr>
              <a:t>Pre-processing</a:t>
            </a:r>
          </a:p>
          <a:p>
            <a:pPr marL="469900" indent="-457200">
              <a:lnSpc>
                <a:spcPct val="100000"/>
              </a:lnSpc>
              <a:spcBef>
                <a:spcPts val="100"/>
              </a:spcBef>
              <a:buFont typeface="Arial" panose="020B0604020202020204" pitchFamily="34" charset="0"/>
              <a:buChar char="•"/>
            </a:pPr>
            <a:r>
              <a:rPr lang="en-US" sz="2400" spc="-5" dirty="0">
                <a:latin typeface="Arial"/>
                <a:cs typeface="Arial"/>
              </a:rPr>
              <a:t>Segmentation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Feature Extraction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Classification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Post-processing</a:t>
            </a:r>
          </a:p>
        </p:txBody>
      </p:sp>
    </p:spTree>
    <p:extLst>
      <p:ext uri="{BB962C8B-B14F-4D97-AF65-F5344CB8AC3E}">
        <p14:creationId xmlns:p14="http://schemas.microsoft.com/office/powerpoint/2010/main" val="308574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685800" y="896661"/>
            <a:ext cx="7772400" cy="430887"/>
          </a:xfrm>
        </p:spPr>
        <p:txBody>
          <a:bodyPr/>
          <a:lstStyle/>
          <a:p>
            <a:r>
              <a:rPr lang="en-US" altLang="en-US" sz="2800" i="0" dirty="0"/>
              <a:t>Pre-processing</a:t>
            </a:r>
            <a:endParaRPr lang="el-GR" altLang="en-US" sz="2800" i="0" dirty="0"/>
          </a:p>
        </p:txBody>
      </p:sp>
      <p:sp>
        <p:nvSpPr>
          <p:cNvPr id="110596" name="Rectangle 4"/>
          <p:cNvSpPr>
            <a:spLocks noChangeArrowheads="1"/>
          </p:cNvSpPr>
          <p:nvPr/>
        </p:nvSpPr>
        <p:spPr bwMode="auto">
          <a:xfrm>
            <a:off x="1656160" y="1545432"/>
            <a:ext cx="7030640" cy="1788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ClrTx/>
              <a:buFont typeface="Wingdings" panose="05000000000000000000" pitchFamily="2" charset="2"/>
              <a:buChar char="o"/>
            </a:pPr>
            <a:r>
              <a:rPr lang="en-GB" altLang="en-US" sz="2400" dirty="0">
                <a:latin typeface="Arial" panose="020B0604020202020204" pitchFamily="34" charset="0"/>
                <a:cs typeface="Arial" panose="020B0604020202020204" pitchFamily="34" charset="0"/>
              </a:rPr>
              <a:t>Pre-processing aims to produce data that are easy for the OCR systems to operate accurately. The main objectives of pre-processing are :</a:t>
            </a:r>
            <a:endParaRPr lang="en-US" altLang="en-US" sz="2400" dirty="0">
              <a:latin typeface="Arial" panose="020B0604020202020204" pitchFamily="34" charset="0"/>
              <a:cs typeface="Arial" panose="020B0604020202020204" pitchFamily="34" charset="0"/>
            </a:endParaRPr>
          </a:p>
        </p:txBody>
      </p:sp>
      <p:sp>
        <p:nvSpPr>
          <p:cNvPr id="110598" name="Text Box 6"/>
          <p:cNvSpPr txBox="1">
            <a:spLocks noChangeArrowheads="1"/>
          </p:cNvSpPr>
          <p:nvPr/>
        </p:nvSpPr>
        <p:spPr bwMode="auto">
          <a:xfrm>
            <a:off x="2286000" y="2876550"/>
            <a:ext cx="4320778"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2"/>
              </a:buClr>
              <a:buFontTx/>
              <a:buChar char="•"/>
            </a:pPr>
            <a:r>
              <a:rPr lang="en-US" altLang="en-US" sz="2000" dirty="0">
                <a:latin typeface="Arial" panose="020B0604020202020204" pitchFamily="34" charset="0"/>
                <a:cs typeface="Arial" panose="020B0604020202020204" pitchFamily="34" charset="0"/>
              </a:rPr>
              <a:t> Binarization</a:t>
            </a:r>
          </a:p>
          <a:p>
            <a:pPr>
              <a:buClr>
                <a:schemeClr val="accent2"/>
              </a:buClr>
              <a:buFontTx/>
              <a:buChar char="•"/>
            </a:pPr>
            <a:r>
              <a:rPr lang="en-US" altLang="en-US" sz="2000" dirty="0">
                <a:latin typeface="Arial" panose="020B0604020202020204" pitchFamily="34" charset="0"/>
                <a:cs typeface="Arial" panose="020B0604020202020204" pitchFamily="34" charset="0"/>
              </a:rPr>
              <a:t> Noise reduction</a:t>
            </a:r>
          </a:p>
          <a:p>
            <a:pPr>
              <a:buClr>
                <a:schemeClr val="accent2"/>
              </a:buClr>
              <a:buFontTx/>
              <a:buChar char="•"/>
            </a:pPr>
            <a:r>
              <a:rPr lang="en-US" altLang="en-US" sz="2000" dirty="0">
                <a:latin typeface="Arial" panose="020B0604020202020204" pitchFamily="34" charset="0"/>
                <a:cs typeface="Arial" panose="020B0604020202020204" pitchFamily="34" charset="0"/>
              </a:rPr>
              <a:t> Stroke width normalization</a:t>
            </a:r>
          </a:p>
          <a:p>
            <a:pPr>
              <a:buClr>
                <a:schemeClr val="accent2"/>
              </a:buClr>
              <a:buFontTx/>
              <a:buChar char="•"/>
            </a:pPr>
            <a:r>
              <a:rPr lang="en-US" altLang="en-US" sz="2000" dirty="0">
                <a:latin typeface="Arial" panose="020B0604020202020204" pitchFamily="34" charset="0"/>
                <a:cs typeface="Arial" panose="020B0604020202020204" pitchFamily="34" charset="0"/>
              </a:rPr>
              <a:t> Skew correction</a:t>
            </a:r>
          </a:p>
          <a:p>
            <a:pPr>
              <a:buClr>
                <a:schemeClr val="accent2"/>
              </a:buClr>
              <a:buFontTx/>
              <a:buChar char="•"/>
            </a:pPr>
            <a:r>
              <a:rPr lang="en-US" altLang="en-US" sz="2000" dirty="0">
                <a:latin typeface="Arial" panose="020B0604020202020204" pitchFamily="34" charset="0"/>
                <a:cs typeface="Arial" panose="020B0604020202020204" pitchFamily="34" charset="0"/>
              </a:rPr>
              <a:t> Slant removal</a:t>
            </a:r>
          </a:p>
          <a:p>
            <a:pPr>
              <a:buClr>
                <a:schemeClr val="accent2"/>
              </a:buClr>
            </a:pPr>
            <a:r>
              <a:rPr lang="en-US" altLang="en-US" sz="1500" dirty="0"/>
              <a:t> </a:t>
            </a:r>
            <a:endParaRPr lang="el-GR" altLang="en-US" sz="1500" dirty="0"/>
          </a:p>
        </p:txBody>
      </p:sp>
    </p:spTree>
    <p:extLst>
      <p:ext uri="{BB962C8B-B14F-4D97-AF65-F5344CB8AC3E}">
        <p14:creationId xmlns:p14="http://schemas.microsoft.com/office/powerpoint/2010/main" val="15885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ctrTitle"/>
          </p:nvPr>
        </p:nvSpPr>
        <p:spPr>
          <a:xfrm>
            <a:off x="457200" y="711131"/>
            <a:ext cx="7772400" cy="430887"/>
          </a:xfrm>
        </p:spPr>
        <p:txBody>
          <a:bodyPr/>
          <a:lstStyle/>
          <a:p>
            <a:r>
              <a:rPr lang="en-US" altLang="en-US" sz="2800" i="0" dirty="0"/>
              <a:t>Binarization</a:t>
            </a:r>
            <a:endParaRPr lang="el-GR" altLang="en-US" sz="2800" i="0" dirty="0"/>
          </a:p>
        </p:txBody>
      </p:sp>
      <p:sp>
        <p:nvSpPr>
          <p:cNvPr id="129027" name="Rectangle 3"/>
          <p:cNvSpPr>
            <a:spLocks noChangeArrowheads="1"/>
          </p:cNvSpPr>
          <p:nvPr/>
        </p:nvSpPr>
        <p:spPr bwMode="auto">
          <a:xfrm>
            <a:off x="838200" y="1379373"/>
            <a:ext cx="7543800" cy="1608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400" dirty="0"/>
              <a:t> </a:t>
            </a:r>
            <a:r>
              <a:rPr lang="en-US" altLang="en-US" sz="2400" dirty="0"/>
              <a:t> </a:t>
            </a:r>
            <a:r>
              <a:rPr lang="en-GB" altLang="en-US" sz="2400" dirty="0"/>
              <a:t>Document image binarization (thresholding) refers to the conversion of a </a:t>
            </a:r>
            <a:r>
              <a:rPr lang="en-GB" altLang="en-US" sz="2400" dirty="0" err="1"/>
              <a:t>gray</a:t>
            </a:r>
            <a:r>
              <a:rPr lang="en-GB" altLang="en-US" sz="2400" dirty="0"/>
              <a:t>-scale image into a binary image. Two categories of thresholding:</a:t>
            </a:r>
            <a:endParaRPr lang="en-US" altLang="en-US" sz="2400" dirty="0"/>
          </a:p>
        </p:txBody>
      </p:sp>
      <p:sp>
        <p:nvSpPr>
          <p:cNvPr id="129028" name="Text Box 4"/>
          <p:cNvSpPr txBox="1">
            <a:spLocks noChangeArrowheads="1"/>
          </p:cNvSpPr>
          <p:nvPr/>
        </p:nvSpPr>
        <p:spPr bwMode="auto">
          <a:xfrm>
            <a:off x="1143001" y="3033920"/>
            <a:ext cx="707945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accent2"/>
              </a:buClr>
              <a:buFontTx/>
              <a:buChar char="•"/>
            </a:pPr>
            <a:r>
              <a:rPr lang="en-US" altLang="en-US" sz="2000" dirty="0">
                <a:latin typeface="Arial" panose="020B0604020202020204" pitchFamily="34" charset="0"/>
                <a:cs typeface="Arial" panose="020B0604020202020204" pitchFamily="34" charset="0"/>
              </a:rPr>
              <a:t> Global, </a:t>
            </a:r>
            <a:r>
              <a:rPr lang="en-GB" altLang="en-US" sz="2000" dirty="0">
                <a:latin typeface="Arial" panose="020B0604020202020204" pitchFamily="34" charset="0"/>
                <a:cs typeface="Arial" panose="020B0604020202020204" pitchFamily="34" charset="0"/>
              </a:rPr>
              <a:t>picks one threshold value for the entire document image which is often based on an estimation of the background level from the intensity histogram of the image.</a:t>
            </a:r>
            <a:r>
              <a:rPr lang="el-GR" altLang="en-US" sz="2000" dirty="0">
                <a:latin typeface="Arial" panose="020B0604020202020204" pitchFamily="34" charset="0"/>
                <a:cs typeface="Arial" panose="020B0604020202020204" pitchFamily="34" charset="0"/>
              </a:rPr>
              <a:t> </a:t>
            </a:r>
            <a:endParaRPr lang="en-US" altLang="en-US" sz="2000" dirty="0">
              <a:latin typeface="Arial" panose="020B0604020202020204" pitchFamily="34" charset="0"/>
              <a:cs typeface="Arial" panose="020B0604020202020204" pitchFamily="34" charset="0"/>
            </a:endParaRPr>
          </a:p>
        </p:txBody>
      </p:sp>
      <p:sp>
        <p:nvSpPr>
          <p:cNvPr id="129036" name="Text Box 12"/>
          <p:cNvSpPr txBox="1">
            <a:spLocks noChangeArrowheads="1"/>
          </p:cNvSpPr>
          <p:nvPr/>
        </p:nvSpPr>
        <p:spPr bwMode="auto">
          <a:xfrm>
            <a:off x="1143001" y="4095749"/>
            <a:ext cx="74035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accent2"/>
              </a:buClr>
              <a:buFontTx/>
              <a:buChar char="•"/>
            </a:pPr>
            <a:r>
              <a:rPr lang="en-US" altLang="en-US" sz="2000" dirty="0">
                <a:latin typeface="Arial" panose="020B0604020202020204" pitchFamily="34" charset="0"/>
                <a:cs typeface="Arial" panose="020B0604020202020204" pitchFamily="34" charset="0"/>
              </a:rPr>
              <a:t> Adaptive (local), </a:t>
            </a:r>
            <a:r>
              <a:rPr lang="en-GB" altLang="en-US" sz="2000" dirty="0">
                <a:latin typeface="Arial" panose="020B0604020202020204" pitchFamily="34" charset="0"/>
                <a:cs typeface="Arial" panose="020B0604020202020204" pitchFamily="34" charset="0"/>
              </a:rPr>
              <a:t>uses different values for each pixel according to the local area information</a:t>
            </a:r>
            <a:r>
              <a:rPr lang="el-GR" altLang="en-US" sz="2000"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 </a:t>
            </a:r>
          </a:p>
        </p:txBody>
      </p:sp>
      <p:sp>
        <p:nvSpPr>
          <p:cNvPr id="129037" name="Rectangle 13"/>
          <p:cNvSpPr>
            <a:spLocks noChangeArrowheads="1"/>
          </p:cNvSpPr>
          <p:nvPr/>
        </p:nvSpPr>
        <p:spPr bwMode="auto">
          <a:xfrm>
            <a:off x="1143001" y="2353844"/>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pic>
        <p:nvPicPr>
          <p:cNvPr id="129049"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394" y="195262"/>
            <a:ext cx="2402681" cy="1263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509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 calcmode="lin" valueType="num">
                                      <p:cBhvr additive="base">
                                        <p:cTn id="7" dur="500" fill="hold"/>
                                        <p:tgtEl>
                                          <p:spTgt spid="129028"/>
                                        </p:tgtEl>
                                        <p:attrNameLst>
                                          <p:attrName>ppt_x</p:attrName>
                                        </p:attrNameLst>
                                      </p:cBhvr>
                                      <p:tavLst>
                                        <p:tav tm="0">
                                          <p:val>
                                            <p:strVal val="0-#ppt_w/2"/>
                                          </p:val>
                                        </p:tav>
                                        <p:tav tm="100000">
                                          <p:val>
                                            <p:strVal val="#ppt_x"/>
                                          </p:val>
                                        </p:tav>
                                      </p:tavLst>
                                    </p:anim>
                                    <p:anim calcmode="lin" valueType="num">
                                      <p:cBhvr additive="base">
                                        <p:cTn id="8" dur="500" fill="hold"/>
                                        <p:tgtEl>
                                          <p:spTgt spid="1290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36"/>
                                        </p:tgtEl>
                                        <p:attrNameLst>
                                          <p:attrName>style.visibility</p:attrName>
                                        </p:attrNameLst>
                                      </p:cBhvr>
                                      <p:to>
                                        <p:strVal val="visible"/>
                                      </p:to>
                                    </p:set>
                                    <p:anim calcmode="lin" valueType="num">
                                      <p:cBhvr additive="base">
                                        <p:cTn id="13" dur="500" fill="hold"/>
                                        <p:tgtEl>
                                          <p:spTgt spid="129036"/>
                                        </p:tgtEl>
                                        <p:attrNameLst>
                                          <p:attrName>ppt_x</p:attrName>
                                        </p:attrNameLst>
                                      </p:cBhvr>
                                      <p:tavLst>
                                        <p:tav tm="0">
                                          <p:val>
                                            <p:strVal val="0-#ppt_w/2"/>
                                          </p:val>
                                        </p:tav>
                                        <p:tav tm="100000">
                                          <p:val>
                                            <p:strVal val="#ppt_x"/>
                                          </p:val>
                                        </p:tav>
                                      </p:tavLst>
                                    </p:anim>
                                    <p:anim calcmode="lin" valueType="num">
                                      <p:cBhvr additive="base">
                                        <p:cTn id="14" dur="500" fill="hold"/>
                                        <p:tgtEl>
                                          <p:spTgt spid="129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p:bldP spid="1290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a:xfrm>
            <a:off x="377429" y="926901"/>
            <a:ext cx="7848600" cy="430887"/>
          </a:xfrm>
        </p:spPr>
        <p:txBody>
          <a:bodyPr/>
          <a:lstStyle/>
          <a:p>
            <a:r>
              <a:rPr lang="en-US" altLang="en-US" sz="2800" dirty="0"/>
              <a:t>Noise Reduction - Normalization</a:t>
            </a:r>
            <a:endParaRPr lang="el-GR" altLang="en-US" sz="2800" dirty="0"/>
          </a:p>
        </p:txBody>
      </p:sp>
      <p:sp>
        <p:nvSpPr>
          <p:cNvPr id="132099" name="Rectangle 3"/>
          <p:cNvSpPr>
            <a:spLocks noChangeArrowheads="1"/>
          </p:cNvSpPr>
          <p:nvPr/>
        </p:nvSpPr>
        <p:spPr bwMode="auto">
          <a:xfrm>
            <a:off x="1656159" y="3651647"/>
            <a:ext cx="7259239" cy="75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t> Normalization provides a tremendous reduction in data size, thinning extracts the shape information of the characters.</a:t>
            </a:r>
            <a:r>
              <a:rPr lang="el-GR" altLang="en-US" sz="2000" dirty="0"/>
              <a:t> </a:t>
            </a:r>
            <a:endParaRPr lang="en-US" altLang="en-US" sz="2000" dirty="0"/>
          </a:p>
        </p:txBody>
      </p:sp>
      <p:pic>
        <p:nvPicPr>
          <p:cNvPr id="132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493822"/>
            <a:ext cx="756047" cy="658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7" y="4493821"/>
            <a:ext cx="756047" cy="644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102" name="Line 6"/>
          <p:cNvSpPr>
            <a:spLocks noChangeShapeType="1"/>
          </p:cNvSpPr>
          <p:nvPr/>
        </p:nvSpPr>
        <p:spPr bwMode="auto">
          <a:xfrm>
            <a:off x="5489972" y="4817671"/>
            <a:ext cx="539353"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32103" name="Rectangle 7"/>
          <p:cNvSpPr>
            <a:spLocks noChangeArrowheads="1"/>
          </p:cNvSpPr>
          <p:nvPr/>
        </p:nvSpPr>
        <p:spPr bwMode="auto">
          <a:xfrm>
            <a:off x="1656160" y="1329928"/>
            <a:ext cx="7259240" cy="75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t> Noise reduction improves the quality of the document. Two main approaches:</a:t>
            </a:r>
            <a:r>
              <a:rPr lang="el-GR" altLang="en-US" sz="2000" dirty="0"/>
              <a:t> </a:t>
            </a:r>
            <a:endParaRPr lang="en-US" altLang="en-US" sz="2000" dirty="0"/>
          </a:p>
        </p:txBody>
      </p:sp>
      <p:sp>
        <p:nvSpPr>
          <p:cNvPr id="132104" name="Rectangle 8"/>
          <p:cNvSpPr>
            <a:spLocks noChangeArrowheads="1"/>
          </p:cNvSpPr>
          <p:nvPr/>
        </p:nvSpPr>
        <p:spPr bwMode="auto">
          <a:xfrm>
            <a:off x="2224979" y="1972100"/>
            <a:ext cx="6855023" cy="594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GB" altLang="en-US" sz="2000" dirty="0"/>
              <a:t> </a:t>
            </a:r>
            <a:r>
              <a:rPr lang="en-GB" altLang="en-US" sz="1600" dirty="0"/>
              <a:t>Filtering (masks)</a:t>
            </a:r>
          </a:p>
          <a:p>
            <a:pPr>
              <a:buFontTx/>
              <a:buChar char="•"/>
            </a:pPr>
            <a:r>
              <a:rPr lang="en-GB" altLang="en-US" sz="1600" dirty="0"/>
              <a:t> Morphological Operations (erosion, dilation, </a:t>
            </a:r>
            <a:r>
              <a:rPr lang="en-GB" altLang="en-US" sz="1600" dirty="0" err="1"/>
              <a:t>etc</a:t>
            </a:r>
            <a:r>
              <a:rPr lang="en-GB" altLang="en-US" sz="1600" dirty="0"/>
              <a:t>)</a:t>
            </a:r>
            <a:r>
              <a:rPr lang="el-GR" altLang="en-US" sz="1600" dirty="0"/>
              <a:t> </a:t>
            </a:r>
            <a:endParaRPr lang="en-US" altLang="en-US" sz="1600" dirty="0"/>
          </a:p>
        </p:txBody>
      </p:sp>
      <p:pic>
        <p:nvPicPr>
          <p:cNvPr id="132105"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9040" y="2923460"/>
            <a:ext cx="1134665" cy="869156"/>
          </a:xfrm>
          <a:prstGeom prst="rect">
            <a:avLst/>
          </a:prstGeom>
          <a:noFill/>
          <a:extLst>
            <a:ext uri="{909E8E84-426E-40DD-AFC4-6F175D3DCCD1}">
              <a14:hiddenFill xmlns:a14="http://schemas.microsoft.com/office/drawing/2010/main">
                <a:solidFill>
                  <a:srgbClr val="FFFFFF"/>
                </a:solidFill>
              </a14:hiddenFill>
            </a:ext>
          </a:extLst>
        </p:spPr>
      </p:pic>
      <p:sp>
        <p:nvSpPr>
          <p:cNvPr id="132106" name="Line 10"/>
          <p:cNvSpPr>
            <a:spLocks noChangeShapeType="1"/>
          </p:cNvSpPr>
          <p:nvPr/>
        </p:nvSpPr>
        <p:spPr bwMode="auto">
          <a:xfrm>
            <a:off x="4301729" y="3251418"/>
            <a:ext cx="539354"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32107"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5754" y="2907104"/>
            <a:ext cx="1133475" cy="82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986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 calcmode="lin" valueType="num">
                                      <p:cBhvr additive="base">
                                        <p:cTn id="7" dur="500" fill="hold"/>
                                        <p:tgtEl>
                                          <p:spTgt spid="132099"/>
                                        </p:tgtEl>
                                        <p:attrNameLst>
                                          <p:attrName>ppt_x</p:attrName>
                                        </p:attrNameLst>
                                      </p:cBhvr>
                                      <p:tavLst>
                                        <p:tav tm="0">
                                          <p:val>
                                            <p:strVal val="0-#ppt_w/2"/>
                                          </p:val>
                                        </p:tav>
                                        <p:tav tm="100000">
                                          <p:val>
                                            <p:strVal val="#ppt_x"/>
                                          </p:val>
                                        </p:tav>
                                      </p:tavLst>
                                    </p:anim>
                                    <p:anim calcmode="lin" valueType="num">
                                      <p:cBhvr additive="base">
                                        <p:cTn id="8" dur="500" fill="hold"/>
                                        <p:tgtEl>
                                          <p:spTgt spid="13209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32100"/>
                                        </p:tgtEl>
                                        <p:attrNameLst>
                                          <p:attrName>style.visibility</p:attrName>
                                        </p:attrNameLst>
                                      </p:cBhvr>
                                      <p:to>
                                        <p:strVal val="visible"/>
                                      </p:to>
                                    </p:set>
                                    <p:anim calcmode="lin" valueType="num">
                                      <p:cBhvr additive="base">
                                        <p:cTn id="11" dur="500" fill="hold"/>
                                        <p:tgtEl>
                                          <p:spTgt spid="132100"/>
                                        </p:tgtEl>
                                        <p:attrNameLst>
                                          <p:attrName>ppt_x</p:attrName>
                                        </p:attrNameLst>
                                      </p:cBhvr>
                                      <p:tavLst>
                                        <p:tav tm="0">
                                          <p:val>
                                            <p:strVal val="0-#ppt_w/2"/>
                                          </p:val>
                                        </p:tav>
                                        <p:tav tm="100000">
                                          <p:val>
                                            <p:strVal val="#ppt_x"/>
                                          </p:val>
                                        </p:tav>
                                      </p:tavLst>
                                    </p:anim>
                                    <p:anim calcmode="lin" valueType="num">
                                      <p:cBhvr additive="base">
                                        <p:cTn id="12" dur="500" fill="hold"/>
                                        <p:tgtEl>
                                          <p:spTgt spid="132100"/>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2102"/>
                                        </p:tgtEl>
                                        <p:attrNameLst>
                                          <p:attrName>style.visibility</p:attrName>
                                        </p:attrNameLst>
                                      </p:cBhvr>
                                      <p:to>
                                        <p:strVal val="visible"/>
                                      </p:to>
                                    </p:set>
                                    <p:anim calcmode="lin" valueType="num">
                                      <p:cBhvr additive="base">
                                        <p:cTn id="15" dur="500" fill="hold"/>
                                        <p:tgtEl>
                                          <p:spTgt spid="132102"/>
                                        </p:tgtEl>
                                        <p:attrNameLst>
                                          <p:attrName>ppt_x</p:attrName>
                                        </p:attrNameLst>
                                      </p:cBhvr>
                                      <p:tavLst>
                                        <p:tav tm="0">
                                          <p:val>
                                            <p:strVal val="#ppt_x"/>
                                          </p:val>
                                        </p:tav>
                                        <p:tav tm="100000">
                                          <p:val>
                                            <p:strVal val="#ppt_x"/>
                                          </p:val>
                                        </p:tav>
                                      </p:tavLst>
                                    </p:anim>
                                    <p:anim calcmode="lin" valueType="num">
                                      <p:cBhvr additive="base">
                                        <p:cTn id="16" dur="500" fill="hold"/>
                                        <p:tgtEl>
                                          <p:spTgt spid="132102"/>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32101"/>
                                        </p:tgtEl>
                                        <p:attrNameLst>
                                          <p:attrName>style.visibility</p:attrName>
                                        </p:attrNameLst>
                                      </p:cBhvr>
                                      <p:to>
                                        <p:strVal val="visible"/>
                                      </p:to>
                                    </p:set>
                                    <p:anim calcmode="lin" valueType="num">
                                      <p:cBhvr additive="base">
                                        <p:cTn id="19" dur="500" fill="hold"/>
                                        <p:tgtEl>
                                          <p:spTgt spid="132101"/>
                                        </p:tgtEl>
                                        <p:attrNameLst>
                                          <p:attrName>ppt_x</p:attrName>
                                        </p:attrNameLst>
                                      </p:cBhvr>
                                      <p:tavLst>
                                        <p:tav tm="0">
                                          <p:val>
                                            <p:strVal val="1+#ppt_w/2"/>
                                          </p:val>
                                        </p:tav>
                                        <p:tav tm="100000">
                                          <p:val>
                                            <p:strVal val="#ppt_x"/>
                                          </p:val>
                                        </p:tav>
                                      </p:tavLst>
                                    </p:anim>
                                    <p:anim calcmode="lin" valueType="num">
                                      <p:cBhvr additive="base">
                                        <p:cTn id="20" dur="500" fill="hold"/>
                                        <p:tgtEl>
                                          <p:spTgt spid="132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2172</TotalTime>
  <Words>2514</Words>
  <Application>Microsoft Office PowerPoint</Application>
  <PresentationFormat>On-screen Show (16:9)</PresentationFormat>
  <Paragraphs>341</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NimbusRomNo9L-Regu</vt:lpstr>
      <vt:lpstr>Times New Roman</vt:lpstr>
      <vt:lpstr>Verdana</vt:lpstr>
      <vt:lpstr>Wingdings</vt:lpstr>
      <vt:lpstr>Office Theme</vt:lpstr>
      <vt:lpstr>PowerPoint Presentation</vt:lpstr>
      <vt:lpstr>Contents</vt:lpstr>
      <vt:lpstr>Introduction</vt:lpstr>
      <vt:lpstr>Introduction</vt:lpstr>
      <vt:lpstr>Introduction</vt:lpstr>
      <vt:lpstr>Workflow</vt:lpstr>
      <vt:lpstr>Pre-processing</vt:lpstr>
      <vt:lpstr>Binarization</vt:lpstr>
      <vt:lpstr>Noise Reduction - Normalization</vt:lpstr>
      <vt:lpstr>Skew Correction</vt:lpstr>
      <vt:lpstr>Slant Removal </vt:lpstr>
      <vt:lpstr>Segmentation</vt:lpstr>
      <vt:lpstr>Segmentation</vt:lpstr>
      <vt:lpstr>Feature Extraction</vt:lpstr>
      <vt:lpstr>Statistical Features</vt:lpstr>
      <vt:lpstr>Zoning</vt:lpstr>
      <vt:lpstr>Zoning – Density Features</vt:lpstr>
      <vt:lpstr>Zoning – Direction Features </vt:lpstr>
      <vt:lpstr>Zoning – Direction Features </vt:lpstr>
      <vt:lpstr>Projection Histograms</vt:lpstr>
      <vt:lpstr>Profiles</vt:lpstr>
      <vt:lpstr>Profiles</vt:lpstr>
      <vt:lpstr>Crossings and Distances</vt:lpstr>
      <vt:lpstr>Structural Features</vt:lpstr>
      <vt:lpstr>Structural Features</vt:lpstr>
      <vt:lpstr>Structural Features</vt:lpstr>
      <vt:lpstr>Global Transformations - Moments</vt:lpstr>
      <vt:lpstr>Classification</vt:lpstr>
      <vt:lpstr>Post-processing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xxliu10</dc:creator>
  <cp:lastModifiedBy>Liu, Xiangwen *</cp:lastModifiedBy>
  <cp:revision>68</cp:revision>
  <dcterms:created xsi:type="dcterms:W3CDTF">2018-05-13T21:34:53Z</dcterms:created>
  <dcterms:modified xsi:type="dcterms:W3CDTF">2018-06-18T20:39:40Z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