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0"/>
  </p:notesMasterIdLst>
  <p:sldIdLst>
    <p:sldId id="428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45" r:id="rId13"/>
    <p:sldId id="446" r:id="rId14"/>
    <p:sldId id="439" r:id="rId15"/>
    <p:sldId id="440" r:id="rId16"/>
    <p:sldId id="442" r:id="rId17"/>
    <p:sldId id="443" r:id="rId18"/>
    <p:sldId id="444" r:id="rId19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88558" autoAdjust="0"/>
  </p:normalViewPr>
  <p:slideViewPr>
    <p:cSldViewPr>
      <p:cViewPr varScale="1">
        <p:scale>
          <a:sx n="85" d="100"/>
          <a:sy n="85" d="100"/>
        </p:scale>
        <p:origin x="8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73" d="100"/>
          <a:sy n="173" d="100"/>
        </p:scale>
        <p:origin x="73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92D19-5EC5-F542-BD06-E8A85F12AFE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EAFF-6451-194E-85F6-CA329C6F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CEAFF-6451-194E-85F6-CA329C6F92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7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ptonica.org/" TargetMode="External"/><Relationship Id="rId2" Type="http://schemas.openxmlformats.org/officeDocument/2006/relationships/hyperlink" Target="https://github.com/tesseract-oc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deep learning in </a:t>
            </a:r>
            <a:r>
              <a:rPr lang="en-US" sz="3600" spc="-5" dirty="0">
                <a:latin typeface="Arial"/>
                <a:cs typeface="Arial"/>
              </a:rPr>
              <a:t>Optical Character Recognition 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OCR)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Xiangwen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&amp; Leihong &amp; Joshua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FDA/NCTR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June 26, 2018</a:t>
            </a:r>
          </a:p>
          <a:p>
            <a:endParaRPr lang="en-US" sz="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4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OCR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Tesseract - The definitive Open Source OCR engine Apache 2.0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ocropus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- OCR engine based on LSTM, Apache 2.0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kraken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Ocropus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fork with sane defaults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Ocrad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- The GNU OCR. GPL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digit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- OCR for numbers in meter displays, such as a power meter, using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caffe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ocular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- Machine-learning OCR for historic documents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SwiftOCR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- fast and simple OCR library written in Swift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attention-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ocr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- OCR engine using visual attention mechanisms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RWTH-OCR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- The RWTH Aachen University Optical Character Recognition System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simple-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ocr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- A simple pythonic OCR engine using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6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Tesseract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54415"/>
            <a:ext cx="4206240" cy="323902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Sourced by HP since 1985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Developed by Google. Since 2006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source text recognizer (OCR) Engine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 the Apache 2.0 license.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Trained by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 printed text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about 400,000 text-lines spanning about 4,500 fonts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5883"/>
            <a:ext cx="3436860" cy="301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6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Tesseract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830" y="1422113"/>
            <a:ext cx="5558782" cy="323902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open source,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available on Github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Installed on my Linux machine using command line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my example image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Depandencies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38779-ED22-6C47-8E2B-FA514BB2A6A7}"/>
              </a:ext>
            </a:extLst>
          </p:cNvPr>
          <p:cNvSpPr/>
          <p:nvPr/>
        </p:nvSpPr>
        <p:spPr>
          <a:xfrm>
            <a:off x="3147060" y="2241441"/>
            <a:ext cx="2895599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sudo</a:t>
            </a:r>
            <a:r>
              <a:rPr lang="en-US" sz="1600" dirty="0"/>
              <a:t> apt install tesseract-</a:t>
            </a:r>
            <a:r>
              <a:rPr lang="en-US" sz="1600" dirty="0" err="1"/>
              <a:t>ocr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D054F-3077-9F4B-8DDE-C5758FCFA945}"/>
              </a:ext>
            </a:extLst>
          </p:cNvPr>
          <p:cNvSpPr/>
          <p:nvPr/>
        </p:nvSpPr>
        <p:spPr>
          <a:xfrm>
            <a:off x="4102319" y="2704048"/>
            <a:ext cx="280775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/>
              <a:t>tesseract </a:t>
            </a:r>
            <a:r>
              <a:rPr lang="en-US" sz="1600" dirty="0" err="1"/>
              <a:t>myscan.png</a:t>
            </a:r>
            <a:r>
              <a:rPr lang="en-US" sz="1600" dirty="0"/>
              <a:t> out -l </a:t>
            </a:r>
            <a:r>
              <a:rPr lang="en-US" sz="1600" dirty="0" err="1"/>
              <a:t>eng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E7B309-1BE4-C740-BA24-AE6F7B8BC6AB}"/>
              </a:ext>
            </a:extLst>
          </p:cNvPr>
          <p:cNvSpPr/>
          <p:nvPr/>
        </p:nvSpPr>
        <p:spPr>
          <a:xfrm>
            <a:off x="2899537" y="3290708"/>
            <a:ext cx="4572000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compiler for C and C++: GCC or Clang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GNU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Autotools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autoconf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automake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libtool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autoconf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-archive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Leptonica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libpng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libjpeg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libtiff</a:t>
            </a:r>
            <a:endParaRPr lang="en-US" sz="14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3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Tesseract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37721"/>
            <a:ext cx="8092440" cy="32390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pre-trained English model</a:t>
            </a:r>
          </a:p>
          <a:p>
            <a:pPr marL="505206" lvl="1" indent="-285750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Trained on 400,000 textlines spanning about 4500 fonts</a:t>
            </a:r>
          </a:p>
          <a:p>
            <a:pPr marL="505206" lvl="1" indent="-285750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Takes about 1 week for training, </a:t>
            </a:r>
          </a:p>
          <a:p>
            <a:pPr marL="505206" lvl="1" indent="-285750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Takes a few seconds for test on single image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How to train our model?</a:t>
            </a:r>
          </a:p>
          <a:p>
            <a:pPr marL="505206" lvl="1" indent="-285750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Fine tune. Starting with an existing trained language, train on your specific additional data</a:t>
            </a:r>
          </a:p>
          <a:p>
            <a:pPr marL="505206" lvl="1" indent="-285750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Cut off the top layer from the network and retrain a new top layer using the new data</a:t>
            </a:r>
          </a:p>
          <a:p>
            <a:pPr marL="505206" lvl="1" indent="-285750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Retrain from scratch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2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81600" y="2045230"/>
            <a:ext cx="2971800" cy="1828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results (Printed text)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8773"/>
          <a:stretch/>
        </p:blipFill>
        <p:spPr>
          <a:xfrm>
            <a:off x="914400" y="1515775"/>
            <a:ext cx="3657600" cy="2960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1245" t="4" r="3610" b="66906"/>
          <a:stretch/>
        </p:blipFill>
        <p:spPr>
          <a:xfrm>
            <a:off x="5715000" y="2380081"/>
            <a:ext cx="1828800" cy="13876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67400" y="1816630"/>
            <a:ext cx="1600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5357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81600" y="2045230"/>
            <a:ext cx="2971800" cy="1828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results (Hand-written text)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7399" y="1740073"/>
            <a:ext cx="1600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8377" r="41746" b="2865"/>
          <a:stretch/>
        </p:blipFill>
        <p:spPr>
          <a:xfrm>
            <a:off x="1019810" y="1594485"/>
            <a:ext cx="3818890" cy="2730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58174" b="54397"/>
          <a:stretch/>
        </p:blipFill>
        <p:spPr>
          <a:xfrm>
            <a:off x="5296538" y="2245199"/>
            <a:ext cx="2741923" cy="15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257800" y="2063836"/>
            <a:ext cx="2971800" cy="1828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results (Mail Envelope text)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7399" y="1740073"/>
            <a:ext cx="1600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40714" r="25401"/>
          <a:stretch/>
        </p:blipFill>
        <p:spPr>
          <a:xfrm>
            <a:off x="1003353" y="2197273"/>
            <a:ext cx="4050608" cy="15619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77386" t="-495" r="-728" b="76757"/>
          <a:stretch/>
        </p:blipFill>
        <p:spPr>
          <a:xfrm>
            <a:off x="5715000" y="2388660"/>
            <a:ext cx="2316275" cy="114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4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0"/>
            <a:ext cx="7711440" cy="3397249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Current model performs better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typed text.</a:t>
            </a:r>
          </a:p>
          <a:p>
            <a:pPr marL="56235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Less feature designing needed in CNN-LSTM model.</a:t>
            </a:r>
          </a:p>
          <a:p>
            <a:pPr marL="56235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Robust and data driven.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be further trained for handwritten text recognition.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be fine-tuned based on ORA pilot datasets.</a:t>
            </a:r>
          </a:p>
          <a:p>
            <a:pPr marL="56235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both printed and hand-written samples.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" y="285750"/>
            <a:ext cx="7543800" cy="108806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Thanks!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625" y="1581150"/>
            <a:ext cx="7543800" cy="2515870"/>
          </a:xfrm>
        </p:spPr>
        <p:txBody>
          <a:bodyPr>
            <a:normAutofit fontScale="92500"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[1] Alex Graves, Santiago FeLSTMdez, Faustino Gomez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Jrgen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Schmidhuber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Connectionist temporal classification: labelling unsegmented sequence data with Long short-term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memorys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Proceedings of the 23rd international conference on Machine learning. 2006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[2] Convolutional Neural Network Benchmarks: https://github.com/jcjohnson/cnn-benchmarks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[3] Elie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Krevat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Elliot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Cuzzillo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Improving Off-line Handwritten Character Recognition with Hidden Markov Models.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[4] Fabian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Tschopp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Efficient Convolutional Neural Networks for Pixelwise Classification on Heterogeneous Hardware Systems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[5] George Nagy. Document processing applications.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[6] Mail encoding and processing system patent: https://www.google.com/patents/US5420403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[7] Kurzweil Computer Products. http://www.kurzweiltech.com/kcp.html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[8] H. Bunke1, M. Roth1, E.G.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Schukat-Talamazzini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Offline Cursive Handwriting Recognition using Hidden Markov Models.</a:t>
            </a: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1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20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2000" spc="-5" dirty="0">
                <a:latin typeface="Arial"/>
                <a:cs typeface="Arial"/>
              </a:rPr>
              <a:t>CNN-LSTM network in OCR modeling</a:t>
            </a:r>
          </a:p>
          <a:p>
            <a:pPr marL="3429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Implementing Tesseract: A pre-trained OCR model</a:t>
            </a:r>
          </a:p>
          <a:p>
            <a:pPr marL="3429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Internal Tests</a:t>
            </a:r>
          </a:p>
          <a:p>
            <a:pPr marL="3429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Take Home Messages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OCR  (Optical Character Recognition) is  a  general technique to extract handwritten or types texts from digitizing pictures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38350"/>
            <a:ext cx="4953380" cy="26750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1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OCR Pipeline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Text detection 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Character segmentation 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Character classification 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 b="12848"/>
          <a:stretch/>
        </p:blipFill>
        <p:spPr>
          <a:xfrm>
            <a:off x="1539449" y="3020122"/>
            <a:ext cx="5791200" cy="6940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86662" y="4095750"/>
            <a:ext cx="2415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CNN-LSTM Architecture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4830400" y="2275761"/>
            <a:ext cx="327672" cy="3130473"/>
          </a:xfrm>
          <a:prstGeom prst="rightBrace">
            <a:avLst>
              <a:gd name="adj1" fmla="val 4838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1844"/>
            <a:ext cx="7543800" cy="108806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CNN-LSTM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4301"/>
            <a:ext cx="5562600" cy="3017520"/>
          </a:xfrm>
        </p:spPr>
        <p:txBody>
          <a:bodyPr>
            <a:normAutofit fontScale="92500" lnSpcReduction="10000"/>
          </a:bodyPr>
          <a:lstStyle/>
          <a:p>
            <a:pPr marL="580644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Convolutional layers, which extract a feature sequence from the input image;</a:t>
            </a:r>
          </a:p>
          <a:p>
            <a:pPr marL="580644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Recurrent layers, which predict a label distribution for each frame;</a:t>
            </a:r>
          </a:p>
          <a:p>
            <a:pPr marL="580644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Transcription layers, which transform raw prediction to final, human-readable text documents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666750"/>
            <a:ext cx="3563016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3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Essentially neural networks that use convolution in place of general matrix multiplication in at least one of their layers.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object 3"/>
          <p:cNvSpPr/>
          <p:nvPr/>
        </p:nvSpPr>
        <p:spPr>
          <a:xfrm>
            <a:off x="2438400" y="2190750"/>
            <a:ext cx="40268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838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9830"/>
            <a:ext cx="7543800" cy="108806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 (CNN)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object 2"/>
          <p:cNvSpPr/>
          <p:nvPr/>
        </p:nvSpPr>
        <p:spPr>
          <a:xfrm>
            <a:off x="879311" y="2419350"/>
            <a:ext cx="7387757" cy="2087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658437" y="1532874"/>
            <a:ext cx="795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typical CNN architecture uses several CNN modules (Conv filter + pooling layer) followed by several dense (fully connected) layers: </a:t>
            </a:r>
          </a:p>
        </p:txBody>
      </p:sp>
    </p:spTree>
    <p:extLst>
      <p:ext uri="{BB962C8B-B14F-4D97-AF65-F5344CB8AC3E}">
        <p14:creationId xmlns:p14="http://schemas.microsoft.com/office/powerpoint/2010/main" val="35081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Recurrent Neural Net (RNN)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84301"/>
            <a:ext cx="2987040" cy="3017520"/>
          </a:xfrm>
        </p:spPr>
        <p:txBody>
          <a:bodyPr>
            <a:normAutofit/>
          </a:bodyPr>
          <a:lstStyle/>
          <a:p>
            <a:pPr marL="580644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Long Short Term Memory (LSTM) is one of the mostly known RNN kernel in text mining;</a:t>
            </a:r>
          </a:p>
          <a:p>
            <a:pPr marL="580644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028950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sequence of words define their meaning: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3920" y="3676914"/>
            <a:ext cx="198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defTabSz="685800">
              <a:buClr>
                <a:srgbClr val="E48312"/>
              </a:buClr>
              <a:buSzPts val="1800"/>
            </a:pPr>
            <a:r>
              <a:rPr lang="en-US" sz="2000" i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you do it?</a:t>
            </a:r>
          </a:p>
          <a:p>
            <a:pPr marL="114300" lvl="0" defTabSz="685800">
              <a:buClr>
                <a:srgbClr val="E48312"/>
              </a:buClr>
              <a:buSzPts val="1800"/>
            </a:pPr>
            <a:r>
              <a:rPr lang="en-US" sz="2000" i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will it?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612D0-C221-1E4B-8E4B-F977730B3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44494"/>
            <a:ext cx="5243569" cy="23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4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 workflow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4" y="2122788"/>
            <a:ext cx="5410916" cy="2632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 b="12848"/>
          <a:stretch/>
        </p:blipFill>
        <p:spPr>
          <a:xfrm>
            <a:off x="1600200" y="1428750"/>
            <a:ext cx="5791200" cy="6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0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2600</TotalTime>
  <Words>921</Words>
  <Application>Microsoft Office PowerPoint</Application>
  <PresentationFormat>On-screen Show (16:9)</PresentationFormat>
  <Paragraphs>150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Introduction to deep learning in Optical Character Recognition (OCR) </vt:lpstr>
      <vt:lpstr>Index</vt:lpstr>
      <vt:lpstr>Background</vt:lpstr>
      <vt:lpstr>OCR Pipeline</vt:lpstr>
      <vt:lpstr>CNN-LSTM Architecture</vt:lpstr>
      <vt:lpstr>Convolutional neural network (CNN)</vt:lpstr>
      <vt:lpstr>Convolutional neural network (CNN)</vt:lpstr>
      <vt:lpstr>Recurrent Neural Net (RNN)</vt:lpstr>
      <vt:lpstr>Modeling workflow</vt:lpstr>
      <vt:lpstr>OCR engines</vt:lpstr>
      <vt:lpstr>Tesseract</vt:lpstr>
      <vt:lpstr>Tesseract</vt:lpstr>
      <vt:lpstr>Tesseract</vt:lpstr>
      <vt:lpstr>Test results (Printed text)</vt:lpstr>
      <vt:lpstr>Test results (Hand-written text)</vt:lpstr>
      <vt:lpstr>Test results (Mail Envelope text)</vt:lpstr>
      <vt:lpstr>Take Home Messages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xxliu10</dc:creator>
  <cp:lastModifiedBy>Liu, Xiangwen *</cp:lastModifiedBy>
  <cp:revision>110</cp:revision>
  <dcterms:created xsi:type="dcterms:W3CDTF">2018-05-13T21:34:53Z</dcterms:created>
  <dcterms:modified xsi:type="dcterms:W3CDTF">2018-06-25T13:54:53Z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