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4"/>
  </p:notesMasterIdLst>
  <p:sldIdLst>
    <p:sldId id="428" r:id="rId2"/>
    <p:sldId id="477" r:id="rId3"/>
    <p:sldId id="436" r:id="rId4"/>
    <p:sldId id="472" r:id="rId5"/>
    <p:sldId id="473" r:id="rId6"/>
    <p:sldId id="474" r:id="rId7"/>
    <p:sldId id="475" r:id="rId8"/>
    <p:sldId id="476" r:id="rId9"/>
    <p:sldId id="457" r:id="rId10"/>
    <p:sldId id="458" r:id="rId11"/>
    <p:sldId id="459" r:id="rId12"/>
    <p:sldId id="455" r:id="rId13"/>
    <p:sldId id="460" r:id="rId14"/>
    <p:sldId id="461" r:id="rId15"/>
    <p:sldId id="451" r:id="rId16"/>
    <p:sldId id="453" r:id="rId17"/>
    <p:sldId id="467" r:id="rId18"/>
    <p:sldId id="468" r:id="rId19"/>
    <p:sldId id="469" r:id="rId20"/>
    <p:sldId id="470" r:id="rId21"/>
    <p:sldId id="471" r:id="rId22"/>
    <p:sldId id="454" r:id="rId23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94280" autoAdjust="0"/>
  </p:normalViewPr>
  <p:slideViewPr>
    <p:cSldViewPr>
      <p:cViewPr varScale="1">
        <p:scale>
          <a:sx n="104" d="100"/>
          <a:sy n="104" d="100"/>
        </p:scale>
        <p:origin x="27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73" d="100"/>
          <a:sy n="173" d="100"/>
        </p:scale>
        <p:origin x="73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92D19-5EC5-F542-BD06-E8A85F12AFE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CEAFF-6451-194E-85F6-CA329C6F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CEAFF-6451-194E-85F6-CA329C6F92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7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3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June 26,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jpe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" y="133350"/>
            <a:ext cx="8553331" cy="5479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Selected machine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learing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project by Xiangwen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" y="3790950"/>
            <a:ext cx="7543800" cy="857250"/>
          </a:xfrm>
        </p:spPr>
        <p:txBody>
          <a:bodyPr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Xiangwen Liu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UALR</a:t>
            </a:r>
          </a:p>
          <a:p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" y="719215"/>
            <a:ext cx="819912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Linear regression, logistic regression for sales forecasting-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Siemens(Shanghai) 2010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Entity resolution for personal information-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UALR 2016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Neural network based self-taught learning for text classification-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UALR 2017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OCR</a:t>
            </a:r>
            <a:r>
              <a:rPr lang="en-US" sz="1600" dirty="0"/>
              <a:t> for text detection, recognition and identification-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FDA 2018</a:t>
            </a:r>
          </a:p>
          <a:p>
            <a:endParaRPr lang="en-US" sz="1600" dirty="0"/>
          </a:p>
          <a:p>
            <a:endParaRPr lang="en-US" dirty="0"/>
          </a:p>
        </p:txBody>
      </p:sp>
      <p:pic>
        <p:nvPicPr>
          <p:cNvPr id="1026" name="Picture 2" descr="Image result for machine learning forecasting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344" y="603988"/>
            <a:ext cx="1600200" cy="6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76350"/>
            <a:ext cx="121920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1811579"/>
            <a:ext cx="1725811" cy="970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920" y="2844513"/>
            <a:ext cx="1502986" cy="8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of 99 raw images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373025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currently have 99 images to build database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73135"/>
            <a:ext cx="6248400" cy="27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3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go through Tesseract-OCR </a:t>
            </a:r>
            <a:br>
              <a:rPr lang="en-US" dirty="0"/>
            </a:br>
            <a:r>
              <a:rPr lang="en-US" dirty="0"/>
              <a:t>output is multi-language annotation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1581150"/>
            <a:ext cx="8458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French</a:t>
            </a:r>
            <a:r>
              <a:rPr lang="en-US" sz="1200" dirty="0"/>
              <a:t> — runny nose, sneezing- itchy, watery eyes© sinus pain &amp; </a:t>
            </a:r>
            <a:r>
              <a:rPr lang="en-US" sz="1200" dirty="0" err="1"/>
              <a:t>pressurere</a:t>
            </a:r>
            <a:r>
              <a:rPr lang="en-US" sz="1200" dirty="0"/>
              <a:t> a c </a:t>
            </a:r>
            <a:r>
              <a:rPr lang="en-US" sz="1200" dirty="0" err="1"/>
              <a:t>qu</a:t>
            </a:r>
            <a:r>
              <a:rPr lang="en-US" sz="1200" dirty="0"/>
              <a:t>[ 1804natrabio (30 ml)</a:t>
            </a:r>
            <a:r>
              <a:rPr lang="en-US" sz="1200" dirty="0" err="1"/>
              <a:t>rp</a:t>
            </a:r>
            <a:r>
              <a:rPr lang="en-US" sz="1200" dirty="0"/>
              <a:t> re an t20% </a:t>
            </a:r>
            <a:r>
              <a:rPr lang="en-US" sz="1200" dirty="0" err="1"/>
              <a:t>usp</a:t>
            </a:r>
            <a:r>
              <a:rPr lang="en-US" sz="1200" dirty="0"/>
              <a:t> alcohol</a:t>
            </a:r>
          </a:p>
          <a:p>
            <a:r>
              <a:rPr lang="en-US" sz="1200" b="1" dirty="0"/>
              <a:t>English</a:t>
            </a:r>
            <a:r>
              <a:rPr lang="en-US" sz="1200" dirty="0"/>
              <a:t> --- t al (a r </a:t>
            </a:r>
            <a:r>
              <a:rPr lang="en-US" sz="1200" dirty="0" err="1"/>
              <a:t>clrlgo</a:t>
            </a:r>
            <a:r>
              <a:rPr lang="en-US" sz="1200" dirty="0"/>
              <a:t> c al~ sinus pain &amp; </a:t>
            </a:r>
            <a:r>
              <a:rPr lang="en-US" sz="1200" dirty="0" err="1"/>
              <a:t>pressureb</a:t>
            </a:r>
            <a:r>
              <a:rPr lang="en-US" sz="1200" dirty="0"/>
              <a:t> </a:t>
            </a:r>
            <a:r>
              <a:rPr lang="en-US" sz="1200" dirty="0" err="1"/>
              <a:t>pr</a:t>
            </a:r>
            <a:r>
              <a:rPr lang="en-US" sz="1200" dirty="0"/>
              <a:t> </a:t>
            </a:r>
            <a:r>
              <a:rPr lang="en-US" sz="1200" dirty="0" err="1"/>
              <a:t>lg</a:t>
            </a:r>
            <a:r>
              <a:rPr lang="en-US" sz="1200" dirty="0"/>
              <a:t>[ (n2natrabio (30 ml)natural homeopathic medicine20% </a:t>
            </a:r>
            <a:r>
              <a:rPr lang="en-US" sz="1200" dirty="0" err="1"/>
              <a:t>usp</a:t>
            </a:r>
            <a:r>
              <a:rPr lang="en-US" sz="1200" dirty="0"/>
              <a:t> alcohol</a:t>
            </a:r>
          </a:p>
          <a:p>
            <a:r>
              <a:rPr lang="en-US" sz="1200" b="1" dirty="0"/>
              <a:t>Spanish</a:t>
            </a:r>
            <a:r>
              <a:rPr lang="en-US" sz="1200" dirty="0"/>
              <a:t> -- runny nose, </a:t>
            </a:r>
            <a:r>
              <a:rPr lang="en-US" sz="1200" dirty="0" err="1"/>
              <a:t>sa</a:t>
            </a:r>
            <a:r>
              <a:rPr lang="en-US" sz="1200" dirty="0"/>
              <a:t>— </a:t>
            </a:r>
            <a:r>
              <a:rPr lang="en-US" sz="1200" dirty="0" err="1"/>
              <a:t>ltchy</a:t>
            </a:r>
            <a:r>
              <a:rPr lang="en-US" sz="1200" dirty="0"/>
              <a:t>, watery eyes— sinus pain % pressureee5) </a:t>
            </a:r>
            <a:r>
              <a:rPr lang="en-US" sz="1200" dirty="0" err="1"/>
              <a:t>nanatrabio</a:t>
            </a:r>
            <a:r>
              <a:rPr lang="en-US" sz="1200" dirty="0"/>
              <a:t> (</a:t>
            </a:r>
            <a:r>
              <a:rPr lang="en-US" sz="1200" dirty="0" err="1"/>
              <a:t>enatural</a:t>
            </a:r>
            <a:r>
              <a:rPr lang="en-US" sz="1200" dirty="0"/>
              <a:t> homeopathic </a:t>
            </a:r>
            <a:r>
              <a:rPr lang="en-US" sz="1200" dirty="0" err="1"/>
              <a:t>medicineea</a:t>
            </a:r>
            <a:endParaRPr lang="en-US" sz="1200" dirty="0"/>
          </a:p>
          <a:p>
            <a:r>
              <a:rPr lang="en-US" sz="1200" b="1" dirty="0"/>
              <a:t>Chinese(sim)</a:t>
            </a:r>
            <a:r>
              <a:rPr lang="en-US" sz="1200" dirty="0"/>
              <a:t> ---</a:t>
            </a:r>
            <a:r>
              <a:rPr lang="zh-CN" altLang="en-US" sz="1200" dirty="0"/>
              <a:t> </a:t>
            </a:r>
            <a:r>
              <a:rPr lang="en-US" sz="1200" dirty="0"/>
              <a:t>runny nose, sn6ezing</a:t>
            </a:r>
            <a:r>
              <a:rPr lang="zh-CN" altLang="en-US" sz="1200" dirty="0"/>
              <a:t>一 </a:t>
            </a:r>
            <a:r>
              <a:rPr lang="en-US" sz="1200" dirty="0" err="1"/>
              <a:t>ltchy</a:t>
            </a:r>
            <a:r>
              <a:rPr lang="en-US" sz="1200" dirty="0"/>
              <a:t>, watery eyes</a:t>
            </a:r>
            <a:r>
              <a:rPr lang="zh-CN" altLang="en-US" sz="1200" dirty="0"/>
              <a:t>国 </a:t>
            </a:r>
            <a:r>
              <a:rPr lang="en-US" sz="1200" dirty="0" err="1"/>
              <a:t>eitsedictuuid</a:t>
            </a:r>
            <a:r>
              <a:rPr lang="zh-CN" altLang="en-US" sz="1200" dirty="0"/>
              <a:t>言 </a:t>
            </a:r>
            <a:r>
              <a:rPr lang="en-US" sz="1200" dirty="0"/>
              <a:t>nasal </a:t>
            </a:r>
            <a:r>
              <a:rPr lang="en-US" sz="1200" dirty="0" err="1"/>
              <a:t>congestiong</a:t>
            </a:r>
            <a:r>
              <a:rPr lang="en-US" sz="1200" dirty="0"/>
              <a:t> 0e[20% </a:t>
            </a:r>
            <a:r>
              <a:rPr lang="en-US" sz="1200" dirty="0" err="1"/>
              <a:t>usp</a:t>
            </a:r>
            <a:r>
              <a:rPr lang="en-US" sz="1200" dirty="0"/>
              <a:t> 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67616"/>
            <a:ext cx="2117620" cy="2117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3" y="2567616"/>
            <a:ext cx="2121753" cy="2121753"/>
          </a:xfrm>
          <a:prstGeom prst="rect">
            <a:avLst/>
          </a:prstGeom>
        </p:spPr>
      </p:pic>
      <p:sp>
        <p:nvSpPr>
          <p:cNvPr id="13" name="Arrow: Right 12"/>
          <p:cNvSpPr/>
          <p:nvPr/>
        </p:nvSpPr>
        <p:spPr>
          <a:xfrm>
            <a:off x="3048000" y="3333750"/>
            <a:ext cx="1333500" cy="533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for all images with recognized text annotation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12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57232"/>
            <a:ext cx="6553200" cy="22574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0" y="1828515"/>
            <a:ext cx="2314860" cy="231486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22960" y="1430465"/>
            <a:ext cx="558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 sample images with multi-language texts extracted</a:t>
            </a:r>
          </a:p>
        </p:txBody>
      </p:sp>
    </p:spTree>
    <p:extLst>
      <p:ext uri="{BB962C8B-B14F-4D97-AF65-F5344CB8AC3E}">
        <p14:creationId xmlns:p14="http://schemas.microsoft.com/office/powerpoint/2010/main" val="297989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for all images with recognized text annotation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13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2960" y="1430465"/>
            <a:ext cx="558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 sample images with multi-language texts extracted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66950"/>
            <a:ext cx="4657084" cy="1154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27684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for all images with recognized text annotation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14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2960" y="1430465"/>
            <a:ext cx="558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 sample images with multi-language texts extracted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39" y="2244849"/>
            <a:ext cx="6336211" cy="1658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" y="1890470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5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Recognize test image </a:t>
            </a:r>
            <a:br>
              <a:rPr lang="en-US" dirty="0"/>
            </a:br>
            <a:r>
              <a:rPr lang="en-US" dirty="0"/>
              <a:t>get text annotation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3235"/>
            <a:ext cx="2590799" cy="23872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70" y="1337946"/>
            <a:ext cx="2533650" cy="2428875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3810000" y="249555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199" y="3808518"/>
            <a:ext cx="601980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--French: cough suppressant —topical </a:t>
            </a:r>
            <a:r>
              <a:rPr lang="en-US" sz="1400" dirty="0" err="1"/>
              <a:t>analgesicst</a:t>
            </a:r>
            <a:endParaRPr lang="en-US" sz="1400" dirty="0"/>
          </a:p>
          <a:p>
            <a:r>
              <a:rPr lang="en-US" sz="1400" dirty="0"/>
              <a:t>--English: [</a:t>
            </a:r>
            <a:r>
              <a:rPr lang="en-US" sz="1400" dirty="0" err="1"/>
              <a:t>tv</a:t>
            </a:r>
            <a:r>
              <a:rPr lang="en-US" sz="1400" dirty="0"/>
              <a:t> t </a:t>
            </a:r>
            <a:r>
              <a:rPr lang="en-US" sz="1400" dirty="0" err="1"/>
              <a:t>lt</a:t>
            </a:r>
            <a:r>
              <a:rPr lang="en-US" sz="1400" dirty="0"/>
              <a:t> </a:t>
            </a:r>
            <a:r>
              <a:rPr lang="en-US" sz="1400" dirty="0" err="1"/>
              <a:t>ntopical</a:t>
            </a:r>
            <a:r>
              <a:rPr lang="en-US" sz="1400" dirty="0"/>
              <a:t> </a:t>
            </a:r>
            <a:r>
              <a:rPr lang="en-US" sz="1400" dirty="0" err="1"/>
              <a:t>analgesict</a:t>
            </a:r>
            <a:endParaRPr lang="en-US" sz="1400" dirty="0"/>
          </a:p>
          <a:p>
            <a:r>
              <a:rPr lang="en-US" sz="1400" dirty="0"/>
              <a:t>--Spanish: cough suppressant —topical </a:t>
            </a:r>
            <a:r>
              <a:rPr lang="en-US" sz="1400" dirty="0" err="1"/>
              <a:t>analgesicto</a:t>
            </a:r>
            <a:endParaRPr lang="en-US" sz="1400" dirty="0"/>
          </a:p>
          <a:p>
            <a:r>
              <a:rPr lang="en-US" sz="1400" dirty="0"/>
              <a:t>--Chinese: </a:t>
            </a:r>
            <a:r>
              <a:rPr lang="en-US" sz="1400" dirty="0" err="1"/>
              <a:t>eeointme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751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similarity of input text with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303021"/>
            <a:ext cx="2162175" cy="2457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9342" y="1471438"/>
            <a:ext cx="396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comparing extracted text with each records in database.</a:t>
            </a:r>
          </a:p>
          <a:p>
            <a:r>
              <a:rPr lang="en-US" sz="2000" dirty="0"/>
              <a:t>Get similarity radio (0--100)</a:t>
            </a:r>
          </a:p>
          <a:p>
            <a:r>
              <a:rPr lang="en-US" sz="2000" dirty="0"/>
              <a:t>Find the Average maximum is 49.75 with the image on the right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3181350"/>
            <a:ext cx="441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5" y="1314097"/>
            <a:ext cx="2439965" cy="22482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58203" y="3744222"/>
            <a:ext cx="5273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fra:89, eng:27, spa:58, chi_sim:25, Average: 49.75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58203" y="4424751"/>
            <a:ext cx="5172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Languages: </a:t>
            </a:r>
            <a:r>
              <a:rPr lang="en-US" sz="1400" dirty="0" err="1"/>
              <a:t>fra</a:t>
            </a:r>
            <a:r>
              <a:rPr lang="en-US" sz="1400" dirty="0"/>
              <a:t>-French, </a:t>
            </a:r>
            <a:r>
              <a:rPr lang="en-US" sz="1400" dirty="0" err="1"/>
              <a:t>eng</a:t>
            </a:r>
            <a:r>
              <a:rPr lang="en-US" sz="1400" dirty="0"/>
              <a:t>-English, spa-Spanish, </a:t>
            </a:r>
            <a:r>
              <a:rPr lang="en-US" sz="1400" dirty="0" err="1"/>
              <a:t>chi_sim</a:t>
            </a:r>
            <a:r>
              <a:rPr lang="en-US" sz="1400" dirty="0"/>
              <a:t>-Chinese</a:t>
            </a:r>
          </a:p>
        </p:txBody>
      </p:sp>
    </p:spTree>
    <p:extLst>
      <p:ext uri="{BB962C8B-B14F-4D97-AF65-F5344CB8AC3E}">
        <p14:creationId xmlns:p14="http://schemas.microsoft.com/office/powerpoint/2010/main" val="92870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12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30244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Top3: Different Brand: </a:t>
            </a:r>
            <a:r>
              <a:rPr lang="en-US" sz="1200" dirty="0" err="1"/>
              <a:t>MAGNILife</a:t>
            </a:r>
            <a:endParaRPr lang="en-US" sz="1200" dirty="0"/>
          </a:p>
          <a:p>
            <a:r>
              <a:rPr lang="en-US" sz="1200" dirty="0"/>
              <a:t>Different function: pain relief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850543"/>
            <a:ext cx="676242" cy="86420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>
            <a:off x="5943600" y="3255318"/>
            <a:ext cx="445448" cy="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3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OCR for text detection recognition and identification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Xiangwen Liu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UALR</a:t>
            </a:r>
          </a:p>
          <a:p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9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30244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Top3: Different Brand: </a:t>
            </a:r>
            <a:r>
              <a:rPr lang="en-US" sz="1200" dirty="0" err="1"/>
              <a:t>MAGNILife</a:t>
            </a:r>
            <a:endParaRPr lang="en-US" sz="1200" dirty="0"/>
          </a:p>
          <a:p>
            <a:r>
              <a:rPr lang="en-US" sz="1200" dirty="0"/>
              <a:t>Different function: pain relief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5341" y="35578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Top4: Different Brand: Urban Moonshine</a:t>
            </a:r>
          </a:p>
          <a:p>
            <a:r>
              <a:rPr lang="en-US" sz="1200" dirty="0"/>
              <a:t>Same function: Cough syrup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850543"/>
            <a:ext cx="676242" cy="864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29" y="3130701"/>
            <a:ext cx="607417" cy="91112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>
            <a:off x="5943600" y="3255318"/>
            <a:ext cx="445448" cy="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3600" y="3726010"/>
            <a:ext cx="1676400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95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30244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Top3: Different Brand: </a:t>
            </a:r>
            <a:r>
              <a:rPr lang="en-US" sz="1200" dirty="0" err="1"/>
              <a:t>MAGNILife</a:t>
            </a:r>
            <a:endParaRPr lang="en-US" sz="1200" dirty="0"/>
          </a:p>
          <a:p>
            <a:r>
              <a:rPr lang="en-US" sz="1200" dirty="0"/>
              <a:t>Different function: pain relief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5341" y="35578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Top4: Different Brand: Urban Moonshine</a:t>
            </a:r>
          </a:p>
          <a:p>
            <a:r>
              <a:rPr lang="en-US" sz="1200" dirty="0"/>
              <a:t>Same function: Cough syrup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5088" y="4091285"/>
            <a:ext cx="324434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Top5: Different Brand: </a:t>
            </a:r>
            <a:r>
              <a:rPr lang="en-US" sz="1200" dirty="0" err="1"/>
              <a:t>Natra</a:t>
            </a:r>
            <a:r>
              <a:rPr lang="en-US" sz="1200" dirty="0"/>
              <a:t> bio</a:t>
            </a:r>
          </a:p>
          <a:p>
            <a:r>
              <a:rPr lang="en-US" sz="1200" dirty="0"/>
              <a:t>Different function: Allergy relief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850543"/>
            <a:ext cx="676242" cy="864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29" y="3130701"/>
            <a:ext cx="607417" cy="911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13" y="3916811"/>
            <a:ext cx="705843" cy="70584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>
            <a:off x="5943600" y="3255318"/>
            <a:ext cx="445448" cy="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3600" y="3726010"/>
            <a:ext cx="1676400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971" y="4324350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81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8783" y="1331448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207297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fra:89, eng:27, spa:58, chi_sim:25, Average: 49.75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4" y="2495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fra:38, eng:36, spa:38, chi_sim:50, Average: 40.5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29527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fra:36, eng:23, spa:50, chi_sim:50, Average: 39.75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5341" y="34861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fra:38, eng:39, spa:34, chi_sim:38, Average: 37.25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5088" y="39433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fra:32, eng:36, spa:39, chi_sim:38, Average: 36.25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670648"/>
            <a:ext cx="676242" cy="864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29" y="3130701"/>
            <a:ext cx="607417" cy="911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92" y="3842401"/>
            <a:ext cx="705843" cy="705843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2200" y="2211477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72200" y="2601050"/>
            <a:ext cx="1514329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79506" y="3102751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19434" y="3636036"/>
            <a:ext cx="1514329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971" y="4081849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960" y="1694007"/>
            <a:ext cx="5172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Languages: </a:t>
            </a:r>
            <a:r>
              <a:rPr lang="en-US" sz="1400" dirty="0" err="1"/>
              <a:t>fra</a:t>
            </a:r>
            <a:r>
              <a:rPr lang="en-US" sz="1400" dirty="0"/>
              <a:t>-French, </a:t>
            </a:r>
            <a:r>
              <a:rPr lang="en-US" sz="1400" dirty="0" err="1"/>
              <a:t>eng</a:t>
            </a:r>
            <a:r>
              <a:rPr lang="en-US" sz="1400" dirty="0"/>
              <a:t>-English, spa-Spanish, </a:t>
            </a:r>
            <a:r>
              <a:rPr lang="en-US" sz="1400" dirty="0" err="1"/>
              <a:t>chi_sim</a:t>
            </a:r>
            <a:r>
              <a:rPr lang="en-US" sz="1400" dirty="0"/>
              <a:t>-Chinese</a:t>
            </a:r>
          </a:p>
        </p:txBody>
      </p:sp>
    </p:spTree>
    <p:extLst>
      <p:ext uri="{BB962C8B-B14F-4D97-AF65-F5344CB8AC3E}">
        <p14:creationId xmlns:p14="http://schemas.microsoft.com/office/powerpoint/2010/main" val="27951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</p:spTree>
    <p:extLst>
      <p:ext uri="{BB962C8B-B14F-4D97-AF65-F5344CB8AC3E}">
        <p14:creationId xmlns:p14="http://schemas.microsoft.com/office/powerpoint/2010/main" val="344622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</p:spTree>
    <p:extLst>
      <p:ext uri="{BB962C8B-B14F-4D97-AF65-F5344CB8AC3E}">
        <p14:creationId xmlns:p14="http://schemas.microsoft.com/office/powerpoint/2010/main" val="318736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</p:spTree>
    <p:extLst>
      <p:ext uri="{BB962C8B-B14F-4D97-AF65-F5344CB8AC3E}">
        <p14:creationId xmlns:p14="http://schemas.microsoft.com/office/powerpoint/2010/main" val="50373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3" y="3703161"/>
            <a:ext cx="982122" cy="9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Arrow Connector 1032"/>
          <p:cNvCxnSpPr/>
          <p:nvPr/>
        </p:nvCxnSpPr>
        <p:spPr>
          <a:xfrm flipV="1">
            <a:off x="1927514" y="3447365"/>
            <a:ext cx="2809005" cy="736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0759935">
            <a:off x="1628836" y="3662472"/>
            <a:ext cx="2349092" cy="370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image go through model</a:t>
            </a:r>
          </a:p>
        </p:txBody>
      </p:sp>
    </p:spTree>
    <p:extLst>
      <p:ext uri="{BB962C8B-B14F-4D97-AF65-F5344CB8AC3E}">
        <p14:creationId xmlns:p14="http://schemas.microsoft.com/office/powerpoint/2010/main" val="256221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3" y="3703161"/>
            <a:ext cx="982122" cy="9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Arrow Connector 1032"/>
          <p:cNvCxnSpPr/>
          <p:nvPr/>
        </p:nvCxnSpPr>
        <p:spPr>
          <a:xfrm flipV="1">
            <a:off x="1927514" y="3447365"/>
            <a:ext cx="2809005" cy="736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1343474"/>
            <a:ext cx="1089319" cy="869226"/>
          </a:xfrm>
          <a:prstGeom prst="rect">
            <a:avLst/>
          </a:prstGeom>
        </p:spPr>
      </p:pic>
      <p:cxnSp>
        <p:nvCxnSpPr>
          <p:cNvPr id="1047" name="Straight Arrow Connector 1046"/>
          <p:cNvCxnSpPr/>
          <p:nvPr/>
        </p:nvCxnSpPr>
        <p:spPr>
          <a:xfrm flipV="1">
            <a:off x="4758533" y="2169042"/>
            <a:ext cx="4853" cy="123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0759935">
            <a:off x="1628836" y="3662472"/>
            <a:ext cx="2349092" cy="370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image go through model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271840" y="1378828"/>
            <a:ext cx="1381069" cy="624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annotation</a:t>
            </a:r>
          </a:p>
          <a:p>
            <a:pPr algn="ctr"/>
            <a:r>
              <a:rPr lang="en-US" sz="1200" dirty="0"/>
              <a:t>Of test image</a:t>
            </a:r>
          </a:p>
        </p:txBody>
      </p:sp>
    </p:spTree>
    <p:extLst>
      <p:ext uri="{BB962C8B-B14F-4D97-AF65-F5344CB8AC3E}">
        <p14:creationId xmlns:p14="http://schemas.microsoft.com/office/powerpoint/2010/main" val="34831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3" y="3703161"/>
            <a:ext cx="982122" cy="9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Arrow Connector 1032"/>
          <p:cNvCxnSpPr/>
          <p:nvPr/>
        </p:nvCxnSpPr>
        <p:spPr>
          <a:xfrm flipV="1">
            <a:off x="1927514" y="3447365"/>
            <a:ext cx="2809005" cy="736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1343474"/>
            <a:ext cx="1089319" cy="869226"/>
          </a:xfrm>
          <a:prstGeom prst="rect">
            <a:avLst/>
          </a:prstGeom>
        </p:spPr>
      </p:pic>
      <p:cxnSp>
        <p:nvCxnSpPr>
          <p:cNvPr id="1047" name="Straight Arrow Connector 1046"/>
          <p:cNvCxnSpPr/>
          <p:nvPr/>
        </p:nvCxnSpPr>
        <p:spPr>
          <a:xfrm flipV="1">
            <a:off x="4758533" y="2169042"/>
            <a:ext cx="4853" cy="123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40" idx="3"/>
            <a:endCxn id="1030" idx="0"/>
          </p:cNvCxnSpPr>
          <p:nvPr/>
        </p:nvCxnSpPr>
        <p:spPr>
          <a:xfrm>
            <a:off x="5508919" y="1778087"/>
            <a:ext cx="724624" cy="88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0" idx="0"/>
          </p:cNvCxnSpPr>
          <p:nvPr/>
        </p:nvCxnSpPr>
        <p:spPr>
          <a:xfrm flipV="1">
            <a:off x="6233543" y="1819264"/>
            <a:ext cx="1157857" cy="8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5303" y="1343184"/>
            <a:ext cx="1182047" cy="426418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 rot="20759935">
            <a:off x="1628836" y="3662472"/>
            <a:ext cx="2349092" cy="370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image go through model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271840" y="1378828"/>
            <a:ext cx="1381069" cy="624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annotation</a:t>
            </a:r>
          </a:p>
          <a:p>
            <a:pPr algn="ctr"/>
            <a:r>
              <a:rPr lang="en-US" sz="1200" dirty="0"/>
              <a:t>Of test image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551561" y="1647983"/>
            <a:ext cx="1666137" cy="624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Using Partial similarity</a:t>
            </a:r>
          </a:p>
          <a:p>
            <a:pPr algn="ctr"/>
            <a:r>
              <a:rPr lang="en-US" sz="1200" dirty="0"/>
              <a:t>Find most similar</a:t>
            </a:r>
          </a:p>
          <a:p>
            <a:pPr algn="ctr"/>
            <a:r>
              <a:rPr lang="en-US" sz="1200" dirty="0"/>
              <a:t>One in database</a:t>
            </a:r>
          </a:p>
        </p:txBody>
      </p:sp>
    </p:spTree>
    <p:extLst>
      <p:ext uri="{BB962C8B-B14F-4D97-AF65-F5344CB8AC3E}">
        <p14:creationId xmlns:p14="http://schemas.microsoft.com/office/powerpoint/2010/main" val="10201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Build database of 99 raw images without text annotation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Every image go through Tesseract-OCR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Build database of 99 images with text annotation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a test image and recognize 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Comparing text of test image with all in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Get similarity ratio of multi-languages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Output the most similar image in database</a:t>
            </a:r>
          </a:p>
        </p:txBody>
      </p:sp>
    </p:spTree>
    <p:extLst>
      <p:ext uri="{BB962C8B-B14F-4D97-AF65-F5344CB8AC3E}">
        <p14:creationId xmlns:p14="http://schemas.microsoft.com/office/powerpoint/2010/main" val="2207554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3882</TotalTime>
  <Words>858</Words>
  <Application>Microsoft Office PowerPoint</Application>
  <PresentationFormat>On-screen Show (16:9)</PresentationFormat>
  <Paragraphs>156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Retrospect</vt:lpstr>
      <vt:lpstr>Selected machine learing project by Xiangwen</vt:lpstr>
      <vt:lpstr>OCR for text detection recognition and identification</vt:lpstr>
      <vt:lpstr>Diagram:</vt:lpstr>
      <vt:lpstr>Diagram:</vt:lpstr>
      <vt:lpstr>Diagram:</vt:lpstr>
      <vt:lpstr>Diagram:</vt:lpstr>
      <vt:lpstr>Diagram:</vt:lpstr>
      <vt:lpstr>Diagram:</vt:lpstr>
      <vt:lpstr>Steps:</vt:lpstr>
      <vt:lpstr>Build database of 99 raw images </vt:lpstr>
      <vt:lpstr>Image go through Tesseract-OCR  output is multi-language annotation</vt:lpstr>
      <vt:lpstr>Build database for all images with recognized text annotation</vt:lpstr>
      <vt:lpstr>Build database for all images with recognized text annotation</vt:lpstr>
      <vt:lpstr>Build database for all images with recognized text annotation</vt:lpstr>
      <vt:lpstr>Recognize test image  get text annotation</vt:lpstr>
      <vt:lpstr>Comparing similarity of input text with database</vt:lpstr>
      <vt:lpstr>Conclusion</vt:lpstr>
      <vt:lpstr>Conclusion</vt:lpstr>
      <vt:lpstr>Conclusion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xxliu10</dc:creator>
  <cp:lastModifiedBy>Liu, Xiangwen *</cp:lastModifiedBy>
  <cp:revision>166</cp:revision>
  <dcterms:created xsi:type="dcterms:W3CDTF">2018-05-13T21:34:53Z</dcterms:created>
  <dcterms:modified xsi:type="dcterms:W3CDTF">2018-07-30T19:42:38Z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