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0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305" r:id="rId32"/>
    <p:sldId id="286" r:id="rId33"/>
    <p:sldId id="291" r:id="rId34"/>
    <p:sldId id="288" r:id="rId35"/>
    <p:sldId id="289" r:id="rId36"/>
    <p:sldId id="293" r:id="rId37"/>
    <p:sldId id="290" r:id="rId38"/>
    <p:sldId id="295" r:id="rId39"/>
    <p:sldId id="294" r:id="rId40"/>
    <p:sldId id="292" r:id="rId41"/>
    <p:sldId id="300" r:id="rId42"/>
    <p:sldId id="296" r:id="rId43"/>
    <p:sldId id="303" r:id="rId44"/>
    <p:sldId id="307" r:id="rId45"/>
    <p:sldId id="306" r:id="rId46"/>
    <p:sldId id="299" r:id="rId47"/>
    <p:sldId id="297" r:id="rId48"/>
    <p:sldId id="298" r:id="rId49"/>
    <p:sldId id="301" r:id="rId50"/>
    <p:sldId id="308" r:id="rId51"/>
    <p:sldId id="309" r:id="rId52"/>
    <p:sldId id="310" r:id="rId53"/>
    <p:sldId id="311" r:id="rId5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9932"/>
    <a:srgbClr val="0996FF"/>
    <a:srgbClr val="5DA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8CA"/>
          </a:solidFill>
        </a:fill>
      </a:tcStyle>
    </a:wholeTbl>
    <a:band2H>
      <a:tcTxStyle/>
      <a:tcStyle>
        <a:tcBdr/>
        <a:fill>
          <a:solidFill>
            <a:srgbClr val="FAEC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0CD"/>
          </a:solidFill>
        </a:fill>
      </a:tcStyle>
    </a:wholeTbl>
    <a:band2H>
      <a:tcTxStyle/>
      <a:tcStyle>
        <a:tcBdr/>
        <a:fill>
          <a:solidFill>
            <a:srgbClr val="EDE9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FD9"/>
          </a:solidFill>
        </a:fill>
      </a:tcStyle>
    </a:wholeTbl>
    <a:band2H>
      <a:tcTxStyle/>
      <a:tcStyle>
        <a:tcBdr/>
        <a:fill>
          <a:solidFill>
            <a:srgbClr val="EEF0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24" autoAdjust="0"/>
  </p:normalViewPr>
  <p:slideViewPr>
    <p:cSldViewPr snapToGrid="0">
      <p:cViewPr varScale="1">
        <p:scale>
          <a:sx n="104" d="100"/>
          <a:sy n="104" d="100"/>
        </p:scale>
        <p:origin x="114" y="5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xliu10\Google%20Drive\51Work\ResearchNot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xliu10\Google%20Drive\51Work\ResearchNot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xliu10\Google%20Drive\51Work\ResearchNot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xliu10\Google%20Drive\51Work\ResearchNot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title>
      <c:tx>
        <c:rich>
          <a:bodyPr rot="0"/>
          <a:lstStyle/>
          <a:p>
            <a:pPr>
              <a:defRPr sz="1400" b="0" i="0" u="none" strike="noStrike">
                <a:solidFill>
                  <a:srgbClr val="595959"/>
                </a:solidFill>
                <a:latin typeface="Calibri"/>
              </a:defRPr>
            </a:pPr>
            <a:r>
              <a:rPr sz="1400" b="0" i="0" u="none" strike="noStrike">
                <a:solidFill>
                  <a:srgbClr val="595959"/>
                </a:solidFill>
                <a:latin typeface="Calibri"/>
              </a:rPr>
              <a:t>Chart Title</a:t>
            </a:r>
          </a:p>
        </c:rich>
      </c:tx>
      <c:layout>
        <c:manualLayout>
          <c:xMode val="edge"/>
          <c:yMode val="edge"/>
          <c:x val="0.40594999999999998"/>
          <c:y val="0"/>
          <c:w val="0.18809999999999999"/>
          <c:h val="0.141509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9.23813E-2"/>
          <c:y val="0.141509"/>
          <c:w val="0.90261899999999995"/>
          <c:h val="0.6631169999999999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training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prob0.5</c:v>
                </c:pt>
                <c:pt idx="1">
                  <c:v>prob0.4</c:v>
                </c:pt>
                <c:pt idx="2">
                  <c:v>prob0.3</c:v>
                </c:pt>
                <c:pt idx="3">
                  <c:v>prob0.2</c:v>
                </c:pt>
                <c:pt idx="4">
                  <c:v>prob0.1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0.98599999999999999</c:v>
                </c:pt>
                <c:pt idx="1">
                  <c:v>0.98499999999999999</c:v>
                </c:pt>
                <c:pt idx="2">
                  <c:v>0.97799999999999998</c:v>
                </c:pt>
                <c:pt idx="3">
                  <c:v>0.95899999999999996</c:v>
                </c:pt>
                <c:pt idx="4">
                  <c:v>0.92700000000000005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0D-4FAD-B305-27D5BB33AFE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prob0.5</c:v>
                </c:pt>
                <c:pt idx="1">
                  <c:v>prob0.4</c:v>
                </c:pt>
                <c:pt idx="2">
                  <c:v>prob0.3</c:v>
                </c:pt>
                <c:pt idx="3">
                  <c:v>prob0.2</c:v>
                </c:pt>
                <c:pt idx="4">
                  <c:v>prob0.1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0.93100000000000005</c:v>
                </c:pt>
                <c:pt idx="1">
                  <c:v>0.91900000000000004</c:v>
                </c:pt>
                <c:pt idx="2">
                  <c:v>0.91400000000000003</c:v>
                </c:pt>
                <c:pt idx="3">
                  <c:v>0.92100000000000004</c:v>
                </c:pt>
                <c:pt idx="4">
                  <c:v>0.91400000000000003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0D-4FAD-B305-27D5BB33AF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445417136"/>
        <c:axId val="-445618816"/>
      </c:lineChart>
      <c:catAx>
        <c:axId val="-4454171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sz="900" b="0" i="0" u="none" strike="noStrike">
                <a:solidFill>
                  <a:srgbClr val="595959"/>
                </a:solidFill>
                <a:latin typeface="Calibri"/>
              </a:defRPr>
            </a:pPr>
            <a:endParaRPr lang="en-US"/>
          </a:p>
        </c:txPr>
        <c:crossAx val="-445618816"/>
        <c:crosses val="autoZero"/>
        <c:auto val="1"/>
        <c:lblAlgn val="ctr"/>
        <c:lblOffset val="100"/>
        <c:noMultiLvlLbl val="1"/>
      </c:catAx>
      <c:valAx>
        <c:axId val="-44561881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#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sz="900" b="0" i="0" u="none" strike="noStrike">
                <a:solidFill>
                  <a:srgbClr val="595959"/>
                </a:solidFill>
                <a:latin typeface="Calibri"/>
              </a:defRPr>
            </a:pPr>
            <a:endParaRPr lang="en-US"/>
          </a:p>
        </c:txPr>
        <c:crossAx val="-445417136"/>
        <c:crosses val="autoZero"/>
        <c:crossBetween val="between"/>
        <c:majorUnit val="2.2499999999999999E-2"/>
        <c:minorUnit val="1.125E-2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38013400000000003"/>
          <c:y val="0.93307300000000004"/>
          <c:w val="0.308693"/>
          <c:h val="6.6926700000000006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900" b="0" i="0" u="none" strike="noStrike">
              <a:solidFill>
                <a:srgbClr val="595959"/>
              </a:solidFill>
              <a:latin typeface="Calibri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title>
      <c:tx>
        <c:rich>
          <a:bodyPr rot="0"/>
          <a:lstStyle/>
          <a:p>
            <a:pPr>
              <a:defRPr sz="1400" b="0" i="0" u="none" strike="noStrike">
                <a:solidFill>
                  <a:srgbClr val="595959"/>
                </a:solidFill>
                <a:latin typeface="Calibri"/>
              </a:defRPr>
            </a:pPr>
            <a:r>
              <a:rPr sz="1400" b="0" i="0" u="none" strike="noStrike">
                <a:solidFill>
                  <a:srgbClr val="595959"/>
                </a:solidFill>
                <a:latin typeface="Calibri"/>
              </a:rPr>
              <a:t>Chart Title</a:t>
            </a:r>
          </a:p>
        </c:rich>
      </c:tx>
      <c:layout>
        <c:manualLayout>
          <c:xMode val="edge"/>
          <c:yMode val="edge"/>
          <c:x val="0.40470600000000001"/>
          <c:y val="0"/>
          <c:w val="0.19058800000000001"/>
          <c:h val="0.141509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8.0379400000000004E-2"/>
          <c:y val="0.141509"/>
          <c:w val="0.91462100000000002"/>
          <c:h val="0.6631169999999999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training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filters_128</c:v>
                </c:pt>
                <c:pt idx="1">
                  <c:v>filters_80</c:v>
                </c:pt>
                <c:pt idx="2">
                  <c:v>filters_64</c:v>
                </c:pt>
                <c:pt idx="3">
                  <c:v>filters_32</c:v>
                </c:pt>
                <c:pt idx="4">
                  <c:v>filters_16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0.98599999999999999</c:v>
                </c:pt>
                <c:pt idx="1">
                  <c:v>0.98499999999999999</c:v>
                </c:pt>
                <c:pt idx="2">
                  <c:v>0.98</c:v>
                </c:pt>
                <c:pt idx="3">
                  <c:v>0.97299999999999998</c:v>
                </c:pt>
                <c:pt idx="4">
                  <c:v>0.95699999999999996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F7-4FF1-9789-36C731D1668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filters_128</c:v>
                </c:pt>
                <c:pt idx="1">
                  <c:v>filters_80</c:v>
                </c:pt>
                <c:pt idx="2">
                  <c:v>filters_64</c:v>
                </c:pt>
                <c:pt idx="3">
                  <c:v>filters_32</c:v>
                </c:pt>
                <c:pt idx="4">
                  <c:v>filters_16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0.93100000000000005</c:v>
                </c:pt>
                <c:pt idx="1">
                  <c:v>0.93100000000000005</c:v>
                </c:pt>
                <c:pt idx="2">
                  <c:v>0.92</c:v>
                </c:pt>
                <c:pt idx="3">
                  <c:v>0.92200000000000004</c:v>
                </c:pt>
                <c:pt idx="4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F7-4FF1-9789-36C731D166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445388720"/>
        <c:axId val="-445386400"/>
      </c:lineChart>
      <c:catAx>
        <c:axId val="-4453887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sz="900" b="0" i="0" u="none" strike="noStrike">
                <a:solidFill>
                  <a:srgbClr val="595959"/>
                </a:solidFill>
                <a:latin typeface="Calibri"/>
              </a:defRPr>
            </a:pPr>
            <a:endParaRPr lang="en-US"/>
          </a:p>
        </c:txPr>
        <c:crossAx val="-445386400"/>
        <c:crosses val="autoZero"/>
        <c:auto val="1"/>
        <c:lblAlgn val="ctr"/>
        <c:lblOffset val="100"/>
        <c:noMultiLvlLbl val="1"/>
      </c:catAx>
      <c:valAx>
        <c:axId val="-44538640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#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sz="900" b="0" i="0" u="none" strike="noStrike">
                <a:solidFill>
                  <a:srgbClr val="595959"/>
                </a:solidFill>
                <a:latin typeface="Calibri"/>
              </a:defRPr>
            </a:pPr>
            <a:endParaRPr lang="en-US"/>
          </a:p>
        </c:txPr>
        <c:crossAx val="-445388720"/>
        <c:crosses val="autoZero"/>
        <c:crossBetween val="between"/>
        <c:majorUnit val="0.02"/>
        <c:minorUnit val="0.01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37193700000000002"/>
          <c:y val="0.93307300000000004"/>
          <c:w val="0.31277500000000003"/>
          <c:h val="6.6926700000000006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900" b="0" i="0" u="none" strike="noStrike">
              <a:solidFill>
                <a:srgbClr val="595959"/>
              </a:solidFill>
              <a:latin typeface="Calibri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title>
      <c:tx>
        <c:rich>
          <a:bodyPr rot="0"/>
          <a:lstStyle/>
          <a:p>
            <a:pPr>
              <a:defRPr sz="1400" b="0" i="0" u="none" strike="noStrike">
                <a:solidFill>
                  <a:srgbClr val="595959"/>
                </a:solidFill>
                <a:latin typeface="Calibri"/>
              </a:defRPr>
            </a:pPr>
            <a:r>
              <a:rPr lang="en-US" sz="1400" b="0" i="0" u="none" strike="noStrike">
                <a:solidFill>
                  <a:srgbClr val="595959"/>
                </a:solidFill>
                <a:latin typeface="Calibri"/>
              </a:rPr>
              <a:t>Chart Title</a:t>
            </a:r>
          </a:p>
        </c:rich>
      </c:tx>
      <c:layout>
        <c:manualLayout>
          <c:xMode val="edge"/>
          <c:yMode val="edge"/>
          <c:x val="0.40594999999999998"/>
          <c:y val="0"/>
          <c:w val="0.18809999999999999"/>
          <c:h val="0.141509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9.23813E-2"/>
          <c:y val="0.141509"/>
          <c:w val="0.90261899999999995"/>
          <c:h val="0.6631169999999999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training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Sheet1!$B$1:$G$1</c:f>
              <c:strCache>
                <c:ptCount val="6"/>
                <c:pt idx="0">
                  <c:v>win345</c:v>
                </c:pt>
                <c:pt idx="1">
                  <c:v>win34</c:v>
                </c:pt>
                <c:pt idx="2">
                  <c:v>win45</c:v>
                </c:pt>
                <c:pt idx="3">
                  <c:v>win5</c:v>
                </c:pt>
                <c:pt idx="4">
                  <c:v>win4</c:v>
                </c:pt>
                <c:pt idx="5">
                  <c:v>win3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0.98599999999999999</c:v>
                </c:pt>
                <c:pt idx="1">
                  <c:v>0.98399999999999999</c:v>
                </c:pt>
                <c:pt idx="2">
                  <c:v>0.98699999999999999</c:v>
                </c:pt>
                <c:pt idx="3">
                  <c:v>0.98299999999999998</c:v>
                </c:pt>
                <c:pt idx="4">
                  <c:v>0.97699999999999998</c:v>
                </c:pt>
                <c:pt idx="5">
                  <c:v>0.97699999999999998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48-4CA2-82E3-DBE41184523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Sheet1!$B$1:$G$1</c:f>
              <c:strCache>
                <c:ptCount val="6"/>
                <c:pt idx="0">
                  <c:v>win345</c:v>
                </c:pt>
                <c:pt idx="1">
                  <c:v>win34</c:v>
                </c:pt>
                <c:pt idx="2">
                  <c:v>win45</c:v>
                </c:pt>
                <c:pt idx="3">
                  <c:v>win5</c:v>
                </c:pt>
                <c:pt idx="4">
                  <c:v>win4</c:v>
                </c:pt>
                <c:pt idx="5">
                  <c:v>win3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0.93100000000000005</c:v>
                </c:pt>
                <c:pt idx="1">
                  <c:v>0.91700000000000004</c:v>
                </c:pt>
                <c:pt idx="2">
                  <c:v>0.92100000000000004</c:v>
                </c:pt>
                <c:pt idx="3">
                  <c:v>0.92500000000000004</c:v>
                </c:pt>
                <c:pt idx="4">
                  <c:v>0.92100000000000004</c:v>
                </c:pt>
                <c:pt idx="5">
                  <c:v>0.93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48-4CA2-82E3-DBE4118452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447467520"/>
        <c:axId val="-447465200"/>
      </c:lineChart>
      <c:catAx>
        <c:axId val="-4474675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sz="900" b="0" i="0" u="none" strike="noStrike">
                <a:solidFill>
                  <a:srgbClr val="595959"/>
                </a:solidFill>
                <a:latin typeface="Calibri"/>
              </a:defRPr>
            </a:pPr>
            <a:endParaRPr lang="en-US"/>
          </a:p>
        </c:txPr>
        <c:crossAx val="-447465200"/>
        <c:crosses val="autoZero"/>
        <c:auto val="1"/>
        <c:lblAlgn val="ctr"/>
        <c:lblOffset val="100"/>
        <c:noMultiLvlLbl val="1"/>
      </c:catAx>
      <c:valAx>
        <c:axId val="-44746520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#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sz="900" b="0" i="0" u="none" strike="noStrike">
                <a:solidFill>
                  <a:srgbClr val="595959"/>
                </a:solidFill>
                <a:latin typeface="Calibri"/>
              </a:defRPr>
            </a:pPr>
            <a:endParaRPr lang="en-US"/>
          </a:p>
        </c:txPr>
        <c:crossAx val="-447467520"/>
        <c:crosses val="autoZero"/>
        <c:crossBetween val="between"/>
        <c:majorUnit val="2.2499999999999999E-2"/>
        <c:minorUnit val="1.125E-2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38013400000000003"/>
          <c:y val="0.93307300000000004"/>
          <c:w val="0.308693"/>
          <c:h val="6.6926700000000006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900" b="0" i="0" u="none" strike="noStrike">
              <a:solidFill>
                <a:srgbClr val="595959"/>
              </a:solidFill>
              <a:latin typeface="Calibri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 on labeled datasets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Sheet1!$C$254</c:f>
              <c:strCache>
                <c:ptCount val="1"/>
                <c:pt idx="0">
                  <c:v>Without Transfer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  <a:sp3d>
              <a:contourClr>
                <a:schemeClr val="tx1"/>
              </a:contourClr>
            </a:sp3d>
          </c:spPr>
          <c:invertIfNegative val="0"/>
          <c:dLbls>
            <c:dLbl>
              <c:idx val="0"/>
              <c:layout>
                <c:manualLayout>
                  <c:x val="-3.3840947546531302E-3"/>
                  <c:y val="-5.28431755096153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7DB-4A96-8D89-4CED210C1CA2}"/>
                </c:ext>
              </c:extLst>
            </c:dLbl>
            <c:dLbl>
              <c:idx val="1"/>
              <c:layout>
                <c:manualLayout>
                  <c:x val="-3.3840947546531302E-3"/>
                  <c:y val="-5.57789074823717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E7DB-4A96-8D89-4CED210C1CA2}"/>
                </c:ext>
              </c:extLst>
            </c:dLbl>
            <c:dLbl>
              <c:idx val="2"/>
              <c:layout>
                <c:manualLayout>
                  <c:x val="5.0761421319796335E-3"/>
                  <c:y val="-5.87146394551281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E7DB-4A96-8D89-4CED210C1CA2}"/>
                </c:ext>
              </c:extLst>
            </c:dLbl>
            <c:dLbl>
              <c:idx val="3"/>
              <c:layout>
                <c:manualLayout>
                  <c:x val="-1.6920473773266893E-3"/>
                  <c:y val="-7.04575673461537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E7DB-4A96-8D89-4CED210C1C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Sheet1!$D$253:$G$253</c:f>
              <c:strCache>
                <c:ptCount val="4"/>
                <c:pt idx="0">
                  <c:v>News Data</c:v>
                </c:pt>
                <c:pt idx="1">
                  <c:v>Movie Review Data</c:v>
                </c:pt>
                <c:pt idx="2">
                  <c:v>Large Movie Review</c:v>
                </c:pt>
                <c:pt idx="3">
                  <c:v>Amazon Food Review</c:v>
                </c:pt>
              </c:strCache>
            </c:strRef>
          </c:cat>
          <c:val>
            <c:numRef>
              <c:f>Sheet1!$D$254:$G$254</c:f>
              <c:numCache>
                <c:formatCode>General</c:formatCode>
                <c:ptCount val="4"/>
                <c:pt idx="0">
                  <c:v>0.94699999999999995</c:v>
                </c:pt>
                <c:pt idx="1">
                  <c:v>0.71799999999999997</c:v>
                </c:pt>
                <c:pt idx="2">
                  <c:v>0.83199999999999996</c:v>
                </c:pt>
                <c:pt idx="3">
                  <c:v>0.876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DB-4A96-8D89-4CED210C1CA2}"/>
            </c:ext>
          </c:extLst>
        </c:ser>
        <c:ser>
          <c:idx val="1"/>
          <c:order val="1"/>
          <c:tx>
            <c:strRef>
              <c:f>Sheet1!$C$255</c:f>
              <c:strCache>
                <c:ptCount val="1"/>
                <c:pt idx="0">
                  <c:v>Transfer Features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tx1"/>
              </a:solidFill>
            </a:ln>
            <a:effectLst/>
            <a:sp3d>
              <a:contourClr>
                <a:schemeClr val="tx1"/>
              </a:contourClr>
            </a:sp3d>
          </c:spPr>
          <c:invertIfNegative val="0"/>
          <c:dLbls>
            <c:dLbl>
              <c:idx val="0"/>
              <c:layout>
                <c:manualLayout>
                  <c:x val="5.0761421319796647E-3"/>
                  <c:y val="-4.110024761858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7DB-4A96-8D89-4CED210C1CA2}"/>
                </c:ext>
              </c:extLst>
            </c:dLbl>
            <c:dLbl>
              <c:idx val="1"/>
              <c:layout>
                <c:manualLayout>
                  <c:x val="2.5380710659898477E-2"/>
                  <c:y val="-5.57789074823716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E7DB-4A96-8D89-4CED210C1CA2}"/>
                </c:ext>
              </c:extLst>
            </c:dLbl>
            <c:dLbl>
              <c:idx val="2"/>
              <c:layout>
                <c:manualLayout>
                  <c:x val="3.2148900169204617E-2"/>
                  <c:y val="-6.16503714278845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E7DB-4A96-8D89-4CED210C1CA2}"/>
                </c:ext>
              </c:extLst>
            </c:dLbl>
            <c:dLbl>
              <c:idx val="3"/>
              <c:layout>
                <c:manualLayout>
                  <c:x val="3.3840947546531178E-2"/>
                  <c:y val="-6.16503714278845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E7DB-4A96-8D89-4CED210C1C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Sheet1!$D$253:$G$253</c:f>
              <c:strCache>
                <c:ptCount val="4"/>
                <c:pt idx="0">
                  <c:v>News Data</c:v>
                </c:pt>
                <c:pt idx="1">
                  <c:v>Movie Review Data</c:v>
                </c:pt>
                <c:pt idx="2">
                  <c:v>Large Movie Review</c:v>
                </c:pt>
                <c:pt idx="3">
                  <c:v>Amazon Food Review</c:v>
                </c:pt>
              </c:strCache>
            </c:strRef>
          </c:cat>
          <c:val>
            <c:numRef>
              <c:f>Sheet1!$D$255:$G$255</c:f>
              <c:numCache>
                <c:formatCode>General</c:formatCode>
                <c:ptCount val="4"/>
                <c:pt idx="0">
                  <c:v>0.97099999999999997</c:v>
                </c:pt>
                <c:pt idx="1">
                  <c:v>0.76400000000000001</c:v>
                </c:pt>
                <c:pt idx="2">
                  <c:v>0.84299999999999997</c:v>
                </c:pt>
                <c:pt idx="3">
                  <c:v>0.88700000000000001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DB-4A96-8D89-4CED210C1C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79433464"/>
        <c:axId val="379425264"/>
        <c:axId val="0"/>
      </c:bar3DChart>
      <c:catAx>
        <c:axId val="379433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425264"/>
        <c:crosses val="autoZero"/>
        <c:auto val="1"/>
        <c:lblAlgn val="ctr"/>
        <c:lblOffset val="100"/>
        <c:noMultiLvlLbl val="0"/>
      </c:catAx>
      <c:valAx>
        <c:axId val="379425264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433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673379304234607"/>
          <c:y val="0.90467500781668886"/>
          <c:w val="0.68574363483752343"/>
          <c:h val="7.14040405689293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 on unlabeled datasets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Sheet1!$C$260</c:f>
              <c:strCache>
                <c:ptCount val="1"/>
                <c:pt idx="0">
                  <c:v>Without Transfer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  <a:sp3d>
              <a:contourClr>
                <a:schemeClr val="tx1"/>
              </a:contourClr>
            </a:sp3d>
          </c:spPr>
          <c:invertIfNegative val="0"/>
          <c:dLbls>
            <c:dLbl>
              <c:idx val="0"/>
              <c:layout>
                <c:manualLayout>
                  <c:x val="-1.3436736248505559E-2"/>
                  <c:y val="-5.0772627912152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14E5-4C86-891C-15143D5A5563}"/>
                </c:ext>
              </c:extLst>
            </c:dLbl>
            <c:dLbl>
              <c:idx val="1"/>
              <c:layout>
                <c:manualLayout>
                  <c:x val="-2.5193880465947987E-2"/>
                  <c:y val="-9.59038527229543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14E5-4C86-891C-15143D5A5563}"/>
                </c:ext>
              </c:extLst>
            </c:dLbl>
            <c:dLbl>
              <c:idx val="2"/>
              <c:layout>
                <c:manualLayout>
                  <c:x val="-3.0232656559137511E-2"/>
                  <c:y val="-5.35933294628273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14E5-4C86-891C-15143D5A5563}"/>
                </c:ext>
              </c:extLst>
            </c:dLbl>
            <c:dLbl>
              <c:idx val="3"/>
              <c:layout>
                <c:manualLayout>
                  <c:x val="-2.5193880465947924E-2"/>
                  <c:y val="-9.02624496216040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14E5-4C86-891C-15143D5A55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Sheet1!$D$258:$G$259</c:f>
              <c:strCache>
                <c:ptCount val="4"/>
                <c:pt idx="0">
                  <c:v>News Data</c:v>
                </c:pt>
                <c:pt idx="1">
                  <c:v>Movie Review Data</c:v>
                </c:pt>
                <c:pt idx="2">
                  <c:v>Large Movie Review</c:v>
                </c:pt>
                <c:pt idx="3">
                  <c:v>Amazon Food Review</c:v>
                </c:pt>
              </c:strCache>
            </c:strRef>
          </c:cat>
          <c:val>
            <c:numRef>
              <c:f>Sheet1!$D$260:$G$260</c:f>
              <c:numCache>
                <c:formatCode>General</c:formatCode>
                <c:ptCount val="4"/>
                <c:pt idx="0">
                  <c:v>0.57299999999999995</c:v>
                </c:pt>
                <c:pt idx="1">
                  <c:v>0.622</c:v>
                </c:pt>
                <c:pt idx="2">
                  <c:v>0.81100000000000005</c:v>
                </c:pt>
                <c:pt idx="3">
                  <c:v>0.82299999999999995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E5-4C86-891C-15143D5A5563}"/>
            </c:ext>
          </c:extLst>
        </c:ser>
        <c:ser>
          <c:idx val="1"/>
          <c:order val="1"/>
          <c:tx>
            <c:strRef>
              <c:f>Sheet1!$C$261</c:f>
              <c:strCache>
                <c:ptCount val="1"/>
                <c:pt idx="0">
                  <c:v>Transfer Features</c:v>
                </c:pt>
              </c:strCache>
            </c:strRef>
          </c:tx>
          <c:spPr>
            <a:solidFill>
              <a:srgbClr val="FF0066"/>
            </a:solidFill>
            <a:ln>
              <a:solidFill>
                <a:schemeClr val="tx1"/>
              </a:solidFill>
            </a:ln>
            <a:effectLst/>
            <a:sp3d>
              <a:contourClr>
                <a:schemeClr val="tx1"/>
              </a:contourClr>
            </a:sp3d>
          </c:spPr>
          <c:invertIfNegative val="0"/>
          <c:dLbls>
            <c:dLbl>
              <c:idx val="0"/>
              <c:layout>
                <c:manualLayout>
                  <c:x val="2.6873472497011087E-2"/>
                  <c:y val="-6.48761356655278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4E5-4C86-891C-15143D5A5563}"/>
                </c:ext>
              </c:extLst>
            </c:dLbl>
            <c:dLbl>
              <c:idx val="1"/>
              <c:layout>
                <c:manualLayout>
                  <c:x val="1.679592031063195E-2"/>
                  <c:y val="-5.92347325641776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14E5-4C86-891C-15143D5A5563}"/>
                </c:ext>
              </c:extLst>
            </c:dLbl>
            <c:dLbl>
              <c:idx val="2"/>
              <c:layout>
                <c:manualLayout>
                  <c:x val="1.679592031063195E-2"/>
                  <c:y val="-5.35933294628273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14E5-4C86-891C-15143D5A5563}"/>
                </c:ext>
              </c:extLst>
            </c:dLbl>
            <c:dLbl>
              <c:idx val="3"/>
              <c:layout>
                <c:manualLayout>
                  <c:x val="3.695102468339017E-2"/>
                  <c:y val="-5.07726279121522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14E5-4C86-891C-15143D5A55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Sheet1!$D$258:$G$259</c:f>
              <c:strCache>
                <c:ptCount val="4"/>
                <c:pt idx="0">
                  <c:v>News Data</c:v>
                </c:pt>
                <c:pt idx="1">
                  <c:v>Movie Review Data</c:v>
                </c:pt>
                <c:pt idx="2">
                  <c:v>Large Movie Review</c:v>
                </c:pt>
                <c:pt idx="3">
                  <c:v>Amazon Food Review</c:v>
                </c:pt>
              </c:strCache>
            </c:strRef>
          </c:cat>
          <c:val>
            <c:numRef>
              <c:f>Sheet1!$D$261:$G$261</c:f>
              <c:numCache>
                <c:formatCode>General</c:formatCode>
                <c:ptCount val="4"/>
                <c:pt idx="0">
                  <c:v>0.752</c:v>
                </c:pt>
                <c:pt idx="1">
                  <c:v>0.65600000000000003</c:v>
                </c:pt>
                <c:pt idx="2">
                  <c:v>0.83299999999999996</c:v>
                </c:pt>
                <c:pt idx="3">
                  <c:v>0.85599999999999998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E5-4C86-891C-15143D5A55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52670576"/>
        <c:axId val="252669920"/>
        <c:axId val="0"/>
      </c:bar3DChart>
      <c:catAx>
        <c:axId val="25267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669920"/>
        <c:crosses val="autoZero"/>
        <c:auto val="1"/>
        <c:lblAlgn val="ctr"/>
        <c:lblOffset val="100"/>
        <c:noMultiLvlLbl val="0"/>
      </c:catAx>
      <c:valAx>
        <c:axId val="252669920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670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Accuracy</a:t>
            </a:r>
          </a:p>
        </c:rich>
      </c:tx>
      <c:layout>
        <c:manualLayout>
          <c:xMode val="edge"/>
          <c:yMode val="edge"/>
          <c:x val="3.7792328370252606E-2"/>
          <c:y val="1.76282048501507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Sheet1!$C$286</c:f>
              <c:strCache>
                <c:ptCount val="1"/>
                <c:pt idx="0">
                  <c:v>Without Transfer(Labeled)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tx1"/>
              </a:solidFill>
            </a:ln>
            <a:effectLst/>
            <a:sp3d>
              <a:contourClr>
                <a:schemeClr val="tx1"/>
              </a:contourClr>
            </a:sp3d>
          </c:spPr>
          <c:invertIfNegative val="0"/>
          <c:dLbls>
            <c:dLbl>
              <c:idx val="0"/>
              <c:layout>
                <c:manualLayout>
                  <c:x val="-7.857143172792189E-3"/>
                  <c:y val="-3.30528840940326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FDD-479F-B383-B8D68AB8F545}"/>
                </c:ext>
              </c:extLst>
            </c:dLbl>
            <c:dLbl>
              <c:idx val="1"/>
              <c:layout>
                <c:manualLayout>
                  <c:x val="-5.6122451234230332E-3"/>
                  <c:y val="-3.96634609128391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FDD-479F-B383-B8D68AB8F545}"/>
                </c:ext>
              </c:extLst>
            </c:dLbl>
            <c:dLbl>
              <c:idx val="2"/>
              <c:layout>
                <c:manualLayout>
                  <c:x val="-1.2346939271530582E-2"/>
                  <c:y val="-3.5256409700301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6FDD-479F-B383-B8D68AB8F545}"/>
                </c:ext>
              </c:extLst>
            </c:dLbl>
            <c:dLbl>
              <c:idx val="3"/>
              <c:layout>
                <c:manualLayout>
                  <c:x val="-7.857143172792189E-3"/>
                  <c:y val="-3.96634609128391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FDD-479F-B383-B8D68AB8F5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none" lIns="38100" tIns="45720" rIns="38100" bIns="54864" anchor="t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Sheet1!$D$285:$G$285</c:f>
              <c:strCache>
                <c:ptCount val="4"/>
                <c:pt idx="0">
                  <c:v>News Data</c:v>
                </c:pt>
                <c:pt idx="1">
                  <c:v>Movie Review Data</c:v>
                </c:pt>
                <c:pt idx="2">
                  <c:v>Large Movie Review</c:v>
                </c:pt>
                <c:pt idx="3">
                  <c:v>Amazon Food Review</c:v>
                </c:pt>
              </c:strCache>
            </c:strRef>
          </c:cat>
          <c:val>
            <c:numRef>
              <c:f>Sheet1!$D$286:$G$286</c:f>
              <c:numCache>
                <c:formatCode>General</c:formatCode>
                <c:ptCount val="4"/>
                <c:pt idx="0">
                  <c:v>0.94699999999999995</c:v>
                </c:pt>
                <c:pt idx="1">
                  <c:v>0.71799999999999997</c:v>
                </c:pt>
                <c:pt idx="2">
                  <c:v>0.83199999999999996</c:v>
                </c:pt>
                <c:pt idx="3">
                  <c:v>0.876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B8-4638-9BD3-7908005788AB}"/>
            </c:ext>
          </c:extLst>
        </c:ser>
        <c:ser>
          <c:idx val="1"/>
          <c:order val="1"/>
          <c:tx>
            <c:strRef>
              <c:f>Sheet1!$C$287</c:f>
              <c:strCache>
                <c:ptCount val="1"/>
                <c:pt idx="0">
                  <c:v>Without Transfer(Un-Labeled)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tx1"/>
              </a:solidFill>
            </a:ln>
            <a:effectLst/>
            <a:sp3d>
              <a:contourClr>
                <a:schemeClr val="tx1"/>
              </a:contourClr>
            </a:sp3d>
          </c:spPr>
          <c:invertIfNegative val="0"/>
          <c:dLbls>
            <c:dLbl>
              <c:idx val="0"/>
              <c:layout>
                <c:manualLayout>
                  <c:x val="1.7276995816110185E-3"/>
                  <c:y val="-0.588632380155118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FB8-4638-9BD3-7908005788AB}"/>
                </c:ext>
              </c:extLst>
            </c:dLbl>
            <c:dLbl>
              <c:idx val="1"/>
              <c:layout>
                <c:manualLayout>
                  <c:x val="1.7276995816109552E-3"/>
                  <c:y val="-0.310566777259755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5FB8-4638-9BD3-7908005788AB}"/>
                </c:ext>
              </c:extLst>
            </c:dLbl>
            <c:dLbl>
              <c:idx val="2"/>
              <c:layout>
                <c:manualLayout>
                  <c:x val="1.7276995816108919E-3"/>
                  <c:y val="-0.1480609054377905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FB8-4638-9BD3-7908005788AB}"/>
                </c:ext>
              </c:extLst>
            </c:dLbl>
            <c:dLbl>
              <c:idx val="3"/>
              <c:layout>
                <c:manualLayout>
                  <c:x val="-1.7276995816111454E-3"/>
                  <c:y val="-0.191395804590314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5FB8-4638-9BD3-7908005788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38100" tIns="19050" rIns="38100" bIns="54864" anchor="t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Sheet1!$D$285:$G$285</c:f>
              <c:strCache>
                <c:ptCount val="4"/>
                <c:pt idx="0">
                  <c:v>News Data</c:v>
                </c:pt>
                <c:pt idx="1">
                  <c:v>Movie Review Data</c:v>
                </c:pt>
                <c:pt idx="2">
                  <c:v>Large Movie Review</c:v>
                </c:pt>
                <c:pt idx="3">
                  <c:v>Amazon Food Review</c:v>
                </c:pt>
              </c:strCache>
            </c:strRef>
          </c:cat>
          <c:val>
            <c:numRef>
              <c:f>Sheet1!$D$287:$G$287</c:f>
              <c:numCache>
                <c:formatCode>General</c:formatCode>
                <c:ptCount val="4"/>
                <c:pt idx="0">
                  <c:v>0.57299999999999995</c:v>
                </c:pt>
                <c:pt idx="1">
                  <c:v>0.622</c:v>
                </c:pt>
                <c:pt idx="2">
                  <c:v>0.81100000000000005</c:v>
                </c:pt>
                <c:pt idx="3">
                  <c:v>0.82299999999999995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FB8-4638-9BD3-7908005788AB}"/>
            </c:ext>
          </c:extLst>
        </c:ser>
        <c:ser>
          <c:idx val="2"/>
          <c:order val="2"/>
          <c:tx>
            <c:strRef>
              <c:f>Sheet1!$C$288</c:f>
              <c:strCache>
                <c:ptCount val="1"/>
                <c:pt idx="0">
                  <c:v>Transfer Features(Labeled)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  <a:sp3d>
              <a:contourClr>
                <a:schemeClr val="tx1"/>
              </a:contourClr>
            </a:sp3d>
          </c:spPr>
          <c:invertIfNegative val="0"/>
          <c:dLbls>
            <c:dLbl>
              <c:idx val="0"/>
              <c:layout>
                <c:manualLayout>
                  <c:x val="1.2093897071277098E-2"/>
                  <c:y val="-1.44449663841747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5FB8-4638-9BD3-7908005788AB}"/>
                </c:ext>
              </c:extLst>
            </c:dLbl>
            <c:dLbl>
              <c:idx val="1"/>
              <c:layout>
                <c:manualLayout>
                  <c:x val="1.3821596652888148E-2"/>
                  <c:y val="-5.41686239406550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5FB8-4638-9BD3-7908005788AB}"/>
                </c:ext>
              </c:extLst>
            </c:dLbl>
            <c:dLbl>
              <c:idx val="2"/>
              <c:layout>
                <c:manualLayout>
                  <c:x val="1.7276995816110185E-3"/>
                  <c:y val="-1.80562079802183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5FB8-4638-9BD3-7908005788AB}"/>
                </c:ext>
              </c:extLst>
            </c:dLbl>
            <c:dLbl>
              <c:idx val="3"/>
              <c:layout>
                <c:manualLayout>
                  <c:x val="5.183098744833056E-3"/>
                  <c:y val="-3.97236575564803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5FB8-4638-9BD3-7908005788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Sheet1!$D$285:$G$285</c:f>
              <c:strCache>
                <c:ptCount val="4"/>
                <c:pt idx="0">
                  <c:v>News Data</c:v>
                </c:pt>
                <c:pt idx="1">
                  <c:v>Movie Review Data</c:v>
                </c:pt>
                <c:pt idx="2">
                  <c:v>Large Movie Review</c:v>
                </c:pt>
                <c:pt idx="3">
                  <c:v>Amazon Food Review</c:v>
                </c:pt>
              </c:strCache>
            </c:strRef>
          </c:cat>
          <c:val>
            <c:numRef>
              <c:f>Sheet1!$D$288:$G$288</c:f>
              <c:numCache>
                <c:formatCode>General</c:formatCode>
                <c:ptCount val="4"/>
                <c:pt idx="0">
                  <c:v>0.97099999999999997</c:v>
                </c:pt>
                <c:pt idx="1">
                  <c:v>0.76400000000000001</c:v>
                </c:pt>
                <c:pt idx="2">
                  <c:v>0.84299999999999997</c:v>
                </c:pt>
                <c:pt idx="3">
                  <c:v>0.88700000000000001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FB8-4638-9BD3-7908005788AB}"/>
            </c:ext>
          </c:extLst>
        </c:ser>
        <c:ser>
          <c:idx val="3"/>
          <c:order val="3"/>
          <c:tx>
            <c:strRef>
              <c:f>Sheet1!$C$289</c:f>
              <c:strCache>
                <c:ptCount val="1"/>
                <c:pt idx="0">
                  <c:v>Transfer Features(Un-Labeled)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  <a:sp3d>
              <a:contourClr>
                <a:schemeClr val="tx1"/>
              </a:contourClr>
            </a:sp3d>
          </c:spPr>
          <c:invertIfNegative val="0"/>
          <c:dLbls>
            <c:dLbl>
              <c:idx val="0"/>
              <c:layout>
                <c:manualLayout>
                  <c:x val="2.5915493724165281E-2"/>
                  <c:y val="-4.69461407485677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5FB8-4638-9BD3-7908005788AB}"/>
                </c:ext>
              </c:extLst>
            </c:dLbl>
            <c:dLbl>
              <c:idx val="1"/>
              <c:layout>
                <c:manualLayout>
                  <c:x val="2.0732394979332224E-2"/>
                  <c:y val="-6.13911071327424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5FB8-4638-9BD3-7908005788AB}"/>
                </c:ext>
              </c:extLst>
            </c:dLbl>
            <c:dLbl>
              <c:idx val="2"/>
              <c:layout>
                <c:manualLayout>
                  <c:x val="6.9107983264440741E-3"/>
                  <c:y val="-6.50023487287860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5FB8-4638-9BD3-7908005788AB}"/>
                </c:ext>
              </c:extLst>
            </c:dLbl>
            <c:dLbl>
              <c:idx val="3"/>
              <c:layout>
                <c:manualLayout>
                  <c:x val="2.2460094560943115E-2"/>
                  <c:y val="-4.69461407485677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5FB8-4638-9BD3-7908005788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38100" tIns="19050" rIns="38100" bIns="45720" anchor="t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Sheet1!$D$285:$G$285</c:f>
              <c:strCache>
                <c:ptCount val="4"/>
                <c:pt idx="0">
                  <c:v>News Data</c:v>
                </c:pt>
                <c:pt idx="1">
                  <c:v>Movie Review Data</c:v>
                </c:pt>
                <c:pt idx="2">
                  <c:v>Large Movie Review</c:v>
                </c:pt>
                <c:pt idx="3">
                  <c:v>Amazon Food Review</c:v>
                </c:pt>
              </c:strCache>
            </c:strRef>
          </c:cat>
          <c:val>
            <c:numRef>
              <c:f>Sheet1!$D$289:$G$289</c:f>
              <c:numCache>
                <c:formatCode>General</c:formatCode>
                <c:ptCount val="4"/>
                <c:pt idx="0">
                  <c:v>0.752</c:v>
                </c:pt>
                <c:pt idx="1">
                  <c:v>0.65600000000000003</c:v>
                </c:pt>
                <c:pt idx="2">
                  <c:v>0.83299999999999996</c:v>
                </c:pt>
                <c:pt idx="3">
                  <c:v>0.85599999999999998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FB8-4638-9BD3-7908005788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53871280"/>
        <c:axId val="453852584"/>
        <c:axId val="0"/>
      </c:bar3DChart>
      <c:catAx>
        <c:axId val="45387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852584"/>
        <c:crosses val="autoZero"/>
        <c:auto val="1"/>
        <c:lblAlgn val="ctr"/>
        <c:lblOffset val="100"/>
        <c:noMultiLvlLbl val="0"/>
      </c:catAx>
      <c:valAx>
        <c:axId val="453852584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87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5788544744839498E-2"/>
          <c:y val="0.93328626695174854"/>
          <c:w val="0.88730037310382348"/>
          <c:h val="5.34925794106384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Sheet1!$D$331</c:f>
              <c:strCache>
                <c:ptCount val="1"/>
                <c:pt idx="0">
                  <c:v>Movie Review from Food Review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38100" dist="25400" dir="2700000" rotWithShape="0">
                <a:srgbClr val="000000">
                  <a:alpha val="60000"/>
                </a:srgbClr>
              </a:outerShdw>
            </a:effectLst>
            <a:sp3d contourW="9525">
              <a:contourClr>
                <a:schemeClr val="accent1">
                  <a:shade val="95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-2.5739177148907184E-2"/>
                  <c:y val="-7.00454836027383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862-4F03-95C4-79F841F9B611}"/>
                </c:ext>
              </c:extLst>
            </c:dLbl>
            <c:dLbl>
              <c:idx val="1"/>
              <c:layout>
                <c:manualLayout>
                  <c:x val="1.7159451432604768E-3"/>
                  <c:y val="-8.00519812602724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F862-4F03-95C4-79F841F9B611}"/>
                </c:ext>
              </c:extLst>
            </c:dLbl>
            <c:dLbl>
              <c:idx val="2"/>
              <c:layout>
                <c:manualLayout>
                  <c:x val="0"/>
                  <c:y val="-4.00259906301362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F862-4F03-95C4-79F841F9B611}"/>
                </c:ext>
              </c:extLst>
            </c:dLbl>
            <c:dLbl>
              <c:idx val="3"/>
              <c:layout>
                <c:manualLayout>
                  <c:x val="1.8875396575865119E-2"/>
                  <c:y val="-7.67164820410943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F862-4F03-95C4-79F841F9B6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Sheet1!$C$332:$C$335</c:f>
              <c:strCache>
                <c:ptCount val="4"/>
                <c:pt idx="0">
                  <c:v>Without Transfer(Labeled)</c:v>
                </c:pt>
                <c:pt idx="1">
                  <c:v>Without Transfer(Un-Labeled)</c:v>
                </c:pt>
                <c:pt idx="2">
                  <c:v>Transfer Features(Labeled)</c:v>
                </c:pt>
                <c:pt idx="3">
                  <c:v>Transfer Features(Un-Labeled)</c:v>
                </c:pt>
              </c:strCache>
            </c:strRef>
          </c:cat>
          <c:val>
            <c:numRef>
              <c:f>Sheet1!$D$332:$D$335</c:f>
              <c:numCache>
                <c:formatCode>General</c:formatCode>
                <c:ptCount val="4"/>
                <c:pt idx="0">
                  <c:v>0.71799999999999997</c:v>
                </c:pt>
                <c:pt idx="1">
                  <c:v>0.52200000000000002</c:v>
                </c:pt>
                <c:pt idx="2">
                  <c:v>0.77500000000000002</c:v>
                </c:pt>
                <c:pt idx="3">
                  <c:v>0.63600000000000001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62-4F03-95C4-79F841F9B6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65595224"/>
        <c:axId val="265594896"/>
        <c:axId val="0"/>
      </c:bar3DChart>
      <c:catAx>
        <c:axId val="265595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594896"/>
        <c:crosses val="autoZero"/>
        <c:auto val="1"/>
        <c:lblAlgn val="ctr"/>
        <c:lblOffset val="100"/>
        <c:noMultiLvlLbl val="0"/>
      </c:catAx>
      <c:valAx>
        <c:axId val="265594896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595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slide" Target="../slides/slide37.xml"/><Relationship Id="rId1" Type="http://schemas.openxmlformats.org/officeDocument/2006/relationships/slide" Target="../slides/slide34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0.xm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0.xml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0.xml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0.xml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0.xml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0.xml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0.xml"/></Relationships>
</file>

<file path=ppt/diagrams/_rels/data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1.xml"/></Relationships>
</file>

<file path=ppt/diagrams/_rels/data1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1.xml"/></Relationships>
</file>

<file path=ppt/diagrams/_rels/data2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0.xml"/></Relationships>
</file>

<file path=ppt/diagrams/_rels/data2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0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0.xm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0.xml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10EBC1-E260-4C20-8D4D-8C231E6D0C3F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0E32606F-2564-4AAF-AAD7-5E94EE569FBE}">
      <dgm:prSet phldrT="[Text]" custT="1"/>
      <dgm:spPr/>
      <dgm:t>
        <a:bodyPr/>
        <a:lstStyle/>
        <a:p>
          <a:r>
            <a:rPr lang="en-US" sz="2000" dirty="0"/>
            <a:t>Preprocessing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15EAE6F-C70B-485B-9B99-C3A151FF0D9D}" type="parTrans" cxnId="{BC62B843-AF88-46C8-9F19-7158DED027CF}">
      <dgm:prSet/>
      <dgm:spPr/>
      <dgm:t>
        <a:bodyPr/>
        <a:lstStyle/>
        <a:p>
          <a:endParaRPr lang="en-US"/>
        </a:p>
      </dgm:t>
    </dgm:pt>
    <dgm:pt modelId="{DB0074CC-8BE2-4B6A-AC56-4BA3D064DF93}" type="sibTrans" cxnId="{BC62B843-AF88-46C8-9F19-7158DED027CF}">
      <dgm:prSet/>
      <dgm:spPr/>
      <dgm:t>
        <a:bodyPr/>
        <a:lstStyle/>
        <a:p>
          <a:endParaRPr lang="en-US"/>
        </a:p>
      </dgm:t>
    </dgm:pt>
    <dgm:pt modelId="{46B7315E-D8CC-4554-AF44-63A39C34E794}">
      <dgm:prSet phldrT="[Text]" custT="1"/>
      <dgm:spPr/>
      <dgm:t>
        <a:bodyPr/>
        <a:lstStyle/>
        <a:p>
          <a:r>
            <a:rPr lang="en-US" sz="2000" dirty="0"/>
            <a:t>Docs embedding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0023412-7F68-4E72-8B4B-DCC7912B90FD}" type="parTrans" cxnId="{37549F29-0499-46C9-AA51-A88ABD2FC937}">
      <dgm:prSet/>
      <dgm:spPr/>
      <dgm:t>
        <a:bodyPr/>
        <a:lstStyle/>
        <a:p>
          <a:endParaRPr lang="en-US"/>
        </a:p>
      </dgm:t>
    </dgm:pt>
    <dgm:pt modelId="{7DC67331-355B-4C6D-A68D-F33609AEBF2F}" type="sibTrans" cxnId="{37549F29-0499-46C9-AA51-A88ABD2FC937}">
      <dgm:prSet/>
      <dgm:spPr/>
      <dgm:t>
        <a:bodyPr/>
        <a:lstStyle/>
        <a:p>
          <a:endParaRPr lang="en-US"/>
        </a:p>
      </dgm:t>
    </dgm:pt>
    <dgm:pt modelId="{5ADA0874-A3D3-4A3F-9368-149A70711C3D}">
      <dgm:prSet phldrT="[Text]" custT="1"/>
      <dgm:spPr/>
      <dgm:t>
        <a:bodyPr/>
        <a:lstStyle/>
        <a:p>
          <a:r>
            <a:rPr lang="en-US" sz="2000" dirty="0"/>
            <a:t>Autoencoder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D65F94D-5066-4003-B487-5CD63F320766}" type="parTrans" cxnId="{080DAE1A-D35F-41B3-A768-6E932B7566FA}">
      <dgm:prSet/>
      <dgm:spPr/>
      <dgm:t>
        <a:bodyPr/>
        <a:lstStyle/>
        <a:p>
          <a:endParaRPr lang="en-US"/>
        </a:p>
      </dgm:t>
    </dgm:pt>
    <dgm:pt modelId="{2909D5B2-2EBF-4787-BB73-332F5CFF868E}" type="sibTrans" cxnId="{080DAE1A-D35F-41B3-A768-6E932B7566FA}">
      <dgm:prSet/>
      <dgm:spPr/>
      <dgm:t>
        <a:bodyPr/>
        <a:lstStyle/>
        <a:p>
          <a:endParaRPr lang="en-US"/>
        </a:p>
      </dgm:t>
    </dgm:pt>
    <dgm:pt modelId="{1C0C855A-AC99-41A8-8F21-276A297DF775}">
      <dgm:prSet custT="1"/>
      <dgm:spPr/>
      <dgm:t>
        <a:bodyPr/>
        <a:lstStyle/>
        <a:p>
          <a:r>
            <a:rPr lang="en-US" sz="2000" dirty="0"/>
            <a:t>Model</a:t>
          </a:r>
        </a:p>
      </dgm:t>
    </dgm:pt>
    <dgm:pt modelId="{DE3598A6-3BB1-4A6C-B70B-7F572C015113}" type="parTrans" cxnId="{C80C81A8-CBB0-4DE5-8EC5-EBAE8F847DE2}">
      <dgm:prSet/>
      <dgm:spPr/>
      <dgm:t>
        <a:bodyPr/>
        <a:lstStyle/>
        <a:p>
          <a:endParaRPr lang="en-US"/>
        </a:p>
      </dgm:t>
    </dgm:pt>
    <dgm:pt modelId="{712C65D0-C4EB-4895-A1B4-8AC68FB24621}" type="sibTrans" cxnId="{C80C81A8-CBB0-4DE5-8EC5-EBAE8F847DE2}">
      <dgm:prSet/>
      <dgm:spPr/>
      <dgm:t>
        <a:bodyPr/>
        <a:lstStyle/>
        <a:p>
          <a:endParaRPr lang="en-US"/>
        </a:p>
      </dgm:t>
    </dgm:pt>
    <dgm:pt modelId="{6A1F2CB4-0B29-4727-9912-059A00BF02E0}" type="pres">
      <dgm:prSet presAssocID="{7B10EBC1-E260-4C20-8D4D-8C231E6D0C3F}" presName="Name0" presStyleCnt="0">
        <dgm:presLayoutVars>
          <dgm:dir/>
          <dgm:resizeHandles val="exact"/>
        </dgm:presLayoutVars>
      </dgm:prSet>
      <dgm:spPr/>
    </dgm:pt>
    <dgm:pt modelId="{C08248DD-2D45-4220-832D-C9D8AE79832A}" type="pres">
      <dgm:prSet presAssocID="{0E32606F-2564-4AAF-AAD7-5E94EE569FBE}" presName="composite" presStyleCnt="0"/>
      <dgm:spPr/>
    </dgm:pt>
    <dgm:pt modelId="{8DF7CC78-E296-43B5-9265-C9F3BC261FB8}" type="pres">
      <dgm:prSet presAssocID="{0E32606F-2564-4AAF-AAD7-5E94EE569FBE}" presName="bgChev" presStyleLbl="node1" presStyleIdx="0" presStyleCnt="4"/>
      <dgm:spPr/>
    </dgm:pt>
    <dgm:pt modelId="{461CFD65-8D25-466B-9721-3FC35F58820F}" type="pres">
      <dgm:prSet presAssocID="{0E32606F-2564-4AAF-AAD7-5E94EE569FBE}" presName="tx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C62E00-BDED-4525-840D-6905B033E3EC}" type="pres">
      <dgm:prSet presAssocID="{DB0074CC-8BE2-4B6A-AC56-4BA3D064DF93}" presName="compositeSpace" presStyleCnt="0"/>
      <dgm:spPr/>
    </dgm:pt>
    <dgm:pt modelId="{8927870F-8D85-48F6-9ED6-44E62BF8F53A}" type="pres">
      <dgm:prSet presAssocID="{46B7315E-D8CC-4554-AF44-63A39C34E794}" presName="composite" presStyleCnt="0"/>
      <dgm:spPr/>
    </dgm:pt>
    <dgm:pt modelId="{D3388D5B-615C-4D0B-B7F3-8B055D841F21}" type="pres">
      <dgm:prSet presAssocID="{46B7315E-D8CC-4554-AF44-63A39C34E794}" presName="bgChev" presStyleLbl="node1" presStyleIdx="1" presStyleCnt="4"/>
      <dgm:spPr/>
    </dgm:pt>
    <dgm:pt modelId="{D0D8021C-3782-4174-8913-ED2B22E6A9AE}" type="pres">
      <dgm:prSet presAssocID="{46B7315E-D8CC-4554-AF44-63A39C34E794}" presName="tx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42BF50-7D85-450F-BE2E-10799B2A27A3}" type="pres">
      <dgm:prSet presAssocID="{7DC67331-355B-4C6D-A68D-F33609AEBF2F}" presName="compositeSpace" presStyleCnt="0"/>
      <dgm:spPr/>
    </dgm:pt>
    <dgm:pt modelId="{CF41D04D-A4A9-4ECE-BEC7-278E3D51F7EE}" type="pres">
      <dgm:prSet presAssocID="{5ADA0874-A3D3-4A3F-9368-149A70711C3D}" presName="composite" presStyleCnt="0"/>
      <dgm:spPr/>
    </dgm:pt>
    <dgm:pt modelId="{D20C8BE5-FDEF-455C-BE5C-24D7A9DA10F0}" type="pres">
      <dgm:prSet presAssocID="{5ADA0874-A3D3-4A3F-9368-149A70711C3D}" presName="bgChev" presStyleLbl="node1" presStyleIdx="2" presStyleCnt="4"/>
      <dgm:spPr/>
    </dgm:pt>
    <dgm:pt modelId="{D9202329-C0B0-4750-AFD8-22F61F971C6B}" type="pres">
      <dgm:prSet presAssocID="{5ADA0874-A3D3-4A3F-9368-149A70711C3D}" presName="tx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9F262E-D2E2-4D09-9488-F3C24BA2FE80}" type="pres">
      <dgm:prSet presAssocID="{2909D5B2-2EBF-4787-BB73-332F5CFF868E}" presName="compositeSpace" presStyleCnt="0"/>
      <dgm:spPr/>
    </dgm:pt>
    <dgm:pt modelId="{9AD32CF4-F525-46DF-8926-D3051FE15C91}" type="pres">
      <dgm:prSet presAssocID="{1C0C855A-AC99-41A8-8F21-276A297DF775}" presName="composite" presStyleCnt="0"/>
      <dgm:spPr/>
    </dgm:pt>
    <dgm:pt modelId="{E061033C-9B1C-4D00-82C2-F812723A2146}" type="pres">
      <dgm:prSet presAssocID="{1C0C855A-AC99-41A8-8F21-276A297DF775}" presName="bgChev" presStyleLbl="node1" presStyleIdx="3" presStyleCnt="4"/>
      <dgm:spPr/>
    </dgm:pt>
    <dgm:pt modelId="{89DED854-A2E6-408F-B722-BFCEE705C553}" type="pres">
      <dgm:prSet presAssocID="{1C0C855A-AC99-41A8-8F21-276A297DF775}" presName="tx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549F29-0499-46C9-AA51-A88ABD2FC937}" srcId="{7B10EBC1-E260-4C20-8D4D-8C231E6D0C3F}" destId="{46B7315E-D8CC-4554-AF44-63A39C34E794}" srcOrd="1" destOrd="0" parTransId="{30023412-7F68-4E72-8B4B-DCC7912B90FD}" sibTransId="{7DC67331-355B-4C6D-A68D-F33609AEBF2F}"/>
    <dgm:cxn modelId="{BC62B843-AF88-46C8-9F19-7158DED027CF}" srcId="{7B10EBC1-E260-4C20-8D4D-8C231E6D0C3F}" destId="{0E32606F-2564-4AAF-AAD7-5E94EE569FBE}" srcOrd="0" destOrd="0" parTransId="{F15EAE6F-C70B-485B-9B99-C3A151FF0D9D}" sibTransId="{DB0074CC-8BE2-4B6A-AC56-4BA3D064DF93}"/>
    <dgm:cxn modelId="{080DAE1A-D35F-41B3-A768-6E932B7566FA}" srcId="{7B10EBC1-E260-4C20-8D4D-8C231E6D0C3F}" destId="{5ADA0874-A3D3-4A3F-9368-149A70711C3D}" srcOrd="2" destOrd="0" parTransId="{7D65F94D-5066-4003-B487-5CD63F320766}" sibTransId="{2909D5B2-2EBF-4787-BB73-332F5CFF868E}"/>
    <dgm:cxn modelId="{B7FB4FD0-029E-4566-A36F-55AB4F667D2F}" type="presOf" srcId="{0E32606F-2564-4AAF-AAD7-5E94EE569FBE}" destId="{461CFD65-8D25-466B-9721-3FC35F58820F}" srcOrd="0" destOrd="0" presId="urn:microsoft.com/office/officeart/2005/8/layout/chevronAccent+Icon"/>
    <dgm:cxn modelId="{BFF7EF39-5A63-40C4-9E0C-720A89AF0490}" type="presOf" srcId="{7B10EBC1-E260-4C20-8D4D-8C231E6D0C3F}" destId="{6A1F2CB4-0B29-4727-9912-059A00BF02E0}" srcOrd="0" destOrd="0" presId="urn:microsoft.com/office/officeart/2005/8/layout/chevronAccent+Icon"/>
    <dgm:cxn modelId="{C80C81A8-CBB0-4DE5-8EC5-EBAE8F847DE2}" srcId="{7B10EBC1-E260-4C20-8D4D-8C231E6D0C3F}" destId="{1C0C855A-AC99-41A8-8F21-276A297DF775}" srcOrd="3" destOrd="0" parTransId="{DE3598A6-3BB1-4A6C-B70B-7F572C015113}" sibTransId="{712C65D0-C4EB-4895-A1B4-8AC68FB24621}"/>
    <dgm:cxn modelId="{4B05A630-1483-4C3D-A033-66183A55B080}" type="presOf" srcId="{46B7315E-D8CC-4554-AF44-63A39C34E794}" destId="{D0D8021C-3782-4174-8913-ED2B22E6A9AE}" srcOrd="0" destOrd="0" presId="urn:microsoft.com/office/officeart/2005/8/layout/chevronAccent+Icon"/>
    <dgm:cxn modelId="{1FFDC5B9-F30E-4266-988F-F971EB91AC2A}" type="presOf" srcId="{5ADA0874-A3D3-4A3F-9368-149A70711C3D}" destId="{D9202329-C0B0-4750-AFD8-22F61F971C6B}" srcOrd="0" destOrd="0" presId="urn:microsoft.com/office/officeart/2005/8/layout/chevronAccent+Icon"/>
    <dgm:cxn modelId="{29DEACFD-4EC8-482B-AB48-E70F993103FF}" type="presOf" srcId="{1C0C855A-AC99-41A8-8F21-276A297DF775}" destId="{89DED854-A2E6-408F-B722-BFCEE705C553}" srcOrd="0" destOrd="0" presId="urn:microsoft.com/office/officeart/2005/8/layout/chevronAccent+Icon"/>
    <dgm:cxn modelId="{22D1C1C6-256C-4A96-A211-A5109ED6E539}" type="presParOf" srcId="{6A1F2CB4-0B29-4727-9912-059A00BF02E0}" destId="{C08248DD-2D45-4220-832D-C9D8AE79832A}" srcOrd="0" destOrd="0" presId="urn:microsoft.com/office/officeart/2005/8/layout/chevronAccent+Icon"/>
    <dgm:cxn modelId="{64D54D3B-38B7-4390-B856-BE456AE230B3}" type="presParOf" srcId="{C08248DD-2D45-4220-832D-C9D8AE79832A}" destId="{8DF7CC78-E296-43B5-9265-C9F3BC261FB8}" srcOrd="0" destOrd="0" presId="urn:microsoft.com/office/officeart/2005/8/layout/chevronAccent+Icon"/>
    <dgm:cxn modelId="{37B7D6D4-A2A2-4741-B9A0-636EF410C87B}" type="presParOf" srcId="{C08248DD-2D45-4220-832D-C9D8AE79832A}" destId="{461CFD65-8D25-466B-9721-3FC35F58820F}" srcOrd="1" destOrd="0" presId="urn:microsoft.com/office/officeart/2005/8/layout/chevronAccent+Icon"/>
    <dgm:cxn modelId="{4AAA1F61-F575-44BB-9BE3-971A69679F43}" type="presParOf" srcId="{6A1F2CB4-0B29-4727-9912-059A00BF02E0}" destId="{57C62E00-BDED-4525-840D-6905B033E3EC}" srcOrd="1" destOrd="0" presId="urn:microsoft.com/office/officeart/2005/8/layout/chevronAccent+Icon"/>
    <dgm:cxn modelId="{7548E751-C9EB-4B77-852D-D9D7DE82E677}" type="presParOf" srcId="{6A1F2CB4-0B29-4727-9912-059A00BF02E0}" destId="{8927870F-8D85-48F6-9ED6-44E62BF8F53A}" srcOrd="2" destOrd="0" presId="urn:microsoft.com/office/officeart/2005/8/layout/chevronAccent+Icon"/>
    <dgm:cxn modelId="{DAB974A6-D908-4273-9A11-F8A50E3B9D8B}" type="presParOf" srcId="{8927870F-8D85-48F6-9ED6-44E62BF8F53A}" destId="{D3388D5B-615C-4D0B-B7F3-8B055D841F21}" srcOrd="0" destOrd="0" presId="urn:microsoft.com/office/officeart/2005/8/layout/chevronAccent+Icon"/>
    <dgm:cxn modelId="{B49F1F7A-FB85-442B-9FF3-F9E78559B4E9}" type="presParOf" srcId="{8927870F-8D85-48F6-9ED6-44E62BF8F53A}" destId="{D0D8021C-3782-4174-8913-ED2B22E6A9AE}" srcOrd="1" destOrd="0" presId="urn:microsoft.com/office/officeart/2005/8/layout/chevronAccent+Icon"/>
    <dgm:cxn modelId="{0423A4B8-EDDC-49E2-8601-C2BCE0C4BCAF}" type="presParOf" srcId="{6A1F2CB4-0B29-4727-9912-059A00BF02E0}" destId="{3A42BF50-7D85-450F-BE2E-10799B2A27A3}" srcOrd="3" destOrd="0" presId="urn:microsoft.com/office/officeart/2005/8/layout/chevronAccent+Icon"/>
    <dgm:cxn modelId="{977903CC-0D64-44E7-B51E-BB6710894AEF}" type="presParOf" srcId="{6A1F2CB4-0B29-4727-9912-059A00BF02E0}" destId="{CF41D04D-A4A9-4ECE-BEC7-278E3D51F7EE}" srcOrd="4" destOrd="0" presId="urn:microsoft.com/office/officeart/2005/8/layout/chevronAccent+Icon"/>
    <dgm:cxn modelId="{D55B569C-A091-438E-B9D0-D209103A0C93}" type="presParOf" srcId="{CF41D04D-A4A9-4ECE-BEC7-278E3D51F7EE}" destId="{D20C8BE5-FDEF-455C-BE5C-24D7A9DA10F0}" srcOrd="0" destOrd="0" presId="urn:microsoft.com/office/officeart/2005/8/layout/chevronAccent+Icon"/>
    <dgm:cxn modelId="{D9F232C4-969B-4384-BCF7-8DED253BD930}" type="presParOf" srcId="{CF41D04D-A4A9-4ECE-BEC7-278E3D51F7EE}" destId="{D9202329-C0B0-4750-AFD8-22F61F971C6B}" srcOrd="1" destOrd="0" presId="urn:microsoft.com/office/officeart/2005/8/layout/chevronAccent+Icon"/>
    <dgm:cxn modelId="{C7D281CF-9286-4A80-8C98-7FD04AF113F3}" type="presParOf" srcId="{6A1F2CB4-0B29-4727-9912-059A00BF02E0}" destId="{479F262E-D2E2-4D09-9488-F3C24BA2FE80}" srcOrd="5" destOrd="0" presId="urn:microsoft.com/office/officeart/2005/8/layout/chevronAccent+Icon"/>
    <dgm:cxn modelId="{2A6DA0C1-6F2F-4C49-B196-0A43D3B8177D}" type="presParOf" srcId="{6A1F2CB4-0B29-4727-9912-059A00BF02E0}" destId="{9AD32CF4-F525-46DF-8926-D3051FE15C91}" srcOrd="6" destOrd="0" presId="urn:microsoft.com/office/officeart/2005/8/layout/chevronAccent+Icon"/>
    <dgm:cxn modelId="{07B83901-A1FB-46C6-8209-EC804CEC28FB}" type="presParOf" srcId="{9AD32CF4-F525-46DF-8926-D3051FE15C91}" destId="{E061033C-9B1C-4D00-82C2-F812723A2146}" srcOrd="0" destOrd="0" presId="urn:microsoft.com/office/officeart/2005/8/layout/chevronAccent+Icon"/>
    <dgm:cxn modelId="{98CFAC82-27DB-4EC4-B03B-30D4C36A8952}" type="presParOf" srcId="{9AD32CF4-F525-46DF-8926-D3051FE15C91}" destId="{89DED854-A2E6-408F-B722-BFCEE705C553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Skip-gram</a:t>
          </a:r>
        </a:p>
        <a:p>
          <a:r>
            <a:rPr lang="en-US" dirty="0"/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AFF185FE-CB98-427A-95AD-EF567F5AF58F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bbc</a:t>
          </a:r>
          <a:r>
            <a:rPr lang="en-US" dirty="0"/>
            <a:t> news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CAAB6E-871F-45BA-8B6C-F97F64247E68}" type="parTrans" cxnId="{DFA0AD97-5749-43DD-8DAC-74363EED7266}">
      <dgm:prSet/>
      <dgm:spPr/>
      <dgm:t>
        <a:bodyPr/>
        <a:lstStyle/>
        <a:p>
          <a:endParaRPr lang="en-US"/>
        </a:p>
      </dgm:t>
    </dgm:pt>
    <dgm:pt modelId="{A58E8DC5-2B49-42B5-839E-DFC24BE28E8A}" type="sibTrans" cxnId="{DFA0AD97-5749-43DD-8DAC-74363EED7266}">
      <dgm:prSet/>
      <dgm:spPr/>
      <dgm:t>
        <a:bodyPr/>
        <a:lstStyle/>
        <a:p>
          <a:endParaRPr lang="en-US"/>
        </a:p>
      </dgm:t>
    </dgm:pt>
    <dgm:pt modelId="{E5C1B46F-6011-4347-AF0E-BDCED3CF02F2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3M Tweets Data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3415E87A-35CF-470E-B1B5-912C24F6C5DD}" type="parTrans" cxnId="{425E380A-481E-4AFC-B713-129D4586DC81}">
      <dgm:prSet/>
      <dgm:spPr/>
      <dgm:t>
        <a:bodyPr/>
        <a:lstStyle/>
        <a:p>
          <a:endParaRPr lang="en-US"/>
        </a:p>
      </dgm:t>
    </dgm:pt>
    <dgm:pt modelId="{DF291D13-16F6-496B-8E64-84A0136320A6}" type="sibTrans" cxnId="{425E380A-481E-4AFC-B713-129D4586DC81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9BFFFA-3238-4B93-9EB8-336838517E21}" type="pres">
      <dgm:prSet presAssocID="{90EA1832-A370-4B5A-ABCC-9BDA33FF7920}" presName="centerShape" presStyleLbl="node0" presStyleIdx="0" presStyleCnt="1"/>
      <dgm:spPr/>
      <dgm:t>
        <a:bodyPr/>
        <a:lstStyle/>
        <a:p>
          <a:endParaRPr lang="en-US"/>
        </a:p>
      </dgm:t>
    </dgm:pt>
    <dgm:pt modelId="{EA8D9670-BF85-447C-A78D-FE13D6147847}" type="pres">
      <dgm:prSet presAssocID="{CECAAB6E-871F-45BA-8B6C-F97F64247E68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07BE1A4A-2CF5-4CF7-BB40-9DB8A6B26450}" type="pres">
      <dgm:prSet presAssocID="{AFF185FE-CB98-427A-95AD-EF567F5AF58F}" presName="node" presStyleLbl="node1" presStyleIdx="0" presStyleCnt="2" custRadScaleRad="110036" custRadScaleInc="87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BCF69-F72C-4155-A19A-ED890172EE3A}" type="pres">
      <dgm:prSet presAssocID="{3415E87A-35CF-470E-B1B5-912C24F6C5DD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3107EFD7-A6EC-4672-8133-F075E1B4E504}" type="pres">
      <dgm:prSet presAssocID="{E5C1B46F-6011-4347-AF0E-BDCED3CF02F2}" presName="node" presStyleLbl="node1" presStyleIdx="1" presStyleCnt="2" custRadScaleRad="102852" custRadScaleInc="-84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3AEF1C-31E6-454C-8051-876562AE7FA4}" type="presOf" srcId="{AFF185FE-CB98-427A-95AD-EF567F5AF58F}" destId="{07BE1A4A-2CF5-4CF7-BB40-9DB8A6B26450}" srcOrd="0" destOrd="0" presId="urn:microsoft.com/office/officeart/2005/8/layout/radial4"/>
    <dgm:cxn modelId="{DFA0AD97-5749-43DD-8DAC-74363EED7266}" srcId="{90EA1832-A370-4B5A-ABCC-9BDA33FF7920}" destId="{AFF185FE-CB98-427A-95AD-EF567F5AF58F}" srcOrd="0" destOrd="0" parTransId="{CECAAB6E-871F-45BA-8B6C-F97F64247E68}" sibTransId="{A58E8DC5-2B49-42B5-839E-DFC24BE28E8A}"/>
    <dgm:cxn modelId="{425E380A-481E-4AFC-B713-129D4586DC81}" srcId="{90EA1832-A370-4B5A-ABCC-9BDA33FF7920}" destId="{E5C1B46F-6011-4347-AF0E-BDCED3CF02F2}" srcOrd="1" destOrd="0" parTransId="{3415E87A-35CF-470E-B1B5-912C24F6C5DD}" sibTransId="{DF291D13-16F6-496B-8E64-84A0136320A6}"/>
    <dgm:cxn modelId="{5772556A-C655-44B6-BC84-3AB377640A81}" type="presOf" srcId="{E5C1B46F-6011-4347-AF0E-BDCED3CF02F2}" destId="{3107EFD7-A6EC-4672-8133-F075E1B4E504}" srcOrd="0" destOrd="0" presId="urn:microsoft.com/office/officeart/2005/8/layout/radial4"/>
    <dgm:cxn modelId="{F5984357-DBC6-4C40-A479-D6DC2793EC0D}" type="presOf" srcId="{CECAAB6E-871F-45BA-8B6C-F97F64247E68}" destId="{EA8D9670-BF85-447C-A78D-FE13D6147847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F1FD2070-48C7-479E-B80E-DF289A679B9B}" type="presOf" srcId="{3415E87A-35CF-470E-B1B5-912C24F6C5DD}" destId="{893BCF69-F72C-4155-A19A-ED890172EE3A}" srcOrd="0" destOrd="0" presId="urn:microsoft.com/office/officeart/2005/8/layout/radial4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FE7A1930-0EA1-4AAB-8A78-3BBD7AAF6E39}" type="presParOf" srcId="{0DD0242C-BA7D-41F8-82EE-4874ADCDC8E5}" destId="{EA8D9670-BF85-447C-A78D-FE13D6147847}" srcOrd="1" destOrd="0" presId="urn:microsoft.com/office/officeart/2005/8/layout/radial4"/>
    <dgm:cxn modelId="{E932C983-4E57-4190-A288-CBFBFCF62634}" type="presParOf" srcId="{0DD0242C-BA7D-41F8-82EE-4874ADCDC8E5}" destId="{07BE1A4A-2CF5-4CF7-BB40-9DB8A6B26450}" srcOrd="2" destOrd="0" presId="urn:microsoft.com/office/officeart/2005/8/layout/radial4"/>
    <dgm:cxn modelId="{03E390C6-D2FE-4706-8F0A-B95E58007399}" type="presParOf" srcId="{0DD0242C-BA7D-41F8-82EE-4874ADCDC8E5}" destId="{893BCF69-F72C-4155-A19A-ED890172EE3A}" srcOrd="3" destOrd="0" presId="urn:microsoft.com/office/officeart/2005/8/layout/radial4"/>
    <dgm:cxn modelId="{4F8EFD67-D8A6-4AE3-B569-9C1CDD99C3DD}" type="presParOf" srcId="{0DD0242C-BA7D-41F8-82EE-4874ADCDC8E5}" destId="{3107EFD7-A6EC-4672-8133-F075E1B4E504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Skip-gram</a:t>
          </a:r>
        </a:p>
        <a:p>
          <a:r>
            <a:rPr lang="en-US" dirty="0"/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AFF185FE-CB98-427A-95AD-EF567F5AF58F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bbc</a:t>
          </a:r>
          <a:r>
            <a:rPr lang="en-US" dirty="0"/>
            <a:t> news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CAAB6E-871F-45BA-8B6C-F97F64247E68}" type="parTrans" cxnId="{DFA0AD97-5749-43DD-8DAC-74363EED7266}">
      <dgm:prSet/>
      <dgm:spPr/>
      <dgm:t>
        <a:bodyPr/>
        <a:lstStyle/>
        <a:p>
          <a:endParaRPr lang="en-US"/>
        </a:p>
      </dgm:t>
    </dgm:pt>
    <dgm:pt modelId="{A58E8DC5-2B49-42B5-839E-DFC24BE28E8A}" type="sibTrans" cxnId="{DFA0AD97-5749-43DD-8DAC-74363EED7266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9BFFFA-3238-4B93-9EB8-336838517E21}" type="pres">
      <dgm:prSet presAssocID="{90EA1832-A370-4B5A-ABCC-9BDA33FF7920}" presName="centerShape" presStyleLbl="node0" presStyleIdx="0" presStyleCnt="1"/>
      <dgm:spPr/>
      <dgm:t>
        <a:bodyPr/>
        <a:lstStyle/>
        <a:p>
          <a:endParaRPr lang="en-US"/>
        </a:p>
      </dgm:t>
    </dgm:pt>
    <dgm:pt modelId="{EA8D9670-BF85-447C-A78D-FE13D6147847}" type="pres">
      <dgm:prSet presAssocID="{CECAAB6E-871F-45BA-8B6C-F97F64247E68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07BE1A4A-2CF5-4CF7-BB40-9DB8A6B26450}" type="pres">
      <dgm:prSet presAssocID="{AFF185FE-CB98-427A-95AD-EF567F5AF58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A0AD97-5749-43DD-8DAC-74363EED7266}" srcId="{90EA1832-A370-4B5A-ABCC-9BDA33FF7920}" destId="{AFF185FE-CB98-427A-95AD-EF567F5AF58F}" srcOrd="0" destOrd="0" parTransId="{CECAAB6E-871F-45BA-8B6C-F97F64247E68}" sibTransId="{A58E8DC5-2B49-42B5-839E-DFC24BE28E8A}"/>
    <dgm:cxn modelId="{F5984357-DBC6-4C40-A479-D6DC2793EC0D}" type="presOf" srcId="{CECAAB6E-871F-45BA-8B6C-F97F64247E68}" destId="{EA8D9670-BF85-447C-A78D-FE13D6147847}" srcOrd="0" destOrd="0" presId="urn:microsoft.com/office/officeart/2005/8/layout/radial4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0C3AEF1C-31E6-454C-8051-876562AE7FA4}" type="presOf" srcId="{AFF185FE-CB98-427A-95AD-EF567F5AF58F}" destId="{07BE1A4A-2CF5-4CF7-BB40-9DB8A6B26450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FE7A1930-0EA1-4AAB-8A78-3BBD7AAF6E39}" type="presParOf" srcId="{0DD0242C-BA7D-41F8-82EE-4874ADCDC8E5}" destId="{EA8D9670-BF85-447C-A78D-FE13D6147847}" srcOrd="1" destOrd="0" presId="urn:microsoft.com/office/officeart/2005/8/layout/radial4"/>
    <dgm:cxn modelId="{E932C983-4E57-4190-A288-CBFBFCF62634}" type="presParOf" srcId="{0DD0242C-BA7D-41F8-82EE-4874ADCDC8E5}" destId="{07BE1A4A-2CF5-4CF7-BB40-9DB8A6B26450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Skip-gram</a:t>
          </a:r>
        </a:p>
        <a:p>
          <a:r>
            <a:rPr lang="en-US" dirty="0"/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E5C1B46F-6011-4347-AF0E-BDCED3CF02F2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100B</a:t>
          </a:r>
        </a:p>
        <a:p>
          <a:r>
            <a:rPr lang="en-US" dirty="0"/>
            <a:t>Google news</a:t>
          </a:r>
        </a:p>
      </dgm:t>
    </dgm:pt>
    <dgm:pt modelId="{3415E87A-35CF-470E-B1B5-912C24F6C5DD}" type="parTrans" cxnId="{425E380A-481E-4AFC-B713-129D4586DC81}">
      <dgm:prSet/>
      <dgm:spPr/>
      <dgm:t>
        <a:bodyPr/>
        <a:lstStyle/>
        <a:p>
          <a:endParaRPr lang="en-US"/>
        </a:p>
      </dgm:t>
    </dgm:pt>
    <dgm:pt modelId="{DF291D13-16F6-496B-8E64-84A0136320A6}" type="sibTrans" cxnId="{425E380A-481E-4AFC-B713-129D4586DC81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9BFFFA-3238-4B93-9EB8-336838517E21}" type="pres">
      <dgm:prSet presAssocID="{90EA1832-A370-4B5A-ABCC-9BDA33FF7920}" presName="centerShape" presStyleLbl="node0" presStyleIdx="0" presStyleCnt="1"/>
      <dgm:spPr/>
      <dgm:t>
        <a:bodyPr/>
        <a:lstStyle/>
        <a:p>
          <a:endParaRPr lang="en-US"/>
        </a:p>
      </dgm:t>
    </dgm:pt>
    <dgm:pt modelId="{893BCF69-F72C-4155-A19A-ED890172EE3A}" type="pres">
      <dgm:prSet presAssocID="{3415E87A-35CF-470E-B1B5-912C24F6C5DD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3107EFD7-A6EC-4672-8133-F075E1B4E504}" type="pres">
      <dgm:prSet presAssocID="{E5C1B46F-6011-4347-AF0E-BDCED3CF02F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FD2070-48C7-479E-B80E-DF289A679B9B}" type="presOf" srcId="{3415E87A-35CF-470E-B1B5-912C24F6C5DD}" destId="{893BCF69-F72C-4155-A19A-ED890172EE3A}" srcOrd="0" destOrd="0" presId="urn:microsoft.com/office/officeart/2005/8/layout/radial4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425E380A-481E-4AFC-B713-129D4586DC81}" srcId="{90EA1832-A370-4B5A-ABCC-9BDA33FF7920}" destId="{E5C1B46F-6011-4347-AF0E-BDCED3CF02F2}" srcOrd="0" destOrd="0" parTransId="{3415E87A-35CF-470E-B1B5-912C24F6C5DD}" sibTransId="{DF291D13-16F6-496B-8E64-84A0136320A6}"/>
    <dgm:cxn modelId="{5772556A-C655-44B6-BC84-3AB377640A81}" type="presOf" srcId="{E5C1B46F-6011-4347-AF0E-BDCED3CF02F2}" destId="{3107EFD7-A6EC-4672-8133-F075E1B4E504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03E390C6-D2FE-4706-8F0A-B95E58007399}" type="presParOf" srcId="{0DD0242C-BA7D-41F8-82EE-4874ADCDC8E5}" destId="{893BCF69-F72C-4155-A19A-ED890172EE3A}" srcOrd="1" destOrd="0" presId="urn:microsoft.com/office/officeart/2005/8/layout/radial4"/>
    <dgm:cxn modelId="{4F8EFD67-D8A6-4AE3-B569-9C1CDD99C3DD}" type="presParOf" srcId="{0DD0242C-BA7D-41F8-82EE-4874ADCDC8E5}" destId="{3107EFD7-A6EC-4672-8133-F075E1B4E504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Skip-gram</a:t>
          </a:r>
        </a:p>
        <a:p>
          <a:r>
            <a:rPr lang="en-US" dirty="0"/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AFF185FE-CB98-427A-95AD-EF567F5AF58F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3M Tweets</a:t>
          </a:r>
        </a:p>
        <a:p>
          <a:r>
            <a:rPr lang="en-US" dirty="0"/>
            <a:t>Data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CAAB6E-871F-45BA-8B6C-F97F64247E68}" type="parTrans" cxnId="{DFA0AD97-5749-43DD-8DAC-74363EED7266}">
      <dgm:prSet/>
      <dgm:spPr/>
      <dgm:t>
        <a:bodyPr/>
        <a:lstStyle/>
        <a:p>
          <a:endParaRPr lang="en-US"/>
        </a:p>
      </dgm:t>
    </dgm:pt>
    <dgm:pt modelId="{A58E8DC5-2B49-42B5-839E-DFC24BE28E8A}" type="sibTrans" cxnId="{DFA0AD97-5749-43DD-8DAC-74363EED7266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9BFFFA-3238-4B93-9EB8-336838517E21}" type="pres">
      <dgm:prSet presAssocID="{90EA1832-A370-4B5A-ABCC-9BDA33FF7920}" presName="centerShape" presStyleLbl="node0" presStyleIdx="0" presStyleCnt="1"/>
      <dgm:spPr/>
      <dgm:t>
        <a:bodyPr/>
        <a:lstStyle/>
        <a:p>
          <a:endParaRPr lang="en-US"/>
        </a:p>
      </dgm:t>
    </dgm:pt>
    <dgm:pt modelId="{EA8D9670-BF85-447C-A78D-FE13D6147847}" type="pres">
      <dgm:prSet presAssocID="{CECAAB6E-871F-45BA-8B6C-F97F64247E68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07BE1A4A-2CF5-4CF7-BB40-9DB8A6B26450}" type="pres">
      <dgm:prSet presAssocID="{AFF185FE-CB98-427A-95AD-EF567F5AF58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A0AD97-5749-43DD-8DAC-74363EED7266}" srcId="{90EA1832-A370-4B5A-ABCC-9BDA33FF7920}" destId="{AFF185FE-CB98-427A-95AD-EF567F5AF58F}" srcOrd="0" destOrd="0" parTransId="{CECAAB6E-871F-45BA-8B6C-F97F64247E68}" sibTransId="{A58E8DC5-2B49-42B5-839E-DFC24BE28E8A}"/>
    <dgm:cxn modelId="{F5984357-DBC6-4C40-A479-D6DC2793EC0D}" type="presOf" srcId="{CECAAB6E-871F-45BA-8B6C-F97F64247E68}" destId="{EA8D9670-BF85-447C-A78D-FE13D6147847}" srcOrd="0" destOrd="0" presId="urn:microsoft.com/office/officeart/2005/8/layout/radial4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0C3AEF1C-31E6-454C-8051-876562AE7FA4}" type="presOf" srcId="{AFF185FE-CB98-427A-95AD-EF567F5AF58F}" destId="{07BE1A4A-2CF5-4CF7-BB40-9DB8A6B26450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FE7A1930-0EA1-4AAB-8A78-3BBD7AAF6E39}" type="presParOf" srcId="{0DD0242C-BA7D-41F8-82EE-4874ADCDC8E5}" destId="{EA8D9670-BF85-447C-A78D-FE13D6147847}" srcOrd="1" destOrd="0" presId="urn:microsoft.com/office/officeart/2005/8/layout/radial4"/>
    <dgm:cxn modelId="{E932C983-4E57-4190-A288-CBFBFCF62634}" type="presParOf" srcId="{0DD0242C-BA7D-41F8-82EE-4874ADCDC8E5}" destId="{07BE1A4A-2CF5-4CF7-BB40-9DB8A6B26450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Skip-gram</a:t>
          </a:r>
        </a:p>
        <a:p>
          <a:r>
            <a:rPr lang="en-US" dirty="0"/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AFF185FE-CB98-427A-95AD-EF567F5AF58F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/>
            <a:t>bbc</a:t>
          </a:r>
          <a:r>
            <a:rPr lang="en-US" dirty="0"/>
            <a:t> news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CAAB6E-871F-45BA-8B6C-F97F64247E68}" type="parTrans" cxnId="{DFA0AD97-5749-43DD-8DAC-74363EED7266}">
      <dgm:prSet/>
      <dgm:spPr/>
      <dgm:t>
        <a:bodyPr/>
        <a:lstStyle/>
        <a:p>
          <a:endParaRPr lang="en-US"/>
        </a:p>
      </dgm:t>
    </dgm:pt>
    <dgm:pt modelId="{A58E8DC5-2B49-42B5-839E-DFC24BE28E8A}" type="sibTrans" cxnId="{DFA0AD97-5749-43DD-8DAC-74363EED7266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9BFFFA-3238-4B93-9EB8-336838517E21}" type="pres">
      <dgm:prSet presAssocID="{90EA1832-A370-4B5A-ABCC-9BDA33FF7920}" presName="centerShape" presStyleLbl="node0" presStyleIdx="0" presStyleCnt="1"/>
      <dgm:spPr/>
      <dgm:t>
        <a:bodyPr/>
        <a:lstStyle/>
        <a:p>
          <a:endParaRPr lang="en-US"/>
        </a:p>
      </dgm:t>
    </dgm:pt>
    <dgm:pt modelId="{EA8D9670-BF85-447C-A78D-FE13D6147847}" type="pres">
      <dgm:prSet presAssocID="{CECAAB6E-871F-45BA-8B6C-F97F64247E68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07BE1A4A-2CF5-4CF7-BB40-9DB8A6B26450}" type="pres">
      <dgm:prSet presAssocID="{AFF185FE-CB98-427A-95AD-EF567F5AF58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A0AD97-5749-43DD-8DAC-74363EED7266}" srcId="{90EA1832-A370-4B5A-ABCC-9BDA33FF7920}" destId="{AFF185FE-CB98-427A-95AD-EF567F5AF58F}" srcOrd="0" destOrd="0" parTransId="{CECAAB6E-871F-45BA-8B6C-F97F64247E68}" sibTransId="{A58E8DC5-2B49-42B5-839E-DFC24BE28E8A}"/>
    <dgm:cxn modelId="{F5984357-DBC6-4C40-A479-D6DC2793EC0D}" type="presOf" srcId="{CECAAB6E-871F-45BA-8B6C-F97F64247E68}" destId="{EA8D9670-BF85-447C-A78D-FE13D6147847}" srcOrd="0" destOrd="0" presId="urn:microsoft.com/office/officeart/2005/8/layout/radial4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0C3AEF1C-31E6-454C-8051-876562AE7FA4}" type="presOf" srcId="{AFF185FE-CB98-427A-95AD-EF567F5AF58F}" destId="{07BE1A4A-2CF5-4CF7-BB40-9DB8A6B26450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FE7A1930-0EA1-4AAB-8A78-3BBD7AAF6E39}" type="presParOf" srcId="{0DD0242C-BA7D-41F8-82EE-4874ADCDC8E5}" destId="{EA8D9670-BF85-447C-A78D-FE13D6147847}" srcOrd="1" destOrd="0" presId="urn:microsoft.com/office/officeart/2005/8/layout/radial4"/>
    <dgm:cxn modelId="{E932C983-4E57-4190-A288-CBFBFCF62634}" type="presParOf" srcId="{0DD0242C-BA7D-41F8-82EE-4874ADCDC8E5}" destId="{07BE1A4A-2CF5-4CF7-BB40-9DB8A6B26450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Skip-gram</a:t>
          </a:r>
        </a:p>
        <a:p>
          <a:r>
            <a:rPr lang="en-US" dirty="0"/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AFF185FE-CB98-427A-95AD-EF567F5AF58F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28k</a:t>
          </a:r>
        </a:p>
        <a:p>
          <a:r>
            <a:rPr lang="en-US" dirty="0"/>
            <a:t>MK news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CAAB6E-871F-45BA-8B6C-F97F64247E68}" type="parTrans" cxnId="{DFA0AD97-5749-43DD-8DAC-74363EED7266}">
      <dgm:prSet/>
      <dgm:spPr/>
      <dgm:t>
        <a:bodyPr/>
        <a:lstStyle/>
        <a:p>
          <a:endParaRPr lang="en-US"/>
        </a:p>
      </dgm:t>
    </dgm:pt>
    <dgm:pt modelId="{A58E8DC5-2B49-42B5-839E-DFC24BE28E8A}" type="sibTrans" cxnId="{DFA0AD97-5749-43DD-8DAC-74363EED7266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9BFFFA-3238-4B93-9EB8-336838517E21}" type="pres">
      <dgm:prSet presAssocID="{90EA1832-A370-4B5A-ABCC-9BDA33FF7920}" presName="centerShape" presStyleLbl="node0" presStyleIdx="0" presStyleCnt="1"/>
      <dgm:spPr/>
      <dgm:t>
        <a:bodyPr/>
        <a:lstStyle/>
        <a:p>
          <a:endParaRPr lang="en-US"/>
        </a:p>
      </dgm:t>
    </dgm:pt>
    <dgm:pt modelId="{EA8D9670-BF85-447C-A78D-FE13D6147847}" type="pres">
      <dgm:prSet presAssocID="{CECAAB6E-871F-45BA-8B6C-F97F64247E68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07BE1A4A-2CF5-4CF7-BB40-9DB8A6B26450}" type="pres">
      <dgm:prSet presAssocID="{AFF185FE-CB98-427A-95AD-EF567F5AF58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A0AD97-5749-43DD-8DAC-74363EED7266}" srcId="{90EA1832-A370-4B5A-ABCC-9BDA33FF7920}" destId="{AFF185FE-CB98-427A-95AD-EF567F5AF58F}" srcOrd="0" destOrd="0" parTransId="{CECAAB6E-871F-45BA-8B6C-F97F64247E68}" sibTransId="{A58E8DC5-2B49-42B5-839E-DFC24BE28E8A}"/>
    <dgm:cxn modelId="{F5984357-DBC6-4C40-A479-D6DC2793EC0D}" type="presOf" srcId="{CECAAB6E-871F-45BA-8B6C-F97F64247E68}" destId="{EA8D9670-BF85-447C-A78D-FE13D6147847}" srcOrd="0" destOrd="0" presId="urn:microsoft.com/office/officeart/2005/8/layout/radial4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0C3AEF1C-31E6-454C-8051-876562AE7FA4}" type="presOf" srcId="{AFF185FE-CB98-427A-95AD-EF567F5AF58F}" destId="{07BE1A4A-2CF5-4CF7-BB40-9DB8A6B26450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FE7A1930-0EA1-4AAB-8A78-3BBD7AAF6E39}" type="presParOf" srcId="{0DD0242C-BA7D-41F8-82EE-4874ADCDC8E5}" destId="{EA8D9670-BF85-447C-A78D-FE13D6147847}" srcOrd="1" destOrd="0" presId="urn:microsoft.com/office/officeart/2005/8/layout/radial4"/>
    <dgm:cxn modelId="{E932C983-4E57-4190-A288-CBFBFCF62634}" type="presParOf" srcId="{0DD0242C-BA7D-41F8-82EE-4874ADCDC8E5}" destId="{07BE1A4A-2CF5-4CF7-BB40-9DB8A6B26450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Skip-gram</a:t>
          </a:r>
        </a:p>
        <a:p>
          <a:r>
            <a:rPr lang="en-US" dirty="0"/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AFF185FE-CB98-427A-95AD-EF567F5AF58F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bbc</a:t>
          </a:r>
          <a:r>
            <a:rPr lang="en-US" dirty="0"/>
            <a:t> news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CAAB6E-871F-45BA-8B6C-F97F64247E68}" type="parTrans" cxnId="{DFA0AD97-5749-43DD-8DAC-74363EED7266}">
      <dgm:prSet/>
      <dgm:spPr/>
      <dgm:t>
        <a:bodyPr/>
        <a:lstStyle/>
        <a:p>
          <a:endParaRPr lang="en-US"/>
        </a:p>
      </dgm:t>
    </dgm:pt>
    <dgm:pt modelId="{A58E8DC5-2B49-42B5-839E-DFC24BE28E8A}" type="sibTrans" cxnId="{DFA0AD97-5749-43DD-8DAC-74363EED7266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9BFFFA-3238-4B93-9EB8-336838517E21}" type="pres">
      <dgm:prSet presAssocID="{90EA1832-A370-4B5A-ABCC-9BDA33FF7920}" presName="centerShape" presStyleLbl="node0" presStyleIdx="0" presStyleCnt="1"/>
      <dgm:spPr/>
      <dgm:t>
        <a:bodyPr/>
        <a:lstStyle/>
        <a:p>
          <a:endParaRPr lang="en-US"/>
        </a:p>
      </dgm:t>
    </dgm:pt>
    <dgm:pt modelId="{EA8D9670-BF85-447C-A78D-FE13D6147847}" type="pres">
      <dgm:prSet presAssocID="{CECAAB6E-871F-45BA-8B6C-F97F64247E68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07BE1A4A-2CF5-4CF7-BB40-9DB8A6B26450}" type="pres">
      <dgm:prSet presAssocID="{AFF185FE-CB98-427A-95AD-EF567F5AF58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A0AD97-5749-43DD-8DAC-74363EED7266}" srcId="{90EA1832-A370-4B5A-ABCC-9BDA33FF7920}" destId="{AFF185FE-CB98-427A-95AD-EF567F5AF58F}" srcOrd="0" destOrd="0" parTransId="{CECAAB6E-871F-45BA-8B6C-F97F64247E68}" sibTransId="{A58E8DC5-2B49-42B5-839E-DFC24BE28E8A}"/>
    <dgm:cxn modelId="{F5984357-DBC6-4C40-A479-D6DC2793EC0D}" type="presOf" srcId="{CECAAB6E-871F-45BA-8B6C-F97F64247E68}" destId="{EA8D9670-BF85-447C-A78D-FE13D6147847}" srcOrd="0" destOrd="0" presId="urn:microsoft.com/office/officeart/2005/8/layout/radial4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0C3AEF1C-31E6-454C-8051-876562AE7FA4}" type="presOf" srcId="{AFF185FE-CB98-427A-95AD-EF567F5AF58F}" destId="{07BE1A4A-2CF5-4CF7-BB40-9DB8A6B26450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FE7A1930-0EA1-4AAB-8A78-3BBD7AAF6E39}" type="presParOf" srcId="{0DD0242C-BA7D-41F8-82EE-4874ADCDC8E5}" destId="{EA8D9670-BF85-447C-A78D-FE13D6147847}" srcOrd="1" destOrd="0" presId="urn:microsoft.com/office/officeart/2005/8/layout/radial4"/>
    <dgm:cxn modelId="{E932C983-4E57-4190-A288-CBFBFCF62634}" type="presParOf" srcId="{0DD0242C-BA7D-41F8-82EE-4874ADCDC8E5}" destId="{07BE1A4A-2CF5-4CF7-BB40-9DB8A6B26450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Skip-gram</a:t>
          </a:r>
        </a:p>
        <a:p>
          <a:r>
            <a:rPr lang="en-US" dirty="0"/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AFF185FE-CB98-427A-95AD-EF567F5AF58F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3M Tweets</a:t>
          </a:r>
        </a:p>
        <a:p>
          <a:r>
            <a:rPr lang="en-US" dirty="0"/>
            <a:t>Data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CAAB6E-871F-45BA-8B6C-F97F64247E68}" type="parTrans" cxnId="{DFA0AD97-5749-43DD-8DAC-74363EED7266}">
      <dgm:prSet/>
      <dgm:spPr/>
      <dgm:t>
        <a:bodyPr/>
        <a:lstStyle/>
        <a:p>
          <a:endParaRPr lang="en-US"/>
        </a:p>
      </dgm:t>
    </dgm:pt>
    <dgm:pt modelId="{A58E8DC5-2B49-42B5-839E-DFC24BE28E8A}" type="sibTrans" cxnId="{DFA0AD97-5749-43DD-8DAC-74363EED7266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9BFFFA-3238-4B93-9EB8-336838517E21}" type="pres">
      <dgm:prSet presAssocID="{90EA1832-A370-4B5A-ABCC-9BDA33FF7920}" presName="centerShape" presStyleLbl="node0" presStyleIdx="0" presStyleCnt="1"/>
      <dgm:spPr/>
      <dgm:t>
        <a:bodyPr/>
        <a:lstStyle/>
        <a:p>
          <a:endParaRPr lang="en-US"/>
        </a:p>
      </dgm:t>
    </dgm:pt>
    <dgm:pt modelId="{EA8D9670-BF85-447C-A78D-FE13D6147847}" type="pres">
      <dgm:prSet presAssocID="{CECAAB6E-871F-45BA-8B6C-F97F64247E68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07BE1A4A-2CF5-4CF7-BB40-9DB8A6B26450}" type="pres">
      <dgm:prSet presAssocID="{AFF185FE-CB98-427A-95AD-EF567F5AF58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A0AD97-5749-43DD-8DAC-74363EED7266}" srcId="{90EA1832-A370-4B5A-ABCC-9BDA33FF7920}" destId="{AFF185FE-CB98-427A-95AD-EF567F5AF58F}" srcOrd="0" destOrd="0" parTransId="{CECAAB6E-871F-45BA-8B6C-F97F64247E68}" sibTransId="{A58E8DC5-2B49-42B5-839E-DFC24BE28E8A}"/>
    <dgm:cxn modelId="{F5984357-DBC6-4C40-A479-D6DC2793EC0D}" type="presOf" srcId="{CECAAB6E-871F-45BA-8B6C-F97F64247E68}" destId="{EA8D9670-BF85-447C-A78D-FE13D6147847}" srcOrd="0" destOrd="0" presId="urn:microsoft.com/office/officeart/2005/8/layout/radial4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0C3AEF1C-31E6-454C-8051-876562AE7FA4}" type="presOf" srcId="{AFF185FE-CB98-427A-95AD-EF567F5AF58F}" destId="{07BE1A4A-2CF5-4CF7-BB40-9DB8A6B26450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FE7A1930-0EA1-4AAB-8A78-3BBD7AAF6E39}" type="presParOf" srcId="{0DD0242C-BA7D-41F8-82EE-4874ADCDC8E5}" destId="{EA8D9670-BF85-447C-A78D-FE13D6147847}" srcOrd="1" destOrd="0" presId="urn:microsoft.com/office/officeart/2005/8/layout/radial4"/>
    <dgm:cxn modelId="{E932C983-4E57-4190-A288-CBFBFCF62634}" type="presParOf" srcId="{0DD0242C-BA7D-41F8-82EE-4874ADCDC8E5}" destId="{07BE1A4A-2CF5-4CF7-BB40-9DB8A6B26450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Skip-gram</a:t>
          </a:r>
        </a:p>
        <a:p>
          <a:r>
            <a:rPr lang="en-US" dirty="0"/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AFF185FE-CB98-427A-95AD-EF567F5AF58F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25k Movie reviews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CAAB6E-871F-45BA-8B6C-F97F64247E68}" type="parTrans" cxnId="{DFA0AD97-5749-43DD-8DAC-74363EED7266}">
      <dgm:prSet/>
      <dgm:spPr/>
      <dgm:t>
        <a:bodyPr/>
        <a:lstStyle/>
        <a:p>
          <a:endParaRPr lang="en-US"/>
        </a:p>
      </dgm:t>
    </dgm:pt>
    <dgm:pt modelId="{A58E8DC5-2B49-42B5-839E-DFC24BE28E8A}" type="sibTrans" cxnId="{DFA0AD97-5749-43DD-8DAC-74363EED7266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9BFFFA-3238-4B93-9EB8-336838517E21}" type="pres">
      <dgm:prSet presAssocID="{90EA1832-A370-4B5A-ABCC-9BDA33FF7920}" presName="centerShape" presStyleLbl="node0" presStyleIdx="0" presStyleCnt="1"/>
      <dgm:spPr/>
      <dgm:t>
        <a:bodyPr/>
        <a:lstStyle/>
        <a:p>
          <a:endParaRPr lang="en-US"/>
        </a:p>
      </dgm:t>
    </dgm:pt>
    <dgm:pt modelId="{EA8D9670-BF85-447C-A78D-FE13D6147847}" type="pres">
      <dgm:prSet presAssocID="{CECAAB6E-871F-45BA-8B6C-F97F64247E68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07BE1A4A-2CF5-4CF7-BB40-9DB8A6B26450}" type="pres">
      <dgm:prSet presAssocID="{AFF185FE-CB98-427A-95AD-EF567F5AF58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A0AD97-5749-43DD-8DAC-74363EED7266}" srcId="{90EA1832-A370-4B5A-ABCC-9BDA33FF7920}" destId="{AFF185FE-CB98-427A-95AD-EF567F5AF58F}" srcOrd="0" destOrd="0" parTransId="{CECAAB6E-871F-45BA-8B6C-F97F64247E68}" sibTransId="{A58E8DC5-2B49-42B5-839E-DFC24BE28E8A}"/>
    <dgm:cxn modelId="{F5984357-DBC6-4C40-A479-D6DC2793EC0D}" type="presOf" srcId="{CECAAB6E-871F-45BA-8B6C-F97F64247E68}" destId="{EA8D9670-BF85-447C-A78D-FE13D6147847}" srcOrd="0" destOrd="0" presId="urn:microsoft.com/office/officeart/2005/8/layout/radial4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0C3AEF1C-31E6-454C-8051-876562AE7FA4}" type="presOf" srcId="{AFF185FE-CB98-427A-95AD-EF567F5AF58F}" destId="{07BE1A4A-2CF5-4CF7-BB40-9DB8A6B26450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FE7A1930-0EA1-4AAB-8A78-3BBD7AAF6E39}" type="presParOf" srcId="{0DD0242C-BA7D-41F8-82EE-4874ADCDC8E5}" destId="{EA8D9670-BF85-447C-A78D-FE13D6147847}" srcOrd="1" destOrd="0" presId="urn:microsoft.com/office/officeart/2005/8/layout/radial4"/>
    <dgm:cxn modelId="{E932C983-4E57-4190-A288-CBFBFCF62634}" type="presParOf" srcId="{0DD0242C-BA7D-41F8-82EE-4874ADCDC8E5}" destId="{07BE1A4A-2CF5-4CF7-BB40-9DB8A6B26450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Skip-gram</a:t>
          </a:r>
        </a:p>
        <a:p>
          <a:r>
            <a:rPr lang="en-US" dirty="0"/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AFF185FE-CB98-427A-95AD-EF567F5AF58F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75k Movie reviews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CAAB6E-871F-45BA-8B6C-F97F64247E68}" type="parTrans" cxnId="{DFA0AD97-5749-43DD-8DAC-74363EED7266}">
      <dgm:prSet/>
      <dgm:spPr/>
      <dgm:t>
        <a:bodyPr/>
        <a:lstStyle/>
        <a:p>
          <a:endParaRPr lang="en-US"/>
        </a:p>
      </dgm:t>
    </dgm:pt>
    <dgm:pt modelId="{A58E8DC5-2B49-42B5-839E-DFC24BE28E8A}" type="sibTrans" cxnId="{DFA0AD97-5749-43DD-8DAC-74363EED7266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9BFFFA-3238-4B93-9EB8-336838517E21}" type="pres">
      <dgm:prSet presAssocID="{90EA1832-A370-4B5A-ABCC-9BDA33FF7920}" presName="centerShape" presStyleLbl="node0" presStyleIdx="0" presStyleCnt="1"/>
      <dgm:spPr/>
      <dgm:t>
        <a:bodyPr/>
        <a:lstStyle/>
        <a:p>
          <a:endParaRPr lang="en-US"/>
        </a:p>
      </dgm:t>
    </dgm:pt>
    <dgm:pt modelId="{EA8D9670-BF85-447C-A78D-FE13D6147847}" type="pres">
      <dgm:prSet presAssocID="{CECAAB6E-871F-45BA-8B6C-F97F64247E68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07BE1A4A-2CF5-4CF7-BB40-9DB8A6B26450}" type="pres">
      <dgm:prSet presAssocID="{AFF185FE-CB98-427A-95AD-EF567F5AF58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A0AD97-5749-43DD-8DAC-74363EED7266}" srcId="{90EA1832-A370-4B5A-ABCC-9BDA33FF7920}" destId="{AFF185FE-CB98-427A-95AD-EF567F5AF58F}" srcOrd="0" destOrd="0" parTransId="{CECAAB6E-871F-45BA-8B6C-F97F64247E68}" sibTransId="{A58E8DC5-2B49-42B5-839E-DFC24BE28E8A}"/>
    <dgm:cxn modelId="{F5984357-DBC6-4C40-A479-D6DC2793EC0D}" type="presOf" srcId="{CECAAB6E-871F-45BA-8B6C-F97F64247E68}" destId="{EA8D9670-BF85-447C-A78D-FE13D6147847}" srcOrd="0" destOrd="0" presId="urn:microsoft.com/office/officeart/2005/8/layout/radial4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0C3AEF1C-31E6-454C-8051-876562AE7FA4}" type="presOf" srcId="{AFF185FE-CB98-427A-95AD-EF567F5AF58F}" destId="{07BE1A4A-2CF5-4CF7-BB40-9DB8A6B26450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FE7A1930-0EA1-4AAB-8A78-3BBD7AAF6E39}" type="presParOf" srcId="{0DD0242C-BA7D-41F8-82EE-4874ADCDC8E5}" destId="{EA8D9670-BF85-447C-A78D-FE13D6147847}" srcOrd="1" destOrd="0" presId="urn:microsoft.com/office/officeart/2005/8/layout/radial4"/>
    <dgm:cxn modelId="{E932C983-4E57-4190-A288-CBFBFCF62634}" type="presParOf" srcId="{0DD0242C-BA7D-41F8-82EE-4874ADCDC8E5}" destId="{07BE1A4A-2CF5-4CF7-BB40-9DB8A6B26450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546B8C-1745-4EC6-B33D-BA2EC9328753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0"/>
      <dgm:spPr/>
    </dgm:pt>
    <dgm:pt modelId="{9E0C14FF-8657-45AF-8D71-3F64D9EE4E44}">
      <dgm:prSet phldrT="[Text]" phldr="1"/>
      <dgm:spPr/>
      <dgm:t>
        <a:bodyPr/>
        <a:lstStyle/>
        <a:p>
          <a:endParaRPr lang="en-US"/>
        </a:p>
      </dgm:t>
    </dgm:pt>
    <dgm:pt modelId="{E5D08764-F83F-4CF9-9EEE-15FE4F00D5BF}" type="parTrans" cxnId="{70CD4A2E-8611-407A-BBE7-3E5AC0479C11}">
      <dgm:prSet/>
      <dgm:spPr/>
      <dgm:t>
        <a:bodyPr/>
        <a:lstStyle/>
        <a:p>
          <a:endParaRPr lang="en-US"/>
        </a:p>
      </dgm:t>
    </dgm:pt>
    <dgm:pt modelId="{65B09C57-B192-4307-BE4C-F221F624DF18}" type="sibTrans" cxnId="{70CD4A2E-8611-407A-BBE7-3E5AC0479C11}">
      <dgm:prSet/>
      <dgm:spPr/>
      <dgm:t>
        <a:bodyPr/>
        <a:lstStyle/>
        <a:p>
          <a:endParaRPr lang="en-US"/>
        </a:p>
      </dgm:t>
    </dgm:pt>
    <dgm:pt modelId="{BE178703-051C-493A-AD90-FE7103D20FD1}">
      <dgm:prSet phldrT="[Text]" phldr="1"/>
      <dgm:spPr/>
      <dgm:t>
        <a:bodyPr/>
        <a:lstStyle/>
        <a:p>
          <a:endParaRPr lang="en-US"/>
        </a:p>
      </dgm:t>
    </dgm:pt>
    <dgm:pt modelId="{C69C2440-901E-49DF-9297-46B2CDA6DC5E}" type="parTrans" cxnId="{0023F787-6512-41D4-B79A-8E0E65044748}">
      <dgm:prSet/>
      <dgm:spPr/>
      <dgm:t>
        <a:bodyPr/>
        <a:lstStyle/>
        <a:p>
          <a:endParaRPr lang="en-US"/>
        </a:p>
      </dgm:t>
    </dgm:pt>
    <dgm:pt modelId="{AE8AACE0-C3F5-43F5-9E2B-6B316CE24C17}" type="sibTrans" cxnId="{0023F787-6512-41D4-B79A-8E0E65044748}">
      <dgm:prSet/>
      <dgm:spPr/>
      <dgm:t>
        <a:bodyPr/>
        <a:lstStyle/>
        <a:p>
          <a:endParaRPr lang="en-US"/>
        </a:p>
      </dgm:t>
    </dgm:pt>
    <dgm:pt modelId="{B6FABF4E-7895-49AB-BD22-083D21591FF7}">
      <dgm:prSet phldrT="[Text]" phldr="1"/>
      <dgm:spPr/>
      <dgm:t>
        <a:bodyPr/>
        <a:lstStyle/>
        <a:p>
          <a:endParaRPr lang="en-US"/>
        </a:p>
      </dgm:t>
    </dgm:pt>
    <dgm:pt modelId="{EFEC30D7-7615-4947-ACCD-1DC4C2523037}" type="parTrans" cxnId="{BCF5B432-E895-4976-A024-850F2C6CF1CF}">
      <dgm:prSet/>
      <dgm:spPr/>
      <dgm:t>
        <a:bodyPr/>
        <a:lstStyle/>
        <a:p>
          <a:endParaRPr lang="en-US"/>
        </a:p>
      </dgm:t>
    </dgm:pt>
    <dgm:pt modelId="{C1D5EEB6-C653-47CB-A602-994CAD58297A}" type="sibTrans" cxnId="{BCF5B432-E895-4976-A024-850F2C6CF1CF}">
      <dgm:prSet/>
      <dgm:spPr/>
      <dgm:t>
        <a:bodyPr/>
        <a:lstStyle/>
        <a:p>
          <a:endParaRPr lang="en-US"/>
        </a:p>
      </dgm:t>
    </dgm:pt>
    <dgm:pt modelId="{BD95A6AE-D30E-46E4-A1C9-1F474B0BAB62}" type="pres">
      <dgm:prSet presAssocID="{17546B8C-1745-4EC6-B33D-BA2EC932875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E3D84B9-0DBC-4325-8C3C-C61A99738388}" type="pres">
      <dgm:prSet presAssocID="{9E0C14FF-8657-45AF-8D71-3F64D9EE4E4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8F5042-A534-4098-8B47-32FBC513E5D4}" type="pres">
      <dgm:prSet presAssocID="{9E0C14FF-8657-45AF-8D71-3F64D9EE4E44}" presName="gear1srcNode" presStyleLbl="node1" presStyleIdx="0" presStyleCnt="3"/>
      <dgm:spPr/>
      <dgm:t>
        <a:bodyPr/>
        <a:lstStyle/>
        <a:p>
          <a:endParaRPr lang="en-US"/>
        </a:p>
      </dgm:t>
    </dgm:pt>
    <dgm:pt modelId="{4CABEB32-3C15-4FF9-BBC1-9D1EEDAE5DAF}" type="pres">
      <dgm:prSet presAssocID="{9E0C14FF-8657-45AF-8D71-3F64D9EE4E44}" presName="gear1dstNode" presStyleLbl="node1" presStyleIdx="0" presStyleCnt="3"/>
      <dgm:spPr/>
      <dgm:t>
        <a:bodyPr/>
        <a:lstStyle/>
        <a:p>
          <a:endParaRPr lang="en-US"/>
        </a:p>
      </dgm:t>
    </dgm:pt>
    <dgm:pt modelId="{36E35068-AAA0-4A8C-806A-D54AD601EA9A}" type="pres">
      <dgm:prSet presAssocID="{BE178703-051C-493A-AD90-FE7103D20FD1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591343-D2F6-4C36-865E-F1B0724EBD97}" type="pres">
      <dgm:prSet presAssocID="{BE178703-051C-493A-AD90-FE7103D20FD1}" presName="gear2srcNode" presStyleLbl="node1" presStyleIdx="1" presStyleCnt="3"/>
      <dgm:spPr/>
      <dgm:t>
        <a:bodyPr/>
        <a:lstStyle/>
        <a:p>
          <a:endParaRPr lang="en-US"/>
        </a:p>
      </dgm:t>
    </dgm:pt>
    <dgm:pt modelId="{ABCCE3BB-C59A-4F24-836F-8F3BB186C32F}" type="pres">
      <dgm:prSet presAssocID="{BE178703-051C-493A-AD90-FE7103D20FD1}" presName="gear2dstNode" presStyleLbl="node1" presStyleIdx="1" presStyleCnt="3"/>
      <dgm:spPr/>
      <dgm:t>
        <a:bodyPr/>
        <a:lstStyle/>
        <a:p>
          <a:endParaRPr lang="en-US"/>
        </a:p>
      </dgm:t>
    </dgm:pt>
    <dgm:pt modelId="{892602D5-051C-4C50-B178-967BEB7E4B1A}" type="pres">
      <dgm:prSet presAssocID="{B6FABF4E-7895-49AB-BD22-083D21591FF7}" presName="gear3" presStyleLbl="node1" presStyleIdx="2" presStyleCnt="3"/>
      <dgm:spPr/>
      <dgm:t>
        <a:bodyPr/>
        <a:lstStyle/>
        <a:p>
          <a:endParaRPr lang="en-US"/>
        </a:p>
      </dgm:t>
    </dgm:pt>
    <dgm:pt modelId="{8C3FD66D-46B3-4780-803C-E18D1522BDEA}" type="pres">
      <dgm:prSet presAssocID="{B6FABF4E-7895-49AB-BD22-083D21591FF7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C048D-53AB-4CC6-8EB1-6FF19ABA8718}" type="pres">
      <dgm:prSet presAssocID="{B6FABF4E-7895-49AB-BD22-083D21591FF7}" presName="gear3srcNode" presStyleLbl="node1" presStyleIdx="2" presStyleCnt="3"/>
      <dgm:spPr/>
      <dgm:t>
        <a:bodyPr/>
        <a:lstStyle/>
        <a:p>
          <a:endParaRPr lang="en-US"/>
        </a:p>
      </dgm:t>
    </dgm:pt>
    <dgm:pt modelId="{8FCA3501-DF4B-4405-9239-E7CE66ECC1FE}" type="pres">
      <dgm:prSet presAssocID="{B6FABF4E-7895-49AB-BD22-083D21591FF7}" presName="gear3dstNode" presStyleLbl="node1" presStyleIdx="2" presStyleCnt="3"/>
      <dgm:spPr/>
      <dgm:t>
        <a:bodyPr/>
        <a:lstStyle/>
        <a:p>
          <a:endParaRPr lang="en-US"/>
        </a:p>
      </dgm:t>
    </dgm:pt>
    <dgm:pt modelId="{3F77B97E-C752-4020-8833-1A0F8CF6DB7C}" type="pres">
      <dgm:prSet presAssocID="{65B09C57-B192-4307-BE4C-F221F624DF18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C48AFD4C-DC37-4957-8FBE-F418725F5155}" type="pres">
      <dgm:prSet presAssocID="{AE8AACE0-C3F5-43F5-9E2B-6B316CE24C17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67CB12B8-4CC5-49FE-B1A9-932B9ED70BEB}" type="pres">
      <dgm:prSet presAssocID="{C1D5EEB6-C653-47CB-A602-994CAD58297A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6D468D3A-D058-4B54-98D1-940B507639B1}" type="presOf" srcId="{B6FABF4E-7895-49AB-BD22-083D21591FF7}" destId="{3C0C048D-53AB-4CC6-8EB1-6FF19ABA8718}" srcOrd="2" destOrd="0" presId="urn:microsoft.com/office/officeart/2005/8/layout/gear1"/>
    <dgm:cxn modelId="{8EF3F60C-946B-4ECA-860A-D72E01929C34}" type="presOf" srcId="{9E0C14FF-8657-45AF-8D71-3F64D9EE4E44}" destId="{FE3D84B9-0DBC-4325-8C3C-C61A99738388}" srcOrd="0" destOrd="0" presId="urn:microsoft.com/office/officeart/2005/8/layout/gear1"/>
    <dgm:cxn modelId="{96947922-D43F-4DB2-A7A8-37D77B3997B0}" type="presOf" srcId="{BE178703-051C-493A-AD90-FE7103D20FD1}" destId="{ABCCE3BB-C59A-4F24-836F-8F3BB186C32F}" srcOrd="2" destOrd="0" presId="urn:microsoft.com/office/officeart/2005/8/layout/gear1"/>
    <dgm:cxn modelId="{33A81CBB-6CC2-4600-8866-49BDF56CE4EE}" type="presOf" srcId="{B6FABF4E-7895-49AB-BD22-083D21591FF7}" destId="{8C3FD66D-46B3-4780-803C-E18D1522BDEA}" srcOrd="1" destOrd="0" presId="urn:microsoft.com/office/officeart/2005/8/layout/gear1"/>
    <dgm:cxn modelId="{741DB9CD-F7BE-4C05-BCE9-4B5B4338C521}" type="presOf" srcId="{C1D5EEB6-C653-47CB-A602-994CAD58297A}" destId="{67CB12B8-4CC5-49FE-B1A9-932B9ED70BEB}" srcOrd="0" destOrd="0" presId="urn:microsoft.com/office/officeart/2005/8/layout/gear1"/>
    <dgm:cxn modelId="{25BA728B-DEA8-4A66-AF21-B87965D6EF10}" type="presOf" srcId="{AE8AACE0-C3F5-43F5-9E2B-6B316CE24C17}" destId="{C48AFD4C-DC37-4957-8FBE-F418725F5155}" srcOrd="0" destOrd="0" presId="urn:microsoft.com/office/officeart/2005/8/layout/gear1"/>
    <dgm:cxn modelId="{0798FEE5-574D-4B77-9341-D36A5F73E887}" type="presOf" srcId="{9E0C14FF-8657-45AF-8D71-3F64D9EE4E44}" destId="{4CABEB32-3C15-4FF9-BBC1-9D1EEDAE5DAF}" srcOrd="2" destOrd="0" presId="urn:microsoft.com/office/officeart/2005/8/layout/gear1"/>
    <dgm:cxn modelId="{69A57DEA-BC99-4A94-B3BE-5A2376760DB8}" type="presOf" srcId="{BE178703-051C-493A-AD90-FE7103D20FD1}" destId="{9C591343-D2F6-4C36-865E-F1B0724EBD97}" srcOrd="1" destOrd="0" presId="urn:microsoft.com/office/officeart/2005/8/layout/gear1"/>
    <dgm:cxn modelId="{F258B245-EBB7-4CD7-8A42-002933204766}" type="presOf" srcId="{9E0C14FF-8657-45AF-8D71-3F64D9EE4E44}" destId="{798F5042-A534-4098-8B47-32FBC513E5D4}" srcOrd="1" destOrd="0" presId="urn:microsoft.com/office/officeart/2005/8/layout/gear1"/>
    <dgm:cxn modelId="{701EE102-338F-4E1D-B0B3-EFEE13ACC135}" type="presOf" srcId="{17546B8C-1745-4EC6-B33D-BA2EC9328753}" destId="{BD95A6AE-D30E-46E4-A1C9-1F474B0BAB62}" srcOrd="0" destOrd="0" presId="urn:microsoft.com/office/officeart/2005/8/layout/gear1"/>
    <dgm:cxn modelId="{3C13FBC8-2D6F-4051-A029-A3CEAE8F8AED}" type="presOf" srcId="{B6FABF4E-7895-49AB-BD22-083D21591FF7}" destId="{892602D5-051C-4C50-B178-967BEB7E4B1A}" srcOrd="0" destOrd="0" presId="urn:microsoft.com/office/officeart/2005/8/layout/gear1"/>
    <dgm:cxn modelId="{3529F4AB-0528-4B2C-A988-0370BEDD4FA7}" type="presOf" srcId="{BE178703-051C-493A-AD90-FE7103D20FD1}" destId="{36E35068-AAA0-4A8C-806A-D54AD601EA9A}" srcOrd="0" destOrd="0" presId="urn:microsoft.com/office/officeart/2005/8/layout/gear1"/>
    <dgm:cxn modelId="{BCF5B432-E895-4976-A024-850F2C6CF1CF}" srcId="{17546B8C-1745-4EC6-B33D-BA2EC9328753}" destId="{B6FABF4E-7895-49AB-BD22-083D21591FF7}" srcOrd="2" destOrd="0" parTransId="{EFEC30D7-7615-4947-ACCD-1DC4C2523037}" sibTransId="{C1D5EEB6-C653-47CB-A602-994CAD58297A}"/>
    <dgm:cxn modelId="{47775070-4E56-463C-84A9-DC8CB6F9A454}" type="presOf" srcId="{65B09C57-B192-4307-BE4C-F221F624DF18}" destId="{3F77B97E-C752-4020-8833-1A0F8CF6DB7C}" srcOrd="0" destOrd="0" presId="urn:microsoft.com/office/officeart/2005/8/layout/gear1"/>
    <dgm:cxn modelId="{70CD4A2E-8611-407A-BBE7-3E5AC0479C11}" srcId="{17546B8C-1745-4EC6-B33D-BA2EC9328753}" destId="{9E0C14FF-8657-45AF-8D71-3F64D9EE4E44}" srcOrd="0" destOrd="0" parTransId="{E5D08764-F83F-4CF9-9EEE-15FE4F00D5BF}" sibTransId="{65B09C57-B192-4307-BE4C-F221F624DF18}"/>
    <dgm:cxn modelId="{0023F787-6512-41D4-B79A-8E0E65044748}" srcId="{17546B8C-1745-4EC6-B33D-BA2EC9328753}" destId="{BE178703-051C-493A-AD90-FE7103D20FD1}" srcOrd="1" destOrd="0" parTransId="{C69C2440-901E-49DF-9297-46B2CDA6DC5E}" sibTransId="{AE8AACE0-C3F5-43F5-9E2B-6B316CE24C17}"/>
    <dgm:cxn modelId="{FAB4E086-AF8A-4F65-B000-E4B3863150EF}" type="presOf" srcId="{B6FABF4E-7895-49AB-BD22-083D21591FF7}" destId="{8FCA3501-DF4B-4405-9239-E7CE66ECC1FE}" srcOrd="3" destOrd="0" presId="urn:microsoft.com/office/officeart/2005/8/layout/gear1"/>
    <dgm:cxn modelId="{1D533EC3-37F1-41A4-8ED9-07EEA003C42D}" type="presParOf" srcId="{BD95A6AE-D30E-46E4-A1C9-1F474B0BAB62}" destId="{FE3D84B9-0DBC-4325-8C3C-C61A99738388}" srcOrd="0" destOrd="0" presId="urn:microsoft.com/office/officeart/2005/8/layout/gear1"/>
    <dgm:cxn modelId="{9D501D02-1C7E-4152-93F9-26D1981C1D32}" type="presParOf" srcId="{BD95A6AE-D30E-46E4-A1C9-1F474B0BAB62}" destId="{798F5042-A534-4098-8B47-32FBC513E5D4}" srcOrd="1" destOrd="0" presId="urn:microsoft.com/office/officeart/2005/8/layout/gear1"/>
    <dgm:cxn modelId="{67517BF1-429E-4304-A6F7-C8D9866C615A}" type="presParOf" srcId="{BD95A6AE-D30E-46E4-A1C9-1F474B0BAB62}" destId="{4CABEB32-3C15-4FF9-BBC1-9D1EEDAE5DAF}" srcOrd="2" destOrd="0" presId="urn:microsoft.com/office/officeart/2005/8/layout/gear1"/>
    <dgm:cxn modelId="{0A20E4E3-35E9-464A-971F-966A60BAC5B1}" type="presParOf" srcId="{BD95A6AE-D30E-46E4-A1C9-1F474B0BAB62}" destId="{36E35068-AAA0-4A8C-806A-D54AD601EA9A}" srcOrd="3" destOrd="0" presId="urn:microsoft.com/office/officeart/2005/8/layout/gear1"/>
    <dgm:cxn modelId="{C0D9FF13-EC47-4E29-96E8-1CB27F19CA1D}" type="presParOf" srcId="{BD95A6AE-D30E-46E4-A1C9-1F474B0BAB62}" destId="{9C591343-D2F6-4C36-865E-F1B0724EBD97}" srcOrd="4" destOrd="0" presId="urn:microsoft.com/office/officeart/2005/8/layout/gear1"/>
    <dgm:cxn modelId="{666177F8-0C84-4451-ABB2-0944DA651054}" type="presParOf" srcId="{BD95A6AE-D30E-46E4-A1C9-1F474B0BAB62}" destId="{ABCCE3BB-C59A-4F24-836F-8F3BB186C32F}" srcOrd="5" destOrd="0" presId="urn:microsoft.com/office/officeart/2005/8/layout/gear1"/>
    <dgm:cxn modelId="{4B8B8EE5-4BD0-469A-BBC3-00F1CFD70758}" type="presParOf" srcId="{BD95A6AE-D30E-46E4-A1C9-1F474B0BAB62}" destId="{892602D5-051C-4C50-B178-967BEB7E4B1A}" srcOrd="6" destOrd="0" presId="urn:microsoft.com/office/officeart/2005/8/layout/gear1"/>
    <dgm:cxn modelId="{249A1930-06FC-4EE9-AF7E-DF8117A6EDFC}" type="presParOf" srcId="{BD95A6AE-D30E-46E4-A1C9-1F474B0BAB62}" destId="{8C3FD66D-46B3-4780-803C-E18D1522BDEA}" srcOrd="7" destOrd="0" presId="urn:microsoft.com/office/officeart/2005/8/layout/gear1"/>
    <dgm:cxn modelId="{10E07F0F-79C0-4F6F-B76B-01306CB16C1D}" type="presParOf" srcId="{BD95A6AE-D30E-46E4-A1C9-1F474B0BAB62}" destId="{3C0C048D-53AB-4CC6-8EB1-6FF19ABA8718}" srcOrd="8" destOrd="0" presId="urn:microsoft.com/office/officeart/2005/8/layout/gear1"/>
    <dgm:cxn modelId="{638A21E2-C52F-480F-814A-E7C73BB934C8}" type="presParOf" srcId="{BD95A6AE-D30E-46E4-A1C9-1F474B0BAB62}" destId="{8FCA3501-DF4B-4405-9239-E7CE66ECC1FE}" srcOrd="9" destOrd="0" presId="urn:microsoft.com/office/officeart/2005/8/layout/gear1"/>
    <dgm:cxn modelId="{F9255693-B56D-4F84-B2E2-9FCCD4D34083}" type="presParOf" srcId="{BD95A6AE-D30E-46E4-A1C9-1F474B0BAB62}" destId="{3F77B97E-C752-4020-8833-1A0F8CF6DB7C}" srcOrd="10" destOrd="0" presId="urn:microsoft.com/office/officeart/2005/8/layout/gear1"/>
    <dgm:cxn modelId="{99F116A4-4D5A-4A1B-838F-01C0796421E9}" type="presParOf" srcId="{BD95A6AE-D30E-46E4-A1C9-1F474B0BAB62}" destId="{C48AFD4C-DC37-4957-8FBE-F418725F5155}" srcOrd="11" destOrd="0" presId="urn:microsoft.com/office/officeart/2005/8/layout/gear1"/>
    <dgm:cxn modelId="{EB85033D-AA32-4076-A6E3-81C8F655BBC0}" type="presParOf" srcId="{BD95A6AE-D30E-46E4-A1C9-1F474B0BAB62}" destId="{67CB12B8-4CC5-49FE-B1A9-932B9ED70BE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Skip-gram</a:t>
          </a:r>
        </a:p>
        <a:p>
          <a:r>
            <a:rPr lang="en-US" dirty="0">
              <a:solidFill>
                <a:schemeClr val="bg1"/>
              </a:solidFill>
            </a:rPr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AFF185FE-CB98-427A-95AD-EF567F5AF58F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25k Movie reviews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CAAB6E-871F-45BA-8B6C-F97F64247E68}" type="parTrans" cxnId="{DFA0AD97-5749-43DD-8DAC-74363EED7266}">
      <dgm:prSet/>
      <dgm:spPr/>
      <dgm:t>
        <a:bodyPr/>
        <a:lstStyle/>
        <a:p>
          <a:endParaRPr lang="en-US"/>
        </a:p>
      </dgm:t>
    </dgm:pt>
    <dgm:pt modelId="{A58E8DC5-2B49-42B5-839E-DFC24BE28E8A}" type="sibTrans" cxnId="{DFA0AD97-5749-43DD-8DAC-74363EED7266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9BFFFA-3238-4B93-9EB8-336838517E21}" type="pres">
      <dgm:prSet presAssocID="{90EA1832-A370-4B5A-ABCC-9BDA33FF7920}" presName="centerShape" presStyleLbl="node0" presStyleIdx="0" presStyleCnt="1"/>
      <dgm:spPr/>
      <dgm:t>
        <a:bodyPr/>
        <a:lstStyle/>
        <a:p>
          <a:endParaRPr lang="en-US"/>
        </a:p>
      </dgm:t>
    </dgm:pt>
    <dgm:pt modelId="{EA8D9670-BF85-447C-A78D-FE13D6147847}" type="pres">
      <dgm:prSet presAssocID="{CECAAB6E-871F-45BA-8B6C-F97F64247E68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07BE1A4A-2CF5-4CF7-BB40-9DB8A6B26450}" type="pres">
      <dgm:prSet presAssocID="{AFF185FE-CB98-427A-95AD-EF567F5AF58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A0AD97-5749-43DD-8DAC-74363EED7266}" srcId="{90EA1832-A370-4B5A-ABCC-9BDA33FF7920}" destId="{AFF185FE-CB98-427A-95AD-EF567F5AF58F}" srcOrd="0" destOrd="0" parTransId="{CECAAB6E-871F-45BA-8B6C-F97F64247E68}" sibTransId="{A58E8DC5-2B49-42B5-839E-DFC24BE28E8A}"/>
    <dgm:cxn modelId="{F5984357-DBC6-4C40-A479-D6DC2793EC0D}" type="presOf" srcId="{CECAAB6E-871F-45BA-8B6C-F97F64247E68}" destId="{EA8D9670-BF85-447C-A78D-FE13D6147847}" srcOrd="0" destOrd="0" presId="urn:microsoft.com/office/officeart/2005/8/layout/radial4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0C3AEF1C-31E6-454C-8051-876562AE7FA4}" type="presOf" srcId="{AFF185FE-CB98-427A-95AD-EF567F5AF58F}" destId="{07BE1A4A-2CF5-4CF7-BB40-9DB8A6B26450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FE7A1930-0EA1-4AAB-8A78-3BBD7AAF6E39}" type="presParOf" srcId="{0DD0242C-BA7D-41F8-82EE-4874ADCDC8E5}" destId="{EA8D9670-BF85-447C-A78D-FE13D6147847}" srcOrd="1" destOrd="0" presId="urn:microsoft.com/office/officeart/2005/8/layout/radial4"/>
    <dgm:cxn modelId="{E932C983-4E57-4190-A288-CBFBFCF62634}" type="presParOf" srcId="{0DD0242C-BA7D-41F8-82EE-4874ADCDC8E5}" destId="{07BE1A4A-2CF5-4CF7-BB40-9DB8A6B26450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Skip-gram</a:t>
          </a:r>
        </a:p>
        <a:p>
          <a:r>
            <a:rPr lang="en-US" dirty="0">
              <a:solidFill>
                <a:schemeClr val="bg1"/>
              </a:solidFill>
            </a:rPr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AFF185FE-CB98-427A-95AD-EF567F5AF58F}">
      <dgm:prSet phldrT="[Text]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Product reviews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CAAB6E-871F-45BA-8B6C-F97F64247E68}" type="parTrans" cxnId="{DFA0AD97-5749-43DD-8DAC-74363EED7266}">
      <dgm:prSet/>
      <dgm:spPr/>
      <dgm:t>
        <a:bodyPr/>
        <a:lstStyle/>
        <a:p>
          <a:endParaRPr lang="en-US"/>
        </a:p>
      </dgm:t>
    </dgm:pt>
    <dgm:pt modelId="{A58E8DC5-2B49-42B5-839E-DFC24BE28E8A}" type="sibTrans" cxnId="{DFA0AD97-5749-43DD-8DAC-74363EED7266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9BFFFA-3238-4B93-9EB8-336838517E21}" type="pres">
      <dgm:prSet presAssocID="{90EA1832-A370-4B5A-ABCC-9BDA33FF7920}" presName="centerShape" presStyleLbl="node0" presStyleIdx="0" presStyleCnt="1"/>
      <dgm:spPr/>
      <dgm:t>
        <a:bodyPr/>
        <a:lstStyle/>
        <a:p>
          <a:endParaRPr lang="en-US"/>
        </a:p>
      </dgm:t>
    </dgm:pt>
    <dgm:pt modelId="{EA8D9670-BF85-447C-A78D-FE13D6147847}" type="pres">
      <dgm:prSet presAssocID="{CECAAB6E-871F-45BA-8B6C-F97F64247E68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07BE1A4A-2CF5-4CF7-BB40-9DB8A6B26450}" type="pres">
      <dgm:prSet presAssocID="{AFF185FE-CB98-427A-95AD-EF567F5AF58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A0AD97-5749-43DD-8DAC-74363EED7266}" srcId="{90EA1832-A370-4B5A-ABCC-9BDA33FF7920}" destId="{AFF185FE-CB98-427A-95AD-EF567F5AF58F}" srcOrd="0" destOrd="0" parTransId="{CECAAB6E-871F-45BA-8B6C-F97F64247E68}" sibTransId="{A58E8DC5-2B49-42B5-839E-DFC24BE28E8A}"/>
    <dgm:cxn modelId="{F5984357-DBC6-4C40-A479-D6DC2793EC0D}" type="presOf" srcId="{CECAAB6E-871F-45BA-8B6C-F97F64247E68}" destId="{EA8D9670-BF85-447C-A78D-FE13D6147847}" srcOrd="0" destOrd="0" presId="urn:microsoft.com/office/officeart/2005/8/layout/radial4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0C3AEF1C-31E6-454C-8051-876562AE7FA4}" type="presOf" srcId="{AFF185FE-CB98-427A-95AD-EF567F5AF58F}" destId="{07BE1A4A-2CF5-4CF7-BB40-9DB8A6B26450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FE7A1930-0EA1-4AAB-8A78-3BBD7AAF6E39}" type="presParOf" srcId="{0DD0242C-BA7D-41F8-82EE-4874ADCDC8E5}" destId="{EA8D9670-BF85-447C-A78D-FE13D6147847}" srcOrd="1" destOrd="0" presId="urn:microsoft.com/office/officeart/2005/8/layout/radial4"/>
    <dgm:cxn modelId="{E932C983-4E57-4190-A288-CBFBFCF62634}" type="presParOf" srcId="{0DD0242C-BA7D-41F8-82EE-4874ADCDC8E5}" destId="{07BE1A4A-2CF5-4CF7-BB40-9DB8A6B26450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546B8C-1745-4EC6-B33D-BA2EC9328753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0"/>
      <dgm:spPr/>
    </dgm:pt>
    <dgm:pt modelId="{9E0C14FF-8657-45AF-8D71-3F64D9EE4E44}">
      <dgm:prSet phldrT="[Text]" phldr="1"/>
      <dgm:spPr/>
      <dgm:t>
        <a:bodyPr/>
        <a:lstStyle/>
        <a:p>
          <a:endParaRPr lang="en-US"/>
        </a:p>
      </dgm:t>
    </dgm:pt>
    <dgm:pt modelId="{E5D08764-F83F-4CF9-9EEE-15FE4F00D5BF}" type="parTrans" cxnId="{70CD4A2E-8611-407A-BBE7-3E5AC0479C11}">
      <dgm:prSet/>
      <dgm:spPr/>
      <dgm:t>
        <a:bodyPr/>
        <a:lstStyle/>
        <a:p>
          <a:endParaRPr lang="en-US"/>
        </a:p>
      </dgm:t>
    </dgm:pt>
    <dgm:pt modelId="{65B09C57-B192-4307-BE4C-F221F624DF18}" type="sibTrans" cxnId="{70CD4A2E-8611-407A-BBE7-3E5AC0479C11}">
      <dgm:prSet/>
      <dgm:spPr/>
      <dgm:t>
        <a:bodyPr/>
        <a:lstStyle/>
        <a:p>
          <a:endParaRPr lang="en-US"/>
        </a:p>
      </dgm:t>
    </dgm:pt>
    <dgm:pt modelId="{BE178703-051C-493A-AD90-FE7103D20FD1}">
      <dgm:prSet phldrT="[Text]" phldr="1"/>
      <dgm:spPr/>
      <dgm:t>
        <a:bodyPr/>
        <a:lstStyle/>
        <a:p>
          <a:endParaRPr lang="en-US"/>
        </a:p>
      </dgm:t>
    </dgm:pt>
    <dgm:pt modelId="{C69C2440-901E-49DF-9297-46B2CDA6DC5E}" type="parTrans" cxnId="{0023F787-6512-41D4-B79A-8E0E65044748}">
      <dgm:prSet/>
      <dgm:spPr/>
      <dgm:t>
        <a:bodyPr/>
        <a:lstStyle/>
        <a:p>
          <a:endParaRPr lang="en-US"/>
        </a:p>
      </dgm:t>
    </dgm:pt>
    <dgm:pt modelId="{AE8AACE0-C3F5-43F5-9E2B-6B316CE24C17}" type="sibTrans" cxnId="{0023F787-6512-41D4-B79A-8E0E65044748}">
      <dgm:prSet/>
      <dgm:spPr/>
      <dgm:t>
        <a:bodyPr/>
        <a:lstStyle/>
        <a:p>
          <a:endParaRPr lang="en-US"/>
        </a:p>
      </dgm:t>
    </dgm:pt>
    <dgm:pt modelId="{B6FABF4E-7895-49AB-BD22-083D21591FF7}">
      <dgm:prSet phldrT="[Text]" phldr="1"/>
      <dgm:spPr/>
      <dgm:t>
        <a:bodyPr/>
        <a:lstStyle/>
        <a:p>
          <a:endParaRPr lang="en-US" dirty="0"/>
        </a:p>
      </dgm:t>
    </dgm:pt>
    <dgm:pt modelId="{EFEC30D7-7615-4947-ACCD-1DC4C2523037}" type="parTrans" cxnId="{BCF5B432-E895-4976-A024-850F2C6CF1CF}">
      <dgm:prSet/>
      <dgm:spPr/>
      <dgm:t>
        <a:bodyPr/>
        <a:lstStyle/>
        <a:p>
          <a:endParaRPr lang="en-US"/>
        </a:p>
      </dgm:t>
    </dgm:pt>
    <dgm:pt modelId="{C1D5EEB6-C653-47CB-A602-994CAD58297A}" type="sibTrans" cxnId="{BCF5B432-E895-4976-A024-850F2C6CF1CF}">
      <dgm:prSet/>
      <dgm:spPr/>
      <dgm:t>
        <a:bodyPr/>
        <a:lstStyle/>
        <a:p>
          <a:endParaRPr lang="en-US"/>
        </a:p>
      </dgm:t>
    </dgm:pt>
    <dgm:pt modelId="{BD95A6AE-D30E-46E4-A1C9-1F474B0BAB62}" type="pres">
      <dgm:prSet presAssocID="{17546B8C-1745-4EC6-B33D-BA2EC932875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E3D84B9-0DBC-4325-8C3C-C61A99738388}" type="pres">
      <dgm:prSet presAssocID="{9E0C14FF-8657-45AF-8D71-3F64D9EE4E4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8F5042-A534-4098-8B47-32FBC513E5D4}" type="pres">
      <dgm:prSet presAssocID="{9E0C14FF-8657-45AF-8D71-3F64D9EE4E44}" presName="gear1srcNode" presStyleLbl="node1" presStyleIdx="0" presStyleCnt="3"/>
      <dgm:spPr/>
      <dgm:t>
        <a:bodyPr/>
        <a:lstStyle/>
        <a:p>
          <a:endParaRPr lang="en-US"/>
        </a:p>
      </dgm:t>
    </dgm:pt>
    <dgm:pt modelId="{4CABEB32-3C15-4FF9-BBC1-9D1EEDAE5DAF}" type="pres">
      <dgm:prSet presAssocID="{9E0C14FF-8657-45AF-8D71-3F64D9EE4E44}" presName="gear1dstNode" presStyleLbl="node1" presStyleIdx="0" presStyleCnt="3"/>
      <dgm:spPr/>
      <dgm:t>
        <a:bodyPr/>
        <a:lstStyle/>
        <a:p>
          <a:endParaRPr lang="en-US"/>
        </a:p>
      </dgm:t>
    </dgm:pt>
    <dgm:pt modelId="{36E35068-AAA0-4A8C-806A-D54AD601EA9A}" type="pres">
      <dgm:prSet presAssocID="{BE178703-051C-493A-AD90-FE7103D20FD1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591343-D2F6-4C36-865E-F1B0724EBD97}" type="pres">
      <dgm:prSet presAssocID="{BE178703-051C-493A-AD90-FE7103D20FD1}" presName="gear2srcNode" presStyleLbl="node1" presStyleIdx="1" presStyleCnt="3"/>
      <dgm:spPr/>
      <dgm:t>
        <a:bodyPr/>
        <a:lstStyle/>
        <a:p>
          <a:endParaRPr lang="en-US"/>
        </a:p>
      </dgm:t>
    </dgm:pt>
    <dgm:pt modelId="{ABCCE3BB-C59A-4F24-836F-8F3BB186C32F}" type="pres">
      <dgm:prSet presAssocID="{BE178703-051C-493A-AD90-FE7103D20FD1}" presName="gear2dstNode" presStyleLbl="node1" presStyleIdx="1" presStyleCnt="3"/>
      <dgm:spPr/>
      <dgm:t>
        <a:bodyPr/>
        <a:lstStyle/>
        <a:p>
          <a:endParaRPr lang="en-US"/>
        </a:p>
      </dgm:t>
    </dgm:pt>
    <dgm:pt modelId="{892602D5-051C-4C50-B178-967BEB7E4B1A}" type="pres">
      <dgm:prSet presAssocID="{B6FABF4E-7895-49AB-BD22-083D21591FF7}" presName="gear3" presStyleLbl="node1" presStyleIdx="2" presStyleCnt="3"/>
      <dgm:spPr/>
      <dgm:t>
        <a:bodyPr/>
        <a:lstStyle/>
        <a:p>
          <a:endParaRPr lang="en-US"/>
        </a:p>
      </dgm:t>
    </dgm:pt>
    <dgm:pt modelId="{8C3FD66D-46B3-4780-803C-E18D1522BDEA}" type="pres">
      <dgm:prSet presAssocID="{B6FABF4E-7895-49AB-BD22-083D21591FF7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C048D-53AB-4CC6-8EB1-6FF19ABA8718}" type="pres">
      <dgm:prSet presAssocID="{B6FABF4E-7895-49AB-BD22-083D21591FF7}" presName="gear3srcNode" presStyleLbl="node1" presStyleIdx="2" presStyleCnt="3"/>
      <dgm:spPr/>
      <dgm:t>
        <a:bodyPr/>
        <a:lstStyle/>
        <a:p>
          <a:endParaRPr lang="en-US"/>
        </a:p>
      </dgm:t>
    </dgm:pt>
    <dgm:pt modelId="{8FCA3501-DF4B-4405-9239-E7CE66ECC1FE}" type="pres">
      <dgm:prSet presAssocID="{B6FABF4E-7895-49AB-BD22-083D21591FF7}" presName="gear3dstNode" presStyleLbl="node1" presStyleIdx="2" presStyleCnt="3"/>
      <dgm:spPr/>
      <dgm:t>
        <a:bodyPr/>
        <a:lstStyle/>
        <a:p>
          <a:endParaRPr lang="en-US"/>
        </a:p>
      </dgm:t>
    </dgm:pt>
    <dgm:pt modelId="{3F77B97E-C752-4020-8833-1A0F8CF6DB7C}" type="pres">
      <dgm:prSet presAssocID="{65B09C57-B192-4307-BE4C-F221F624DF18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C48AFD4C-DC37-4957-8FBE-F418725F5155}" type="pres">
      <dgm:prSet presAssocID="{AE8AACE0-C3F5-43F5-9E2B-6B316CE24C17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67CB12B8-4CC5-49FE-B1A9-932B9ED70BEB}" type="pres">
      <dgm:prSet presAssocID="{C1D5EEB6-C653-47CB-A602-994CAD58297A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6D468D3A-D058-4B54-98D1-940B507639B1}" type="presOf" srcId="{B6FABF4E-7895-49AB-BD22-083D21591FF7}" destId="{3C0C048D-53AB-4CC6-8EB1-6FF19ABA8718}" srcOrd="2" destOrd="0" presId="urn:microsoft.com/office/officeart/2005/8/layout/gear1"/>
    <dgm:cxn modelId="{8EF3F60C-946B-4ECA-860A-D72E01929C34}" type="presOf" srcId="{9E0C14FF-8657-45AF-8D71-3F64D9EE4E44}" destId="{FE3D84B9-0DBC-4325-8C3C-C61A99738388}" srcOrd="0" destOrd="0" presId="urn:microsoft.com/office/officeart/2005/8/layout/gear1"/>
    <dgm:cxn modelId="{96947922-D43F-4DB2-A7A8-37D77B3997B0}" type="presOf" srcId="{BE178703-051C-493A-AD90-FE7103D20FD1}" destId="{ABCCE3BB-C59A-4F24-836F-8F3BB186C32F}" srcOrd="2" destOrd="0" presId="urn:microsoft.com/office/officeart/2005/8/layout/gear1"/>
    <dgm:cxn modelId="{33A81CBB-6CC2-4600-8866-49BDF56CE4EE}" type="presOf" srcId="{B6FABF4E-7895-49AB-BD22-083D21591FF7}" destId="{8C3FD66D-46B3-4780-803C-E18D1522BDEA}" srcOrd="1" destOrd="0" presId="urn:microsoft.com/office/officeart/2005/8/layout/gear1"/>
    <dgm:cxn modelId="{741DB9CD-F7BE-4C05-BCE9-4B5B4338C521}" type="presOf" srcId="{C1D5EEB6-C653-47CB-A602-994CAD58297A}" destId="{67CB12B8-4CC5-49FE-B1A9-932B9ED70BEB}" srcOrd="0" destOrd="0" presId="urn:microsoft.com/office/officeart/2005/8/layout/gear1"/>
    <dgm:cxn modelId="{25BA728B-DEA8-4A66-AF21-B87965D6EF10}" type="presOf" srcId="{AE8AACE0-C3F5-43F5-9E2B-6B316CE24C17}" destId="{C48AFD4C-DC37-4957-8FBE-F418725F5155}" srcOrd="0" destOrd="0" presId="urn:microsoft.com/office/officeart/2005/8/layout/gear1"/>
    <dgm:cxn modelId="{0798FEE5-574D-4B77-9341-D36A5F73E887}" type="presOf" srcId="{9E0C14FF-8657-45AF-8D71-3F64D9EE4E44}" destId="{4CABEB32-3C15-4FF9-BBC1-9D1EEDAE5DAF}" srcOrd="2" destOrd="0" presId="urn:microsoft.com/office/officeart/2005/8/layout/gear1"/>
    <dgm:cxn modelId="{69A57DEA-BC99-4A94-B3BE-5A2376760DB8}" type="presOf" srcId="{BE178703-051C-493A-AD90-FE7103D20FD1}" destId="{9C591343-D2F6-4C36-865E-F1B0724EBD97}" srcOrd="1" destOrd="0" presId="urn:microsoft.com/office/officeart/2005/8/layout/gear1"/>
    <dgm:cxn modelId="{F258B245-EBB7-4CD7-8A42-002933204766}" type="presOf" srcId="{9E0C14FF-8657-45AF-8D71-3F64D9EE4E44}" destId="{798F5042-A534-4098-8B47-32FBC513E5D4}" srcOrd="1" destOrd="0" presId="urn:microsoft.com/office/officeart/2005/8/layout/gear1"/>
    <dgm:cxn modelId="{701EE102-338F-4E1D-B0B3-EFEE13ACC135}" type="presOf" srcId="{17546B8C-1745-4EC6-B33D-BA2EC9328753}" destId="{BD95A6AE-D30E-46E4-A1C9-1F474B0BAB62}" srcOrd="0" destOrd="0" presId="urn:microsoft.com/office/officeart/2005/8/layout/gear1"/>
    <dgm:cxn modelId="{3C13FBC8-2D6F-4051-A029-A3CEAE8F8AED}" type="presOf" srcId="{B6FABF4E-7895-49AB-BD22-083D21591FF7}" destId="{892602D5-051C-4C50-B178-967BEB7E4B1A}" srcOrd="0" destOrd="0" presId="urn:microsoft.com/office/officeart/2005/8/layout/gear1"/>
    <dgm:cxn modelId="{3529F4AB-0528-4B2C-A988-0370BEDD4FA7}" type="presOf" srcId="{BE178703-051C-493A-AD90-FE7103D20FD1}" destId="{36E35068-AAA0-4A8C-806A-D54AD601EA9A}" srcOrd="0" destOrd="0" presId="urn:microsoft.com/office/officeart/2005/8/layout/gear1"/>
    <dgm:cxn modelId="{BCF5B432-E895-4976-A024-850F2C6CF1CF}" srcId="{17546B8C-1745-4EC6-B33D-BA2EC9328753}" destId="{B6FABF4E-7895-49AB-BD22-083D21591FF7}" srcOrd="2" destOrd="0" parTransId="{EFEC30D7-7615-4947-ACCD-1DC4C2523037}" sibTransId="{C1D5EEB6-C653-47CB-A602-994CAD58297A}"/>
    <dgm:cxn modelId="{47775070-4E56-463C-84A9-DC8CB6F9A454}" type="presOf" srcId="{65B09C57-B192-4307-BE4C-F221F624DF18}" destId="{3F77B97E-C752-4020-8833-1A0F8CF6DB7C}" srcOrd="0" destOrd="0" presId="urn:microsoft.com/office/officeart/2005/8/layout/gear1"/>
    <dgm:cxn modelId="{70CD4A2E-8611-407A-BBE7-3E5AC0479C11}" srcId="{17546B8C-1745-4EC6-B33D-BA2EC9328753}" destId="{9E0C14FF-8657-45AF-8D71-3F64D9EE4E44}" srcOrd="0" destOrd="0" parTransId="{E5D08764-F83F-4CF9-9EEE-15FE4F00D5BF}" sibTransId="{65B09C57-B192-4307-BE4C-F221F624DF18}"/>
    <dgm:cxn modelId="{0023F787-6512-41D4-B79A-8E0E65044748}" srcId="{17546B8C-1745-4EC6-B33D-BA2EC9328753}" destId="{BE178703-051C-493A-AD90-FE7103D20FD1}" srcOrd="1" destOrd="0" parTransId="{C69C2440-901E-49DF-9297-46B2CDA6DC5E}" sibTransId="{AE8AACE0-C3F5-43F5-9E2B-6B316CE24C17}"/>
    <dgm:cxn modelId="{FAB4E086-AF8A-4F65-B000-E4B3863150EF}" type="presOf" srcId="{B6FABF4E-7895-49AB-BD22-083D21591FF7}" destId="{8FCA3501-DF4B-4405-9239-E7CE66ECC1FE}" srcOrd="3" destOrd="0" presId="urn:microsoft.com/office/officeart/2005/8/layout/gear1"/>
    <dgm:cxn modelId="{1D533EC3-37F1-41A4-8ED9-07EEA003C42D}" type="presParOf" srcId="{BD95A6AE-D30E-46E4-A1C9-1F474B0BAB62}" destId="{FE3D84B9-0DBC-4325-8C3C-C61A99738388}" srcOrd="0" destOrd="0" presId="urn:microsoft.com/office/officeart/2005/8/layout/gear1"/>
    <dgm:cxn modelId="{9D501D02-1C7E-4152-93F9-26D1981C1D32}" type="presParOf" srcId="{BD95A6AE-D30E-46E4-A1C9-1F474B0BAB62}" destId="{798F5042-A534-4098-8B47-32FBC513E5D4}" srcOrd="1" destOrd="0" presId="urn:microsoft.com/office/officeart/2005/8/layout/gear1"/>
    <dgm:cxn modelId="{67517BF1-429E-4304-A6F7-C8D9866C615A}" type="presParOf" srcId="{BD95A6AE-D30E-46E4-A1C9-1F474B0BAB62}" destId="{4CABEB32-3C15-4FF9-BBC1-9D1EEDAE5DAF}" srcOrd="2" destOrd="0" presId="urn:microsoft.com/office/officeart/2005/8/layout/gear1"/>
    <dgm:cxn modelId="{0A20E4E3-35E9-464A-971F-966A60BAC5B1}" type="presParOf" srcId="{BD95A6AE-D30E-46E4-A1C9-1F474B0BAB62}" destId="{36E35068-AAA0-4A8C-806A-D54AD601EA9A}" srcOrd="3" destOrd="0" presId="urn:microsoft.com/office/officeart/2005/8/layout/gear1"/>
    <dgm:cxn modelId="{C0D9FF13-EC47-4E29-96E8-1CB27F19CA1D}" type="presParOf" srcId="{BD95A6AE-D30E-46E4-A1C9-1F474B0BAB62}" destId="{9C591343-D2F6-4C36-865E-F1B0724EBD97}" srcOrd="4" destOrd="0" presId="urn:microsoft.com/office/officeart/2005/8/layout/gear1"/>
    <dgm:cxn modelId="{666177F8-0C84-4451-ABB2-0944DA651054}" type="presParOf" srcId="{BD95A6AE-D30E-46E4-A1C9-1F474B0BAB62}" destId="{ABCCE3BB-C59A-4F24-836F-8F3BB186C32F}" srcOrd="5" destOrd="0" presId="urn:microsoft.com/office/officeart/2005/8/layout/gear1"/>
    <dgm:cxn modelId="{4B8B8EE5-4BD0-469A-BBC3-00F1CFD70758}" type="presParOf" srcId="{BD95A6AE-D30E-46E4-A1C9-1F474B0BAB62}" destId="{892602D5-051C-4C50-B178-967BEB7E4B1A}" srcOrd="6" destOrd="0" presId="urn:microsoft.com/office/officeart/2005/8/layout/gear1"/>
    <dgm:cxn modelId="{249A1930-06FC-4EE9-AF7E-DF8117A6EDFC}" type="presParOf" srcId="{BD95A6AE-D30E-46E4-A1C9-1F474B0BAB62}" destId="{8C3FD66D-46B3-4780-803C-E18D1522BDEA}" srcOrd="7" destOrd="0" presId="urn:microsoft.com/office/officeart/2005/8/layout/gear1"/>
    <dgm:cxn modelId="{10E07F0F-79C0-4F6F-B76B-01306CB16C1D}" type="presParOf" srcId="{BD95A6AE-D30E-46E4-A1C9-1F474B0BAB62}" destId="{3C0C048D-53AB-4CC6-8EB1-6FF19ABA8718}" srcOrd="8" destOrd="0" presId="urn:microsoft.com/office/officeart/2005/8/layout/gear1"/>
    <dgm:cxn modelId="{638A21E2-C52F-480F-814A-E7C73BB934C8}" type="presParOf" srcId="{BD95A6AE-D30E-46E4-A1C9-1F474B0BAB62}" destId="{8FCA3501-DF4B-4405-9239-E7CE66ECC1FE}" srcOrd="9" destOrd="0" presId="urn:microsoft.com/office/officeart/2005/8/layout/gear1"/>
    <dgm:cxn modelId="{F9255693-B56D-4F84-B2E2-9FCCD4D34083}" type="presParOf" srcId="{BD95A6AE-D30E-46E4-A1C9-1F474B0BAB62}" destId="{3F77B97E-C752-4020-8833-1A0F8CF6DB7C}" srcOrd="10" destOrd="0" presId="urn:microsoft.com/office/officeart/2005/8/layout/gear1"/>
    <dgm:cxn modelId="{99F116A4-4D5A-4A1B-838F-01C0796421E9}" type="presParOf" srcId="{BD95A6AE-D30E-46E4-A1C9-1F474B0BAB62}" destId="{C48AFD4C-DC37-4957-8FBE-F418725F5155}" srcOrd="11" destOrd="0" presId="urn:microsoft.com/office/officeart/2005/8/layout/gear1"/>
    <dgm:cxn modelId="{EB85033D-AA32-4076-A6E3-81C8F655BBC0}" type="presParOf" srcId="{BD95A6AE-D30E-46E4-A1C9-1F474B0BAB62}" destId="{67CB12B8-4CC5-49FE-B1A9-932B9ED70BE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546B8C-1745-4EC6-B33D-BA2EC9328753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0"/>
      <dgm:spPr/>
    </dgm:pt>
    <dgm:pt modelId="{9E0C14FF-8657-45AF-8D71-3F64D9EE4E44}">
      <dgm:prSet phldrT="[Text]" phldr="1"/>
      <dgm:spPr/>
      <dgm:t>
        <a:bodyPr/>
        <a:lstStyle/>
        <a:p>
          <a:endParaRPr lang="en-US"/>
        </a:p>
      </dgm:t>
    </dgm:pt>
    <dgm:pt modelId="{E5D08764-F83F-4CF9-9EEE-15FE4F00D5BF}" type="parTrans" cxnId="{70CD4A2E-8611-407A-BBE7-3E5AC0479C11}">
      <dgm:prSet/>
      <dgm:spPr/>
      <dgm:t>
        <a:bodyPr/>
        <a:lstStyle/>
        <a:p>
          <a:endParaRPr lang="en-US"/>
        </a:p>
      </dgm:t>
    </dgm:pt>
    <dgm:pt modelId="{65B09C57-B192-4307-BE4C-F221F624DF18}" type="sibTrans" cxnId="{70CD4A2E-8611-407A-BBE7-3E5AC0479C11}">
      <dgm:prSet/>
      <dgm:spPr/>
      <dgm:t>
        <a:bodyPr/>
        <a:lstStyle/>
        <a:p>
          <a:endParaRPr lang="en-US"/>
        </a:p>
      </dgm:t>
    </dgm:pt>
    <dgm:pt modelId="{BE178703-051C-493A-AD90-FE7103D20FD1}">
      <dgm:prSet phldrT="[Text]" phldr="1"/>
      <dgm:spPr/>
      <dgm:t>
        <a:bodyPr/>
        <a:lstStyle/>
        <a:p>
          <a:endParaRPr lang="en-US"/>
        </a:p>
      </dgm:t>
    </dgm:pt>
    <dgm:pt modelId="{C69C2440-901E-49DF-9297-46B2CDA6DC5E}" type="parTrans" cxnId="{0023F787-6512-41D4-B79A-8E0E65044748}">
      <dgm:prSet/>
      <dgm:spPr/>
      <dgm:t>
        <a:bodyPr/>
        <a:lstStyle/>
        <a:p>
          <a:endParaRPr lang="en-US"/>
        </a:p>
      </dgm:t>
    </dgm:pt>
    <dgm:pt modelId="{AE8AACE0-C3F5-43F5-9E2B-6B316CE24C17}" type="sibTrans" cxnId="{0023F787-6512-41D4-B79A-8E0E65044748}">
      <dgm:prSet/>
      <dgm:spPr/>
      <dgm:t>
        <a:bodyPr/>
        <a:lstStyle/>
        <a:p>
          <a:endParaRPr lang="en-US"/>
        </a:p>
      </dgm:t>
    </dgm:pt>
    <dgm:pt modelId="{B6FABF4E-7895-49AB-BD22-083D21591FF7}">
      <dgm:prSet phldrT="[Text]" phldr="1"/>
      <dgm:spPr/>
      <dgm:t>
        <a:bodyPr/>
        <a:lstStyle/>
        <a:p>
          <a:endParaRPr lang="en-US"/>
        </a:p>
      </dgm:t>
    </dgm:pt>
    <dgm:pt modelId="{EFEC30D7-7615-4947-ACCD-1DC4C2523037}" type="parTrans" cxnId="{BCF5B432-E895-4976-A024-850F2C6CF1CF}">
      <dgm:prSet/>
      <dgm:spPr/>
      <dgm:t>
        <a:bodyPr/>
        <a:lstStyle/>
        <a:p>
          <a:endParaRPr lang="en-US"/>
        </a:p>
      </dgm:t>
    </dgm:pt>
    <dgm:pt modelId="{C1D5EEB6-C653-47CB-A602-994CAD58297A}" type="sibTrans" cxnId="{BCF5B432-E895-4976-A024-850F2C6CF1CF}">
      <dgm:prSet/>
      <dgm:spPr/>
      <dgm:t>
        <a:bodyPr/>
        <a:lstStyle/>
        <a:p>
          <a:endParaRPr lang="en-US"/>
        </a:p>
      </dgm:t>
    </dgm:pt>
    <dgm:pt modelId="{BD95A6AE-D30E-46E4-A1C9-1F474B0BAB62}" type="pres">
      <dgm:prSet presAssocID="{17546B8C-1745-4EC6-B33D-BA2EC932875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E3D84B9-0DBC-4325-8C3C-C61A99738388}" type="pres">
      <dgm:prSet presAssocID="{9E0C14FF-8657-45AF-8D71-3F64D9EE4E4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8F5042-A534-4098-8B47-32FBC513E5D4}" type="pres">
      <dgm:prSet presAssocID="{9E0C14FF-8657-45AF-8D71-3F64D9EE4E44}" presName="gear1srcNode" presStyleLbl="node1" presStyleIdx="0" presStyleCnt="3"/>
      <dgm:spPr/>
      <dgm:t>
        <a:bodyPr/>
        <a:lstStyle/>
        <a:p>
          <a:endParaRPr lang="en-US"/>
        </a:p>
      </dgm:t>
    </dgm:pt>
    <dgm:pt modelId="{4CABEB32-3C15-4FF9-BBC1-9D1EEDAE5DAF}" type="pres">
      <dgm:prSet presAssocID="{9E0C14FF-8657-45AF-8D71-3F64D9EE4E44}" presName="gear1dstNode" presStyleLbl="node1" presStyleIdx="0" presStyleCnt="3"/>
      <dgm:spPr/>
      <dgm:t>
        <a:bodyPr/>
        <a:lstStyle/>
        <a:p>
          <a:endParaRPr lang="en-US"/>
        </a:p>
      </dgm:t>
    </dgm:pt>
    <dgm:pt modelId="{36E35068-AAA0-4A8C-806A-D54AD601EA9A}" type="pres">
      <dgm:prSet presAssocID="{BE178703-051C-493A-AD90-FE7103D20FD1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591343-D2F6-4C36-865E-F1B0724EBD97}" type="pres">
      <dgm:prSet presAssocID="{BE178703-051C-493A-AD90-FE7103D20FD1}" presName="gear2srcNode" presStyleLbl="node1" presStyleIdx="1" presStyleCnt="3"/>
      <dgm:spPr/>
      <dgm:t>
        <a:bodyPr/>
        <a:lstStyle/>
        <a:p>
          <a:endParaRPr lang="en-US"/>
        </a:p>
      </dgm:t>
    </dgm:pt>
    <dgm:pt modelId="{ABCCE3BB-C59A-4F24-836F-8F3BB186C32F}" type="pres">
      <dgm:prSet presAssocID="{BE178703-051C-493A-AD90-FE7103D20FD1}" presName="gear2dstNode" presStyleLbl="node1" presStyleIdx="1" presStyleCnt="3"/>
      <dgm:spPr/>
      <dgm:t>
        <a:bodyPr/>
        <a:lstStyle/>
        <a:p>
          <a:endParaRPr lang="en-US"/>
        </a:p>
      </dgm:t>
    </dgm:pt>
    <dgm:pt modelId="{892602D5-051C-4C50-B178-967BEB7E4B1A}" type="pres">
      <dgm:prSet presAssocID="{B6FABF4E-7895-49AB-BD22-083D21591FF7}" presName="gear3" presStyleLbl="node1" presStyleIdx="2" presStyleCnt="3"/>
      <dgm:spPr/>
      <dgm:t>
        <a:bodyPr/>
        <a:lstStyle/>
        <a:p>
          <a:endParaRPr lang="en-US"/>
        </a:p>
      </dgm:t>
    </dgm:pt>
    <dgm:pt modelId="{8C3FD66D-46B3-4780-803C-E18D1522BDEA}" type="pres">
      <dgm:prSet presAssocID="{B6FABF4E-7895-49AB-BD22-083D21591FF7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C048D-53AB-4CC6-8EB1-6FF19ABA8718}" type="pres">
      <dgm:prSet presAssocID="{B6FABF4E-7895-49AB-BD22-083D21591FF7}" presName="gear3srcNode" presStyleLbl="node1" presStyleIdx="2" presStyleCnt="3"/>
      <dgm:spPr/>
      <dgm:t>
        <a:bodyPr/>
        <a:lstStyle/>
        <a:p>
          <a:endParaRPr lang="en-US"/>
        </a:p>
      </dgm:t>
    </dgm:pt>
    <dgm:pt modelId="{8FCA3501-DF4B-4405-9239-E7CE66ECC1FE}" type="pres">
      <dgm:prSet presAssocID="{B6FABF4E-7895-49AB-BD22-083D21591FF7}" presName="gear3dstNode" presStyleLbl="node1" presStyleIdx="2" presStyleCnt="3"/>
      <dgm:spPr/>
      <dgm:t>
        <a:bodyPr/>
        <a:lstStyle/>
        <a:p>
          <a:endParaRPr lang="en-US"/>
        </a:p>
      </dgm:t>
    </dgm:pt>
    <dgm:pt modelId="{3F77B97E-C752-4020-8833-1A0F8CF6DB7C}" type="pres">
      <dgm:prSet presAssocID="{65B09C57-B192-4307-BE4C-F221F624DF18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C48AFD4C-DC37-4957-8FBE-F418725F5155}" type="pres">
      <dgm:prSet presAssocID="{AE8AACE0-C3F5-43F5-9E2B-6B316CE24C17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67CB12B8-4CC5-49FE-B1A9-932B9ED70BEB}" type="pres">
      <dgm:prSet presAssocID="{C1D5EEB6-C653-47CB-A602-994CAD58297A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6D468D3A-D058-4B54-98D1-940B507639B1}" type="presOf" srcId="{B6FABF4E-7895-49AB-BD22-083D21591FF7}" destId="{3C0C048D-53AB-4CC6-8EB1-6FF19ABA8718}" srcOrd="2" destOrd="0" presId="urn:microsoft.com/office/officeart/2005/8/layout/gear1"/>
    <dgm:cxn modelId="{8EF3F60C-946B-4ECA-860A-D72E01929C34}" type="presOf" srcId="{9E0C14FF-8657-45AF-8D71-3F64D9EE4E44}" destId="{FE3D84B9-0DBC-4325-8C3C-C61A99738388}" srcOrd="0" destOrd="0" presId="urn:microsoft.com/office/officeart/2005/8/layout/gear1"/>
    <dgm:cxn modelId="{96947922-D43F-4DB2-A7A8-37D77B3997B0}" type="presOf" srcId="{BE178703-051C-493A-AD90-FE7103D20FD1}" destId="{ABCCE3BB-C59A-4F24-836F-8F3BB186C32F}" srcOrd="2" destOrd="0" presId="urn:microsoft.com/office/officeart/2005/8/layout/gear1"/>
    <dgm:cxn modelId="{33A81CBB-6CC2-4600-8866-49BDF56CE4EE}" type="presOf" srcId="{B6FABF4E-7895-49AB-BD22-083D21591FF7}" destId="{8C3FD66D-46B3-4780-803C-E18D1522BDEA}" srcOrd="1" destOrd="0" presId="urn:microsoft.com/office/officeart/2005/8/layout/gear1"/>
    <dgm:cxn modelId="{741DB9CD-F7BE-4C05-BCE9-4B5B4338C521}" type="presOf" srcId="{C1D5EEB6-C653-47CB-A602-994CAD58297A}" destId="{67CB12B8-4CC5-49FE-B1A9-932B9ED70BEB}" srcOrd="0" destOrd="0" presId="urn:microsoft.com/office/officeart/2005/8/layout/gear1"/>
    <dgm:cxn modelId="{25BA728B-DEA8-4A66-AF21-B87965D6EF10}" type="presOf" srcId="{AE8AACE0-C3F5-43F5-9E2B-6B316CE24C17}" destId="{C48AFD4C-DC37-4957-8FBE-F418725F5155}" srcOrd="0" destOrd="0" presId="urn:microsoft.com/office/officeart/2005/8/layout/gear1"/>
    <dgm:cxn modelId="{0798FEE5-574D-4B77-9341-D36A5F73E887}" type="presOf" srcId="{9E0C14FF-8657-45AF-8D71-3F64D9EE4E44}" destId="{4CABEB32-3C15-4FF9-BBC1-9D1EEDAE5DAF}" srcOrd="2" destOrd="0" presId="urn:microsoft.com/office/officeart/2005/8/layout/gear1"/>
    <dgm:cxn modelId="{69A57DEA-BC99-4A94-B3BE-5A2376760DB8}" type="presOf" srcId="{BE178703-051C-493A-AD90-FE7103D20FD1}" destId="{9C591343-D2F6-4C36-865E-F1B0724EBD97}" srcOrd="1" destOrd="0" presId="urn:microsoft.com/office/officeart/2005/8/layout/gear1"/>
    <dgm:cxn modelId="{F258B245-EBB7-4CD7-8A42-002933204766}" type="presOf" srcId="{9E0C14FF-8657-45AF-8D71-3F64D9EE4E44}" destId="{798F5042-A534-4098-8B47-32FBC513E5D4}" srcOrd="1" destOrd="0" presId="urn:microsoft.com/office/officeart/2005/8/layout/gear1"/>
    <dgm:cxn modelId="{701EE102-338F-4E1D-B0B3-EFEE13ACC135}" type="presOf" srcId="{17546B8C-1745-4EC6-B33D-BA2EC9328753}" destId="{BD95A6AE-D30E-46E4-A1C9-1F474B0BAB62}" srcOrd="0" destOrd="0" presId="urn:microsoft.com/office/officeart/2005/8/layout/gear1"/>
    <dgm:cxn modelId="{3C13FBC8-2D6F-4051-A029-A3CEAE8F8AED}" type="presOf" srcId="{B6FABF4E-7895-49AB-BD22-083D21591FF7}" destId="{892602D5-051C-4C50-B178-967BEB7E4B1A}" srcOrd="0" destOrd="0" presId="urn:microsoft.com/office/officeart/2005/8/layout/gear1"/>
    <dgm:cxn modelId="{3529F4AB-0528-4B2C-A988-0370BEDD4FA7}" type="presOf" srcId="{BE178703-051C-493A-AD90-FE7103D20FD1}" destId="{36E35068-AAA0-4A8C-806A-D54AD601EA9A}" srcOrd="0" destOrd="0" presId="urn:microsoft.com/office/officeart/2005/8/layout/gear1"/>
    <dgm:cxn modelId="{BCF5B432-E895-4976-A024-850F2C6CF1CF}" srcId="{17546B8C-1745-4EC6-B33D-BA2EC9328753}" destId="{B6FABF4E-7895-49AB-BD22-083D21591FF7}" srcOrd="2" destOrd="0" parTransId="{EFEC30D7-7615-4947-ACCD-1DC4C2523037}" sibTransId="{C1D5EEB6-C653-47CB-A602-994CAD58297A}"/>
    <dgm:cxn modelId="{47775070-4E56-463C-84A9-DC8CB6F9A454}" type="presOf" srcId="{65B09C57-B192-4307-BE4C-F221F624DF18}" destId="{3F77B97E-C752-4020-8833-1A0F8CF6DB7C}" srcOrd="0" destOrd="0" presId="urn:microsoft.com/office/officeart/2005/8/layout/gear1"/>
    <dgm:cxn modelId="{70CD4A2E-8611-407A-BBE7-3E5AC0479C11}" srcId="{17546B8C-1745-4EC6-B33D-BA2EC9328753}" destId="{9E0C14FF-8657-45AF-8D71-3F64D9EE4E44}" srcOrd="0" destOrd="0" parTransId="{E5D08764-F83F-4CF9-9EEE-15FE4F00D5BF}" sibTransId="{65B09C57-B192-4307-BE4C-F221F624DF18}"/>
    <dgm:cxn modelId="{0023F787-6512-41D4-B79A-8E0E65044748}" srcId="{17546B8C-1745-4EC6-B33D-BA2EC9328753}" destId="{BE178703-051C-493A-AD90-FE7103D20FD1}" srcOrd="1" destOrd="0" parTransId="{C69C2440-901E-49DF-9297-46B2CDA6DC5E}" sibTransId="{AE8AACE0-C3F5-43F5-9E2B-6B316CE24C17}"/>
    <dgm:cxn modelId="{FAB4E086-AF8A-4F65-B000-E4B3863150EF}" type="presOf" srcId="{B6FABF4E-7895-49AB-BD22-083D21591FF7}" destId="{8FCA3501-DF4B-4405-9239-E7CE66ECC1FE}" srcOrd="3" destOrd="0" presId="urn:microsoft.com/office/officeart/2005/8/layout/gear1"/>
    <dgm:cxn modelId="{1D533EC3-37F1-41A4-8ED9-07EEA003C42D}" type="presParOf" srcId="{BD95A6AE-D30E-46E4-A1C9-1F474B0BAB62}" destId="{FE3D84B9-0DBC-4325-8C3C-C61A99738388}" srcOrd="0" destOrd="0" presId="urn:microsoft.com/office/officeart/2005/8/layout/gear1"/>
    <dgm:cxn modelId="{9D501D02-1C7E-4152-93F9-26D1981C1D32}" type="presParOf" srcId="{BD95A6AE-D30E-46E4-A1C9-1F474B0BAB62}" destId="{798F5042-A534-4098-8B47-32FBC513E5D4}" srcOrd="1" destOrd="0" presId="urn:microsoft.com/office/officeart/2005/8/layout/gear1"/>
    <dgm:cxn modelId="{67517BF1-429E-4304-A6F7-C8D9866C615A}" type="presParOf" srcId="{BD95A6AE-D30E-46E4-A1C9-1F474B0BAB62}" destId="{4CABEB32-3C15-4FF9-BBC1-9D1EEDAE5DAF}" srcOrd="2" destOrd="0" presId="urn:microsoft.com/office/officeart/2005/8/layout/gear1"/>
    <dgm:cxn modelId="{0A20E4E3-35E9-464A-971F-966A60BAC5B1}" type="presParOf" srcId="{BD95A6AE-D30E-46E4-A1C9-1F474B0BAB62}" destId="{36E35068-AAA0-4A8C-806A-D54AD601EA9A}" srcOrd="3" destOrd="0" presId="urn:microsoft.com/office/officeart/2005/8/layout/gear1"/>
    <dgm:cxn modelId="{C0D9FF13-EC47-4E29-96E8-1CB27F19CA1D}" type="presParOf" srcId="{BD95A6AE-D30E-46E4-A1C9-1F474B0BAB62}" destId="{9C591343-D2F6-4C36-865E-F1B0724EBD97}" srcOrd="4" destOrd="0" presId="urn:microsoft.com/office/officeart/2005/8/layout/gear1"/>
    <dgm:cxn modelId="{666177F8-0C84-4451-ABB2-0944DA651054}" type="presParOf" srcId="{BD95A6AE-D30E-46E4-A1C9-1F474B0BAB62}" destId="{ABCCE3BB-C59A-4F24-836F-8F3BB186C32F}" srcOrd="5" destOrd="0" presId="urn:microsoft.com/office/officeart/2005/8/layout/gear1"/>
    <dgm:cxn modelId="{4B8B8EE5-4BD0-469A-BBC3-00F1CFD70758}" type="presParOf" srcId="{BD95A6AE-D30E-46E4-A1C9-1F474B0BAB62}" destId="{892602D5-051C-4C50-B178-967BEB7E4B1A}" srcOrd="6" destOrd="0" presId="urn:microsoft.com/office/officeart/2005/8/layout/gear1"/>
    <dgm:cxn modelId="{249A1930-06FC-4EE9-AF7E-DF8117A6EDFC}" type="presParOf" srcId="{BD95A6AE-D30E-46E4-A1C9-1F474B0BAB62}" destId="{8C3FD66D-46B3-4780-803C-E18D1522BDEA}" srcOrd="7" destOrd="0" presId="urn:microsoft.com/office/officeart/2005/8/layout/gear1"/>
    <dgm:cxn modelId="{10E07F0F-79C0-4F6F-B76B-01306CB16C1D}" type="presParOf" srcId="{BD95A6AE-D30E-46E4-A1C9-1F474B0BAB62}" destId="{3C0C048D-53AB-4CC6-8EB1-6FF19ABA8718}" srcOrd="8" destOrd="0" presId="urn:microsoft.com/office/officeart/2005/8/layout/gear1"/>
    <dgm:cxn modelId="{638A21E2-C52F-480F-814A-E7C73BB934C8}" type="presParOf" srcId="{BD95A6AE-D30E-46E4-A1C9-1F474B0BAB62}" destId="{8FCA3501-DF4B-4405-9239-E7CE66ECC1FE}" srcOrd="9" destOrd="0" presId="urn:microsoft.com/office/officeart/2005/8/layout/gear1"/>
    <dgm:cxn modelId="{F9255693-B56D-4F84-B2E2-9FCCD4D34083}" type="presParOf" srcId="{BD95A6AE-D30E-46E4-A1C9-1F474B0BAB62}" destId="{3F77B97E-C752-4020-8833-1A0F8CF6DB7C}" srcOrd="10" destOrd="0" presId="urn:microsoft.com/office/officeart/2005/8/layout/gear1"/>
    <dgm:cxn modelId="{99F116A4-4D5A-4A1B-838F-01C0796421E9}" type="presParOf" srcId="{BD95A6AE-D30E-46E4-A1C9-1F474B0BAB62}" destId="{C48AFD4C-DC37-4957-8FBE-F418725F5155}" srcOrd="11" destOrd="0" presId="urn:microsoft.com/office/officeart/2005/8/layout/gear1"/>
    <dgm:cxn modelId="{EB85033D-AA32-4076-A6E3-81C8F655BBC0}" type="presParOf" srcId="{BD95A6AE-D30E-46E4-A1C9-1F474B0BAB62}" destId="{67CB12B8-4CC5-49FE-B1A9-932B9ED70BE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B88618-6C5D-45E5-9725-269B9CF9B87B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55E17604-AA7C-45EA-A821-05AA5089760B}">
      <dgm:prSet phldrT="[Text]" custT="1"/>
      <dgm:spPr/>
      <dgm:t>
        <a:bodyPr/>
        <a:lstStyle/>
        <a:p>
          <a:pPr algn="l"/>
          <a:r>
            <a:rPr lang="en-US" sz="1400" dirty="0"/>
            <a:t>Remove Stop words &amp; Stemming</a:t>
          </a:r>
        </a:p>
        <a:p>
          <a:pPr algn="l"/>
          <a:r>
            <a:rPr lang="en-US" sz="1400" dirty="0"/>
            <a:t>Keep top frequency words (2000)</a:t>
          </a:r>
        </a:p>
        <a:p>
          <a:pPr algn="l"/>
          <a:r>
            <a:rPr lang="en-US" sz="1400" dirty="0"/>
            <a:t>Vocabulary size: 2000</a:t>
          </a:r>
        </a:p>
      </dgm:t>
    </dgm:pt>
    <dgm:pt modelId="{E5F2C20E-30CC-4360-98C8-4F76A2CED480}" type="parTrans" cxnId="{9D54ABDB-4D96-4677-A559-2EF0E4123474}">
      <dgm:prSet/>
      <dgm:spPr/>
      <dgm:t>
        <a:bodyPr/>
        <a:lstStyle/>
        <a:p>
          <a:endParaRPr lang="en-US"/>
        </a:p>
      </dgm:t>
    </dgm:pt>
    <dgm:pt modelId="{8080FBC8-6543-49AB-8872-7684B6DF669C}" type="sibTrans" cxnId="{9D54ABDB-4D96-4677-A559-2EF0E4123474}">
      <dgm:prSet/>
      <dgm:spPr/>
      <dgm:t>
        <a:bodyPr/>
        <a:lstStyle/>
        <a:p>
          <a:endParaRPr lang="en-US"/>
        </a:p>
      </dgm:t>
    </dgm:pt>
    <dgm:pt modelId="{9DF934FD-FB8E-4DFD-84E4-916E9621885D}" type="pres">
      <dgm:prSet presAssocID="{D0B88618-6C5D-45E5-9725-269B9CF9B87B}" presName="Name0" presStyleCnt="0">
        <dgm:presLayoutVars>
          <dgm:dir/>
          <dgm:animLvl val="lvl"/>
          <dgm:resizeHandles val="exact"/>
        </dgm:presLayoutVars>
      </dgm:prSet>
      <dgm:spPr/>
    </dgm:pt>
    <dgm:pt modelId="{8643840B-C6DA-419A-A232-0461E24BEF8C}" type="pres">
      <dgm:prSet presAssocID="{D0B88618-6C5D-45E5-9725-269B9CF9B87B}" presName="dummy" presStyleCnt="0"/>
      <dgm:spPr/>
    </dgm:pt>
    <dgm:pt modelId="{116F3503-ADE5-4B86-8AF7-D6902CF049AA}" type="pres">
      <dgm:prSet presAssocID="{D0B88618-6C5D-45E5-9725-269B9CF9B87B}" presName="linH" presStyleCnt="0"/>
      <dgm:spPr/>
    </dgm:pt>
    <dgm:pt modelId="{08E8DD66-5F20-4D2C-AA76-86C08456B894}" type="pres">
      <dgm:prSet presAssocID="{D0B88618-6C5D-45E5-9725-269B9CF9B87B}" presName="padding1" presStyleCnt="0"/>
      <dgm:spPr/>
    </dgm:pt>
    <dgm:pt modelId="{4888226E-6722-4748-BE05-61820FE95B0B}" type="pres">
      <dgm:prSet presAssocID="{55E17604-AA7C-45EA-A821-05AA5089760B}" presName="linV" presStyleCnt="0"/>
      <dgm:spPr/>
    </dgm:pt>
    <dgm:pt modelId="{FA21C4E0-0473-42D3-923E-3ADEFBE82D2F}" type="pres">
      <dgm:prSet presAssocID="{55E17604-AA7C-45EA-A821-05AA5089760B}" presName="spVertical1" presStyleCnt="0"/>
      <dgm:spPr/>
    </dgm:pt>
    <dgm:pt modelId="{8B12B45C-7FFE-46A5-AD4E-F1C975C635CA}" type="pres">
      <dgm:prSet presAssocID="{55E17604-AA7C-45EA-A821-05AA5089760B}" presName="parTx" presStyleLbl="revTx" presStyleIdx="0" presStyleCnt="1" custScaleX="447148" custScaleY="1813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6BF548-4070-4DC1-A9DE-FE32F741F2C6}" type="pres">
      <dgm:prSet presAssocID="{55E17604-AA7C-45EA-A821-05AA5089760B}" presName="spVertical2" presStyleCnt="0"/>
      <dgm:spPr/>
    </dgm:pt>
    <dgm:pt modelId="{87D316C7-A61C-4D0F-9A9A-70FFAFE0FCF6}" type="pres">
      <dgm:prSet presAssocID="{55E17604-AA7C-45EA-A821-05AA5089760B}" presName="spVertical3" presStyleCnt="0"/>
      <dgm:spPr/>
    </dgm:pt>
    <dgm:pt modelId="{278B3528-EAD2-4D61-BCC0-23CAC5D94E84}" type="pres">
      <dgm:prSet presAssocID="{D0B88618-6C5D-45E5-9725-269B9CF9B87B}" presName="padding2" presStyleCnt="0"/>
      <dgm:spPr/>
    </dgm:pt>
    <dgm:pt modelId="{AA2BCC55-2FD9-466A-BCB3-BC98847EF417}" type="pres">
      <dgm:prSet presAssocID="{D0B88618-6C5D-45E5-9725-269B9CF9B87B}" presName="negArrow" presStyleCnt="0"/>
      <dgm:spPr/>
    </dgm:pt>
    <dgm:pt modelId="{652C432F-B284-47E2-BD07-E7809233822D}" type="pres">
      <dgm:prSet presAssocID="{D0B88618-6C5D-45E5-9725-269B9CF9B87B}" presName="backgroundArrow" presStyleLbl="node1" presStyleIdx="0" presStyleCnt="1" custScaleY="150142" custLinFactNeighborX="343" custLinFactNeighborY="-2487"/>
      <dgm:spPr/>
    </dgm:pt>
  </dgm:ptLst>
  <dgm:cxnLst>
    <dgm:cxn modelId="{CD752712-60C3-4B53-B27B-FA3F871E2A1C}" type="presOf" srcId="{55E17604-AA7C-45EA-A821-05AA5089760B}" destId="{8B12B45C-7FFE-46A5-AD4E-F1C975C635CA}" srcOrd="0" destOrd="0" presId="urn:microsoft.com/office/officeart/2005/8/layout/hProcess3"/>
    <dgm:cxn modelId="{7884D254-9346-4FCF-BCCD-C18B6955FBB7}" type="presOf" srcId="{D0B88618-6C5D-45E5-9725-269B9CF9B87B}" destId="{9DF934FD-FB8E-4DFD-84E4-916E9621885D}" srcOrd="0" destOrd="0" presId="urn:microsoft.com/office/officeart/2005/8/layout/hProcess3"/>
    <dgm:cxn modelId="{9D54ABDB-4D96-4677-A559-2EF0E4123474}" srcId="{D0B88618-6C5D-45E5-9725-269B9CF9B87B}" destId="{55E17604-AA7C-45EA-A821-05AA5089760B}" srcOrd="0" destOrd="0" parTransId="{E5F2C20E-30CC-4360-98C8-4F76A2CED480}" sibTransId="{8080FBC8-6543-49AB-8872-7684B6DF669C}"/>
    <dgm:cxn modelId="{18BA490B-5E63-4229-AB17-56051EDEF374}" type="presParOf" srcId="{9DF934FD-FB8E-4DFD-84E4-916E9621885D}" destId="{8643840B-C6DA-419A-A232-0461E24BEF8C}" srcOrd="0" destOrd="0" presId="urn:microsoft.com/office/officeart/2005/8/layout/hProcess3"/>
    <dgm:cxn modelId="{AEECE7A2-E7E3-46C8-A903-686D384A8C92}" type="presParOf" srcId="{9DF934FD-FB8E-4DFD-84E4-916E9621885D}" destId="{116F3503-ADE5-4B86-8AF7-D6902CF049AA}" srcOrd="1" destOrd="0" presId="urn:microsoft.com/office/officeart/2005/8/layout/hProcess3"/>
    <dgm:cxn modelId="{D8D24B17-897F-428F-85D8-39B34CFBBACF}" type="presParOf" srcId="{116F3503-ADE5-4B86-8AF7-D6902CF049AA}" destId="{08E8DD66-5F20-4D2C-AA76-86C08456B894}" srcOrd="0" destOrd="0" presId="urn:microsoft.com/office/officeart/2005/8/layout/hProcess3"/>
    <dgm:cxn modelId="{CB0C003D-43BE-4C90-9D67-6E82A89DD117}" type="presParOf" srcId="{116F3503-ADE5-4B86-8AF7-D6902CF049AA}" destId="{4888226E-6722-4748-BE05-61820FE95B0B}" srcOrd="1" destOrd="0" presId="urn:microsoft.com/office/officeart/2005/8/layout/hProcess3"/>
    <dgm:cxn modelId="{E4B309C7-F262-47E0-862C-9EF5AA5863DF}" type="presParOf" srcId="{4888226E-6722-4748-BE05-61820FE95B0B}" destId="{FA21C4E0-0473-42D3-923E-3ADEFBE82D2F}" srcOrd="0" destOrd="0" presId="urn:microsoft.com/office/officeart/2005/8/layout/hProcess3"/>
    <dgm:cxn modelId="{19575D1D-39B4-4644-80C4-1A92B5BDE5D8}" type="presParOf" srcId="{4888226E-6722-4748-BE05-61820FE95B0B}" destId="{8B12B45C-7FFE-46A5-AD4E-F1C975C635CA}" srcOrd="1" destOrd="0" presId="urn:microsoft.com/office/officeart/2005/8/layout/hProcess3"/>
    <dgm:cxn modelId="{5E05DCD0-E6AD-4FCA-9187-AC650B46E314}" type="presParOf" srcId="{4888226E-6722-4748-BE05-61820FE95B0B}" destId="{8F6BF548-4070-4DC1-A9DE-FE32F741F2C6}" srcOrd="2" destOrd="0" presId="urn:microsoft.com/office/officeart/2005/8/layout/hProcess3"/>
    <dgm:cxn modelId="{5FB38D2E-CBC4-4B99-9F88-0857B2942D9C}" type="presParOf" srcId="{4888226E-6722-4748-BE05-61820FE95B0B}" destId="{87D316C7-A61C-4D0F-9A9A-70FFAFE0FCF6}" srcOrd="3" destOrd="0" presId="urn:microsoft.com/office/officeart/2005/8/layout/hProcess3"/>
    <dgm:cxn modelId="{BCF78287-144C-452F-9AAC-678D1541EC0D}" type="presParOf" srcId="{116F3503-ADE5-4B86-8AF7-D6902CF049AA}" destId="{278B3528-EAD2-4D61-BCC0-23CAC5D94E84}" srcOrd="2" destOrd="0" presId="urn:microsoft.com/office/officeart/2005/8/layout/hProcess3"/>
    <dgm:cxn modelId="{01476C39-35DE-42CE-91CE-D1C621218780}" type="presParOf" srcId="{116F3503-ADE5-4B86-8AF7-D6902CF049AA}" destId="{AA2BCC55-2FD9-466A-BCB3-BC98847EF417}" srcOrd="3" destOrd="0" presId="urn:microsoft.com/office/officeart/2005/8/layout/hProcess3"/>
    <dgm:cxn modelId="{C2050079-7370-4A50-BE2F-00AAA749C8EA}" type="presParOf" srcId="{116F3503-ADE5-4B86-8AF7-D6902CF049AA}" destId="{652C432F-B284-47E2-BD07-E7809233822D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Skip-gram</a:t>
          </a:r>
        </a:p>
        <a:p>
          <a:r>
            <a:rPr lang="en-US" dirty="0"/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AFF185FE-CB98-427A-95AD-EF567F5AF58F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/>
            <a:t>bbc</a:t>
          </a:r>
          <a:r>
            <a:rPr lang="en-US" dirty="0"/>
            <a:t> news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CAAB6E-871F-45BA-8B6C-F97F64247E68}" type="parTrans" cxnId="{DFA0AD97-5749-43DD-8DAC-74363EED7266}">
      <dgm:prSet/>
      <dgm:spPr/>
      <dgm:t>
        <a:bodyPr/>
        <a:lstStyle/>
        <a:p>
          <a:endParaRPr lang="en-US"/>
        </a:p>
      </dgm:t>
    </dgm:pt>
    <dgm:pt modelId="{A58E8DC5-2B49-42B5-839E-DFC24BE28E8A}" type="sibTrans" cxnId="{DFA0AD97-5749-43DD-8DAC-74363EED7266}">
      <dgm:prSet/>
      <dgm:spPr/>
      <dgm:t>
        <a:bodyPr/>
        <a:lstStyle/>
        <a:p>
          <a:endParaRPr lang="en-US"/>
        </a:p>
      </dgm:t>
    </dgm:pt>
    <dgm:pt modelId="{E5C1B46F-6011-4347-AF0E-BDCED3CF02F2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28k</a:t>
          </a:r>
        </a:p>
        <a:p>
          <a:r>
            <a:rPr lang="en-US" dirty="0"/>
            <a:t>MK news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3415E87A-35CF-470E-B1B5-912C24F6C5DD}" type="parTrans" cxnId="{425E380A-481E-4AFC-B713-129D4586DC81}">
      <dgm:prSet/>
      <dgm:spPr/>
      <dgm:t>
        <a:bodyPr/>
        <a:lstStyle/>
        <a:p>
          <a:endParaRPr lang="en-US"/>
        </a:p>
      </dgm:t>
    </dgm:pt>
    <dgm:pt modelId="{DF291D13-16F6-496B-8E64-84A0136320A6}" type="sibTrans" cxnId="{425E380A-481E-4AFC-B713-129D4586DC81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9BFFFA-3238-4B93-9EB8-336838517E21}" type="pres">
      <dgm:prSet presAssocID="{90EA1832-A370-4B5A-ABCC-9BDA33FF7920}" presName="centerShape" presStyleLbl="node0" presStyleIdx="0" presStyleCnt="1"/>
      <dgm:spPr/>
      <dgm:t>
        <a:bodyPr/>
        <a:lstStyle/>
        <a:p>
          <a:endParaRPr lang="en-US"/>
        </a:p>
      </dgm:t>
    </dgm:pt>
    <dgm:pt modelId="{EA8D9670-BF85-447C-A78D-FE13D6147847}" type="pres">
      <dgm:prSet presAssocID="{CECAAB6E-871F-45BA-8B6C-F97F64247E68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07BE1A4A-2CF5-4CF7-BB40-9DB8A6B26450}" type="pres">
      <dgm:prSet presAssocID="{AFF185FE-CB98-427A-95AD-EF567F5AF58F}" presName="node" presStyleLbl="node1" presStyleIdx="0" presStyleCnt="2" custRadScaleRad="110036" custRadScaleInc="87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BCF69-F72C-4155-A19A-ED890172EE3A}" type="pres">
      <dgm:prSet presAssocID="{3415E87A-35CF-470E-B1B5-912C24F6C5DD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3107EFD7-A6EC-4672-8133-F075E1B4E504}" type="pres">
      <dgm:prSet presAssocID="{E5C1B46F-6011-4347-AF0E-BDCED3CF02F2}" presName="node" presStyleLbl="node1" presStyleIdx="1" presStyleCnt="2" custRadScaleRad="102852" custRadScaleInc="-84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3AEF1C-31E6-454C-8051-876562AE7FA4}" type="presOf" srcId="{AFF185FE-CB98-427A-95AD-EF567F5AF58F}" destId="{07BE1A4A-2CF5-4CF7-BB40-9DB8A6B26450}" srcOrd="0" destOrd="0" presId="urn:microsoft.com/office/officeart/2005/8/layout/radial4"/>
    <dgm:cxn modelId="{DFA0AD97-5749-43DD-8DAC-74363EED7266}" srcId="{90EA1832-A370-4B5A-ABCC-9BDA33FF7920}" destId="{AFF185FE-CB98-427A-95AD-EF567F5AF58F}" srcOrd="0" destOrd="0" parTransId="{CECAAB6E-871F-45BA-8B6C-F97F64247E68}" sibTransId="{A58E8DC5-2B49-42B5-839E-DFC24BE28E8A}"/>
    <dgm:cxn modelId="{425E380A-481E-4AFC-B713-129D4586DC81}" srcId="{90EA1832-A370-4B5A-ABCC-9BDA33FF7920}" destId="{E5C1B46F-6011-4347-AF0E-BDCED3CF02F2}" srcOrd="1" destOrd="0" parTransId="{3415E87A-35CF-470E-B1B5-912C24F6C5DD}" sibTransId="{DF291D13-16F6-496B-8E64-84A0136320A6}"/>
    <dgm:cxn modelId="{5772556A-C655-44B6-BC84-3AB377640A81}" type="presOf" srcId="{E5C1B46F-6011-4347-AF0E-BDCED3CF02F2}" destId="{3107EFD7-A6EC-4672-8133-F075E1B4E504}" srcOrd="0" destOrd="0" presId="urn:microsoft.com/office/officeart/2005/8/layout/radial4"/>
    <dgm:cxn modelId="{F5984357-DBC6-4C40-A479-D6DC2793EC0D}" type="presOf" srcId="{CECAAB6E-871F-45BA-8B6C-F97F64247E68}" destId="{EA8D9670-BF85-447C-A78D-FE13D6147847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F1FD2070-48C7-479E-B80E-DF289A679B9B}" type="presOf" srcId="{3415E87A-35CF-470E-B1B5-912C24F6C5DD}" destId="{893BCF69-F72C-4155-A19A-ED890172EE3A}" srcOrd="0" destOrd="0" presId="urn:microsoft.com/office/officeart/2005/8/layout/radial4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FE7A1930-0EA1-4AAB-8A78-3BBD7AAF6E39}" type="presParOf" srcId="{0DD0242C-BA7D-41F8-82EE-4874ADCDC8E5}" destId="{EA8D9670-BF85-447C-A78D-FE13D6147847}" srcOrd="1" destOrd="0" presId="urn:microsoft.com/office/officeart/2005/8/layout/radial4"/>
    <dgm:cxn modelId="{E932C983-4E57-4190-A288-CBFBFCF62634}" type="presParOf" srcId="{0DD0242C-BA7D-41F8-82EE-4874ADCDC8E5}" destId="{07BE1A4A-2CF5-4CF7-BB40-9DB8A6B26450}" srcOrd="2" destOrd="0" presId="urn:microsoft.com/office/officeart/2005/8/layout/radial4"/>
    <dgm:cxn modelId="{03E390C6-D2FE-4706-8F0A-B95E58007399}" type="presParOf" srcId="{0DD0242C-BA7D-41F8-82EE-4874ADCDC8E5}" destId="{893BCF69-F72C-4155-A19A-ED890172EE3A}" srcOrd="3" destOrd="0" presId="urn:microsoft.com/office/officeart/2005/8/layout/radial4"/>
    <dgm:cxn modelId="{4F8EFD67-D8A6-4AE3-B569-9C1CDD99C3DD}" type="presParOf" srcId="{0DD0242C-BA7D-41F8-82EE-4874ADCDC8E5}" destId="{3107EFD7-A6EC-4672-8133-F075E1B4E504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Skip-gram</a:t>
          </a:r>
        </a:p>
        <a:p>
          <a:r>
            <a:rPr lang="en-US" dirty="0"/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AFF185FE-CB98-427A-95AD-EF567F5AF58F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/>
            <a:t>bbc</a:t>
          </a:r>
          <a:r>
            <a:rPr lang="en-US" dirty="0"/>
            <a:t> news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CAAB6E-871F-45BA-8B6C-F97F64247E68}" type="parTrans" cxnId="{DFA0AD97-5749-43DD-8DAC-74363EED7266}">
      <dgm:prSet/>
      <dgm:spPr/>
      <dgm:t>
        <a:bodyPr/>
        <a:lstStyle/>
        <a:p>
          <a:endParaRPr lang="en-US"/>
        </a:p>
      </dgm:t>
    </dgm:pt>
    <dgm:pt modelId="{A58E8DC5-2B49-42B5-839E-DFC24BE28E8A}" type="sibTrans" cxnId="{DFA0AD97-5749-43DD-8DAC-74363EED7266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9BFFFA-3238-4B93-9EB8-336838517E21}" type="pres">
      <dgm:prSet presAssocID="{90EA1832-A370-4B5A-ABCC-9BDA33FF7920}" presName="centerShape" presStyleLbl="node0" presStyleIdx="0" presStyleCnt="1"/>
      <dgm:spPr/>
      <dgm:t>
        <a:bodyPr/>
        <a:lstStyle/>
        <a:p>
          <a:endParaRPr lang="en-US"/>
        </a:p>
      </dgm:t>
    </dgm:pt>
    <dgm:pt modelId="{EA8D9670-BF85-447C-A78D-FE13D6147847}" type="pres">
      <dgm:prSet presAssocID="{CECAAB6E-871F-45BA-8B6C-F97F64247E68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07BE1A4A-2CF5-4CF7-BB40-9DB8A6B26450}" type="pres">
      <dgm:prSet presAssocID="{AFF185FE-CB98-427A-95AD-EF567F5AF58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A0AD97-5749-43DD-8DAC-74363EED7266}" srcId="{90EA1832-A370-4B5A-ABCC-9BDA33FF7920}" destId="{AFF185FE-CB98-427A-95AD-EF567F5AF58F}" srcOrd="0" destOrd="0" parTransId="{CECAAB6E-871F-45BA-8B6C-F97F64247E68}" sibTransId="{A58E8DC5-2B49-42B5-839E-DFC24BE28E8A}"/>
    <dgm:cxn modelId="{F5984357-DBC6-4C40-A479-D6DC2793EC0D}" type="presOf" srcId="{CECAAB6E-871F-45BA-8B6C-F97F64247E68}" destId="{EA8D9670-BF85-447C-A78D-FE13D6147847}" srcOrd="0" destOrd="0" presId="urn:microsoft.com/office/officeart/2005/8/layout/radial4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0C3AEF1C-31E6-454C-8051-876562AE7FA4}" type="presOf" srcId="{AFF185FE-CB98-427A-95AD-EF567F5AF58F}" destId="{07BE1A4A-2CF5-4CF7-BB40-9DB8A6B26450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FE7A1930-0EA1-4AAB-8A78-3BBD7AAF6E39}" type="presParOf" srcId="{0DD0242C-BA7D-41F8-82EE-4874ADCDC8E5}" destId="{EA8D9670-BF85-447C-A78D-FE13D6147847}" srcOrd="1" destOrd="0" presId="urn:microsoft.com/office/officeart/2005/8/layout/radial4"/>
    <dgm:cxn modelId="{E932C983-4E57-4190-A288-CBFBFCF62634}" type="presParOf" srcId="{0DD0242C-BA7D-41F8-82EE-4874ADCDC8E5}" destId="{07BE1A4A-2CF5-4CF7-BB40-9DB8A6B26450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Skip-gram</a:t>
          </a:r>
        </a:p>
        <a:p>
          <a:r>
            <a:rPr lang="en-US" dirty="0"/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E5C1B46F-6011-4347-AF0E-BDCED3CF02F2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100B</a:t>
          </a:r>
        </a:p>
        <a:p>
          <a:r>
            <a:rPr lang="en-US" dirty="0"/>
            <a:t>Google news</a:t>
          </a:r>
        </a:p>
      </dgm:t>
    </dgm:pt>
    <dgm:pt modelId="{3415E87A-35CF-470E-B1B5-912C24F6C5DD}" type="parTrans" cxnId="{425E380A-481E-4AFC-B713-129D4586DC81}">
      <dgm:prSet/>
      <dgm:spPr/>
      <dgm:t>
        <a:bodyPr/>
        <a:lstStyle/>
        <a:p>
          <a:endParaRPr lang="en-US"/>
        </a:p>
      </dgm:t>
    </dgm:pt>
    <dgm:pt modelId="{DF291D13-16F6-496B-8E64-84A0136320A6}" type="sibTrans" cxnId="{425E380A-481E-4AFC-B713-129D4586DC81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9BFFFA-3238-4B93-9EB8-336838517E21}" type="pres">
      <dgm:prSet presAssocID="{90EA1832-A370-4B5A-ABCC-9BDA33FF7920}" presName="centerShape" presStyleLbl="node0" presStyleIdx="0" presStyleCnt="1"/>
      <dgm:spPr/>
      <dgm:t>
        <a:bodyPr/>
        <a:lstStyle/>
        <a:p>
          <a:endParaRPr lang="en-US"/>
        </a:p>
      </dgm:t>
    </dgm:pt>
    <dgm:pt modelId="{893BCF69-F72C-4155-A19A-ED890172EE3A}" type="pres">
      <dgm:prSet presAssocID="{3415E87A-35CF-470E-B1B5-912C24F6C5DD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3107EFD7-A6EC-4672-8133-F075E1B4E504}" type="pres">
      <dgm:prSet presAssocID="{E5C1B46F-6011-4347-AF0E-BDCED3CF02F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FD2070-48C7-479E-B80E-DF289A679B9B}" type="presOf" srcId="{3415E87A-35CF-470E-B1B5-912C24F6C5DD}" destId="{893BCF69-F72C-4155-A19A-ED890172EE3A}" srcOrd="0" destOrd="0" presId="urn:microsoft.com/office/officeart/2005/8/layout/radial4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425E380A-481E-4AFC-B713-129D4586DC81}" srcId="{90EA1832-A370-4B5A-ABCC-9BDA33FF7920}" destId="{E5C1B46F-6011-4347-AF0E-BDCED3CF02F2}" srcOrd="0" destOrd="0" parTransId="{3415E87A-35CF-470E-B1B5-912C24F6C5DD}" sibTransId="{DF291D13-16F6-496B-8E64-84A0136320A6}"/>
    <dgm:cxn modelId="{5772556A-C655-44B6-BC84-3AB377640A81}" type="presOf" srcId="{E5C1B46F-6011-4347-AF0E-BDCED3CF02F2}" destId="{3107EFD7-A6EC-4672-8133-F075E1B4E504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03E390C6-D2FE-4706-8F0A-B95E58007399}" type="presParOf" srcId="{0DD0242C-BA7D-41F8-82EE-4874ADCDC8E5}" destId="{893BCF69-F72C-4155-A19A-ED890172EE3A}" srcOrd="1" destOrd="0" presId="urn:microsoft.com/office/officeart/2005/8/layout/radial4"/>
    <dgm:cxn modelId="{4F8EFD67-D8A6-4AE3-B569-9C1CDD99C3DD}" type="presParOf" srcId="{0DD0242C-BA7D-41F8-82EE-4874ADCDC8E5}" destId="{3107EFD7-A6EC-4672-8133-F075E1B4E504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B502424-7719-4EB8-A690-42FF52B6FF0B}" type="doc">
      <dgm:prSet loTypeId="urn:microsoft.com/office/officeart/2005/8/layout/radial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0EA1832-A370-4B5A-ABCC-9BDA33FF7920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Skip-gram</a:t>
          </a:r>
        </a:p>
        <a:p>
          <a:r>
            <a:rPr lang="en-US" dirty="0"/>
            <a:t>model</a:t>
          </a:r>
        </a:p>
      </dgm:t>
    </dgm:pt>
    <dgm:pt modelId="{862DA1C6-E58F-4D12-942E-E1D3C68D4ED3}" type="parTrans" cxnId="{1B70EA8A-C834-4925-8CC8-28F824CB84CC}">
      <dgm:prSet/>
      <dgm:spPr/>
      <dgm:t>
        <a:bodyPr/>
        <a:lstStyle/>
        <a:p>
          <a:endParaRPr lang="en-US"/>
        </a:p>
      </dgm:t>
    </dgm:pt>
    <dgm:pt modelId="{5194C075-9182-4BF8-9350-7C0487F24C74}" type="sibTrans" cxnId="{1B70EA8A-C834-4925-8CC8-28F824CB84CC}">
      <dgm:prSet/>
      <dgm:spPr/>
      <dgm:t>
        <a:bodyPr/>
        <a:lstStyle/>
        <a:p>
          <a:endParaRPr lang="en-US"/>
        </a:p>
      </dgm:t>
    </dgm:pt>
    <dgm:pt modelId="{AFF185FE-CB98-427A-95AD-EF567F5AF58F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28k</a:t>
          </a:r>
        </a:p>
        <a:p>
          <a:r>
            <a:rPr lang="en-US" dirty="0"/>
            <a:t>MK news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ECAAB6E-871F-45BA-8B6C-F97F64247E68}" type="parTrans" cxnId="{DFA0AD97-5749-43DD-8DAC-74363EED7266}">
      <dgm:prSet/>
      <dgm:spPr/>
      <dgm:t>
        <a:bodyPr/>
        <a:lstStyle/>
        <a:p>
          <a:endParaRPr lang="en-US"/>
        </a:p>
      </dgm:t>
    </dgm:pt>
    <dgm:pt modelId="{A58E8DC5-2B49-42B5-839E-DFC24BE28E8A}" type="sibTrans" cxnId="{DFA0AD97-5749-43DD-8DAC-74363EED7266}">
      <dgm:prSet/>
      <dgm:spPr/>
      <dgm:t>
        <a:bodyPr/>
        <a:lstStyle/>
        <a:p>
          <a:endParaRPr lang="en-US"/>
        </a:p>
      </dgm:t>
    </dgm:pt>
    <dgm:pt modelId="{0DD0242C-BA7D-41F8-82EE-4874ADCDC8E5}" type="pres">
      <dgm:prSet presAssocID="{9B502424-7719-4EB8-A690-42FF52B6FF0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9BFFFA-3238-4B93-9EB8-336838517E21}" type="pres">
      <dgm:prSet presAssocID="{90EA1832-A370-4B5A-ABCC-9BDA33FF7920}" presName="centerShape" presStyleLbl="node0" presStyleIdx="0" presStyleCnt="1"/>
      <dgm:spPr/>
      <dgm:t>
        <a:bodyPr/>
        <a:lstStyle/>
        <a:p>
          <a:endParaRPr lang="en-US"/>
        </a:p>
      </dgm:t>
    </dgm:pt>
    <dgm:pt modelId="{EA8D9670-BF85-447C-A78D-FE13D6147847}" type="pres">
      <dgm:prSet presAssocID="{CECAAB6E-871F-45BA-8B6C-F97F64247E68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07BE1A4A-2CF5-4CF7-BB40-9DB8A6B26450}" type="pres">
      <dgm:prSet presAssocID="{AFF185FE-CB98-427A-95AD-EF567F5AF58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A0AD97-5749-43DD-8DAC-74363EED7266}" srcId="{90EA1832-A370-4B5A-ABCC-9BDA33FF7920}" destId="{AFF185FE-CB98-427A-95AD-EF567F5AF58F}" srcOrd="0" destOrd="0" parTransId="{CECAAB6E-871F-45BA-8B6C-F97F64247E68}" sibTransId="{A58E8DC5-2B49-42B5-839E-DFC24BE28E8A}"/>
    <dgm:cxn modelId="{F5984357-DBC6-4C40-A479-D6DC2793EC0D}" type="presOf" srcId="{CECAAB6E-871F-45BA-8B6C-F97F64247E68}" destId="{EA8D9670-BF85-447C-A78D-FE13D6147847}" srcOrd="0" destOrd="0" presId="urn:microsoft.com/office/officeart/2005/8/layout/radial4"/>
    <dgm:cxn modelId="{CF2E57B4-1EA1-41BD-ABD3-221A57D5728A}" type="presOf" srcId="{9B502424-7719-4EB8-A690-42FF52B6FF0B}" destId="{0DD0242C-BA7D-41F8-82EE-4874ADCDC8E5}" srcOrd="0" destOrd="0" presId="urn:microsoft.com/office/officeart/2005/8/layout/radial4"/>
    <dgm:cxn modelId="{1B70EA8A-C834-4925-8CC8-28F824CB84CC}" srcId="{9B502424-7719-4EB8-A690-42FF52B6FF0B}" destId="{90EA1832-A370-4B5A-ABCC-9BDA33FF7920}" srcOrd="0" destOrd="0" parTransId="{862DA1C6-E58F-4D12-942E-E1D3C68D4ED3}" sibTransId="{5194C075-9182-4BF8-9350-7C0487F24C74}"/>
    <dgm:cxn modelId="{0F433386-49D2-4F0D-BDBE-63FAE802B88D}" type="presOf" srcId="{90EA1832-A370-4B5A-ABCC-9BDA33FF7920}" destId="{3E9BFFFA-3238-4B93-9EB8-336838517E21}" srcOrd="0" destOrd="0" presId="urn:microsoft.com/office/officeart/2005/8/layout/radial4"/>
    <dgm:cxn modelId="{0C3AEF1C-31E6-454C-8051-876562AE7FA4}" type="presOf" srcId="{AFF185FE-CB98-427A-95AD-EF567F5AF58F}" destId="{07BE1A4A-2CF5-4CF7-BB40-9DB8A6B26450}" srcOrd="0" destOrd="0" presId="urn:microsoft.com/office/officeart/2005/8/layout/radial4"/>
    <dgm:cxn modelId="{2212D9D1-6E8D-4B4A-AD67-0C1243CAA50C}" type="presParOf" srcId="{0DD0242C-BA7D-41F8-82EE-4874ADCDC8E5}" destId="{3E9BFFFA-3238-4B93-9EB8-336838517E21}" srcOrd="0" destOrd="0" presId="urn:microsoft.com/office/officeart/2005/8/layout/radial4"/>
    <dgm:cxn modelId="{FE7A1930-0EA1-4AAB-8A78-3BBD7AAF6E39}" type="presParOf" srcId="{0DD0242C-BA7D-41F8-82EE-4874ADCDC8E5}" destId="{EA8D9670-BF85-447C-A78D-FE13D6147847}" srcOrd="1" destOrd="0" presId="urn:microsoft.com/office/officeart/2005/8/layout/radial4"/>
    <dgm:cxn modelId="{E932C983-4E57-4190-A288-CBFBFCF62634}" type="presParOf" srcId="{0DD0242C-BA7D-41F8-82EE-4874ADCDC8E5}" destId="{07BE1A4A-2CF5-4CF7-BB40-9DB8A6B26450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7CC78-E296-43B5-9265-C9F3BC261FB8}">
      <dsp:nvSpPr>
        <dsp:cNvPr id="0" name=""/>
        <dsp:cNvSpPr/>
      </dsp:nvSpPr>
      <dsp:spPr>
        <a:xfrm>
          <a:off x="5012" y="2174077"/>
          <a:ext cx="2359055" cy="91059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CFD65-8D25-466B-9721-3FC35F58820F}">
      <dsp:nvSpPr>
        <dsp:cNvPr id="0" name=""/>
        <dsp:cNvSpPr/>
      </dsp:nvSpPr>
      <dsp:spPr>
        <a:xfrm>
          <a:off x="634093" y="2401726"/>
          <a:ext cx="1992090" cy="910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Preprocessing</a:t>
          </a:r>
        </a:p>
      </dsp:txBody>
      <dsp:txXfrm>
        <a:off x="660763" y="2428396"/>
        <a:ext cx="1938750" cy="857255"/>
      </dsp:txXfrm>
    </dsp:sp>
    <dsp:sp modelId="{D3388D5B-615C-4D0B-B7F3-8B055D841F21}">
      <dsp:nvSpPr>
        <dsp:cNvPr id="0" name=""/>
        <dsp:cNvSpPr/>
      </dsp:nvSpPr>
      <dsp:spPr>
        <a:xfrm>
          <a:off x="2699577" y="2174077"/>
          <a:ext cx="2359055" cy="91059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8021C-3782-4174-8913-ED2B22E6A9AE}">
      <dsp:nvSpPr>
        <dsp:cNvPr id="0" name=""/>
        <dsp:cNvSpPr/>
      </dsp:nvSpPr>
      <dsp:spPr>
        <a:xfrm>
          <a:off x="3328658" y="2401726"/>
          <a:ext cx="1992090" cy="910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Docs embedding</a:t>
          </a:r>
        </a:p>
      </dsp:txBody>
      <dsp:txXfrm>
        <a:off x="3355328" y="2428396"/>
        <a:ext cx="1938750" cy="857255"/>
      </dsp:txXfrm>
    </dsp:sp>
    <dsp:sp modelId="{D20C8BE5-FDEF-455C-BE5C-24D7A9DA10F0}">
      <dsp:nvSpPr>
        <dsp:cNvPr id="0" name=""/>
        <dsp:cNvSpPr/>
      </dsp:nvSpPr>
      <dsp:spPr>
        <a:xfrm>
          <a:off x="5394142" y="2174077"/>
          <a:ext cx="2359055" cy="91059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02329-C0B0-4750-AFD8-22F61F971C6B}">
      <dsp:nvSpPr>
        <dsp:cNvPr id="0" name=""/>
        <dsp:cNvSpPr/>
      </dsp:nvSpPr>
      <dsp:spPr>
        <a:xfrm>
          <a:off x="6023223" y="2401726"/>
          <a:ext cx="1992090" cy="910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Autoencoder</a:t>
          </a:r>
        </a:p>
      </dsp:txBody>
      <dsp:txXfrm>
        <a:off x="6049893" y="2428396"/>
        <a:ext cx="1938750" cy="857255"/>
      </dsp:txXfrm>
    </dsp:sp>
    <dsp:sp modelId="{E061033C-9B1C-4D00-82C2-F812723A2146}">
      <dsp:nvSpPr>
        <dsp:cNvPr id="0" name=""/>
        <dsp:cNvSpPr/>
      </dsp:nvSpPr>
      <dsp:spPr>
        <a:xfrm>
          <a:off x="8088707" y="2174077"/>
          <a:ext cx="2359055" cy="91059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ED854-A2E6-408F-B722-BFCEE705C553}">
      <dsp:nvSpPr>
        <dsp:cNvPr id="0" name=""/>
        <dsp:cNvSpPr/>
      </dsp:nvSpPr>
      <dsp:spPr>
        <a:xfrm>
          <a:off x="8717788" y="2401726"/>
          <a:ext cx="1992090" cy="910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Model</a:t>
          </a:r>
        </a:p>
      </dsp:txBody>
      <dsp:txXfrm>
        <a:off x="8744458" y="2428396"/>
        <a:ext cx="1938750" cy="85725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1033961" y="733008"/>
          <a:ext cx="953699" cy="953699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4999"/>
            </a:schemeClr>
          </a:solidFill>
          <a:prstDash val="solid"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Skip-gram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model</a:t>
          </a:r>
        </a:p>
      </dsp:txBody>
      <dsp:txXfrm>
        <a:off x="1173627" y="872674"/>
        <a:ext cx="674367" cy="674367"/>
      </dsp:txXfrm>
    </dsp:sp>
    <dsp:sp modelId="{EA8D9670-BF85-447C-A78D-FE13D6147847}">
      <dsp:nvSpPr>
        <dsp:cNvPr id="0" name=""/>
        <dsp:cNvSpPr/>
      </dsp:nvSpPr>
      <dsp:spPr>
        <a:xfrm rot="13151337">
          <a:off x="379462" y="484554"/>
          <a:ext cx="816773" cy="271804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E1A4A-2CF5-4CF7-BB40-9DB8A6B26450}">
      <dsp:nvSpPr>
        <dsp:cNvPr id="0" name=""/>
        <dsp:cNvSpPr/>
      </dsp:nvSpPr>
      <dsp:spPr>
        <a:xfrm>
          <a:off x="18315" y="0"/>
          <a:ext cx="906014" cy="72481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4999"/>
            </a:schemeClr>
          </a:solidFill>
          <a:prstDash val="solid"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/>
            <a:t>bbc</a:t>
          </a:r>
          <a:r>
            <a:rPr lang="en-US" sz="1500" kern="1200" dirty="0"/>
            <a:t> news</a:t>
          </a:r>
        </a:p>
      </dsp:txBody>
      <dsp:txXfrm>
        <a:off x="39544" y="21229"/>
        <a:ext cx="863556" cy="682353"/>
      </dsp:txXfrm>
    </dsp:sp>
    <dsp:sp modelId="{893BCF69-F72C-4155-A19A-ED890172EE3A}">
      <dsp:nvSpPr>
        <dsp:cNvPr id="0" name=""/>
        <dsp:cNvSpPr/>
      </dsp:nvSpPr>
      <dsp:spPr>
        <a:xfrm rot="19142223">
          <a:off x="1810387" y="479217"/>
          <a:ext cx="770972" cy="271804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7EFD7-A6EC-4672-8133-F075E1B4E504}">
      <dsp:nvSpPr>
        <dsp:cNvPr id="0" name=""/>
        <dsp:cNvSpPr/>
      </dsp:nvSpPr>
      <dsp:spPr>
        <a:xfrm>
          <a:off x="2033960" y="0"/>
          <a:ext cx="906014" cy="72481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4999"/>
            </a:schemeClr>
          </a:solidFill>
          <a:prstDash val="solid"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3M Tweets Data</a:t>
          </a:r>
        </a:p>
      </dsp:txBody>
      <dsp:txXfrm>
        <a:off x="2055189" y="21229"/>
        <a:ext cx="863556" cy="68235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1332532" y="893775"/>
          <a:ext cx="900704" cy="900704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4999"/>
            </a:schemeClr>
          </a:solidFill>
          <a:prstDash val="solid"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Skip-gram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model</a:t>
          </a:r>
        </a:p>
      </dsp:txBody>
      <dsp:txXfrm>
        <a:off x="1464437" y="1025680"/>
        <a:ext cx="636894" cy="636894"/>
      </dsp:txXfrm>
    </dsp:sp>
    <dsp:sp modelId="{EA8D9670-BF85-447C-A78D-FE13D6147847}">
      <dsp:nvSpPr>
        <dsp:cNvPr id="0" name=""/>
        <dsp:cNvSpPr/>
      </dsp:nvSpPr>
      <dsp:spPr>
        <a:xfrm rot="16200000">
          <a:off x="1522510" y="474743"/>
          <a:ext cx="520747" cy="256700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E1A4A-2CF5-4CF7-BB40-9DB8A6B26450}">
      <dsp:nvSpPr>
        <dsp:cNvPr id="0" name=""/>
        <dsp:cNvSpPr/>
      </dsp:nvSpPr>
      <dsp:spPr>
        <a:xfrm>
          <a:off x="1355049" y="452"/>
          <a:ext cx="855669" cy="6845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4999"/>
            </a:schemeClr>
          </a:solidFill>
          <a:prstDash val="solid"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/>
            <a:t>bbc</a:t>
          </a:r>
          <a:r>
            <a:rPr lang="en-US" sz="2100" kern="1200" dirty="0"/>
            <a:t> news</a:t>
          </a:r>
        </a:p>
      </dsp:txBody>
      <dsp:txXfrm>
        <a:off x="1375098" y="20501"/>
        <a:ext cx="815571" cy="64443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1332532" y="893775"/>
          <a:ext cx="900704" cy="900704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4999"/>
            </a:schemeClr>
          </a:solidFill>
          <a:prstDash val="solid"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Skip-gram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model</a:t>
          </a:r>
        </a:p>
      </dsp:txBody>
      <dsp:txXfrm>
        <a:off x="1464437" y="1025680"/>
        <a:ext cx="636894" cy="636894"/>
      </dsp:txXfrm>
    </dsp:sp>
    <dsp:sp modelId="{893BCF69-F72C-4155-A19A-ED890172EE3A}">
      <dsp:nvSpPr>
        <dsp:cNvPr id="0" name=""/>
        <dsp:cNvSpPr/>
      </dsp:nvSpPr>
      <dsp:spPr>
        <a:xfrm rot="16200000">
          <a:off x="1522510" y="474743"/>
          <a:ext cx="520747" cy="256700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7EFD7-A6EC-4672-8133-F075E1B4E504}">
      <dsp:nvSpPr>
        <dsp:cNvPr id="0" name=""/>
        <dsp:cNvSpPr/>
      </dsp:nvSpPr>
      <dsp:spPr>
        <a:xfrm>
          <a:off x="1355049" y="452"/>
          <a:ext cx="855669" cy="6845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4999"/>
            </a:schemeClr>
          </a:solidFill>
          <a:prstDash val="solid"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100B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Google news</a:t>
          </a:r>
        </a:p>
      </dsp:txBody>
      <dsp:txXfrm>
        <a:off x="1375098" y="20501"/>
        <a:ext cx="815571" cy="64443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1332532" y="893775"/>
          <a:ext cx="900704" cy="900704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4999"/>
            </a:schemeClr>
          </a:solidFill>
          <a:prstDash val="solid"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Skip-gram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model</a:t>
          </a:r>
        </a:p>
      </dsp:txBody>
      <dsp:txXfrm>
        <a:off x="1464437" y="1025680"/>
        <a:ext cx="636894" cy="636894"/>
      </dsp:txXfrm>
    </dsp:sp>
    <dsp:sp modelId="{EA8D9670-BF85-447C-A78D-FE13D6147847}">
      <dsp:nvSpPr>
        <dsp:cNvPr id="0" name=""/>
        <dsp:cNvSpPr/>
      </dsp:nvSpPr>
      <dsp:spPr>
        <a:xfrm rot="16200000">
          <a:off x="1522510" y="474743"/>
          <a:ext cx="520747" cy="256700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E1A4A-2CF5-4CF7-BB40-9DB8A6B26450}">
      <dsp:nvSpPr>
        <dsp:cNvPr id="0" name=""/>
        <dsp:cNvSpPr/>
      </dsp:nvSpPr>
      <dsp:spPr>
        <a:xfrm>
          <a:off x="1355049" y="452"/>
          <a:ext cx="855669" cy="6845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4999"/>
            </a:schemeClr>
          </a:solidFill>
          <a:prstDash val="solid"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3M Tweets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Data</a:t>
          </a:r>
        </a:p>
      </dsp:txBody>
      <dsp:txXfrm>
        <a:off x="1375098" y="20501"/>
        <a:ext cx="815571" cy="64443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1332532" y="893775"/>
          <a:ext cx="900704" cy="900704"/>
        </a:xfrm>
        <a:prstGeom prst="ellipse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29999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4999"/>
            </a:schemeClr>
          </a:solidFill>
          <a:prstDash val="solid"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Skip-gram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model</a:t>
          </a:r>
        </a:p>
      </dsp:txBody>
      <dsp:txXfrm>
        <a:off x="1464437" y="1025680"/>
        <a:ext cx="636894" cy="636894"/>
      </dsp:txXfrm>
    </dsp:sp>
    <dsp:sp modelId="{EA8D9670-BF85-447C-A78D-FE13D6147847}">
      <dsp:nvSpPr>
        <dsp:cNvPr id="0" name=""/>
        <dsp:cNvSpPr/>
      </dsp:nvSpPr>
      <dsp:spPr>
        <a:xfrm rot="16200000">
          <a:off x="1522510" y="474743"/>
          <a:ext cx="520747" cy="256700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E1A4A-2CF5-4CF7-BB40-9DB8A6B26450}">
      <dsp:nvSpPr>
        <dsp:cNvPr id="0" name=""/>
        <dsp:cNvSpPr/>
      </dsp:nvSpPr>
      <dsp:spPr>
        <a:xfrm>
          <a:off x="1355049" y="452"/>
          <a:ext cx="855669" cy="6845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100000"/>
                <a:satMod val="129999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4999"/>
            </a:schemeClr>
          </a:solidFill>
          <a:prstDash val="solid"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/>
            <a:t>bbc</a:t>
          </a:r>
          <a:r>
            <a:rPr lang="en-US" sz="2100" kern="1200" dirty="0"/>
            <a:t> news</a:t>
          </a:r>
        </a:p>
      </dsp:txBody>
      <dsp:txXfrm>
        <a:off x="1375098" y="20501"/>
        <a:ext cx="815571" cy="64443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1332532" y="893775"/>
          <a:ext cx="900704" cy="900704"/>
        </a:xfrm>
        <a:prstGeom prst="ellipse">
          <a:avLst/>
        </a:prstGeom>
        <a:gradFill rotWithShape="1">
          <a:gsLst>
            <a:gs pos="0">
              <a:schemeClr val="accent2">
                <a:tint val="100000"/>
                <a:shade val="100000"/>
                <a:satMod val="129999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4999"/>
            </a:schemeClr>
          </a:solidFill>
          <a:prstDash val="solid"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Skip-gram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model</a:t>
          </a:r>
        </a:p>
      </dsp:txBody>
      <dsp:txXfrm>
        <a:off x="1464437" y="1025680"/>
        <a:ext cx="636894" cy="636894"/>
      </dsp:txXfrm>
    </dsp:sp>
    <dsp:sp modelId="{EA8D9670-BF85-447C-A78D-FE13D6147847}">
      <dsp:nvSpPr>
        <dsp:cNvPr id="0" name=""/>
        <dsp:cNvSpPr/>
      </dsp:nvSpPr>
      <dsp:spPr>
        <a:xfrm rot="16200000">
          <a:off x="1522510" y="474743"/>
          <a:ext cx="520747" cy="256700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E1A4A-2CF5-4CF7-BB40-9DB8A6B26450}">
      <dsp:nvSpPr>
        <dsp:cNvPr id="0" name=""/>
        <dsp:cNvSpPr/>
      </dsp:nvSpPr>
      <dsp:spPr>
        <a:xfrm>
          <a:off x="1355049" y="452"/>
          <a:ext cx="855669" cy="6845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100000"/>
                <a:satMod val="129999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4999"/>
            </a:schemeClr>
          </a:solidFill>
          <a:prstDash val="solid"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28k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MK news</a:t>
          </a:r>
        </a:p>
      </dsp:txBody>
      <dsp:txXfrm>
        <a:off x="1375098" y="20501"/>
        <a:ext cx="815571" cy="64443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1332532" y="893775"/>
          <a:ext cx="900704" cy="900704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4999"/>
            </a:schemeClr>
          </a:solidFill>
          <a:prstDash val="solid"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Skip-gram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model</a:t>
          </a:r>
        </a:p>
      </dsp:txBody>
      <dsp:txXfrm>
        <a:off x="1464437" y="1025680"/>
        <a:ext cx="636894" cy="636894"/>
      </dsp:txXfrm>
    </dsp:sp>
    <dsp:sp modelId="{EA8D9670-BF85-447C-A78D-FE13D6147847}">
      <dsp:nvSpPr>
        <dsp:cNvPr id="0" name=""/>
        <dsp:cNvSpPr/>
      </dsp:nvSpPr>
      <dsp:spPr>
        <a:xfrm rot="16200000">
          <a:off x="1522510" y="474743"/>
          <a:ext cx="520747" cy="256700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E1A4A-2CF5-4CF7-BB40-9DB8A6B26450}">
      <dsp:nvSpPr>
        <dsp:cNvPr id="0" name=""/>
        <dsp:cNvSpPr/>
      </dsp:nvSpPr>
      <dsp:spPr>
        <a:xfrm>
          <a:off x="1355049" y="452"/>
          <a:ext cx="855669" cy="6845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4999"/>
            </a:schemeClr>
          </a:solidFill>
          <a:prstDash val="solid"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/>
            <a:t>bbc</a:t>
          </a:r>
          <a:r>
            <a:rPr lang="en-US" sz="2100" kern="1200" dirty="0"/>
            <a:t> news</a:t>
          </a:r>
        </a:p>
      </dsp:txBody>
      <dsp:txXfrm>
        <a:off x="1375098" y="20501"/>
        <a:ext cx="815571" cy="64443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1332532" y="893775"/>
          <a:ext cx="900704" cy="900704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4999"/>
            </a:schemeClr>
          </a:solidFill>
          <a:prstDash val="solid"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Skip-gram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model</a:t>
          </a:r>
        </a:p>
      </dsp:txBody>
      <dsp:txXfrm>
        <a:off x="1464437" y="1025680"/>
        <a:ext cx="636894" cy="636894"/>
      </dsp:txXfrm>
    </dsp:sp>
    <dsp:sp modelId="{EA8D9670-BF85-447C-A78D-FE13D6147847}">
      <dsp:nvSpPr>
        <dsp:cNvPr id="0" name=""/>
        <dsp:cNvSpPr/>
      </dsp:nvSpPr>
      <dsp:spPr>
        <a:xfrm rot="16200000">
          <a:off x="1522510" y="474743"/>
          <a:ext cx="520747" cy="256700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E1A4A-2CF5-4CF7-BB40-9DB8A6B26450}">
      <dsp:nvSpPr>
        <dsp:cNvPr id="0" name=""/>
        <dsp:cNvSpPr/>
      </dsp:nvSpPr>
      <dsp:spPr>
        <a:xfrm>
          <a:off x="1355049" y="452"/>
          <a:ext cx="855669" cy="6845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4999"/>
            </a:schemeClr>
          </a:solidFill>
          <a:prstDash val="solid"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3M Tweets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Data</a:t>
          </a:r>
        </a:p>
      </dsp:txBody>
      <dsp:txXfrm>
        <a:off x="1375098" y="20501"/>
        <a:ext cx="815571" cy="64443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1332532" y="893775"/>
          <a:ext cx="900704" cy="900704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4999"/>
            </a:schemeClr>
          </a:solidFill>
          <a:prstDash val="solid"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Skip-gram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model</a:t>
          </a:r>
        </a:p>
      </dsp:txBody>
      <dsp:txXfrm>
        <a:off x="1464437" y="1025680"/>
        <a:ext cx="636894" cy="636894"/>
      </dsp:txXfrm>
    </dsp:sp>
    <dsp:sp modelId="{EA8D9670-BF85-447C-A78D-FE13D6147847}">
      <dsp:nvSpPr>
        <dsp:cNvPr id="0" name=""/>
        <dsp:cNvSpPr/>
      </dsp:nvSpPr>
      <dsp:spPr>
        <a:xfrm rot="16200000">
          <a:off x="1522510" y="474743"/>
          <a:ext cx="520747" cy="256700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E1A4A-2CF5-4CF7-BB40-9DB8A6B26450}">
      <dsp:nvSpPr>
        <dsp:cNvPr id="0" name=""/>
        <dsp:cNvSpPr/>
      </dsp:nvSpPr>
      <dsp:spPr>
        <a:xfrm>
          <a:off x="1355049" y="452"/>
          <a:ext cx="855669" cy="6845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4999"/>
            </a:schemeClr>
          </a:solidFill>
          <a:prstDash val="solid"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25k Movie reviews</a:t>
          </a:r>
        </a:p>
      </dsp:txBody>
      <dsp:txXfrm>
        <a:off x="1375098" y="20501"/>
        <a:ext cx="815571" cy="64443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1332532" y="893775"/>
          <a:ext cx="900704" cy="900704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4999"/>
            </a:schemeClr>
          </a:solidFill>
          <a:prstDash val="solid"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Skip-gram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model</a:t>
          </a:r>
        </a:p>
      </dsp:txBody>
      <dsp:txXfrm>
        <a:off x="1464437" y="1025680"/>
        <a:ext cx="636894" cy="636894"/>
      </dsp:txXfrm>
    </dsp:sp>
    <dsp:sp modelId="{EA8D9670-BF85-447C-A78D-FE13D6147847}">
      <dsp:nvSpPr>
        <dsp:cNvPr id="0" name=""/>
        <dsp:cNvSpPr/>
      </dsp:nvSpPr>
      <dsp:spPr>
        <a:xfrm rot="16200000">
          <a:off x="1522510" y="474743"/>
          <a:ext cx="520747" cy="256700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E1A4A-2CF5-4CF7-BB40-9DB8A6B26450}">
      <dsp:nvSpPr>
        <dsp:cNvPr id="0" name=""/>
        <dsp:cNvSpPr/>
      </dsp:nvSpPr>
      <dsp:spPr>
        <a:xfrm>
          <a:off x="1355049" y="452"/>
          <a:ext cx="855669" cy="6845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4999"/>
            </a:schemeClr>
          </a:solidFill>
          <a:prstDash val="solid"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75k Movie reviews</a:t>
          </a:r>
        </a:p>
      </dsp:txBody>
      <dsp:txXfrm>
        <a:off x="1375098" y="20501"/>
        <a:ext cx="815571" cy="644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D84B9-0DBC-4325-8C3C-C61A99738388}">
      <dsp:nvSpPr>
        <dsp:cNvPr id="0" name=""/>
        <dsp:cNvSpPr/>
      </dsp:nvSpPr>
      <dsp:spPr>
        <a:xfrm>
          <a:off x="608938" y="352436"/>
          <a:ext cx="430755" cy="43075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95539" y="453338"/>
        <a:ext cx="257553" cy="221417"/>
      </dsp:txXfrm>
    </dsp:sp>
    <dsp:sp modelId="{36E35068-AAA0-4A8C-806A-D54AD601EA9A}">
      <dsp:nvSpPr>
        <dsp:cNvPr id="0" name=""/>
        <dsp:cNvSpPr/>
      </dsp:nvSpPr>
      <dsp:spPr>
        <a:xfrm>
          <a:off x="358316" y="250621"/>
          <a:ext cx="313276" cy="31327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7184" y="329966"/>
        <a:ext cx="155540" cy="154586"/>
      </dsp:txXfrm>
    </dsp:sp>
    <dsp:sp modelId="{892602D5-051C-4C50-B178-967BEB7E4B1A}">
      <dsp:nvSpPr>
        <dsp:cNvPr id="0" name=""/>
        <dsp:cNvSpPr/>
      </dsp:nvSpPr>
      <dsp:spPr>
        <a:xfrm rot="20700000">
          <a:off x="533783" y="34492"/>
          <a:ext cx="306947" cy="306947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-20700000">
        <a:off x="601106" y="101814"/>
        <a:ext cx="172302" cy="172302"/>
      </dsp:txXfrm>
    </dsp:sp>
    <dsp:sp modelId="{3F77B97E-C752-4020-8833-1A0F8CF6DB7C}">
      <dsp:nvSpPr>
        <dsp:cNvPr id="0" name=""/>
        <dsp:cNvSpPr/>
      </dsp:nvSpPr>
      <dsp:spPr>
        <a:xfrm>
          <a:off x="547688" y="301065"/>
          <a:ext cx="551367" cy="551367"/>
        </a:xfrm>
        <a:prstGeom prst="circularArrow">
          <a:avLst>
            <a:gd name="adj1" fmla="val 4687"/>
            <a:gd name="adj2" fmla="val 299029"/>
            <a:gd name="adj3" fmla="val 2250028"/>
            <a:gd name="adj4" fmla="val 1665978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AFD4C-DC37-4957-8FBE-F418725F5155}">
      <dsp:nvSpPr>
        <dsp:cNvPr id="0" name=""/>
        <dsp:cNvSpPr/>
      </dsp:nvSpPr>
      <dsp:spPr>
        <a:xfrm>
          <a:off x="302836" y="195944"/>
          <a:ext cx="400602" cy="40060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B12B8-4CC5-49FE-B1A9-932B9ED70BEB}">
      <dsp:nvSpPr>
        <dsp:cNvPr id="0" name=""/>
        <dsp:cNvSpPr/>
      </dsp:nvSpPr>
      <dsp:spPr>
        <a:xfrm>
          <a:off x="462783" y="-18101"/>
          <a:ext cx="431930" cy="43193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1332532" y="893775"/>
          <a:ext cx="900704" cy="900704"/>
        </a:xfrm>
        <a:prstGeom prst="ellipse">
          <a:avLst/>
        </a:prstGeom>
        <a:gradFill rotWithShape="1">
          <a:gsLst>
            <a:gs pos="0">
              <a:schemeClr val="dk1">
                <a:tint val="100000"/>
                <a:shade val="100000"/>
                <a:satMod val="129999"/>
              </a:schemeClr>
            </a:gs>
            <a:gs pos="100000">
              <a:schemeClr val="dk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>
              <a:solidFill>
                <a:schemeClr val="bg1"/>
              </a:solidFill>
            </a:rPr>
            <a:t>Skip-gram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>
              <a:solidFill>
                <a:schemeClr val="bg1"/>
              </a:solidFill>
            </a:rPr>
            <a:t>model</a:t>
          </a:r>
        </a:p>
      </dsp:txBody>
      <dsp:txXfrm>
        <a:off x="1464437" y="1025680"/>
        <a:ext cx="636894" cy="636894"/>
      </dsp:txXfrm>
    </dsp:sp>
    <dsp:sp modelId="{EA8D9670-BF85-447C-A78D-FE13D6147847}">
      <dsp:nvSpPr>
        <dsp:cNvPr id="0" name=""/>
        <dsp:cNvSpPr/>
      </dsp:nvSpPr>
      <dsp:spPr>
        <a:xfrm rot="16200000">
          <a:off x="1522510" y="474743"/>
          <a:ext cx="520747" cy="256700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E1A4A-2CF5-4CF7-BB40-9DB8A6B26450}">
      <dsp:nvSpPr>
        <dsp:cNvPr id="0" name=""/>
        <dsp:cNvSpPr/>
      </dsp:nvSpPr>
      <dsp:spPr>
        <a:xfrm>
          <a:off x="1355049" y="452"/>
          <a:ext cx="855669" cy="6845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100000"/>
                <a:shade val="100000"/>
                <a:satMod val="129999"/>
              </a:schemeClr>
            </a:gs>
            <a:gs pos="100000">
              <a:schemeClr val="dk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chemeClr val="bg1"/>
              </a:solidFill>
            </a:rPr>
            <a:t>25k Movie reviews</a:t>
          </a:r>
        </a:p>
      </dsp:txBody>
      <dsp:txXfrm>
        <a:off x="1375098" y="20501"/>
        <a:ext cx="815571" cy="64443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1332532" y="893775"/>
          <a:ext cx="900704" cy="900704"/>
        </a:xfrm>
        <a:prstGeom prst="ellipse">
          <a:avLst/>
        </a:prstGeom>
        <a:gradFill rotWithShape="1">
          <a:gsLst>
            <a:gs pos="0">
              <a:schemeClr val="dk1">
                <a:tint val="100000"/>
                <a:shade val="100000"/>
                <a:satMod val="129999"/>
              </a:schemeClr>
            </a:gs>
            <a:gs pos="100000">
              <a:schemeClr val="dk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4999"/>
            </a:schemeClr>
          </a:solidFill>
          <a:prstDash val="solid"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>
              <a:solidFill>
                <a:schemeClr val="bg1"/>
              </a:solidFill>
            </a:rPr>
            <a:t>Skip-gram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>
              <a:solidFill>
                <a:schemeClr val="bg1"/>
              </a:solidFill>
            </a:rPr>
            <a:t>model</a:t>
          </a:r>
        </a:p>
      </dsp:txBody>
      <dsp:txXfrm>
        <a:off x="1464437" y="1025680"/>
        <a:ext cx="636894" cy="636894"/>
      </dsp:txXfrm>
    </dsp:sp>
    <dsp:sp modelId="{EA8D9670-BF85-447C-A78D-FE13D6147847}">
      <dsp:nvSpPr>
        <dsp:cNvPr id="0" name=""/>
        <dsp:cNvSpPr/>
      </dsp:nvSpPr>
      <dsp:spPr>
        <a:xfrm rot="16200000">
          <a:off x="1522510" y="474743"/>
          <a:ext cx="520747" cy="256700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E1A4A-2CF5-4CF7-BB40-9DB8A6B26450}">
      <dsp:nvSpPr>
        <dsp:cNvPr id="0" name=""/>
        <dsp:cNvSpPr/>
      </dsp:nvSpPr>
      <dsp:spPr>
        <a:xfrm>
          <a:off x="1355049" y="452"/>
          <a:ext cx="855669" cy="6845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100000"/>
                <a:shade val="100000"/>
                <a:satMod val="129999"/>
              </a:schemeClr>
            </a:gs>
            <a:gs pos="100000">
              <a:schemeClr val="dk1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95000"/>
              <a:satMod val="104999"/>
            </a:schemeClr>
          </a:solidFill>
          <a:prstDash val="solid"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chemeClr val="bg1"/>
              </a:solidFill>
            </a:rPr>
            <a:t>Product reviews</a:t>
          </a:r>
        </a:p>
      </dsp:txBody>
      <dsp:txXfrm>
        <a:off x="1375098" y="20501"/>
        <a:ext cx="815571" cy="6444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D84B9-0DBC-4325-8C3C-C61A99738388}">
      <dsp:nvSpPr>
        <dsp:cNvPr id="0" name=""/>
        <dsp:cNvSpPr/>
      </dsp:nvSpPr>
      <dsp:spPr>
        <a:xfrm>
          <a:off x="608938" y="352436"/>
          <a:ext cx="430755" cy="43075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95539" y="453338"/>
        <a:ext cx="257553" cy="221417"/>
      </dsp:txXfrm>
    </dsp:sp>
    <dsp:sp modelId="{36E35068-AAA0-4A8C-806A-D54AD601EA9A}">
      <dsp:nvSpPr>
        <dsp:cNvPr id="0" name=""/>
        <dsp:cNvSpPr/>
      </dsp:nvSpPr>
      <dsp:spPr>
        <a:xfrm>
          <a:off x="358316" y="250621"/>
          <a:ext cx="313276" cy="31327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7184" y="329966"/>
        <a:ext cx="155540" cy="154586"/>
      </dsp:txXfrm>
    </dsp:sp>
    <dsp:sp modelId="{892602D5-051C-4C50-B178-967BEB7E4B1A}">
      <dsp:nvSpPr>
        <dsp:cNvPr id="0" name=""/>
        <dsp:cNvSpPr/>
      </dsp:nvSpPr>
      <dsp:spPr>
        <a:xfrm rot="20700000">
          <a:off x="533783" y="34492"/>
          <a:ext cx="306947" cy="306947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-20700000">
        <a:off x="601106" y="101814"/>
        <a:ext cx="172302" cy="172302"/>
      </dsp:txXfrm>
    </dsp:sp>
    <dsp:sp modelId="{3F77B97E-C752-4020-8833-1A0F8CF6DB7C}">
      <dsp:nvSpPr>
        <dsp:cNvPr id="0" name=""/>
        <dsp:cNvSpPr/>
      </dsp:nvSpPr>
      <dsp:spPr>
        <a:xfrm>
          <a:off x="547688" y="301065"/>
          <a:ext cx="551367" cy="551367"/>
        </a:xfrm>
        <a:prstGeom prst="circularArrow">
          <a:avLst>
            <a:gd name="adj1" fmla="val 4687"/>
            <a:gd name="adj2" fmla="val 299029"/>
            <a:gd name="adj3" fmla="val 2250028"/>
            <a:gd name="adj4" fmla="val 1665978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AFD4C-DC37-4957-8FBE-F418725F5155}">
      <dsp:nvSpPr>
        <dsp:cNvPr id="0" name=""/>
        <dsp:cNvSpPr/>
      </dsp:nvSpPr>
      <dsp:spPr>
        <a:xfrm>
          <a:off x="302836" y="195944"/>
          <a:ext cx="400602" cy="40060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B12B8-4CC5-49FE-B1A9-932B9ED70BEB}">
      <dsp:nvSpPr>
        <dsp:cNvPr id="0" name=""/>
        <dsp:cNvSpPr/>
      </dsp:nvSpPr>
      <dsp:spPr>
        <a:xfrm>
          <a:off x="462783" y="-18101"/>
          <a:ext cx="431930" cy="43193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D84B9-0DBC-4325-8C3C-C61A99738388}">
      <dsp:nvSpPr>
        <dsp:cNvPr id="0" name=""/>
        <dsp:cNvSpPr/>
      </dsp:nvSpPr>
      <dsp:spPr>
        <a:xfrm>
          <a:off x="608938" y="352436"/>
          <a:ext cx="430755" cy="43075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95539" y="453338"/>
        <a:ext cx="257553" cy="221417"/>
      </dsp:txXfrm>
    </dsp:sp>
    <dsp:sp modelId="{36E35068-AAA0-4A8C-806A-D54AD601EA9A}">
      <dsp:nvSpPr>
        <dsp:cNvPr id="0" name=""/>
        <dsp:cNvSpPr/>
      </dsp:nvSpPr>
      <dsp:spPr>
        <a:xfrm>
          <a:off x="358316" y="250621"/>
          <a:ext cx="313276" cy="31327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7184" y="329966"/>
        <a:ext cx="155540" cy="154586"/>
      </dsp:txXfrm>
    </dsp:sp>
    <dsp:sp modelId="{892602D5-051C-4C50-B178-967BEB7E4B1A}">
      <dsp:nvSpPr>
        <dsp:cNvPr id="0" name=""/>
        <dsp:cNvSpPr/>
      </dsp:nvSpPr>
      <dsp:spPr>
        <a:xfrm rot="20700000">
          <a:off x="533783" y="34492"/>
          <a:ext cx="306947" cy="306947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-20700000">
        <a:off x="601106" y="101814"/>
        <a:ext cx="172302" cy="172302"/>
      </dsp:txXfrm>
    </dsp:sp>
    <dsp:sp modelId="{3F77B97E-C752-4020-8833-1A0F8CF6DB7C}">
      <dsp:nvSpPr>
        <dsp:cNvPr id="0" name=""/>
        <dsp:cNvSpPr/>
      </dsp:nvSpPr>
      <dsp:spPr>
        <a:xfrm>
          <a:off x="547688" y="301065"/>
          <a:ext cx="551367" cy="551367"/>
        </a:xfrm>
        <a:prstGeom prst="circularArrow">
          <a:avLst>
            <a:gd name="adj1" fmla="val 4687"/>
            <a:gd name="adj2" fmla="val 299029"/>
            <a:gd name="adj3" fmla="val 2250028"/>
            <a:gd name="adj4" fmla="val 1665978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AFD4C-DC37-4957-8FBE-F418725F5155}">
      <dsp:nvSpPr>
        <dsp:cNvPr id="0" name=""/>
        <dsp:cNvSpPr/>
      </dsp:nvSpPr>
      <dsp:spPr>
        <a:xfrm>
          <a:off x="302836" y="195944"/>
          <a:ext cx="400602" cy="40060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B12B8-4CC5-49FE-B1A9-932B9ED70BEB}">
      <dsp:nvSpPr>
        <dsp:cNvPr id="0" name=""/>
        <dsp:cNvSpPr/>
      </dsp:nvSpPr>
      <dsp:spPr>
        <a:xfrm>
          <a:off x="462783" y="-18101"/>
          <a:ext cx="431930" cy="43193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C432F-B284-47E2-BD07-E7809233822D}">
      <dsp:nvSpPr>
        <dsp:cNvPr id="0" name=""/>
        <dsp:cNvSpPr/>
      </dsp:nvSpPr>
      <dsp:spPr>
        <a:xfrm>
          <a:off x="0" y="0"/>
          <a:ext cx="3464169" cy="2270147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2B45C-7FFE-46A5-AD4E-F1C975C635CA}">
      <dsp:nvSpPr>
        <dsp:cNvPr id="0" name=""/>
        <dsp:cNvSpPr/>
      </dsp:nvSpPr>
      <dsp:spPr>
        <a:xfrm>
          <a:off x="277673" y="388718"/>
          <a:ext cx="2840078" cy="1371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Remove Stop words &amp; Stemming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Keep top frequency words (2000)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Vocabulary size: 2000</a:t>
          </a:r>
        </a:p>
      </dsp:txBody>
      <dsp:txXfrm>
        <a:off x="277673" y="388718"/>
        <a:ext cx="2840078" cy="13710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1033961" y="733008"/>
          <a:ext cx="953699" cy="953699"/>
        </a:xfrm>
        <a:prstGeom prst="ellipse">
          <a:avLst/>
        </a:prstGeom>
        <a:gradFill rotWithShape="1">
          <a:gsLst>
            <a:gs pos="0">
              <a:schemeClr val="accent6">
                <a:tint val="100000"/>
                <a:shade val="100000"/>
                <a:satMod val="129999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4999"/>
            </a:schemeClr>
          </a:solidFill>
          <a:prstDash val="solid"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Skip-gram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model</a:t>
          </a:r>
        </a:p>
      </dsp:txBody>
      <dsp:txXfrm>
        <a:off x="1173627" y="872674"/>
        <a:ext cx="674367" cy="674367"/>
      </dsp:txXfrm>
    </dsp:sp>
    <dsp:sp modelId="{EA8D9670-BF85-447C-A78D-FE13D6147847}">
      <dsp:nvSpPr>
        <dsp:cNvPr id="0" name=""/>
        <dsp:cNvSpPr/>
      </dsp:nvSpPr>
      <dsp:spPr>
        <a:xfrm rot="13151337">
          <a:off x="379462" y="484554"/>
          <a:ext cx="816773" cy="271804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E1A4A-2CF5-4CF7-BB40-9DB8A6B26450}">
      <dsp:nvSpPr>
        <dsp:cNvPr id="0" name=""/>
        <dsp:cNvSpPr/>
      </dsp:nvSpPr>
      <dsp:spPr>
        <a:xfrm>
          <a:off x="18315" y="0"/>
          <a:ext cx="906014" cy="72481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100000"/>
                <a:shade val="100000"/>
                <a:satMod val="129999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4999"/>
            </a:schemeClr>
          </a:solidFill>
          <a:prstDash val="solid"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/>
            <a:t>bbc</a:t>
          </a:r>
          <a:r>
            <a:rPr lang="en-US" sz="1500" kern="1200" dirty="0"/>
            <a:t> news</a:t>
          </a:r>
        </a:p>
      </dsp:txBody>
      <dsp:txXfrm>
        <a:off x="39544" y="21229"/>
        <a:ext cx="863556" cy="682353"/>
      </dsp:txXfrm>
    </dsp:sp>
    <dsp:sp modelId="{893BCF69-F72C-4155-A19A-ED890172EE3A}">
      <dsp:nvSpPr>
        <dsp:cNvPr id="0" name=""/>
        <dsp:cNvSpPr/>
      </dsp:nvSpPr>
      <dsp:spPr>
        <a:xfrm rot="19142223">
          <a:off x="1810387" y="479217"/>
          <a:ext cx="770972" cy="271804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7EFD7-A6EC-4672-8133-F075E1B4E504}">
      <dsp:nvSpPr>
        <dsp:cNvPr id="0" name=""/>
        <dsp:cNvSpPr/>
      </dsp:nvSpPr>
      <dsp:spPr>
        <a:xfrm>
          <a:off x="2033960" y="0"/>
          <a:ext cx="906014" cy="72481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100000"/>
                <a:shade val="100000"/>
                <a:satMod val="129999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4999"/>
            </a:schemeClr>
          </a:solidFill>
          <a:prstDash val="solid"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28k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MK news</a:t>
          </a:r>
        </a:p>
      </dsp:txBody>
      <dsp:txXfrm>
        <a:off x="2055189" y="21229"/>
        <a:ext cx="863556" cy="6823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1332532" y="893775"/>
          <a:ext cx="900704" cy="900704"/>
        </a:xfrm>
        <a:prstGeom prst="ellipse">
          <a:avLst/>
        </a:prstGeom>
        <a:gradFill rotWithShape="1">
          <a:gsLst>
            <a:gs pos="0">
              <a:schemeClr val="accent6">
                <a:tint val="100000"/>
                <a:shade val="100000"/>
                <a:satMod val="129999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4999"/>
            </a:schemeClr>
          </a:solidFill>
          <a:prstDash val="solid"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Skip-gram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model</a:t>
          </a:r>
        </a:p>
      </dsp:txBody>
      <dsp:txXfrm>
        <a:off x="1464437" y="1025680"/>
        <a:ext cx="636894" cy="636894"/>
      </dsp:txXfrm>
    </dsp:sp>
    <dsp:sp modelId="{EA8D9670-BF85-447C-A78D-FE13D6147847}">
      <dsp:nvSpPr>
        <dsp:cNvPr id="0" name=""/>
        <dsp:cNvSpPr/>
      </dsp:nvSpPr>
      <dsp:spPr>
        <a:xfrm rot="16200000">
          <a:off x="1522510" y="474743"/>
          <a:ext cx="520747" cy="256700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E1A4A-2CF5-4CF7-BB40-9DB8A6B26450}">
      <dsp:nvSpPr>
        <dsp:cNvPr id="0" name=""/>
        <dsp:cNvSpPr/>
      </dsp:nvSpPr>
      <dsp:spPr>
        <a:xfrm>
          <a:off x="1355049" y="452"/>
          <a:ext cx="855669" cy="6845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100000"/>
                <a:shade val="100000"/>
                <a:satMod val="129999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4999"/>
            </a:schemeClr>
          </a:solidFill>
          <a:prstDash val="solid"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/>
            <a:t>bbc</a:t>
          </a:r>
          <a:r>
            <a:rPr lang="en-US" sz="2100" kern="1200" dirty="0"/>
            <a:t> news</a:t>
          </a:r>
        </a:p>
      </dsp:txBody>
      <dsp:txXfrm>
        <a:off x="1375098" y="20501"/>
        <a:ext cx="815571" cy="6444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1332532" y="893775"/>
          <a:ext cx="900704" cy="900704"/>
        </a:xfrm>
        <a:prstGeom prst="ellipse">
          <a:avLst/>
        </a:prstGeom>
        <a:gradFill rotWithShape="1">
          <a:gsLst>
            <a:gs pos="0">
              <a:schemeClr val="accent6">
                <a:tint val="100000"/>
                <a:shade val="100000"/>
                <a:satMod val="129999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4999"/>
            </a:schemeClr>
          </a:solidFill>
          <a:prstDash val="solid"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Skip-gram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model</a:t>
          </a:r>
        </a:p>
      </dsp:txBody>
      <dsp:txXfrm>
        <a:off x="1464437" y="1025680"/>
        <a:ext cx="636894" cy="636894"/>
      </dsp:txXfrm>
    </dsp:sp>
    <dsp:sp modelId="{893BCF69-F72C-4155-A19A-ED890172EE3A}">
      <dsp:nvSpPr>
        <dsp:cNvPr id="0" name=""/>
        <dsp:cNvSpPr/>
      </dsp:nvSpPr>
      <dsp:spPr>
        <a:xfrm rot="16200000">
          <a:off x="1522510" y="474743"/>
          <a:ext cx="520747" cy="256700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7EFD7-A6EC-4672-8133-F075E1B4E504}">
      <dsp:nvSpPr>
        <dsp:cNvPr id="0" name=""/>
        <dsp:cNvSpPr/>
      </dsp:nvSpPr>
      <dsp:spPr>
        <a:xfrm>
          <a:off x="1355049" y="452"/>
          <a:ext cx="855669" cy="6845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100000"/>
                <a:shade val="100000"/>
                <a:satMod val="129999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4999"/>
            </a:schemeClr>
          </a:solidFill>
          <a:prstDash val="solid"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100B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Google news</a:t>
          </a:r>
        </a:p>
      </dsp:txBody>
      <dsp:txXfrm>
        <a:off x="1375098" y="20501"/>
        <a:ext cx="815571" cy="6444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FFFA-3238-4B93-9EB8-336838517E21}">
      <dsp:nvSpPr>
        <dsp:cNvPr id="0" name=""/>
        <dsp:cNvSpPr/>
      </dsp:nvSpPr>
      <dsp:spPr>
        <a:xfrm>
          <a:off x="1332532" y="893775"/>
          <a:ext cx="900704" cy="900704"/>
        </a:xfrm>
        <a:prstGeom prst="ellipse">
          <a:avLst/>
        </a:prstGeom>
        <a:gradFill rotWithShape="1">
          <a:gsLst>
            <a:gs pos="0">
              <a:schemeClr val="accent6">
                <a:tint val="100000"/>
                <a:shade val="100000"/>
                <a:satMod val="129999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4999"/>
            </a:schemeClr>
          </a:solidFill>
          <a:prstDash val="solid"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Skip-gram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model</a:t>
          </a:r>
        </a:p>
      </dsp:txBody>
      <dsp:txXfrm>
        <a:off x="1464437" y="1025680"/>
        <a:ext cx="636894" cy="636894"/>
      </dsp:txXfrm>
    </dsp:sp>
    <dsp:sp modelId="{EA8D9670-BF85-447C-A78D-FE13D6147847}">
      <dsp:nvSpPr>
        <dsp:cNvPr id="0" name=""/>
        <dsp:cNvSpPr/>
      </dsp:nvSpPr>
      <dsp:spPr>
        <a:xfrm rot="16200000">
          <a:off x="1522510" y="474743"/>
          <a:ext cx="520747" cy="256700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E1A4A-2CF5-4CF7-BB40-9DB8A6B26450}">
      <dsp:nvSpPr>
        <dsp:cNvPr id="0" name=""/>
        <dsp:cNvSpPr/>
      </dsp:nvSpPr>
      <dsp:spPr>
        <a:xfrm>
          <a:off x="1355049" y="452"/>
          <a:ext cx="855669" cy="68453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100000"/>
                <a:shade val="100000"/>
                <a:satMod val="129999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4999"/>
            </a:schemeClr>
          </a:solidFill>
          <a:prstDash val="solid"/>
        </a:ln>
        <a:effectLst>
          <a:outerShdw blurRad="38100" dist="25400" dir="2700000" rotWithShape="0">
            <a:srgbClr val="000000">
              <a:alpha val="60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28k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MK news</a:t>
          </a:r>
        </a:p>
      </dsp:txBody>
      <dsp:txXfrm>
        <a:off x="1375098" y="20501"/>
        <a:ext cx="815571" cy="644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Rectangle 7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00050" y="4455619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45720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91440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137160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182880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traight Connector 8"/>
          <p:cNvSpPr/>
          <p:nvPr/>
        </p:nvSpPr>
        <p:spPr>
          <a:xfrm>
            <a:off x="1207657" y="4343400"/>
            <a:ext cx="987552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D7AD46-3DE5-A947-8DF3-08F987D84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744" y="83517"/>
            <a:ext cx="2164236" cy="67295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Rectangle 7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8724900" y="414777"/>
            <a:ext cx="2628900" cy="575742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414777"/>
            <a:ext cx="7734300" cy="575742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Rectangle 7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97280" y="4453128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45720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91440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137160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1828800">
              <a:buClrTx/>
              <a:buSzTx/>
              <a:buFontTx/>
              <a:buNone/>
              <a:defRPr sz="2400" cap="all" spc="2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traight Connector 8"/>
          <p:cNvSpPr/>
          <p:nvPr/>
        </p:nvSpPr>
        <p:spPr>
          <a:xfrm>
            <a:off x="1207657" y="4343400"/>
            <a:ext cx="987552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97278" y="1845734"/>
            <a:ext cx="4937761" cy="402336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97280" y="1846052"/>
            <a:ext cx="4937760" cy="736283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1pPr>
            <a:lvl2pPr marL="0" indent="45720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2pPr>
            <a:lvl3pPr marL="0" indent="91440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3pPr>
            <a:lvl4pPr marL="0" indent="137160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4pPr>
            <a:lvl5pPr marL="0" indent="182880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17920" y="1846052"/>
            <a:ext cx="4937761" cy="736283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0" indent="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pPr>
            <a:endParaRPr/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" name="Rectangle 5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7"/>
          <p:cNvSpPr/>
          <p:nvPr/>
        </p:nvSpPr>
        <p:spPr>
          <a:xfrm>
            <a:off x="15" y="0"/>
            <a:ext cx="4050793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" name="Rectangle 8"/>
          <p:cNvSpPr/>
          <p:nvPr/>
        </p:nvSpPr>
        <p:spPr>
          <a:xfrm>
            <a:off x="4040070" y="0"/>
            <a:ext cx="64009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6" name="Body Level One…"/>
          <p:cNvSpPr txBox="1">
            <a:spLocks noGrp="1"/>
          </p:cNvSpPr>
          <p:nvPr>
            <p:ph type="body" idx="1"/>
          </p:nvPr>
        </p:nvSpPr>
        <p:spPr>
          <a:xfrm>
            <a:off x="4800600" y="731519"/>
            <a:ext cx="6492241" cy="52578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37052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" name="Rectangle 8"/>
          <p:cNvSpPr/>
          <p:nvPr/>
        </p:nvSpPr>
        <p:spPr>
          <a:xfrm>
            <a:off x="14" y="4915075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" name="Title Text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5" cy="822961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8" name="Picture Placeholder 2"/>
          <p:cNvSpPr>
            <a:spLocks noGrp="1"/>
          </p:cNvSpPr>
          <p:nvPr>
            <p:ph type="pic" idx="13"/>
          </p:nvPr>
        </p:nvSpPr>
        <p:spPr>
          <a:xfrm>
            <a:off x="14" y="0"/>
            <a:ext cx="12191987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97280" y="5907023"/>
            <a:ext cx="10113265" cy="59436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 8"/>
          <p:cNvSpPr/>
          <p:nvPr/>
        </p:nvSpPr>
        <p:spPr>
          <a:xfrm>
            <a:off x="-1" y="6334316"/>
            <a:ext cx="12192003" cy="65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traight Connector 9"/>
          <p:cNvSpPr/>
          <p:nvPr/>
        </p:nvSpPr>
        <p:spPr>
          <a:xfrm>
            <a:off x="1193532" y="1737845"/>
            <a:ext cx="9966960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975141" y="6526778"/>
            <a:ext cx="237343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362" y="16476"/>
            <a:ext cx="2446638" cy="7652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-50" baseline="0">
          <a:ln>
            <a:noFill/>
          </a:ln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1439" marR="0" indent="-914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 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1pPr>
      <a:lvl2pPr marL="404368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2pPr>
      <a:lvl3pPr marL="64530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3pPr>
      <a:lvl4pPr marL="82818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4pPr>
      <a:lvl5pPr marL="101106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5pPr>
      <a:lvl6pPr marL="11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6pPr>
      <a:lvl7pPr marL="13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7pPr>
      <a:lvl8pPr marL="15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8pPr>
      <a:lvl9pPr marL="17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Trebuchet MS"/>
        <a:buChar char="◦"/>
        <a:tabLst/>
        <a:defRPr sz="20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4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4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diagramColors" Target="../diagrams/colors2.xml"/><Relationship Id="rId18" Type="http://schemas.openxmlformats.org/officeDocument/2006/relationships/diagramColors" Target="../diagrams/colors3.xml"/><Relationship Id="rId3" Type="http://schemas.openxmlformats.org/officeDocument/2006/relationships/diagramLayout" Target="../diagrams/layout1.xml"/><Relationship Id="rId7" Type="http://schemas.openxmlformats.org/officeDocument/2006/relationships/slide" Target="slide35.xml"/><Relationship Id="rId12" Type="http://schemas.openxmlformats.org/officeDocument/2006/relationships/diagramQuickStyle" Target="../diagrams/quickStyle2.xml"/><Relationship Id="rId17" Type="http://schemas.openxmlformats.org/officeDocument/2006/relationships/diagramQuickStyle" Target="../diagrams/quickStyle3.xml"/><Relationship Id="rId2" Type="http://schemas.openxmlformats.org/officeDocument/2006/relationships/diagramData" Target="../diagrams/data1.xml"/><Relationship Id="rId16" Type="http://schemas.openxmlformats.org/officeDocument/2006/relationships/diagramLayout" Target="../diagrams/layout3.xml"/><Relationship Id="rId20" Type="http://schemas.openxmlformats.org/officeDocument/2006/relationships/slide" Target="slide3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diagramLayout" Target="../diagrams/layout2.xml"/><Relationship Id="rId5" Type="http://schemas.openxmlformats.org/officeDocument/2006/relationships/diagramColors" Target="../diagrams/colors1.xml"/><Relationship Id="rId15" Type="http://schemas.openxmlformats.org/officeDocument/2006/relationships/diagramData" Target="../diagrams/data3.xml"/><Relationship Id="rId10" Type="http://schemas.openxmlformats.org/officeDocument/2006/relationships/diagramData" Target="../diagrams/data2.xml"/><Relationship Id="rId19" Type="http://schemas.microsoft.com/office/2007/relationships/diagramDrawing" Target="../diagrams/drawing3.xml"/><Relationship Id="rId4" Type="http://schemas.openxmlformats.org/officeDocument/2006/relationships/diagramQuickStyle" Target="../diagrams/quickStyle1.xml"/><Relationship Id="rId9" Type="http://schemas.openxmlformats.org/officeDocument/2006/relationships/slide" Target="slide33.xml"/><Relationship Id="rId14" Type="http://schemas.microsoft.com/office/2007/relationships/diagramDrawing" Target="../diagrams/drawing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diagramLayout" Target="../diagrams/layout4.xml"/><Relationship Id="rId7" Type="http://schemas.openxmlformats.org/officeDocument/2006/relationships/slide" Target="slide40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slide" Target="slide32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5.02033" TargetMode="External"/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18" Type="http://schemas.openxmlformats.org/officeDocument/2006/relationships/diagramLayout" Target="../diagrams/layout13.xml"/><Relationship Id="rId3" Type="http://schemas.openxmlformats.org/officeDocument/2006/relationships/diagramLayout" Target="../diagrams/layout10.xml"/><Relationship Id="rId21" Type="http://schemas.microsoft.com/office/2007/relationships/diagramDrawing" Target="../diagrams/drawing13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17" Type="http://schemas.openxmlformats.org/officeDocument/2006/relationships/diagramData" Target="../diagrams/data13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20" Type="http://schemas.openxmlformats.org/officeDocument/2006/relationships/diagramColors" Target="../diagrams/colors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19" Type="http://schemas.openxmlformats.org/officeDocument/2006/relationships/diagramQuickStyle" Target="../diagrams/quickStyle13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diagramLayout" Target="../diagrams/layout16.xml"/><Relationship Id="rId18" Type="http://schemas.openxmlformats.org/officeDocument/2006/relationships/diagramLayout" Target="../diagrams/layout17.xml"/><Relationship Id="rId3" Type="http://schemas.openxmlformats.org/officeDocument/2006/relationships/diagramLayout" Target="../diagrams/layout14.xml"/><Relationship Id="rId21" Type="http://schemas.microsoft.com/office/2007/relationships/diagramDrawing" Target="../diagrams/drawing17.xml"/><Relationship Id="rId7" Type="http://schemas.openxmlformats.org/officeDocument/2006/relationships/diagramData" Target="../diagrams/data15.xml"/><Relationship Id="rId12" Type="http://schemas.openxmlformats.org/officeDocument/2006/relationships/diagramData" Target="../diagrams/data16.xml"/><Relationship Id="rId17" Type="http://schemas.openxmlformats.org/officeDocument/2006/relationships/diagramData" Target="../diagrams/data17.xml"/><Relationship Id="rId2" Type="http://schemas.openxmlformats.org/officeDocument/2006/relationships/diagramData" Target="../diagrams/data14.xml"/><Relationship Id="rId16" Type="http://schemas.microsoft.com/office/2007/relationships/diagramDrawing" Target="../diagrams/drawing16.xml"/><Relationship Id="rId20" Type="http://schemas.openxmlformats.org/officeDocument/2006/relationships/diagramColors" Target="../diagrams/colors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5" Type="http://schemas.openxmlformats.org/officeDocument/2006/relationships/diagramColors" Target="../diagrams/colors16.xml"/><Relationship Id="rId10" Type="http://schemas.openxmlformats.org/officeDocument/2006/relationships/diagramColors" Target="../diagrams/colors15.xml"/><Relationship Id="rId19" Type="http://schemas.openxmlformats.org/officeDocument/2006/relationships/diagramQuickStyle" Target="../diagrams/quickStyle17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Relationship Id="rId14" Type="http://schemas.openxmlformats.org/officeDocument/2006/relationships/diagramQuickStyle" Target="../diagrams/quickStyle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13" Type="http://schemas.openxmlformats.org/officeDocument/2006/relationships/diagramLayout" Target="../diagrams/layout20.xml"/><Relationship Id="rId18" Type="http://schemas.openxmlformats.org/officeDocument/2006/relationships/diagramLayout" Target="../diagrams/layout21.xml"/><Relationship Id="rId3" Type="http://schemas.openxmlformats.org/officeDocument/2006/relationships/diagramLayout" Target="../diagrams/layout18.xml"/><Relationship Id="rId21" Type="http://schemas.microsoft.com/office/2007/relationships/diagramDrawing" Target="../diagrams/drawing21.xml"/><Relationship Id="rId7" Type="http://schemas.openxmlformats.org/officeDocument/2006/relationships/diagramData" Target="../diagrams/data19.xml"/><Relationship Id="rId12" Type="http://schemas.openxmlformats.org/officeDocument/2006/relationships/diagramData" Target="../diagrams/data20.xml"/><Relationship Id="rId17" Type="http://schemas.openxmlformats.org/officeDocument/2006/relationships/diagramData" Target="../diagrams/data21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20" Type="http://schemas.openxmlformats.org/officeDocument/2006/relationships/diagramColors" Target="../diagrams/colors2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10" Type="http://schemas.openxmlformats.org/officeDocument/2006/relationships/diagramColors" Target="../diagrams/colors19.xml"/><Relationship Id="rId19" Type="http://schemas.openxmlformats.org/officeDocument/2006/relationships/diagramQuickStyle" Target="../diagrams/quickStyle21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.nips.cc/paper/5021-distributed-representations-of-words-and-phrases-and-their-compositionality.pdf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s231n.github.io/convolutional-networks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3924" y="1066015"/>
            <a:ext cx="7438292" cy="70788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Calibri"/>
              </a:rPr>
              <a:t>Self-taught Learning on Text Data</a:t>
            </a:r>
          </a:p>
        </p:txBody>
      </p:sp>
    </p:spTree>
    <p:extLst>
      <p:ext uri="{BB962C8B-B14F-4D97-AF65-F5344CB8AC3E}">
        <p14:creationId xmlns:p14="http://schemas.microsoft.com/office/powerpoint/2010/main" val="148638859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  <a:prstGeom prst="rect">
            <a:avLst/>
          </a:prstGeom>
        </p:spPr>
        <p:txBody>
          <a:bodyPr/>
          <a:lstStyle>
            <a:lvl1pPr algn="ctr">
              <a:defRPr i="1" spc="-100"/>
            </a:lvl1pPr>
          </a:lstStyle>
          <a:p>
            <a:r>
              <a:t>Parameters</a:t>
            </a:r>
          </a:p>
        </p:txBody>
      </p:sp>
      <p:sp>
        <p:nvSpPr>
          <p:cNvPr id="158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2133600" y="1846263"/>
            <a:ext cx="10058400" cy="4022725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t>D: Depth, number of filters</a:t>
            </a:r>
          </a:p>
          <a:p>
            <a:pPr>
              <a:buFont typeface="Arial"/>
              <a:buChar char="•"/>
            </a:pPr>
            <a:r>
              <a:t>S: Stride, move the filters how many pixels at a time</a:t>
            </a:r>
          </a:p>
          <a:p>
            <a:pPr>
              <a:buFont typeface="Arial"/>
              <a:buChar char="•"/>
            </a:pPr>
            <a:r>
              <a:t>P: Zero-padding, zeros around the boarder</a:t>
            </a:r>
          </a:p>
          <a:p>
            <a:pPr>
              <a:buFont typeface="Arial"/>
              <a:buChar char="•"/>
            </a:pPr>
            <a:r>
              <a:t>W: input volume size</a:t>
            </a:r>
          </a:p>
          <a:p>
            <a:pPr marL="0" lvl="8" indent="1608559">
              <a:spcBef>
                <a:spcPts val="400"/>
              </a:spcBef>
              <a:buSzTx/>
              <a:buNone/>
              <a:defRPr sz="3000"/>
            </a:pPr>
            <a:r>
              <a:t> </a:t>
            </a:r>
            <a:r>
              <a:rPr sz="4000"/>
              <a:t>O = (W-F + 2P)/S +1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  <a:prstGeom prst="rect">
            <a:avLst/>
          </a:prstGeom>
        </p:spPr>
        <p:txBody>
          <a:bodyPr/>
          <a:lstStyle>
            <a:lvl1pPr algn="ctr">
              <a:defRPr i="1" spc="-100"/>
            </a:lvl1pPr>
          </a:lstStyle>
          <a:p>
            <a:r>
              <a:t>Max pooling</a:t>
            </a:r>
          </a:p>
        </p:txBody>
      </p:sp>
      <p:pic>
        <p:nvPicPr>
          <p:cNvPr id="16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5241" y="1845734"/>
            <a:ext cx="6705601" cy="3571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  <a:prstGeom prst="rect">
            <a:avLst/>
          </a:prstGeom>
        </p:spPr>
        <p:txBody>
          <a:bodyPr/>
          <a:lstStyle>
            <a:lvl1pPr algn="ctr">
              <a:defRPr i="1" spc="-100"/>
            </a:lvl1pPr>
          </a:lstStyle>
          <a:p>
            <a:r>
              <a:t>BBC News data architecture</a:t>
            </a:r>
          </a:p>
        </p:txBody>
      </p:sp>
      <p:sp>
        <p:nvSpPr>
          <p:cNvPr id="166" name="Down Arrow 5"/>
          <p:cNvSpPr/>
          <p:nvPr/>
        </p:nvSpPr>
        <p:spPr>
          <a:xfrm>
            <a:off x="5184559" y="2219418"/>
            <a:ext cx="1500328" cy="2618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413"/>
                </a:moveTo>
                <a:lnTo>
                  <a:pt x="5400" y="15413"/>
                </a:lnTo>
                <a:lnTo>
                  <a:pt x="5400" y="0"/>
                </a:lnTo>
                <a:lnTo>
                  <a:pt x="16200" y="0"/>
                </a:lnTo>
                <a:lnTo>
                  <a:pt x="16200" y="15413"/>
                </a:lnTo>
                <a:lnTo>
                  <a:pt x="21600" y="15413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5875">
            <a:solidFill>
              <a:srgbClr val="A6600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  <a:prstGeom prst="rect">
            <a:avLst/>
          </a:prstGeom>
        </p:spPr>
        <p:txBody>
          <a:bodyPr/>
          <a:lstStyle>
            <a:lvl1pPr algn="ctr">
              <a:defRPr i="1" spc="-100"/>
            </a:lvl1pPr>
          </a:lstStyle>
          <a:p>
            <a:r>
              <a:t>BBC news architecture</a:t>
            </a:r>
          </a:p>
        </p:txBody>
      </p:sp>
      <p:pic>
        <p:nvPicPr>
          <p:cNvPr id="17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9770" y="0"/>
            <a:ext cx="7053310" cy="6676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Next is for DBN embedding test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Embedding comparing</a:t>
            </a:r>
          </a:p>
        </p:txBody>
      </p:sp>
      <p:graphicFrame>
        <p:nvGraphicFramePr>
          <p:cNvPr id="176" name="Content Placeholder 7"/>
          <p:cNvGraphicFramePr/>
          <p:nvPr/>
        </p:nvGraphicFramePr>
        <p:xfrm>
          <a:off x="1296138" y="1890940"/>
          <a:ext cx="8877671" cy="407485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182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0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1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7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Categories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70C0"/>
                          </a:solidFill>
                        </a:rPr>
                        <a:t>Glove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/>
                        <a:t>DBN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600"/>
                      </a:pPr>
                      <a:endParaRPr/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57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business.txt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70C0"/>
                          </a:solidFill>
                        </a:rPr>
                        <a:t>2189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/>
                        <a:t>2189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600"/>
                      </a:pPr>
                      <a:endParaRPr/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57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enter.txt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70C0"/>
                          </a:solidFill>
                        </a:rPr>
                        <a:t>856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/>
                        <a:t>856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600"/>
                      </a:pPr>
                      <a:endParaRPr/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57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politics.txt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70C0"/>
                          </a:solidFill>
                        </a:rPr>
                        <a:t>1073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/>
                        <a:t>1073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600"/>
                      </a:pPr>
                      <a:endParaRPr/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57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sport.txt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70C0"/>
                          </a:solidFill>
                        </a:rPr>
                        <a:t>2160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/>
                        <a:t>2160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600"/>
                      </a:pPr>
                      <a:endParaRPr/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57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tech.txt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70C0"/>
                          </a:solidFill>
                        </a:rPr>
                        <a:t>676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/>
                        <a:t>676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600"/>
                      </a:pPr>
                      <a:endParaRPr/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57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70C0"/>
                          </a:solidFill>
                        </a:rPr>
                        <a:t>6954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/>
                        <a:t>6954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600"/>
                      </a:pPr>
                      <a:endParaRPr/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571">
                <a:tc>
                  <a:txBody>
                    <a:bodyPr/>
                    <a:lstStyle/>
                    <a:p>
                      <a:pPr algn="l" defTabSz="914400">
                        <a:defRPr sz="1600">
                          <a:solidFill>
                            <a:srgbClr val="FF0000"/>
                          </a:solidFill>
                        </a:defRPr>
                      </a:pPr>
                      <a:endParaRPr/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6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600"/>
                      </a:pPr>
                      <a:endParaRPr/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600"/>
                      </a:pPr>
                      <a:endParaRPr/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571">
                <a:tc>
                  <a:txBody>
                    <a:bodyPr/>
                    <a:lstStyle/>
                    <a:p>
                      <a:pPr algn="l" defTabSz="914400">
                        <a:defRPr sz="1600">
                          <a:solidFill>
                            <a:srgbClr val="FF0000"/>
                          </a:solidFill>
                        </a:defRPr>
                      </a:pPr>
                      <a:endParaRPr/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6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600"/>
                      </a:pPr>
                      <a:endParaRPr/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600"/>
                      </a:pPr>
                      <a:endParaRPr/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57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Document length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70C0"/>
                          </a:solidFill>
                        </a:rPr>
                        <a:t>40-400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/>
                        <a:t>15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600"/>
                      </a:pPr>
                      <a:endParaRPr/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57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Total Words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70C0"/>
                          </a:solidFill>
                        </a:rPr>
                        <a:t>1,765,293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/>
                        <a:t>104,310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/>
                        <a:t>17/1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57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FF0000"/>
                          </a:solidFill>
                        </a:rPr>
                        <a:t>Unique words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solidFill>
                            <a:srgbClr val="0070C0"/>
                          </a:solidFill>
                        </a:rPr>
                        <a:t>46116 (2.6%)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/>
                        <a:t>78626 (75%)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/>
                        <a:t>1/1.7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Cross validation Training Result</a:t>
            </a:r>
          </a:p>
        </p:txBody>
      </p:sp>
      <p:graphicFrame>
        <p:nvGraphicFramePr>
          <p:cNvPr id="179" name="Content Placeholder 3"/>
          <p:cNvGraphicFramePr/>
          <p:nvPr/>
        </p:nvGraphicFramePr>
        <p:xfrm>
          <a:off x="1278380" y="2201659"/>
          <a:ext cx="9650030" cy="276983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42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3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23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23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23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23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231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53967">
                <a:tc rowSpan="2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Glove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Training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9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Test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0.93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0.93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0.93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0.93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0.93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0.93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0.92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0.93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0.93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0.93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0.929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967">
                <a:tc>
                  <a:txBody>
                    <a:bodyPr/>
                    <a:lstStyle/>
                    <a:p>
                      <a:pPr algn="ctr" defTabSz="914400">
                        <a:defRPr sz="1400"/>
                      </a:pPr>
                      <a:endParaRPr/>
                    </a:p>
                  </a:txBody>
                  <a:tcPr marL="9525" marR="9525" marT="9525" marB="9525" anchor="ctr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400"/>
                      </a:pPr>
                      <a:endParaRPr/>
                    </a:p>
                  </a:txBody>
                  <a:tcPr marL="9525" marR="9525" marT="9525" marB="9525" anchor="ctr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400">
                          <a:solidFill>
                            <a:srgbClr val="FF0000"/>
                          </a:solidFill>
                        </a:defRPr>
                      </a:pPr>
                      <a:endParaRPr/>
                    </a:p>
                    <a:p>
                      <a:pPr algn="ctr" defTabSz="914400">
                        <a:defRPr sz="1400">
                          <a:solidFill>
                            <a:srgbClr val="FF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 marL="9525" marR="9525" marT="9525" marB="9525" anchor="ctr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400">
                          <a:solidFill>
                            <a:srgbClr val="FF0000"/>
                          </a:solidFill>
                        </a:defRPr>
                      </a:pPr>
                      <a:endParaRPr/>
                    </a:p>
                    <a:p>
                      <a:pPr algn="ctr" defTabSz="914400">
                        <a:defRPr sz="1400">
                          <a:solidFill>
                            <a:srgbClr val="FF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 marL="9525" marR="9525" marT="9525" marB="9525" anchor="ctr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400">
                          <a:solidFill>
                            <a:srgbClr val="FF0000"/>
                          </a:solidFill>
                        </a:defRPr>
                      </a:pPr>
                      <a:endParaRPr/>
                    </a:p>
                    <a:p>
                      <a:pPr algn="ctr" defTabSz="914400">
                        <a:defRPr sz="1400">
                          <a:solidFill>
                            <a:srgbClr val="FF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 marL="9525" marR="9525" marT="9525" marB="9525" anchor="ctr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400">
                          <a:solidFill>
                            <a:srgbClr val="FF0000"/>
                          </a:solidFill>
                        </a:defRPr>
                      </a:pPr>
                      <a:endParaRPr/>
                    </a:p>
                    <a:p>
                      <a:pPr algn="ctr" defTabSz="914400">
                        <a:defRPr sz="1400">
                          <a:solidFill>
                            <a:srgbClr val="FF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 marL="9525" marR="9525" marT="9525" marB="9525" anchor="ctr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400">
                          <a:solidFill>
                            <a:srgbClr val="FF0000"/>
                          </a:solidFill>
                        </a:defRPr>
                      </a:pPr>
                      <a:endParaRPr/>
                    </a:p>
                    <a:p>
                      <a:pPr algn="ctr" defTabSz="914400">
                        <a:defRPr sz="1400">
                          <a:solidFill>
                            <a:srgbClr val="FF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 marL="9525" marR="9525" marT="9525" marB="9525" anchor="ctr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400">
                          <a:solidFill>
                            <a:srgbClr val="FF0000"/>
                          </a:solidFill>
                        </a:defRPr>
                      </a:pPr>
                      <a:endParaRPr/>
                    </a:p>
                    <a:p>
                      <a:pPr algn="ctr" defTabSz="914400">
                        <a:defRPr sz="1400">
                          <a:solidFill>
                            <a:srgbClr val="FF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 marL="9525" marR="9525" marT="9525" marB="9525" anchor="ctr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400">
                          <a:solidFill>
                            <a:srgbClr val="FF0000"/>
                          </a:solidFill>
                        </a:defRPr>
                      </a:pPr>
                      <a:endParaRPr/>
                    </a:p>
                    <a:p>
                      <a:pPr algn="ctr" defTabSz="914400">
                        <a:defRPr sz="1400">
                          <a:solidFill>
                            <a:srgbClr val="FF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 marL="9525" marR="9525" marT="9525" marB="9525" anchor="ctr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400">
                          <a:solidFill>
                            <a:srgbClr val="FF0000"/>
                          </a:solidFill>
                        </a:defRPr>
                      </a:pPr>
                      <a:endParaRPr/>
                    </a:p>
                    <a:p>
                      <a:pPr algn="ctr" defTabSz="914400">
                        <a:defRPr sz="1400">
                          <a:solidFill>
                            <a:srgbClr val="FF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 marL="9525" marR="9525" marT="9525" marB="9525" anchor="ctr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525" marR="9525" marT="9525" marB="9525" anchor="b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9525" marR="9525" marT="9525" marB="9525" anchor="b" horzOverflow="overflow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>
                          <a:solidFill>
                            <a:srgbClr val="FF0000"/>
                          </a:solidFill>
                        </a:rPr>
                        <a:t> Ave</a:t>
                      </a:r>
                    </a:p>
                  </a:txBody>
                  <a:tcPr marL="9525" marR="9525" marT="9525" marB="9525" anchor="b" horzOverflow="overflow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967">
                <a:tc rowSpan="2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DBN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Training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0.98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0.98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0.96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0.94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0.986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9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Test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0.29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0.31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0.16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0.33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0.34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0.34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0.27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0.31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0.34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0.34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0.303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DBN result embedding test</a:t>
            </a:r>
          </a:p>
        </p:txBody>
      </p:sp>
      <p:pic>
        <p:nvPicPr>
          <p:cNvPr id="182" name="Content Placeholder 7" descr="Content Placeholder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4460" y="1846263"/>
            <a:ext cx="9983406" cy="4022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Glove embedding test</a:t>
            </a:r>
          </a:p>
        </p:txBody>
      </p:sp>
      <p:pic>
        <p:nvPicPr>
          <p:cNvPr id="185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3103" y="1846263"/>
            <a:ext cx="9826120" cy="4022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DBN test using different vocabulary size</a:t>
            </a:r>
          </a:p>
        </p:txBody>
      </p:sp>
      <p:graphicFrame>
        <p:nvGraphicFramePr>
          <p:cNvPr id="188" name="Content Placeholder 4"/>
          <p:cNvGraphicFramePr/>
          <p:nvPr/>
        </p:nvGraphicFramePr>
        <p:xfrm>
          <a:off x="1539550" y="2341983"/>
          <a:ext cx="8798768" cy="336835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162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5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3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2784">
                <a:tc>
                  <a:txBody>
                    <a:bodyPr/>
                    <a:lstStyle/>
                    <a:p>
                      <a:pPr algn="l" defTabSz="914400">
                        <a:defRPr sz="1600"/>
                      </a:pPr>
                      <a:endParaRPr/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600"/>
                      </a:pPr>
                      <a:endParaRPr/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/>
                        <a:t>Train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/>
                        <a:t>Dev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2784">
                <a:tc rowSpan="2"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/>
                        <a:t>DBN test using different vocabulary size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/>
                        <a:t>78626 (75% of total words 104310)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/>
                        <a:t>0.986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/>
                        <a:t>0.303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27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/>
                        <a:t>8889 (8.5% of total words 104310)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/>
                        <a:t>0.843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/>
                        <a:t>0.333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  <a:prstGeom prst="rect">
            <a:avLst/>
          </a:prstGeom>
        </p:spPr>
        <p:txBody>
          <a:bodyPr/>
          <a:lstStyle>
            <a:lvl1pPr algn="ctr">
              <a:defRPr sz="2800" spc="-100"/>
            </a:lvl1pPr>
          </a:lstStyle>
          <a:p>
            <a:r>
              <a:t>Parameters</a:t>
            </a:r>
          </a:p>
        </p:txBody>
      </p:sp>
      <p:pic>
        <p:nvPicPr>
          <p:cNvPr id="13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6335" y="1690688"/>
            <a:ext cx="4353065" cy="47722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DBN test in big vocabulary size</a:t>
            </a:r>
          </a:p>
        </p:txBody>
      </p:sp>
      <p:graphicFrame>
        <p:nvGraphicFramePr>
          <p:cNvPr id="191" name="Content Placeholder 5"/>
          <p:cNvGraphicFramePr/>
          <p:nvPr/>
        </p:nvGraphicFramePr>
        <p:xfrm>
          <a:off x="1800807" y="2220686"/>
          <a:ext cx="8425543" cy="362960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71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7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5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3633">
                <a:tc>
                  <a:txBody>
                    <a:bodyPr/>
                    <a:lstStyle/>
                    <a:p>
                      <a:pPr algn="l" defTabSz="914400">
                        <a:defRPr sz="1600"/>
                      </a:pPr>
                      <a:endParaRPr/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600"/>
                      </a:pPr>
                      <a:endParaRPr/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/>
                        <a:t>Train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/>
                        <a:t>Dev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3633">
                <a:tc rowSpan="2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/>
                        <a:t>DBN test in big vocabulary size(75% of total words 104310)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/>
                        <a:t>dbn embedding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/>
                        <a:t>0.986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/>
                        <a:t>0.303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2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/>
                        <a:t>non embedding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/>
                        <a:t>0.98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/>
                        <a:t>0.23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DBN test in small vocabulary size </a:t>
            </a:r>
          </a:p>
        </p:txBody>
      </p:sp>
      <p:graphicFrame>
        <p:nvGraphicFramePr>
          <p:cNvPr id="194" name="Content Placeholder 3"/>
          <p:cNvGraphicFramePr/>
          <p:nvPr/>
        </p:nvGraphicFramePr>
        <p:xfrm>
          <a:off x="1996750" y="2183362"/>
          <a:ext cx="8266923" cy="35829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32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3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0991">
                <a:tc>
                  <a:txBody>
                    <a:bodyPr/>
                    <a:lstStyle/>
                    <a:p>
                      <a:pPr algn="l" defTabSz="914400">
                        <a:defRPr sz="1600"/>
                      </a:pPr>
                      <a:endParaRPr/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600"/>
                      </a:pPr>
                      <a:endParaRPr/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/>
                        <a:t>Train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/>
                        <a:t>Dev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0991">
                <a:tc rowSpan="2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/>
                        <a:t>DBN test in small vocabulary size (8.5% of total words 104310)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/>
                        <a:t>dbn embedding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/>
                        <a:t>0.843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/>
                        <a:t>0.333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09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/>
                        <a:t>non embedding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/>
                        <a:t>1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/>
                        <a:t>0.343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Test results for pre-trained and self-trained word2vector</a:t>
            </a:r>
          </a:p>
        </p:txBody>
      </p:sp>
      <p:graphicFrame>
        <p:nvGraphicFramePr>
          <p:cNvPr id="197" name="Content Placeholder 3"/>
          <p:cNvGraphicFramePr/>
          <p:nvPr/>
        </p:nvGraphicFramePr>
        <p:xfrm>
          <a:off x="1961963" y="2121760"/>
          <a:ext cx="8309498" cy="33024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84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1247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 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glove-wikipedia-100d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Googlenews-300d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self-trained-25d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247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All 6000 news data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0.981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0.983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0.936</a:t>
                      </a:r>
                    </a:p>
                  </a:txBody>
                  <a:tcPr marL="9525" marR="9525" marT="9525" marB="9525" anchor="b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0" y="250825"/>
            <a:ext cx="10058400" cy="1450975"/>
          </a:xfrm>
          <a:prstGeom prst="rect">
            <a:avLst/>
          </a:prstGeom>
        </p:spPr>
        <p:txBody>
          <a:bodyPr/>
          <a:lstStyle/>
          <a:p>
            <a:pPr defTabSz="841247">
              <a:defRPr sz="4416" spc="-92"/>
            </a:pPr>
            <a:r>
              <a:t>Google Could Cost estimate</a:t>
            </a:r>
            <a:br/>
            <a:r>
              <a:t>4-vCPU, 15G-Mem, 300G-disk $109/Mon</a:t>
            </a:r>
          </a:p>
        </p:txBody>
      </p:sp>
      <p:pic>
        <p:nvPicPr>
          <p:cNvPr id="200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01" y="1846263"/>
            <a:ext cx="6950122" cy="4022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  <a:prstGeom prst="rect">
            <a:avLst/>
          </a:prstGeom>
        </p:spPr>
        <p:txBody>
          <a:bodyPr/>
          <a:lstStyle/>
          <a:p>
            <a:pPr defTabSz="841247">
              <a:defRPr sz="4416" spc="-92"/>
            </a:pPr>
            <a:r>
              <a:t>Google Could Cost estimate</a:t>
            </a:r>
            <a:br/>
            <a:r>
              <a:t>8-vCPU, 30G-Mem, 300G-disk $206/Mon</a:t>
            </a:r>
          </a:p>
        </p:txBody>
      </p:sp>
      <p:pic>
        <p:nvPicPr>
          <p:cNvPr id="203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4458" y="1846263"/>
            <a:ext cx="6063409" cy="4022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r>
              <a:t>Google Could Cost estimate</a:t>
            </a:r>
            <a:br/>
            <a:r>
              <a:t>8-vCPU, 30G-Mem, 1-GPU $706/Mon</a:t>
            </a:r>
          </a:p>
        </p:txBody>
      </p:sp>
      <p:pic>
        <p:nvPicPr>
          <p:cNvPr id="20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2049" y="1737360"/>
            <a:ext cx="6771535" cy="4381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Comparing of different prob rate</a:t>
            </a:r>
          </a:p>
        </p:txBody>
      </p:sp>
      <p:graphicFrame>
        <p:nvGraphicFramePr>
          <p:cNvPr id="210" name="Content Placeholder 5"/>
          <p:cNvGraphicFramePr/>
          <p:nvPr/>
        </p:nvGraphicFramePr>
        <p:xfrm>
          <a:off x="1097280" y="1860885"/>
          <a:ext cx="4995612" cy="202065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86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6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5163">
                <a:tc gridSpan="3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Comparing of different prob rate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200"/>
                      </a:pPr>
                      <a:endParaRPr/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200"/>
                      </a:pPr>
                      <a:endParaRPr/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200"/>
                      </a:pPr>
                      <a:endParaRPr/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200"/>
                      </a:pPr>
                      <a:endParaRPr/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163">
                <a:tc>
                  <a:txBody>
                    <a:bodyPr/>
                    <a:lstStyle/>
                    <a:p>
                      <a:pPr algn="ctr" defTabSz="914400">
                        <a:defRPr sz="1200"/>
                      </a:pPr>
                      <a:endParaRPr/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prob0.5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prob0.4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prob0.3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prob0.2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prob0.1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Diff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163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training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0.986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0.985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0.978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0.959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0.927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0.013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163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test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0.931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0.919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0.914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0.921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0.914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1" name="Chart 7"/>
          <p:cNvGraphicFramePr/>
          <p:nvPr/>
        </p:nvGraphicFramePr>
        <p:xfrm>
          <a:off x="6216479" y="3293126"/>
          <a:ext cx="4592816" cy="2333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2" name="Rectangle 8"/>
          <p:cNvSpPr txBox="1"/>
          <p:nvPr/>
        </p:nvSpPr>
        <p:spPr>
          <a:xfrm>
            <a:off x="6126479" y="2340038"/>
            <a:ext cx="609600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Origin parameters: prob = 0.5 filters = 128 window_size = 3, 4, 5 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  <a:prstGeom prst="rect">
            <a:avLst/>
          </a:prstGeom>
        </p:spPr>
        <p:txBody>
          <a:bodyPr/>
          <a:lstStyle>
            <a:lvl1pPr algn="ctr">
              <a:defRPr spc="-100"/>
            </a:lvl1pPr>
          </a:lstStyle>
          <a:p>
            <a:r>
              <a:t>Comparing of different number of filters</a:t>
            </a:r>
          </a:p>
        </p:txBody>
      </p:sp>
      <p:graphicFrame>
        <p:nvGraphicFramePr>
          <p:cNvPr id="215" name="Content Placeholder 3"/>
          <p:cNvGraphicFramePr/>
          <p:nvPr/>
        </p:nvGraphicFramePr>
        <p:xfrm>
          <a:off x="796569" y="2036451"/>
          <a:ext cx="5016402" cy="199437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88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8593">
                <a:tc gridSpan="4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Comparing of different number of filters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200"/>
                      </a:pPr>
                      <a:endParaRPr/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200"/>
                      </a:pPr>
                      <a:endParaRPr/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200"/>
                      </a:pPr>
                      <a:endParaRPr/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593">
                <a:tc>
                  <a:txBody>
                    <a:bodyPr/>
                    <a:lstStyle/>
                    <a:p>
                      <a:pPr algn="ctr" defTabSz="914400">
                        <a:defRPr sz="1200"/>
                      </a:pPr>
                      <a:endParaRPr/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filters_128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filters_80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filters_64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filters_32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filters_16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Diff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593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training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0.986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0.985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0.98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0.973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0.957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0.037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593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test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0.931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0.931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0.92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0.922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0.92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6" name="Chart 6"/>
          <p:cNvGraphicFramePr/>
          <p:nvPr/>
        </p:nvGraphicFramePr>
        <p:xfrm>
          <a:off x="6474851" y="3214032"/>
          <a:ext cx="4532875" cy="2333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7" name="Rectangle 8"/>
          <p:cNvSpPr txBox="1"/>
          <p:nvPr/>
        </p:nvSpPr>
        <p:spPr>
          <a:xfrm>
            <a:off x="6126479" y="2340038"/>
            <a:ext cx="609600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Origin parameters: prob = 0.5 filters = 128 window_size = 3, 4, 5 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  <a:prstGeom prst="rect">
            <a:avLst/>
          </a:prstGeom>
        </p:spPr>
        <p:txBody>
          <a:bodyPr/>
          <a:lstStyle>
            <a:lvl1pPr algn="ctr">
              <a:defRPr spc="-100"/>
            </a:lvl1pPr>
          </a:lstStyle>
          <a:p>
            <a:r>
              <a:t>Comparing of different window size</a:t>
            </a:r>
          </a:p>
        </p:txBody>
      </p:sp>
      <p:graphicFrame>
        <p:nvGraphicFramePr>
          <p:cNvPr id="220" name="Content Placeholder 4"/>
          <p:cNvGraphicFramePr/>
          <p:nvPr/>
        </p:nvGraphicFramePr>
        <p:xfrm>
          <a:off x="1097280" y="1875452"/>
          <a:ext cx="5266196" cy="224867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35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9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9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59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2843">
                <a:tc gridSpan="4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Comparing of different window size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200"/>
                      </a:pPr>
                      <a:endParaRPr/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200"/>
                      </a:pPr>
                      <a:endParaRPr/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200"/>
                      </a:pPr>
                      <a:endParaRPr/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200"/>
                      </a:pPr>
                      <a:endParaRPr/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945">
                <a:tc>
                  <a:txBody>
                    <a:bodyPr/>
                    <a:lstStyle/>
                    <a:p>
                      <a:pPr algn="ctr" defTabSz="914400">
                        <a:defRPr sz="1200"/>
                      </a:pPr>
                      <a:endParaRPr/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win345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win34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win45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win5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win4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win3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Diff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945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training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0.986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0.984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0.987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0.983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0.977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0.977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0.047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945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test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0.931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0.917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0.921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0.925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0.921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0.93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1" name="Chart 7"/>
          <p:cNvGraphicFramePr/>
          <p:nvPr/>
        </p:nvGraphicFramePr>
        <p:xfrm>
          <a:off x="6414910" y="3195372"/>
          <a:ext cx="4592816" cy="2333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2" name="Rectangle 8"/>
          <p:cNvSpPr txBox="1"/>
          <p:nvPr/>
        </p:nvSpPr>
        <p:spPr>
          <a:xfrm>
            <a:off x="6428792" y="2388636"/>
            <a:ext cx="579368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Origin parameters: prob = 0.5 filters = 128 window_size = 3, 4, 5 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  <a:prstGeom prst="rect">
            <a:avLst/>
          </a:prstGeom>
        </p:spPr>
        <p:txBody>
          <a:bodyPr/>
          <a:lstStyle>
            <a:lvl1pPr algn="ctr">
              <a:defRPr spc="-100"/>
            </a:lvl1pPr>
          </a:lstStyle>
          <a:p>
            <a:r>
              <a:t>Final test with filters_80 win34 prob0.2</a:t>
            </a:r>
          </a:p>
        </p:txBody>
      </p:sp>
      <p:graphicFrame>
        <p:nvGraphicFramePr>
          <p:cNvPr id="225" name="Content Placeholder 3"/>
          <p:cNvGraphicFramePr/>
          <p:nvPr/>
        </p:nvGraphicFramePr>
        <p:xfrm>
          <a:off x="2765326" y="2274919"/>
          <a:ext cx="5566909" cy="277294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4314">
                <a:tc gridSpan="4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Final test with filters_80 win34 prob0.2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31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training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0.941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0.027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400"/>
                      </a:pPr>
                      <a:endParaRPr/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431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test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400"/>
                        <a:t>0.914</a:t>
                      </a:r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defRPr sz="1400"/>
                      </a:pPr>
                      <a:endParaRPr/>
                    </a:p>
                  </a:txBody>
                  <a:tcPr marL="9525" marR="9525" marT="9525" marB="9525" anchor="ctr" horzOverflow="overflow"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6" name="Rectangle 6"/>
          <p:cNvSpPr txBox="1"/>
          <p:nvPr/>
        </p:nvSpPr>
        <p:spPr>
          <a:xfrm>
            <a:off x="3336626" y="1967141"/>
            <a:ext cx="609600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Origin parameters: prob = 0.5 filters = 128 window_size = 3, 4, 5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  <a:prstGeom prst="rect">
            <a:avLst/>
          </a:prstGeom>
        </p:spPr>
        <p:txBody>
          <a:bodyPr/>
          <a:lstStyle>
            <a:lvl1pPr algn="ctr">
              <a:defRPr sz="2800" spc="-100"/>
            </a:lvl1pPr>
          </a:lstStyle>
          <a:p>
            <a:r>
              <a:t>Using pre-trained Word2Vector for word embedding</a:t>
            </a:r>
          </a:p>
        </p:txBody>
      </p:sp>
      <p:pic>
        <p:nvPicPr>
          <p:cNvPr id="134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454" y="1324928"/>
            <a:ext cx="10349346" cy="54750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DF96-E053-43D2-8DF4-63C189AC1E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058400" cy="1450975"/>
          </a:xfrm>
        </p:spPr>
        <p:txBody>
          <a:bodyPr/>
          <a:lstStyle/>
          <a:p>
            <a:r>
              <a:rPr lang="en-US" dirty="0"/>
              <a:t>Self-taught learning on text: BBC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42FEB-949C-48E7-9D74-5D087D2DCF4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33600" y="1846263"/>
            <a:ext cx="10058400" cy="4022725"/>
          </a:xfrm>
        </p:spPr>
        <p:txBody>
          <a:bodyPr>
            <a:normAutofit/>
          </a:bodyPr>
          <a:lstStyle/>
          <a:p>
            <a:r>
              <a:rPr lang="en-US" sz="4000" dirty="0"/>
              <a:t>Datasets: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5581C5-04F7-4C8D-8805-467BA90986E4}"/>
              </a:ext>
            </a:extLst>
          </p:cNvPr>
          <p:cNvSpPr/>
          <p:nvPr/>
        </p:nvSpPr>
        <p:spPr>
          <a:xfrm>
            <a:off x="902090" y="2413873"/>
            <a:ext cx="4276579" cy="23083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lvl="0"/>
            <a:r>
              <a:rPr lang="en-US" sz="2400" dirty="0"/>
              <a:t>Collected news Data (Unlabeled)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Total: 28,726 documents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783EE-DB92-42AE-88C8-2D8497EC370D}"/>
              </a:ext>
            </a:extLst>
          </p:cNvPr>
          <p:cNvSpPr/>
          <p:nvPr/>
        </p:nvSpPr>
        <p:spPr>
          <a:xfrm>
            <a:off x="5535050" y="2406617"/>
            <a:ext cx="4853354" cy="323165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BBC news Data (Labeled)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BD26A8-821B-4F00-BEB0-B797F8A23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303751"/>
              </p:ext>
            </p:extLst>
          </p:nvPr>
        </p:nvGraphicFramePr>
        <p:xfrm>
          <a:off x="5535050" y="2917288"/>
          <a:ext cx="4853354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6677">
                  <a:extLst>
                    <a:ext uri="{9D8B030D-6E8A-4147-A177-3AD203B41FA5}">
                      <a16:colId xmlns:a16="http://schemas.microsoft.com/office/drawing/2014/main" val="3320122681"/>
                    </a:ext>
                  </a:extLst>
                </a:gridCol>
                <a:gridCol w="2426677">
                  <a:extLst>
                    <a:ext uri="{9D8B030D-6E8A-4147-A177-3AD203B41FA5}">
                      <a16:colId xmlns:a16="http://schemas.microsoft.com/office/drawing/2014/main" val="3046276403"/>
                    </a:ext>
                  </a:extLst>
                </a:gridCol>
              </a:tblGrid>
              <a:tr h="343682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502   docs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719604"/>
                  </a:ext>
                </a:extLst>
              </a:tr>
              <a:tr h="343682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364   docs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09763"/>
                  </a:ext>
                </a:extLst>
              </a:tr>
              <a:tr h="343682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Politics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399   docs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260244"/>
                  </a:ext>
                </a:extLst>
              </a:tr>
              <a:tr h="343682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Sports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497   docs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472679"/>
                  </a:ext>
                </a:extLst>
              </a:tr>
              <a:tr h="343682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336   docs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314318"/>
                  </a:ext>
                </a:extLst>
              </a:tr>
              <a:tr h="343682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2098 docs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31"/>
                  </a:ext>
                </a:extLst>
              </a:tr>
            </a:tbl>
          </a:graphicData>
        </a:graphic>
      </p:graphicFrame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3596053" y="5888548"/>
            <a:ext cx="1652954" cy="369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Go to Skip-gram</a:t>
            </a:r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858128" y="5869094"/>
            <a:ext cx="1946618" cy="369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Go to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Autoencoder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291995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DF96-E053-43D2-8DF4-63C189AC1E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0580" y="202476"/>
            <a:ext cx="9856177" cy="993775"/>
          </a:xfrm>
        </p:spPr>
        <p:txBody>
          <a:bodyPr>
            <a:normAutofit fontScale="90000"/>
          </a:bodyPr>
          <a:lstStyle/>
          <a:p>
            <a:r>
              <a:rPr lang="en-US" dirty="0"/>
              <a:t>Large movie review datasets_ by Stanford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42FEB-949C-48E7-9D74-5D087D2DCF4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58128" y="1397855"/>
            <a:ext cx="9530276" cy="672477"/>
          </a:xfrm>
        </p:spPr>
        <p:txBody>
          <a:bodyPr>
            <a:normAutofit/>
          </a:bodyPr>
          <a:lstStyle/>
          <a:p>
            <a:r>
              <a:rPr lang="en-US" sz="4000" dirty="0"/>
              <a:t>Binary sentiment polarity labels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5581C5-04F7-4C8D-8805-467BA90986E4}"/>
              </a:ext>
            </a:extLst>
          </p:cNvPr>
          <p:cNvSpPr/>
          <p:nvPr/>
        </p:nvSpPr>
        <p:spPr>
          <a:xfrm>
            <a:off x="693712" y="2400055"/>
            <a:ext cx="3122150" cy="15696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lvl="0"/>
            <a:r>
              <a:rPr lang="en-US" sz="2400" dirty="0"/>
              <a:t>Set 1: 25,000 Labeled </a:t>
            </a:r>
          </a:p>
          <a:p>
            <a:pPr lvl="0"/>
            <a:r>
              <a:rPr lang="en-US" sz="2400" dirty="0"/>
              <a:t>Half positive</a:t>
            </a:r>
          </a:p>
          <a:p>
            <a:pPr lvl="0"/>
            <a:r>
              <a:rPr lang="en-US" sz="2400" dirty="0"/>
              <a:t>Half negative</a:t>
            </a:r>
          </a:p>
          <a:p>
            <a:pPr lvl="0"/>
            <a:endParaRPr lang="en-US" sz="2400" dirty="0"/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3596053" y="5888548"/>
            <a:ext cx="1652954" cy="369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Go to Skip-gram</a:t>
            </a:r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858128" y="5869094"/>
            <a:ext cx="1946618" cy="369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Go to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Autoencoder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81C5-04F7-4C8D-8805-467BA90986E4}"/>
              </a:ext>
            </a:extLst>
          </p:cNvPr>
          <p:cNvSpPr/>
          <p:nvPr/>
        </p:nvSpPr>
        <p:spPr>
          <a:xfrm>
            <a:off x="8292025" y="2400055"/>
            <a:ext cx="3115994" cy="156965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lvl="0"/>
            <a:r>
              <a:rPr lang="en-US" sz="2400" dirty="0"/>
              <a:t>Set 3: 50,000 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Unlabeled</a:t>
            </a:r>
          </a:p>
          <a:p>
            <a:pPr lvl="0"/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5581C5-04F7-4C8D-8805-467BA90986E4}"/>
              </a:ext>
            </a:extLst>
          </p:cNvPr>
          <p:cNvSpPr/>
          <p:nvPr/>
        </p:nvSpPr>
        <p:spPr>
          <a:xfrm>
            <a:off x="4185138" y="2400055"/>
            <a:ext cx="3265464" cy="15696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lvl="0"/>
            <a:r>
              <a:rPr lang="en-US" sz="2400" dirty="0"/>
              <a:t>Set 2: 25,000 Labeled</a:t>
            </a:r>
          </a:p>
          <a:p>
            <a:pPr lvl="0"/>
            <a:r>
              <a:rPr lang="en-US" sz="2400" dirty="0"/>
              <a:t>Half positive</a:t>
            </a:r>
          </a:p>
          <a:p>
            <a:pPr lvl="0"/>
            <a:r>
              <a:rPr lang="en-US" sz="2400" dirty="0"/>
              <a:t>Half negative</a:t>
            </a:r>
          </a:p>
          <a:p>
            <a:pPr lvl="0"/>
            <a:endParaRPr lang="en-US" sz="2400" dirty="0"/>
          </a:p>
        </p:txBody>
      </p:sp>
      <p:sp>
        <p:nvSpPr>
          <p:cNvPr id="14" name="Down Arrow 13"/>
          <p:cNvSpPr/>
          <p:nvPr/>
        </p:nvSpPr>
        <p:spPr>
          <a:xfrm>
            <a:off x="1965959" y="4102653"/>
            <a:ext cx="254977" cy="826477"/>
          </a:xfrm>
          <a:prstGeom prst="downArrow">
            <a:avLst/>
          </a:prstGeom>
          <a:solidFill>
            <a:srgbClr val="FFFFFF"/>
          </a:solidFill>
          <a:ln w="15875" cap="flat">
            <a:solidFill>
              <a:schemeClr val="accent1"/>
            </a:solidFill>
            <a:prstDash val="solid"/>
            <a:round/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7" name="Straight Arrow Connector 16"/>
          <p:cNvCxnSpPr>
            <a:stCxn id="13" idx="2"/>
          </p:cNvCxnSpPr>
          <p:nvPr/>
        </p:nvCxnSpPr>
        <p:spPr>
          <a:xfrm>
            <a:off x="5817870" y="3969713"/>
            <a:ext cx="1561954" cy="1059487"/>
          </a:xfrm>
          <a:prstGeom prst="straightConnector1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/>
          <p:nvPr/>
        </p:nvCxnSpPr>
        <p:spPr>
          <a:xfrm flipH="1">
            <a:off x="8151348" y="3969713"/>
            <a:ext cx="1955409" cy="1059487"/>
          </a:xfrm>
          <a:prstGeom prst="straightConnector1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Rounded Rectangle 21"/>
          <p:cNvSpPr/>
          <p:nvPr/>
        </p:nvSpPr>
        <p:spPr>
          <a:xfrm>
            <a:off x="1178169" y="5130943"/>
            <a:ext cx="2417884" cy="408620"/>
          </a:xfrm>
          <a:prstGeom prst="roundRect">
            <a:avLst/>
          </a:prstGeom>
          <a:solidFill>
            <a:srgbClr val="FFFFFF"/>
          </a:solidFill>
          <a:ln w="15875" cap="flat">
            <a:solidFill>
              <a:schemeClr val="accent1"/>
            </a:solidFill>
            <a:prstDash val="solid"/>
            <a:round/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For Classification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450328" y="5130943"/>
            <a:ext cx="2790387" cy="408620"/>
          </a:xfrm>
          <a:prstGeom prst="roundRect">
            <a:avLst/>
          </a:prstGeom>
          <a:solidFill>
            <a:srgbClr val="FFFFFF"/>
          </a:solidFill>
          <a:ln w="15875" cap="flat">
            <a:solidFill>
              <a:schemeClr val="accent1"/>
            </a:solidFill>
            <a:prstDash val="solid"/>
            <a:round/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For Learning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55136857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DF96-E053-43D2-8DF4-63C189AC1E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9050"/>
            <a:ext cx="11280775" cy="1450975"/>
          </a:xfrm>
        </p:spPr>
        <p:txBody>
          <a:bodyPr/>
          <a:lstStyle/>
          <a:p>
            <a:r>
              <a:rPr lang="en-US" dirty="0"/>
              <a:t>Self-taught learning on text: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42FEB-949C-48E7-9D74-5D087D2DCF4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33600" y="1846263"/>
            <a:ext cx="10058400" cy="4022725"/>
          </a:xfrm>
        </p:spPr>
        <p:txBody>
          <a:bodyPr>
            <a:normAutofit/>
          </a:bodyPr>
          <a:lstStyle/>
          <a:p>
            <a:r>
              <a:rPr lang="en-US" sz="4000" dirty="0"/>
              <a:t>Workflow:</a:t>
            </a:r>
          </a:p>
          <a:p>
            <a:endParaRPr lang="en-US" sz="40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C1E2C81-381B-44C9-8EC8-01E81BED3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920607"/>
              </p:ext>
            </p:extLst>
          </p:nvPr>
        </p:nvGraphicFramePr>
        <p:xfrm>
          <a:off x="267286" y="703385"/>
          <a:ext cx="10714892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: Rounded Corners 9">
            <a:hlinkClick r:id="rId7" action="ppaction://hlinksldjump"/>
            <a:extLst>
              <a:ext uri="{FF2B5EF4-FFF2-40B4-BE49-F238E27FC236}">
                <a16:creationId xmlns:a16="http://schemas.microsoft.com/office/drawing/2014/main" id="{8D37F80D-8E81-4E62-8394-D906AE2A7E58}"/>
              </a:ext>
            </a:extLst>
          </p:cNvPr>
          <p:cNvSpPr/>
          <p:nvPr/>
        </p:nvSpPr>
        <p:spPr>
          <a:xfrm>
            <a:off x="3711520" y="1842217"/>
            <a:ext cx="1364566" cy="78319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Unlabeled Data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F936DB-4F68-4CE8-999C-9AA99F1563D0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393803" y="2625408"/>
            <a:ext cx="0" cy="24618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0521A0-CF7A-44EF-8A95-4B9148419876}"/>
              </a:ext>
            </a:extLst>
          </p:cNvPr>
          <p:cNvCxnSpPr>
            <a:cxnSpLocks/>
          </p:cNvCxnSpPr>
          <p:nvPr/>
        </p:nvCxnSpPr>
        <p:spPr>
          <a:xfrm>
            <a:off x="4393803" y="4003368"/>
            <a:ext cx="0" cy="37100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A165A3D3-9C77-4662-89E8-9D00138E16D6}"/>
              </a:ext>
            </a:extLst>
          </p:cNvPr>
          <p:cNvSpPr/>
          <p:nvPr/>
        </p:nvSpPr>
        <p:spPr>
          <a:xfrm>
            <a:off x="6009267" y="3637274"/>
            <a:ext cx="4152940" cy="1166380"/>
          </a:xfrm>
          <a:prstGeom prst="bentUpArrow">
            <a:avLst>
              <a:gd name="adj1" fmla="val 9228"/>
              <a:gd name="adj2" fmla="val 15954"/>
              <a:gd name="adj3" fmla="val 26508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C7A3C9D6-EFE8-4C64-BD38-880134C04E3B}"/>
              </a:ext>
            </a:extLst>
          </p:cNvPr>
          <p:cNvSpPr/>
          <p:nvPr/>
        </p:nvSpPr>
        <p:spPr>
          <a:xfrm rot="10800000" flipH="1">
            <a:off x="5107740" y="2188170"/>
            <a:ext cx="1990584" cy="683418"/>
          </a:xfrm>
          <a:prstGeom prst="bentUpArrow">
            <a:avLst>
              <a:gd name="adj1" fmla="val 16019"/>
              <a:gd name="adj2" fmla="val 22713"/>
              <a:gd name="adj3" fmla="val 25000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5" name="Rectangle: Rounded Corners 24">
            <a:hlinkClick r:id="rId8" action="ppaction://hlinksldjump"/>
            <a:extLst>
              <a:ext uri="{FF2B5EF4-FFF2-40B4-BE49-F238E27FC236}">
                <a16:creationId xmlns:a16="http://schemas.microsoft.com/office/drawing/2014/main" id="{820AE071-FA0C-4325-9EC9-17799156AFF5}"/>
              </a:ext>
            </a:extLst>
          </p:cNvPr>
          <p:cNvSpPr/>
          <p:nvPr/>
        </p:nvSpPr>
        <p:spPr>
          <a:xfrm>
            <a:off x="3225605" y="5312280"/>
            <a:ext cx="3201170" cy="786497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Labeled Data  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(After Model)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Representation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9" name="Arrow: Bent-Up 28">
            <a:extLst>
              <a:ext uri="{FF2B5EF4-FFF2-40B4-BE49-F238E27FC236}">
                <a16:creationId xmlns:a16="http://schemas.microsoft.com/office/drawing/2014/main" id="{04525CF1-8DD2-41CA-81F6-CFEBF6EAB28A}"/>
              </a:ext>
            </a:extLst>
          </p:cNvPr>
          <p:cNvSpPr/>
          <p:nvPr/>
        </p:nvSpPr>
        <p:spPr>
          <a:xfrm rot="10800000" flipH="1">
            <a:off x="9871009" y="2212655"/>
            <a:ext cx="1740690" cy="3618261"/>
          </a:xfrm>
          <a:prstGeom prst="bentUpArrow">
            <a:avLst>
              <a:gd name="adj1" fmla="val 7937"/>
              <a:gd name="adj2" fmla="val 8823"/>
              <a:gd name="adj3" fmla="val 25000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60AD44B3-F48C-4469-BFB2-C5EE850F51B4}"/>
              </a:ext>
            </a:extLst>
          </p:cNvPr>
          <p:cNvSpPr/>
          <p:nvPr/>
        </p:nvSpPr>
        <p:spPr>
          <a:xfrm>
            <a:off x="6426774" y="5641144"/>
            <a:ext cx="4982123" cy="227950"/>
          </a:xfrm>
          <a:prstGeom prst="lef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31" name="Diagram 30">
            <a:hlinkClick r:id="rId9" action="ppaction://hlinksldjump"/>
            <a:extLst>
              <a:ext uri="{FF2B5EF4-FFF2-40B4-BE49-F238E27FC236}">
                <a16:creationId xmlns:a16="http://schemas.microsoft.com/office/drawing/2014/main" id="{F83D6E80-BF10-44BA-84CF-966B0EFFDA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9802434"/>
              </p:ext>
            </p:extLst>
          </p:nvPr>
        </p:nvGraphicFramePr>
        <p:xfrm>
          <a:off x="1055440" y="4210834"/>
          <a:ext cx="1296196" cy="783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32" name="Diagram 31">
            <a:hlinkClick r:id="rId9" action="ppaction://hlinksldjump"/>
            <a:extLst>
              <a:ext uri="{FF2B5EF4-FFF2-40B4-BE49-F238E27FC236}">
                <a16:creationId xmlns:a16="http://schemas.microsoft.com/office/drawing/2014/main" id="{0D88860C-6BEF-4061-B3F5-2D419BBB04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239547"/>
              </p:ext>
            </p:extLst>
          </p:nvPr>
        </p:nvGraphicFramePr>
        <p:xfrm>
          <a:off x="1049992" y="5312280"/>
          <a:ext cx="1296196" cy="783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sp>
        <p:nvSpPr>
          <p:cNvPr id="33" name="Arrow: Left 32">
            <a:extLst>
              <a:ext uri="{FF2B5EF4-FFF2-40B4-BE49-F238E27FC236}">
                <a16:creationId xmlns:a16="http://schemas.microsoft.com/office/drawing/2014/main" id="{59758294-450E-40EF-B4C6-5F55BE74BECB}"/>
              </a:ext>
            </a:extLst>
          </p:cNvPr>
          <p:cNvSpPr/>
          <p:nvPr/>
        </p:nvSpPr>
        <p:spPr>
          <a:xfrm>
            <a:off x="2346188" y="4642338"/>
            <a:ext cx="869476" cy="176980"/>
          </a:xfrm>
          <a:prstGeom prst="lef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A06C0F-55D1-4689-B9FA-E7A691B16BBF}"/>
              </a:ext>
            </a:extLst>
          </p:cNvPr>
          <p:cNvSpPr txBox="1"/>
          <p:nvPr/>
        </p:nvSpPr>
        <p:spPr>
          <a:xfrm>
            <a:off x="703379" y="4660996"/>
            <a:ext cx="1125053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Classifier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AE8CAF-3EA7-4F34-9125-990641B73EB6}"/>
              </a:ext>
            </a:extLst>
          </p:cNvPr>
          <p:cNvSpPr txBox="1"/>
          <p:nvPr/>
        </p:nvSpPr>
        <p:spPr>
          <a:xfrm>
            <a:off x="703751" y="5701025"/>
            <a:ext cx="1125053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Classifier</a:t>
            </a:r>
          </a:p>
        </p:txBody>
      </p:sp>
      <p:sp>
        <p:nvSpPr>
          <p:cNvPr id="21" name="Rectangle: Rounded Corners 24">
            <a:hlinkClick r:id="rId20" action="ppaction://hlinksldjump"/>
            <a:extLst>
              <a:ext uri="{FF2B5EF4-FFF2-40B4-BE49-F238E27FC236}">
                <a16:creationId xmlns:a16="http://schemas.microsoft.com/office/drawing/2014/main" id="{820AE071-FA0C-4325-9EC9-17799156AFF5}"/>
              </a:ext>
            </a:extLst>
          </p:cNvPr>
          <p:cNvSpPr/>
          <p:nvPr/>
        </p:nvSpPr>
        <p:spPr>
          <a:xfrm>
            <a:off x="3229151" y="4384896"/>
            <a:ext cx="3250386" cy="78319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Labeled Data  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(Before Model)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Representation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Arrow: Left 32">
            <a:extLst>
              <a:ext uri="{FF2B5EF4-FFF2-40B4-BE49-F238E27FC236}">
                <a16:creationId xmlns:a16="http://schemas.microsoft.com/office/drawing/2014/main" id="{59758294-450E-40EF-B4C6-5F55BE74BECB}"/>
              </a:ext>
            </a:extLst>
          </p:cNvPr>
          <p:cNvSpPr/>
          <p:nvPr/>
        </p:nvSpPr>
        <p:spPr>
          <a:xfrm>
            <a:off x="2359675" y="5653936"/>
            <a:ext cx="869476" cy="176980"/>
          </a:xfrm>
          <a:prstGeom prst="lef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8" name="Arrow: Left 29">
            <a:extLst>
              <a:ext uri="{FF2B5EF4-FFF2-40B4-BE49-F238E27FC236}">
                <a16:creationId xmlns:a16="http://schemas.microsoft.com/office/drawing/2014/main" id="{60AD44B3-F48C-4469-BFB2-C5EE850F51B4}"/>
              </a:ext>
            </a:extLst>
          </p:cNvPr>
          <p:cNvSpPr/>
          <p:nvPr/>
        </p:nvSpPr>
        <p:spPr>
          <a:xfrm rot="5400000">
            <a:off x="9471237" y="2534839"/>
            <a:ext cx="921290" cy="227950"/>
          </a:xfrm>
          <a:prstGeom prst="lef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614460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DF96-E053-43D2-8DF4-63C189AC1E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988"/>
            <a:ext cx="10058400" cy="1450975"/>
          </a:xfrm>
        </p:spPr>
        <p:txBody>
          <a:bodyPr/>
          <a:lstStyle/>
          <a:p>
            <a:r>
              <a:rPr lang="en-US" dirty="0"/>
              <a:t>Self-taught learning on text: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42FEB-949C-48E7-9D74-5D087D2DCF4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33600" y="1846263"/>
            <a:ext cx="10058400" cy="4022725"/>
          </a:xfrm>
        </p:spPr>
        <p:txBody>
          <a:bodyPr>
            <a:normAutofit/>
          </a:bodyPr>
          <a:lstStyle/>
          <a:p>
            <a:r>
              <a:rPr lang="en-US" sz="4000" dirty="0"/>
              <a:t>Classification: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783EE-DB92-42AE-88C8-2D8497EC370D}"/>
              </a:ext>
            </a:extLst>
          </p:cNvPr>
          <p:cNvSpPr/>
          <p:nvPr/>
        </p:nvSpPr>
        <p:spPr>
          <a:xfrm>
            <a:off x="4137660" y="2252009"/>
            <a:ext cx="4494628" cy="101566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BBC news Data (Labeled)</a:t>
            </a:r>
            <a:endParaRPr lang="en-US" sz="2000" dirty="0"/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/>
              <a:t>Total 5 categories</a:t>
            </a: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/>
              <a:t>2098 documents (balanced)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6783EE-DB92-42AE-88C8-2D8497EC370D}"/>
              </a:ext>
            </a:extLst>
          </p:cNvPr>
          <p:cNvSpPr/>
          <p:nvPr/>
        </p:nvSpPr>
        <p:spPr>
          <a:xfrm>
            <a:off x="1779340" y="4323125"/>
            <a:ext cx="3058552" cy="163121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Training data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1888 (90%)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aseline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6783EE-DB92-42AE-88C8-2D8497EC370D}"/>
              </a:ext>
            </a:extLst>
          </p:cNvPr>
          <p:cNvSpPr/>
          <p:nvPr/>
        </p:nvSpPr>
        <p:spPr>
          <a:xfrm>
            <a:off x="7772891" y="4621435"/>
            <a:ext cx="2188113" cy="101566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Untouch</a:t>
            </a:r>
            <a:r>
              <a:rPr lang="en-US" sz="20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ed 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Test data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210 (10%)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141458"/>
              </p:ext>
            </p:extLst>
          </p:nvPr>
        </p:nvGraphicFramePr>
        <p:xfrm>
          <a:off x="1779340" y="4853270"/>
          <a:ext cx="3058552" cy="1101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8690">
                  <a:extLst>
                    <a:ext uri="{9D8B030D-6E8A-4147-A177-3AD203B41FA5}">
                      <a16:colId xmlns:a16="http://schemas.microsoft.com/office/drawing/2014/main" val="1338056123"/>
                    </a:ext>
                  </a:extLst>
                </a:gridCol>
                <a:gridCol w="1529862">
                  <a:extLst>
                    <a:ext uri="{9D8B030D-6E8A-4147-A177-3AD203B41FA5}">
                      <a16:colId xmlns:a16="http://schemas.microsoft.com/office/drawing/2014/main" val="3641747075"/>
                    </a:ext>
                  </a:extLst>
                </a:gridCol>
              </a:tblGrid>
              <a:tr h="550534">
                <a:tc>
                  <a:txBody>
                    <a:bodyPr/>
                    <a:lstStyle/>
                    <a:p>
                      <a:r>
                        <a:rPr lang="en-US" sz="1400" dirty="0"/>
                        <a:t>Training</a:t>
                      </a:r>
                      <a:r>
                        <a:rPr lang="en-US" sz="1400" baseline="0" dirty="0"/>
                        <a:t> 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Validation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916077"/>
                  </a:ext>
                </a:extLst>
              </a:tr>
              <a:tr h="550534">
                <a:tc>
                  <a:txBody>
                    <a:bodyPr/>
                    <a:lstStyle/>
                    <a:p>
                      <a:r>
                        <a:rPr lang="en-US" sz="1400" dirty="0"/>
                        <a:t>1688 (85%)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200(10%)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39616"/>
                  </a:ext>
                </a:extLst>
              </a:tr>
            </a:tbl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83D6E80-BF10-44BA-84CF-966B0EFFDA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0100511"/>
              </p:ext>
            </p:extLst>
          </p:nvPr>
        </p:nvGraphicFramePr>
        <p:xfrm>
          <a:off x="5577711" y="4677350"/>
          <a:ext cx="1296196" cy="783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Arrow Connector 11"/>
          <p:cNvCxnSpPr>
            <a:stCxn id="6" idx="2"/>
          </p:cNvCxnSpPr>
          <p:nvPr/>
        </p:nvCxnSpPr>
        <p:spPr>
          <a:xfrm flipH="1">
            <a:off x="3543300" y="3267670"/>
            <a:ext cx="2841674" cy="1041679"/>
          </a:xfrm>
          <a:prstGeom prst="straightConnector1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6" idx="2"/>
            <a:endCxn id="9" idx="0"/>
          </p:cNvCxnSpPr>
          <p:nvPr/>
        </p:nvCxnSpPr>
        <p:spPr>
          <a:xfrm>
            <a:off x="6384974" y="3267670"/>
            <a:ext cx="2481974" cy="1353765"/>
          </a:xfrm>
          <a:prstGeom prst="straightConnector1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/>
          <p:cNvCxnSpPr/>
          <p:nvPr/>
        </p:nvCxnSpPr>
        <p:spPr>
          <a:xfrm>
            <a:off x="4837892" y="5138732"/>
            <a:ext cx="938654" cy="0"/>
          </a:xfrm>
          <a:prstGeom prst="straightConnector1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/>
          <p:nvPr/>
        </p:nvCxnSpPr>
        <p:spPr>
          <a:xfrm>
            <a:off x="6834237" y="5109843"/>
            <a:ext cx="938654" cy="0"/>
          </a:xfrm>
          <a:prstGeom prst="straightConnector1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/>
          <p:nvPr/>
        </p:nvCxnSpPr>
        <p:spPr>
          <a:xfrm>
            <a:off x="9961004" y="5138732"/>
            <a:ext cx="938654" cy="0"/>
          </a:xfrm>
          <a:prstGeom prst="straightConnector1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tangle 20">
            <a:hlinkClick r:id="rId7" action="ppaction://hlinksldjump"/>
          </p:cNvPr>
          <p:cNvSpPr/>
          <p:nvPr/>
        </p:nvSpPr>
        <p:spPr>
          <a:xfrm>
            <a:off x="10899658" y="4950003"/>
            <a:ext cx="1119427" cy="369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Result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98475" y="5407252"/>
            <a:ext cx="2116102" cy="646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Softmax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Classifier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10 f</a:t>
            </a:r>
            <a:r>
              <a:rPr lang="en-US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cross validation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Curved Up Arrow 22">
            <a:hlinkClick r:id="rId8" action="ppaction://hlinksldjump"/>
          </p:cNvPr>
          <p:cNvSpPr/>
          <p:nvPr/>
        </p:nvSpPr>
        <p:spPr>
          <a:xfrm>
            <a:off x="11243422" y="5769673"/>
            <a:ext cx="685800" cy="369330"/>
          </a:xfrm>
          <a:prstGeom prst="curvedUpArrow">
            <a:avLst/>
          </a:prstGeom>
          <a:solidFill>
            <a:srgbClr val="FFFFFF"/>
          </a:solidFill>
          <a:ln w="15875" cap="flat">
            <a:solidFill>
              <a:schemeClr val="accent1"/>
            </a:solidFill>
            <a:prstDash val="solid"/>
            <a:round/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58192566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DF96-E053-43D2-8DF4-63C189AC1E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1898313" cy="1450975"/>
          </a:xfrm>
        </p:spPr>
        <p:txBody>
          <a:bodyPr/>
          <a:lstStyle/>
          <a:p>
            <a:r>
              <a:rPr lang="en-US" dirty="0"/>
              <a:t>Self-taught learning on text data: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42FEB-949C-48E7-9D74-5D087D2DCF4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33600" y="1846263"/>
            <a:ext cx="10058400" cy="4022725"/>
          </a:xfrm>
        </p:spPr>
        <p:txBody>
          <a:bodyPr>
            <a:normAutofit/>
          </a:bodyPr>
          <a:lstStyle/>
          <a:p>
            <a:r>
              <a:rPr lang="en-US" sz="4000" dirty="0"/>
              <a:t>Preprocessing: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5581C5-04F7-4C8D-8805-467BA90986E4}"/>
              </a:ext>
            </a:extLst>
          </p:cNvPr>
          <p:cNvSpPr/>
          <p:nvPr/>
        </p:nvSpPr>
        <p:spPr>
          <a:xfrm>
            <a:off x="1097280" y="2523312"/>
            <a:ext cx="2751993" cy="132343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lvl="0"/>
            <a:r>
              <a:rPr lang="en-US" sz="1400" dirty="0"/>
              <a:t>Collected news Data (Unlabeled)</a:t>
            </a:r>
          </a:p>
          <a:p>
            <a:pPr lvl="0"/>
            <a:endParaRPr lang="en-US" sz="1400" dirty="0"/>
          </a:p>
          <a:p>
            <a:pPr lvl="0"/>
            <a:endParaRPr lang="en-US" sz="1400" dirty="0"/>
          </a:p>
          <a:p>
            <a:pPr lvl="0"/>
            <a:r>
              <a:rPr lang="en-US" sz="1400" dirty="0"/>
              <a:t>Total: 28726 articles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783EE-DB92-42AE-88C8-2D8497EC370D}"/>
              </a:ext>
            </a:extLst>
          </p:cNvPr>
          <p:cNvSpPr/>
          <p:nvPr/>
        </p:nvSpPr>
        <p:spPr>
          <a:xfrm>
            <a:off x="1097280" y="3978629"/>
            <a:ext cx="2751993" cy="224676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BBC news Data (Labeled)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 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BD26A8-821B-4F00-BEB0-B797F8A23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171107"/>
              </p:ext>
            </p:extLst>
          </p:nvPr>
        </p:nvGraphicFramePr>
        <p:xfrm>
          <a:off x="1106072" y="4396596"/>
          <a:ext cx="274320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3320122681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3046276403"/>
                    </a:ext>
                  </a:extLst>
                </a:gridCol>
              </a:tblGrid>
              <a:tr h="288607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719604"/>
                  </a:ext>
                </a:extLst>
              </a:tr>
              <a:tr h="288607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364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09763"/>
                  </a:ext>
                </a:extLst>
              </a:tr>
              <a:tr h="288607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Politics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260244"/>
                  </a:ext>
                </a:extLst>
              </a:tr>
              <a:tr h="288607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497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472679"/>
                  </a:ext>
                </a:extLst>
              </a:tr>
              <a:tr h="288607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314318"/>
                  </a:ext>
                </a:extLst>
              </a:tr>
              <a:tr h="288607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2098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31"/>
                  </a:ext>
                </a:extLst>
              </a:tr>
            </a:tbl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2508962"/>
              </p:ext>
            </p:extLst>
          </p:nvPr>
        </p:nvGraphicFramePr>
        <p:xfrm>
          <a:off x="4369778" y="2903175"/>
          <a:ext cx="3464169" cy="2291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15581C5-04F7-4C8D-8805-467BA90986E4}"/>
              </a:ext>
            </a:extLst>
          </p:cNvPr>
          <p:cNvSpPr/>
          <p:nvPr/>
        </p:nvSpPr>
        <p:spPr>
          <a:xfrm>
            <a:off x="8292319" y="2523312"/>
            <a:ext cx="2751993" cy="132343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lvl="0"/>
            <a:r>
              <a:rPr lang="en-US" sz="1400" dirty="0"/>
              <a:t>Collected news Data (Unlabeled)</a:t>
            </a:r>
          </a:p>
          <a:p>
            <a:pPr lvl="0"/>
            <a:endParaRPr lang="en-US" sz="1400" dirty="0"/>
          </a:p>
          <a:p>
            <a:pPr lvl="0"/>
            <a:endParaRPr lang="en-US" sz="1400" dirty="0"/>
          </a:p>
          <a:p>
            <a:pPr lvl="0"/>
            <a:r>
              <a:rPr lang="en-US" sz="1400" dirty="0"/>
              <a:t>Total: 28726 articles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6783EE-DB92-42AE-88C8-2D8497EC370D}"/>
              </a:ext>
            </a:extLst>
          </p:cNvPr>
          <p:cNvSpPr/>
          <p:nvPr/>
        </p:nvSpPr>
        <p:spPr>
          <a:xfrm>
            <a:off x="8292319" y="3978629"/>
            <a:ext cx="2751993" cy="224676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BBC news Data (Labeled)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 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9BD26A8-821B-4F00-BEB0-B797F8A23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016237"/>
              </p:ext>
            </p:extLst>
          </p:nvPr>
        </p:nvGraphicFramePr>
        <p:xfrm>
          <a:off x="8292318" y="4396596"/>
          <a:ext cx="274320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3320122681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3046276403"/>
                    </a:ext>
                  </a:extLst>
                </a:gridCol>
              </a:tblGrid>
              <a:tr h="288607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719604"/>
                  </a:ext>
                </a:extLst>
              </a:tr>
              <a:tr h="288607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364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09763"/>
                  </a:ext>
                </a:extLst>
              </a:tr>
              <a:tr h="288607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Politics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260244"/>
                  </a:ext>
                </a:extLst>
              </a:tr>
              <a:tr h="288607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497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472679"/>
                  </a:ext>
                </a:extLst>
              </a:tr>
              <a:tr h="288607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314318"/>
                  </a:ext>
                </a:extLst>
              </a:tr>
              <a:tr h="288607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2098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31"/>
                  </a:ext>
                </a:extLst>
              </a:tr>
            </a:tbl>
          </a:graphicData>
        </a:graphic>
      </p:graphicFrame>
      <p:sp>
        <p:nvSpPr>
          <p:cNvPr id="11" name="Curved Up Arrow 10">
            <a:hlinkClick r:id="rId7" action="ppaction://hlinksldjump"/>
          </p:cNvPr>
          <p:cNvSpPr/>
          <p:nvPr/>
        </p:nvSpPr>
        <p:spPr>
          <a:xfrm>
            <a:off x="11243422" y="5769673"/>
            <a:ext cx="685800" cy="369330"/>
          </a:xfrm>
          <a:prstGeom prst="curvedUpArrow">
            <a:avLst/>
          </a:prstGeom>
          <a:solidFill>
            <a:srgbClr val="FFFFFF"/>
          </a:solidFill>
          <a:ln w="15875" cap="flat">
            <a:solidFill>
              <a:schemeClr val="accent1"/>
            </a:solidFill>
            <a:prstDash val="solid"/>
            <a:round/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381457260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DF96-E053-43D2-8DF4-63C189AC1E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3813"/>
            <a:ext cx="10058400" cy="1450975"/>
          </a:xfrm>
        </p:spPr>
        <p:txBody>
          <a:bodyPr/>
          <a:lstStyle/>
          <a:p>
            <a:r>
              <a:rPr lang="en-US" dirty="0"/>
              <a:t>Docs Embedding for unlabeled data: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5581C5-04F7-4C8D-8805-467BA90986E4}"/>
              </a:ext>
            </a:extLst>
          </p:cNvPr>
          <p:cNvSpPr/>
          <p:nvPr/>
        </p:nvSpPr>
        <p:spPr>
          <a:xfrm>
            <a:off x="716478" y="1933754"/>
            <a:ext cx="2751993" cy="132343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lvl="0"/>
            <a:r>
              <a:rPr lang="en-US" sz="1400" dirty="0"/>
              <a:t>Collected news Data (Unlabeled)</a:t>
            </a:r>
          </a:p>
          <a:p>
            <a:pPr lvl="0"/>
            <a:endParaRPr lang="en-US" sz="1400" dirty="0"/>
          </a:p>
          <a:p>
            <a:pPr lvl="0"/>
            <a:endParaRPr lang="en-US" sz="1400" dirty="0"/>
          </a:p>
          <a:p>
            <a:pPr lvl="0"/>
            <a:r>
              <a:rPr lang="en-US" sz="1400" dirty="0"/>
              <a:t>Total: 28726 documents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783EE-DB92-42AE-88C8-2D8497EC370D}"/>
              </a:ext>
            </a:extLst>
          </p:cNvPr>
          <p:cNvSpPr/>
          <p:nvPr/>
        </p:nvSpPr>
        <p:spPr>
          <a:xfrm>
            <a:off x="716477" y="3787566"/>
            <a:ext cx="2751993" cy="224676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BBC news Data (Labeled)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 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BD26A8-821B-4F00-BEB0-B797F8A23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939824"/>
              </p:ext>
            </p:extLst>
          </p:nvPr>
        </p:nvGraphicFramePr>
        <p:xfrm>
          <a:off x="725269" y="4205533"/>
          <a:ext cx="274320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3320122681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3046276403"/>
                    </a:ext>
                  </a:extLst>
                </a:gridCol>
              </a:tblGrid>
              <a:tr h="288607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719604"/>
                  </a:ext>
                </a:extLst>
              </a:tr>
              <a:tr h="288607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364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09763"/>
                  </a:ext>
                </a:extLst>
              </a:tr>
              <a:tr h="288607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Politics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260244"/>
                  </a:ext>
                </a:extLst>
              </a:tr>
              <a:tr h="288607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497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472679"/>
                  </a:ext>
                </a:extLst>
              </a:tr>
              <a:tr h="288607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314318"/>
                  </a:ext>
                </a:extLst>
              </a:tr>
              <a:tr h="288607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2098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3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37336"/>
              </p:ext>
            </p:extLst>
          </p:nvPr>
        </p:nvGraphicFramePr>
        <p:xfrm>
          <a:off x="4274036" y="2595473"/>
          <a:ext cx="1291493" cy="3133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355">
                  <a:extLst>
                    <a:ext uri="{9D8B030D-6E8A-4147-A177-3AD203B41FA5}">
                      <a16:colId xmlns:a16="http://schemas.microsoft.com/office/drawing/2014/main" val="580143094"/>
                    </a:ext>
                  </a:extLst>
                </a:gridCol>
                <a:gridCol w="756138">
                  <a:extLst>
                    <a:ext uri="{9D8B030D-6E8A-4147-A177-3AD203B41FA5}">
                      <a16:colId xmlns:a16="http://schemas.microsoft.com/office/drawing/2014/main" val="3504854528"/>
                    </a:ext>
                  </a:extLst>
                </a:gridCol>
              </a:tblGrid>
              <a:tr h="39109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word1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73111"/>
                  </a:ext>
                </a:extLst>
              </a:tr>
              <a:tr h="39109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960423"/>
                  </a:ext>
                </a:extLst>
              </a:tr>
              <a:tr h="39109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word3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396800"/>
                  </a:ext>
                </a:extLst>
              </a:tr>
              <a:tr h="39109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word4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8189"/>
                  </a:ext>
                </a:extLst>
              </a:tr>
              <a:tr h="39109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word5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94386"/>
                  </a:ext>
                </a:extLst>
              </a:tr>
              <a:tr h="39109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900928"/>
                  </a:ext>
                </a:extLst>
              </a:tr>
              <a:tr h="39109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47706"/>
                  </a:ext>
                </a:extLst>
              </a:tr>
              <a:tr h="39109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word2000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410763"/>
                  </a:ext>
                </a:extLst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4274036" y="2059667"/>
            <a:ext cx="1300285" cy="408620"/>
          </a:xfrm>
          <a:prstGeom prst="roundRect">
            <a:avLst/>
          </a:prstGeom>
          <a:solidFill>
            <a:srgbClr val="FFFFFF"/>
          </a:solidFill>
          <a:ln w="15875" cap="flat">
            <a:solidFill>
              <a:schemeClr val="accent1"/>
            </a:solidFill>
            <a:prstDash val="solid"/>
            <a:round/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Index words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>
            <a:off x="3468471" y="2595473"/>
            <a:ext cx="805564" cy="1383156"/>
          </a:xfrm>
          <a:prstGeom prst="straightConnector1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/>
          <p:cNvCxnSpPr/>
          <p:nvPr/>
        </p:nvCxnSpPr>
        <p:spPr>
          <a:xfrm flipV="1">
            <a:off x="3477262" y="4105815"/>
            <a:ext cx="761603" cy="1160777"/>
          </a:xfrm>
          <a:prstGeom prst="straightConnector1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ounded Rectangle 20"/>
          <p:cNvSpPr/>
          <p:nvPr/>
        </p:nvSpPr>
        <p:spPr>
          <a:xfrm>
            <a:off x="7167980" y="3084768"/>
            <a:ext cx="4544641" cy="17877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                </a:t>
            </a:r>
            <a:r>
              <a:rPr lang="en-US" sz="1100" dirty="0"/>
              <a:t>w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ord1</a:t>
            </a:r>
            <a:r>
              <a:rPr kumimoji="0" lang="en-US" sz="11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  word2  word3  word4  word5   …    …… word2000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aseline="0" dirty="0"/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aseline="0" dirty="0"/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  </a:t>
            </a:r>
            <a:endParaRPr kumimoji="0" lang="en-US" sz="11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aseline="0" dirty="0"/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aseline="0" dirty="0"/>
              <a:t>  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705538"/>
              </p:ext>
            </p:extLst>
          </p:nvPr>
        </p:nvGraphicFramePr>
        <p:xfrm>
          <a:off x="7334052" y="3381393"/>
          <a:ext cx="406204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039">
                  <a:extLst>
                    <a:ext uri="{9D8B030D-6E8A-4147-A177-3AD203B41FA5}">
                      <a16:colId xmlns:a16="http://schemas.microsoft.com/office/drawing/2014/main" val="4194359415"/>
                    </a:ext>
                  </a:extLst>
                </a:gridCol>
                <a:gridCol w="484830">
                  <a:extLst>
                    <a:ext uri="{9D8B030D-6E8A-4147-A177-3AD203B41FA5}">
                      <a16:colId xmlns:a16="http://schemas.microsoft.com/office/drawing/2014/main" val="2961521317"/>
                    </a:ext>
                  </a:extLst>
                </a:gridCol>
                <a:gridCol w="413239">
                  <a:extLst>
                    <a:ext uri="{9D8B030D-6E8A-4147-A177-3AD203B41FA5}">
                      <a16:colId xmlns:a16="http://schemas.microsoft.com/office/drawing/2014/main" val="2989102985"/>
                    </a:ext>
                  </a:extLst>
                </a:gridCol>
                <a:gridCol w="413238">
                  <a:extLst>
                    <a:ext uri="{9D8B030D-6E8A-4147-A177-3AD203B41FA5}">
                      <a16:colId xmlns:a16="http://schemas.microsoft.com/office/drawing/2014/main" val="176591891"/>
                    </a:ext>
                  </a:extLst>
                </a:gridCol>
                <a:gridCol w="413239">
                  <a:extLst>
                    <a:ext uri="{9D8B030D-6E8A-4147-A177-3AD203B41FA5}">
                      <a16:colId xmlns:a16="http://schemas.microsoft.com/office/drawing/2014/main" val="4246403371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33737988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538040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6753295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506218876"/>
                    </a:ext>
                  </a:extLst>
                </a:gridCol>
              </a:tblGrid>
              <a:tr h="242270">
                <a:tc>
                  <a:txBody>
                    <a:bodyPr/>
                    <a:lstStyle/>
                    <a:p>
                      <a:r>
                        <a:rPr lang="en-US" dirty="0"/>
                        <a:t>Doc_1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769889"/>
                  </a:ext>
                </a:extLst>
              </a:tr>
              <a:tr h="24227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8589"/>
                  </a:ext>
                </a:extLst>
              </a:tr>
              <a:tr h="24227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43867"/>
                  </a:ext>
                </a:extLst>
              </a:tr>
              <a:tr h="24227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737199"/>
                  </a:ext>
                </a:extLst>
              </a:tr>
              <a:tr h="24227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870422"/>
                  </a:ext>
                </a:extLst>
              </a:tr>
              <a:tr h="242270">
                <a:tc>
                  <a:txBody>
                    <a:bodyPr/>
                    <a:lstStyle/>
                    <a:p>
                      <a:r>
                        <a:rPr lang="en-US" dirty="0" err="1"/>
                        <a:t>Doc_n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449253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>
            <a:endCxn id="21" idx="1"/>
          </p:cNvCxnSpPr>
          <p:nvPr/>
        </p:nvCxnSpPr>
        <p:spPr>
          <a:xfrm>
            <a:off x="5600700" y="3978629"/>
            <a:ext cx="1567280" cy="0"/>
          </a:xfrm>
          <a:prstGeom prst="straightConnector1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Rectangle 32"/>
          <p:cNvSpPr/>
          <p:nvPr/>
        </p:nvSpPr>
        <p:spPr>
          <a:xfrm>
            <a:off x="7275246" y="5158466"/>
            <a:ext cx="3002965" cy="3385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Word Count representation</a:t>
            </a:r>
          </a:p>
        </p:txBody>
      </p:sp>
      <p:sp>
        <p:nvSpPr>
          <p:cNvPr id="34" name="Right Arrow 33">
            <a:hlinkClick r:id="rId2" action="ppaction://hlinksldjump"/>
          </p:cNvPr>
          <p:cNvSpPr/>
          <p:nvPr/>
        </p:nvSpPr>
        <p:spPr>
          <a:xfrm>
            <a:off x="9794630" y="4954251"/>
            <a:ext cx="1917991" cy="733659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Normalization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9" name="Curved Up Arrow 38">
            <a:hlinkClick r:id="rId3" action="ppaction://hlinksldjump"/>
          </p:cNvPr>
          <p:cNvSpPr/>
          <p:nvPr/>
        </p:nvSpPr>
        <p:spPr>
          <a:xfrm>
            <a:off x="11243422" y="5769673"/>
            <a:ext cx="685800" cy="369330"/>
          </a:xfrm>
          <a:prstGeom prst="curvedUpArrow">
            <a:avLst/>
          </a:prstGeom>
          <a:solidFill>
            <a:srgbClr val="FFFFFF"/>
          </a:solidFill>
          <a:ln w="15875" cap="flat">
            <a:solidFill>
              <a:schemeClr val="accent1"/>
            </a:solidFill>
            <a:prstDash val="solid"/>
            <a:round/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265644944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DF96-E053-43D2-8DF4-63C189AC1E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350"/>
            <a:ext cx="10058400" cy="1450975"/>
          </a:xfrm>
        </p:spPr>
        <p:txBody>
          <a:bodyPr/>
          <a:lstStyle/>
          <a:p>
            <a:r>
              <a:rPr lang="en-US" dirty="0"/>
              <a:t>Docs Embedding for labeled data: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783EE-DB92-42AE-88C8-2D8497EC370D}"/>
              </a:ext>
            </a:extLst>
          </p:cNvPr>
          <p:cNvSpPr/>
          <p:nvPr/>
        </p:nvSpPr>
        <p:spPr>
          <a:xfrm>
            <a:off x="612040" y="2746165"/>
            <a:ext cx="2751993" cy="224676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BBC news Data (Labeled)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 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BD26A8-821B-4F00-BEB0-B797F8A23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23591"/>
              </p:ext>
            </p:extLst>
          </p:nvPr>
        </p:nvGraphicFramePr>
        <p:xfrm>
          <a:off x="620832" y="3164132"/>
          <a:ext cx="274320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3320122681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3046276403"/>
                    </a:ext>
                  </a:extLst>
                </a:gridCol>
              </a:tblGrid>
              <a:tr h="288607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719604"/>
                  </a:ext>
                </a:extLst>
              </a:tr>
              <a:tr h="288607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364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09763"/>
                  </a:ext>
                </a:extLst>
              </a:tr>
              <a:tr h="288607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Politics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260244"/>
                  </a:ext>
                </a:extLst>
              </a:tr>
              <a:tr h="288607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497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472679"/>
                  </a:ext>
                </a:extLst>
              </a:tr>
              <a:tr h="288607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314318"/>
                  </a:ext>
                </a:extLst>
              </a:tr>
              <a:tr h="288607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2098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3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12900"/>
              </p:ext>
            </p:extLst>
          </p:nvPr>
        </p:nvGraphicFramePr>
        <p:xfrm>
          <a:off x="4620359" y="2613059"/>
          <a:ext cx="1291493" cy="3133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355">
                  <a:extLst>
                    <a:ext uri="{9D8B030D-6E8A-4147-A177-3AD203B41FA5}">
                      <a16:colId xmlns:a16="http://schemas.microsoft.com/office/drawing/2014/main" val="580143094"/>
                    </a:ext>
                  </a:extLst>
                </a:gridCol>
                <a:gridCol w="756138">
                  <a:extLst>
                    <a:ext uri="{9D8B030D-6E8A-4147-A177-3AD203B41FA5}">
                      <a16:colId xmlns:a16="http://schemas.microsoft.com/office/drawing/2014/main" val="3504854528"/>
                    </a:ext>
                  </a:extLst>
                </a:gridCol>
              </a:tblGrid>
              <a:tr h="39109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word1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73111"/>
                  </a:ext>
                </a:extLst>
              </a:tr>
              <a:tr h="39109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960423"/>
                  </a:ext>
                </a:extLst>
              </a:tr>
              <a:tr h="39109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word3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396800"/>
                  </a:ext>
                </a:extLst>
              </a:tr>
              <a:tr h="39109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word4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8189"/>
                  </a:ext>
                </a:extLst>
              </a:tr>
              <a:tr h="39109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word5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94386"/>
                  </a:ext>
                </a:extLst>
              </a:tr>
              <a:tr h="39109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900928"/>
                  </a:ext>
                </a:extLst>
              </a:tr>
              <a:tr h="39109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47706"/>
                  </a:ext>
                </a:extLst>
              </a:tr>
              <a:tr h="39109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word2000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410763"/>
                  </a:ext>
                </a:extLst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4620359" y="2077253"/>
            <a:ext cx="1300285" cy="408620"/>
          </a:xfrm>
          <a:prstGeom prst="roundRect">
            <a:avLst/>
          </a:prstGeom>
          <a:solidFill>
            <a:srgbClr val="FFFFFF"/>
          </a:solidFill>
          <a:ln w="15875" cap="flat">
            <a:solidFill>
              <a:schemeClr val="accent1"/>
            </a:solidFill>
            <a:prstDash val="solid"/>
            <a:round/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Index words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11415" y="3982915"/>
            <a:ext cx="1200152" cy="1"/>
          </a:xfrm>
          <a:prstGeom prst="straightConnector1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Rounded Rectangle 22"/>
          <p:cNvSpPr/>
          <p:nvPr/>
        </p:nvSpPr>
        <p:spPr>
          <a:xfrm>
            <a:off x="6744682" y="2867507"/>
            <a:ext cx="4544641" cy="178772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                </a:t>
            </a:r>
            <a:r>
              <a:rPr lang="en-US" sz="1100" dirty="0"/>
              <a:t>w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ord1</a:t>
            </a:r>
            <a:r>
              <a:rPr kumimoji="0" lang="en-US" sz="11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  word2  word3  word4  word5   …    …… word2000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aseline="0" dirty="0"/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aseline="0" dirty="0"/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  </a:t>
            </a:r>
            <a:endParaRPr kumimoji="0" lang="en-US" sz="11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aseline="0" dirty="0"/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aseline="0" dirty="0"/>
              <a:t>  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11916"/>
              </p:ext>
            </p:extLst>
          </p:nvPr>
        </p:nvGraphicFramePr>
        <p:xfrm>
          <a:off x="6910754" y="3164132"/>
          <a:ext cx="406204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039">
                  <a:extLst>
                    <a:ext uri="{9D8B030D-6E8A-4147-A177-3AD203B41FA5}">
                      <a16:colId xmlns:a16="http://schemas.microsoft.com/office/drawing/2014/main" val="4194359415"/>
                    </a:ext>
                  </a:extLst>
                </a:gridCol>
                <a:gridCol w="484830">
                  <a:extLst>
                    <a:ext uri="{9D8B030D-6E8A-4147-A177-3AD203B41FA5}">
                      <a16:colId xmlns:a16="http://schemas.microsoft.com/office/drawing/2014/main" val="2961521317"/>
                    </a:ext>
                  </a:extLst>
                </a:gridCol>
                <a:gridCol w="413239">
                  <a:extLst>
                    <a:ext uri="{9D8B030D-6E8A-4147-A177-3AD203B41FA5}">
                      <a16:colId xmlns:a16="http://schemas.microsoft.com/office/drawing/2014/main" val="2989102985"/>
                    </a:ext>
                  </a:extLst>
                </a:gridCol>
                <a:gridCol w="413238">
                  <a:extLst>
                    <a:ext uri="{9D8B030D-6E8A-4147-A177-3AD203B41FA5}">
                      <a16:colId xmlns:a16="http://schemas.microsoft.com/office/drawing/2014/main" val="176591891"/>
                    </a:ext>
                  </a:extLst>
                </a:gridCol>
                <a:gridCol w="413239">
                  <a:extLst>
                    <a:ext uri="{9D8B030D-6E8A-4147-A177-3AD203B41FA5}">
                      <a16:colId xmlns:a16="http://schemas.microsoft.com/office/drawing/2014/main" val="4246403371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33737988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538040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6753295"/>
                    </a:ext>
                  </a:extLst>
                </a:gridCol>
                <a:gridCol w="404446">
                  <a:extLst>
                    <a:ext uri="{9D8B030D-6E8A-4147-A177-3AD203B41FA5}">
                      <a16:colId xmlns:a16="http://schemas.microsoft.com/office/drawing/2014/main" val="506218876"/>
                    </a:ext>
                  </a:extLst>
                </a:gridCol>
              </a:tblGrid>
              <a:tr h="242270">
                <a:tc>
                  <a:txBody>
                    <a:bodyPr/>
                    <a:lstStyle/>
                    <a:p>
                      <a:r>
                        <a:rPr lang="en-US" dirty="0"/>
                        <a:t>Doc_1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769889"/>
                  </a:ext>
                </a:extLst>
              </a:tr>
              <a:tr h="24227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8589"/>
                  </a:ext>
                </a:extLst>
              </a:tr>
              <a:tr h="24227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43867"/>
                  </a:ext>
                </a:extLst>
              </a:tr>
              <a:tr h="24227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737199"/>
                  </a:ext>
                </a:extLst>
              </a:tr>
              <a:tr h="24227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870422"/>
                  </a:ext>
                </a:extLst>
              </a:tr>
              <a:tr h="242270">
                <a:tc>
                  <a:txBody>
                    <a:bodyPr/>
                    <a:lstStyle/>
                    <a:p>
                      <a:r>
                        <a:rPr lang="en-US" dirty="0" err="1"/>
                        <a:t>Doc_n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449253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5920644" y="3895652"/>
            <a:ext cx="824038" cy="0"/>
          </a:xfrm>
          <a:prstGeom prst="straightConnector1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Rectangle 32"/>
          <p:cNvSpPr/>
          <p:nvPr/>
        </p:nvSpPr>
        <p:spPr>
          <a:xfrm>
            <a:off x="6870801" y="5024849"/>
            <a:ext cx="2519384" cy="3385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Word Count representation</a:t>
            </a:r>
          </a:p>
        </p:txBody>
      </p:sp>
      <p:sp>
        <p:nvSpPr>
          <p:cNvPr id="34" name="Right Arrow 33">
            <a:hlinkClick r:id="rId2" action="ppaction://hlinksldjump"/>
          </p:cNvPr>
          <p:cNvSpPr/>
          <p:nvPr/>
        </p:nvSpPr>
        <p:spPr>
          <a:xfrm>
            <a:off x="9390185" y="4872216"/>
            <a:ext cx="1917990" cy="733659"/>
          </a:xfrm>
          <a:prstGeom prst="rightArrow">
            <a:avLst>
              <a:gd name="adj1" fmla="val 50000"/>
              <a:gd name="adj2" fmla="val 4041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Normalization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7" name="Curved Up Arrow 26">
            <a:hlinkClick r:id="rId3" action="ppaction://hlinksldjump"/>
          </p:cNvPr>
          <p:cNvSpPr/>
          <p:nvPr/>
        </p:nvSpPr>
        <p:spPr>
          <a:xfrm>
            <a:off x="11243422" y="5769673"/>
            <a:ext cx="685800" cy="369330"/>
          </a:xfrm>
          <a:prstGeom prst="curvedUpArrow">
            <a:avLst/>
          </a:prstGeom>
          <a:solidFill>
            <a:srgbClr val="FFFFFF"/>
          </a:solidFill>
          <a:ln w="15875" cap="flat">
            <a:solidFill>
              <a:schemeClr val="accent1"/>
            </a:solidFill>
            <a:prstDash val="solid"/>
            <a:round/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401554199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DF96-E053-43D2-8DF4-63C189AC1E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011025" cy="1736725"/>
          </a:xfrm>
        </p:spPr>
        <p:txBody>
          <a:bodyPr/>
          <a:lstStyle/>
          <a:p>
            <a:r>
              <a:rPr lang="en-US" dirty="0"/>
              <a:t>Docs Embedding: normalized word count vector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072719" y="2276392"/>
            <a:ext cx="5124546" cy="234957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                    </a:t>
            </a:r>
            <a:r>
              <a:rPr lang="en-US" sz="1100" dirty="0"/>
              <a:t>w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ord1</a:t>
            </a:r>
            <a:r>
              <a:rPr kumimoji="0" lang="en-US" sz="11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  word2   word3   word4    word5      …       …… word2000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aseline="0" dirty="0"/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aseline="0" dirty="0"/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  </a:t>
            </a:r>
            <a:endParaRPr kumimoji="0" lang="en-US" sz="11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aseline="0" dirty="0"/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aseline="0" dirty="0"/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aseline="0" dirty="0"/>
              <a:t>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  </a:t>
            </a:r>
            <a:endParaRPr lang="en-US" sz="1100" baseline="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21916"/>
              </p:ext>
            </p:extLst>
          </p:nvPr>
        </p:nvGraphicFramePr>
        <p:xfrm>
          <a:off x="3279532" y="2724521"/>
          <a:ext cx="4710920" cy="1901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535">
                  <a:extLst>
                    <a:ext uri="{9D8B030D-6E8A-4147-A177-3AD203B41FA5}">
                      <a16:colId xmlns:a16="http://schemas.microsoft.com/office/drawing/2014/main" val="4194359415"/>
                    </a:ext>
                  </a:extLst>
                </a:gridCol>
                <a:gridCol w="572475">
                  <a:extLst>
                    <a:ext uri="{9D8B030D-6E8A-4147-A177-3AD203B41FA5}">
                      <a16:colId xmlns:a16="http://schemas.microsoft.com/office/drawing/2014/main" val="2961521317"/>
                    </a:ext>
                  </a:extLst>
                </a:gridCol>
                <a:gridCol w="469052">
                  <a:extLst>
                    <a:ext uri="{9D8B030D-6E8A-4147-A177-3AD203B41FA5}">
                      <a16:colId xmlns:a16="http://schemas.microsoft.com/office/drawing/2014/main" val="2989102985"/>
                    </a:ext>
                  </a:extLst>
                </a:gridCol>
                <a:gridCol w="479249">
                  <a:extLst>
                    <a:ext uri="{9D8B030D-6E8A-4147-A177-3AD203B41FA5}">
                      <a16:colId xmlns:a16="http://schemas.microsoft.com/office/drawing/2014/main" val="176591891"/>
                    </a:ext>
                  </a:extLst>
                </a:gridCol>
                <a:gridCol w="591415">
                  <a:extLst>
                    <a:ext uri="{9D8B030D-6E8A-4147-A177-3AD203B41FA5}">
                      <a16:colId xmlns:a16="http://schemas.microsoft.com/office/drawing/2014/main" val="4246403371"/>
                    </a:ext>
                  </a:extLst>
                </a:gridCol>
                <a:gridCol w="397676">
                  <a:extLst>
                    <a:ext uri="{9D8B030D-6E8A-4147-A177-3AD203B41FA5}">
                      <a16:colId xmlns:a16="http://schemas.microsoft.com/office/drawing/2014/main" val="3373798866"/>
                    </a:ext>
                  </a:extLst>
                </a:gridCol>
                <a:gridCol w="530233">
                  <a:extLst>
                    <a:ext uri="{9D8B030D-6E8A-4147-A177-3AD203B41FA5}">
                      <a16:colId xmlns:a16="http://schemas.microsoft.com/office/drawing/2014/main" val="3553804099"/>
                    </a:ext>
                  </a:extLst>
                </a:gridCol>
                <a:gridCol w="530233">
                  <a:extLst>
                    <a:ext uri="{9D8B030D-6E8A-4147-A177-3AD203B41FA5}">
                      <a16:colId xmlns:a16="http://schemas.microsoft.com/office/drawing/2014/main" val="176753295"/>
                    </a:ext>
                  </a:extLst>
                </a:gridCol>
                <a:gridCol w="469052">
                  <a:extLst>
                    <a:ext uri="{9D8B030D-6E8A-4147-A177-3AD203B41FA5}">
                      <a16:colId xmlns:a16="http://schemas.microsoft.com/office/drawing/2014/main" val="506218876"/>
                    </a:ext>
                  </a:extLst>
                </a:gridCol>
              </a:tblGrid>
              <a:tr h="316908">
                <a:tc>
                  <a:txBody>
                    <a:bodyPr/>
                    <a:lstStyle/>
                    <a:p>
                      <a:r>
                        <a:rPr lang="en-US" dirty="0"/>
                        <a:t>Doc_1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769889"/>
                  </a:ext>
                </a:extLst>
              </a:tr>
              <a:tr h="316908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8589"/>
                  </a:ext>
                </a:extLst>
              </a:tr>
              <a:tr h="316908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43867"/>
                  </a:ext>
                </a:extLst>
              </a:tr>
              <a:tr h="316908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737199"/>
                  </a:ext>
                </a:extLst>
              </a:tr>
              <a:tr h="316908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870422"/>
                  </a:ext>
                </a:extLst>
              </a:tr>
              <a:tr h="316908">
                <a:tc>
                  <a:txBody>
                    <a:bodyPr/>
                    <a:lstStyle/>
                    <a:p>
                      <a:r>
                        <a:rPr lang="en-US" dirty="0" err="1"/>
                        <a:t>Doc_n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449253"/>
                  </a:ext>
                </a:extLst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 flipH="1">
            <a:off x="9315168" y="2846990"/>
            <a:ext cx="1928254" cy="733659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Normalization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Curved Up Arrow 18">
            <a:hlinkClick r:id="rId2" action="ppaction://hlinksldjump"/>
          </p:cNvPr>
          <p:cNvSpPr/>
          <p:nvPr/>
        </p:nvSpPr>
        <p:spPr>
          <a:xfrm>
            <a:off x="11243422" y="5769673"/>
            <a:ext cx="685800" cy="369330"/>
          </a:xfrm>
          <a:prstGeom prst="curvedUpArrow">
            <a:avLst/>
          </a:prstGeom>
          <a:solidFill>
            <a:srgbClr val="FFFFFF"/>
          </a:solidFill>
          <a:ln w="15875" cap="flat">
            <a:solidFill>
              <a:schemeClr val="accent1"/>
            </a:solidFill>
            <a:prstDash val="solid"/>
            <a:round/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77919706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DF96-E053-43D2-8DF4-63C189AC1E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17713" y="127000"/>
            <a:ext cx="10174287" cy="1736725"/>
          </a:xfrm>
        </p:spPr>
        <p:txBody>
          <a:bodyPr/>
          <a:lstStyle/>
          <a:p>
            <a:r>
              <a:rPr lang="en-US" dirty="0"/>
              <a:t>Autoencoder: KATE : </a:t>
            </a:r>
            <a:br>
              <a:rPr lang="en-US" dirty="0"/>
            </a:br>
            <a:r>
              <a:rPr lang="en-US" dirty="0"/>
              <a:t>K-competitive Autoencoder</a:t>
            </a:r>
          </a:p>
        </p:txBody>
      </p:sp>
      <p:sp>
        <p:nvSpPr>
          <p:cNvPr id="19" name="Curved Up Arrow 18">
            <a:hlinkClick r:id="rId2" action="ppaction://hlinksldjump"/>
          </p:cNvPr>
          <p:cNvSpPr/>
          <p:nvPr/>
        </p:nvSpPr>
        <p:spPr>
          <a:xfrm>
            <a:off x="11243422" y="5769673"/>
            <a:ext cx="685800" cy="369330"/>
          </a:xfrm>
          <a:prstGeom prst="curvedUpArrow">
            <a:avLst/>
          </a:prstGeom>
          <a:solidFill>
            <a:srgbClr val="FFFFFF"/>
          </a:solidFill>
          <a:ln w="15875" cap="flat">
            <a:solidFill>
              <a:schemeClr val="accent1"/>
            </a:solidFill>
            <a:prstDash val="solid"/>
            <a:round/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439098-41D5-448F-BCB6-D65A767CCB43}"/>
              </a:ext>
            </a:extLst>
          </p:cNvPr>
          <p:cNvSpPr/>
          <p:nvPr/>
        </p:nvSpPr>
        <p:spPr>
          <a:xfrm>
            <a:off x="229772" y="2006434"/>
            <a:ext cx="5145439" cy="24929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Accepted paper by KDD 2017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400" dirty="0"/>
              <a:t>Good performance in following tasks: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Document Classification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Regression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Document Retrieval Task</a:t>
            </a:r>
          </a:p>
          <a:p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0B53D2-01D2-4C78-8CFE-50A7E3A6A29B}"/>
              </a:ext>
            </a:extLst>
          </p:cNvPr>
          <p:cNvSpPr/>
          <p:nvPr/>
        </p:nvSpPr>
        <p:spPr>
          <a:xfrm>
            <a:off x="5797242" y="2027761"/>
            <a:ext cx="6394758" cy="38472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sz="2400" dirty="0"/>
              <a:t>Comparing with these models: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DBN: </a:t>
            </a:r>
            <a:r>
              <a:rPr lang="en-US" sz="2000" dirty="0"/>
              <a:t>Deep belief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Word2Vec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Doc2Vec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AE: </a:t>
            </a:r>
            <a:r>
              <a:rPr lang="en-US" sz="2000" dirty="0"/>
              <a:t>plain shallow autoencoder, without any competition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DAE: </a:t>
            </a:r>
            <a:r>
              <a:rPr lang="en-US" sz="2000" dirty="0"/>
              <a:t>denoising autoencoder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CAE: </a:t>
            </a:r>
            <a:r>
              <a:rPr lang="en-US" sz="2000" dirty="0"/>
              <a:t>contractive autoencoder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VAE: </a:t>
            </a:r>
            <a:r>
              <a:rPr lang="en-US" sz="2000" dirty="0"/>
              <a:t>generative autoencoder inspired by variational inference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KSAE: </a:t>
            </a:r>
            <a:r>
              <a:rPr lang="en-US" sz="2000" dirty="0"/>
              <a:t>competitive autoencoder which explicitly enforces sparsity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47C0AD-ED36-4A5F-81EE-99DAFC5836E6}"/>
              </a:ext>
            </a:extLst>
          </p:cNvPr>
          <p:cNvCxnSpPr/>
          <p:nvPr/>
        </p:nvCxnSpPr>
        <p:spPr>
          <a:xfrm>
            <a:off x="5486400" y="2006434"/>
            <a:ext cx="0" cy="4132569"/>
          </a:xfrm>
          <a:prstGeom prst="line">
            <a:avLst/>
          </a:prstGeom>
          <a:noFill/>
          <a:ln w="15875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Rectangle 6">
            <a:hlinkClick r:id="rId3"/>
            <a:extLst>
              <a:ext uri="{FF2B5EF4-FFF2-40B4-BE49-F238E27FC236}">
                <a16:creationId xmlns:a16="http://schemas.microsoft.com/office/drawing/2014/main" id="{4482845F-3838-40C9-AEA7-5541EF4AE0B2}"/>
              </a:ext>
            </a:extLst>
          </p:cNvPr>
          <p:cNvSpPr/>
          <p:nvPr/>
        </p:nvSpPr>
        <p:spPr>
          <a:xfrm>
            <a:off x="2166425" y="5040161"/>
            <a:ext cx="1786592" cy="4001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Paper link ……</a:t>
            </a:r>
          </a:p>
        </p:txBody>
      </p:sp>
    </p:spTree>
    <p:extLst>
      <p:ext uri="{BB962C8B-B14F-4D97-AF65-F5344CB8AC3E}">
        <p14:creationId xmlns:p14="http://schemas.microsoft.com/office/powerpoint/2010/main" val="290543044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DF96-E053-43D2-8DF4-63C189AC1E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011025" cy="1736725"/>
          </a:xfrm>
        </p:spPr>
        <p:txBody>
          <a:bodyPr/>
          <a:lstStyle/>
          <a:p>
            <a:r>
              <a:rPr lang="en-US" dirty="0"/>
              <a:t>Docs representation: after </a:t>
            </a:r>
            <a:r>
              <a:rPr lang="en-US" dirty="0" err="1"/>
              <a:t>autoencoder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597103"/>
              </p:ext>
            </p:extLst>
          </p:nvPr>
        </p:nvGraphicFramePr>
        <p:xfrm>
          <a:off x="4924573" y="3297113"/>
          <a:ext cx="5019527" cy="1945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527">
                  <a:extLst>
                    <a:ext uri="{9D8B030D-6E8A-4147-A177-3AD203B41FA5}">
                      <a16:colId xmlns:a16="http://schemas.microsoft.com/office/drawing/2014/main" val="4194359415"/>
                    </a:ext>
                  </a:extLst>
                </a:gridCol>
                <a:gridCol w="609977">
                  <a:extLst>
                    <a:ext uri="{9D8B030D-6E8A-4147-A177-3AD203B41FA5}">
                      <a16:colId xmlns:a16="http://schemas.microsoft.com/office/drawing/2014/main" val="2961521317"/>
                    </a:ext>
                  </a:extLst>
                </a:gridCol>
                <a:gridCol w="499779">
                  <a:extLst>
                    <a:ext uri="{9D8B030D-6E8A-4147-A177-3AD203B41FA5}">
                      <a16:colId xmlns:a16="http://schemas.microsoft.com/office/drawing/2014/main" val="2989102985"/>
                    </a:ext>
                  </a:extLst>
                </a:gridCol>
                <a:gridCol w="510644">
                  <a:extLst>
                    <a:ext uri="{9D8B030D-6E8A-4147-A177-3AD203B41FA5}">
                      <a16:colId xmlns:a16="http://schemas.microsoft.com/office/drawing/2014/main" val="176591891"/>
                    </a:ext>
                  </a:extLst>
                </a:gridCol>
                <a:gridCol w="630158">
                  <a:extLst>
                    <a:ext uri="{9D8B030D-6E8A-4147-A177-3AD203B41FA5}">
                      <a16:colId xmlns:a16="http://schemas.microsoft.com/office/drawing/2014/main" val="4246403371"/>
                    </a:ext>
                  </a:extLst>
                </a:gridCol>
                <a:gridCol w="423727">
                  <a:extLst>
                    <a:ext uri="{9D8B030D-6E8A-4147-A177-3AD203B41FA5}">
                      <a16:colId xmlns:a16="http://schemas.microsoft.com/office/drawing/2014/main" val="3373798866"/>
                    </a:ext>
                  </a:extLst>
                </a:gridCol>
                <a:gridCol w="564968">
                  <a:extLst>
                    <a:ext uri="{9D8B030D-6E8A-4147-A177-3AD203B41FA5}">
                      <a16:colId xmlns:a16="http://schemas.microsoft.com/office/drawing/2014/main" val="3553804099"/>
                    </a:ext>
                  </a:extLst>
                </a:gridCol>
                <a:gridCol w="564968">
                  <a:extLst>
                    <a:ext uri="{9D8B030D-6E8A-4147-A177-3AD203B41FA5}">
                      <a16:colId xmlns:a16="http://schemas.microsoft.com/office/drawing/2014/main" val="176753295"/>
                    </a:ext>
                  </a:extLst>
                </a:gridCol>
                <a:gridCol w="499779">
                  <a:extLst>
                    <a:ext uri="{9D8B030D-6E8A-4147-A177-3AD203B41FA5}">
                      <a16:colId xmlns:a16="http://schemas.microsoft.com/office/drawing/2014/main" val="506218876"/>
                    </a:ext>
                  </a:extLst>
                </a:gridCol>
              </a:tblGrid>
              <a:tr h="324301">
                <a:tc>
                  <a:txBody>
                    <a:bodyPr/>
                    <a:lstStyle/>
                    <a:p>
                      <a:r>
                        <a:rPr lang="en-US" dirty="0"/>
                        <a:t>Doc_1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769889"/>
                  </a:ext>
                </a:extLst>
              </a:tr>
              <a:tr h="324301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8589"/>
                  </a:ext>
                </a:extLst>
              </a:tr>
              <a:tr h="324301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43867"/>
                  </a:ext>
                </a:extLst>
              </a:tr>
              <a:tr h="324301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737199"/>
                  </a:ext>
                </a:extLst>
              </a:tr>
              <a:tr h="324301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870422"/>
                  </a:ext>
                </a:extLst>
              </a:tr>
              <a:tr h="324301">
                <a:tc>
                  <a:txBody>
                    <a:bodyPr/>
                    <a:lstStyle/>
                    <a:p>
                      <a:r>
                        <a:rPr lang="en-US" dirty="0" err="1"/>
                        <a:t>Doc_n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449253"/>
                  </a:ext>
                </a:extLst>
              </a:tr>
            </a:tbl>
          </a:graphicData>
        </a:graphic>
      </p:graphicFrame>
      <p:sp>
        <p:nvSpPr>
          <p:cNvPr id="19" name="Curved Up Arrow 18">
            <a:hlinkClick r:id="rId2" action="ppaction://hlinksldjump"/>
          </p:cNvPr>
          <p:cNvSpPr/>
          <p:nvPr/>
        </p:nvSpPr>
        <p:spPr>
          <a:xfrm>
            <a:off x="11243422" y="5769673"/>
            <a:ext cx="685800" cy="369330"/>
          </a:xfrm>
          <a:prstGeom prst="curvedUpArrow">
            <a:avLst/>
          </a:prstGeom>
          <a:solidFill>
            <a:srgbClr val="FFFFFF"/>
          </a:solidFill>
          <a:ln w="15875" cap="flat">
            <a:solidFill>
              <a:schemeClr val="accent1"/>
            </a:solidFill>
            <a:prstDash val="solid"/>
            <a:round/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Back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2" y="2058067"/>
            <a:ext cx="2654300" cy="3390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24573" y="2093826"/>
            <a:ext cx="5019528" cy="646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Every document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is a vector in certain dimensionality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Dimensionality varies from 300 to 5500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695212" y="2102618"/>
            <a:ext cx="0" cy="3237016"/>
          </a:xfrm>
          <a:prstGeom prst="line">
            <a:avLst/>
          </a:prstGeom>
          <a:ln>
            <a:solidFill>
              <a:srgbClr val="5DAECB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29766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  <a:prstGeom prst="rect">
            <a:avLst/>
          </a:prstGeom>
        </p:spPr>
        <p:txBody>
          <a:bodyPr/>
          <a:lstStyle>
            <a:lvl1pPr algn="ctr">
              <a:defRPr spc="-100"/>
            </a:lvl1pPr>
          </a:lstStyle>
          <a:p>
            <a:r>
              <a:t>Learn embeddings from scratch</a:t>
            </a:r>
          </a:p>
        </p:txBody>
      </p:sp>
      <p:pic>
        <p:nvPicPr>
          <p:cNvPr id="137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3704" y="815542"/>
            <a:ext cx="10666616" cy="55438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DF96-E053-43D2-8DF4-63C189AC1E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292100"/>
            <a:ext cx="10058400" cy="1449388"/>
          </a:xfrm>
        </p:spPr>
        <p:txBody>
          <a:bodyPr/>
          <a:lstStyle/>
          <a:p>
            <a:r>
              <a:rPr lang="en-US" dirty="0"/>
              <a:t>Self-taught learning on text: Result</a:t>
            </a:r>
          </a:p>
        </p:txBody>
      </p:sp>
      <p:sp>
        <p:nvSpPr>
          <p:cNvPr id="23" name="Curved Up Arrow 22">
            <a:hlinkClick r:id="rId2" action="ppaction://hlinksldjump"/>
          </p:cNvPr>
          <p:cNvSpPr/>
          <p:nvPr/>
        </p:nvSpPr>
        <p:spPr>
          <a:xfrm>
            <a:off x="11454437" y="5769673"/>
            <a:ext cx="685800" cy="369330"/>
          </a:xfrm>
          <a:prstGeom prst="curvedUpArrow">
            <a:avLst/>
          </a:prstGeom>
          <a:solidFill>
            <a:srgbClr val="FFFFFF"/>
          </a:solidFill>
          <a:ln w="15875" cap="flat">
            <a:solidFill>
              <a:schemeClr val="accent1"/>
            </a:solidFill>
            <a:prstDash val="solid"/>
            <a:round/>
          </a:ln>
          <a:effectLst>
            <a:outerShdw blurRad="38100" dist="25400" dir="2700000" rotWithShape="0">
              <a:srgbClr val="000000">
                <a:alpha val="6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Back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79" y="300192"/>
            <a:ext cx="11083804" cy="575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9760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DF96-E053-43D2-8DF4-63C189AC1E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588"/>
            <a:ext cx="11254154" cy="711200"/>
          </a:xfrm>
        </p:spPr>
        <p:txBody>
          <a:bodyPr>
            <a:normAutofit/>
          </a:bodyPr>
          <a:lstStyle/>
          <a:p>
            <a:r>
              <a:rPr lang="en-US" sz="3200" dirty="0"/>
              <a:t>Self-taught learning on BBC News data from Collected News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893650003"/>
              </p:ext>
            </p:extLst>
          </p:nvPr>
        </p:nvGraphicFramePr>
        <p:xfrm>
          <a:off x="5222627" y="1155056"/>
          <a:ext cx="3021622" cy="1794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585930163"/>
              </p:ext>
            </p:extLst>
          </p:nvPr>
        </p:nvGraphicFramePr>
        <p:xfrm>
          <a:off x="-545123" y="1058007"/>
          <a:ext cx="3565769" cy="1794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1015296391"/>
              </p:ext>
            </p:extLst>
          </p:nvPr>
        </p:nvGraphicFramePr>
        <p:xfrm>
          <a:off x="7859346" y="1058008"/>
          <a:ext cx="3565769" cy="1794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4" name="Down Arrow 13"/>
          <p:cNvSpPr/>
          <p:nvPr/>
        </p:nvSpPr>
        <p:spPr>
          <a:xfrm>
            <a:off x="1151792" y="2870523"/>
            <a:ext cx="211016" cy="33867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6627930" y="2852939"/>
            <a:ext cx="211016" cy="33867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9536722" y="2870523"/>
            <a:ext cx="211016" cy="33867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1038" y="3244343"/>
            <a:ext cx="1837594" cy="369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Words in vectors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14641" y="3253135"/>
            <a:ext cx="1837594" cy="369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Words in vectors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23433" y="3257695"/>
            <a:ext cx="1837594" cy="369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Words in vectors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439074" y="1163515"/>
            <a:ext cx="36268" cy="291611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54261" y="1163515"/>
            <a:ext cx="36268" cy="291611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Down Arrow 32"/>
          <p:cNvSpPr/>
          <p:nvPr/>
        </p:nvSpPr>
        <p:spPr>
          <a:xfrm>
            <a:off x="1151792" y="3727761"/>
            <a:ext cx="211016" cy="33867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6627930" y="3754139"/>
            <a:ext cx="211016" cy="33867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9536722" y="3771723"/>
            <a:ext cx="211016" cy="33867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6" name="Flowchart: Multidocument 35"/>
          <p:cNvSpPr/>
          <p:nvPr/>
        </p:nvSpPr>
        <p:spPr>
          <a:xfrm>
            <a:off x="764931" y="4158571"/>
            <a:ext cx="1046284" cy="808849"/>
          </a:xfrm>
          <a:prstGeom prst="flowChartMultidocumen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37" name="Flowchart: Multidocument 36"/>
          <p:cNvSpPr/>
          <p:nvPr/>
        </p:nvSpPr>
        <p:spPr>
          <a:xfrm>
            <a:off x="9119088" y="4193738"/>
            <a:ext cx="1046284" cy="808849"/>
          </a:xfrm>
          <a:prstGeom prst="flowChartMultidocumen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38" name="Flowchart: Multidocument 37"/>
          <p:cNvSpPr/>
          <p:nvPr/>
        </p:nvSpPr>
        <p:spPr>
          <a:xfrm>
            <a:off x="6210296" y="4193738"/>
            <a:ext cx="1046284" cy="808849"/>
          </a:xfrm>
          <a:prstGeom prst="flowChartMultidocumen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31498" y="3697368"/>
            <a:ext cx="1065518" cy="369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bbc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news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918718" y="3771723"/>
            <a:ext cx="1065518" cy="369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bbc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news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873761" y="3782736"/>
            <a:ext cx="1065518" cy="369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bbc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news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07731" y="5055272"/>
            <a:ext cx="1679331" cy="4086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Accuracy :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0.89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912593" y="5049415"/>
            <a:ext cx="1641689" cy="4086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Accuracy :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0.97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8848671" y="5049323"/>
            <a:ext cx="1798134" cy="4086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Accuracy :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0.974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1776292939"/>
              </p:ext>
            </p:extLst>
          </p:nvPr>
        </p:nvGraphicFramePr>
        <p:xfrm>
          <a:off x="1778977" y="1052150"/>
          <a:ext cx="3565769" cy="1794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9" name="Rectangle 28"/>
          <p:cNvSpPr/>
          <p:nvPr/>
        </p:nvSpPr>
        <p:spPr>
          <a:xfrm>
            <a:off x="2798883" y="3238487"/>
            <a:ext cx="1837594" cy="369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Words in vectors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3475892" y="3721904"/>
            <a:ext cx="211016" cy="33867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2" name="Flowchart: Multidocument 31"/>
          <p:cNvSpPr/>
          <p:nvPr/>
        </p:nvSpPr>
        <p:spPr>
          <a:xfrm>
            <a:off x="3089031" y="4152714"/>
            <a:ext cx="1046284" cy="808849"/>
          </a:xfrm>
          <a:prstGeom prst="flowChartMultidocumen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755598" y="3691511"/>
            <a:ext cx="1065518" cy="369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bbc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news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631831" y="5049415"/>
            <a:ext cx="1679331" cy="4086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Accuracy :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0.96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3469727" y="2847083"/>
            <a:ext cx="211016" cy="33867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4922133" y="1156220"/>
            <a:ext cx="36268" cy="291611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06948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DF96-E053-43D2-8DF4-63C189AC1E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7241"/>
            <a:ext cx="10165372" cy="585788"/>
          </a:xfrm>
        </p:spPr>
        <p:txBody>
          <a:bodyPr>
            <a:normAutofit/>
          </a:bodyPr>
          <a:lstStyle/>
          <a:p>
            <a:r>
              <a:rPr lang="en-US" sz="3200" dirty="0"/>
              <a:t>Self-taught learning on BBC News data from 3M tweets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374049348"/>
              </p:ext>
            </p:extLst>
          </p:nvPr>
        </p:nvGraphicFramePr>
        <p:xfrm>
          <a:off x="5222627" y="1163840"/>
          <a:ext cx="3021622" cy="1794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4074088755"/>
              </p:ext>
            </p:extLst>
          </p:nvPr>
        </p:nvGraphicFramePr>
        <p:xfrm>
          <a:off x="-545123" y="1066791"/>
          <a:ext cx="3565769" cy="1794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1839694476"/>
              </p:ext>
            </p:extLst>
          </p:nvPr>
        </p:nvGraphicFramePr>
        <p:xfrm>
          <a:off x="7859346" y="1066792"/>
          <a:ext cx="3565769" cy="1794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4" name="Down Arrow 13"/>
          <p:cNvSpPr/>
          <p:nvPr/>
        </p:nvSpPr>
        <p:spPr>
          <a:xfrm>
            <a:off x="1151792" y="2879307"/>
            <a:ext cx="211016" cy="33867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6627930" y="2861723"/>
            <a:ext cx="211016" cy="33867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9536722" y="2879307"/>
            <a:ext cx="211016" cy="33867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1038" y="3253127"/>
            <a:ext cx="1837594" cy="369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Words in vectors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14641" y="3261919"/>
            <a:ext cx="1837594" cy="369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Words in vectors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23433" y="3266479"/>
            <a:ext cx="1837594" cy="369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Words in vectors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439074" y="1172299"/>
            <a:ext cx="36268" cy="291611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28616" y="1172299"/>
            <a:ext cx="36268" cy="291611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Down Arrow 32"/>
          <p:cNvSpPr/>
          <p:nvPr/>
        </p:nvSpPr>
        <p:spPr>
          <a:xfrm>
            <a:off x="1151792" y="3736545"/>
            <a:ext cx="211016" cy="33867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6627930" y="3762923"/>
            <a:ext cx="211016" cy="33867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9536722" y="3780507"/>
            <a:ext cx="211016" cy="33867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6" name="Flowchart: Multidocument 35"/>
          <p:cNvSpPr/>
          <p:nvPr/>
        </p:nvSpPr>
        <p:spPr>
          <a:xfrm>
            <a:off x="764931" y="4167355"/>
            <a:ext cx="1046284" cy="808849"/>
          </a:xfrm>
          <a:prstGeom prst="flowChartMultidocumen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37" name="Flowchart: Multidocument 36"/>
          <p:cNvSpPr/>
          <p:nvPr/>
        </p:nvSpPr>
        <p:spPr>
          <a:xfrm>
            <a:off x="9119088" y="4202522"/>
            <a:ext cx="1046284" cy="808849"/>
          </a:xfrm>
          <a:prstGeom prst="flowChartMultidocumen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38" name="Flowchart: Multidocument 37"/>
          <p:cNvSpPr/>
          <p:nvPr/>
        </p:nvSpPr>
        <p:spPr>
          <a:xfrm>
            <a:off x="6210296" y="4202522"/>
            <a:ext cx="1046284" cy="808849"/>
          </a:xfrm>
          <a:prstGeom prst="flowChartMultidocumen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31498" y="3706152"/>
            <a:ext cx="1065518" cy="369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bbc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news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918718" y="3780507"/>
            <a:ext cx="1065518" cy="369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bbc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news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873761" y="3791520"/>
            <a:ext cx="1065518" cy="369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bbc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news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07731" y="5064056"/>
            <a:ext cx="1679331" cy="4086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Accuracy :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0.89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869041" y="5070874"/>
            <a:ext cx="1783194" cy="4086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Accuracy :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0.95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8790788" y="5070874"/>
            <a:ext cx="1702883" cy="4086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Accuracy: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0.974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1548835321"/>
              </p:ext>
            </p:extLst>
          </p:nvPr>
        </p:nvGraphicFramePr>
        <p:xfrm>
          <a:off x="1778977" y="1060934"/>
          <a:ext cx="3565769" cy="1794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9" name="Rectangle 28"/>
          <p:cNvSpPr/>
          <p:nvPr/>
        </p:nvSpPr>
        <p:spPr>
          <a:xfrm>
            <a:off x="2798883" y="3247271"/>
            <a:ext cx="1837594" cy="369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Words in vectors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3475892" y="3730688"/>
            <a:ext cx="211016" cy="33867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2" name="Flowchart: Multidocument 31"/>
          <p:cNvSpPr/>
          <p:nvPr/>
        </p:nvSpPr>
        <p:spPr>
          <a:xfrm>
            <a:off x="3089031" y="4161498"/>
            <a:ext cx="1046284" cy="808849"/>
          </a:xfrm>
          <a:prstGeom prst="flowChartMultidocumen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755598" y="3700295"/>
            <a:ext cx="1065518" cy="369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bbc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news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631831" y="5058199"/>
            <a:ext cx="1679331" cy="4086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Accuracy :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0.97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3469727" y="2855867"/>
            <a:ext cx="211016" cy="33867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4895026" y="1080624"/>
            <a:ext cx="36268" cy="291611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15233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DF96-E053-43D2-8DF4-63C189AC1E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54116" y="-95708"/>
            <a:ext cx="6600818" cy="7112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Self-taught learning on BBC News data</a:t>
            </a:r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3153635960"/>
              </p:ext>
            </p:extLst>
          </p:nvPr>
        </p:nvGraphicFramePr>
        <p:xfrm>
          <a:off x="-545123" y="1462452"/>
          <a:ext cx="3565769" cy="1794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Down Arrow 13"/>
          <p:cNvSpPr/>
          <p:nvPr/>
        </p:nvSpPr>
        <p:spPr>
          <a:xfrm>
            <a:off x="1151792" y="3274968"/>
            <a:ext cx="211016" cy="33867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1038" y="3648788"/>
            <a:ext cx="1837594" cy="369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Words in vectors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568514" y="1465379"/>
            <a:ext cx="36268" cy="291611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Down Arrow 32"/>
          <p:cNvSpPr/>
          <p:nvPr/>
        </p:nvSpPr>
        <p:spPr>
          <a:xfrm>
            <a:off x="1151792" y="4132206"/>
            <a:ext cx="211016" cy="33867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6" name="Flowchart: Multidocument 35"/>
          <p:cNvSpPr/>
          <p:nvPr/>
        </p:nvSpPr>
        <p:spPr>
          <a:xfrm>
            <a:off x="764931" y="4563016"/>
            <a:ext cx="1046284" cy="808849"/>
          </a:xfrm>
          <a:prstGeom prst="flowChartMultidocumen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31498" y="4101813"/>
            <a:ext cx="1065518" cy="369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bbc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news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07731" y="5459717"/>
            <a:ext cx="1679331" cy="40862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Accuracy :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0.89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584743961"/>
              </p:ext>
            </p:extLst>
          </p:nvPr>
        </p:nvGraphicFramePr>
        <p:xfrm>
          <a:off x="1778977" y="1456595"/>
          <a:ext cx="3565769" cy="1794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9" name="Rectangle 28"/>
          <p:cNvSpPr/>
          <p:nvPr/>
        </p:nvSpPr>
        <p:spPr>
          <a:xfrm>
            <a:off x="2798883" y="3642932"/>
            <a:ext cx="1837594" cy="369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Words in vectors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3475892" y="4126349"/>
            <a:ext cx="211016" cy="33867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2" name="Flowchart: Multidocument 31"/>
          <p:cNvSpPr/>
          <p:nvPr/>
        </p:nvSpPr>
        <p:spPr>
          <a:xfrm>
            <a:off x="3089031" y="4557159"/>
            <a:ext cx="1046284" cy="808849"/>
          </a:xfrm>
          <a:prstGeom prst="flowChartMultidocumen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755598" y="4095956"/>
            <a:ext cx="1065518" cy="369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bbc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news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631831" y="5453860"/>
            <a:ext cx="1679331" cy="40862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Accuracy :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0.96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3469727" y="3251528"/>
            <a:ext cx="211016" cy="33867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49" name="Diagram 48"/>
          <p:cNvGraphicFramePr/>
          <p:nvPr>
            <p:extLst>
              <p:ext uri="{D42A27DB-BD31-4B8C-83A1-F6EECF244321}">
                <p14:modId xmlns:p14="http://schemas.microsoft.com/office/powerpoint/2010/main" val="494192748"/>
              </p:ext>
            </p:extLst>
          </p:nvPr>
        </p:nvGraphicFramePr>
        <p:xfrm>
          <a:off x="5644657" y="1471236"/>
          <a:ext cx="3565769" cy="1794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50" name="Down Arrow 49"/>
          <p:cNvSpPr/>
          <p:nvPr/>
        </p:nvSpPr>
        <p:spPr>
          <a:xfrm>
            <a:off x="7341572" y="3283752"/>
            <a:ext cx="211016" cy="33867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00818" y="3657572"/>
            <a:ext cx="1837594" cy="369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Words in vectors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7341572" y="4140990"/>
            <a:ext cx="211016" cy="33867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4" name="Flowchart: Multidocument 53"/>
          <p:cNvSpPr/>
          <p:nvPr/>
        </p:nvSpPr>
        <p:spPr>
          <a:xfrm>
            <a:off x="6954711" y="4571800"/>
            <a:ext cx="1046284" cy="808849"/>
          </a:xfrm>
          <a:prstGeom prst="flowChartMultidocumen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621278" y="4110597"/>
            <a:ext cx="1065518" cy="369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bbc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news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6497511" y="5468501"/>
            <a:ext cx="1679331" cy="4086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Accuracy :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0.89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57" name="Diagram 56"/>
          <p:cNvGraphicFramePr/>
          <p:nvPr>
            <p:extLst>
              <p:ext uri="{D42A27DB-BD31-4B8C-83A1-F6EECF244321}">
                <p14:modId xmlns:p14="http://schemas.microsoft.com/office/powerpoint/2010/main" val="1197301578"/>
              </p:ext>
            </p:extLst>
          </p:nvPr>
        </p:nvGraphicFramePr>
        <p:xfrm>
          <a:off x="7968757" y="1465379"/>
          <a:ext cx="3565769" cy="1794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58" name="Rectangle 57"/>
          <p:cNvSpPr/>
          <p:nvPr/>
        </p:nvSpPr>
        <p:spPr>
          <a:xfrm>
            <a:off x="8988663" y="3651716"/>
            <a:ext cx="1837594" cy="369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Words in vectors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9" name="Down Arrow 58"/>
          <p:cNvSpPr/>
          <p:nvPr/>
        </p:nvSpPr>
        <p:spPr>
          <a:xfrm>
            <a:off x="9665672" y="4135133"/>
            <a:ext cx="211016" cy="33867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0" name="Flowchart: Multidocument 59"/>
          <p:cNvSpPr/>
          <p:nvPr/>
        </p:nvSpPr>
        <p:spPr>
          <a:xfrm>
            <a:off x="9278811" y="4565943"/>
            <a:ext cx="1046284" cy="808849"/>
          </a:xfrm>
          <a:prstGeom prst="flowChartMultidocumen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945378" y="4104740"/>
            <a:ext cx="1065518" cy="369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bbc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news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8821611" y="5462644"/>
            <a:ext cx="1679331" cy="4086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Accuracy :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0.97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3" name="Down Arrow 62"/>
          <p:cNvSpPr/>
          <p:nvPr/>
        </p:nvSpPr>
        <p:spPr>
          <a:xfrm>
            <a:off x="9659507" y="3260312"/>
            <a:ext cx="211016" cy="33867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27541" y="751769"/>
            <a:ext cx="2539208" cy="4086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Learn from 3M Tweets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64931" y="785337"/>
            <a:ext cx="3370384" cy="40862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Learn from MK Collected News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994529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037" y="1837682"/>
            <a:ext cx="5259926" cy="31826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9669" y="553915"/>
            <a:ext cx="844061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Training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accuracy and validation accuracy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52964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DF96-E053-43D2-8DF4-63C189AC1E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54116" y="-95708"/>
            <a:ext cx="7056310" cy="71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Self-taught learning on Large movie review data</a:t>
            </a:r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507972867"/>
              </p:ext>
            </p:extLst>
          </p:nvPr>
        </p:nvGraphicFramePr>
        <p:xfrm>
          <a:off x="-545123" y="1462452"/>
          <a:ext cx="3565769" cy="1794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Down Arrow 13"/>
          <p:cNvSpPr/>
          <p:nvPr/>
        </p:nvSpPr>
        <p:spPr>
          <a:xfrm>
            <a:off x="1151792" y="3274968"/>
            <a:ext cx="211016" cy="33867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1038" y="3648788"/>
            <a:ext cx="1837594" cy="369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Words in vectors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568514" y="1465379"/>
            <a:ext cx="36268" cy="291611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Down Arrow 32"/>
          <p:cNvSpPr/>
          <p:nvPr/>
        </p:nvSpPr>
        <p:spPr>
          <a:xfrm>
            <a:off x="1151792" y="4132206"/>
            <a:ext cx="211016" cy="33867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6" name="Flowchart: Multidocument 35"/>
          <p:cNvSpPr/>
          <p:nvPr/>
        </p:nvSpPr>
        <p:spPr>
          <a:xfrm>
            <a:off x="764931" y="4563016"/>
            <a:ext cx="1046284" cy="808849"/>
          </a:xfrm>
          <a:prstGeom prst="flowChartMultidocumen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31498" y="3963314"/>
            <a:ext cx="1065518" cy="646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25k movie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reviews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07731" y="5459717"/>
            <a:ext cx="1679331" cy="40862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Accuracy :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0.89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3408685232"/>
              </p:ext>
            </p:extLst>
          </p:nvPr>
        </p:nvGraphicFramePr>
        <p:xfrm>
          <a:off x="1778977" y="1456595"/>
          <a:ext cx="3565769" cy="1794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9" name="Rectangle 28"/>
          <p:cNvSpPr/>
          <p:nvPr/>
        </p:nvSpPr>
        <p:spPr>
          <a:xfrm>
            <a:off x="2798883" y="3642932"/>
            <a:ext cx="1837594" cy="369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Words in vectors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3475892" y="4126349"/>
            <a:ext cx="211016" cy="33867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2" name="Flowchart: Multidocument 31"/>
          <p:cNvSpPr/>
          <p:nvPr/>
        </p:nvSpPr>
        <p:spPr>
          <a:xfrm>
            <a:off x="3089031" y="4557159"/>
            <a:ext cx="1046284" cy="808849"/>
          </a:xfrm>
          <a:prstGeom prst="flowChartMultidocumen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755597" y="3957457"/>
            <a:ext cx="1375499" cy="646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25k movie reviews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631831" y="5453860"/>
            <a:ext cx="1679331" cy="40862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Accuracy :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0.94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3469727" y="3251528"/>
            <a:ext cx="211016" cy="33867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49" name="Diagram 48"/>
          <p:cNvGraphicFramePr/>
          <p:nvPr>
            <p:extLst>
              <p:ext uri="{D42A27DB-BD31-4B8C-83A1-F6EECF244321}">
                <p14:modId xmlns:p14="http://schemas.microsoft.com/office/powerpoint/2010/main" val="287043824"/>
              </p:ext>
            </p:extLst>
          </p:nvPr>
        </p:nvGraphicFramePr>
        <p:xfrm>
          <a:off x="5644657" y="1471236"/>
          <a:ext cx="3565769" cy="1794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50" name="Down Arrow 49"/>
          <p:cNvSpPr/>
          <p:nvPr/>
        </p:nvSpPr>
        <p:spPr>
          <a:xfrm>
            <a:off x="7341572" y="3283752"/>
            <a:ext cx="211016" cy="33867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00818" y="3657572"/>
            <a:ext cx="1837594" cy="369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Words in vectors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7341572" y="4140990"/>
            <a:ext cx="211016" cy="33867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4" name="Flowchart: Multidocument 53"/>
          <p:cNvSpPr/>
          <p:nvPr/>
        </p:nvSpPr>
        <p:spPr>
          <a:xfrm>
            <a:off x="6954711" y="4571800"/>
            <a:ext cx="1046284" cy="808849"/>
          </a:xfrm>
          <a:prstGeom prst="flowChartMultidocumen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621277" y="3972098"/>
            <a:ext cx="1328319" cy="646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25k movie reviews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6576639" y="5508692"/>
            <a:ext cx="1679331" cy="715087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Accuracy :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running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57" name="Diagram 56"/>
          <p:cNvGraphicFramePr/>
          <p:nvPr>
            <p:extLst>
              <p:ext uri="{D42A27DB-BD31-4B8C-83A1-F6EECF244321}">
                <p14:modId xmlns:p14="http://schemas.microsoft.com/office/powerpoint/2010/main" val="3481030508"/>
              </p:ext>
            </p:extLst>
          </p:nvPr>
        </p:nvGraphicFramePr>
        <p:xfrm>
          <a:off x="7968757" y="1465379"/>
          <a:ext cx="3565769" cy="1794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58" name="Rectangle 57"/>
          <p:cNvSpPr/>
          <p:nvPr/>
        </p:nvSpPr>
        <p:spPr>
          <a:xfrm>
            <a:off x="8988663" y="3651716"/>
            <a:ext cx="1837594" cy="369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Words in vectors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9" name="Down Arrow 58"/>
          <p:cNvSpPr/>
          <p:nvPr/>
        </p:nvSpPr>
        <p:spPr>
          <a:xfrm>
            <a:off x="9665672" y="4135133"/>
            <a:ext cx="211016" cy="33867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0" name="Flowchart: Multidocument 59"/>
          <p:cNvSpPr/>
          <p:nvPr/>
        </p:nvSpPr>
        <p:spPr>
          <a:xfrm>
            <a:off x="9278811" y="4565943"/>
            <a:ext cx="1046284" cy="808849"/>
          </a:xfrm>
          <a:prstGeom prst="flowChartMultidocumen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CNN Model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945378" y="3966241"/>
            <a:ext cx="1431130" cy="646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25k movie reviews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8900739" y="5502835"/>
            <a:ext cx="1679331" cy="715087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Accuracy :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3" name="Down Arrow 62"/>
          <p:cNvSpPr/>
          <p:nvPr/>
        </p:nvSpPr>
        <p:spPr>
          <a:xfrm>
            <a:off x="9659507" y="3260312"/>
            <a:ext cx="211016" cy="338671"/>
          </a:xfrm>
          <a:prstGeom prst="down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120299" y="766782"/>
            <a:ext cx="3402623" cy="408620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Learn from products reviews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64930" y="785337"/>
            <a:ext cx="3692769" cy="40862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Learn from 75k movie reviews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207996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DF96-E053-43D2-8DF4-63C189AC1E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7550" y="395288"/>
            <a:ext cx="11474450" cy="1341437"/>
          </a:xfrm>
        </p:spPr>
        <p:txBody>
          <a:bodyPr/>
          <a:lstStyle/>
          <a:p>
            <a:r>
              <a:rPr lang="en-US" dirty="0"/>
              <a:t>Skip-gram model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6330" y="1916695"/>
            <a:ext cx="3363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solidFill>
                  <a:srgbClr val="212121"/>
                </a:solidFill>
                <a:latin typeface="+mj-ea"/>
              </a:rPr>
              <a:t>word2vec model by </a:t>
            </a:r>
            <a:r>
              <a:rPr lang="da-DK" u="sng" dirty="0">
                <a:solidFill>
                  <a:srgbClr val="039BE5"/>
                </a:solidFill>
                <a:latin typeface="+mj-ea"/>
                <a:hlinkClick r:id="rId2"/>
              </a:rPr>
              <a:t>Mikolov et al.</a:t>
            </a:r>
            <a:endParaRPr lang="en-US" dirty="0">
              <a:latin typeface="+mj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253" y="4452422"/>
            <a:ext cx="7344284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The quick brown </a:t>
            </a:r>
            <a:r>
              <a:rPr lang="en-US" sz="2800" dirty="0">
                <a:solidFill>
                  <a:srgbClr val="FF0000"/>
                </a:solidFill>
              </a:rPr>
              <a:t>fox</a:t>
            </a:r>
            <a:r>
              <a:rPr lang="en-US" sz="2800" dirty="0"/>
              <a:t> jumps over the lazy dog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330" y="2395848"/>
            <a:ext cx="3472962" cy="4616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1 Given a specific word</a:t>
            </a:r>
          </a:p>
        </p:txBody>
      </p:sp>
      <p:sp>
        <p:nvSpPr>
          <p:cNvPr id="8" name="Rectangle 7"/>
          <p:cNvSpPr/>
          <p:nvPr/>
        </p:nvSpPr>
        <p:spPr>
          <a:xfrm>
            <a:off x="536330" y="3067723"/>
            <a:ext cx="3472962" cy="4616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2 Define nearby word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3585" y="4347714"/>
            <a:ext cx="2699237" cy="86612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3530" y="3527908"/>
            <a:ext cx="2045678" cy="40011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Window size = 1</a:t>
            </a:r>
          </a:p>
        </p:txBody>
      </p:sp>
      <p:cxnSp>
        <p:nvCxnSpPr>
          <p:cNvPr id="12" name="Straight Arrow Connector 11"/>
          <p:cNvCxnSpPr>
            <a:stCxn id="9" idx="0"/>
          </p:cNvCxnSpPr>
          <p:nvPr/>
        </p:nvCxnSpPr>
        <p:spPr>
          <a:xfrm flipV="1">
            <a:off x="3653204" y="3928018"/>
            <a:ext cx="1150326" cy="419696"/>
          </a:xfrm>
          <a:prstGeom prst="straightConnector1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1380392" y="4176344"/>
            <a:ext cx="4422531" cy="123971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68537" y="5500046"/>
            <a:ext cx="2045678" cy="40011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Window size = 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802923" y="5416059"/>
            <a:ext cx="2165614" cy="482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169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DF96-E053-43D2-8DF4-63C189AC1E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7550" y="395288"/>
            <a:ext cx="11474450" cy="1341437"/>
          </a:xfrm>
        </p:spPr>
        <p:txBody>
          <a:bodyPr/>
          <a:lstStyle/>
          <a:p>
            <a:r>
              <a:rPr lang="en-US" dirty="0"/>
              <a:t>Skip-gram model </a:t>
            </a:r>
          </a:p>
        </p:txBody>
      </p:sp>
      <p:pic>
        <p:nvPicPr>
          <p:cNvPr id="1028" name="Picture 4" descr="Trainin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75" y="1737360"/>
            <a:ext cx="7802439" cy="46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403437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DF96-E053-43D2-8DF4-63C189AC1E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7550" y="395288"/>
            <a:ext cx="11474450" cy="1341437"/>
          </a:xfrm>
        </p:spPr>
        <p:txBody>
          <a:bodyPr/>
          <a:lstStyle/>
          <a:p>
            <a:r>
              <a:rPr lang="en-US" dirty="0"/>
              <a:t>Skip-gram model </a:t>
            </a:r>
          </a:p>
        </p:txBody>
      </p:sp>
      <p:pic>
        <p:nvPicPr>
          <p:cNvPr id="1026" name="Picture 2" descr="Skip-gram Neural Network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870" y="1737360"/>
            <a:ext cx="7236070" cy="451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417195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80548"/>
              </p:ext>
            </p:extLst>
          </p:nvPr>
        </p:nvGraphicFramePr>
        <p:xfrm>
          <a:off x="1762704" y="977512"/>
          <a:ext cx="7505700" cy="4326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70228"/>
              </p:ext>
            </p:extLst>
          </p:nvPr>
        </p:nvGraphicFramePr>
        <p:xfrm>
          <a:off x="1762704" y="5406887"/>
          <a:ext cx="7505700" cy="8210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65466">
                  <a:extLst>
                    <a:ext uri="{9D8B030D-6E8A-4147-A177-3AD203B41FA5}">
                      <a16:colId xmlns:a16="http://schemas.microsoft.com/office/drawing/2014/main" val="4186027772"/>
                    </a:ext>
                  </a:extLst>
                </a:gridCol>
                <a:gridCol w="1294305">
                  <a:extLst>
                    <a:ext uri="{9D8B030D-6E8A-4147-A177-3AD203B41FA5}">
                      <a16:colId xmlns:a16="http://schemas.microsoft.com/office/drawing/2014/main" val="2052625201"/>
                    </a:ext>
                  </a:extLst>
                </a:gridCol>
                <a:gridCol w="1586158">
                  <a:extLst>
                    <a:ext uri="{9D8B030D-6E8A-4147-A177-3AD203B41FA5}">
                      <a16:colId xmlns:a16="http://schemas.microsoft.com/office/drawing/2014/main" val="298761720"/>
                    </a:ext>
                  </a:extLst>
                </a:gridCol>
                <a:gridCol w="1360924">
                  <a:extLst>
                    <a:ext uri="{9D8B030D-6E8A-4147-A177-3AD203B41FA5}">
                      <a16:colId xmlns:a16="http://schemas.microsoft.com/office/drawing/2014/main" val="1929495811"/>
                    </a:ext>
                  </a:extLst>
                </a:gridCol>
                <a:gridCol w="1598847">
                  <a:extLst>
                    <a:ext uri="{9D8B030D-6E8A-4147-A177-3AD203B41FA5}">
                      <a16:colId xmlns:a16="http://schemas.microsoft.com/office/drawing/2014/main" val="2929439754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News Data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Movie Review Data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Large Movie Review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Amazon Food Review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858015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Without Transfer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0.947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0.718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0.832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0.876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32115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Transfer Features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0.971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0.764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0.843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0.887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0143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8630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  <a:prstGeom prst="rect">
            <a:avLst/>
          </a:prstGeom>
        </p:spPr>
        <p:txBody>
          <a:bodyPr/>
          <a:lstStyle>
            <a:lvl1pPr algn="ctr">
              <a:defRPr i="1" spc="-100"/>
            </a:lvl1pPr>
          </a:lstStyle>
          <a:p>
            <a:r>
              <a:t>Example</a:t>
            </a:r>
          </a:p>
        </p:txBody>
      </p:sp>
      <p:pic>
        <p:nvPicPr>
          <p:cNvPr id="140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7898" y="-155682"/>
            <a:ext cx="7913555" cy="72400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3825408"/>
              </p:ext>
            </p:extLst>
          </p:nvPr>
        </p:nvGraphicFramePr>
        <p:xfrm>
          <a:off x="2289975" y="308112"/>
          <a:ext cx="7561360" cy="4502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622525"/>
              </p:ext>
            </p:extLst>
          </p:nvPr>
        </p:nvGraphicFramePr>
        <p:xfrm>
          <a:off x="2289975" y="5177263"/>
          <a:ext cx="7505700" cy="8210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65466">
                  <a:extLst>
                    <a:ext uri="{9D8B030D-6E8A-4147-A177-3AD203B41FA5}">
                      <a16:colId xmlns:a16="http://schemas.microsoft.com/office/drawing/2014/main" val="1083014573"/>
                    </a:ext>
                  </a:extLst>
                </a:gridCol>
                <a:gridCol w="1294305">
                  <a:extLst>
                    <a:ext uri="{9D8B030D-6E8A-4147-A177-3AD203B41FA5}">
                      <a16:colId xmlns:a16="http://schemas.microsoft.com/office/drawing/2014/main" val="1003686920"/>
                    </a:ext>
                  </a:extLst>
                </a:gridCol>
                <a:gridCol w="1586158">
                  <a:extLst>
                    <a:ext uri="{9D8B030D-6E8A-4147-A177-3AD203B41FA5}">
                      <a16:colId xmlns:a16="http://schemas.microsoft.com/office/drawing/2014/main" val="2874164319"/>
                    </a:ext>
                  </a:extLst>
                </a:gridCol>
                <a:gridCol w="1360924">
                  <a:extLst>
                    <a:ext uri="{9D8B030D-6E8A-4147-A177-3AD203B41FA5}">
                      <a16:colId xmlns:a16="http://schemas.microsoft.com/office/drawing/2014/main" val="3073824451"/>
                    </a:ext>
                  </a:extLst>
                </a:gridCol>
                <a:gridCol w="1598847">
                  <a:extLst>
                    <a:ext uri="{9D8B030D-6E8A-4147-A177-3AD203B41FA5}">
                      <a16:colId xmlns:a16="http://schemas.microsoft.com/office/drawing/2014/main" val="3566097228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News Data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Movie Review Data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Large Movie Review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Amazon Food Review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2760535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Without Transfer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0.573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0.622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0.811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0.823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575303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Transfer Features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0.752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0.656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0.833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0.856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2590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552932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314618"/>
              </p:ext>
            </p:extLst>
          </p:nvPr>
        </p:nvGraphicFramePr>
        <p:xfrm>
          <a:off x="341745" y="415635"/>
          <a:ext cx="11314545" cy="5763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8961302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6957"/>
              </p:ext>
            </p:extLst>
          </p:nvPr>
        </p:nvGraphicFramePr>
        <p:xfrm>
          <a:off x="429847" y="869460"/>
          <a:ext cx="10888793" cy="495551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68862">
                  <a:extLst>
                    <a:ext uri="{9D8B030D-6E8A-4147-A177-3AD203B41FA5}">
                      <a16:colId xmlns:a16="http://schemas.microsoft.com/office/drawing/2014/main" val="1064535578"/>
                    </a:ext>
                  </a:extLst>
                </a:gridCol>
                <a:gridCol w="1423284">
                  <a:extLst>
                    <a:ext uri="{9D8B030D-6E8A-4147-A177-3AD203B41FA5}">
                      <a16:colId xmlns:a16="http://schemas.microsoft.com/office/drawing/2014/main" val="812266573"/>
                    </a:ext>
                  </a:extLst>
                </a:gridCol>
                <a:gridCol w="1335818">
                  <a:extLst>
                    <a:ext uri="{9D8B030D-6E8A-4147-A177-3AD203B41FA5}">
                      <a16:colId xmlns:a16="http://schemas.microsoft.com/office/drawing/2014/main" val="3550031692"/>
                    </a:ext>
                  </a:extLst>
                </a:gridCol>
                <a:gridCol w="1168842">
                  <a:extLst>
                    <a:ext uri="{9D8B030D-6E8A-4147-A177-3AD203B41FA5}">
                      <a16:colId xmlns:a16="http://schemas.microsoft.com/office/drawing/2014/main" val="811043639"/>
                    </a:ext>
                  </a:extLst>
                </a:gridCol>
                <a:gridCol w="2032520">
                  <a:extLst>
                    <a:ext uri="{9D8B030D-6E8A-4147-A177-3AD203B41FA5}">
                      <a16:colId xmlns:a16="http://schemas.microsoft.com/office/drawing/2014/main" val="2145145800"/>
                    </a:ext>
                  </a:extLst>
                </a:gridCol>
                <a:gridCol w="1490644">
                  <a:extLst>
                    <a:ext uri="{9D8B030D-6E8A-4147-A177-3AD203B41FA5}">
                      <a16:colId xmlns:a16="http://schemas.microsoft.com/office/drawing/2014/main" val="3573469569"/>
                    </a:ext>
                  </a:extLst>
                </a:gridCol>
                <a:gridCol w="1268823">
                  <a:extLst>
                    <a:ext uri="{9D8B030D-6E8A-4147-A177-3AD203B41FA5}">
                      <a16:colId xmlns:a16="http://schemas.microsoft.com/office/drawing/2014/main" val="27205049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 Datasets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Data for classification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Total 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Datasets for unsupervised learning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 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Total 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503796"/>
                  </a:ext>
                </a:extLst>
              </a:tr>
              <a:tr h="365760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News Datasets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Business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502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2,098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Business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5,444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28,726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778795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Entertainment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364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Entertainment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4,011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268927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effectLst/>
                          <a:latin typeface="+mj-lt"/>
                          <a:cs typeface="+mj-cs"/>
                        </a:rPr>
                        <a:t>Politics</a:t>
                      </a:r>
                      <a:endParaRPr 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effectLst/>
                          <a:latin typeface="+mj-lt"/>
                          <a:cs typeface="+mj-cs"/>
                        </a:rPr>
                        <a:t>399</a:t>
                      </a:r>
                      <a:endParaRPr 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>
                          <a:effectLst/>
                          <a:latin typeface="+mj-lt"/>
                          <a:cs typeface="+mj-cs"/>
                        </a:rPr>
                        <a:t>Politics</a:t>
                      </a:r>
                      <a:endParaRPr 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5,188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0830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effectLst/>
                          <a:latin typeface="+mj-lt"/>
                          <a:cs typeface="+mj-cs"/>
                        </a:rPr>
                        <a:t>Sports</a:t>
                      </a:r>
                      <a:endParaRPr 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effectLst/>
                          <a:latin typeface="+mj-lt"/>
                          <a:cs typeface="+mj-cs"/>
                        </a:rPr>
                        <a:t>497</a:t>
                      </a:r>
                      <a:endParaRPr 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Sports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6,138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724746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>
                          <a:effectLst/>
                          <a:latin typeface="+mj-lt"/>
                          <a:cs typeface="+mj-cs"/>
                        </a:rPr>
                        <a:t>Tech</a:t>
                      </a:r>
                      <a:endParaRPr 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336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>
                          <a:effectLst/>
                          <a:latin typeface="+mj-lt"/>
                          <a:cs typeface="+mj-cs"/>
                        </a:rPr>
                        <a:t>Tech</a:t>
                      </a:r>
                      <a:endParaRPr lang="en-US" sz="1800" b="0" i="0" u="none" strike="noStrike" baseline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7,945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380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Movie Review Datasets(From Cornell)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Negative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5,331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10,662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Negative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12,500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25,000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34139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Positive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5,331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Positive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12,500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46488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Large Movie review datasets(From Stanford)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Negative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4,500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9,000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Negative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12,500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25,000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960956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Positive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4,500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Positive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12,500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62757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Amazon food review Datasets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Negative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5,000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10,000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Negative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 smtClean="0">
                          <a:effectLst/>
                          <a:latin typeface="+mj-lt"/>
                          <a:cs typeface="+mj-cs"/>
                        </a:rPr>
                        <a:t>30,000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6</a:t>
                      </a:r>
                      <a:r>
                        <a:rPr lang="en-US" sz="1800" u="none" strike="noStrike" baseline="0" dirty="0" smtClean="0">
                          <a:effectLst/>
                          <a:latin typeface="+mj-lt"/>
                          <a:cs typeface="+mj-cs"/>
                        </a:rPr>
                        <a:t>0,000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768620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Positive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5,000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baseline="0" dirty="0">
                          <a:effectLst/>
                          <a:latin typeface="+mj-lt"/>
                          <a:cs typeface="+mj-cs"/>
                        </a:rPr>
                        <a:t>Positive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baseline="0" dirty="0" smtClean="0">
                          <a:effectLst/>
                          <a:latin typeface="+mj-lt"/>
                          <a:cs typeface="+mj-cs"/>
                        </a:rPr>
                        <a:t>30,000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marL="8878" marR="8878" marT="887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37937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402984" y="346240"/>
            <a:ext cx="2996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About the Datasets</a:t>
            </a:r>
          </a:p>
        </p:txBody>
      </p:sp>
    </p:spTree>
    <p:extLst>
      <p:ext uri="{BB962C8B-B14F-4D97-AF65-F5344CB8AC3E}">
        <p14:creationId xmlns:p14="http://schemas.microsoft.com/office/powerpoint/2010/main" val="1038543145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186228"/>
              </p:ext>
            </p:extLst>
          </p:nvPr>
        </p:nvGraphicFramePr>
        <p:xfrm>
          <a:off x="1477108" y="1125416"/>
          <a:ext cx="8503137" cy="5001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52951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  <a:prstGeom prst="rect">
            <a:avLst/>
          </a:prstGeom>
        </p:spPr>
        <p:txBody>
          <a:bodyPr/>
          <a:lstStyle>
            <a:lvl1pPr algn="ctr">
              <a:defRPr i="1" spc="-100"/>
            </a:lvl1pPr>
          </a:lstStyle>
          <a:p>
            <a:r>
              <a:t>Articles Representation</a:t>
            </a:r>
          </a:p>
        </p:txBody>
      </p:sp>
      <p:sp>
        <p:nvSpPr>
          <p:cNvPr id="143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2133600" y="1846263"/>
            <a:ext cx="10058400" cy="4022725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t>Each row of the matrix corresponds to one token(word)</a:t>
            </a:r>
          </a:p>
          <a:p>
            <a:pPr>
              <a:buFont typeface="Arial"/>
              <a:buChar char="•"/>
            </a:pPr>
            <a:r>
              <a:t>Each row is vector that represents a word. Typically, these vectors are </a:t>
            </a:r>
            <a:r>
              <a:rPr i="1"/>
              <a:t>word embedding</a:t>
            </a:r>
          </a:p>
          <a:p>
            <a:pPr>
              <a:buFont typeface="Arial"/>
              <a:buChar char="•"/>
              <a:defRPr i="1"/>
            </a:pPr>
            <a:r>
              <a:t>For our data d = 300 (pre-trained Google News corpus word vector model</a:t>
            </a:r>
          </a:p>
        </p:txBody>
      </p:sp>
      <p:pic>
        <p:nvPicPr>
          <p:cNvPr id="14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6564" y="3003215"/>
            <a:ext cx="3305176" cy="3228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  <a:prstGeom prst="rect">
            <a:avLst/>
          </a:prstGeom>
        </p:spPr>
        <p:txBody>
          <a:bodyPr/>
          <a:lstStyle>
            <a:lvl1pPr algn="ctr">
              <a:defRPr i="1" spc="-100"/>
            </a:lvl1pPr>
          </a:lstStyle>
          <a:p>
            <a:r>
              <a:t>Convolutional Neural Networks</a:t>
            </a:r>
          </a:p>
        </p:txBody>
      </p:sp>
      <p:sp>
        <p:nvSpPr>
          <p:cNvPr id="147" name="Content Placeholder 5"/>
          <p:cNvSpPr txBox="1">
            <a:spLocks noGrp="1"/>
          </p:cNvSpPr>
          <p:nvPr>
            <p:ph type="body" idx="4294967295"/>
          </p:nvPr>
        </p:nvSpPr>
        <p:spPr>
          <a:xfrm>
            <a:off x="2133600" y="1846263"/>
            <a:ext cx="10058400" cy="4022725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t>filters slide over local patches of an image</a:t>
            </a:r>
          </a:p>
          <a:p>
            <a:pPr>
              <a:buFont typeface="Arial"/>
              <a:buChar char="•"/>
            </a:pPr>
            <a:r>
              <a:t>NLP we typically use filters that slide over full rows of the matrix (words). </a:t>
            </a:r>
          </a:p>
          <a:p>
            <a:pPr>
              <a:buFont typeface="Arial"/>
              <a:buChar char="•"/>
            </a:pPr>
            <a:r>
              <a:t>The height, or </a:t>
            </a:r>
            <a:r>
              <a:rPr i="1"/>
              <a:t>region size</a:t>
            </a:r>
            <a:r>
              <a:t>, may vary, but sliding windows over 2-5 words at a time is typical.</a:t>
            </a:r>
          </a:p>
          <a:p>
            <a:pPr>
              <a:buFont typeface="Arial"/>
              <a:buChar char="•"/>
            </a:pPr>
            <a:r>
              <a:t>Animation of the sliding window: </a:t>
            </a:r>
          </a:p>
        </p:txBody>
      </p:sp>
      <p:pic>
        <p:nvPicPr>
          <p:cNvPr id="148" name="Picture 3" descr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06173" y="4014442"/>
            <a:ext cx="1987416" cy="1729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  <a:prstGeom prst="rect">
            <a:avLst/>
          </a:prstGeom>
        </p:spPr>
        <p:txBody>
          <a:bodyPr/>
          <a:lstStyle>
            <a:lvl1pPr algn="ctr">
              <a:defRPr i="1" spc="-100"/>
            </a:lvl1pPr>
          </a:lstStyle>
          <a:p>
            <a:r>
              <a:t>Narrow vs. Wide convolution</a:t>
            </a:r>
          </a:p>
        </p:txBody>
      </p:sp>
      <p:pic>
        <p:nvPicPr>
          <p:cNvPr id="151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4678" y="1846263"/>
            <a:ext cx="6922970" cy="4022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  <a:prstGeom prst="rect">
            <a:avLst/>
          </a:prstGeom>
        </p:spPr>
        <p:txBody>
          <a:bodyPr/>
          <a:lstStyle>
            <a:lvl1pPr algn="ctr">
              <a:defRPr i="1" spc="-100"/>
            </a:lvl1pPr>
          </a:lstStyle>
          <a:p>
            <a:r>
              <a:t>Stride size</a:t>
            </a:r>
          </a:p>
        </p:txBody>
      </p:sp>
      <p:pic>
        <p:nvPicPr>
          <p:cNvPr id="15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791" y="1845734"/>
            <a:ext cx="9259273" cy="37388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Retrospec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Retrospec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rotWithShape="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38100" dist="25400" dir="27000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3936</TotalTime>
  <Words>1791</Words>
  <Application>Microsoft Office PowerPoint</Application>
  <PresentationFormat>Widescreen</PresentationFormat>
  <Paragraphs>985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Helvetica</vt:lpstr>
      <vt:lpstr>Trebuchet MS</vt:lpstr>
      <vt:lpstr>Retrospect</vt:lpstr>
      <vt:lpstr>PowerPoint Presentation</vt:lpstr>
      <vt:lpstr>Parameters</vt:lpstr>
      <vt:lpstr>Using pre-trained Word2Vector for word embedding</vt:lpstr>
      <vt:lpstr>Learn embeddings from scratch</vt:lpstr>
      <vt:lpstr>Example</vt:lpstr>
      <vt:lpstr>Articles Representation</vt:lpstr>
      <vt:lpstr>Convolutional Neural Networks</vt:lpstr>
      <vt:lpstr>Narrow vs. Wide convolution</vt:lpstr>
      <vt:lpstr>Stride size</vt:lpstr>
      <vt:lpstr>Parameters</vt:lpstr>
      <vt:lpstr>Max pooling</vt:lpstr>
      <vt:lpstr>BBC News data architecture</vt:lpstr>
      <vt:lpstr>BBC news architecture</vt:lpstr>
      <vt:lpstr>Next is for DBN embedding test</vt:lpstr>
      <vt:lpstr>Embedding comparing</vt:lpstr>
      <vt:lpstr>Cross validation Training Result</vt:lpstr>
      <vt:lpstr>DBN result embedding test</vt:lpstr>
      <vt:lpstr>Glove embedding test</vt:lpstr>
      <vt:lpstr>DBN test using different vocabulary size</vt:lpstr>
      <vt:lpstr>DBN test in big vocabulary size</vt:lpstr>
      <vt:lpstr>DBN test in small vocabulary size </vt:lpstr>
      <vt:lpstr>Test results for pre-trained and self-trained word2vector</vt:lpstr>
      <vt:lpstr>Google Could Cost estimate 4-vCPU, 15G-Mem, 300G-disk $109/Mon</vt:lpstr>
      <vt:lpstr>Google Could Cost estimate 8-vCPU, 30G-Mem, 300G-disk $206/Mon</vt:lpstr>
      <vt:lpstr>Google Could Cost estimate 8-vCPU, 30G-Mem, 1-GPU $706/Mon</vt:lpstr>
      <vt:lpstr>Comparing of different prob rate</vt:lpstr>
      <vt:lpstr>Comparing of different number of filters</vt:lpstr>
      <vt:lpstr>Comparing of different window size</vt:lpstr>
      <vt:lpstr>Final test with filters_80 win34 prob0.2</vt:lpstr>
      <vt:lpstr>Self-taught learning on text: BBC Datasets</vt:lpstr>
      <vt:lpstr>Large movie review datasets_ by Stanford</vt:lpstr>
      <vt:lpstr>Self-taught learning on text: workflow</vt:lpstr>
      <vt:lpstr>Self-taught learning on text: Classification</vt:lpstr>
      <vt:lpstr>Self-taught learning on text data: preprocessing</vt:lpstr>
      <vt:lpstr>Docs Embedding for unlabeled data:</vt:lpstr>
      <vt:lpstr>Docs Embedding for labeled data:</vt:lpstr>
      <vt:lpstr>Docs Embedding: normalized word count vector</vt:lpstr>
      <vt:lpstr>Autoencoder: KATE :  K-competitive Autoencoder</vt:lpstr>
      <vt:lpstr>Docs representation: after autoencoder</vt:lpstr>
      <vt:lpstr>Self-taught learning on text: Result</vt:lpstr>
      <vt:lpstr>Self-taught learning on BBC News data from Collected News</vt:lpstr>
      <vt:lpstr>Self-taught learning on BBC News data from 3M tweets</vt:lpstr>
      <vt:lpstr>Self-taught learning on BBC News data</vt:lpstr>
      <vt:lpstr>PowerPoint Presentation</vt:lpstr>
      <vt:lpstr>Self-taught learning on Large movie review data</vt:lpstr>
      <vt:lpstr>Skip-gram model </vt:lpstr>
      <vt:lpstr>Skip-gram model </vt:lpstr>
      <vt:lpstr>Skip-gram model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Parameters</dc:title>
  <cp:lastModifiedBy>xxliu10</cp:lastModifiedBy>
  <cp:revision>125</cp:revision>
  <dcterms:modified xsi:type="dcterms:W3CDTF">2018-04-13T16:52:11Z</dcterms:modified>
</cp:coreProperties>
</file>