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2" r:id="rId12"/>
    <p:sldId id="270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A6C4-FFA2-485E-8C0B-6641B94ED8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FBB2-F1C0-40A9-BE9F-86CAED5FE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8EF2-BF60-4BA9-83E4-6A55D1D59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E99EC-3175-4E38-BE94-3CF66161E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FE41-D179-4878-9E89-56DBF566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9F9-5B53-42FC-8BE1-3F17DC085D2D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15E8-B66B-4A1E-A241-079AD2B3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97EAD-6D34-48B6-B225-0B61A6EC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6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A137-5DA0-45EE-BF05-13C0F8FD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AF90C-FB29-4938-8C05-EEFC3EC16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477F-15ED-48E2-B204-87374C0E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626A-69F7-4F9F-92C2-3CC7CD42D8DB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467A-B29F-4E1F-84D7-90000A28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80B8-8AD4-46C7-A9DD-7513E130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6D273-CD9E-4147-BEF1-E9675786C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3C94C-9D44-4741-BD0E-C85C02882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AB19C-7ACA-49B8-AE27-EED2F1D5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6372-3369-4F55-BA2F-4A4E84060868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9488-B8B2-471A-B880-C603FF2D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05EC-3421-4E08-B8A7-C63A41CB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2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B5F4-6E26-4D79-AE06-F6DCB1FA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6CE8-E40D-45B9-8D52-32D2C878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FDF7-5CF3-4760-9DAB-2FE65D26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763E-FA53-44C5-B75F-48211D18F994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532E-1DA4-4F55-98D4-5D3DDEF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5476-2282-4CC9-A98E-7E690219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2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05B1-8C6D-476C-B53C-C4C1DE7F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0CC3-A23F-4A6D-9716-85AA985E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D573-7A1B-4232-9D4B-D3048F0B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FE48-DEBD-4D18-9C94-CA4A9E8539E1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3CC7-CBC6-41D4-95FF-F79888D1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E4EC-BA9E-4A41-B698-E036499F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97FC-5B82-4D07-AF9E-5D501FB7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F82F-D632-4D8A-98BE-D54D3A47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5BD85-D54B-4197-BD57-AC1A2EAB5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87DE-44D5-4D96-BCF4-4528CAA5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E3F5-5AC2-4960-B3F1-7C283F2E800A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77A56-588D-41EE-B441-E73C7E3A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F1622-2354-4D25-BE17-B78EE331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3F71-068B-4A18-9F37-254BA5F4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5D4B1-7031-4C09-BFFB-B343E03C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A65E-61B1-42E2-9100-9E179989D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C415A-7687-468E-996F-E786C0A9E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2A227-84AF-4D6B-AB28-98500B3DF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695F0-69F3-4AB0-8958-9455348A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8FE8-EB87-42A9-98AF-18A336E6E7EC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A446B-7E14-42FD-8082-B8A10649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54D3A-5EFE-45AA-8E36-B9F59CD2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8E9-3301-4C82-9AD8-C8C8BAFF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06BDB-7023-42A2-B4B8-DD44CC6B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C746-DC1A-44A6-80E4-EC60FD242643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E9EE1-1A4B-4AAB-8B42-C60673D4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927E4-976B-4236-82B2-0353E79F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DE82F-65A9-4903-8D44-F5F0FB42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0E5-EFD9-4CCF-9B8B-CA4A848E606B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CC696-26A0-4835-8741-DFE2EB5D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EBAD5-DA71-41A7-B147-C1D2F4F2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9C22-6BD1-4111-BCEB-006D5DD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9DB8-AFC6-4BFE-B1A7-A1990857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607F-A774-4175-B4A0-DDBC03C6E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9459-C13A-43E1-8C8D-6FECF61F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5653-564C-4232-AE26-DCE1A90874A2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5C597-A005-4F40-BD2C-A9D89845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FECBB-5891-4A93-B5FB-83ED8315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F8FB-5567-4CA2-BFFD-9218B890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DD5D1-BE58-49F8-B226-3D51EBAFE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A1C3E-9DE3-421A-8801-FB36EE267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9C73F-D396-4A21-8A0E-EB9D22DA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19F8-3A53-4DE1-AE38-59252C077A2B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93DB6-5494-4844-960B-FB088EB4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E0378-3512-437D-B1B2-D30C9808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B61E5-A317-4206-90A1-709C26C8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C195-7234-4FB2-A3A6-E6A34EE39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DCC1-8C65-4401-AA33-12C84A9DC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5188-8BD9-46EF-B2F4-74A81E23C8B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428EE-A4A0-404D-A86F-394F87CB3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057D-1E36-4FE0-B280-13EFDDC0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EDC1-791B-43B2-9EEB-0F03CC8A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openaccess.thecvf.com/content_ICCV_2017/papers/Busta_Deep_TextSpotter_An_ICCV_2017_paper.pdf" TargetMode="External"/><Relationship Id="rId13" Type="http://schemas.openxmlformats.org/officeDocument/2006/relationships/hyperlink" Target="https://github.com/MhLiao/TextBoxes" TargetMode="External"/><Relationship Id="rId18" Type="http://schemas.openxmlformats.org/officeDocument/2006/relationships/hyperlink" Target="https://github.com/tianzhi0549/CTPN" TargetMode="External"/><Relationship Id="rId3" Type="http://schemas.openxmlformats.org/officeDocument/2006/relationships/hyperlink" Target="https://github.com/Bartzi/see" TargetMode="External"/><Relationship Id="rId21" Type="http://schemas.openxmlformats.org/officeDocument/2006/relationships/hyperlink" Target="http://www.robots.ox.ac.uk/~vgg/data/scenetext/" TargetMode="External"/><Relationship Id="rId7" Type="http://schemas.openxmlformats.org/officeDocument/2006/relationships/hyperlink" Target="https://github.com/argman/EAST" TargetMode="External"/><Relationship Id="rId12" Type="http://schemas.openxmlformats.org/officeDocument/2006/relationships/hyperlink" Target="https://arxiv.org/abs/1611.06779" TargetMode="External"/><Relationship Id="rId17" Type="http://schemas.openxmlformats.org/officeDocument/2006/relationships/hyperlink" Target="https://arxiv.org/abs/1609.03605" TargetMode="External"/><Relationship Id="rId2" Type="http://schemas.openxmlformats.org/officeDocument/2006/relationships/hyperlink" Target="https://arxiv.org/pdf/1712.05404.pdf" TargetMode="External"/><Relationship Id="rId16" Type="http://schemas.openxmlformats.org/officeDocument/2006/relationships/hyperlink" Target="http://www.robots.ox.ac.uk/~vgg/research/text/" TargetMode="External"/><Relationship Id="rId20" Type="http://schemas.openxmlformats.org/officeDocument/2006/relationships/hyperlink" Target="https://github.com/ankush-me/Synth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04.03155" TargetMode="External"/><Relationship Id="rId11" Type="http://schemas.openxmlformats.org/officeDocument/2006/relationships/hyperlink" Target="https://github.com/BestSonny/SSTD" TargetMode="External"/><Relationship Id="rId5" Type="http://schemas.openxmlformats.org/officeDocument/2006/relationships/hyperlink" Target="https://github.com/MhLiao/TextBoxes_plusplus" TargetMode="External"/><Relationship Id="rId15" Type="http://schemas.openxmlformats.org/officeDocument/2006/relationships/hyperlink" Target="http://zeus.robots.ox.ac.uk/textsearch/#/search/" TargetMode="External"/><Relationship Id="rId23" Type="http://schemas.openxmlformats.org/officeDocument/2006/relationships/hyperlink" Target="https://github.com/lluisgomez/TextProposals" TargetMode="External"/><Relationship Id="rId10" Type="http://schemas.openxmlformats.org/officeDocument/2006/relationships/hyperlink" Target="http://openaccess.thecvf.com/content_ICCV_2017/papers/He_Single_Shot_Text_ICCV_2017_paper.pdf" TargetMode="External"/><Relationship Id="rId19" Type="http://schemas.openxmlformats.org/officeDocument/2006/relationships/hyperlink" Target="http://www.robots.ox.ac.uk/~vgg/data/scenetext/gupta16.pdf" TargetMode="External"/><Relationship Id="rId4" Type="http://schemas.openxmlformats.org/officeDocument/2006/relationships/hyperlink" Target="https://arxiv.org/abs/1801.02765" TargetMode="External"/><Relationship Id="rId9" Type="http://schemas.openxmlformats.org/officeDocument/2006/relationships/hyperlink" Target="https://github.com/MichalBusta/DeepTextSpotter" TargetMode="External"/><Relationship Id="rId14" Type="http://schemas.openxmlformats.org/officeDocument/2006/relationships/hyperlink" Target="http://arxiv.org/abs/1412.1842" TargetMode="External"/><Relationship Id="rId22" Type="http://schemas.openxmlformats.org/officeDocument/2006/relationships/hyperlink" Target="https://arxiv.org/pdf/1604.02619.pdf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luisgomez/TextProposals" TargetMode="External"/><Relationship Id="rId13" Type="http://schemas.openxmlformats.org/officeDocument/2006/relationships/hyperlink" Target="http://www.robots.ox.ac.uk/~vgg/research/text/model_release.tar.gz" TargetMode="External"/><Relationship Id="rId18" Type="http://schemas.openxmlformats.org/officeDocument/2006/relationships/hyperlink" Target="http://www.cvc.uab.es/~almazan/index/projects/words-att/index.html" TargetMode="External"/><Relationship Id="rId3" Type="http://schemas.openxmlformats.org/officeDocument/2006/relationships/hyperlink" Target="https://bitbucket.org/aderberg/eccv2014_textspotting" TargetMode="External"/><Relationship Id="rId21" Type="http://schemas.openxmlformats.org/officeDocument/2006/relationships/hyperlink" Target="http://cs.stanford.edu/people/twangcat/ICPR2012_code/SceneTextCNN_demo.tar" TargetMode="External"/><Relationship Id="rId7" Type="http://schemas.openxmlformats.org/officeDocument/2006/relationships/hyperlink" Target="http://arxiv.org/abs/1509.02317" TargetMode="External"/><Relationship Id="rId12" Type="http://schemas.openxmlformats.org/officeDocument/2006/relationships/hyperlink" Target="http://www.robots.ox.ac.uk/~vgg/publications/2014/Jaderberg14c/" TargetMode="External"/><Relationship Id="rId17" Type="http://schemas.openxmlformats.org/officeDocument/2006/relationships/hyperlink" Target="http://www.cvc.uab.es/~afornes/publi/journals/2014_PAMI_Almazan.pdf" TargetMode="External"/><Relationship Id="rId2" Type="http://schemas.openxmlformats.org/officeDocument/2006/relationships/hyperlink" Target="http://www.robots.ox.ac.uk/~vgg/publications/2015/Jaderberg15b/jaderberg15b.pdf" TargetMode="External"/><Relationship Id="rId16" Type="http://schemas.openxmlformats.org/officeDocument/2006/relationships/hyperlink" Target="http://gitxiv.com/posts/uB4y7QdD5XquEJ69c/deep-features-for-text-spotting" TargetMode="External"/><Relationship Id="rId20" Type="http://schemas.openxmlformats.org/officeDocument/2006/relationships/hyperlink" Target="http://www.cs.stanford.edu/~acoates/papers/wangwucoatesng_icpr201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gshih/crnn" TargetMode="External"/><Relationship Id="rId11" Type="http://schemas.openxmlformats.org/officeDocument/2006/relationships/hyperlink" Target="http://www.robots.ox.ac.uk/~vgg/publications/2014/Jaderberg14c/jaderberg14c.pdf" TargetMode="External"/><Relationship Id="rId24" Type="http://schemas.openxmlformats.org/officeDocument/2006/relationships/hyperlink" Target="http://docs.opencv.org/3.0-beta/modules/text/doc/erfilter.html" TargetMode="External"/><Relationship Id="rId5" Type="http://schemas.openxmlformats.org/officeDocument/2006/relationships/hyperlink" Target="http://mclab.eic.hust.edu.cn/~xbai/CRNN/crnn_code.zip" TargetMode="External"/><Relationship Id="rId15" Type="http://schemas.openxmlformats.org/officeDocument/2006/relationships/hyperlink" Target="https://bitbucket.org/jaderberg/eccv2014_textspotting" TargetMode="External"/><Relationship Id="rId23" Type="http://schemas.openxmlformats.org/officeDocument/2006/relationships/hyperlink" Target="http://cmp.felk.cvut.cz/~matas/papers/neumann-2012-rt_text-cvpr.pdf" TargetMode="External"/><Relationship Id="rId10" Type="http://schemas.openxmlformats.org/officeDocument/2006/relationships/hyperlink" Target="https://github.com/MichalBusta/FASText" TargetMode="External"/><Relationship Id="rId19" Type="http://schemas.openxmlformats.org/officeDocument/2006/relationships/hyperlink" Target="https://github.com/almazan/watts" TargetMode="External"/><Relationship Id="rId4" Type="http://schemas.openxmlformats.org/officeDocument/2006/relationships/hyperlink" Target="http://arxiv.org/pdf/1507.05717v1.pdf" TargetMode="External"/><Relationship Id="rId9" Type="http://schemas.openxmlformats.org/officeDocument/2006/relationships/hyperlink" Target="https://pdfs.semanticscholar.org/2131/106318d4674bc9260e671c9f427bfc3f1029.pdf" TargetMode="External"/><Relationship Id="rId14" Type="http://schemas.openxmlformats.org/officeDocument/2006/relationships/hyperlink" Target="http://www.robots.ox.ac.uk/~vgg/publications/2014/Jaderberg14/jaderberg14.pdf" TargetMode="External"/><Relationship Id="rId22" Type="http://schemas.openxmlformats.org/officeDocument/2006/relationships/hyperlink" Target="http://ufldl.stanford.edu/housenumbe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2C66-D076-4A70-B422-807FC1F84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Scene text detection and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D9CDD-0459-4707-8D99-2825D659A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Drug name detection and recognition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7959-CAA0-4285-896A-094CE4E6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025B-8D5A-4FAA-88BC-19275FCC29C9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6327-F16D-4859-A6B1-B838F3B5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5739-E6FD-4D27-9816-ADE322DB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8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9A3A-828D-44F8-90AD-1D582DE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Text recognition-Representative works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BE9F1-ADE0-4BD8-A372-278B5E5F799A}"/>
              </a:ext>
            </a:extLst>
          </p:cNvPr>
          <p:cNvSpPr txBox="1"/>
          <p:nvPr/>
        </p:nvSpPr>
        <p:spPr>
          <a:xfrm>
            <a:off x="5746795" y="2018079"/>
            <a:ext cx="3625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Strokelets</a:t>
            </a:r>
            <a:r>
              <a:rPr lang="en-US" sz="2000" dirty="0"/>
              <a:t> by Yao in 2014</a:t>
            </a:r>
          </a:p>
          <a:p>
            <a:r>
              <a:rPr lang="en-US" sz="2000" dirty="0"/>
              <a:t>is the most novel representation</a:t>
            </a:r>
          </a:p>
          <a:p>
            <a:r>
              <a:rPr lang="en-US" sz="2000" dirty="0"/>
              <a:t>For text recognition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32425-F0ED-44EC-94CC-07FBCD6E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140148"/>
            <a:ext cx="4204926" cy="2577703"/>
          </a:xfrm>
          <a:prstGeom prst="rect">
            <a:avLst/>
          </a:prstGeom>
          <a:noFill/>
          <a:ln>
            <a:solidFill>
              <a:schemeClr val="dk1"/>
            </a:solidFill>
          </a:ln>
          <a:effectLst>
            <a:softEdge rad="0"/>
          </a:effec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D4165-E94B-4591-915E-916DA899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6603-F605-4039-BC0E-51E160E59B1D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AA40B-9FF0-4EC6-8404-6BB7BF14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FBB2A-38B4-4DC7-907A-590D79C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6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9A3A-828D-44F8-90AD-1D582DE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Scene text recognition</a:t>
            </a:r>
            <a:br>
              <a:rPr lang="en-US" dirty="0"/>
            </a:br>
            <a:r>
              <a:rPr lang="en-US" dirty="0"/>
              <a:t>conventional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BC48D-E37C-445E-92C9-A17FB9C8C7B9}"/>
              </a:ext>
            </a:extLst>
          </p:cNvPr>
          <p:cNvSpPr/>
          <p:nvPr/>
        </p:nvSpPr>
        <p:spPr>
          <a:xfrm>
            <a:off x="3844571" y="2622441"/>
            <a:ext cx="7959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2012 publication “Real-Time Scene Text Localization and Recognition” by Neumann</a:t>
            </a:r>
          </a:p>
          <a:p>
            <a:r>
              <a:rPr lang="en-US" dirty="0"/>
              <a:t>Significantly improve accuracy but Only handle horizontal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B6D1E-056E-46CD-AD4B-BC7B2EB8AB0A}"/>
              </a:ext>
            </a:extLst>
          </p:cNvPr>
          <p:cNvSpPr/>
          <p:nvPr/>
        </p:nvSpPr>
        <p:spPr>
          <a:xfrm>
            <a:off x="3844571" y="4974603"/>
            <a:ext cx="9467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2012 “A unified framework for multi-oriented text detection and recognition” </a:t>
            </a:r>
            <a:r>
              <a:rPr lang="en-US" dirty="0"/>
              <a:t>by Yao</a:t>
            </a:r>
          </a:p>
          <a:p>
            <a:r>
              <a:rPr lang="en-US" dirty="0"/>
              <a:t>First work that can read text of arbitrary orientations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2D622A-7FE2-4204-95A7-8D58927E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6" y="1923213"/>
            <a:ext cx="3006371" cy="2173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A7818C-7153-4BC5-B68D-4444BE2A9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4" y="4329667"/>
            <a:ext cx="3041013" cy="193620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38C33-EAFB-4F7F-A1A2-4333619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14A-28F5-4785-B3F3-1A236E869873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CDA0F-FB63-4200-A7F6-FEC129BA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94EBC-27BB-48F8-AD37-8BBC21FF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9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9A3A-828D-44F8-90AD-1D582DE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Scene text recognition</a:t>
            </a:r>
            <a:br>
              <a:rPr lang="en-US" dirty="0"/>
            </a:br>
            <a:r>
              <a:rPr lang="en-US" dirty="0"/>
              <a:t>deep learning based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BC48D-E37C-445E-92C9-A17FB9C8C7B9}"/>
              </a:ext>
            </a:extLst>
          </p:cNvPr>
          <p:cNvSpPr/>
          <p:nvPr/>
        </p:nvSpPr>
        <p:spPr>
          <a:xfrm>
            <a:off x="750434" y="1622285"/>
            <a:ext cx="1107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24292E"/>
                </a:solidFill>
                <a:ea typeface="-apple-system"/>
              </a:rPr>
              <a:t>[2017-ICCV][STL][TR] Deep </a:t>
            </a:r>
            <a:r>
              <a:rPr lang="en-US" altLang="en-US" dirty="0" err="1">
                <a:solidFill>
                  <a:srgbClr val="24292E"/>
                </a:solidFill>
                <a:ea typeface="-apple-system"/>
              </a:rPr>
              <a:t>TextSpotter</a:t>
            </a:r>
            <a:r>
              <a:rPr lang="en-US" altLang="en-US" dirty="0">
                <a:solidFill>
                  <a:srgbClr val="24292E"/>
                </a:solidFill>
                <a:ea typeface="-apple-system"/>
              </a:rPr>
              <a:t>: An End-to-End Trainable Scene Text Localization and Recognition Framework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38C33-EAFB-4F7F-A1A2-4333619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14A-28F5-4785-B3F3-1A236E869873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CDA0F-FB63-4200-A7F6-FEC129BA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94EBC-27BB-48F8-AD37-8BBC21FF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B2509-D5FF-4482-890A-61AF8460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59" y="2102579"/>
            <a:ext cx="3008429" cy="1690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17D81-9598-44DE-A3B9-EDEF77AC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428" y="2053772"/>
            <a:ext cx="3008429" cy="1851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F01B91-834A-4CE9-86EB-8F68A1A0F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507" y="4016457"/>
            <a:ext cx="6251841" cy="22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4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9A3A-828D-44F8-90AD-1D582DE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Scene text recognition</a:t>
            </a:r>
            <a:br>
              <a:rPr lang="en-US" dirty="0"/>
            </a:br>
            <a:r>
              <a:rPr lang="en-US" dirty="0"/>
              <a:t>deep learning based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BC48D-E37C-445E-92C9-A17FB9C8C7B9}"/>
              </a:ext>
            </a:extLst>
          </p:cNvPr>
          <p:cNvSpPr/>
          <p:nvPr/>
        </p:nvSpPr>
        <p:spPr>
          <a:xfrm>
            <a:off x="750434" y="1622285"/>
            <a:ext cx="8349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24292E"/>
                </a:solidFill>
                <a:ea typeface="-apple-system"/>
              </a:rPr>
              <a:t>[2018-AAAI][STL][TR] SEE: Towards Semi-Supervised End-to-End Scene Text Recognition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38C33-EAFB-4F7F-A1A2-4333619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14A-28F5-4785-B3F3-1A236E869873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CDA0F-FB63-4200-A7F6-FEC129BA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94EBC-27BB-48F8-AD37-8BBC21FF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D6B097-B695-4638-B537-0E6862BD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4217"/>
            <a:ext cx="5572125" cy="2047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16000F-02C3-4EC3-86D7-84677236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4245115"/>
            <a:ext cx="3952875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2ED473-82EB-4035-857C-C18A8B55D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4226065"/>
            <a:ext cx="4019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2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9A3A-828D-44F8-90AD-1D582DE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Scene text recognition</a:t>
            </a:r>
            <a:br>
              <a:rPr lang="en-US" dirty="0"/>
            </a:br>
            <a:r>
              <a:rPr lang="en-US" dirty="0"/>
              <a:t>Deep learning based methods-part 1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5AF0CEE-13A9-423F-A1C8-9B43E283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844576"/>
            <a:ext cx="120777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[2018-AAAI][STL][TR] SEE: Towards Semi-Supervised End-to-End Scene Text Recognition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3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[2018-TIP][STL]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TextBoxes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++: A Single-Shot Oriented Scene Text Detector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4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5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D9422BF2-7375-4AEB-BC53-0A7B5E156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2735878"/>
            <a:ext cx="1170051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[2017-CVPR][STL] EAST: An Efficient and Accurate Scene Text Detector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6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7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[2017-ICCV][STL][TR] Deep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TextSpotter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: An End-to-End Trainable Scene Text Localization and Recognition Framework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8"/>
              </a:rPr>
              <a:t>peper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9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[2017-ICCV][STL] Single Shot Text Detector with Regional Attention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0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1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[2017-AAAI][STL]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TextBoxes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: A Fast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TextDetector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with a Single Deep Neural Network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2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3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873AF7F-642E-4125-88DE-7EB94931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4442325"/>
            <a:ext cx="118491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[2016-IJCV][STL][TR] Reading Text in the Wild with Convolutional Neural Networks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4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5"/>
              </a:rPr>
              <a:t>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6"/>
              </a:rPr>
              <a:t>homepage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[2016-ECCV][STL] CTPN: Detecting Text in Natural Image with Connectionist Text Proposal Network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7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8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[2016-CVPR][STL] Synthetic Data for Text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Localisation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in Natural Images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9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0"/>
              </a:rPr>
              <a:t>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1"/>
              </a:rPr>
              <a:t>data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6302679F-6DFE-4EB9-8B64-EE69C343A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5321201"/>
            <a:ext cx="118491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[2016-arXiv][STL]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TextProposals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: a Text-specific Selective Search Algorithm for Word Spotting in the Wild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2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3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F500F2-0A83-4B54-8E0D-E5753A9E2001}"/>
              </a:ext>
            </a:extLst>
          </p:cNvPr>
          <p:cNvCxnSpPr/>
          <p:nvPr/>
        </p:nvCxnSpPr>
        <p:spPr>
          <a:xfrm>
            <a:off x="514350" y="2907323"/>
            <a:ext cx="1073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E229E0-43AC-48B4-BA26-6EC5BC5C2434}"/>
              </a:ext>
            </a:extLst>
          </p:cNvPr>
          <p:cNvCxnSpPr/>
          <p:nvPr/>
        </p:nvCxnSpPr>
        <p:spPr>
          <a:xfrm>
            <a:off x="514350" y="4665785"/>
            <a:ext cx="1073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4C03-27A2-4449-A6C3-A6B53A1B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46E4-96FB-433B-A068-4B890EAC9AC6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A86BD-FD2F-4011-B616-F8B93A95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9C823-2960-4255-9A56-EAD80F65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7DC0-7783-48F6-BD17-B686B165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Scene text recognition</a:t>
            </a:r>
            <a:br>
              <a:rPr lang="en-US" dirty="0"/>
            </a:br>
            <a:r>
              <a:rPr lang="en-US" dirty="0"/>
              <a:t>Deep learning based methods-part2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E83E70-418C-47FA-BFD3-1DAA013D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77" y="1690688"/>
            <a:ext cx="1205484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[2015-PhD Thesis][STL] Deep Learning for Text Spotting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3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[2015-TPAMI][TR] An End-to-End Trainable Neural Network for Image-based Sequence Recognition and Its Application to Scene Text Recognition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4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5"/>
              </a:rPr>
              <a:t>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6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[2015-ICDAR][STL] Object Proposals for Text Extraction in the Wild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7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8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[2015-ICCV][STL]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FASText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: Efficient unconstrained scene text detector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9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0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0E653F-D5DD-4CD9-9AD7-9C53B959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77" y="3563756"/>
            <a:ext cx="1195197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[2014-NIPS][TR] Synthetic Data and Artificial Neural Networks for Natural Scene Text Recognition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1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2"/>
              </a:rPr>
              <a:t>homepage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3"/>
              </a:rPr>
              <a:t>model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[2014-ECCV][STL] Deep Features for Text Spotting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4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5"/>
              </a:rPr>
              <a:t>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5"/>
              </a:rPr>
              <a:t>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6"/>
              </a:rPr>
              <a:t>GitXiv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[2014-TPAMI][TR] Word Spotting and Recognition with Embedded Attributes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7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8"/>
              </a:rPr>
              <a:t>homepage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19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C67341-E18F-4B36-97D2-9AD539D7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77" y="5167312"/>
            <a:ext cx="1158621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[2012-ICPR][TR] End-to-End Text Recognition with Convolutional Neural Networks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0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1"/>
              </a:rPr>
              <a:t>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2"/>
              </a:rPr>
              <a:t>SVHN Dataset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[2012-CVPR][STL][TR] Real-time scene text localization and recognition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3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4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[2012-ICPR][TR] End-to-End Text Recognition with CNN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0"/>
              </a:rPr>
              <a:t>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66D6"/>
                </a:solidFill>
                <a:effectLst/>
                <a:ea typeface="SFMono-Regular"/>
                <a:hlinkClick r:id="rId21"/>
              </a:rPr>
              <a:t>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D6E512-8C0A-4AF4-9BE2-4D832A4F4387}"/>
              </a:ext>
            </a:extLst>
          </p:cNvPr>
          <p:cNvCxnSpPr/>
          <p:nvPr/>
        </p:nvCxnSpPr>
        <p:spPr>
          <a:xfrm>
            <a:off x="483577" y="3692769"/>
            <a:ext cx="1073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8E383B-AD00-4D77-BB05-88EBA1E4DDC2}"/>
              </a:ext>
            </a:extLst>
          </p:cNvPr>
          <p:cNvCxnSpPr/>
          <p:nvPr/>
        </p:nvCxnSpPr>
        <p:spPr>
          <a:xfrm>
            <a:off x="483577" y="5263662"/>
            <a:ext cx="1073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7E98F-2C91-4785-A4F4-077F2A91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596F-B837-4780-901E-57185EABE86E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9BB5D-8503-4238-86EA-306DA901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701C36-4E70-474D-AEA7-A11B03A1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3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0F49-C56F-40CC-ACE7-43DC2D43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 vs STDR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1129-33B9-4B18-9B69-CFF1EF79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OCR: Optical Character Recognition</a:t>
            </a:r>
          </a:p>
          <a:p>
            <a:r>
              <a:rPr lang="en-US" dirty="0"/>
              <a:t>STDR: Scene Text detection and Recognition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6D9A-F546-48A5-AEA5-63D95563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A851-F636-4C06-98A1-DEC6AF082FAF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F761-C3C9-4FB4-B63B-CC4D4552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5FFC-8B1B-4618-93FA-B642A73E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6CBF-6036-4226-9009-A5F9586E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 vs STDR: Diversity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7DE2-9461-4AFB-8405-56E1F40BA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OCR                                           STDR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Regular font                             different font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color                              multi-color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Consistent size                        multi-scales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Uniform arrangement           different orientation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184B2A-DD3F-4789-BB65-7AF0133B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667" y="3686608"/>
            <a:ext cx="2603201" cy="8271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461838-ED9C-479A-842D-6D4AA480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094" y="2707826"/>
            <a:ext cx="1866375" cy="8512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90629-846C-4C48-9C46-FF0A31C64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335" y="4648648"/>
            <a:ext cx="3277595" cy="10451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EDBA0B-875C-44E4-956A-F5BD058F7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411" y="5742772"/>
            <a:ext cx="3397441" cy="77344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667758-1226-4480-957A-581DA63C63FC}"/>
              </a:ext>
            </a:extLst>
          </p:cNvPr>
          <p:cNvCxnSpPr>
            <a:cxnSpLocks/>
          </p:cNvCxnSpPr>
          <p:nvPr/>
        </p:nvCxnSpPr>
        <p:spPr>
          <a:xfrm flipV="1">
            <a:off x="4234810" y="1812349"/>
            <a:ext cx="0" cy="483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F9102C-A077-4F89-801A-C7E8B00193EF}"/>
              </a:ext>
            </a:extLst>
          </p:cNvPr>
          <p:cNvSpPr txBox="1"/>
          <p:nvPr/>
        </p:nvSpPr>
        <p:spPr>
          <a:xfrm>
            <a:off x="7631421" y="1715662"/>
            <a:ext cx="452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Images from our Drug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DBF966-92DB-4997-A3B4-E09D473126D8}"/>
              </a:ext>
            </a:extLst>
          </p:cNvPr>
          <p:cNvCxnSpPr/>
          <p:nvPr/>
        </p:nvCxnSpPr>
        <p:spPr>
          <a:xfrm>
            <a:off x="7268308" y="3106615"/>
            <a:ext cx="1019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27DE2-5D02-406A-BE3F-7B26DE89DAA8}"/>
              </a:ext>
            </a:extLst>
          </p:cNvPr>
          <p:cNvCxnSpPr/>
          <p:nvPr/>
        </p:nvCxnSpPr>
        <p:spPr>
          <a:xfrm>
            <a:off x="7238258" y="4103076"/>
            <a:ext cx="1019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E635F2-8DD5-48F8-B165-04F40B9352D2}"/>
              </a:ext>
            </a:extLst>
          </p:cNvPr>
          <p:cNvCxnSpPr/>
          <p:nvPr/>
        </p:nvCxnSpPr>
        <p:spPr>
          <a:xfrm>
            <a:off x="7297816" y="5158153"/>
            <a:ext cx="1019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7556CE-2B46-467A-9B8A-387122B42A05}"/>
              </a:ext>
            </a:extLst>
          </p:cNvPr>
          <p:cNvCxnSpPr>
            <a:cxnSpLocks/>
          </p:cNvCxnSpPr>
          <p:nvPr/>
        </p:nvCxnSpPr>
        <p:spPr>
          <a:xfrm>
            <a:off x="7959969" y="6142892"/>
            <a:ext cx="62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0BD9ADC-8E9E-4A22-8BF2-252CC227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896F-42D5-4275-9758-118146BDB363}" type="datetime1">
              <a:rPr lang="en-US" smtClean="0"/>
              <a:t>10/4/2018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4C8D7F8-7B32-4934-8213-579C282A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265E934-7387-4A60-90FA-299E88CA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6CBF-6036-4226-9009-A5F9586E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 vs STDR: Complexity of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7DE2-9461-4AFB-8405-56E1F40BA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54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OCR                                           STDR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White background</a:t>
            </a:r>
          </a:p>
          <a:p>
            <a:pPr marL="0" indent="0">
              <a:buNone/>
            </a:pPr>
            <a:r>
              <a:rPr lang="en-US" dirty="0"/>
              <a:t>Or consistent background</a:t>
            </a:r>
          </a:p>
          <a:p>
            <a:pPr marL="0" indent="0">
              <a:buNone/>
            </a:pPr>
            <a:r>
              <a:rPr lang="en-US" dirty="0"/>
              <a:t>Which can be converted </a:t>
            </a:r>
          </a:p>
          <a:p>
            <a:pPr marL="0" indent="0">
              <a:buNone/>
            </a:pPr>
            <a:r>
              <a:rPr lang="en-US" dirty="0"/>
              <a:t>To white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667758-1226-4480-957A-581DA63C63FC}"/>
              </a:ext>
            </a:extLst>
          </p:cNvPr>
          <p:cNvCxnSpPr/>
          <p:nvPr/>
        </p:nvCxnSpPr>
        <p:spPr>
          <a:xfrm flipV="1">
            <a:off x="4660583" y="2183917"/>
            <a:ext cx="0" cy="4232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7B48F29-F4CF-4EC3-8998-2B28677BB909}"/>
              </a:ext>
            </a:extLst>
          </p:cNvPr>
          <p:cNvSpPr/>
          <p:nvPr/>
        </p:nvSpPr>
        <p:spPr>
          <a:xfrm>
            <a:off x="4870700" y="3382508"/>
            <a:ext cx="3452799" cy="2468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Complex background</a:t>
            </a:r>
          </a:p>
          <a:p>
            <a:r>
              <a:rPr lang="en-US" sz="2800" dirty="0"/>
              <a:t>With elements like signs, fences are virtually undistinguishable from true text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8DFB5-9BB3-4C1F-96FD-C68C68C8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86" y="3382508"/>
            <a:ext cx="2975162" cy="32946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015E13-8E99-4A78-829B-205A118A5910}"/>
              </a:ext>
            </a:extLst>
          </p:cNvPr>
          <p:cNvSpPr txBox="1"/>
          <p:nvPr/>
        </p:nvSpPr>
        <p:spPr>
          <a:xfrm>
            <a:off x="8507723" y="1928166"/>
            <a:ext cx="3954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Images from our </a:t>
            </a:r>
          </a:p>
          <a:p>
            <a:r>
              <a:rPr lang="en-US" sz="2800" dirty="0"/>
              <a:t>Drug dataset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5B7B2-E59D-401C-AC6E-C60C0348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A9F3-611F-4F3F-8E66-1F9B5A881E44}" type="datetime1">
              <a:rPr lang="en-US" smtClean="0"/>
              <a:t>10/4/2018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80F4A6-3EA1-4C2C-A4B3-45B521D2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E519DE-A83F-4073-8A4D-46ECA271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6CBF-6036-4226-9009-A5F9586E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23" y="376013"/>
            <a:ext cx="10515600" cy="1325563"/>
          </a:xfrm>
        </p:spPr>
        <p:txBody>
          <a:bodyPr/>
          <a:lstStyle/>
          <a:p>
            <a:r>
              <a:rPr lang="en-US" dirty="0"/>
              <a:t>OCR vs STDR: </a:t>
            </a:r>
            <a:br>
              <a:rPr lang="en-US" dirty="0"/>
            </a:br>
            <a:r>
              <a:rPr lang="en-US" dirty="0"/>
              <a:t>Interference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7DE2-9461-4AFB-8405-56E1F40BA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69" y="23785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OCR                             STDR</a:t>
            </a:r>
          </a:p>
          <a:p>
            <a:pPr marL="0" indent="0">
              <a:buNone/>
            </a:pPr>
            <a:r>
              <a:rPr lang="en-US" dirty="0"/>
              <a:t>No</a:t>
            </a:r>
          </a:p>
          <a:p>
            <a:pPr marL="0" indent="0">
              <a:buNone/>
            </a:pPr>
            <a:r>
              <a:rPr lang="en-US" dirty="0"/>
              <a:t>Interference </a:t>
            </a:r>
          </a:p>
          <a:p>
            <a:pPr marL="0" indent="0">
              <a:buNone/>
            </a:pPr>
            <a:r>
              <a:rPr lang="en-US" dirty="0"/>
              <a:t>factors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667758-1226-4480-957A-581DA63C63FC}"/>
              </a:ext>
            </a:extLst>
          </p:cNvPr>
          <p:cNvCxnSpPr>
            <a:cxnSpLocks/>
          </p:cNvCxnSpPr>
          <p:nvPr/>
        </p:nvCxnSpPr>
        <p:spPr>
          <a:xfrm flipV="1">
            <a:off x="3157535" y="2561108"/>
            <a:ext cx="0" cy="361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4564F0-C080-465C-BA9F-9D94DACBBECB}"/>
              </a:ext>
            </a:extLst>
          </p:cNvPr>
          <p:cNvCxnSpPr>
            <a:cxnSpLocks/>
          </p:cNvCxnSpPr>
          <p:nvPr/>
        </p:nvCxnSpPr>
        <p:spPr>
          <a:xfrm flipV="1">
            <a:off x="869869" y="3429007"/>
            <a:ext cx="43660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7B48F29-F4CF-4EC3-8998-2B28677BB909}"/>
              </a:ext>
            </a:extLst>
          </p:cNvPr>
          <p:cNvSpPr/>
          <p:nvPr/>
        </p:nvSpPr>
        <p:spPr>
          <a:xfrm>
            <a:off x="3784115" y="3563945"/>
            <a:ext cx="4191016" cy="2468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Noise</a:t>
            </a:r>
          </a:p>
          <a:p>
            <a:r>
              <a:rPr lang="en-US" sz="2800" dirty="0"/>
              <a:t>Distortion</a:t>
            </a:r>
          </a:p>
          <a:p>
            <a:r>
              <a:rPr lang="en-US" sz="2800" dirty="0"/>
              <a:t>Low resolution</a:t>
            </a:r>
          </a:p>
          <a:p>
            <a:r>
              <a:rPr lang="en-US" sz="2800" dirty="0"/>
              <a:t>Non-uniform Illumination</a:t>
            </a:r>
          </a:p>
          <a:p>
            <a:r>
              <a:rPr lang="en-US" sz="2800" dirty="0"/>
              <a:t>Partial occlusion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146347-7149-4CCA-A623-5C5EFF5C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036" y="32611"/>
            <a:ext cx="2040173" cy="2124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C8008-4658-4322-BEEC-CF1C7BB5A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015" y="20198"/>
            <a:ext cx="2040162" cy="2687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03E0-9ACB-4B83-B828-0065590F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321" y="20198"/>
            <a:ext cx="987537" cy="2468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7E0A23-40E0-43BA-B26B-220DF6D72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155" y="4678128"/>
            <a:ext cx="1565702" cy="2179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0AF118-B69B-4752-952F-6C9230831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8797" y="3052435"/>
            <a:ext cx="2822060" cy="152647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307897-FCA4-4E94-B7E6-301782959C8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800600" y="2156687"/>
            <a:ext cx="2803523" cy="17638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42AB1A-B879-4A3C-AE91-3F5C16429C25}"/>
              </a:ext>
            </a:extLst>
          </p:cNvPr>
          <p:cNvCxnSpPr>
            <a:cxnSpLocks/>
          </p:cNvCxnSpPr>
          <p:nvPr/>
        </p:nvCxnSpPr>
        <p:spPr>
          <a:xfrm flipV="1">
            <a:off x="5349240" y="2707508"/>
            <a:ext cx="3425649" cy="16587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FC1EC6-A8F0-4E19-BD41-6B9D60247323}"/>
              </a:ext>
            </a:extLst>
          </p:cNvPr>
          <p:cNvCxnSpPr>
            <a:cxnSpLocks/>
          </p:cNvCxnSpPr>
          <p:nvPr/>
        </p:nvCxnSpPr>
        <p:spPr>
          <a:xfrm>
            <a:off x="6286500" y="5768064"/>
            <a:ext cx="4415857" cy="6237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5B7BB4-2808-4AD9-9C92-1FBC205CF920}"/>
              </a:ext>
            </a:extLst>
          </p:cNvPr>
          <p:cNvCxnSpPr>
            <a:cxnSpLocks/>
          </p:cNvCxnSpPr>
          <p:nvPr/>
        </p:nvCxnSpPr>
        <p:spPr>
          <a:xfrm flipV="1">
            <a:off x="7507106" y="4554192"/>
            <a:ext cx="1735808" cy="6197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65BE2C-361F-4781-B390-311DBFE93C4D}"/>
              </a:ext>
            </a:extLst>
          </p:cNvPr>
          <p:cNvCxnSpPr>
            <a:cxnSpLocks/>
          </p:cNvCxnSpPr>
          <p:nvPr/>
        </p:nvCxnSpPr>
        <p:spPr>
          <a:xfrm flipV="1">
            <a:off x="6047663" y="2449074"/>
            <a:ext cx="5125658" cy="2339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6CBCC8-72D8-4B05-BA65-694FF844A4CA}"/>
              </a:ext>
            </a:extLst>
          </p:cNvPr>
          <p:cNvSpPr txBox="1"/>
          <p:nvPr/>
        </p:nvSpPr>
        <p:spPr>
          <a:xfrm rot="3147972">
            <a:off x="5927380" y="3994867"/>
            <a:ext cx="4815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Images from our drug dataset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AE3DE-4F4D-4A56-846D-F562B440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E229-FEB5-4983-B864-12C66C8CC0AF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4E39-FFF2-4D56-81B7-53C1B57D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B9366-FBAF-4EC8-943C-B9FAF831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6CBF-6036-4226-9009-A5F9586E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 vs STDR: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7DE2-9461-4AFB-8405-56E1F40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OCR                             STDR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667758-1226-4480-957A-581DA63C63FC}"/>
              </a:ext>
            </a:extLst>
          </p:cNvPr>
          <p:cNvCxnSpPr>
            <a:cxnSpLocks/>
          </p:cNvCxnSpPr>
          <p:nvPr/>
        </p:nvCxnSpPr>
        <p:spPr>
          <a:xfrm flipV="1">
            <a:off x="3028951" y="2399485"/>
            <a:ext cx="0" cy="361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4564F0-C080-465C-BA9F-9D94DACBBECB}"/>
              </a:ext>
            </a:extLst>
          </p:cNvPr>
          <p:cNvCxnSpPr>
            <a:cxnSpLocks/>
          </p:cNvCxnSpPr>
          <p:nvPr/>
        </p:nvCxnSpPr>
        <p:spPr>
          <a:xfrm flipV="1">
            <a:off x="896135" y="3244517"/>
            <a:ext cx="6951169" cy="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7B48F29-F4CF-4EC3-8998-2B28677BB909}"/>
              </a:ext>
            </a:extLst>
          </p:cNvPr>
          <p:cNvSpPr/>
          <p:nvPr/>
        </p:nvSpPr>
        <p:spPr>
          <a:xfrm>
            <a:off x="3784114" y="3563946"/>
            <a:ext cx="5817083" cy="12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Low detection rate: less than 80%</a:t>
            </a:r>
          </a:p>
          <a:p>
            <a:r>
              <a:rPr lang="en-US" sz="2800" dirty="0"/>
              <a:t>Low recognition rate: less than 60%</a:t>
            </a:r>
          </a:p>
          <a:p>
            <a:r>
              <a:rPr lang="en-US" sz="2800" dirty="0"/>
              <a:t>Ample room for research exist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47C1EE-D20A-40D8-8289-699805CC7796}"/>
              </a:ext>
            </a:extLst>
          </p:cNvPr>
          <p:cNvSpPr/>
          <p:nvPr/>
        </p:nvSpPr>
        <p:spPr>
          <a:xfrm>
            <a:off x="896135" y="3613476"/>
            <a:ext cx="2132816" cy="12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99% accuracy</a:t>
            </a:r>
          </a:p>
          <a:p>
            <a:r>
              <a:rPr lang="en-US" sz="2800" dirty="0"/>
              <a:t>On scanned </a:t>
            </a:r>
          </a:p>
          <a:p>
            <a:r>
              <a:rPr lang="en-US" sz="2800" dirty="0"/>
              <a:t>document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7BAB6-5831-4EA0-B841-A68D6BE2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C005-A5D0-4690-8E27-82E3D4364BA4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F34D-94C0-43EB-8E8D-2B73B287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C38E-8ACE-4F28-ADFE-0570C929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9A3A-828D-44F8-90AD-1D582DE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Scene Text detection and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4590-AB46-4830-B1EB-E011887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detection</a:t>
            </a:r>
          </a:p>
          <a:p>
            <a:r>
              <a:rPr lang="en-US" dirty="0"/>
              <a:t>Text Recognition</a:t>
            </a:r>
          </a:p>
          <a:p>
            <a:r>
              <a:rPr lang="en-US" dirty="0"/>
              <a:t>End-to-end text recognition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117B-632B-45AB-A361-C201EE75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63E2-B504-43E2-A831-01C0FA2BC672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0DED-B70C-45FA-8B28-B6069390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1A98-A8FC-4AAD-9AE4-A08123F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9A3A-828D-44F8-90AD-1D582DE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Text detection-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84548-7DEB-4196-963F-322575C60485}"/>
              </a:ext>
            </a:extLst>
          </p:cNvPr>
          <p:cNvSpPr txBox="1"/>
          <p:nvPr/>
        </p:nvSpPr>
        <p:spPr>
          <a:xfrm>
            <a:off x="4721604" y="2146245"/>
            <a:ext cx="2737443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Local intensities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Filter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Wavelet coefficients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796CF-461E-4FC6-A077-D521EF7157A9}"/>
              </a:ext>
            </a:extLst>
          </p:cNvPr>
          <p:cNvSpPr txBox="1"/>
          <p:nvPr/>
        </p:nvSpPr>
        <p:spPr>
          <a:xfrm>
            <a:off x="7459047" y="2146245"/>
            <a:ext cx="3408003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Sensitive to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Sensitive to scale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0C38D-507F-4A55-8511-FC705146854A}"/>
              </a:ext>
            </a:extLst>
          </p:cNvPr>
          <p:cNvSpPr txBox="1"/>
          <p:nvPr/>
        </p:nvSpPr>
        <p:spPr>
          <a:xfrm>
            <a:off x="838200" y="3672983"/>
            <a:ext cx="1480226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Methods for text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D4BF8-E3FC-42EF-A7A5-88A09212BE71}"/>
              </a:ext>
            </a:extLst>
          </p:cNvPr>
          <p:cNvSpPr txBox="1"/>
          <p:nvPr/>
        </p:nvSpPr>
        <p:spPr>
          <a:xfrm>
            <a:off x="3241378" y="2707256"/>
            <a:ext cx="109728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Texture based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7FAA7-4C23-4186-8046-950372A3BF9E}"/>
              </a:ext>
            </a:extLst>
          </p:cNvPr>
          <p:cNvSpPr txBox="1"/>
          <p:nvPr/>
        </p:nvSpPr>
        <p:spPr>
          <a:xfrm>
            <a:off x="4821597" y="4407896"/>
            <a:ext cx="3053673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Extract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Filter out non-text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2AA91-144A-440F-96BE-E2042D24D2C0}"/>
              </a:ext>
            </a:extLst>
          </p:cNvPr>
          <p:cNvSpPr txBox="1"/>
          <p:nvPr/>
        </p:nvSpPr>
        <p:spPr>
          <a:xfrm>
            <a:off x="7559040" y="4407896"/>
            <a:ext cx="3408003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Computationally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Insensitive to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Insensitive to scale and font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2B284-DADB-480C-B866-BD88B6530C04}"/>
              </a:ext>
            </a:extLst>
          </p:cNvPr>
          <p:cNvSpPr txBox="1"/>
          <p:nvPr/>
        </p:nvSpPr>
        <p:spPr>
          <a:xfrm>
            <a:off x="3241378" y="4973776"/>
            <a:ext cx="148022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Component based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D324F-A4F9-4509-9C5C-D35DADA940B7}"/>
              </a:ext>
            </a:extLst>
          </p:cNvPr>
          <p:cNvSpPr txBox="1"/>
          <p:nvPr/>
        </p:nvSpPr>
        <p:spPr>
          <a:xfrm>
            <a:off x="3139524" y="5647132"/>
            <a:ext cx="295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Become Mainstream in STD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EAEBF2-6A0B-4048-A8D8-1AFCBEC80D8B}"/>
              </a:ext>
            </a:extLst>
          </p:cNvPr>
          <p:cNvCxnSpPr/>
          <p:nvPr/>
        </p:nvCxnSpPr>
        <p:spPr>
          <a:xfrm flipV="1">
            <a:off x="2318426" y="3429000"/>
            <a:ext cx="922952" cy="243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EEB072-0720-491C-A171-BEC214E0D3D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18426" y="4873313"/>
            <a:ext cx="922952" cy="454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7E725-41AB-4D52-AD84-3EF241303604}"/>
              </a:ext>
            </a:extLst>
          </p:cNvPr>
          <p:cNvCxnSpPr/>
          <p:nvPr/>
        </p:nvCxnSpPr>
        <p:spPr>
          <a:xfrm>
            <a:off x="4338658" y="3415142"/>
            <a:ext cx="66283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5D3D44-DBF0-4311-85ED-7D64085E4F0B}"/>
              </a:ext>
            </a:extLst>
          </p:cNvPr>
          <p:cNvCxnSpPr>
            <a:cxnSpLocks/>
          </p:cNvCxnSpPr>
          <p:nvPr/>
        </p:nvCxnSpPr>
        <p:spPr>
          <a:xfrm>
            <a:off x="4696798" y="5682092"/>
            <a:ext cx="62702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A910601A-B281-4364-B321-DF1FAE39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F2-0874-4BA7-88B7-A7B6F1AE9851}" type="datetime1">
              <a:rPr lang="en-US" smtClean="0"/>
              <a:t>10/4/2018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8F6FCC6-AE29-4736-B19D-D6B6EABE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1A00341-A3E6-4148-8C54-0227C717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3204-4380-4B3E-BECF-695A5B56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text detection-Representative works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7F25D-B557-4AD7-A6D0-1998E27BEAAE}"/>
              </a:ext>
            </a:extLst>
          </p:cNvPr>
          <p:cNvSpPr txBox="1"/>
          <p:nvPr/>
        </p:nvSpPr>
        <p:spPr>
          <a:xfrm>
            <a:off x="468630" y="1920240"/>
            <a:ext cx="4697730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SWT(stroke width transform) by </a:t>
            </a:r>
            <a:r>
              <a:rPr lang="en-US" dirty="0" err="1"/>
              <a:t>Epshtein</a:t>
            </a:r>
            <a:r>
              <a:rPr lang="en-US" dirty="0"/>
              <a:t> 2010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F8629-0F6C-445F-B651-B890BEAE423A}"/>
              </a:ext>
            </a:extLst>
          </p:cNvPr>
          <p:cNvSpPr txBox="1"/>
          <p:nvPr/>
        </p:nvSpPr>
        <p:spPr>
          <a:xfrm>
            <a:off x="5612130" y="1920239"/>
            <a:ext cx="5920740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MSER(maximally stable extremal regions) by Neumann 2011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84F5C-CBCD-4CA4-94A8-ED12F6A3D306}"/>
              </a:ext>
            </a:extLst>
          </p:cNvPr>
          <p:cNvSpPr txBox="1"/>
          <p:nvPr/>
        </p:nvSpPr>
        <p:spPr>
          <a:xfrm>
            <a:off x="899160" y="3707130"/>
            <a:ext cx="4328160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SFT(stroke future transform) by Huang 2013</a:t>
            </a:r>
          </a:p>
          <a:p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CE3B560-D69C-47B3-B507-F8E366B95C41}"/>
              </a:ext>
            </a:extLst>
          </p:cNvPr>
          <p:cNvSpPr/>
          <p:nvPr/>
        </p:nvSpPr>
        <p:spPr>
          <a:xfrm>
            <a:off x="2125980" y="2680870"/>
            <a:ext cx="548640" cy="862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DBAEA-9A40-48F8-87C7-7C2797D1C72B}"/>
              </a:ext>
            </a:extLst>
          </p:cNvPr>
          <p:cNvSpPr txBox="1"/>
          <p:nvPr/>
        </p:nvSpPr>
        <p:spPr>
          <a:xfrm>
            <a:off x="2708910" y="264283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the mismatch problem of edge points in SWT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BC50A-4DBE-4C8F-84FE-A914FE692589}"/>
              </a:ext>
            </a:extLst>
          </p:cNvPr>
          <p:cNvSpPr txBox="1"/>
          <p:nvPr/>
        </p:nvSpPr>
        <p:spPr>
          <a:xfrm>
            <a:off x="5737860" y="3707130"/>
            <a:ext cx="5394960" cy="147732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MSER+CNN by Huang 2014</a:t>
            </a:r>
          </a:p>
          <a:p>
            <a:pPr algn="ctr"/>
            <a:r>
              <a:rPr lang="en-US" dirty="0"/>
              <a:t>Achieves significantly enhanced performance over conventional methods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6978717-5B96-4419-A301-2BDCD4B245EF}"/>
              </a:ext>
            </a:extLst>
          </p:cNvPr>
          <p:cNvSpPr/>
          <p:nvPr/>
        </p:nvSpPr>
        <p:spPr>
          <a:xfrm>
            <a:off x="7227570" y="2730400"/>
            <a:ext cx="548640" cy="8624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3A85C-F724-4B71-B46B-E8FEB92FBBFE}"/>
              </a:ext>
            </a:extLst>
          </p:cNvPr>
          <p:cNvSpPr txBox="1"/>
          <p:nvPr/>
        </p:nvSpPr>
        <p:spPr>
          <a:xfrm>
            <a:off x="7810500" y="2692360"/>
            <a:ext cx="2556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text candidates and Separate characters connections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03A9B-458E-4DFA-946A-B956011E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46E7-2AF0-4CDA-A30D-B705DA4CCE9F}" type="datetime1">
              <a:rPr lang="en-US" smtClean="0"/>
              <a:t>10/4/2018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22DDF81-DE74-46FB-A4DD-51569638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 @FDA/NCTR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F34556-9726-4F66-B1A6-B7004759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EDC1-791B-43B2-9EEB-0F03CC8AAC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2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654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NimbusRomNo9L-Regu</vt:lpstr>
      <vt:lpstr>SFMono-Regular</vt:lpstr>
      <vt:lpstr>Arial</vt:lpstr>
      <vt:lpstr>Calibri</vt:lpstr>
      <vt:lpstr>Calibri Light</vt:lpstr>
      <vt:lpstr>Office Theme</vt:lpstr>
      <vt:lpstr>Scene text detection and recognition</vt:lpstr>
      <vt:lpstr>OCR vs STDR</vt:lpstr>
      <vt:lpstr>OCR vs STDR: Diversity of Text</vt:lpstr>
      <vt:lpstr>OCR vs STDR: Complexity of background</vt:lpstr>
      <vt:lpstr>OCR vs STDR:  Interference factors</vt:lpstr>
      <vt:lpstr>OCR vs STDR: Performance</vt:lpstr>
      <vt:lpstr>Methods of Scene Text detection and Recognition</vt:lpstr>
      <vt:lpstr>Scene Text detection- Methods</vt:lpstr>
      <vt:lpstr>Scene text detection-Representative works </vt:lpstr>
      <vt:lpstr>Scene Text recognition-Representative works </vt:lpstr>
      <vt:lpstr>End-to-end Scene text recognition conventional methods</vt:lpstr>
      <vt:lpstr>End-to-end Scene text recognition deep learning based methods</vt:lpstr>
      <vt:lpstr>End-to-end Scene text recognition deep learning based methods</vt:lpstr>
      <vt:lpstr>End-to-end Scene text recognition Deep learning based methods-part 1</vt:lpstr>
      <vt:lpstr>End-to-end Scene text recognition Deep learning based methods-part2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text detection and recognition</dc:title>
  <dc:creator>Liu, Xiangwen *</dc:creator>
  <cp:lastModifiedBy>Liu, Xiangwen *</cp:lastModifiedBy>
  <cp:revision>51</cp:revision>
  <dcterms:created xsi:type="dcterms:W3CDTF">2018-09-24T19:32:41Z</dcterms:created>
  <dcterms:modified xsi:type="dcterms:W3CDTF">2018-10-04T16:17:37Z</dcterms:modified>
</cp:coreProperties>
</file>