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sldIdLst>
    <p:sldId id="428" r:id="rId2"/>
    <p:sldId id="479" r:id="rId3"/>
    <p:sldId id="457" r:id="rId4"/>
    <p:sldId id="480" r:id="rId5"/>
    <p:sldId id="481" r:id="rId6"/>
    <p:sldId id="482" r:id="rId7"/>
    <p:sldId id="483" r:id="rId8"/>
    <p:sldId id="484" r:id="rId9"/>
    <p:sldId id="486" r:id="rId10"/>
    <p:sldId id="487" r:id="rId11"/>
    <p:sldId id="485" r:id="rId1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280" autoAdjust="0"/>
  </p:normalViewPr>
  <p:slideViewPr>
    <p:cSldViewPr>
      <p:cViewPr varScale="1">
        <p:scale>
          <a:sx n="105" d="100"/>
          <a:sy n="105" d="100"/>
        </p:scale>
        <p:origin x="24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csfile01\root\home\Xiangwen.Liu1\fupdate\ResearchNo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ncsfile01\root\home\Xiangwen.Liu1\fupdate\ResearchNo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ncsfile01\root\home\Xiangwen.Liu1\fupdate\ResearchNo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NCTR!$A$1:$A$7</c:f>
              <c:strCache>
                <c:ptCount val="7"/>
                <c:pt idx="0">
                  <c:v>Allergy relief</c:v>
                </c:pt>
                <c:pt idx="1">
                  <c:v>Cough relief</c:v>
                </c:pt>
                <c:pt idx="2">
                  <c:v>Pain relief</c:v>
                </c:pt>
                <c:pt idx="3">
                  <c:v>Supplement</c:v>
                </c:pt>
                <c:pt idx="4">
                  <c:v>Vitamins</c:v>
                </c:pt>
                <c:pt idx="5">
                  <c:v>Skin care</c:v>
                </c:pt>
                <c:pt idx="6">
                  <c:v>Body care</c:v>
                </c:pt>
              </c:strCache>
            </c:strRef>
          </c:cat>
          <c:val>
            <c:numRef>
              <c:f>NCTR!$B$1:$B$7</c:f>
              <c:numCache>
                <c:formatCode>General</c:formatCode>
                <c:ptCount val="7"/>
                <c:pt idx="0">
                  <c:v>730</c:v>
                </c:pt>
                <c:pt idx="1">
                  <c:v>738</c:v>
                </c:pt>
                <c:pt idx="2">
                  <c:v>765</c:v>
                </c:pt>
                <c:pt idx="3">
                  <c:v>645</c:v>
                </c:pt>
                <c:pt idx="4">
                  <c:v>999</c:v>
                </c:pt>
                <c:pt idx="5">
                  <c:v>645</c:v>
                </c:pt>
                <c:pt idx="6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E-4671-8EF0-18C7988C7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037296"/>
        <c:axId val="555573920"/>
      </c:barChart>
      <c:catAx>
        <c:axId val="55203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73920"/>
        <c:crosses val="autoZero"/>
        <c:auto val="1"/>
        <c:lblAlgn val="ctr"/>
        <c:lblOffset val="100"/>
        <c:noMultiLvlLbl val="0"/>
      </c:catAx>
      <c:valAx>
        <c:axId val="55557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03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 dirty="0"/>
              <a:t>Tokens count Average and standard deviation</a:t>
            </a:r>
          </a:p>
          <a:p>
            <a:pPr>
              <a:defRPr sz="1700"/>
            </a:pPr>
            <a:r>
              <a:rPr lang="en-US" sz="1700" baseline="0" dirty="0"/>
              <a:t> on French language</a:t>
            </a:r>
          </a:p>
        </c:rich>
      </c:tx>
      <c:layout>
        <c:manualLayout>
          <c:xMode val="edge"/>
          <c:yMode val="edge"/>
          <c:x val="0.11662409705551392"/>
          <c:y val="2.6315789473684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NCTR!$B$15</c:f>
              <c:strCache>
                <c:ptCount val="1"/>
                <c:pt idx="0">
                  <c:v>Ave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NCTR!$A$16:$A$22</c:f>
              <c:strCache>
                <c:ptCount val="7"/>
                <c:pt idx="0">
                  <c:v>allergyRelief</c:v>
                </c:pt>
                <c:pt idx="1">
                  <c:v>bodyCare</c:v>
                </c:pt>
                <c:pt idx="2">
                  <c:v>coughRelief</c:v>
                </c:pt>
                <c:pt idx="3">
                  <c:v>painRelief</c:v>
                </c:pt>
                <c:pt idx="4">
                  <c:v>skinCare</c:v>
                </c:pt>
                <c:pt idx="5">
                  <c:v>supplement</c:v>
                </c:pt>
                <c:pt idx="6">
                  <c:v>vitamins</c:v>
                </c:pt>
              </c:strCache>
            </c:strRef>
          </c:cat>
          <c:val>
            <c:numRef>
              <c:f>NCTR!$B$16:$B$22</c:f>
              <c:numCache>
                <c:formatCode>General</c:formatCode>
                <c:ptCount val="7"/>
                <c:pt idx="0">
                  <c:v>77.599999999999994</c:v>
                </c:pt>
                <c:pt idx="1">
                  <c:v>14.9</c:v>
                </c:pt>
                <c:pt idx="2">
                  <c:v>86.8</c:v>
                </c:pt>
                <c:pt idx="3">
                  <c:v>58.9</c:v>
                </c:pt>
                <c:pt idx="4">
                  <c:v>17.7</c:v>
                </c:pt>
                <c:pt idx="5">
                  <c:v>33</c:v>
                </c:pt>
                <c:pt idx="6">
                  <c:v>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E5-4EB1-A0C1-10060F541EE6}"/>
            </c:ext>
          </c:extLst>
        </c:ser>
        <c:ser>
          <c:idx val="1"/>
          <c:order val="1"/>
          <c:tx>
            <c:strRef>
              <c:f>NCTR!$C$15</c:f>
              <c:strCache>
                <c:ptCount val="1"/>
                <c:pt idx="0">
                  <c:v>Std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NCTR!$A$16:$A$22</c:f>
              <c:strCache>
                <c:ptCount val="7"/>
                <c:pt idx="0">
                  <c:v>allergyRelief</c:v>
                </c:pt>
                <c:pt idx="1">
                  <c:v>bodyCare</c:v>
                </c:pt>
                <c:pt idx="2">
                  <c:v>coughRelief</c:v>
                </c:pt>
                <c:pt idx="3">
                  <c:v>painRelief</c:v>
                </c:pt>
                <c:pt idx="4">
                  <c:v>skinCare</c:v>
                </c:pt>
                <c:pt idx="5">
                  <c:v>supplement</c:v>
                </c:pt>
                <c:pt idx="6">
                  <c:v>vitamins</c:v>
                </c:pt>
              </c:strCache>
            </c:strRef>
          </c:cat>
          <c:val>
            <c:numRef>
              <c:f>NCTR!$C$16:$C$22</c:f>
              <c:numCache>
                <c:formatCode>General</c:formatCode>
                <c:ptCount val="7"/>
                <c:pt idx="0">
                  <c:v>131</c:v>
                </c:pt>
                <c:pt idx="1">
                  <c:v>23.7</c:v>
                </c:pt>
                <c:pt idx="2">
                  <c:v>147.5</c:v>
                </c:pt>
                <c:pt idx="3">
                  <c:v>110.4</c:v>
                </c:pt>
                <c:pt idx="4">
                  <c:v>21.8</c:v>
                </c:pt>
                <c:pt idx="5">
                  <c:v>63</c:v>
                </c:pt>
                <c:pt idx="6">
                  <c:v>32.200000000000003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E5-4EB1-A0C1-10060F541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6674344"/>
        <c:axId val="656675656"/>
      </c:lineChart>
      <c:catAx>
        <c:axId val="65667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75656"/>
        <c:crosses val="autoZero"/>
        <c:auto val="1"/>
        <c:lblAlgn val="ctr"/>
        <c:lblOffset val="100"/>
        <c:noMultiLvlLbl val="0"/>
      </c:catAx>
      <c:valAx>
        <c:axId val="656675656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7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74653691973909"/>
          <c:y val="0.86597440944881887"/>
          <c:w val="0.60949028769762226"/>
          <c:h val="0.106247812773403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Average Similarity Score over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NCTR!$M$5</c:f>
              <c:strCache>
                <c:ptCount val="1"/>
                <c:pt idx="0">
                  <c:v>allergyRelief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NCTR!$N$5:$W$5</c:f>
              <c:numCache>
                <c:formatCode>General</c:formatCode>
                <c:ptCount val="10"/>
                <c:pt idx="0">
                  <c:v>20.8</c:v>
                </c:pt>
                <c:pt idx="1">
                  <c:v>20.100000000000001</c:v>
                </c:pt>
                <c:pt idx="2">
                  <c:v>27.4</c:v>
                </c:pt>
                <c:pt idx="3">
                  <c:v>26.4</c:v>
                </c:pt>
                <c:pt idx="4">
                  <c:v>27.4</c:v>
                </c:pt>
                <c:pt idx="5">
                  <c:v>26.1</c:v>
                </c:pt>
                <c:pt idx="6">
                  <c:v>26.7</c:v>
                </c:pt>
                <c:pt idx="7">
                  <c:v>23.1</c:v>
                </c:pt>
                <c:pt idx="8">
                  <c:v>23.2</c:v>
                </c:pt>
                <c:pt idx="9">
                  <c:v>21.3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A3-45D3-9AED-C6B60E777759}"/>
            </c:ext>
          </c:extLst>
        </c:ser>
        <c:ser>
          <c:idx val="1"/>
          <c:order val="1"/>
          <c:tx>
            <c:strRef>
              <c:f>NCTR!$M$6</c:f>
              <c:strCache>
                <c:ptCount val="1"/>
                <c:pt idx="0">
                  <c:v>bodyCare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NCTR!$N$6:$W$6</c:f>
              <c:numCache>
                <c:formatCode>General</c:formatCode>
                <c:ptCount val="10"/>
                <c:pt idx="0">
                  <c:v>23.7</c:v>
                </c:pt>
                <c:pt idx="1">
                  <c:v>21.4</c:v>
                </c:pt>
                <c:pt idx="2">
                  <c:v>28.5</c:v>
                </c:pt>
                <c:pt idx="3">
                  <c:v>25.2</c:v>
                </c:pt>
                <c:pt idx="4">
                  <c:v>23.5</c:v>
                </c:pt>
                <c:pt idx="5">
                  <c:v>29.1</c:v>
                </c:pt>
                <c:pt idx="6">
                  <c:v>24.6</c:v>
                </c:pt>
                <c:pt idx="7">
                  <c:v>22.9</c:v>
                </c:pt>
                <c:pt idx="8">
                  <c:v>24.4</c:v>
                </c:pt>
                <c:pt idx="9">
                  <c:v>23.3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A3-45D3-9AED-C6B60E777759}"/>
            </c:ext>
          </c:extLst>
        </c:ser>
        <c:ser>
          <c:idx val="2"/>
          <c:order val="2"/>
          <c:tx>
            <c:strRef>
              <c:f>NCTR!$M$7</c:f>
              <c:strCache>
                <c:ptCount val="1"/>
                <c:pt idx="0">
                  <c:v>coughRelief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NCTR!$N$7:$W$7</c:f>
              <c:numCache>
                <c:formatCode>General</c:formatCode>
                <c:ptCount val="10"/>
                <c:pt idx="0">
                  <c:v>18.899999999999999</c:v>
                </c:pt>
                <c:pt idx="1">
                  <c:v>15.7</c:v>
                </c:pt>
                <c:pt idx="2">
                  <c:v>28.7</c:v>
                </c:pt>
                <c:pt idx="3">
                  <c:v>23.1</c:v>
                </c:pt>
                <c:pt idx="4">
                  <c:v>22.1</c:v>
                </c:pt>
                <c:pt idx="5">
                  <c:v>29.4</c:v>
                </c:pt>
                <c:pt idx="6">
                  <c:v>24.7</c:v>
                </c:pt>
                <c:pt idx="7">
                  <c:v>18.600000000000001</c:v>
                </c:pt>
                <c:pt idx="8">
                  <c:v>20.6</c:v>
                </c:pt>
                <c:pt idx="9">
                  <c:v>17.7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A3-45D3-9AED-C6B60E777759}"/>
            </c:ext>
          </c:extLst>
        </c:ser>
        <c:ser>
          <c:idx val="3"/>
          <c:order val="3"/>
          <c:tx>
            <c:strRef>
              <c:f>NCTR!$M$8</c:f>
              <c:strCache>
                <c:ptCount val="1"/>
                <c:pt idx="0">
                  <c:v>painRelief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NCTR!$N$8:$W$8</c:f>
              <c:numCache>
                <c:formatCode>General</c:formatCode>
                <c:ptCount val="10"/>
                <c:pt idx="0">
                  <c:v>20.3</c:v>
                </c:pt>
                <c:pt idx="1">
                  <c:v>18.5</c:v>
                </c:pt>
                <c:pt idx="2">
                  <c:v>27.8</c:v>
                </c:pt>
                <c:pt idx="3">
                  <c:v>24.1</c:v>
                </c:pt>
                <c:pt idx="4">
                  <c:v>22.3</c:v>
                </c:pt>
                <c:pt idx="5">
                  <c:v>28</c:v>
                </c:pt>
                <c:pt idx="6">
                  <c:v>24.5</c:v>
                </c:pt>
                <c:pt idx="7">
                  <c:v>19.399999999999999</c:v>
                </c:pt>
                <c:pt idx="8">
                  <c:v>21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A3-45D3-9AED-C6B60E777759}"/>
            </c:ext>
          </c:extLst>
        </c:ser>
        <c:ser>
          <c:idx val="4"/>
          <c:order val="4"/>
          <c:tx>
            <c:strRef>
              <c:f>NCTR!$M$9</c:f>
              <c:strCache>
                <c:ptCount val="1"/>
                <c:pt idx="0">
                  <c:v>skinCare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NCTR!$N$9:$W$9</c:f>
              <c:numCache>
                <c:formatCode>General</c:formatCode>
                <c:ptCount val="10"/>
                <c:pt idx="0">
                  <c:v>22.2</c:v>
                </c:pt>
                <c:pt idx="1">
                  <c:v>19.399999999999999</c:v>
                </c:pt>
                <c:pt idx="2">
                  <c:v>27</c:v>
                </c:pt>
                <c:pt idx="3">
                  <c:v>24</c:v>
                </c:pt>
                <c:pt idx="4">
                  <c:v>21.9</c:v>
                </c:pt>
                <c:pt idx="5">
                  <c:v>27.3</c:v>
                </c:pt>
                <c:pt idx="6">
                  <c:v>23.3</c:v>
                </c:pt>
                <c:pt idx="7">
                  <c:v>21.3</c:v>
                </c:pt>
                <c:pt idx="8">
                  <c:v>22.3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A3-45D3-9AED-C6B60E777759}"/>
            </c:ext>
          </c:extLst>
        </c:ser>
        <c:ser>
          <c:idx val="5"/>
          <c:order val="5"/>
          <c:tx>
            <c:strRef>
              <c:f>NCTR!$M$10</c:f>
              <c:strCache>
                <c:ptCount val="1"/>
                <c:pt idx="0">
                  <c:v>supplement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NCTR!$N$10:$W$10</c:f>
              <c:numCache>
                <c:formatCode>General</c:formatCode>
                <c:ptCount val="10"/>
                <c:pt idx="0">
                  <c:v>20.100000000000001</c:v>
                </c:pt>
                <c:pt idx="1">
                  <c:v>19.3</c:v>
                </c:pt>
                <c:pt idx="2">
                  <c:v>27.6</c:v>
                </c:pt>
                <c:pt idx="3">
                  <c:v>24.8</c:v>
                </c:pt>
                <c:pt idx="4">
                  <c:v>21.8</c:v>
                </c:pt>
                <c:pt idx="5">
                  <c:v>27.2</c:v>
                </c:pt>
                <c:pt idx="6">
                  <c:v>23.5</c:v>
                </c:pt>
                <c:pt idx="7">
                  <c:v>19.899999999999999</c:v>
                </c:pt>
                <c:pt idx="8">
                  <c:v>23.3</c:v>
                </c:pt>
                <c:pt idx="9">
                  <c:v>21.6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A3-45D3-9AED-C6B60E777759}"/>
            </c:ext>
          </c:extLst>
        </c:ser>
        <c:ser>
          <c:idx val="6"/>
          <c:order val="6"/>
          <c:tx>
            <c:strRef>
              <c:f>NCTR!$M$11</c:f>
              <c:strCache>
                <c:ptCount val="1"/>
                <c:pt idx="0">
                  <c:v>vitamins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NCTR!$N$11:$W$11</c:f>
              <c:numCache>
                <c:formatCode>General</c:formatCode>
                <c:ptCount val="10"/>
                <c:pt idx="0">
                  <c:v>21.4</c:v>
                </c:pt>
                <c:pt idx="1">
                  <c:v>19.899999999999999</c:v>
                </c:pt>
                <c:pt idx="2">
                  <c:v>27.7</c:v>
                </c:pt>
                <c:pt idx="3">
                  <c:v>24.8</c:v>
                </c:pt>
                <c:pt idx="4">
                  <c:v>22.3</c:v>
                </c:pt>
                <c:pt idx="5">
                  <c:v>27.3</c:v>
                </c:pt>
                <c:pt idx="6">
                  <c:v>23.3</c:v>
                </c:pt>
                <c:pt idx="7">
                  <c:v>21</c:v>
                </c:pt>
                <c:pt idx="8">
                  <c:v>24</c:v>
                </c:pt>
                <c:pt idx="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A3-45D3-9AED-C6B60E777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343808"/>
        <c:axId val="651343480"/>
      </c:lineChart>
      <c:catAx>
        <c:axId val="65134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43480"/>
        <c:crosses val="autoZero"/>
        <c:auto val="1"/>
        <c:lblAlgn val="ctr"/>
        <c:lblOffset val="100"/>
        <c:noMultiLvlLbl val="0"/>
      </c:catAx>
      <c:valAx>
        <c:axId val="651343480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4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16,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Aug 16,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OCR for text detection recognition and identification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Xiangwen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&amp; Leihong &amp; Joshua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FDA/NCTR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Aug 23,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764639" y="4844839"/>
            <a:ext cx="3617103" cy="273844"/>
          </a:xfrm>
        </p:spPr>
        <p:txBody>
          <a:bodyPr/>
          <a:lstStyle/>
          <a:p>
            <a:r>
              <a:rPr lang="en-US" dirty="0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Score overview: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F38868-71CD-446B-936A-0785EF0D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1300"/>
              </p:ext>
            </p:extLst>
          </p:nvPr>
        </p:nvGraphicFramePr>
        <p:xfrm>
          <a:off x="457200" y="1834570"/>
          <a:ext cx="7952158" cy="2642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2801340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01922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11254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6508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75891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2780570"/>
                    </a:ext>
                  </a:extLst>
                </a:gridCol>
                <a:gridCol w="654088">
                  <a:extLst>
                    <a:ext uri="{9D8B030D-6E8A-4147-A177-3AD203B41FA5}">
                      <a16:colId xmlns:a16="http://schemas.microsoft.com/office/drawing/2014/main" val="3642481231"/>
                    </a:ext>
                  </a:extLst>
                </a:gridCol>
                <a:gridCol w="621414">
                  <a:extLst>
                    <a:ext uri="{9D8B030D-6E8A-4147-A177-3AD203B41FA5}">
                      <a16:colId xmlns:a16="http://schemas.microsoft.com/office/drawing/2014/main" val="1476941201"/>
                    </a:ext>
                  </a:extLst>
                </a:gridCol>
                <a:gridCol w="621414">
                  <a:extLst>
                    <a:ext uri="{9D8B030D-6E8A-4147-A177-3AD203B41FA5}">
                      <a16:colId xmlns:a16="http://schemas.microsoft.com/office/drawing/2014/main" val="2287640110"/>
                    </a:ext>
                  </a:extLst>
                </a:gridCol>
                <a:gridCol w="621414">
                  <a:extLst>
                    <a:ext uri="{9D8B030D-6E8A-4147-A177-3AD203B41FA5}">
                      <a16:colId xmlns:a16="http://schemas.microsoft.com/office/drawing/2014/main" val="3288749625"/>
                    </a:ext>
                  </a:extLst>
                </a:gridCol>
                <a:gridCol w="682070">
                  <a:extLst>
                    <a:ext uri="{9D8B030D-6E8A-4147-A177-3AD203B41FA5}">
                      <a16:colId xmlns:a16="http://schemas.microsoft.com/office/drawing/2014/main" val="3948673421"/>
                    </a:ext>
                  </a:extLst>
                </a:gridCol>
                <a:gridCol w="560758">
                  <a:extLst>
                    <a:ext uri="{9D8B030D-6E8A-4147-A177-3AD203B41FA5}">
                      <a16:colId xmlns:a16="http://schemas.microsoft.com/office/drawing/2014/main" val="2341458301"/>
                    </a:ext>
                  </a:extLst>
                </a:gridCol>
              </a:tblGrid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541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allergyRelief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85796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bodyCare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70736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coughRelief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42054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painRelief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15234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skinCare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5986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supplement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42505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vitamins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4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Score overview: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7120B7-5D5C-445B-8342-8A0A7ADF7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211985"/>
              </p:ext>
            </p:extLst>
          </p:nvPr>
        </p:nvGraphicFramePr>
        <p:xfrm>
          <a:off x="304800" y="1428750"/>
          <a:ext cx="7543800" cy="333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2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        Total images: 5516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936617-F5C4-41C6-B888-40CF9BEF2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676611"/>
              </p:ext>
            </p:extLst>
          </p:nvPr>
        </p:nvGraphicFramePr>
        <p:xfrm>
          <a:off x="1295400" y="1885950"/>
          <a:ext cx="5462274" cy="273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3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Limitation for Crawl from Google Images </a:t>
            </a:r>
          </a:p>
          <a:p>
            <a:pPr lvl="1"/>
            <a:r>
              <a:rPr lang="en-US" sz="1850" dirty="0"/>
              <a:t>100 limit for each search key words</a:t>
            </a:r>
          </a:p>
          <a:p>
            <a:r>
              <a:rPr lang="en-US" sz="2000" dirty="0"/>
              <a:t>Crawl images in 7 categories:</a:t>
            </a:r>
          </a:p>
          <a:p>
            <a:pPr lvl="1"/>
            <a:r>
              <a:rPr lang="en-US" sz="1850" dirty="0"/>
              <a:t>Allergy relief</a:t>
            </a:r>
          </a:p>
          <a:p>
            <a:pPr lvl="1"/>
            <a:r>
              <a:rPr lang="en-US" sz="1850" dirty="0"/>
              <a:t>Cough relief</a:t>
            </a:r>
          </a:p>
          <a:p>
            <a:pPr lvl="1"/>
            <a:r>
              <a:rPr lang="en-US" sz="1850" dirty="0"/>
              <a:t>Pain relief</a:t>
            </a:r>
          </a:p>
          <a:p>
            <a:pPr lvl="1"/>
            <a:r>
              <a:rPr lang="en-US" sz="1850" dirty="0"/>
              <a:t>Supplement</a:t>
            </a:r>
          </a:p>
          <a:p>
            <a:pPr lvl="1"/>
            <a:r>
              <a:rPr lang="en-US" sz="1850" dirty="0"/>
              <a:t>Vitamins</a:t>
            </a:r>
          </a:p>
          <a:p>
            <a:pPr lvl="1"/>
            <a:r>
              <a:rPr lang="en-US" sz="1850" dirty="0"/>
              <a:t>Skin care</a:t>
            </a:r>
          </a:p>
          <a:p>
            <a:pPr lvl="1"/>
            <a:r>
              <a:rPr lang="en-US" sz="1850" dirty="0"/>
              <a:t>Body care</a:t>
            </a:r>
          </a:p>
        </p:txBody>
      </p:sp>
    </p:spTree>
    <p:extLst>
      <p:ext uri="{BB962C8B-B14F-4D97-AF65-F5344CB8AC3E}">
        <p14:creationId xmlns:p14="http://schemas.microsoft.com/office/powerpoint/2010/main" val="220755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4301"/>
            <a:ext cx="8001000" cy="3017520"/>
          </a:xfrm>
        </p:spPr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Allergy relief </a:t>
            </a:r>
          </a:p>
          <a:p>
            <a:pPr marL="150876" lvl="1" indent="0">
              <a:buNone/>
            </a:pPr>
            <a:r>
              <a:rPr lang="en-US" sz="1850" dirty="0"/>
              <a:t>Allergy Relief, Allergy Medicine, allergy drug, Asthma and Sinus Medicine, </a:t>
            </a:r>
          </a:p>
          <a:p>
            <a:pPr marL="150876" lvl="1" indent="0">
              <a:buNone/>
            </a:pPr>
            <a:r>
              <a:rPr lang="en-US" sz="1850" dirty="0" err="1"/>
              <a:t>Sunmark</a:t>
            </a:r>
            <a:r>
              <a:rPr lang="en-US" sz="1850" dirty="0"/>
              <a:t> allergy medicine,  Premier Value allergy,  Zyrtec allergy,  Claritin allergy</a:t>
            </a:r>
          </a:p>
          <a:p>
            <a:pPr marL="150876" lvl="1" indent="0">
              <a:buNone/>
            </a:pPr>
            <a:endParaRPr lang="en-US" sz="1800" dirty="0"/>
          </a:p>
          <a:p>
            <a:pPr marL="150876" lvl="1" indent="0">
              <a:buNone/>
            </a:pPr>
            <a:r>
              <a:rPr lang="en-US" sz="1800" dirty="0"/>
              <a:t>Search key words for </a:t>
            </a:r>
            <a:r>
              <a:rPr lang="en-US" sz="1800" dirty="0">
                <a:solidFill>
                  <a:srgbClr val="FF0000"/>
                </a:solidFill>
              </a:rPr>
              <a:t>Pain relief</a:t>
            </a:r>
            <a:endParaRPr lang="en-US" sz="1800" dirty="0"/>
          </a:p>
          <a:p>
            <a:pPr marL="150876" lvl="1" indent="0">
              <a:buNone/>
            </a:pPr>
            <a:r>
              <a:rPr lang="en-US" sz="1850" dirty="0"/>
              <a:t>headache medicine, pain relief drug, pain relief medicine, pain killer drug, Advil pain relief, Aleve pain relief,  </a:t>
            </a:r>
            <a:r>
              <a:rPr lang="en-US" sz="1850" dirty="0" err="1"/>
              <a:t>Hylands</a:t>
            </a:r>
            <a:r>
              <a:rPr lang="en-US" sz="1850" dirty="0"/>
              <a:t> pain relief, Icy Hot pain relief, Premier Value pain relief, </a:t>
            </a:r>
            <a:r>
              <a:rPr lang="en-US" sz="1850" dirty="0" err="1"/>
              <a:t>Sunmark</a:t>
            </a:r>
            <a:r>
              <a:rPr lang="en-US" sz="1850" dirty="0"/>
              <a:t> pain relief, </a:t>
            </a:r>
            <a:r>
              <a:rPr lang="en-US" sz="1850" dirty="0" err="1"/>
              <a:t>Boiron</a:t>
            </a:r>
            <a:r>
              <a:rPr lang="en-US" sz="1850" dirty="0"/>
              <a:t> pain relief</a:t>
            </a:r>
          </a:p>
        </p:txBody>
      </p:sp>
    </p:spTree>
    <p:extLst>
      <p:ext uri="{BB962C8B-B14F-4D97-AF65-F5344CB8AC3E}">
        <p14:creationId xmlns:p14="http://schemas.microsoft.com/office/powerpoint/2010/main" val="27038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Cough relief </a:t>
            </a:r>
          </a:p>
          <a:p>
            <a:pPr marL="150876" lvl="1" indent="0">
              <a:buNone/>
            </a:pPr>
            <a:r>
              <a:rPr lang="en-US" sz="1850" dirty="0"/>
              <a:t>Cough Cold medicine, Cough Flu medicine, Cold Flu medicine, cough relief medicine, Vicks cough relief dug, </a:t>
            </a:r>
            <a:r>
              <a:rPr lang="en-US" sz="1850" dirty="0" err="1"/>
              <a:t>Mucinex</a:t>
            </a:r>
            <a:r>
              <a:rPr lang="en-US" sz="1850" dirty="0"/>
              <a:t> cough relief dug,  Halls cough relief dug,  Theraflu cough relief dug, Premier Value cough relief dug, </a:t>
            </a:r>
            <a:r>
              <a:rPr lang="en-US" sz="1850" dirty="0" err="1"/>
              <a:t>Sunmark</a:t>
            </a:r>
            <a:r>
              <a:rPr lang="en-US" sz="1850" dirty="0"/>
              <a:t> cough relief dug, Alka-Seltzer cough relief dug</a:t>
            </a:r>
          </a:p>
          <a:p>
            <a:pPr marL="150876" lvl="1" indent="0">
              <a:buNone/>
            </a:pPr>
            <a:endParaRPr lang="en-US" sz="1850" dirty="0"/>
          </a:p>
          <a:p>
            <a:pPr marL="150876" lvl="1" indent="0">
              <a:buNone/>
            </a:pPr>
            <a:r>
              <a:rPr lang="en-US" sz="1800" dirty="0"/>
              <a:t>Search key words for </a:t>
            </a:r>
            <a:r>
              <a:rPr lang="en-US" sz="1800" dirty="0">
                <a:solidFill>
                  <a:srgbClr val="FF0000"/>
                </a:solidFill>
              </a:rPr>
              <a:t>Supplement</a:t>
            </a:r>
          </a:p>
          <a:p>
            <a:pPr marL="150876" lvl="1" indent="0">
              <a:buNone/>
            </a:pPr>
            <a:r>
              <a:rPr lang="en-US" sz="1850" dirty="0"/>
              <a:t>21st Century supplement, Centrum </a:t>
            </a:r>
            <a:r>
              <a:rPr lang="en-US" sz="1850" dirty="0" err="1"/>
              <a:t>supplement,Mason</a:t>
            </a:r>
            <a:r>
              <a:rPr lang="en-US" sz="1850" dirty="0"/>
              <a:t> supplement, Natures Bounty supplement, Natures Truth supplement, Nature Made supplement, Premier Value supplement, Sundance supplement, Sundown Naturals supplement, </a:t>
            </a:r>
            <a:r>
              <a:rPr lang="en-US" sz="1850" dirty="0" err="1"/>
              <a:t>Sunmark</a:t>
            </a:r>
            <a:r>
              <a:rPr lang="en-US" sz="1850" dirty="0"/>
              <a:t> supplement</a:t>
            </a:r>
          </a:p>
        </p:txBody>
      </p:sp>
    </p:spTree>
    <p:extLst>
      <p:ext uri="{BB962C8B-B14F-4D97-AF65-F5344CB8AC3E}">
        <p14:creationId xmlns:p14="http://schemas.microsoft.com/office/powerpoint/2010/main" val="13185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Vitamins</a:t>
            </a:r>
          </a:p>
          <a:p>
            <a:pPr marL="150876" lvl="1" indent="0">
              <a:buNone/>
            </a:pPr>
            <a:r>
              <a:rPr lang="en-US" sz="1850" dirty="0"/>
              <a:t>Vitamin b supplement, Vitamin A supplement, Vitamin D supplement, Vitamin E supplement, B complex supplement, Vitamin c supplement, Multivitamins supplement, Calcium supplements, Chromium supplement, Iron supplement, Magnesium supplement, Potassium supplement, Selenium supplement, Zinc supplement</a:t>
            </a:r>
          </a:p>
          <a:p>
            <a:pPr marL="150876" lvl="1" indent="0">
              <a:buNone/>
            </a:pPr>
            <a:r>
              <a:rPr lang="en-US" sz="1800" dirty="0"/>
              <a:t>Search key words for </a:t>
            </a:r>
            <a:r>
              <a:rPr lang="en-US" sz="1800" dirty="0">
                <a:solidFill>
                  <a:srgbClr val="FF0000"/>
                </a:solidFill>
              </a:rPr>
              <a:t>Skin care</a:t>
            </a:r>
            <a:endParaRPr lang="en-US" sz="1800" dirty="0"/>
          </a:p>
          <a:p>
            <a:pPr marL="150876" lvl="1" indent="0">
              <a:buNone/>
            </a:pPr>
            <a:r>
              <a:rPr lang="en-US" sz="1850" dirty="0"/>
              <a:t>Anti-Aging cream, Acne cream, Dehydration cream, Sensitive &amp; Redness cream, Daily Care facial cream, Lifting &amp; Firming cream, Creams &amp; Moisturizers, facial Cleansers, Sunscreen cream</a:t>
            </a:r>
          </a:p>
        </p:txBody>
      </p:sp>
    </p:spTree>
    <p:extLst>
      <p:ext uri="{BB962C8B-B14F-4D97-AF65-F5344CB8AC3E}">
        <p14:creationId xmlns:p14="http://schemas.microsoft.com/office/powerpoint/2010/main" val="295512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Body care</a:t>
            </a:r>
          </a:p>
          <a:p>
            <a:pPr marL="150876" lvl="1" indent="0">
              <a:buNone/>
            </a:pPr>
            <a:r>
              <a:rPr lang="en-US" sz="1850" dirty="0"/>
              <a:t>Body Lotions, Body Butter, Body Scrubs, body creams, hand creams, Neutrogena body wash, Neutrogena body lotion, Bath &amp; Body Works lotion, Bath &amp; Body Works wash, Bath &amp; Body Works cream, Suave body lotion, Suave body wash, Suave body cream, Olay body lotion, Olay body wash, Olay body cream</a:t>
            </a:r>
          </a:p>
        </p:txBody>
      </p:sp>
    </p:spTree>
    <p:extLst>
      <p:ext uri="{BB962C8B-B14F-4D97-AF65-F5344CB8AC3E}">
        <p14:creationId xmlns:p14="http://schemas.microsoft.com/office/powerpoint/2010/main" val="36052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overview: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4C981A-F12D-46E1-B8B2-F5D787745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49359"/>
              </p:ext>
            </p:extLst>
          </p:nvPr>
        </p:nvGraphicFramePr>
        <p:xfrm>
          <a:off x="1174406" y="1428750"/>
          <a:ext cx="625093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53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Score overview: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Select 10 samples from </a:t>
            </a:r>
            <a:r>
              <a:rPr lang="en-US" sz="2400" dirty="0">
                <a:solidFill>
                  <a:srgbClr val="FF0000"/>
                </a:solidFill>
              </a:rPr>
              <a:t>Allergy Relief </a:t>
            </a:r>
            <a:r>
              <a:rPr lang="en-US" sz="2400" dirty="0">
                <a:solidFill>
                  <a:schemeClr val="tx1"/>
                </a:solidFill>
              </a:rPr>
              <a:t>category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Compare with all records in 7 categories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Result is a 5516x10 matrix</a:t>
            </a:r>
          </a:p>
          <a:p>
            <a:pPr marL="150876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075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3929</TotalTime>
  <Words>669</Words>
  <Application>Microsoft Office PowerPoint</Application>
  <PresentationFormat>On-screen Show (16:9)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OCR for text detection recognition and identification</vt:lpstr>
      <vt:lpstr>Data prepare: Collecting medicine images</vt:lpstr>
      <vt:lpstr>Data prepare: Collecting medicine images</vt:lpstr>
      <vt:lpstr>Data prepare: Collecting medicine images</vt:lpstr>
      <vt:lpstr>Data prepare: Collecting medicine images</vt:lpstr>
      <vt:lpstr>Data prepare: Collecting medicine images</vt:lpstr>
      <vt:lpstr>Data prepare: Collecting medicine images</vt:lpstr>
      <vt:lpstr>Dataset overview:</vt:lpstr>
      <vt:lpstr>Similarity Score overview:</vt:lpstr>
      <vt:lpstr>Similarity Score overview:</vt:lpstr>
      <vt:lpstr>Similarity Score overview: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181</cp:revision>
  <dcterms:created xsi:type="dcterms:W3CDTF">2018-05-13T21:34:53Z</dcterms:created>
  <dcterms:modified xsi:type="dcterms:W3CDTF">2018-08-23T16:57:13Z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