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3"/>
  </p:notesMasterIdLst>
  <p:sldIdLst>
    <p:sldId id="428" r:id="rId2"/>
    <p:sldId id="479" r:id="rId3"/>
    <p:sldId id="457" r:id="rId4"/>
    <p:sldId id="480" r:id="rId5"/>
    <p:sldId id="481" r:id="rId6"/>
    <p:sldId id="482" r:id="rId7"/>
    <p:sldId id="483" r:id="rId8"/>
    <p:sldId id="484" r:id="rId9"/>
    <p:sldId id="486" r:id="rId10"/>
    <p:sldId id="487" r:id="rId11"/>
    <p:sldId id="485" r:id="rId12"/>
    <p:sldId id="477" r:id="rId13"/>
    <p:sldId id="472" r:id="rId14"/>
    <p:sldId id="473" r:id="rId15"/>
    <p:sldId id="474" r:id="rId16"/>
    <p:sldId id="475" r:id="rId17"/>
    <p:sldId id="476" r:id="rId18"/>
    <p:sldId id="478" r:id="rId19"/>
    <p:sldId id="458" r:id="rId20"/>
    <p:sldId id="459" r:id="rId21"/>
    <p:sldId id="455" r:id="rId22"/>
    <p:sldId id="460" r:id="rId23"/>
    <p:sldId id="461" r:id="rId24"/>
    <p:sldId id="451" r:id="rId25"/>
    <p:sldId id="453" r:id="rId26"/>
    <p:sldId id="467" r:id="rId27"/>
    <p:sldId id="468" r:id="rId28"/>
    <p:sldId id="469" r:id="rId29"/>
    <p:sldId id="470" r:id="rId30"/>
    <p:sldId id="471" r:id="rId31"/>
    <p:sldId id="454" r:id="rId3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2" autoAdjust="0"/>
    <p:restoredTop sz="94280" autoAdjust="0"/>
  </p:normalViewPr>
  <p:slideViewPr>
    <p:cSldViewPr>
      <p:cViewPr varScale="1">
        <p:scale>
          <a:sx n="86" d="100"/>
          <a:sy n="86" d="100"/>
        </p:scale>
        <p:origin x="90" y="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73" d="100"/>
          <a:sy n="173" d="100"/>
        </p:scale>
        <p:origin x="73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ncsfile01\root\home\Xiangwen.Liu1\fupdate\ResearchNo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ncsfile01\root\home\Xiangwen.Liu1\fupdate\ResearchNot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ncsfile01\root\home\Xiangwen.Liu1\fupdate\ResearchNot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NCTR!$A$1:$A$7</c:f>
              <c:strCache>
                <c:ptCount val="7"/>
                <c:pt idx="0">
                  <c:v>Allergy relief</c:v>
                </c:pt>
                <c:pt idx="1">
                  <c:v>Cough relief</c:v>
                </c:pt>
                <c:pt idx="2">
                  <c:v>Pain relief</c:v>
                </c:pt>
                <c:pt idx="3">
                  <c:v>Supplement</c:v>
                </c:pt>
                <c:pt idx="4">
                  <c:v>Vitamins</c:v>
                </c:pt>
                <c:pt idx="5">
                  <c:v>Skin care</c:v>
                </c:pt>
                <c:pt idx="6">
                  <c:v>Body care</c:v>
                </c:pt>
              </c:strCache>
            </c:strRef>
          </c:cat>
          <c:val>
            <c:numRef>
              <c:f>NCTR!$B$1:$B$7</c:f>
              <c:numCache>
                <c:formatCode>General</c:formatCode>
                <c:ptCount val="7"/>
                <c:pt idx="0">
                  <c:v>730</c:v>
                </c:pt>
                <c:pt idx="1">
                  <c:v>738</c:v>
                </c:pt>
                <c:pt idx="2">
                  <c:v>765</c:v>
                </c:pt>
                <c:pt idx="3">
                  <c:v>645</c:v>
                </c:pt>
                <c:pt idx="4">
                  <c:v>999</c:v>
                </c:pt>
                <c:pt idx="5">
                  <c:v>645</c:v>
                </c:pt>
                <c:pt idx="6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E-4671-8EF0-18C7988C7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037296"/>
        <c:axId val="555573920"/>
      </c:barChart>
      <c:catAx>
        <c:axId val="55203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73920"/>
        <c:crosses val="autoZero"/>
        <c:auto val="1"/>
        <c:lblAlgn val="ctr"/>
        <c:lblOffset val="100"/>
        <c:noMultiLvlLbl val="0"/>
      </c:catAx>
      <c:valAx>
        <c:axId val="55557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03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aseline="0" dirty="0"/>
              <a:t>Tokens count on French 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NCTR!$B$15</c:f>
              <c:strCache>
                <c:ptCount val="1"/>
                <c:pt idx="0">
                  <c:v>Ave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NCTR!$A$16:$A$22</c:f>
              <c:strCache>
                <c:ptCount val="7"/>
                <c:pt idx="0">
                  <c:v>allergyRelief</c:v>
                </c:pt>
                <c:pt idx="1">
                  <c:v>bodyCare</c:v>
                </c:pt>
                <c:pt idx="2">
                  <c:v>coughRelief</c:v>
                </c:pt>
                <c:pt idx="3">
                  <c:v>painRelief</c:v>
                </c:pt>
                <c:pt idx="4">
                  <c:v>skinCare</c:v>
                </c:pt>
                <c:pt idx="5">
                  <c:v>supplement</c:v>
                </c:pt>
                <c:pt idx="6">
                  <c:v>vitamins</c:v>
                </c:pt>
              </c:strCache>
            </c:strRef>
          </c:cat>
          <c:val>
            <c:numRef>
              <c:f>NCTR!$B$16:$B$22</c:f>
              <c:numCache>
                <c:formatCode>General</c:formatCode>
                <c:ptCount val="7"/>
                <c:pt idx="0">
                  <c:v>77.599999999999994</c:v>
                </c:pt>
                <c:pt idx="1">
                  <c:v>14.9</c:v>
                </c:pt>
                <c:pt idx="2">
                  <c:v>86.8</c:v>
                </c:pt>
                <c:pt idx="3">
                  <c:v>58.9</c:v>
                </c:pt>
                <c:pt idx="4">
                  <c:v>17.7</c:v>
                </c:pt>
                <c:pt idx="5">
                  <c:v>33</c:v>
                </c:pt>
                <c:pt idx="6">
                  <c:v>21.4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E5-4EB1-A0C1-10060F541EE6}"/>
            </c:ext>
          </c:extLst>
        </c:ser>
        <c:ser>
          <c:idx val="1"/>
          <c:order val="1"/>
          <c:tx>
            <c:strRef>
              <c:f>NCTR!$C$15</c:f>
              <c:strCache>
                <c:ptCount val="1"/>
                <c:pt idx="0">
                  <c:v>Std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NCTR!$A$16:$A$22</c:f>
              <c:strCache>
                <c:ptCount val="7"/>
                <c:pt idx="0">
                  <c:v>allergyRelief</c:v>
                </c:pt>
                <c:pt idx="1">
                  <c:v>bodyCare</c:v>
                </c:pt>
                <c:pt idx="2">
                  <c:v>coughRelief</c:v>
                </c:pt>
                <c:pt idx="3">
                  <c:v>painRelief</c:v>
                </c:pt>
                <c:pt idx="4">
                  <c:v>skinCare</c:v>
                </c:pt>
                <c:pt idx="5">
                  <c:v>supplement</c:v>
                </c:pt>
                <c:pt idx="6">
                  <c:v>vitamins</c:v>
                </c:pt>
              </c:strCache>
            </c:strRef>
          </c:cat>
          <c:val>
            <c:numRef>
              <c:f>NCTR!$C$16:$C$22</c:f>
              <c:numCache>
                <c:formatCode>General</c:formatCode>
                <c:ptCount val="7"/>
                <c:pt idx="0">
                  <c:v>131</c:v>
                </c:pt>
                <c:pt idx="1">
                  <c:v>23.7</c:v>
                </c:pt>
                <c:pt idx="2">
                  <c:v>147.5</c:v>
                </c:pt>
                <c:pt idx="3">
                  <c:v>110.4</c:v>
                </c:pt>
                <c:pt idx="4">
                  <c:v>21.8</c:v>
                </c:pt>
                <c:pt idx="5">
                  <c:v>63</c:v>
                </c:pt>
                <c:pt idx="6">
                  <c:v>32.200000000000003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E5-4EB1-A0C1-10060F541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6674344"/>
        <c:axId val="656675656"/>
      </c:lineChart>
      <c:catAx>
        <c:axId val="656674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675656"/>
        <c:crosses val="autoZero"/>
        <c:auto val="1"/>
        <c:lblAlgn val="ctr"/>
        <c:lblOffset val="100"/>
        <c:noMultiLvlLbl val="0"/>
      </c:catAx>
      <c:valAx>
        <c:axId val="656675656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67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74653691973909"/>
          <c:y val="0.86597440944881887"/>
          <c:w val="0.60949028769762226"/>
          <c:h val="0.106247812773403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/>
              <a:t>Average Similarity Score over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NCTR!$M$5</c:f>
              <c:strCache>
                <c:ptCount val="1"/>
                <c:pt idx="0">
                  <c:v>allergyRelief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NCTR!$N$5:$W$5</c:f>
              <c:numCache>
                <c:formatCode>General</c:formatCode>
                <c:ptCount val="10"/>
                <c:pt idx="0">
                  <c:v>20.8</c:v>
                </c:pt>
                <c:pt idx="1">
                  <c:v>20.100000000000001</c:v>
                </c:pt>
                <c:pt idx="2">
                  <c:v>27.4</c:v>
                </c:pt>
                <c:pt idx="3">
                  <c:v>26.4</c:v>
                </c:pt>
                <c:pt idx="4">
                  <c:v>27.4</c:v>
                </c:pt>
                <c:pt idx="5">
                  <c:v>26.1</c:v>
                </c:pt>
                <c:pt idx="6">
                  <c:v>26.7</c:v>
                </c:pt>
                <c:pt idx="7">
                  <c:v>23.1</c:v>
                </c:pt>
                <c:pt idx="8">
                  <c:v>23.2</c:v>
                </c:pt>
                <c:pt idx="9">
                  <c:v>21.3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A3-45D3-9AED-C6B60E777759}"/>
            </c:ext>
          </c:extLst>
        </c:ser>
        <c:ser>
          <c:idx val="1"/>
          <c:order val="1"/>
          <c:tx>
            <c:strRef>
              <c:f>NCTR!$M$6</c:f>
              <c:strCache>
                <c:ptCount val="1"/>
                <c:pt idx="0">
                  <c:v>bodyCare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NCTR!$N$6:$W$6</c:f>
              <c:numCache>
                <c:formatCode>General</c:formatCode>
                <c:ptCount val="10"/>
                <c:pt idx="0">
                  <c:v>23.7</c:v>
                </c:pt>
                <c:pt idx="1">
                  <c:v>21.4</c:v>
                </c:pt>
                <c:pt idx="2">
                  <c:v>28.5</c:v>
                </c:pt>
                <c:pt idx="3">
                  <c:v>25.2</c:v>
                </c:pt>
                <c:pt idx="4">
                  <c:v>23.5</c:v>
                </c:pt>
                <c:pt idx="5">
                  <c:v>29.1</c:v>
                </c:pt>
                <c:pt idx="6">
                  <c:v>24.6</c:v>
                </c:pt>
                <c:pt idx="7">
                  <c:v>22.9</c:v>
                </c:pt>
                <c:pt idx="8">
                  <c:v>24.4</c:v>
                </c:pt>
                <c:pt idx="9">
                  <c:v>23.3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A3-45D3-9AED-C6B60E777759}"/>
            </c:ext>
          </c:extLst>
        </c:ser>
        <c:ser>
          <c:idx val="2"/>
          <c:order val="2"/>
          <c:tx>
            <c:strRef>
              <c:f>NCTR!$M$7</c:f>
              <c:strCache>
                <c:ptCount val="1"/>
                <c:pt idx="0">
                  <c:v>coughRelief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NCTR!$N$7:$W$7</c:f>
              <c:numCache>
                <c:formatCode>General</c:formatCode>
                <c:ptCount val="10"/>
                <c:pt idx="0">
                  <c:v>18.899999999999999</c:v>
                </c:pt>
                <c:pt idx="1">
                  <c:v>15.7</c:v>
                </c:pt>
                <c:pt idx="2">
                  <c:v>28.7</c:v>
                </c:pt>
                <c:pt idx="3">
                  <c:v>23.1</c:v>
                </c:pt>
                <c:pt idx="4">
                  <c:v>22.1</c:v>
                </c:pt>
                <c:pt idx="5">
                  <c:v>29.4</c:v>
                </c:pt>
                <c:pt idx="6">
                  <c:v>24.7</c:v>
                </c:pt>
                <c:pt idx="7">
                  <c:v>18.600000000000001</c:v>
                </c:pt>
                <c:pt idx="8">
                  <c:v>20.6</c:v>
                </c:pt>
                <c:pt idx="9">
                  <c:v>17.7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A3-45D3-9AED-C6B60E777759}"/>
            </c:ext>
          </c:extLst>
        </c:ser>
        <c:ser>
          <c:idx val="3"/>
          <c:order val="3"/>
          <c:tx>
            <c:strRef>
              <c:f>NCTR!$M$8</c:f>
              <c:strCache>
                <c:ptCount val="1"/>
                <c:pt idx="0">
                  <c:v>painRelief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NCTR!$N$8:$W$8</c:f>
              <c:numCache>
                <c:formatCode>General</c:formatCode>
                <c:ptCount val="10"/>
                <c:pt idx="0">
                  <c:v>20.3</c:v>
                </c:pt>
                <c:pt idx="1">
                  <c:v>18.5</c:v>
                </c:pt>
                <c:pt idx="2">
                  <c:v>27.8</c:v>
                </c:pt>
                <c:pt idx="3">
                  <c:v>24.1</c:v>
                </c:pt>
                <c:pt idx="4">
                  <c:v>22.3</c:v>
                </c:pt>
                <c:pt idx="5">
                  <c:v>28</c:v>
                </c:pt>
                <c:pt idx="6">
                  <c:v>24.5</c:v>
                </c:pt>
                <c:pt idx="7">
                  <c:v>19.399999999999999</c:v>
                </c:pt>
                <c:pt idx="8">
                  <c:v>21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A3-45D3-9AED-C6B60E777759}"/>
            </c:ext>
          </c:extLst>
        </c:ser>
        <c:ser>
          <c:idx val="4"/>
          <c:order val="4"/>
          <c:tx>
            <c:strRef>
              <c:f>NCTR!$M$9</c:f>
              <c:strCache>
                <c:ptCount val="1"/>
                <c:pt idx="0">
                  <c:v>skinCare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NCTR!$N$9:$W$9</c:f>
              <c:numCache>
                <c:formatCode>General</c:formatCode>
                <c:ptCount val="10"/>
                <c:pt idx="0">
                  <c:v>22.2</c:v>
                </c:pt>
                <c:pt idx="1">
                  <c:v>19.399999999999999</c:v>
                </c:pt>
                <c:pt idx="2">
                  <c:v>27</c:v>
                </c:pt>
                <c:pt idx="3">
                  <c:v>24</c:v>
                </c:pt>
                <c:pt idx="4">
                  <c:v>21.9</c:v>
                </c:pt>
                <c:pt idx="5">
                  <c:v>27.3</c:v>
                </c:pt>
                <c:pt idx="6">
                  <c:v>23.3</c:v>
                </c:pt>
                <c:pt idx="7">
                  <c:v>21.3</c:v>
                </c:pt>
                <c:pt idx="8">
                  <c:v>22.3</c:v>
                </c:pt>
                <c:pt idx="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A3-45D3-9AED-C6B60E777759}"/>
            </c:ext>
          </c:extLst>
        </c:ser>
        <c:ser>
          <c:idx val="5"/>
          <c:order val="5"/>
          <c:tx>
            <c:strRef>
              <c:f>NCTR!$M$10</c:f>
              <c:strCache>
                <c:ptCount val="1"/>
                <c:pt idx="0">
                  <c:v>supplement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NCTR!$N$10:$W$10</c:f>
              <c:numCache>
                <c:formatCode>General</c:formatCode>
                <c:ptCount val="10"/>
                <c:pt idx="0">
                  <c:v>20.100000000000001</c:v>
                </c:pt>
                <c:pt idx="1">
                  <c:v>19.3</c:v>
                </c:pt>
                <c:pt idx="2">
                  <c:v>27.6</c:v>
                </c:pt>
                <c:pt idx="3">
                  <c:v>24.8</c:v>
                </c:pt>
                <c:pt idx="4">
                  <c:v>21.8</c:v>
                </c:pt>
                <c:pt idx="5">
                  <c:v>27.2</c:v>
                </c:pt>
                <c:pt idx="6">
                  <c:v>23.5</c:v>
                </c:pt>
                <c:pt idx="7">
                  <c:v>19.899999999999999</c:v>
                </c:pt>
                <c:pt idx="8">
                  <c:v>23.3</c:v>
                </c:pt>
                <c:pt idx="9">
                  <c:v>21.6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A3-45D3-9AED-C6B60E777759}"/>
            </c:ext>
          </c:extLst>
        </c:ser>
        <c:ser>
          <c:idx val="6"/>
          <c:order val="6"/>
          <c:tx>
            <c:strRef>
              <c:f>NCTR!$M$11</c:f>
              <c:strCache>
                <c:ptCount val="1"/>
                <c:pt idx="0">
                  <c:v>vitamins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NCTR!$N$4:$W$4</c:f>
              <c:strCache>
                <c:ptCount val="10"/>
                <c:pt idx="0">
                  <c:v>Sample1</c:v>
                </c:pt>
                <c:pt idx="1">
                  <c:v>Sample2</c:v>
                </c:pt>
                <c:pt idx="2">
                  <c:v>Sample3</c:v>
                </c:pt>
                <c:pt idx="3">
                  <c:v>Sample4</c:v>
                </c:pt>
                <c:pt idx="4">
                  <c:v>Sample5</c:v>
                </c:pt>
                <c:pt idx="5">
                  <c:v>Sample6</c:v>
                </c:pt>
                <c:pt idx="6">
                  <c:v>Sample7</c:v>
                </c:pt>
                <c:pt idx="7">
                  <c:v>Sample8</c:v>
                </c:pt>
                <c:pt idx="8">
                  <c:v>Sample9</c:v>
                </c:pt>
                <c:pt idx="9">
                  <c:v>Sample10</c:v>
                </c:pt>
              </c:strCache>
            </c:strRef>
          </c:cat>
          <c:val>
            <c:numRef>
              <c:f>NCTR!$N$11:$W$11</c:f>
              <c:numCache>
                <c:formatCode>General</c:formatCode>
                <c:ptCount val="10"/>
                <c:pt idx="0">
                  <c:v>21.4</c:v>
                </c:pt>
                <c:pt idx="1">
                  <c:v>19.899999999999999</c:v>
                </c:pt>
                <c:pt idx="2">
                  <c:v>27.7</c:v>
                </c:pt>
                <c:pt idx="3">
                  <c:v>24.8</c:v>
                </c:pt>
                <c:pt idx="4">
                  <c:v>22.3</c:v>
                </c:pt>
                <c:pt idx="5">
                  <c:v>27.3</c:v>
                </c:pt>
                <c:pt idx="6">
                  <c:v>23.3</c:v>
                </c:pt>
                <c:pt idx="7">
                  <c:v>21</c:v>
                </c:pt>
                <c:pt idx="8">
                  <c:v>24</c:v>
                </c:pt>
                <c:pt idx="9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3A3-45D3-9AED-C6B60E777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1343808"/>
        <c:axId val="651343480"/>
      </c:lineChart>
      <c:catAx>
        <c:axId val="65134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43480"/>
        <c:crosses val="autoZero"/>
        <c:auto val="1"/>
        <c:lblAlgn val="ctr"/>
        <c:lblOffset val="100"/>
        <c:noMultiLvlLbl val="0"/>
      </c:catAx>
      <c:valAx>
        <c:axId val="651343480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4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2D19-5EC5-F542-BD06-E8A85F12AFE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EAFF-6451-194E-85F6-CA329C6F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CEAFF-6451-194E-85F6-CA329C6F92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7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3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/>
              <a:t>June 26, 2018</a:t>
            </a:r>
            <a:endParaRPr lang="en-US" spc="-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16,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Xiangwen &amp; Leihong &amp; Joshua; FDA/NCTR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Aug 16,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Xiangwen &amp; Leihong &amp; Joshua; FDA/NCTR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932390E4-05C4-4AD1-A534-76C4840C8D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OCR for text detection recognition and identification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Xiangwen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&amp; Leihong &amp; Joshua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FDA/NCTR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July 27, 2018</a:t>
            </a:r>
          </a:p>
          <a:p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822961" y="4844839"/>
            <a:ext cx="1854203" cy="273844"/>
          </a:xfrm>
        </p:spPr>
        <p:txBody>
          <a:bodyPr/>
          <a:lstStyle/>
          <a:p>
            <a:r>
              <a:rPr lang="en-US" dirty="0"/>
              <a:t>Aug 16,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764639" y="4844839"/>
            <a:ext cx="3617103" cy="273844"/>
          </a:xfrm>
        </p:spPr>
        <p:txBody>
          <a:bodyPr/>
          <a:lstStyle/>
          <a:p>
            <a:r>
              <a:rPr lang="en-US" dirty="0"/>
              <a:t>Xiangwen &amp; Leihong &amp; Joshua; FDA/NCTR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425344" y="4844839"/>
            <a:ext cx="984019" cy="273844"/>
          </a:xfrm>
        </p:spPr>
        <p:txBody>
          <a:bodyPr/>
          <a:lstStyle/>
          <a:p>
            <a:fld id="{932390E4-05C4-4AD1-A534-76C4840C8D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4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Similarity Score overview: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F38868-71CD-446B-936A-0785EF0D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1300"/>
              </p:ext>
            </p:extLst>
          </p:nvPr>
        </p:nvGraphicFramePr>
        <p:xfrm>
          <a:off x="457200" y="1834570"/>
          <a:ext cx="7952158" cy="2642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2801340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01922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11254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865088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75891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72780570"/>
                    </a:ext>
                  </a:extLst>
                </a:gridCol>
                <a:gridCol w="654088">
                  <a:extLst>
                    <a:ext uri="{9D8B030D-6E8A-4147-A177-3AD203B41FA5}">
                      <a16:colId xmlns:a16="http://schemas.microsoft.com/office/drawing/2014/main" val="3642481231"/>
                    </a:ext>
                  </a:extLst>
                </a:gridCol>
                <a:gridCol w="621414">
                  <a:extLst>
                    <a:ext uri="{9D8B030D-6E8A-4147-A177-3AD203B41FA5}">
                      <a16:colId xmlns:a16="http://schemas.microsoft.com/office/drawing/2014/main" val="1476941201"/>
                    </a:ext>
                  </a:extLst>
                </a:gridCol>
                <a:gridCol w="621414">
                  <a:extLst>
                    <a:ext uri="{9D8B030D-6E8A-4147-A177-3AD203B41FA5}">
                      <a16:colId xmlns:a16="http://schemas.microsoft.com/office/drawing/2014/main" val="2287640110"/>
                    </a:ext>
                  </a:extLst>
                </a:gridCol>
                <a:gridCol w="621414">
                  <a:extLst>
                    <a:ext uri="{9D8B030D-6E8A-4147-A177-3AD203B41FA5}">
                      <a16:colId xmlns:a16="http://schemas.microsoft.com/office/drawing/2014/main" val="3288749625"/>
                    </a:ext>
                  </a:extLst>
                </a:gridCol>
                <a:gridCol w="682070">
                  <a:extLst>
                    <a:ext uri="{9D8B030D-6E8A-4147-A177-3AD203B41FA5}">
                      <a16:colId xmlns:a16="http://schemas.microsoft.com/office/drawing/2014/main" val="3948673421"/>
                    </a:ext>
                  </a:extLst>
                </a:gridCol>
                <a:gridCol w="560758">
                  <a:extLst>
                    <a:ext uri="{9D8B030D-6E8A-4147-A177-3AD203B41FA5}">
                      <a16:colId xmlns:a16="http://schemas.microsoft.com/office/drawing/2014/main" val="2341458301"/>
                    </a:ext>
                  </a:extLst>
                </a:gridCol>
              </a:tblGrid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Sample10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541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allergyRelief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85796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bodyCare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70736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coughRelief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42054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painRelief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15234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skinCare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15986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supplement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42505"/>
                  </a:ext>
                </a:extLst>
              </a:tr>
              <a:tr h="330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vitamins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6">
                        <a:lumMod val="40000"/>
                        <a:lumOff val="60000"/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23.5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5" marR="9215" marT="9215" marB="0" anchor="b">
                    <a:solidFill>
                      <a:schemeClr val="accent1">
                        <a:lumMod val="60000"/>
                        <a:lumOff val="40000"/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4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96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Similarity Score overview: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7120B7-5D5C-445B-8342-8A0A7ADF7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211985"/>
              </p:ext>
            </p:extLst>
          </p:nvPr>
        </p:nvGraphicFramePr>
        <p:xfrm>
          <a:off x="304800" y="1428750"/>
          <a:ext cx="7543800" cy="333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28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</p:spTree>
    <p:extLst>
      <p:ext uri="{BB962C8B-B14F-4D97-AF65-F5344CB8AC3E}">
        <p14:creationId xmlns:p14="http://schemas.microsoft.com/office/powerpoint/2010/main" val="325685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</p:spTree>
    <p:extLst>
      <p:ext uri="{BB962C8B-B14F-4D97-AF65-F5344CB8AC3E}">
        <p14:creationId xmlns:p14="http://schemas.microsoft.com/office/powerpoint/2010/main" val="318736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</p:spTree>
    <p:extLst>
      <p:ext uri="{BB962C8B-B14F-4D97-AF65-F5344CB8AC3E}">
        <p14:creationId xmlns:p14="http://schemas.microsoft.com/office/powerpoint/2010/main" val="50373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</p:spTree>
    <p:extLst>
      <p:ext uri="{BB962C8B-B14F-4D97-AF65-F5344CB8AC3E}">
        <p14:creationId xmlns:p14="http://schemas.microsoft.com/office/powerpoint/2010/main" val="256221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343474"/>
            <a:ext cx="1089319" cy="869226"/>
          </a:xfrm>
          <a:prstGeom prst="rect">
            <a:avLst/>
          </a:prstGeom>
        </p:spPr>
      </p:pic>
      <p:cxnSp>
        <p:nvCxnSpPr>
          <p:cNvPr id="1047" name="Straight Arrow Connector 1046"/>
          <p:cNvCxnSpPr/>
          <p:nvPr/>
        </p:nvCxnSpPr>
        <p:spPr>
          <a:xfrm flipV="1">
            <a:off x="4758533" y="2169042"/>
            <a:ext cx="4853" cy="123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71840" y="1378828"/>
            <a:ext cx="1381069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annotation</a:t>
            </a:r>
          </a:p>
          <a:p>
            <a:pPr algn="ctr"/>
            <a:r>
              <a:rPr lang="en-US" sz="1200" dirty="0"/>
              <a:t>Of test image</a:t>
            </a:r>
          </a:p>
        </p:txBody>
      </p:sp>
    </p:spTree>
    <p:extLst>
      <p:ext uri="{BB962C8B-B14F-4D97-AF65-F5344CB8AC3E}">
        <p14:creationId xmlns:p14="http://schemas.microsoft.com/office/powerpoint/2010/main" val="34831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Image result for image data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98275"/>
            <a:ext cx="749850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seract o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52" y="2673581"/>
            <a:ext cx="827757" cy="82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26" idx="3"/>
          </p:cNvCxnSpPr>
          <p:nvPr/>
        </p:nvCxnSpPr>
        <p:spPr>
          <a:xfrm flipV="1">
            <a:off x="3035850" y="3112153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mage 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842" y="2662574"/>
            <a:ext cx="833402" cy="8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in relief medici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787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143000" y="3155474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15891" y="3079275"/>
            <a:ext cx="10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55387"/>
            <a:ext cx="1423988" cy="124777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30" idx="3"/>
            <a:endCxn id="10" idx="1"/>
          </p:cNvCxnSpPr>
          <p:nvPr/>
        </p:nvCxnSpPr>
        <p:spPr>
          <a:xfrm>
            <a:off x="6650244" y="3079275"/>
            <a:ext cx="741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2662574"/>
            <a:ext cx="914400" cy="49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43000" y="3155474"/>
            <a:ext cx="914400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0" idx="3"/>
          </p:cNvCxnSpPr>
          <p:nvPr/>
        </p:nvCxnSpPr>
        <p:spPr>
          <a:xfrm>
            <a:off x="6650244" y="3079275"/>
            <a:ext cx="7751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0" idx="3"/>
          </p:cNvCxnSpPr>
          <p:nvPr/>
        </p:nvCxnSpPr>
        <p:spPr>
          <a:xfrm flipV="1">
            <a:off x="6650244" y="2673581"/>
            <a:ext cx="775100" cy="40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422433" y="1819264"/>
            <a:ext cx="801053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Raw Image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70881" y="1862939"/>
            <a:ext cx="1412565" cy="633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of all images without text annotation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69791" y="3703161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go through CNN-LSTM pretrained model by Tesseract-OCR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20357" y="3729037"/>
            <a:ext cx="1524969" cy="747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is Database of all images with text annotation in multi-languages</a:t>
            </a:r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3" y="3703161"/>
            <a:ext cx="982122" cy="9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1032"/>
          <p:cNvCxnSpPr/>
          <p:nvPr/>
        </p:nvCxnSpPr>
        <p:spPr>
          <a:xfrm flipV="1">
            <a:off x="1927514" y="3447365"/>
            <a:ext cx="2809005" cy="736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343474"/>
            <a:ext cx="1089319" cy="869226"/>
          </a:xfrm>
          <a:prstGeom prst="rect">
            <a:avLst/>
          </a:prstGeom>
        </p:spPr>
      </p:pic>
      <p:cxnSp>
        <p:nvCxnSpPr>
          <p:cNvPr id="1047" name="Straight Arrow Connector 1046"/>
          <p:cNvCxnSpPr/>
          <p:nvPr/>
        </p:nvCxnSpPr>
        <p:spPr>
          <a:xfrm flipV="1">
            <a:off x="4758533" y="2169042"/>
            <a:ext cx="4853" cy="123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40" idx="3"/>
            <a:endCxn id="1030" idx="0"/>
          </p:cNvCxnSpPr>
          <p:nvPr/>
        </p:nvCxnSpPr>
        <p:spPr>
          <a:xfrm>
            <a:off x="5508919" y="1778087"/>
            <a:ext cx="724624" cy="88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0" idx="0"/>
          </p:cNvCxnSpPr>
          <p:nvPr/>
        </p:nvCxnSpPr>
        <p:spPr>
          <a:xfrm flipV="1">
            <a:off x="6233543" y="1819264"/>
            <a:ext cx="1157857" cy="8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303" y="1343184"/>
            <a:ext cx="1182047" cy="426418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 rot="20759935">
            <a:off x="1628836" y="3662472"/>
            <a:ext cx="2349092" cy="370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image go through model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271840" y="1378828"/>
            <a:ext cx="1381069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annotation</a:t>
            </a:r>
          </a:p>
          <a:p>
            <a:pPr algn="ctr"/>
            <a:r>
              <a:rPr lang="en-US" sz="1200" dirty="0"/>
              <a:t>Of test image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551561" y="1647983"/>
            <a:ext cx="1666137" cy="6247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Using Partial similarity</a:t>
            </a:r>
          </a:p>
          <a:p>
            <a:pPr algn="ctr"/>
            <a:r>
              <a:rPr lang="en-US" sz="1200" dirty="0"/>
              <a:t>Find most similar</a:t>
            </a:r>
          </a:p>
          <a:p>
            <a:pPr algn="ctr"/>
            <a:r>
              <a:rPr lang="en-US" sz="1200" dirty="0"/>
              <a:t>One in database</a:t>
            </a:r>
          </a:p>
        </p:txBody>
      </p:sp>
    </p:spTree>
    <p:extLst>
      <p:ext uri="{BB962C8B-B14F-4D97-AF65-F5344CB8AC3E}">
        <p14:creationId xmlns:p14="http://schemas.microsoft.com/office/powerpoint/2010/main" val="10201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Build database of 99 raw images without text annotation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Every image go through Tesseract-OCR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Build database of 99 images with text annotation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a test image and recognize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Comparing text of test image with all in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Get similarity ratio of multi-languages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Output the most similar image in database</a:t>
            </a:r>
          </a:p>
        </p:txBody>
      </p:sp>
    </p:spTree>
    <p:extLst>
      <p:ext uri="{BB962C8B-B14F-4D97-AF65-F5344CB8AC3E}">
        <p14:creationId xmlns:p14="http://schemas.microsoft.com/office/powerpoint/2010/main" val="364001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of 99 raw images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373025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currently have 99 images to build database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73135"/>
            <a:ext cx="6248400" cy="27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3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                                 Total images: 5516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5936617-F5C4-41C6-B888-40CF9BEF2E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676611"/>
              </p:ext>
            </p:extLst>
          </p:nvPr>
        </p:nvGraphicFramePr>
        <p:xfrm>
          <a:off x="1295400" y="1885950"/>
          <a:ext cx="5462274" cy="2737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93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go through Tesseract-OCR </a:t>
            </a:r>
            <a:br>
              <a:rPr lang="en-US" dirty="0"/>
            </a:br>
            <a:r>
              <a:rPr lang="en-US" dirty="0"/>
              <a:t>output is multi-language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1581150"/>
            <a:ext cx="8458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French</a:t>
            </a:r>
            <a:r>
              <a:rPr lang="en-US" sz="1200" dirty="0"/>
              <a:t> — runny nose, sneezing- itchy, watery eyes© sinus pain &amp; </a:t>
            </a:r>
            <a:r>
              <a:rPr lang="en-US" sz="1200" dirty="0" err="1"/>
              <a:t>pressurere</a:t>
            </a:r>
            <a:r>
              <a:rPr lang="en-US" sz="1200" dirty="0"/>
              <a:t> a c </a:t>
            </a:r>
            <a:r>
              <a:rPr lang="en-US" sz="1200" dirty="0" err="1"/>
              <a:t>qu</a:t>
            </a:r>
            <a:r>
              <a:rPr lang="en-US" sz="1200" dirty="0"/>
              <a:t>[ 1804natrabio (30 ml)</a:t>
            </a:r>
            <a:r>
              <a:rPr lang="en-US" sz="1200" dirty="0" err="1"/>
              <a:t>rp</a:t>
            </a:r>
            <a:r>
              <a:rPr lang="en-US" sz="1200" dirty="0"/>
              <a:t> re an t20% </a:t>
            </a:r>
            <a:r>
              <a:rPr lang="en-US" sz="1200" dirty="0" err="1"/>
              <a:t>usp</a:t>
            </a:r>
            <a:r>
              <a:rPr lang="en-US" sz="1200" dirty="0"/>
              <a:t> alcohol</a:t>
            </a:r>
          </a:p>
          <a:p>
            <a:r>
              <a:rPr lang="en-US" sz="1200" b="1" dirty="0"/>
              <a:t>English</a:t>
            </a:r>
            <a:r>
              <a:rPr lang="en-US" sz="1200" dirty="0"/>
              <a:t> --- t al (a r </a:t>
            </a:r>
            <a:r>
              <a:rPr lang="en-US" sz="1200" dirty="0" err="1"/>
              <a:t>clrlgo</a:t>
            </a:r>
            <a:r>
              <a:rPr lang="en-US" sz="1200" dirty="0"/>
              <a:t> c al~ sinus pain &amp; </a:t>
            </a:r>
            <a:r>
              <a:rPr lang="en-US" sz="1200" dirty="0" err="1"/>
              <a:t>pressureb</a:t>
            </a:r>
            <a:r>
              <a:rPr lang="en-US" sz="1200" dirty="0"/>
              <a:t> </a:t>
            </a:r>
            <a:r>
              <a:rPr lang="en-US" sz="1200" dirty="0" err="1"/>
              <a:t>pr</a:t>
            </a:r>
            <a:r>
              <a:rPr lang="en-US" sz="1200" dirty="0"/>
              <a:t> </a:t>
            </a:r>
            <a:r>
              <a:rPr lang="en-US" sz="1200" dirty="0" err="1"/>
              <a:t>lg</a:t>
            </a:r>
            <a:r>
              <a:rPr lang="en-US" sz="1200" dirty="0"/>
              <a:t>[ (n2natrabio (30 ml)natural homeopathic medicine20% </a:t>
            </a:r>
            <a:r>
              <a:rPr lang="en-US" sz="1200" dirty="0" err="1"/>
              <a:t>usp</a:t>
            </a:r>
            <a:r>
              <a:rPr lang="en-US" sz="1200" dirty="0"/>
              <a:t> alcohol</a:t>
            </a:r>
          </a:p>
          <a:p>
            <a:r>
              <a:rPr lang="en-US" sz="1200" b="1" dirty="0"/>
              <a:t>Spanish</a:t>
            </a:r>
            <a:r>
              <a:rPr lang="en-US" sz="1200" dirty="0"/>
              <a:t> -- runny nose, </a:t>
            </a:r>
            <a:r>
              <a:rPr lang="en-US" sz="1200" dirty="0" err="1"/>
              <a:t>sa</a:t>
            </a:r>
            <a:r>
              <a:rPr lang="en-US" sz="1200" dirty="0"/>
              <a:t>— </a:t>
            </a:r>
            <a:r>
              <a:rPr lang="en-US" sz="1200" dirty="0" err="1"/>
              <a:t>ltchy</a:t>
            </a:r>
            <a:r>
              <a:rPr lang="en-US" sz="1200" dirty="0"/>
              <a:t>, watery eyes— sinus pain % pressureee5) </a:t>
            </a:r>
            <a:r>
              <a:rPr lang="en-US" sz="1200" dirty="0" err="1"/>
              <a:t>nanatrabio</a:t>
            </a:r>
            <a:r>
              <a:rPr lang="en-US" sz="1200" dirty="0"/>
              <a:t> (</a:t>
            </a:r>
            <a:r>
              <a:rPr lang="en-US" sz="1200" dirty="0" err="1"/>
              <a:t>enatural</a:t>
            </a:r>
            <a:r>
              <a:rPr lang="en-US" sz="1200" dirty="0"/>
              <a:t> homeopathic </a:t>
            </a:r>
            <a:r>
              <a:rPr lang="en-US" sz="1200" dirty="0" err="1"/>
              <a:t>medicineea</a:t>
            </a:r>
            <a:endParaRPr lang="en-US" sz="1200" dirty="0"/>
          </a:p>
          <a:p>
            <a:r>
              <a:rPr lang="en-US" sz="1200" b="1" dirty="0"/>
              <a:t>Chinese(sim)</a:t>
            </a:r>
            <a:r>
              <a:rPr lang="en-US" sz="1200" dirty="0"/>
              <a:t> ---</a:t>
            </a:r>
            <a:r>
              <a:rPr lang="zh-CN" altLang="en-US" sz="1200" dirty="0"/>
              <a:t> </a:t>
            </a:r>
            <a:r>
              <a:rPr lang="en-US" sz="1200" dirty="0"/>
              <a:t>runny nose, sn6ezing</a:t>
            </a:r>
            <a:r>
              <a:rPr lang="zh-CN" altLang="en-US" sz="1200" dirty="0"/>
              <a:t>一 </a:t>
            </a:r>
            <a:r>
              <a:rPr lang="en-US" sz="1200" dirty="0" err="1"/>
              <a:t>ltchy</a:t>
            </a:r>
            <a:r>
              <a:rPr lang="en-US" sz="1200" dirty="0"/>
              <a:t>, watery eyes</a:t>
            </a:r>
            <a:r>
              <a:rPr lang="zh-CN" altLang="en-US" sz="1200" dirty="0"/>
              <a:t>国 </a:t>
            </a:r>
            <a:r>
              <a:rPr lang="en-US" sz="1200" dirty="0" err="1"/>
              <a:t>eitsedictuuid</a:t>
            </a:r>
            <a:r>
              <a:rPr lang="zh-CN" altLang="en-US" sz="1200" dirty="0"/>
              <a:t>言 </a:t>
            </a:r>
            <a:r>
              <a:rPr lang="en-US" sz="1200" dirty="0"/>
              <a:t>nasal </a:t>
            </a:r>
            <a:r>
              <a:rPr lang="en-US" sz="1200" dirty="0" err="1"/>
              <a:t>congestiong</a:t>
            </a:r>
            <a:r>
              <a:rPr lang="en-US" sz="1200" dirty="0"/>
              <a:t> 0e[20% </a:t>
            </a:r>
            <a:r>
              <a:rPr lang="en-US" sz="1200" dirty="0" err="1"/>
              <a:t>usp</a:t>
            </a:r>
            <a:r>
              <a:rPr lang="en-US" sz="1200" dirty="0"/>
              <a:t>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67616"/>
            <a:ext cx="2117620" cy="2117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3" y="2567616"/>
            <a:ext cx="2121753" cy="2121753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3048000" y="3333750"/>
            <a:ext cx="13335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21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57232"/>
            <a:ext cx="6553200" cy="22574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0" y="1828515"/>
            <a:ext cx="2314860" cy="231486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</p:spTree>
    <p:extLst>
      <p:ext uri="{BB962C8B-B14F-4D97-AF65-F5344CB8AC3E}">
        <p14:creationId xmlns:p14="http://schemas.microsoft.com/office/powerpoint/2010/main" val="2979896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22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66950"/>
            <a:ext cx="4657084" cy="115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7684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database for all images with recognized text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23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2960" y="1430465"/>
            <a:ext cx="558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 sample images with multi-language texts extracted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39" y="2244849"/>
            <a:ext cx="6336211" cy="1658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" y="1890470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 test image </a:t>
            </a:r>
            <a:br>
              <a:rPr lang="en-US" dirty="0"/>
            </a:br>
            <a:r>
              <a:rPr lang="en-US" dirty="0"/>
              <a:t>get text annotation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3235"/>
            <a:ext cx="2590799" cy="23872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70" y="1337946"/>
            <a:ext cx="2533650" cy="2428875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3810000" y="249555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199" y="3808518"/>
            <a:ext cx="601980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--French: cough suppressant —topical </a:t>
            </a:r>
            <a:r>
              <a:rPr lang="en-US" sz="1400" dirty="0" err="1"/>
              <a:t>analgesicst</a:t>
            </a:r>
            <a:endParaRPr lang="en-US" sz="1400" dirty="0"/>
          </a:p>
          <a:p>
            <a:r>
              <a:rPr lang="en-US" sz="1400" dirty="0"/>
              <a:t>--English: [</a:t>
            </a:r>
            <a:r>
              <a:rPr lang="en-US" sz="1400" dirty="0" err="1"/>
              <a:t>tv</a:t>
            </a:r>
            <a:r>
              <a:rPr lang="en-US" sz="1400" dirty="0"/>
              <a:t> t </a:t>
            </a:r>
            <a:r>
              <a:rPr lang="en-US" sz="1400" dirty="0" err="1"/>
              <a:t>lt</a:t>
            </a:r>
            <a:r>
              <a:rPr lang="en-US" sz="1400" dirty="0"/>
              <a:t> </a:t>
            </a:r>
            <a:r>
              <a:rPr lang="en-US" sz="1400" dirty="0" err="1"/>
              <a:t>ntopical</a:t>
            </a:r>
            <a:r>
              <a:rPr lang="en-US" sz="1400" dirty="0"/>
              <a:t> </a:t>
            </a:r>
            <a:r>
              <a:rPr lang="en-US" sz="1400" dirty="0" err="1"/>
              <a:t>analgesict</a:t>
            </a:r>
            <a:endParaRPr lang="en-US" sz="1400" dirty="0"/>
          </a:p>
          <a:p>
            <a:r>
              <a:rPr lang="en-US" sz="1400" dirty="0"/>
              <a:t>--Spanish: cough suppressant —topical </a:t>
            </a:r>
            <a:r>
              <a:rPr lang="en-US" sz="1400" dirty="0" err="1"/>
              <a:t>analgesicto</a:t>
            </a:r>
            <a:endParaRPr lang="en-US" sz="1400" dirty="0"/>
          </a:p>
          <a:p>
            <a:r>
              <a:rPr lang="en-US" sz="1400" dirty="0"/>
              <a:t>--Chinese: </a:t>
            </a:r>
            <a:r>
              <a:rPr lang="en-US" sz="1400" dirty="0" err="1"/>
              <a:t>eeointme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7514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similarity of input text with 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303021"/>
            <a:ext cx="2162175" cy="2457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9342" y="1471438"/>
            <a:ext cx="396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comparing extracted text with each records in database.</a:t>
            </a:r>
          </a:p>
          <a:p>
            <a:r>
              <a:rPr lang="en-US" sz="2000" dirty="0"/>
              <a:t>Get similarity radio (0--100)</a:t>
            </a:r>
          </a:p>
          <a:p>
            <a:r>
              <a:rPr lang="en-US" sz="2000" dirty="0"/>
              <a:t>Find the Average maximum is 49.75 with the image on the right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3181350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5" y="1314097"/>
            <a:ext cx="2439965" cy="22482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58203" y="3744222"/>
            <a:ext cx="527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fra:89, eng:27, spa:58, chi_sim:25, Average: 49.75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58203" y="4424751"/>
            <a:ext cx="5172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Languages: </a:t>
            </a:r>
            <a:r>
              <a:rPr lang="en-US" sz="1400" dirty="0" err="1"/>
              <a:t>fra</a:t>
            </a:r>
            <a:r>
              <a:rPr lang="en-US" sz="1400" dirty="0"/>
              <a:t>-French, </a:t>
            </a:r>
            <a:r>
              <a:rPr lang="en-US" sz="1400" dirty="0" err="1"/>
              <a:t>eng</a:t>
            </a:r>
            <a:r>
              <a:rPr lang="en-US" sz="1400" dirty="0"/>
              <a:t>-English, spa-Spanish, </a:t>
            </a:r>
            <a:r>
              <a:rPr lang="en-US" sz="1400" dirty="0" err="1"/>
              <a:t>chi_sim</a:t>
            </a:r>
            <a:r>
              <a:rPr lang="en-US" sz="1400" dirty="0"/>
              <a:t>-Chinese</a:t>
            </a:r>
          </a:p>
        </p:txBody>
      </p:sp>
    </p:spTree>
    <p:extLst>
      <p:ext uri="{BB962C8B-B14F-4D97-AF65-F5344CB8AC3E}">
        <p14:creationId xmlns:p14="http://schemas.microsoft.com/office/powerpoint/2010/main" val="92870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12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3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33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5578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Top4: Different Brand: Urban Moonshine</a:t>
            </a:r>
          </a:p>
          <a:p>
            <a:r>
              <a:rPr lang="en-US" sz="1200" dirty="0"/>
              <a:t>Same function: Cough syrup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600" y="3726010"/>
            <a:ext cx="1676400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Limitation for Crawl from Google Images </a:t>
            </a:r>
          </a:p>
          <a:p>
            <a:pPr lvl="1"/>
            <a:r>
              <a:rPr lang="en-US" sz="1850" dirty="0"/>
              <a:t>100 limit for each search key words</a:t>
            </a:r>
          </a:p>
          <a:p>
            <a:r>
              <a:rPr lang="en-US" sz="2000" dirty="0"/>
              <a:t>Crawl images in 7 categories:</a:t>
            </a:r>
          </a:p>
          <a:p>
            <a:pPr lvl="1"/>
            <a:r>
              <a:rPr lang="en-US" sz="1850" dirty="0"/>
              <a:t>Allergy relief</a:t>
            </a:r>
          </a:p>
          <a:p>
            <a:pPr lvl="1"/>
            <a:r>
              <a:rPr lang="en-US" sz="1850" dirty="0"/>
              <a:t>Cough relief</a:t>
            </a:r>
          </a:p>
          <a:p>
            <a:pPr lvl="1"/>
            <a:r>
              <a:rPr lang="en-US" sz="1850" dirty="0"/>
              <a:t>Pain relief</a:t>
            </a:r>
          </a:p>
          <a:p>
            <a:pPr lvl="1"/>
            <a:r>
              <a:rPr lang="en-US" sz="1850" dirty="0"/>
              <a:t>Supplement</a:t>
            </a:r>
          </a:p>
          <a:p>
            <a:pPr lvl="1"/>
            <a:r>
              <a:rPr lang="en-US" sz="1850" dirty="0"/>
              <a:t>Vitamins</a:t>
            </a:r>
          </a:p>
          <a:p>
            <a:pPr lvl="1"/>
            <a:r>
              <a:rPr lang="en-US" sz="1850" dirty="0"/>
              <a:t>Skin care</a:t>
            </a:r>
          </a:p>
          <a:p>
            <a:pPr lvl="1"/>
            <a:r>
              <a:rPr lang="en-US" sz="1850" dirty="0"/>
              <a:t>Body care</a:t>
            </a:r>
          </a:p>
        </p:txBody>
      </p:sp>
    </p:spTree>
    <p:extLst>
      <p:ext uri="{BB962C8B-B14F-4D97-AF65-F5344CB8AC3E}">
        <p14:creationId xmlns:p14="http://schemas.microsoft.com/office/powerpoint/2010/main" val="220755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997" y="1403063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1962150"/>
            <a:ext cx="2974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 1: Same Brand: </a:t>
            </a:r>
            <a:r>
              <a:rPr lang="en-US" sz="1200" dirty="0" err="1"/>
              <a:t>VapoRub</a:t>
            </a:r>
            <a:endParaRPr lang="en-US" sz="1200" dirty="0"/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3" y="2495550"/>
            <a:ext cx="295876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Top2: Different Brand: Nyquil</a:t>
            </a:r>
          </a:p>
          <a:p>
            <a:r>
              <a:rPr lang="en-US" sz="1200" dirty="0"/>
              <a:t>Same function: Cough suppressant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30244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Top3: Different Brand: </a:t>
            </a:r>
            <a:r>
              <a:rPr lang="en-US" sz="1200" dirty="0" err="1"/>
              <a:t>MAGNILife</a:t>
            </a:r>
            <a:endParaRPr lang="en-US" sz="1200" dirty="0"/>
          </a:p>
          <a:p>
            <a:r>
              <a:rPr lang="en-US" sz="1200" dirty="0"/>
              <a:t>Different function: pain relief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557885"/>
            <a:ext cx="29782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Top4: Different Brand: Urban Moonshine</a:t>
            </a:r>
          </a:p>
          <a:p>
            <a:r>
              <a:rPr lang="en-US" sz="1200" dirty="0"/>
              <a:t>Same function: Cough syrup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5088" y="4091285"/>
            <a:ext cx="32443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Top5: Different Brand: </a:t>
            </a:r>
            <a:r>
              <a:rPr lang="en-US" sz="1200" dirty="0" err="1"/>
              <a:t>Natra</a:t>
            </a:r>
            <a:r>
              <a:rPr lang="en-US" sz="1200" dirty="0"/>
              <a:t> bio</a:t>
            </a:r>
          </a:p>
          <a:p>
            <a:r>
              <a:rPr lang="en-US" sz="1200" dirty="0"/>
              <a:t>Different function: Allergy relief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850543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13" y="3916811"/>
            <a:ext cx="705843" cy="70584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5943600" y="2190750"/>
            <a:ext cx="333371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43600" y="2722374"/>
            <a:ext cx="1676400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>
            <a:off x="5943600" y="3255318"/>
            <a:ext cx="445448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600" y="3726010"/>
            <a:ext cx="1676400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971" y="4324350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81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/>
              <a:t>July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9659"/>
            <a:ext cx="2832434" cy="27408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8783" y="1331448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with maximum average similarity score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968885" y="207297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fra:89, eng:27, spa:58, chi_sim:25, Average: 49.75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84834" y="24955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fra:38, eng:36, spa:38, chi_sim:50, Average: 40.5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5341" y="29527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fra:36, eng:23, spa:50, chi_sim:50, Average: 39.75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5341" y="34861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fra:38, eng:39, spa:34, chi_sim:38, Average: 37.25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5088" y="39433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fra:32, eng:36, spa:39, chi_sim:38, Average: 36.25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2" y="1519549"/>
            <a:ext cx="872144" cy="9912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0" y="1907814"/>
            <a:ext cx="1119157" cy="1119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7" y="2670648"/>
            <a:ext cx="676242" cy="864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29" y="3130701"/>
            <a:ext cx="607417" cy="911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92" y="3842401"/>
            <a:ext cx="705843" cy="70584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2200" y="2211477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72200" y="2601050"/>
            <a:ext cx="1514329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79506" y="3102751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19434" y="3636036"/>
            <a:ext cx="1514329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971" y="4081849"/>
            <a:ext cx="20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2960" y="1694007"/>
            <a:ext cx="5172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Languages: </a:t>
            </a:r>
            <a:r>
              <a:rPr lang="en-US" sz="1400" dirty="0" err="1"/>
              <a:t>fra</a:t>
            </a:r>
            <a:r>
              <a:rPr lang="en-US" sz="1400" dirty="0"/>
              <a:t>-French, </a:t>
            </a:r>
            <a:r>
              <a:rPr lang="en-US" sz="1400" dirty="0" err="1"/>
              <a:t>eng</a:t>
            </a:r>
            <a:r>
              <a:rPr lang="en-US" sz="1400" dirty="0"/>
              <a:t>-English, spa-Spanish, </a:t>
            </a:r>
            <a:r>
              <a:rPr lang="en-US" sz="1400" dirty="0" err="1"/>
              <a:t>chi_sim</a:t>
            </a:r>
            <a:r>
              <a:rPr lang="en-US" sz="1400" dirty="0"/>
              <a:t>-Chinese</a:t>
            </a:r>
          </a:p>
        </p:txBody>
      </p:sp>
    </p:spTree>
    <p:extLst>
      <p:ext uri="{BB962C8B-B14F-4D97-AF65-F5344CB8AC3E}">
        <p14:creationId xmlns:p14="http://schemas.microsoft.com/office/powerpoint/2010/main" val="27951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4301"/>
            <a:ext cx="8001000" cy="3017520"/>
          </a:xfrm>
        </p:spPr>
        <p:txBody>
          <a:bodyPr>
            <a:normAutofit/>
          </a:bodyPr>
          <a:lstStyle/>
          <a:p>
            <a:pPr marL="150876" lvl="1" indent="0">
              <a:buNone/>
            </a:pPr>
            <a:r>
              <a:rPr lang="en-US" sz="2000" dirty="0"/>
              <a:t>Search key words for </a:t>
            </a:r>
            <a:r>
              <a:rPr lang="en-US" sz="2000" dirty="0">
                <a:solidFill>
                  <a:srgbClr val="FF0000"/>
                </a:solidFill>
              </a:rPr>
              <a:t>Allergy relief </a:t>
            </a:r>
          </a:p>
          <a:p>
            <a:pPr marL="150876" lvl="1" indent="0">
              <a:buNone/>
            </a:pPr>
            <a:r>
              <a:rPr lang="en-US" sz="1850" dirty="0"/>
              <a:t>Allergy Relief, Allergy Medicine, allergy drug, Asthma and Sinus Medicine, </a:t>
            </a:r>
          </a:p>
          <a:p>
            <a:pPr marL="150876" lvl="1" indent="0">
              <a:buNone/>
            </a:pPr>
            <a:r>
              <a:rPr lang="en-US" sz="1850" dirty="0" err="1"/>
              <a:t>Sunmark</a:t>
            </a:r>
            <a:r>
              <a:rPr lang="en-US" sz="1850" dirty="0"/>
              <a:t> allergy medicine,  Premier Value allergy,  Zyrtec allergy,  Claritin allergy</a:t>
            </a:r>
          </a:p>
          <a:p>
            <a:pPr marL="150876" lvl="1" indent="0">
              <a:buNone/>
            </a:pPr>
            <a:endParaRPr lang="en-US" sz="1800" dirty="0"/>
          </a:p>
          <a:p>
            <a:pPr marL="150876" lvl="1" indent="0">
              <a:buNone/>
            </a:pPr>
            <a:r>
              <a:rPr lang="en-US" sz="1800" dirty="0"/>
              <a:t>Search key words for </a:t>
            </a:r>
            <a:r>
              <a:rPr lang="en-US" sz="1800" dirty="0">
                <a:solidFill>
                  <a:srgbClr val="FF0000"/>
                </a:solidFill>
              </a:rPr>
              <a:t>Pain relief</a:t>
            </a:r>
            <a:endParaRPr lang="en-US" sz="1800" dirty="0"/>
          </a:p>
          <a:p>
            <a:pPr marL="150876" lvl="1" indent="0">
              <a:buNone/>
            </a:pPr>
            <a:r>
              <a:rPr lang="en-US" sz="1850" dirty="0"/>
              <a:t>headache medicine, pain relief drug, pain relief medicine, pain killer drug, Advil pain relief, Aleve pain relief,  </a:t>
            </a:r>
            <a:r>
              <a:rPr lang="en-US" sz="1850" dirty="0" err="1"/>
              <a:t>Hylands</a:t>
            </a:r>
            <a:r>
              <a:rPr lang="en-US" sz="1850" dirty="0"/>
              <a:t> pain relief, Icy Hot pain relief, Premier Value pain relief, </a:t>
            </a:r>
            <a:r>
              <a:rPr lang="en-US" sz="1850" dirty="0" err="1"/>
              <a:t>Sunmark</a:t>
            </a:r>
            <a:r>
              <a:rPr lang="en-US" sz="1850" dirty="0"/>
              <a:t> pain relief, </a:t>
            </a:r>
            <a:r>
              <a:rPr lang="en-US" sz="1850" dirty="0" err="1"/>
              <a:t>Boiron</a:t>
            </a:r>
            <a:r>
              <a:rPr lang="en-US" sz="1850" dirty="0"/>
              <a:t> pain relief</a:t>
            </a:r>
          </a:p>
        </p:txBody>
      </p:sp>
    </p:spTree>
    <p:extLst>
      <p:ext uri="{BB962C8B-B14F-4D97-AF65-F5344CB8AC3E}">
        <p14:creationId xmlns:p14="http://schemas.microsoft.com/office/powerpoint/2010/main" val="27038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0876" lvl="1" indent="0">
              <a:buNone/>
            </a:pPr>
            <a:r>
              <a:rPr lang="en-US" sz="2000" dirty="0"/>
              <a:t>Search key words for </a:t>
            </a:r>
            <a:r>
              <a:rPr lang="en-US" sz="2000" dirty="0">
                <a:solidFill>
                  <a:srgbClr val="FF0000"/>
                </a:solidFill>
              </a:rPr>
              <a:t>Cough relief </a:t>
            </a:r>
          </a:p>
          <a:p>
            <a:pPr marL="150876" lvl="1" indent="0">
              <a:buNone/>
            </a:pPr>
            <a:r>
              <a:rPr lang="en-US" sz="1850" dirty="0"/>
              <a:t>Cough Cold medicine, Cough Flu medicine, Cold Flu medicine, cough relief medicine, Vicks cough relief dug, </a:t>
            </a:r>
            <a:r>
              <a:rPr lang="en-US" sz="1850" dirty="0" err="1"/>
              <a:t>Mucinex</a:t>
            </a:r>
            <a:r>
              <a:rPr lang="en-US" sz="1850" dirty="0"/>
              <a:t> cough relief dug,  Halls cough relief dug,  Theraflu cough relief dug, Premier Value cough relief dug, </a:t>
            </a:r>
            <a:r>
              <a:rPr lang="en-US" sz="1850" dirty="0" err="1"/>
              <a:t>Sunmark</a:t>
            </a:r>
            <a:r>
              <a:rPr lang="en-US" sz="1850" dirty="0"/>
              <a:t> cough relief dug, Alka-Seltzer cough relief dug</a:t>
            </a:r>
          </a:p>
          <a:p>
            <a:pPr marL="150876" lvl="1" indent="0">
              <a:buNone/>
            </a:pPr>
            <a:endParaRPr lang="en-US" sz="1850" dirty="0"/>
          </a:p>
          <a:p>
            <a:pPr marL="150876" lvl="1" indent="0">
              <a:buNone/>
            </a:pPr>
            <a:r>
              <a:rPr lang="en-US" sz="1800" dirty="0"/>
              <a:t>Search key words for </a:t>
            </a:r>
            <a:r>
              <a:rPr lang="en-US" sz="1800" dirty="0">
                <a:solidFill>
                  <a:srgbClr val="FF0000"/>
                </a:solidFill>
              </a:rPr>
              <a:t>Supplement</a:t>
            </a:r>
          </a:p>
          <a:p>
            <a:pPr marL="150876" lvl="1" indent="0">
              <a:buNone/>
            </a:pPr>
            <a:r>
              <a:rPr lang="en-US" sz="1850" dirty="0"/>
              <a:t>21st Century supplement, Centrum </a:t>
            </a:r>
            <a:r>
              <a:rPr lang="en-US" sz="1850" dirty="0" err="1"/>
              <a:t>supplement,Mason</a:t>
            </a:r>
            <a:r>
              <a:rPr lang="en-US" sz="1850" dirty="0"/>
              <a:t> supplement, Natures Bounty supplement, Natures Truth supplement, Nature Made supplement, Premier Value supplement, Sundance supplement, Sundown Naturals supplement, </a:t>
            </a:r>
            <a:r>
              <a:rPr lang="en-US" sz="1850" dirty="0" err="1"/>
              <a:t>Sunmark</a:t>
            </a:r>
            <a:r>
              <a:rPr lang="en-US" sz="1850" dirty="0"/>
              <a:t> supplement</a:t>
            </a:r>
          </a:p>
        </p:txBody>
      </p:sp>
    </p:spTree>
    <p:extLst>
      <p:ext uri="{BB962C8B-B14F-4D97-AF65-F5344CB8AC3E}">
        <p14:creationId xmlns:p14="http://schemas.microsoft.com/office/powerpoint/2010/main" val="131855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0876" lvl="1" indent="0">
              <a:buNone/>
            </a:pPr>
            <a:r>
              <a:rPr lang="en-US" sz="2000" dirty="0"/>
              <a:t>Search key words for </a:t>
            </a:r>
            <a:r>
              <a:rPr lang="en-US" sz="2000" dirty="0">
                <a:solidFill>
                  <a:srgbClr val="FF0000"/>
                </a:solidFill>
              </a:rPr>
              <a:t>Vitamins</a:t>
            </a:r>
          </a:p>
          <a:p>
            <a:pPr marL="150876" lvl="1" indent="0">
              <a:buNone/>
            </a:pPr>
            <a:r>
              <a:rPr lang="en-US" sz="1850" dirty="0"/>
              <a:t>Vitamin b supplement, Vitamin A supplement, Vitamin D supplement, Vitamin E supplement, B complex supplement, Vitamin c supplement, Multivitamins supplement, Calcium supplements, Chromium supplement, Iron supplement, Magnesium supplement, Potassium supplement, Selenium supplement, Zinc supplement</a:t>
            </a:r>
          </a:p>
          <a:p>
            <a:pPr marL="150876" lvl="1" indent="0">
              <a:buNone/>
            </a:pPr>
            <a:r>
              <a:rPr lang="en-US" sz="1800" dirty="0"/>
              <a:t>Search key words for </a:t>
            </a:r>
            <a:r>
              <a:rPr lang="en-US" sz="1800" dirty="0">
                <a:solidFill>
                  <a:srgbClr val="FF0000"/>
                </a:solidFill>
              </a:rPr>
              <a:t>Skin care</a:t>
            </a:r>
            <a:endParaRPr lang="en-US" sz="1800" dirty="0"/>
          </a:p>
          <a:p>
            <a:pPr marL="150876" lvl="1" indent="0">
              <a:buNone/>
            </a:pPr>
            <a:r>
              <a:rPr lang="en-US" sz="1850" dirty="0"/>
              <a:t>Anti-Aging cream, Acne cream, Dehydration cream, Sensitive &amp; Redness cream, Daily Care facial cream, Lifting &amp; Firming cream, Creams &amp; Moisturizers, facial Cleansers, Sunscreen cream</a:t>
            </a:r>
          </a:p>
        </p:txBody>
      </p:sp>
    </p:spTree>
    <p:extLst>
      <p:ext uri="{BB962C8B-B14F-4D97-AF65-F5344CB8AC3E}">
        <p14:creationId xmlns:p14="http://schemas.microsoft.com/office/powerpoint/2010/main" val="295512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medicine images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0876" lvl="1" indent="0">
              <a:buNone/>
            </a:pPr>
            <a:r>
              <a:rPr lang="en-US" sz="2000" dirty="0"/>
              <a:t>Search key words for </a:t>
            </a:r>
            <a:r>
              <a:rPr lang="en-US" sz="2000" dirty="0">
                <a:solidFill>
                  <a:srgbClr val="FF0000"/>
                </a:solidFill>
              </a:rPr>
              <a:t>Body care</a:t>
            </a:r>
          </a:p>
          <a:p>
            <a:pPr marL="150876" lvl="1" indent="0">
              <a:buNone/>
            </a:pPr>
            <a:r>
              <a:rPr lang="en-US" sz="1850" dirty="0"/>
              <a:t>Body Lotions, Body Butter, Body Scrubs, body creams, hand creams, Neutrogena body wash, Neutrogena body lotion, Bath &amp; Body Works lotion, Bath &amp; Body Works wash, Bath &amp; Body Works cream, Suave body lotion, Suave body wash, Suave body cream, Olay body lotion, Olay body wash, Olay body cream</a:t>
            </a:r>
          </a:p>
        </p:txBody>
      </p:sp>
    </p:spTree>
    <p:extLst>
      <p:ext uri="{BB962C8B-B14F-4D97-AF65-F5344CB8AC3E}">
        <p14:creationId xmlns:p14="http://schemas.microsoft.com/office/powerpoint/2010/main" val="360529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overview: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04C981A-F12D-46E1-B8B2-F5D787745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647894"/>
              </p:ext>
            </p:extLst>
          </p:nvPr>
        </p:nvGraphicFramePr>
        <p:xfrm>
          <a:off x="1174406" y="1428750"/>
          <a:ext cx="6250938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537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Similarity Score overview: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 spc="-5" dirty="0" err="1"/>
              <a:t>Jully</a:t>
            </a:r>
            <a:r>
              <a:rPr lang="en-US" spc="-5" dirty="0"/>
              <a:t> 27, 2018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Xiangwen &amp; Leihong &amp; Joshua; FDA/NCTR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90E4-05C4-4AD1-A534-76C4840C8D19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Select 10 samples from Allergy Relief category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Compare with all records in 7 categories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Get a 5516x10 matrix</a:t>
            </a:r>
          </a:p>
          <a:p>
            <a:pPr marL="150876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075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3926</TotalTime>
  <Words>1838</Words>
  <Application>Microsoft Office PowerPoint</Application>
  <PresentationFormat>On-screen Show (16:9)</PresentationFormat>
  <Paragraphs>353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Retrospect</vt:lpstr>
      <vt:lpstr>OCR for text detection recognition and identification</vt:lpstr>
      <vt:lpstr>Data prepare: Collecting medicine images</vt:lpstr>
      <vt:lpstr>Data prepare: Collecting medicine images</vt:lpstr>
      <vt:lpstr>Data prepare: Collecting medicine images</vt:lpstr>
      <vt:lpstr>Data prepare: Collecting medicine images</vt:lpstr>
      <vt:lpstr>Data prepare: Collecting medicine images</vt:lpstr>
      <vt:lpstr>Data prepare: Collecting medicine images</vt:lpstr>
      <vt:lpstr>Dataset overview:</vt:lpstr>
      <vt:lpstr>Similarity Score overview:</vt:lpstr>
      <vt:lpstr>Similarity Score overview:</vt:lpstr>
      <vt:lpstr>Similarity Score overview:</vt:lpstr>
      <vt:lpstr>Diagram:</vt:lpstr>
      <vt:lpstr>Diagram:</vt:lpstr>
      <vt:lpstr>Diagram:</vt:lpstr>
      <vt:lpstr>Diagram:</vt:lpstr>
      <vt:lpstr>Diagram:</vt:lpstr>
      <vt:lpstr>Diagram:</vt:lpstr>
      <vt:lpstr>Steps:</vt:lpstr>
      <vt:lpstr>Build database of 99 raw images </vt:lpstr>
      <vt:lpstr>Image go through Tesseract-OCR  output is multi-language annotation</vt:lpstr>
      <vt:lpstr>Build database for all images with recognized text annotation</vt:lpstr>
      <vt:lpstr>Build database for all images with recognized text annotation</vt:lpstr>
      <vt:lpstr>Build database for all images with recognized text annotation</vt:lpstr>
      <vt:lpstr>Recognize test image  get text annotation</vt:lpstr>
      <vt:lpstr>Comparing similarity of input text with database</vt:lpstr>
      <vt:lpstr>Conclusion</vt:lpstr>
      <vt:lpstr>Conclusion</vt:lpstr>
      <vt:lpstr>Conclusion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xxliu10</dc:creator>
  <cp:lastModifiedBy>Liu, Xiangwen *</cp:lastModifiedBy>
  <cp:revision>176</cp:revision>
  <dcterms:created xsi:type="dcterms:W3CDTF">2018-05-13T21:34:53Z</dcterms:created>
  <dcterms:modified xsi:type="dcterms:W3CDTF">2018-08-23T16:32:31Z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