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60" r:id="rId3"/>
    <p:sldId id="362" r:id="rId4"/>
    <p:sldId id="363" r:id="rId5"/>
    <p:sldId id="364" r:id="rId6"/>
    <p:sldId id="366" r:id="rId7"/>
    <p:sldId id="359" r:id="rId8"/>
    <p:sldId id="413" r:id="rId9"/>
    <p:sldId id="414" r:id="rId10"/>
    <p:sldId id="415" r:id="rId11"/>
    <p:sldId id="259" r:id="rId12"/>
    <p:sldId id="417" r:id="rId13"/>
    <p:sldId id="261" r:id="rId14"/>
    <p:sldId id="265" r:id="rId15"/>
    <p:sldId id="266"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306" r:id="rId31"/>
    <p:sldId id="308" r:id="rId32"/>
    <p:sldId id="309" r:id="rId33"/>
    <p:sldId id="334" r:id="rId34"/>
    <p:sldId id="335" r:id="rId35"/>
    <p:sldId id="337" r:id="rId36"/>
    <p:sldId id="338" r:id="rId37"/>
    <p:sldId id="367" r:id="rId38"/>
    <p:sldId id="368" r:id="rId39"/>
    <p:sldId id="369" r:id="rId40"/>
    <p:sldId id="370" r:id="rId41"/>
    <p:sldId id="375" r:id="rId42"/>
    <p:sldId id="376" r:id="rId43"/>
    <p:sldId id="374" r:id="rId44"/>
    <p:sldId id="372" r:id="rId45"/>
    <p:sldId id="373" r:id="rId46"/>
    <p:sldId id="377" r:id="rId47"/>
    <p:sldId id="378" r:id="rId48"/>
    <p:sldId id="379" r:id="rId49"/>
    <p:sldId id="380" r:id="rId50"/>
    <p:sldId id="381" r:id="rId51"/>
    <p:sldId id="382" r:id="rId52"/>
    <p:sldId id="383" r:id="rId53"/>
    <p:sldId id="391" r:id="rId54"/>
    <p:sldId id="392" r:id="rId55"/>
    <p:sldId id="404" r:id="rId56"/>
    <p:sldId id="405" r:id="rId57"/>
    <p:sldId id="406" r:id="rId58"/>
    <p:sldId id="407" r:id="rId59"/>
    <p:sldId id="408" r:id="rId60"/>
    <p:sldId id="403" r:id="rId61"/>
    <p:sldId id="394" r:id="rId62"/>
    <p:sldId id="395" r:id="rId63"/>
    <p:sldId id="396" r:id="rId64"/>
    <p:sldId id="409" r:id="rId65"/>
    <p:sldId id="410" r:id="rId66"/>
    <p:sldId id="393" r:id="rId67"/>
    <p:sldId id="398" r:id="rId68"/>
    <p:sldId id="401" r:id="rId69"/>
    <p:sldId id="402" r:id="rId70"/>
    <p:sldId id="411" r:id="rId71"/>
    <p:sldId id="412" r:id="rId7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04"/>
    <p:restoredTop sz="94671"/>
  </p:normalViewPr>
  <p:slideViewPr>
    <p:cSldViewPr>
      <p:cViewPr>
        <p:scale>
          <a:sx n="140" d="100"/>
          <a:sy n="140" d="100"/>
        </p:scale>
        <p:origin x="60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39392D19-5EC5-F542-BD06-E8A85F12AFE9}" type="datetimeFigureOut">
              <a:rPr lang="en-US" smtClean="0"/>
              <a:t>6/21/18</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067CEAFF-6451-194E-85F6-CA329C6F92D2}" type="slidenum">
              <a:rPr lang="en-US" smtClean="0"/>
              <a:t>‹#›</a:t>
            </a:fld>
            <a:endParaRPr lang="en-US"/>
          </a:p>
        </p:txBody>
      </p:sp>
    </p:spTree>
    <p:extLst>
      <p:ext uri="{BB962C8B-B14F-4D97-AF65-F5344CB8AC3E}">
        <p14:creationId xmlns:p14="http://schemas.microsoft.com/office/powerpoint/2010/main" val="21947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56739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093439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422024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990123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4233221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529524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664822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495587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942825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725399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476644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21383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39811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319007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704612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63588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960323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05835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1">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45225" y="4709660"/>
            <a:ext cx="4514850" cy="281304"/>
          </a:xfrm>
          <a:prstGeom prst="rect">
            <a:avLst/>
          </a:prstGeom>
        </p:spPr>
        <p:txBody>
          <a:bodyPr lIns="0" tIns="0" rIns="0" bIns="0"/>
          <a:lstStyle>
            <a:lvl1pPr>
              <a:defRPr sz="1800" b="0" i="0">
                <a:solidFill>
                  <a:schemeClr val="bg1"/>
                </a:solidFill>
                <a:latin typeface="Arial"/>
                <a:cs typeface="Arial"/>
              </a:defRPr>
            </a:lvl1p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5" name="Holder 5"/>
          <p:cNvSpPr>
            <a:spLocks noGrp="1"/>
          </p:cNvSpPr>
          <p:nvPr>
            <p:ph type="dt" sz="half" idx="6"/>
          </p:nvPr>
        </p:nvSpPr>
        <p:spPr>
          <a:xfrm>
            <a:off x="7456525" y="4704900"/>
            <a:ext cx="1564004" cy="309245"/>
          </a:xfrm>
          <a:prstGeom prst="rect">
            <a:avLst/>
          </a:prstGeom>
        </p:spPr>
        <p:txBody>
          <a:bodyPr lIns="0" tIns="0" rIns="0" bIns="0"/>
          <a:lstStyle>
            <a:lvl1pPr>
              <a:defRPr sz="2000" b="0" i="0">
                <a:solidFill>
                  <a:schemeClr val="bg1"/>
                </a:solidFill>
                <a:latin typeface="Arial"/>
                <a:cs typeface="Arial"/>
              </a:defRPr>
            </a:lvl1pPr>
          </a:lstStyle>
          <a:p>
            <a:pPr marL="12700">
              <a:lnSpc>
                <a:spcPts val="2310"/>
              </a:lnSpc>
            </a:pPr>
            <a:r>
              <a:rPr spc="-5" dirty="0"/>
              <a:t>May 23,</a:t>
            </a:r>
            <a:r>
              <a:rPr spc="-85" dirty="0"/>
              <a:t> </a:t>
            </a:r>
            <a:r>
              <a:rPr spc="-5" dirty="0"/>
              <a:t>2017</a:t>
            </a:r>
          </a:p>
        </p:txBody>
      </p:sp>
      <p:sp>
        <p:nvSpPr>
          <p:cNvPr id="6" name="Holder 6"/>
          <p:cNvSpPr>
            <a:spLocks noGrp="1"/>
          </p:cNvSpPr>
          <p:nvPr>
            <p:ph type="sldNum" sz="quarter" idx="7"/>
          </p:nvPr>
        </p:nvSpPr>
        <p:spPr>
          <a:xfrm>
            <a:off x="5246725" y="4704900"/>
            <a:ext cx="1897379" cy="318135"/>
          </a:xfrm>
          <a:prstGeom prst="rect">
            <a:avLst/>
          </a:prstGeom>
        </p:spPr>
        <p:txBody>
          <a:bodyPr lIns="0" tIns="0" rIns="0" bIns="0"/>
          <a:lstStyle>
            <a:lvl1pPr>
              <a:defRPr sz="2000" b="0" i="0">
                <a:solidFill>
                  <a:schemeClr val="bg1"/>
                </a:solidFill>
                <a:latin typeface="Arial"/>
                <a:cs typeface="Arial"/>
              </a:defRPr>
            </a:lvl1pPr>
          </a:lstStyle>
          <a:p>
            <a:pPr marL="1589405">
              <a:lnSpc>
                <a:spcPts val="231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1">
                <a:solidFill>
                  <a:schemeClr val="tx1"/>
                </a:solidFill>
                <a:latin typeface="Arial"/>
                <a:cs typeface="Arial"/>
              </a:defRPr>
            </a:lvl1pPr>
          </a:lstStyle>
          <a:p>
            <a:endParaRPr/>
          </a:p>
        </p:txBody>
      </p:sp>
      <p:sp>
        <p:nvSpPr>
          <p:cNvPr id="3" name="Holder 3"/>
          <p:cNvSpPr>
            <a:spLocks noGrp="1"/>
          </p:cNvSpPr>
          <p:nvPr>
            <p:ph sz="half" idx="2"/>
          </p:nvPr>
        </p:nvSpPr>
        <p:spPr>
          <a:xfrm>
            <a:off x="385450" y="1284990"/>
            <a:ext cx="3677920" cy="2768600"/>
          </a:xfrm>
          <a:prstGeom prst="rect">
            <a:avLst/>
          </a:prstGeom>
        </p:spPr>
        <p:txBody>
          <a:bodyPr wrap="square" lIns="0" tIns="0" rIns="0" bIns="0">
            <a:spAutoFit/>
          </a:bodyPr>
          <a:lstStyle>
            <a:lvl1pPr>
              <a:defRPr sz="2000" b="1" i="0">
                <a:solidFill>
                  <a:schemeClr val="tx1"/>
                </a:solidFill>
                <a:latin typeface="Arial"/>
                <a:cs typeface="Arial"/>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145225" y="4709660"/>
            <a:ext cx="4514850" cy="281304"/>
          </a:xfrm>
          <a:prstGeom prst="rect">
            <a:avLst/>
          </a:prstGeom>
        </p:spPr>
        <p:txBody>
          <a:bodyPr lIns="0" tIns="0" rIns="0" bIns="0"/>
          <a:lstStyle>
            <a:lvl1pPr>
              <a:defRPr sz="1800" b="0" i="0">
                <a:solidFill>
                  <a:schemeClr val="bg1"/>
                </a:solidFill>
                <a:latin typeface="Arial"/>
                <a:cs typeface="Arial"/>
              </a:defRPr>
            </a:lvl1p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6" name="Holder 6"/>
          <p:cNvSpPr>
            <a:spLocks noGrp="1"/>
          </p:cNvSpPr>
          <p:nvPr>
            <p:ph type="dt" sz="half" idx="6"/>
          </p:nvPr>
        </p:nvSpPr>
        <p:spPr>
          <a:xfrm>
            <a:off x="7456525" y="4704900"/>
            <a:ext cx="1564004" cy="309245"/>
          </a:xfrm>
          <a:prstGeom prst="rect">
            <a:avLst/>
          </a:prstGeom>
        </p:spPr>
        <p:txBody>
          <a:bodyPr lIns="0" tIns="0" rIns="0" bIns="0"/>
          <a:lstStyle>
            <a:lvl1pPr>
              <a:defRPr sz="2000" b="0" i="0">
                <a:solidFill>
                  <a:schemeClr val="bg1"/>
                </a:solidFill>
                <a:latin typeface="Arial"/>
                <a:cs typeface="Arial"/>
              </a:defRPr>
            </a:lvl1pPr>
          </a:lstStyle>
          <a:p>
            <a:pPr marL="12700">
              <a:lnSpc>
                <a:spcPts val="2310"/>
              </a:lnSpc>
            </a:pPr>
            <a:r>
              <a:rPr spc="-5" dirty="0"/>
              <a:t>May 23,</a:t>
            </a:r>
            <a:r>
              <a:rPr spc="-85" dirty="0"/>
              <a:t> </a:t>
            </a:r>
            <a:r>
              <a:rPr spc="-5" dirty="0"/>
              <a:t>2017</a:t>
            </a:r>
          </a:p>
        </p:txBody>
      </p:sp>
      <p:sp>
        <p:nvSpPr>
          <p:cNvPr id="7" name="Holder 7"/>
          <p:cNvSpPr>
            <a:spLocks noGrp="1"/>
          </p:cNvSpPr>
          <p:nvPr>
            <p:ph type="sldNum" sz="quarter" idx="7"/>
          </p:nvPr>
        </p:nvSpPr>
        <p:spPr>
          <a:xfrm>
            <a:off x="5246725" y="4704900"/>
            <a:ext cx="1897379" cy="318135"/>
          </a:xfrm>
          <a:prstGeom prst="rect">
            <a:avLst/>
          </a:prstGeom>
        </p:spPr>
        <p:txBody>
          <a:bodyPr lIns="0" tIns="0" rIns="0" bIns="0"/>
          <a:lstStyle>
            <a:lvl1pPr>
              <a:defRPr sz="2000" b="0" i="0">
                <a:solidFill>
                  <a:schemeClr val="bg1"/>
                </a:solidFill>
                <a:latin typeface="Arial"/>
                <a:cs typeface="Arial"/>
              </a:defRPr>
            </a:lvl1pPr>
          </a:lstStyle>
          <a:p>
            <a:pPr marL="1589405">
              <a:lnSpc>
                <a:spcPts val="231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1">
                <a:solidFill>
                  <a:schemeClr val="tx1"/>
                </a:solidFill>
                <a:latin typeface="Arial"/>
                <a:cs typeface="Arial"/>
              </a:defRPr>
            </a:lvl1pPr>
          </a:lstStyle>
          <a:p>
            <a:endParaRPr/>
          </a:p>
        </p:txBody>
      </p:sp>
      <p:sp>
        <p:nvSpPr>
          <p:cNvPr id="3" name="Holder 3"/>
          <p:cNvSpPr>
            <a:spLocks noGrp="1"/>
          </p:cNvSpPr>
          <p:nvPr>
            <p:ph type="ftr" sz="quarter" idx="5"/>
          </p:nvPr>
        </p:nvSpPr>
        <p:spPr>
          <a:xfrm>
            <a:off x="145225" y="4709660"/>
            <a:ext cx="4514850" cy="281304"/>
          </a:xfrm>
          <a:prstGeom prst="rect">
            <a:avLst/>
          </a:prstGeom>
        </p:spPr>
        <p:txBody>
          <a:bodyPr lIns="0" tIns="0" rIns="0" bIns="0"/>
          <a:lstStyle>
            <a:lvl1pPr>
              <a:defRPr sz="1800" b="0" i="0">
                <a:solidFill>
                  <a:schemeClr val="bg1"/>
                </a:solidFill>
                <a:latin typeface="Arial"/>
                <a:cs typeface="Arial"/>
              </a:defRPr>
            </a:lvl1p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4" name="Holder 4"/>
          <p:cNvSpPr>
            <a:spLocks noGrp="1"/>
          </p:cNvSpPr>
          <p:nvPr>
            <p:ph type="dt" sz="half" idx="6"/>
          </p:nvPr>
        </p:nvSpPr>
        <p:spPr>
          <a:xfrm>
            <a:off x="7456525" y="4704900"/>
            <a:ext cx="1564004" cy="309245"/>
          </a:xfrm>
          <a:prstGeom prst="rect">
            <a:avLst/>
          </a:prstGeom>
        </p:spPr>
        <p:txBody>
          <a:bodyPr lIns="0" tIns="0" rIns="0" bIns="0"/>
          <a:lstStyle>
            <a:lvl1pPr>
              <a:defRPr sz="2000" b="0" i="0">
                <a:solidFill>
                  <a:schemeClr val="bg1"/>
                </a:solidFill>
                <a:latin typeface="Arial"/>
                <a:cs typeface="Arial"/>
              </a:defRPr>
            </a:lvl1pPr>
          </a:lstStyle>
          <a:p>
            <a:pPr marL="12700">
              <a:lnSpc>
                <a:spcPts val="2310"/>
              </a:lnSpc>
            </a:pPr>
            <a:r>
              <a:rPr spc="-5" dirty="0"/>
              <a:t>May 23,</a:t>
            </a:r>
            <a:r>
              <a:rPr spc="-85" dirty="0"/>
              <a:t> </a:t>
            </a:r>
            <a:r>
              <a:rPr spc="-5" dirty="0"/>
              <a:t>2017</a:t>
            </a:r>
          </a:p>
        </p:txBody>
      </p:sp>
      <p:sp>
        <p:nvSpPr>
          <p:cNvPr id="5" name="Holder 5"/>
          <p:cNvSpPr>
            <a:spLocks noGrp="1"/>
          </p:cNvSpPr>
          <p:nvPr>
            <p:ph type="sldNum" sz="quarter" idx="7"/>
          </p:nvPr>
        </p:nvSpPr>
        <p:spPr>
          <a:xfrm>
            <a:off x="5246725" y="4704900"/>
            <a:ext cx="1897379" cy="318135"/>
          </a:xfrm>
          <a:prstGeom prst="rect">
            <a:avLst/>
          </a:prstGeom>
        </p:spPr>
        <p:txBody>
          <a:bodyPr lIns="0" tIns="0" rIns="0" bIns="0"/>
          <a:lstStyle>
            <a:lvl1pPr>
              <a:defRPr sz="2000" b="0" i="0">
                <a:solidFill>
                  <a:schemeClr val="bg1"/>
                </a:solidFill>
                <a:latin typeface="Arial"/>
                <a:cs typeface="Arial"/>
              </a:defRPr>
            </a:lvl1pPr>
          </a:lstStyle>
          <a:p>
            <a:pPr marL="1589405">
              <a:lnSpc>
                <a:spcPts val="231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7" name="bk object 17"/>
          <p:cNvSpPr/>
          <p:nvPr/>
        </p:nvSpPr>
        <p:spPr>
          <a:xfrm>
            <a:off x="2170825" y="332725"/>
            <a:ext cx="5068174" cy="380112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677274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9414" y="66928"/>
            <a:ext cx="8965170" cy="208279"/>
          </a:xfrm>
          <a:prstGeom prst="rect">
            <a:avLst/>
          </a:prstGeom>
        </p:spPr>
        <p:txBody>
          <a:bodyPr wrap="square" lIns="0" tIns="0" rIns="0" bIns="0">
            <a:spAutoFit/>
          </a:bodyPr>
          <a:lstStyle>
            <a:lvl1pPr>
              <a:defRPr sz="1200" b="0" i="1">
                <a:solidFill>
                  <a:schemeClr val="tx1"/>
                </a:solidFill>
                <a:latin typeface="Arial"/>
                <a:cs typeface="Arial"/>
              </a:defRPr>
            </a:lvl1pPr>
          </a:lstStyle>
          <a:p>
            <a:endParaRPr/>
          </a:p>
        </p:txBody>
      </p:sp>
      <p:sp>
        <p:nvSpPr>
          <p:cNvPr id="3" name="Holder 3"/>
          <p:cNvSpPr>
            <a:spLocks noGrp="1"/>
          </p:cNvSpPr>
          <p:nvPr>
            <p:ph type="body" idx="1"/>
          </p:nvPr>
        </p:nvSpPr>
        <p:spPr>
          <a:xfrm>
            <a:off x="577225" y="1007647"/>
            <a:ext cx="8285480" cy="1678939"/>
          </a:xfrm>
          <a:prstGeom prst="rect">
            <a:avLst/>
          </a:prstGeom>
        </p:spPr>
        <p:txBody>
          <a:bodyPr wrap="square" lIns="0" tIns="0" rIns="0" bIns="0">
            <a:spAutoFit/>
          </a:bodyPr>
          <a:lstStyle>
            <a:lvl1pPr>
              <a:defRPr sz="1600" b="0" i="0">
                <a:solidFill>
                  <a:schemeClr val="tx1"/>
                </a:solidFill>
                <a:latin typeface="Arial"/>
                <a:cs typeface="Arial"/>
              </a:defRPr>
            </a:lvl1pPr>
          </a:lstStyle>
          <a:p>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16.jpg"/><Relationship Id="rId7" Type="http://schemas.openxmlformats.org/officeDocument/2006/relationships/image" Target="../media/image20.jp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 Id="rId9" Type="http://schemas.openxmlformats.org/officeDocument/2006/relationships/image" Target="../media/image22.jp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en.wikipedia.org/wiki/Comparison_of_optical_character_recognition_software"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7925" y="4717600"/>
            <a:ext cx="8849995" cy="283845"/>
          </a:xfrm>
          <a:prstGeom prst="rect">
            <a:avLst/>
          </a:prstGeom>
        </p:spPr>
        <p:txBody>
          <a:bodyPr vert="horz" wrap="square" lIns="0" tIns="0" rIns="0" bIns="0" rtlCol="0">
            <a:spAutoFit/>
          </a:bodyPr>
          <a:lstStyle/>
          <a:p>
            <a:pPr>
              <a:lnSpc>
                <a:spcPts val="2065"/>
              </a:lnSpc>
              <a:tabLst>
                <a:tab pos="5100955" algn="l"/>
                <a:tab pos="7310755" algn="l"/>
              </a:tabLst>
            </a:pPr>
            <a:r>
              <a:rPr sz="1800" spc="-5" dirty="0">
                <a:solidFill>
                  <a:srgbClr val="FFFFFF"/>
                </a:solidFill>
                <a:latin typeface="Arial"/>
                <a:cs typeface="Arial"/>
              </a:rPr>
              <a:t>Fei-Fei Li </a:t>
            </a:r>
            <a:r>
              <a:rPr sz="1800" dirty="0">
                <a:solidFill>
                  <a:srgbClr val="FFFFFF"/>
                </a:solidFill>
                <a:latin typeface="Arial"/>
                <a:cs typeface="Arial"/>
              </a:rPr>
              <a:t>&amp; Justin Johnson &amp;</a:t>
            </a:r>
            <a:r>
              <a:rPr sz="1800" spc="-20" dirty="0">
                <a:solidFill>
                  <a:srgbClr val="FFFFFF"/>
                </a:solidFill>
                <a:latin typeface="Arial"/>
                <a:cs typeface="Arial"/>
              </a:rPr>
              <a:t> </a:t>
            </a:r>
            <a:r>
              <a:rPr sz="1800" spc="-5" dirty="0">
                <a:solidFill>
                  <a:srgbClr val="FFFFFF"/>
                </a:solidFill>
                <a:latin typeface="Arial"/>
                <a:cs typeface="Arial"/>
              </a:rPr>
              <a:t>Serena</a:t>
            </a:r>
            <a:r>
              <a:rPr sz="1800" spc="-10" dirty="0">
                <a:solidFill>
                  <a:srgbClr val="FFFFFF"/>
                </a:solidFill>
                <a:latin typeface="Arial"/>
                <a:cs typeface="Arial"/>
              </a:rPr>
              <a:t> </a:t>
            </a:r>
            <a:r>
              <a:rPr sz="1800" spc="-5" dirty="0">
                <a:solidFill>
                  <a:srgbClr val="FFFFFF"/>
                </a:solidFill>
                <a:latin typeface="Arial"/>
                <a:cs typeface="Arial"/>
              </a:rPr>
              <a:t>Yeung	</a:t>
            </a:r>
            <a:r>
              <a:rPr sz="3000" spc="-7" baseline="-4166" dirty="0">
                <a:solidFill>
                  <a:srgbClr val="FFFFFF"/>
                </a:solidFill>
                <a:latin typeface="Arial"/>
                <a:cs typeface="Arial"/>
              </a:rPr>
              <a:t>Lecture 14 </a:t>
            </a:r>
            <a:r>
              <a:rPr sz="3000" baseline="-4166" dirty="0">
                <a:solidFill>
                  <a:srgbClr val="FFFFFF"/>
                </a:solidFill>
                <a:latin typeface="Arial"/>
                <a:cs typeface="Arial"/>
              </a:rPr>
              <a:t>-	</a:t>
            </a:r>
            <a:r>
              <a:rPr sz="3000" spc="-7" baseline="-4166" dirty="0">
                <a:solidFill>
                  <a:srgbClr val="FFFFFF"/>
                </a:solidFill>
                <a:latin typeface="Arial"/>
                <a:cs typeface="Arial"/>
              </a:rPr>
              <a:t>May 23,</a:t>
            </a:r>
            <a:r>
              <a:rPr sz="3000" spc="-142" baseline="-4166" dirty="0">
                <a:solidFill>
                  <a:srgbClr val="FFFFFF"/>
                </a:solidFill>
                <a:latin typeface="Arial"/>
                <a:cs typeface="Arial"/>
              </a:rPr>
              <a:t> </a:t>
            </a:r>
            <a:r>
              <a:rPr sz="3000" spc="-7" baseline="-4166" dirty="0">
                <a:solidFill>
                  <a:srgbClr val="FFFFFF"/>
                </a:solidFill>
                <a:latin typeface="Arial"/>
                <a:cs typeface="Arial"/>
              </a:rPr>
              <a:t>2017</a:t>
            </a:r>
            <a:endParaRPr sz="3000" baseline="-4166" dirty="0">
              <a:latin typeface="Arial"/>
              <a:cs typeface="Arial"/>
            </a:endParaRPr>
          </a:p>
        </p:txBody>
      </p:sp>
      <p:sp>
        <p:nvSpPr>
          <p:cNvPr id="4" name="object 4"/>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7" name="object 7"/>
          <p:cNvSpPr txBox="1"/>
          <p:nvPr/>
        </p:nvSpPr>
        <p:spPr>
          <a:xfrm>
            <a:off x="6812357" y="4713450"/>
            <a:ext cx="167005" cy="309245"/>
          </a:xfrm>
          <a:prstGeom prst="rect">
            <a:avLst/>
          </a:prstGeom>
        </p:spPr>
        <p:txBody>
          <a:bodyPr vert="horz" wrap="square" lIns="0" tIns="0" rIns="0" bIns="0" rtlCol="0">
            <a:spAutoFit/>
          </a:bodyPr>
          <a:lstStyle/>
          <a:p>
            <a:pPr marL="12700">
              <a:lnSpc>
                <a:spcPts val="2310"/>
              </a:lnSpc>
            </a:pPr>
            <a:r>
              <a:rPr sz="2000" dirty="0">
                <a:solidFill>
                  <a:srgbClr val="FFFFFF"/>
                </a:solidFill>
                <a:latin typeface="Arial"/>
                <a:cs typeface="Arial"/>
              </a:rPr>
              <a:t>1</a:t>
            </a:r>
            <a:endParaRPr sz="2000">
              <a:latin typeface="Arial"/>
              <a:cs typeface="Arial"/>
            </a:endParaRPr>
          </a:p>
        </p:txBody>
      </p:sp>
      <p:sp>
        <p:nvSpPr>
          <p:cNvPr id="8" name="TextBox 7"/>
          <p:cNvSpPr txBox="1"/>
          <p:nvPr/>
        </p:nvSpPr>
        <p:spPr>
          <a:xfrm>
            <a:off x="304800" y="1047750"/>
            <a:ext cx="8398320" cy="1446550"/>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Review of HCR</a:t>
            </a:r>
          </a:p>
          <a:p>
            <a:r>
              <a:rPr lang="en-US" sz="4000" dirty="0">
                <a:latin typeface="Arial" panose="020B0604020202020204" pitchFamily="34" charset="0"/>
                <a:cs typeface="Arial" panose="020B0604020202020204" pitchFamily="34" charset="0"/>
              </a:rPr>
              <a:t>-Handwritten Character Recognition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5" y="919039"/>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What is CNN(Convolutional neural network)?</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10</a:t>
            </a:fld>
            <a:endParaRPr sz="2000">
              <a:latin typeface="Arial"/>
              <a:cs typeface="Arial"/>
            </a:endParaRPr>
          </a:p>
        </p:txBody>
      </p:sp>
      <p:sp>
        <p:nvSpPr>
          <p:cNvPr id="5" name="Rectangle 4">
            <a:extLst>
              <a:ext uri="{FF2B5EF4-FFF2-40B4-BE49-F238E27FC236}">
                <a16:creationId xmlns:a16="http://schemas.microsoft.com/office/drawing/2014/main" id="{990BB0A1-89DD-5142-9CEB-680F9871ED07}"/>
              </a:ext>
            </a:extLst>
          </p:cNvPr>
          <p:cNvSpPr/>
          <p:nvPr/>
        </p:nvSpPr>
        <p:spPr>
          <a:xfrm>
            <a:off x="1827212" y="2038350"/>
            <a:ext cx="4572000" cy="1569660"/>
          </a:xfrm>
          <a:prstGeom prst="rect">
            <a:avLst/>
          </a:prstGeom>
        </p:spPr>
        <p:txBody>
          <a:bodyPr>
            <a:spAutoFit/>
          </a:bodyPr>
          <a:lstStyle/>
          <a:p>
            <a:r>
              <a:rPr lang="en-US" sz="2400" dirty="0"/>
              <a:t>Essentially neural networks that use convolution in place of general matrix multiplication in at least one of their layers. </a:t>
            </a:r>
            <a:endParaRPr lang="en-US" sz="2400" dirty="0">
              <a:effectLst/>
            </a:endParaRPr>
          </a:p>
        </p:txBody>
      </p:sp>
    </p:spTree>
    <p:extLst>
      <p:ext uri="{BB962C8B-B14F-4D97-AF65-F5344CB8AC3E}">
        <p14:creationId xmlns:p14="http://schemas.microsoft.com/office/powerpoint/2010/main" val="117869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39322" y="1573823"/>
            <a:ext cx="7928903" cy="201124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111213" y="182803"/>
            <a:ext cx="4928235" cy="443711"/>
          </a:xfrm>
          <a:prstGeom prst="rect">
            <a:avLst/>
          </a:prstGeom>
        </p:spPr>
        <p:txBody>
          <a:bodyPr vert="horz" wrap="square" lIns="0" tIns="12700" rIns="0" bIns="0" rtlCol="0">
            <a:spAutoFit/>
          </a:bodyPr>
          <a:lstStyle/>
          <a:p>
            <a:pPr marL="12700">
              <a:lnSpc>
                <a:spcPct val="100000"/>
              </a:lnSpc>
              <a:spcBef>
                <a:spcPts val="100"/>
              </a:spcBef>
            </a:pPr>
            <a:r>
              <a:rPr lang="en-US" sz="2800" i="0" dirty="0">
                <a:latin typeface="+mn-lt"/>
              </a:rPr>
              <a:t>A typical CNN architecture</a:t>
            </a:r>
            <a:endParaRPr sz="2800" i="0" dirty="0">
              <a:latin typeface="+mn-lt"/>
            </a:endParaRPr>
          </a:p>
        </p:txBody>
      </p:sp>
    </p:spTree>
    <p:extLst>
      <p:ext uri="{BB962C8B-B14F-4D97-AF65-F5344CB8AC3E}">
        <p14:creationId xmlns:p14="http://schemas.microsoft.com/office/powerpoint/2010/main" val="66148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249" y="218983"/>
            <a:ext cx="7477125" cy="580735"/>
          </a:xfrm>
          <a:prstGeom prst="rect">
            <a:avLst/>
          </a:prstGeom>
        </p:spPr>
        <p:txBody>
          <a:bodyPr vert="horz" wrap="square" lIns="0" tIns="27939" rIns="0" bIns="0" rtlCol="0">
            <a:spAutoFit/>
          </a:bodyPr>
          <a:lstStyle/>
          <a:p>
            <a:pPr marL="12700" marR="5080">
              <a:lnSpc>
                <a:spcPts val="2100"/>
              </a:lnSpc>
              <a:spcBef>
                <a:spcPts val="219"/>
              </a:spcBef>
            </a:pPr>
            <a:r>
              <a:rPr sz="2400" b="1" i="0" spc="-5" dirty="0">
                <a:latin typeface="+mn-lt"/>
                <a:cs typeface="Arial"/>
              </a:rPr>
              <a:t>Preview: </a:t>
            </a:r>
            <a:r>
              <a:rPr sz="2400" i="0" spc="-10" dirty="0">
                <a:latin typeface="+mn-lt"/>
              </a:rPr>
              <a:t>ConvNet </a:t>
            </a:r>
            <a:r>
              <a:rPr sz="2400" i="0" spc="-5" dirty="0">
                <a:latin typeface="+mn-lt"/>
              </a:rPr>
              <a:t>is </a:t>
            </a:r>
            <a:r>
              <a:rPr sz="2400" i="0" dirty="0">
                <a:latin typeface="+mn-lt"/>
              </a:rPr>
              <a:t>a </a:t>
            </a:r>
            <a:r>
              <a:rPr sz="2400" i="0" spc="-5" dirty="0">
                <a:latin typeface="+mn-lt"/>
              </a:rPr>
              <a:t>sequence of </a:t>
            </a:r>
            <a:r>
              <a:rPr sz="2400" i="0" spc="-10" dirty="0">
                <a:latin typeface="+mn-lt"/>
              </a:rPr>
              <a:t>Convolution Layers, interspersed with  </a:t>
            </a:r>
            <a:r>
              <a:rPr sz="2400" i="0" spc="-5" dirty="0">
                <a:latin typeface="+mn-lt"/>
              </a:rPr>
              <a:t>activation</a:t>
            </a:r>
            <a:r>
              <a:rPr sz="2400" i="0" spc="-35" dirty="0">
                <a:latin typeface="+mn-lt"/>
              </a:rPr>
              <a:t> </a:t>
            </a:r>
            <a:r>
              <a:rPr sz="2400" i="0" spc="-5" dirty="0">
                <a:latin typeface="+mn-lt"/>
              </a:rPr>
              <a:t>functions</a:t>
            </a:r>
            <a:endParaRPr sz="2400" i="0" dirty="0">
              <a:latin typeface="+mn-lt"/>
              <a:cs typeface="Arial"/>
            </a:endParaRPr>
          </a:p>
        </p:txBody>
      </p:sp>
      <p:sp>
        <p:nvSpPr>
          <p:cNvPr id="3" name="object 3"/>
          <p:cNvSpPr/>
          <p:nvPr/>
        </p:nvSpPr>
        <p:spPr>
          <a:xfrm>
            <a:off x="177073" y="1869528"/>
            <a:ext cx="213360" cy="2014855"/>
          </a:xfrm>
          <a:custGeom>
            <a:avLst/>
            <a:gdLst/>
            <a:ahLst/>
            <a:cxnLst/>
            <a:rect l="l" t="t" r="r" b="b"/>
            <a:pathLst>
              <a:path w="213360" h="2014854">
                <a:moveTo>
                  <a:pt x="0" y="0"/>
                </a:moveTo>
                <a:lnTo>
                  <a:pt x="213172" y="0"/>
                </a:lnTo>
                <a:lnTo>
                  <a:pt x="213172" y="2014663"/>
                </a:lnTo>
                <a:lnTo>
                  <a:pt x="0" y="2014663"/>
                </a:lnTo>
                <a:lnTo>
                  <a:pt x="0" y="0"/>
                </a:lnTo>
                <a:close/>
              </a:path>
            </a:pathLst>
          </a:custGeom>
          <a:solidFill>
            <a:srgbClr val="F7D6D5">
              <a:alpha val="51759"/>
            </a:srgbClr>
          </a:solidFill>
        </p:spPr>
        <p:txBody>
          <a:bodyPr wrap="square" lIns="0" tIns="0" rIns="0" bIns="0" rtlCol="0"/>
          <a:lstStyle/>
          <a:p>
            <a:endParaRPr/>
          </a:p>
        </p:txBody>
      </p:sp>
      <p:sp>
        <p:nvSpPr>
          <p:cNvPr id="4" name="object 4"/>
          <p:cNvSpPr/>
          <p:nvPr/>
        </p:nvSpPr>
        <p:spPr>
          <a:xfrm>
            <a:off x="177073" y="1126299"/>
            <a:ext cx="956944" cy="2758440"/>
          </a:xfrm>
          <a:custGeom>
            <a:avLst/>
            <a:gdLst/>
            <a:ahLst/>
            <a:cxnLst/>
            <a:rect l="l" t="t" r="r" b="b"/>
            <a:pathLst>
              <a:path w="956944" h="2758440">
                <a:moveTo>
                  <a:pt x="0" y="743225"/>
                </a:moveTo>
                <a:lnTo>
                  <a:pt x="743225" y="0"/>
                </a:lnTo>
                <a:lnTo>
                  <a:pt x="956397" y="0"/>
                </a:lnTo>
                <a:lnTo>
                  <a:pt x="956397" y="2014668"/>
                </a:lnTo>
                <a:lnTo>
                  <a:pt x="213171" y="2757887"/>
                </a:lnTo>
                <a:lnTo>
                  <a:pt x="0" y="2757887"/>
                </a:lnTo>
                <a:lnTo>
                  <a:pt x="0" y="743225"/>
                </a:lnTo>
                <a:close/>
              </a:path>
            </a:pathLst>
          </a:custGeom>
          <a:ln w="19048">
            <a:solidFill>
              <a:srgbClr val="000000"/>
            </a:solidFill>
          </a:ln>
        </p:spPr>
        <p:txBody>
          <a:bodyPr wrap="square" lIns="0" tIns="0" rIns="0" bIns="0" rtlCol="0"/>
          <a:lstStyle/>
          <a:p>
            <a:endParaRPr/>
          </a:p>
        </p:txBody>
      </p:sp>
      <p:sp>
        <p:nvSpPr>
          <p:cNvPr id="5" name="object 5"/>
          <p:cNvSpPr/>
          <p:nvPr/>
        </p:nvSpPr>
        <p:spPr>
          <a:xfrm>
            <a:off x="177073" y="1126299"/>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6" name="object 6"/>
          <p:cNvSpPr/>
          <p:nvPr/>
        </p:nvSpPr>
        <p:spPr>
          <a:xfrm>
            <a:off x="390245" y="1869528"/>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7" name="object 7"/>
          <p:cNvSpPr txBox="1"/>
          <p:nvPr/>
        </p:nvSpPr>
        <p:spPr>
          <a:xfrm>
            <a:off x="862722" y="3490176"/>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8" name="object 8"/>
          <p:cNvSpPr txBox="1"/>
          <p:nvPr/>
        </p:nvSpPr>
        <p:spPr>
          <a:xfrm>
            <a:off x="1227023" y="141700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9" name="object 9"/>
          <p:cNvSpPr txBox="1"/>
          <p:nvPr/>
        </p:nvSpPr>
        <p:spPr>
          <a:xfrm>
            <a:off x="192111" y="3881807"/>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0" name="object 10"/>
          <p:cNvSpPr/>
          <p:nvPr/>
        </p:nvSpPr>
        <p:spPr>
          <a:xfrm>
            <a:off x="1481874" y="2404948"/>
            <a:ext cx="930910" cy="0"/>
          </a:xfrm>
          <a:custGeom>
            <a:avLst/>
            <a:gdLst/>
            <a:ahLst/>
            <a:cxnLst/>
            <a:rect l="l" t="t" r="r" b="b"/>
            <a:pathLst>
              <a:path w="930910">
                <a:moveTo>
                  <a:pt x="0" y="0"/>
                </a:moveTo>
                <a:lnTo>
                  <a:pt x="930447" y="0"/>
                </a:lnTo>
              </a:path>
            </a:pathLst>
          </a:custGeom>
          <a:ln w="9523">
            <a:solidFill>
              <a:srgbClr val="797979"/>
            </a:solidFill>
          </a:ln>
        </p:spPr>
        <p:txBody>
          <a:bodyPr wrap="square" lIns="0" tIns="0" rIns="0" bIns="0" rtlCol="0"/>
          <a:lstStyle/>
          <a:p>
            <a:endParaRPr/>
          </a:p>
        </p:txBody>
      </p:sp>
      <p:sp>
        <p:nvSpPr>
          <p:cNvPr id="11" name="object 11"/>
          <p:cNvSpPr/>
          <p:nvPr/>
        </p:nvSpPr>
        <p:spPr>
          <a:xfrm>
            <a:off x="2412314" y="2389212"/>
            <a:ext cx="43815" cy="31750"/>
          </a:xfrm>
          <a:custGeom>
            <a:avLst/>
            <a:gdLst/>
            <a:ahLst/>
            <a:cxnLst/>
            <a:rect l="l" t="t" r="r" b="b"/>
            <a:pathLst>
              <a:path w="43814" h="31750">
                <a:moveTo>
                  <a:pt x="0" y="31463"/>
                </a:moveTo>
                <a:lnTo>
                  <a:pt x="43224" y="15732"/>
                </a:lnTo>
                <a:lnTo>
                  <a:pt x="0" y="0"/>
                </a:lnTo>
                <a:lnTo>
                  <a:pt x="0" y="31463"/>
                </a:lnTo>
                <a:close/>
              </a:path>
            </a:pathLst>
          </a:custGeom>
          <a:ln w="9523">
            <a:solidFill>
              <a:srgbClr val="797979"/>
            </a:solidFill>
          </a:ln>
        </p:spPr>
        <p:txBody>
          <a:bodyPr wrap="square" lIns="0" tIns="0" rIns="0" bIns="0" rtlCol="0"/>
          <a:lstStyle/>
          <a:p>
            <a:endParaRPr/>
          </a:p>
        </p:txBody>
      </p:sp>
      <p:sp>
        <p:nvSpPr>
          <p:cNvPr id="12" name="object 12"/>
          <p:cNvSpPr/>
          <p:nvPr/>
        </p:nvSpPr>
        <p:spPr>
          <a:xfrm>
            <a:off x="2691663" y="1869528"/>
            <a:ext cx="213360" cy="2014855"/>
          </a:xfrm>
          <a:custGeom>
            <a:avLst/>
            <a:gdLst/>
            <a:ahLst/>
            <a:cxnLst/>
            <a:rect l="l" t="t" r="r" b="b"/>
            <a:pathLst>
              <a:path w="213360" h="2014854">
                <a:moveTo>
                  <a:pt x="0" y="0"/>
                </a:moveTo>
                <a:lnTo>
                  <a:pt x="213182" y="0"/>
                </a:lnTo>
                <a:lnTo>
                  <a:pt x="213182" y="2014663"/>
                </a:lnTo>
                <a:lnTo>
                  <a:pt x="0" y="2014663"/>
                </a:lnTo>
                <a:lnTo>
                  <a:pt x="0" y="0"/>
                </a:lnTo>
                <a:close/>
              </a:path>
            </a:pathLst>
          </a:custGeom>
          <a:solidFill>
            <a:srgbClr val="D2E2F9"/>
          </a:solidFill>
        </p:spPr>
        <p:txBody>
          <a:bodyPr wrap="square" lIns="0" tIns="0" rIns="0" bIns="0" rtlCol="0"/>
          <a:lstStyle/>
          <a:p>
            <a:endParaRPr/>
          </a:p>
        </p:txBody>
      </p:sp>
      <p:sp>
        <p:nvSpPr>
          <p:cNvPr id="13" name="object 13"/>
          <p:cNvSpPr/>
          <p:nvPr/>
        </p:nvSpPr>
        <p:spPr>
          <a:xfrm>
            <a:off x="2691663" y="1126299"/>
            <a:ext cx="956944" cy="2758440"/>
          </a:xfrm>
          <a:custGeom>
            <a:avLst/>
            <a:gdLst/>
            <a:ahLst/>
            <a:cxnLst/>
            <a:rect l="l" t="t" r="r" b="b"/>
            <a:pathLst>
              <a:path w="956945" h="2758440">
                <a:moveTo>
                  <a:pt x="0" y="743225"/>
                </a:moveTo>
                <a:lnTo>
                  <a:pt x="743221" y="0"/>
                </a:lnTo>
                <a:lnTo>
                  <a:pt x="956396" y="0"/>
                </a:lnTo>
                <a:lnTo>
                  <a:pt x="956396" y="2014668"/>
                </a:lnTo>
                <a:lnTo>
                  <a:pt x="213173" y="2757887"/>
                </a:lnTo>
                <a:lnTo>
                  <a:pt x="0" y="2757887"/>
                </a:lnTo>
                <a:lnTo>
                  <a:pt x="0" y="743225"/>
                </a:lnTo>
                <a:close/>
              </a:path>
            </a:pathLst>
          </a:custGeom>
          <a:ln w="19048">
            <a:solidFill>
              <a:srgbClr val="000000"/>
            </a:solidFill>
          </a:ln>
        </p:spPr>
        <p:txBody>
          <a:bodyPr wrap="square" lIns="0" tIns="0" rIns="0" bIns="0" rtlCol="0"/>
          <a:lstStyle/>
          <a:p>
            <a:endParaRPr/>
          </a:p>
        </p:txBody>
      </p:sp>
      <p:sp>
        <p:nvSpPr>
          <p:cNvPr id="14" name="object 14"/>
          <p:cNvSpPr/>
          <p:nvPr/>
        </p:nvSpPr>
        <p:spPr>
          <a:xfrm>
            <a:off x="2691663" y="1126299"/>
            <a:ext cx="956944" cy="743585"/>
          </a:xfrm>
          <a:custGeom>
            <a:avLst/>
            <a:gdLst/>
            <a:ahLst/>
            <a:cxnLst/>
            <a:rect l="l" t="t" r="r" b="b"/>
            <a:pathLst>
              <a:path w="956945" h="743585">
                <a:moveTo>
                  <a:pt x="0" y="743225"/>
                </a:moveTo>
                <a:lnTo>
                  <a:pt x="213173" y="743225"/>
                </a:lnTo>
                <a:lnTo>
                  <a:pt x="956396" y="0"/>
                </a:lnTo>
              </a:path>
            </a:pathLst>
          </a:custGeom>
          <a:ln w="19048">
            <a:solidFill>
              <a:srgbClr val="000000"/>
            </a:solidFill>
          </a:ln>
        </p:spPr>
        <p:txBody>
          <a:bodyPr wrap="square" lIns="0" tIns="0" rIns="0" bIns="0" rtlCol="0"/>
          <a:lstStyle/>
          <a:p>
            <a:endParaRPr/>
          </a:p>
        </p:txBody>
      </p:sp>
      <p:sp>
        <p:nvSpPr>
          <p:cNvPr id="15" name="object 15"/>
          <p:cNvSpPr/>
          <p:nvPr/>
        </p:nvSpPr>
        <p:spPr>
          <a:xfrm>
            <a:off x="2904845" y="1869528"/>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16" name="object 16"/>
          <p:cNvSpPr txBox="1"/>
          <p:nvPr/>
        </p:nvSpPr>
        <p:spPr>
          <a:xfrm>
            <a:off x="3377310" y="3490176"/>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17" name="object 17"/>
          <p:cNvSpPr txBox="1"/>
          <p:nvPr/>
        </p:nvSpPr>
        <p:spPr>
          <a:xfrm>
            <a:off x="3741610" y="141700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18" name="object 18"/>
          <p:cNvSpPr txBox="1"/>
          <p:nvPr/>
        </p:nvSpPr>
        <p:spPr>
          <a:xfrm>
            <a:off x="2706712" y="3881807"/>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6</a:t>
            </a:r>
            <a:endParaRPr sz="1800">
              <a:latin typeface="Arial"/>
              <a:cs typeface="Arial"/>
            </a:endParaRPr>
          </a:p>
        </p:txBody>
      </p:sp>
      <p:sp>
        <p:nvSpPr>
          <p:cNvPr id="19" name="object 19"/>
          <p:cNvSpPr txBox="1"/>
          <p:nvPr/>
        </p:nvSpPr>
        <p:spPr>
          <a:xfrm>
            <a:off x="1594218" y="2482745"/>
            <a:ext cx="726440" cy="1404620"/>
          </a:xfrm>
          <a:prstGeom prst="rect">
            <a:avLst/>
          </a:prstGeom>
        </p:spPr>
        <p:txBody>
          <a:bodyPr vert="horz" wrap="square" lIns="0" tIns="27939" rIns="0" bIns="0" rtlCol="0">
            <a:spAutoFit/>
          </a:bodyPr>
          <a:lstStyle/>
          <a:p>
            <a:pPr marL="12700" marR="5080">
              <a:lnSpc>
                <a:spcPts val="2100"/>
              </a:lnSpc>
              <a:spcBef>
                <a:spcPts val="219"/>
              </a:spcBef>
            </a:pPr>
            <a:r>
              <a:rPr sz="1800" spc="-5" dirty="0">
                <a:latin typeface="Arial"/>
                <a:cs typeface="Arial"/>
              </a:rPr>
              <a:t>CON</a:t>
            </a:r>
            <a:r>
              <a:rPr sz="1800" spc="-175" dirty="0">
                <a:latin typeface="Arial"/>
                <a:cs typeface="Arial"/>
              </a:rPr>
              <a:t>V</a:t>
            </a:r>
            <a:r>
              <a:rPr sz="1800" dirty="0">
                <a:latin typeface="Arial"/>
                <a:cs typeface="Arial"/>
              </a:rPr>
              <a:t>,  </a:t>
            </a:r>
            <a:r>
              <a:rPr sz="1800" spc="-5" dirty="0">
                <a:latin typeface="Arial"/>
                <a:cs typeface="Arial"/>
              </a:rPr>
              <a:t>ReLU</a:t>
            </a:r>
            <a:endParaRPr sz="1800">
              <a:latin typeface="Arial"/>
              <a:cs typeface="Arial"/>
            </a:endParaRPr>
          </a:p>
          <a:p>
            <a:pPr marL="12700" marR="76835" algn="just">
              <a:lnSpc>
                <a:spcPts val="2200"/>
              </a:lnSpc>
              <a:spcBef>
                <a:spcPts val="20"/>
              </a:spcBef>
            </a:pPr>
            <a:r>
              <a:rPr sz="1800" spc="-10" dirty="0">
                <a:solidFill>
                  <a:srgbClr val="0000FF"/>
                </a:solidFill>
                <a:latin typeface="Arial"/>
                <a:cs typeface="Arial"/>
              </a:rPr>
              <a:t>e.g. </a:t>
            </a:r>
            <a:r>
              <a:rPr sz="1800" dirty="0">
                <a:solidFill>
                  <a:srgbClr val="0000FF"/>
                </a:solidFill>
                <a:latin typeface="Arial"/>
                <a:cs typeface="Arial"/>
              </a:rPr>
              <a:t>6  </a:t>
            </a:r>
            <a:r>
              <a:rPr sz="1800" spc="25" dirty="0">
                <a:solidFill>
                  <a:srgbClr val="0000FF"/>
                </a:solidFill>
                <a:latin typeface="Arial"/>
                <a:cs typeface="Arial"/>
              </a:rPr>
              <a:t>5x5x3  </a:t>
            </a:r>
            <a:r>
              <a:rPr sz="1800" spc="-5" dirty="0">
                <a:solidFill>
                  <a:srgbClr val="0000FF"/>
                </a:solidFill>
                <a:latin typeface="Arial"/>
                <a:cs typeface="Arial"/>
              </a:rPr>
              <a:t>filters</a:t>
            </a:r>
            <a:endParaRPr sz="1800">
              <a:latin typeface="Arial"/>
              <a:cs typeface="Arial"/>
            </a:endParaRPr>
          </a:p>
        </p:txBody>
      </p:sp>
    </p:spTree>
    <p:extLst>
      <p:ext uri="{BB962C8B-B14F-4D97-AF65-F5344CB8AC3E}">
        <p14:creationId xmlns:p14="http://schemas.microsoft.com/office/powerpoint/2010/main" val="3175480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498" y="218983"/>
            <a:ext cx="7653655" cy="580735"/>
          </a:xfrm>
          <a:prstGeom prst="rect">
            <a:avLst/>
          </a:prstGeom>
        </p:spPr>
        <p:txBody>
          <a:bodyPr vert="horz" wrap="square" lIns="0" tIns="27939" rIns="0" bIns="0" rtlCol="0">
            <a:spAutoFit/>
          </a:bodyPr>
          <a:lstStyle/>
          <a:p>
            <a:pPr marL="12700" marR="5080">
              <a:lnSpc>
                <a:spcPts val="2100"/>
              </a:lnSpc>
              <a:spcBef>
                <a:spcPts val="219"/>
              </a:spcBef>
            </a:pPr>
            <a:r>
              <a:rPr sz="2400" b="1" spc="-5" dirty="0">
                <a:latin typeface="+mn-lt"/>
                <a:cs typeface="Arial"/>
              </a:rPr>
              <a:t>Preview: </a:t>
            </a:r>
            <a:r>
              <a:rPr sz="2400" spc="-10" dirty="0">
                <a:latin typeface="+mn-lt"/>
              </a:rPr>
              <a:t>ConvNet </a:t>
            </a:r>
            <a:r>
              <a:rPr sz="2400" spc="-5" dirty="0">
                <a:latin typeface="+mn-lt"/>
              </a:rPr>
              <a:t>is </a:t>
            </a:r>
            <a:r>
              <a:rPr sz="2400" dirty="0">
                <a:latin typeface="+mn-lt"/>
              </a:rPr>
              <a:t>a </a:t>
            </a:r>
            <a:r>
              <a:rPr sz="2400" spc="-5" dirty="0">
                <a:latin typeface="+mn-lt"/>
              </a:rPr>
              <a:t>sequence of </a:t>
            </a:r>
            <a:r>
              <a:rPr sz="2400" spc="-10" dirty="0">
                <a:latin typeface="+mn-lt"/>
              </a:rPr>
              <a:t>Convolutional Layers, interspersed with  </a:t>
            </a:r>
            <a:r>
              <a:rPr sz="2400" spc="-5" dirty="0">
                <a:latin typeface="+mn-lt"/>
              </a:rPr>
              <a:t>activation</a:t>
            </a:r>
            <a:r>
              <a:rPr sz="2400" spc="-35" dirty="0">
                <a:latin typeface="+mn-lt"/>
              </a:rPr>
              <a:t> </a:t>
            </a:r>
            <a:r>
              <a:rPr sz="2400" spc="-5" dirty="0">
                <a:latin typeface="+mn-lt"/>
              </a:rPr>
              <a:t>functions</a:t>
            </a:r>
            <a:endParaRPr sz="2400" dirty="0">
              <a:latin typeface="+mn-lt"/>
              <a:cs typeface="Arial"/>
            </a:endParaRPr>
          </a:p>
        </p:txBody>
      </p:sp>
      <p:sp>
        <p:nvSpPr>
          <p:cNvPr id="3" name="object 3"/>
          <p:cNvSpPr/>
          <p:nvPr/>
        </p:nvSpPr>
        <p:spPr>
          <a:xfrm>
            <a:off x="177073" y="1869528"/>
            <a:ext cx="213360" cy="2014855"/>
          </a:xfrm>
          <a:custGeom>
            <a:avLst/>
            <a:gdLst/>
            <a:ahLst/>
            <a:cxnLst/>
            <a:rect l="l" t="t" r="r" b="b"/>
            <a:pathLst>
              <a:path w="213360" h="2014854">
                <a:moveTo>
                  <a:pt x="0" y="0"/>
                </a:moveTo>
                <a:lnTo>
                  <a:pt x="213172" y="0"/>
                </a:lnTo>
                <a:lnTo>
                  <a:pt x="213172" y="2014663"/>
                </a:lnTo>
                <a:lnTo>
                  <a:pt x="0" y="2014663"/>
                </a:lnTo>
                <a:lnTo>
                  <a:pt x="0" y="0"/>
                </a:lnTo>
                <a:close/>
              </a:path>
            </a:pathLst>
          </a:custGeom>
          <a:solidFill>
            <a:srgbClr val="F7D6D5">
              <a:alpha val="51759"/>
            </a:srgbClr>
          </a:solidFill>
        </p:spPr>
        <p:txBody>
          <a:bodyPr wrap="square" lIns="0" tIns="0" rIns="0" bIns="0" rtlCol="0"/>
          <a:lstStyle/>
          <a:p>
            <a:endParaRPr/>
          </a:p>
        </p:txBody>
      </p:sp>
      <p:sp>
        <p:nvSpPr>
          <p:cNvPr id="4" name="object 4"/>
          <p:cNvSpPr/>
          <p:nvPr/>
        </p:nvSpPr>
        <p:spPr>
          <a:xfrm>
            <a:off x="177073" y="1126299"/>
            <a:ext cx="956944" cy="2758440"/>
          </a:xfrm>
          <a:custGeom>
            <a:avLst/>
            <a:gdLst/>
            <a:ahLst/>
            <a:cxnLst/>
            <a:rect l="l" t="t" r="r" b="b"/>
            <a:pathLst>
              <a:path w="956944" h="2758440">
                <a:moveTo>
                  <a:pt x="0" y="743225"/>
                </a:moveTo>
                <a:lnTo>
                  <a:pt x="743225" y="0"/>
                </a:lnTo>
                <a:lnTo>
                  <a:pt x="956397" y="0"/>
                </a:lnTo>
                <a:lnTo>
                  <a:pt x="956397" y="2014668"/>
                </a:lnTo>
                <a:lnTo>
                  <a:pt x="213171" y="2757887"/>
                </a:lnTo>
                <a:lnTo>
                  <a:pt x="0" y="2757887"/>
                </a:lnTo>
                <a:lnTo>
                  <a:pt x="0" y="743225"/>
                </a:lnTo>
                <a:close/>
              </a:path>
            </a:pathLst>
          </a:custGeom>
          <a:ln w="19048">
            <a:solidFill>
              <a:srgbClr val="000000"/>
            </a:solidFill>
          </a:ln>
        </p:spPr>
        <p:txBody>
          <a:bodyPr wrap="square" lIns="0" tIns="0" rIns="0" bIns="0" rtlCol="0"/>
          <a:lstStyle/>
          <a:p>
            <a:endParaRPr/>
          </a:p>
        </p:txBody>
      </p:sp>
      <p:sp>
        <p:nvSpPr>
          <p:cNvPr id="5" name="object 5"/>
          <p:cNvSpPr/>
          <p:nvPr/>
        </p:nvSpPr>
        <p:spPr>
          <a:xfrm>
            <a:off x="177073" y="1126299"/>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6" name="object 6"/>
          <p:cNvSpPr/>
          <p:nvPr/>
        </p:nvSpPr>
        <p:spPr>
          <a:xfrm>
            <a:off x="390245" y="1869528"/>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7" name="object 7"/>
          <p:cNvSpPr txBox="1"/>
          <p:nvPr/>
        </p:nvSpPr>
        <p:spPr>
          <a:xfrm>
            <a:off x="862722" y="3490176"/>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8" name="object 8"/>
          <p:cNvSpPr txBox="1"/>
          <p:nvPr/>
        </p:nvSpPr>
        <p:spPr>
          <a:xfrm>
            <a:off x="1227023" y="141700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9" name="object 9"/>
          <p:cNvSpPr txBox="1"/>
          <p:nvPr/>
        </p:nvSpPr>
        <p:spPr>
          <a:xfrm>
            <a:off x="192111" y="3881807"/>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0" name="object 10"/>
          <p:cNvSpPr/>
          <p:nvPr/>
        </p:nvSpPr>
        <p:spPr>
          <a:xfrm>
            <a:off x="1481874" y="2404948"/>
            <a:ext cx="930910" cy="0"/>
          </a:xfrm>
          <a:custGeom>
            <a:avLst/>
            <a:gdLst/>
            <a:ahLst/>
            <a:cxnLst/>
            <a:rect l="l" t="t" r="r" b="b"/>
            <a:pathLst>
              <a:path w="930910">
                <a:moveTo>
                  <a:pt x="0" y="0"/>
                </a:moveTo>
                <a:lnTo>
                  <a:pt x="930447" y="0"/>
                </a:lnTo>
              </a:path>
            </a:pathLst>
          </a:custGeom>
          <a:ln w="9523">
            <a:solidFill>
              <a:srgbClr val="797979"/>
            </a:solidFill>
          </a:ln>
        </p:spPr>
        <p:txBody>
          <a:bodyPr wrap="square" lIns="0" tIns="0" rIns="0" bIns="0" rtlCol="0"/>
          <a:lstStyle/>
          <a:p>
            <a:endParaRPr/>
          </a:p>
        </p:txBody>
      </p:sp>
      <p:sp>
        <p:nvSpPr>
          <p:cNvPr id="11" name="object 11"/>
          <p:cNvSpPr/>
          <p:nvPr/>
        </p:nvSpPr>
        <p:spPr>
          <a:xfrm>
            <a:off x="2412314" y="2389212"/>
            <a:ext cx="43815" cy="31750"/>
          </a:xfrm>
          <a:custGeom>
            <a:avLst/>
            <a:gdLst/>
            <a:ahLst/>
            <a:cxnLst/>
            <a:rect l="l" t="t" r="r" b="b"/>
            <a:pathLst>
              <a:path w="43814" h="31750">
                <a:moveTo>
                  <a:pt x="0" y="31463"/>
                </a:moveTo>
                <a:lnTo>
                  <a:pt x="43224" y="15732"/>
                </a:lnTo>
                <a:lnTo>
                  <a:pt x="0" y="0"/>
                </a:lnTo>
                <a:lnTo>
                  <a:pt x="0" y="31463"/>
                </a:lnTo>
                <a:close/>
              </a:path>
            </a:pathLst>
          </a:custGeom>
          <a:ln w="9523">
            <a:solidFill>
              <a:srgbClr val="797979"/>
            </a:solidFill>
          </a:ln>
        </p:spPr>
        <p:txBody>
          <a:bodyPr wrap="square" lIns="0" tIns="0" rIns="0" bIns="0" rtlCol="0"/>
          <a:lstStyle/>
          <a:p>
            <a:endParaRPr/>
          </a:p>
        </p:txBody>
      </p:sp>
      <p:sp>
        <p:nvSpPr>
          <p:cNvPr id="12" name="object 12"/>
          <p:cNvSpPr txBox="1"/>
          <p:nvPr/>
        </p:nvSpPr>
        <p:spPr>
          <a:xfrm>
            <a:off x="1594218" y="2482745"/>
            <a:ext cx="726440" cy="1404620"/>
          </a:xfrm>
          <a:prstGeom prst="rect">
            <a:avLst/>
          </a:prstGeom>
        </p:spPr>
        <p:txBody>
          <a:bodyPr vert="horz" wrap="square" lIns="0" tIns="27939" rIns="0" bIns="0" rtlCol="0">
            <a:spAutoFit/>
          </a:bodyPr>
          <a:lstStyle/>
          <a:p>
            <a:pPr marL="12700" marR="5080">
              <a:lnSpc>
                <a:spcPts val="2100"/>
              </a:lnSpc>
              <a:spcBef>
                <a:spcPts val="219"/>
              </a:spcBef>
            </a:pPr>
            <a:r>
              <a:rPr sz="1800" spc="-5" dirty="0">
                <a:latin typeface="Arial"/>
                <a:cs typeface="Arial"/>
              </a:rPr>
              <a:t>CON</a:t>
            </a:r>
            <a:r>
              <a:rPr sz="1800" spc="-175" dirty="0">
                <a:latin typeface="Arial"/>
                <a:cs typeface="Arial"/>
              </a:rPr>
              <a:t>V</a:t>
            </a:r>
            <a:r>
              <a:rPr sz="1800" dirty="0">
                <a:latin typeface="Arial"/>
                <a:cs typeface="Arial"/>
              </a:rPr>
              <a:t>,  </a:t>
            </a:r>
            <a:r>
              <a:rPr sz="1800" spc="-5" dirty="0">
                <a:latin typeface="Arial"/>
                <a:cs typeface="Arial"/>
              </a:rPr>
              <a:t>ReLU</a:t>
            </a:r>
            <a:endParaRPr sz="1800">
              <a:latin typeface="Arial"/>
              <a:cs typeface="Arial"/>
            </a:endParaRPr>
          </a:p>
          <a:p>
            <a:pPr marL="12700" marR="76835" algn="just">
              <a:lnSpc>
                <a:spcPts val="2200"/>
              </a:lnSpc>
              <a:spcBef>
                <a:spcPts val="20"/>
              </a:spcBef>
            </a:pPr>
            <a:r>
              <a:rPr sz="1800" spc="-10" dirty="0">
                <a:solidFill>
                  <a:srgbClr val="0000FF"/>
                </a:solidFill>
                <a:latin typeface="Arial"/>
                <a:cs typeface="Arial"/>
              </a:rPr>
              <a:t>e.g. </a:t>
            </a:r>
            <a:r>
              <a:rPr sz="1800" dirty="0">
                <a:solidFill>
                  <a:srgbClr val="0000FF"/>
                </a:solidFill>
                <a:latin typeface="Arial"/>
                <a:cs typeface="Arial"/>
              </a:rPr>
              <a:t>6  </a:t>
            </a:r>
            <a:r>
              <a:rPr sz="1800" spc="25" dirty="0">
                <a:solidFill>
                  <a:srgbClr val="0000FF"/>
                </a:solidFill>
                <a:latin typeface="Arial"/>
                <a:cs typeface="Arial"/>
              </a:rPr>
              <a:t>5x5x3  </a:t>
            </a:r>
            <a:r>
              <a:rPr sz="1800" spc="-5" dirty="0">
                <a:solidFill>
                  <a:srgbClr val="0000FF"/>
                </a:solidFill>
                <a:latin typeface="Arial"/>
                <a:cs typeface="Arial"/>
              </a:rPr>
              <a:t>filters</a:t>
            </a:r>
            <a:endParaRPr sz="1800">
              <a:latin typeface="Arial"/>
              <a:cs typeface="Arial"/>
            </a:endParaRPr>
          </a:p>
        </p:txBody>
      </p:sp>
      <p:sp>
        <p:nvSpPr>
          <p:cNvPr id="13" name="object 13"/>
          <p:cNvSpPr/>
          <p:nvPr/>
        </p:nvSpPr>
        <p:spPr>
          <a:xfrm>
            <a:off x="2691663" y="1869528"/>
            <a:ext cx="213360" cy="2014855"/>
          </a:xfrm>
          <a:custGeom>
            <a:avLst/>
            <a:gdLst/>
            <a:ahLst/>
            <a:cxnLst/>
            <a:rect l="l" t="t" r="r" b="b"/>
            <a:pathLst>
              <a:path w="213360" h="2014854">
                <a:moveTo>
                  <a:pt x="0" y="0"/>
                </a:moveTo>
                <a:lnTo>
                  <a:pt x="213182" y="0"/>
                </a:lnTo>
                <a:lnTo>
                  <a:pt x="213182" y="2014663"/>
                </a:lnTo>
                <a:lnTo>
                  <a:pt x="0" y="2014663"/>
                </a:lnTo>
                <a:lnTo>
                  <a:pt x="0" y="0"/>
                </a:lnTo>
                <a:close/>
              </a:path>
            </a:pathLst>
          </a:custGeom>
          <a:solidFill>
            <a:srgbClr val="D2E2F9"/>
          </a:solidFill>
        </p:spPr>
        <p:txBody>
          <a:bodyPr wrap="square" lIns="0" tIns="0" rIns="0" bIns="0" rtlCol="0"/>
          <a:lstStyle/>
          <a:p>
            <a:endParaRPr/>
          </a:p>
        </p:txBody>
      </p:sp>
      <p:sp>
        <p:nvSpPr>
          <p:cNvPr id="14" name="object 14"/>
          <p:cNvSpPr/>
          <p:nvPr/>
        </p:nvSpPr>
        <p:spPr>
          <a:xfrm>
            <a:off x="2691663" y="1126299"/>
            <a:ext cx="956944" cy="2758440"/>
          </a:xfrm>
          <a:custGeom>
            <a:avLst/>
            <a:gdLst/>
            <a:ahLst/>
            <a:cxnLst/>
            <a:rect l="l" t="t" r="r" b="b"/>
            <a:pathLst>
              <a:path w="956945" h="2758440">
                <a:moveTo>
                  <a:pt x="0" y="743225"/>
                </a:moveTo>
                <a:lnTo>
                  <a:pt x="743221" y="0"/>
                </a:lnTo>
                <a:lnTo>
                  <a:pt x="956396" y="0"/>
                </a:lnTo>
                <a:lnTo>
                  <a:pt x="956396" y="2014668"/>
                </a:lnTo>
                <a:lnTo>
                  <a:pt x="213173" y="2757887"/>
                </a:lnTo>
                <a:lnTo>
                  <a:pt x="0" y="2757887"/>
                </a:lnTo>
                <a:lnTo>
                  <a:pt x="0" y="743225"/>
                </a:lnTo>
                <a:close/>
              </a:path>
            </a:pathLst>
          </a:custGeom>
          <a:ln w="19048">
            <a:solidFill>
              <a:srgbClr val="000000"/>
            </a:solidFill>
          </a:ln>
        </p:spPr>
        <p:txBody>
          <a:bodyPr wrap="square" lIns="0" tIns="0" rIns="0" bIns="0" rtlCol="0"/>
          <a:lstStyle/>
          <a:p>
            <a:endParaRPr/>
          </a:p>
        </p:txBody>
      </p:sp>
      <p:sp>
        <p:nvSpPr>
          <p:cNvPr id="15" name="object 15"/>
          <p:cNvSpPr/>
          <p:nvPr/>
        </p:nvSpPr>
        <p:spPr>
          <a:xfrm>
            <a:off x="2691663" y="1126299"/>
            <a:ext cx="956944" cy="743585"/>
          </a:xfrm>
          <a:custGeom>
            <a:avLst/>
            <a:gdLst/>
            <a:ahLst/>
            <a:cxnLst/>
            <a:rect l="l" t="t" r="r" b="b"/>
            <a:pathLst>
              <a:path w="956945" h="743585">
                <a:moveTo>
                  <a:pt x="0" y="743225"/>
                </a:moveTo>
                <a:lnTo>
                  <a:pt x="213173" y="743225"/>
                </a:lnTo>
                <a:lnTo>
                  <a:pt x="956396" y="0"/>
                </a:lnTo>
              </a:path>
            </a:pathLst>
          </a:custGeom>
          <a:ln w="19048">
            <a:solidFill>
              <a:srgbClr val="000000"/>
            </a:solidFill>
          </a:ln>
        </p:spPr>
        <p:txBody>
          <a:bodyPr wrap="square" lIns="0" tIns="0" rIns="0" bIns="0" rtlCol="0"/>
          <a:lstStyle/>
          <a:p>
            <a:endParaRPr/>
          </a:p>
        </p:txBody>
      </p:sp>
      <p:sp>
        <p:nvSpPr>
          <p:cNvPr id="16" name="object 16"/>
          <p:cNvSpPr/>
          <p:nvPr/>
        </p:nvSpPr>
        <p:spPr>
          <a:xfrm>
            <a:off x="2904845" y="1869528"/>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17" name="object 17"/>
          <p:cNvSpPr txBox="1"/>
          <p:nvPr/>
        </p:nvSpPr>
        <p:spPr>
          <a:xfrm>
            <a:off x="3377310" y="3490176"/>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18" name="object 18"/>
          <p:cNvSpPr txBox="1"/>
          <p:nvPr/>
        </p:nvSpPr>
        <p:spPr>
          <a:xfrm>
            <a:off x="3741610" y="141700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19" name="object 19"/>
          <p:cNvSpPr txBox="1"/>
          <p:nvPr/>
        </p:nvSpPr>
        <p:spPr>
          <a:xfrm>
            <a:off x="2706712" y="3881807"/>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6</a:t>
            </a:r>
            <a:endParaRPr sz="1800">
              <a:latin typeface="Arial"/>
              <a:cs typeface="Arial"/>
            </a:endParaRPr>
          </a:p>
        </p:txBody>
      </p:sp>
      <p:sp>
        <p:nvSpPr>
          <p:cNvPr id="20" name="object 20"/>
          <p:cNvSpPr/>
          <p:nvPr/>
        </p:nvSpPr>
        <p:spPr>
          <a:xfrm>
            <a:off x="4225061" y="2404948"/>
            <a:ext cx="930910" cy="0"/>
          </a:xfrm>
          <a:custGeom>
            <a:avLst/>
            <a:gdLst/>
            <a:ahLst/>
            <a:cxnLst/>
            <a:rect l="l" t="t" r="r" b="b"/>
            <a:pathLst>
              <a:path w="930910">
                <a:moveTo>
                  <a:pt x="0" y="0"/>
                </a:moveTo>
                <a:lnTo>
                  <a:pt x="930447" y="0"/>
                </a:lnTo>
              </a:path>
            </a:pathLst>
          </a:custGeom>
          <a:ln w="9523">
            <a:solidFill>
              <a:srgbClr val="797979"/>
            </a:solidFill>
          </a:ln>
        </p:spPr>
        <p:txBody>
          <a:bodyPr wrap="square" lIns="0" tIns="0" rIns="0" bIns="0" rtlCol="0"/>
          <a:lstStyle/>
          <a:p>
            <a:endParaRPr/>
          </a:p>
        </p:txBody>
      </p:sp>
      <p:sp>
        <p:nvSpPr>
          <p:cNvPr id="21" name="object 21"/>
          <p:cNvSpPr/>
          <p:nvPr/>
        </p:nvSpPr>
        <p:spPr>
          <a:xfrm>
            <a:off x="5155514" y="2389212"/>
            <a:ext cx="43815" cy="31750"/>
          </a:xfrm>
          <a:custGeom>
            <a:avLst/>
            <a:gdLst/>
            <a:ahLst/>
            <a:cxnLst/>
            <a:rect l="l" t="t" r="r" b="b"/>
            <a:pathLst>
              <a:path w="43814" h="31750">
                <a:moveTo>
                  <a:pt x="0" y="31463"/>
                </a:moveTo>
                <a:lnTo>
                  <a:pt x="43224" y="15732"/>
                </a:lnTo>
                <a:lnTo>
                  <a:pt x="0" y="0"/>
                </a:lnTo>
                <a:lnTo>
                  <a:pt x="0" y="31463"/>
                </a:lnTo>
                <a:close/>
              </a:path>
            </a:pathLst>
          </a:custGeom>
          <a:ln w="9523">
            <a:solidFill>
              <a:srgbClr val="797979"/>
            </a:solidFill>
          </a:ln>
        </p:spPr>
        <p:txBody>
          <a:bodyPr wrap="square" lIns="0" tIns="0" rIns="0" bIns="0" rtlCol="0"/>
          <a:lstStyle/>
          <a:p>
            <a:endParaRPr/>
          </a:p>
        </p:txBody>
      </p:sp>
      <p:sp>
        <p:nvSpPr>
          <p:cNvPr id="22" name="object 22"/>
          <p:cNvSpPr txBox="1"/>
          <p:nvPr/>
        </p:nvSpPr>
        <p:spPr>
          <a:xfrm>
            <a:off x="4337418" y="2482745"/>
            <a:ext cx="726440" cy="1404620"/>
          </a:xfrm>
          <a:prstGeom prst="rect">
            <a:avLst/>
          </a:prstGeom>
        </p:spPr>
        <p:txBody>
          <a:bodyPr vert="horz" wrap="square" lIns="0" tIns="27939" rIns="0" bIns="0" rtlCol="0">
            <a:spAutoFit/>
          </a:bodyPr>
          <a:lstStyle/>
          <a:p>
            <a:pPr marL="12700" marR="5080">
              <a:lnSpc>
                <a:spcPts val="2100"/>
              </a:lnSpc>
              <a:spcBef>
                <a:spcPts val="219"/>
              </a:spcBef>
            </a:pPr>
            <a:r>
              <a:rPr sz="1800" spc="-5" dirty="0">
                <a:latin typeface="Arial"/>
                <a:cs typeface="Arial"/>
              </a:rPr>
              <a:t>CON</a:t>
            </a:r>
            <a:r>
              <a:rPr sz="1800" spc="-175" dirty="0">
                <a:latin typeface="Arial"/>
                <a:cs typeface="Arial"/>
              </a:rPr>
              <a:t>V</a:t>
            </a:r>
            <a:r>
              <a:rPr sz="1800" dirty="0">
                <a:latin typeface="Arial"/>
                <a:cs typeface="Arial"/>
              </a:rPr>
              <a:t>,  </a:t>
            </a:r>
            <a:r>
              <a:rPr sz="1800" spc="-5" dirty="0">
                <a:latin typeface="Arial"/>
                <a:cs typeface="Arial"/>
              </a:rPr>
              <a:t>ReLU</a:t>
            </a:r>
            <a:endParaRPr sz="1800">
              <a:latin typeface="Arial"/>
              <a:cs typeface="Arial"/>
            </a:endParaRPr>
          </a:p>
          <a:p>
            <a:pPr marL="12700" marR="20320">
              <a:lnSpc>
                <a:spcPts val="2200"/>
              </a:lnSpc>
              <a:spcBef>
                <a:spcPts val="20"/>
              </a:spcBef>
            </a:pPr>
            <a:r>
              <a:rPr sz="1800" spc="-5" dirty="0">
                <a:solidFill>
                  <a:srgbClr val="38751C"/>
                </a:solidFill>
                <a:latin typeface="Arial"/>
                <a:cs typeface="Arial"/>
              </a:rPr>
              <a:t>e.g.</a:t>
            </a:r>
            <a:r>
              <a:rPr sz="1800" spc="-180" dirty="0">
                <a:solidFill>
                  <a:srgbClr val="38751C"/>
                </a:solidFill>
                <a:latin typeface="Arial"/>
                <a:cs typeface="Arial"/>
              </a:rPr>
              <a:t> </a:t>
            </a:r>
            <a:r>
              <a:rPr sz="1800" spc="-10" dirty="0">
                <a:solidFill>
                  <a:srgbClr val="38751C"/>
                </a:solidFill>
                <a:latin typeface="Arial"/>
                <a:cs typeface="Arial"/>
              </a:rPr>
              <a:t>10  </a:t>
            </a:r>
            <a:r>
              <a:rPr sz="1800" spc="-5" dirty="0">
                <a:solidFill>
                  <a:srgbClr val="38751C"/>
                </a:solidFill>
                <a:latin typeface="Arial"/>
                <a:cs typeface="Arial"/>
              </a:rPr>
              <a:t>5x5x</a:t>
            </a:r>
            <a:r>
              <a:rPr sz="1800" b="1" spc="-5" dirty="0">
                <a:solidFill>
                  <a:srgbClr val="458525"/>
                </a:solidFill>
                <a:latin typeface="Arial"/>
                <a:cs typeface="Arial"/>
              </a:rPr>
              <a:t>6 </a:t>
            </a:r>
            <a:r>
              <a:rPr sz="1800" b="1" spc="-5" dirty="0">
                <a:solidFill>
                  <a:srgbClr val="38751C"/>
                </a:solidFill>
                <a:latin typeface="Arial"/>
                <a:cs typeface="Arial"/>
              </a:rPr>
              <a:t> </a:t>
            </a:r>
            <a:r>
              <a:rPr sz="1800" spc="-5" dirty="0">
                <a:solidFill>
                  <a:srgbClr val="38751C"/>
                </a:solidFill>
                <a:latin typeface="Arial"/>
                <a:cs typeface="Arial"/>
              </a:rPr>
              <a:t>filters</a:t>
            </a:r>
            <a:endParaRPr sz="1800">
              <a:latin typeface="Arial"/>
              <a:cs typeface="Arial"/>
            </a:endParaRPr>
          </a:p>
        </p:txBody>
      </p:sp>
      <p:sp>
        <p:nvSpPr>
          <p:cNvPr id="23" name="object 23"/>
          <p:cNvSpPr/>
          <p:nvPr/>
        </p:nvSpPr>
        <p:spPr>
          <a:xfrm>
            <a:off x="5434863" y="1869528"/>
            <a:ext cx="213360" cy="2014855"/>
          </a:xfrm>
          <a:custGeom>
            <a:avLst/>
            <a:gdLst/>
            <a:ahLst/>
            <a:cxnLst/>
            <a:rect l="l" t="t" r="r" b="b"/>
            <a:pathLst>
              <a:path w="213360" h="2014854">
                <a:moveTo>
                  <a:pt x="0" y="0"/>
                </a:moveTo>
                <a:lnTo>
                  <a:pt x="213169" y="0"/>
                </a:lnTo>
                <a:lnTo>
                  <a:pt x="213169" y="2014663"/>
                </a:lnTo>
                <a:lnTo>
                  <a:pt x="0" y="2014663"/>
                </a:lnTo>
                <a:lnTo>
                  <a:pt x="0" y="0"/>
                </a:lnTo>
                <a:close/>
              </a:path>
            </a:pathLst>
          </a:custGeom>
          <a:solidFill>
            <a:srgbClr val="DFEDDB"/>
          </a:solidFill>
        </p:spPr>
        <p:txBody>
          <a:bodyPr wrap="square" lIns="0" tIns="0" rIns="0" bIns="0" rtlCol="0"/>
          <a:lstStyle/>
          <a:p>
            <a:endParaRPr/>
          </a:p>
        </p:txBody>
      </p:sp>
      <p:sp>
        <p:nvSpPr>
          <p:cNvPr id="24" name="object 24"/>
          <p:cNvSpPr/>
          <p:nvPr/>
        </p:nvSpPr>
        <p:spPr>
          <a:xfrm>
            <a:off x="5434863" y="1126299"/>
            <a:ext cx="956944" cy="2758440"/>
          </a:xfrm>
          <a:custGeom>
            <a:avLst/>
            <a:gdLst/>
            <a:ahLst/>
            <a:cxnLst/>
            <a:rect l="l" t="t" r="r" b="b"/>
            <a:pathLst>
              <a:path w="956945" h="2758440">
                <a:moveTo>
                  <a:pt x="0" y="743225"/>
                </a:moveTo>
                <a:lnTo>
                  <a:pt x="743221" y="0"/>
                </a:lnTo>
                <a:lnTo>
                  <a:pt x="956396" y="0"/>
                </a:lnTo>
                <a:lnTo>
                  <a:pt x="956396" y="2014668"/>
                </a:lnTo>
                <a:lnTo>
                  <a:pt x="213174" y="2757887"/>
                </a:lnTo>
                <a:lnTo>
                  <a:pt x="0" y="2757887"/>
                </a:lnTo>
                <a:lnTo>
                  <a:pt x="0" y="743225"/>
                </a:lnTo>
                <a:close/>
              </a:path>
            </a:pathLst>
          </a:custGeom>
          <a:ln w="19048">
            <a:solidFill>
              <a:srgbClr val="000000"/>
            </a:solidFill>
          </a:ln>
        </p:spPr>
        <p:txBody>
          <a:bodyPr wrap="square" lIns="0" tIns="0" rIns="0" bIns="0" rtlCol="0"/>
          <a:lstStyle/>
          <a:p>
            <a:endParaRPr/>
          </a:p>
        </p:txBody>
      </p:sp>
      <p:sp>
        <p:nvSpPr>
          <p:cNvPr id="25" name="object 25"/>
          <p:cNvSpPr/>
          <p:nvPr/>
        </p:nvSpPr>
        <p:spPr>
          <a:xfrm>
            <a:off x="5434863" y="1126299"/>
            <a:ext cx="956944" cy="743585"/>
          </a:xfrm>
          <a:custGeom>
            <a:avLst/>
            <a:gdLst/>
            <a:ahLst/>
            <a:cxnLst/>
            <a:rect l="l" t="t" r="r" b="b"/>
            <a:pathLst>
              <a:path w="956945" h="743585">
                <a:moveTo>
                  <a:pt x="0" y="743225"/>
                </a:moveTo>
                <a:lnTo>
                  <a:pt x="213174" y="743225"/>
                </a:lnTo>
                <a:lnTo>
                  <a:pt x="956396" y="0"/>
                </a:lnTo>
              </a:path>
            </a:pathLst>
          </a:custGeom>
          <a:ln w="19048">
            <a:solidFill>
              <a:srgbClr val="000000"/>
            </a:solidFill>
          </a:ln>
        </p:spPr>
        <p:txBody>
          <a:bodyPr wrap="square" lIns="0" tIns="0" rIns="0" bIns="0" rtlCol="0"/>
          <a:lstStyle/>
          <a:p>
            <a:endParaRPr/>
          </a:p>
        </p:txBody>
      </p:sp>
      <p:sp>
        <p:nvSpPr>
          <p:cNvPr id="26" name="object 26"/>
          <p:cNvSpPr/>
          <p:nvPr/>
        </p:nvSpPr>
        <p:spPr>
          <a:xfrm>
            <a:off x="5648032" y="1869528"/>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27" name="object 27"/>
          <p:cNvSpPr/>
          <p:nvPr/>
        </p:nvSpPr>
        <p:spPr>
          <a:xfrm>
            <a:off x="6815861" y="2404948"/>
            <a:ext cx="930910" cy="0"/>
          </a:xfrm>
          <a:custGeom>
            <a:avLst/>
            <a:gdLst/>
            <a:ahLst/>
            <a:cxnLst/>
            <a:rect l="l" t="t" r="r" b="b"/>
            <a:pathLst>
              <a:path w="930909">
                <a:moveTo>
                  <a:pt x="0" y="0"/>
                </a:moveTo>
                <a:lnTo>
                  <a:pt x="930448" y="0"/>
                </a:lnTo>
              </a:path>
            </a:pathLst>
          </a:custGeom>
          <a:ln w="9523">
            <a:solidFill>
              <a:srgbClr val="797979"/>
            </a:solidFill>
          </a:ln>
        </p:spPr>
        <p:txBody>
          <a:bodyPr wrap="square" lIns="0" tIns="0" rIns="0" bIns="0" rtlCol="0"/>
          <a:lstStyle/>
          <a:p>
            <a:endParaRPr/>
          </a:p>
        </p:txBody>
      </p:sp>
      <p:sp>
        <p:nvSpPr>
          <p:cNvPr id="28" name="object 28"/>
          <p:cNvSpPr/>
          <p:nvPr/>
        </p:nvSpPr>
        <p:spPr>
          <a:xfrm>
            <a:off x="7746301" y="2389212"/>
            <a:ext cx="43815" cy="31750"/>
          </a:xfrm>
          <a:custGeom>
            <a:avLst/>
            <a:gdLst/>
            <a:ahLst/>
            <a:cxnLst/>
            <a:rect l="l" t="t" r="r" b="b"/>
            <a:pathLst>
              <a:path w="43815" h="31750">
                <a:moveTo>
                  <a:pt x="0" y="31463"/>
                </a:moveTo>
                <a:lnTo>
                  <a:pt x="43223" y="15732"/>
                </a:lnTo>
                <a:lnTo>
                  <a:pt x="0" y="0"/>
                </a:lnTo>
                <a:lnTo>
                  <a:pt x="0" y="31463"/>
                </a:lnTo>
                <a:close/>
              </a:path>
            </a:pathLst>
          </a:custGeom>
          <a:ln w="9523">
            <a:solidFill>
              <a:srgbClr val="797979"/>
            </a:solidFill>
          </a:ln>
        </p:spPr>
        <p:txBody>
          <a:bodyPr wrap="square" lIns="0" tIns="0" rIns="0" bIns="0" rtlCol="0"/>
          <a:lstStyle/>
          <a:p>
            <a:endParaRPr/>
          </a:p>
        </p:txBody>
      </p:sp>
      <p:sp>
        <p:nvSpPr>
          <p:cNvPr id="29" name="object 29"/>
          <p:cNvSpPr txBox="1"/>
          <p:nvPr/>
        </p:nvSpPr>
        <p:spPr>
          <a:xfrm>
            <a:off x="6928205" y="2482745"/>
            <a:ext cx="726440" cy="566420"/>
          </a:xfrm>
          <a:prstGeom prst="rect">
            <a:avLst/>
          </a:prstGeom>
        </p:spPr>
        <p:txBody>
          <a:bodyPr vert="horz" wrap="square" lIns="0" tIns="27939" rIns="0" bIns="0" rtlCol="0">
            <a:spAutoFit/>
          </a:bodyPr>
          <a:lstStyle/>
          <a:p>
            <a:pPr marL="12700" marR="5080">
              <a:lnSpc>
                <a:spcPts val="2100"/>
              </a:lnSpc>
              <a:spcBef>
                <a:spcPts val="219"/>
              </a:spcBef>
            </a:pPr>
            <a:r>
              <a:rPr sz="1800" spc="-5" dirty="0">
                <a:latin typeface="Arial"/>
                <a:cs typeface="Arial"/>
              </a:rPr>
              <a:t>CON</a:t>
            </a:r>
            <a:r>
              <a:rPr sz="1800" spc="-175" dirty="0">
                <a:latin typeface="Arial"/>
                <a:cs typeface="Arial"/>
              </a:rPr>
              <a:t>V</a:t>
            </a:r>
            <a:r>
              <a:rPr sz="1800" dirty="0">
                <a:latin typeface="Arial"/>
                <a:cs typeface="Arial"/>
              </a:rPr>
              <a:t>,  </a:t>
            </a:r>
            <a:r>
              <a:rPr sz="1800" spc="-5" dirty="0">
                <a:latin typeface="Arial"/>
                <a:cs typeface="Arial"/>
              </a:rPr>
              <a:t>ReLU</a:t>
            </a:r>
            <a:endParaRPr sz="1800">
              <a:latin typeface="Arial"/>
              <a:cs typeface="Arial"/>
            </a:endParaRPr>
          </a:p>
        </p:txBody>
      </p:sp>
      <p:sp>
        <p:nvSpPr>
          <p:cNvPr id="34" name="object 3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30" name="object 30"/>
          <p:cNvSpPr txBox="1"/>
          <p:nvPr/>
        </p:nvSpPr>
        <p:spPr>
          <a:xfrm>
            <a:off x="8144802" y="2220976"/>
            <a:ext cx="41465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a:t>
            </a:r>
            <a:r>
              <a:rPr sz="2400" dirty="0">
                <a:latin typeface="Arial"/>
                <a:cs typeface="Arial"/>
              </a:rPr>
              <a:t>.</a:t>
            </a:r>
            <a:endParaRPr sz="2400">
              <a:latin typeface="Arial"/>
              <a:cs typeface="Arial"/>
            </a:endParaRPr>
          </a:p>
        </p:txBody>
      </p:sp>
      <p:sp>
        <p:nvSpPr>
          <p:cNvPr id="31" name="object 31"/>
          <p:cNvSpPr txBox="1"/>
          <p:nvPr/>
        </p:nvSpPr>
        <p:spPr>
          <a:xfrm>
            <a:off x="5373700" y="3881807"/>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10</a:t>
            </a:r>
            <a:endParaRPr sz="1800">
              <a:latin typeface="Arial"/>
              <a:cs typeface="Arial"/>
            </a:endParaRPr>
          </a:p>
        </p:txBody>
      </p:sp>
      <p:sp>
        <p:nvSpPr>
          <p:cNvPr id="32" name="object 32"/>
          <p:cNvSpPr txBox="1"/>
          <p:nvPr/>
        </p:nvSpPr>
        <p:spPr>
          <a:xfrm>
            <a:off x="6120510" y="3490176"/>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24</a:t>
            </a:r>
            <a:endParaRPr sz="1800">
              <a:latin typeface="Arial"/>
              <a:cs typeface="Arial"/>
            </a:endParaRPr>
          </a:p>
        </p:txBody>
      </p:sp>
      <p:sp>
        <p:nvSpPr>
          <p:cNvPr id="33" name="object 33"/>
          <p:cNvSpPr txBox="1"/>
          <p:nvPr/>
        </p:nvSpPr>
        <p:spPr>
          <a:xfrm>
            <a:off x="6484810" y="141700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24</a:t>
            </a:r>
            <a:endParaRPr sz="1800">
              <a:latin typeface="Arial"/>
              <a:cs typeface="Arial"/>
            </a:endParaRPr>
          </a:p>
        </p:txBody>
      </p:sp>
    </p:spTree>
    <p:extLst>
      <p:ext uri="{BB962C8B-B14F-4D97-AF65-F5344CB8AC3E}">
        <p14:creationId xmlns:p14="http://schemas.microsoft.com/office/powerpoint/2010/main" val="841986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361950"/>
            <a:ext cx="5287645" cy="443711"/>
          </a:xfrm>
          <a:prstGeom prst="rect">
            <a:avLst/>
          </a:prstGeom>
        </p:spPr>
        <p:txBody>
          <a:bodyPr vert="horz" wrap="square" lIns="0" tIns="12700" rIns="0" bIns="0" rtlCol="0">
            <a:spAutoFit/>
          </a:bodyPr>
          <a:lstStyle/>
          <a:p>
            <a:pPr marL="12700">
              <a:lnSpc>
                <a:spcPct val="100000"/>
              </a:lnSpc>
              <a:spcBef>
                <a:spcPts val="100"/>
              </a:spcBef>
            </a:pPr>
            <a:r>
              <a:rPr sz="2800" i="0" spc="-5" dirty="0">
                <a:latin typeface="+mn-lt"/>
              </a:rPr>
              <a:t>The convolution</a:t>
            </a:r>
            <a:r>
              <a:rPr sz="2800" i="0" spc="5" dirty="0">
                <a:latin typeface="+mn-lt"/>
              </a:rPr>
              <a:t> </a:t>
            </a:r>
            <a:r>
              <a:rPr sz="2800" i="0" spc="-5" dirty="0">
                <a:latin typeface="+mn-lt"/>
              </a:rPr>
              <a:t>operation</a:t>
            </a:r>
          </a:p>
        </p:txBody>
      </p:sp>
      <p:sp>
        <p:nvSpPr>
          <p:cNvPr id="3" name="object 3"/>
          <p:cNvSpPr/>
          <p:nvPr/>
        </p:nvSpPr>
        <p:spPr>
          <a:xfrm>
            <a:off x="1676400" y="1809750"/>
            <a:ext cx="4026876" cy="171196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59298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8625" y="674271"/>
            <a:ext cx="5689043" cy="436822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76400" y="183838"/>
            <a:ext cx="5086350" cy="443711"/>
          </a:xfrm>
          <a:prstGeom prst="rect">
            <a:avLst/>
          </a:prstGeom>
        </p:spPr>
        <p:txBody>
          <a:bodyPr vert="horz" wrap="square" lIns="0" tIns="12700" rIns="0" bIns="0" rtlCol="0">
            <a:spAutoFit/>
          </a:bodyPr>
          <a:lstStyle/>
          <a:p>
            <a:pPr marL="12700">
              <a:lnSpc>
                <a:spcPct val="100000"/>
              </a:lnSpc>
              <a:spcBef>
                <a:spcPts val="100"/>
              </a:spcBef>
            </a:pPr>
            <a:r>
              <a:rPr sz="2800" dirty="0">
                <a:latin typeface="+mn-lt"/>
              </a:rPr>
              <a:t>The convolution operation</a:t>
            </a:r>
          </a:p>
        </p:txBody>
      </p:sp>
      <p:sp>
        <p:nvSpPr>
          <p:cNvPr id="4" name="object 4"/>
          <p:cNvSpPr/>
          <p:nvPr/>
        </p:nvSpPr>
        <p:spPr>
          <a:xfrm>
            <a:off x="5522214" y="767715"/>
            <a:ext cx="3295510" cy="135930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9797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5532" y="1581785"/>
            <a:ext cx="3940175" cy="566822"/>
          </a:xfrm>
          <a:prstGeom prst="rect">
            <a:avLst/>
          </a:prstGeom>
        </p:spPr>
        <p:txBody>
          <a:bodyPr vert="horz" wrap="square" lIns="0" tIns="12700" rIns="0" bIns="0" rtlCol="0">
            <a:spAutoFit/>
          </a:bodyPr>
          <a:lstStyle/>
          <a:p>
            <a:pPr marL="12700">
              <a:lnSpc>
                <a:spcPct val="100000"/>
              </a:lnSpc>
              <a:spcBef>
                <a:spcPts val="100"/>
              </a:spcBef>
            </a:pPr>
            <a:r>
              <a:rPr sz="3600" i="0" spc="-5" dirty="0">
                <a:latin typeface="+mn-lt"/>
              </a:rPr>
              <a:t>Convolution</a:t>
            </a:r>
            <a:r>
              <a:rPr sz="3600" i="0" spc="-30" dirty="0">
                <a:latin typeface="+mn-lt"/>
              </a:rPr>
              <a:t> </a:t>
            </a:r>
            <a:r>
              <a:rPr sz="3600" i="0" spc="-5" dirty="0">
                <a:latin typeface="+mn-lt"/>
              </a:rPr>
              <a:t>Layers</a:t>
            </a:r>
          </a:p>
        </p:txBody>
      </p:sp>
    </p:spTree>
    <p:extLst>
      <p:ext uri="{BB962C8B-B14F-4D97-AF65-F5344CB8AC3E}">
        <p14:creationId xmlns:p14="http://schemas.microsoft.com/office/powerpoint/2010/main" val="3754890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6446" y="2168982"/>
            <a:ext cx="213360" cy="2014855"/>
          </a:xfrm>
          <a:custGeom>
            <a:avLst/>
            <a:gdLst/>
            <a:ahLst/>
            <a:cxnLst/>
            <a:rect l="l" t="t" r="r" b="b"/>
            <a:pathLst>
              <a:path w="213359" h="2014854">
                <a:moveTo>
                  <a:pt x="0" y="0"/>
                </a:moveTo>
                <a:lnTo>
                  <a:pt x="213179" y="0"/>
                </a:lnTo>
                <a:lnTo>
                  <a:pt x="213179" y="2014683"/>
                </a:lnTo>
                <a:lnTo>
                  <a:pt x="0" y="2014683"/>
                </a:lnTo>
                <a:lnTo>
                  <a:pt x="0" y="0"/>
                </a:lnTo>
                <a:close/>
              </a:path>
            </a:pathLst>
          </a:custGeom>
          <a:solidFill>
            <a:srgbClr val="F7D6D5">
              <a:alpha val="51759"/>
            </a:srgbClr>
          </a:solidFill>
        </p:spPr>
        <p:txBody>
          <a:bodyPr wrap="square" lIns="0" tIns="0" rIns="0" bIns="0" rtlCol="0"/>
          <a:lstStyle/>
          <a:p>
            <a:endParaRPr/>
          </a:p>
        </p:txBody>
      </p:sp>
      <p:sp>
        <p:nvSpPr>
          <p:cNvPr id="3" name="object 3"/>
          <p:cNvSpPr/>
          <p:nvPr/>
        </p:nvSpPr>
        <p:spPr>
          <a:xfrm>
            <a:off x="1066446" y="1425765"/>
            <a:ext cx="956944" cy="2758440"/>
          </a:xfrm>
          <a:custGeom>
            <a:avLst/>
            <a:gdLst/>
            <a:ahLst/>
            <a:cxnLst/>
            <a:rect l="l" t="t" r="r" b="b"/>
            <a:pathLst>
              <a:path w="956944" h="2758440">
                <a:moveTo>
                  <a:pt x="0" y="743225"/>
                </a:moveTo>
                <a:lnTo>
                  <a:pt x="743225" y="0"/>
                </a:lnTo>
                <a:lnTo>
                  <a:pt x="956397" y="0"/>
                </a:lnTo>
                <a:lnTo>
                  <a:pt x="956397" y="2014658"/>
                </a:lnTo>
                <a:lnTo>
                  <a:pt x="213171" y="2757907"/>
                </a:lnTo>
                <a:lnTo>
                  <a:pt x="0" y="2757907"/>
                </a:lnTo>
                <a:lnTo>
                  <a:pt x="0" y="743225"/>
                </a:lnTo>
                <a:close/>
              </a:path>
            </a:pathLst>
          </a:custGeom>
          <a:ln w="19048">
            <a:solidFill>
              <a:srgbClr val="000000"/>
            </a:solidFill>
          </a:ln>
        </p:spPr>
        <p:txBody>
          <a:bodyPr wrap="square" lIns="0" tIns="0" rIns="0" bIns="0" rtlCol="0"/>
          <a:lstStyle/>
          <a:p>
            <a:endParaRPr/>
          </a:p>
        </p:txBody>
      </p:sp>
      <p:sp>
        <p:nvSpPr>
          <p:cNvPr id="4" name="object 4"/>
          <p:cNvSpPr/>
          <p:nvPr/>
        </p:nvSpPr>
        <p:spPr>
          <a:xfrm>
            <a:off x="1066446" y="1425765"/>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5" name="object 5"/>
          <p:cNvSpPr/>
          <p:nvPr/>
        </p:nvSpPr>
        <p:spPr>
          <a:xfrm>
            <a:off x="1279613" y="2168982"/>
            <a:ext cx="0" cy="2014855"/>
          </a:xfrm>
          <a:custGeom>
            <a:avLst/>
            <a:gdLst/>
            <a:ahLst/>
            <a:cxnLst/>
            <a:rect l="l" t="t" r="r" b="b"/>
            <a:pathLst>
              <a:path h="2014854">
                <a:moveTo>
                  <a:pt x="0" y="0"/>
                </a:moveTo>
                <a:lnTo>
                  <a:pt x="0" y="2014678"/>
                </a:lnTo>
              </a:path>
            </a:pathLst>
          </a:custGeom>
          <a:ln w="19048">
            <a:solidFill>
              <a:srgbClr val="000000"/>
            </a:solidFill>
          </a:ln>
        </p:spPr>
        <p:txBody>
          <a:bodyPr wrap="square" lIns="0" tIns="0" rIns="0" bIns="0" rtlCol="0"/>
          <a:lstStyle/>
          <a:p>
            <a:endParaRPr/>
          </a:p>
        </p:txBody>
      </p:sp>
      <p:sp>
        <p:nvSpPr>
          <p:cNvPr id="6" name="object 6"/>
          <p:cNvSpPr txBox="1"/>
          <p:nvPr/>
        </p:nvSpPr>
        <p:spPr>
          <a:xfrm>
            <a:off x="2095868" y="2248369"/>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7" name="object 7"/>
          <p:cNvSpPr txBox="1"/>
          <p:nvPr/>
        </p:nvSpPr>
        <p:spPr>
          <a:xfrm>
            <a:off x="1081481" y="4181261"/>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8" name="object 8"/>
          <p:cNvSpPr txBox="1">
            <a:spLocks noGrp="1"/>
          </p:cNvSpPr>
          <p:nvPr>
            <p:ph type="title"/>
          </p:nvPr>
        </p:nvSpPr>
        <p:spPr>
          <a:xfrm>
            <a:off x="2693796" y="44450"/>
            <a:ext cx="3696335" cy="574040"/>
          </a:xfrm>
          <a:prstGeom prst="rect">
            <a:avLst/>
          </a:prstGeom>
        </p:spPr>
        <p:txBody>
          <a:bodyPr vert="horz" wrap="square" lIns="0" tIns="12700" rIns="0" bIns="0" rtlCol="0">
            <a:spAutoFit/>
          </a:bodyPr>
          <a:lstStyle/>
          <a:p>
            <a:pPr marL="12700">
              <a:lnSpc>
                <a:spcPct val="100000"/>
              </a:lnSpc>
              <a:spcBef>
                <a:spcPts val="100"/>
              </a:spcBef>
            </a:pPr>
            <a:r>
              <a:rPr spc="-5" dirty="0"/>
              <a:t>Convolution</a:t>
            </a:r>
            <a:r>
              <a:rPr spc="-130" dirty="0"/>
              <a:t> </a:t>
            </a:r>
            <a:r>
              <a:rPr spc="-10" dirty="0"/>
              <a:t>Layer</a:t>
            </a:r>
          </a:p>
        </p:txBody>
      </p:sp>
      <p:sp>
        <p:nvSpPr>
          <p:cNvPr id="9" name="object 9"/>
          <p:cNvSpPr txBox="1"/>
          <p:nvPr/>
        </p:nvSpPr>
        <p:spPr>
          <a:xfrm>
            <a:off x="824247" y="904849"/>
            <a:ext cx="2078989"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32x32x3</a:t>
            </a:r>
            <a:r>
              <a:rPr sz="2400" spc="-145" dirty="0">
                <a:latin typeface="Arial"/>
                <a:cs typeface="Arial"/>
              </a:rPr>
              <a:t> </a:t>
            </a:r>
            <a:r>
              <a:rPr sz="2400" spc="-5" dirty="0">
                <a:latin typeface="Arial"/>
                <a:cs typeface="Arial"/>
              </a:rPr>
              <a:t>image</a:t>
            </a:r>
            <a:endParaRPr sz="2400">
              <a:latin typeface="Arial"/>
              <a:cs typeface="Arial"/>
            </a:endParaRPr>
          </a:p>
        </p:txBody>
      </p:sp>
      <p:sp>
        <p:nvSpPr>
          <p:cNvPr id="10" name="object 10"/>
          <p:cNvSpPr txBox="1"/>
          <p:nvPr/>
        </p:nvSpPr>
        <p:spPr>
          <a:xfrm>
            <a:off x="2091397" y="3704120"/>
            <a:ext cx="55626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00FF"/>
                </a:solidFill>
                <a:latin typeface="Arial"/>
                <a:cs typeface="Arial"/>
              </a:rPr>
              <a:t>width</a:t>
            </a:r>
            <a:endParaRPr sz="1800">
              <a:latin typeface="Arial"/>
              <a:cs typeface="Arial"/>
            </a:endParaRPr>
          </a:p>
        </p:txBody>
      </p:sp>
      <p:sp>
        <p:nvSpPr>
          <p:cNvPr id="11" name="object 11"/>
          <p:cNvSpPr txBox="1"/>
          <p:nvPr/>
        </p:nvSpPr>
        <p:spPr>
          <a:xfrm>
            <a:off x="2511374" y="2188692"/>
            <a:ext cx="64452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00FF"/>
                </a:solidFill>
                <a:latin typeface="Arial"/>
                <a:cs typeface="Arial"/>
              </a:rPr>
              <a:t>height</a:t>
            </a:r>
            <a:endParaRPr sz="1800">
              <a:latin typeface="Arial"/>
              <a:cs typeface="Arial"/>
            </a:endParaRPr>
          </a:p>
        </p:txBody>
      </p:sp>
      <p:sp>
        <p:nvSpPr>
          <p:cNvPr id="12" name="object 12"/>
          <p:cNvSpPr txBox="1"/>
          <p:nvPr/>
        </p:nvSpPr>
        <p:spPr>
          <a:xfrm>
            <a:off x="1378419" y="3736920"/>
            <a:ext cx="594360" cy="680085"/>
          </a:xfrm>
          <a:prstGeom prst="rect">
            <a:avLst/>
          </a:prstGeom>
        </p:spPr>
        <p:txBody>
          <a:bodyPr vert="horz" wrap="square" lIns="0" tIns="65405" rIns="0" bIns="0" rtlCol="0">
            <a:spAutoFit/>
          </a:bodyPr>
          <a:lstStyle/>
          <a:p>
            <a:pPr marL="304800">
              <a:lnSpc>
                <a:spcPct val="100000"/>
              </a:lnSpc>
              <a:spcBef>
                <a:spcPts val="515"/>
              </a:spcBef>
            </a:pPr>
            <a:r>
              <a:rPr sz="1800" spc="-5" dirty="0">
                <a:latin typeface="Arial"/>
                <a:cs typeface="Arial"/>
              </a:rPr>
              <a:t>32</a:t>
            </a:r>
            <a:endParaRPr sz="1800">
              <a:latin typeface="Arial"/>
              <a:cs typeface="Arial"/>
            </a:endParaRPr>
          </a:p>
          <a:p>
            <a:pPr marL="12700">
              <a:lnSpc>
                <a:spcPct val="100000"/>
              </a:lnSpc>
              <a:spcBef>
                <a:spcPts val="415"/>
              </a:spcBef>
            </a:pPr>
            <a:r>
              <a:rPr sz="1800" spc="-5" dirty="0">
                <a:solidFill>
                  <a:srgbClr val="0000FF"/>
                </a:solidFill>
                <a:latin typeface="Arial"/>
                <a:cs typeface="Arial"/>
              </a:rPr>
              <a:t>depth</a:t>
            </a:r>
            <a:endParaRPr sz="1800">
              <a:latin typeface="Arial"/>
              <a:cs typeface="Arial"/>
            </a:endParaRPr>
          </a:p>
        </p:txBody>
      </p:sp>
    </p:spTree>
    <p:extLst>
      <p:ext uri="{BB962C8B-B14F-4D97-AF65-F5344CB8AC3E}">
        <p14:creationId xmlns:p14="http://schemas.microsoft.com/office/powerpoint/2010/main" val="1415696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6446" y="2168982"/>
            <a:ext cx="213360" cy="2014855"/>
          </a:xfrm>
          <a:custGeom>
            <a:avLst/>
            <a:gdLst/>
            <a:ahLst/>
            <a:cxnLst/>
            <a:rect l="l" t="t" r="r" b="b"/>
            <a:pathLst>
              <a:path w="213359" h="2014854">
                <a:moveTo>
                  <a:pt x="0" y="0"/>
                </a:moveTo>
                <a:lnTo>
                  <a:pt x="213179" y="0"/>
                </a:lnTo>
                <a:lnTo>
                  <a:pt x="213179" y="2014683"/>
                </a:lnTo>
                <a:lnTo>
                  <a:pt x="0" y="2014683"/>
                </a:lnTo>
                <a:lnTo>
                  <a:pt x="0" y="0"/>
                </a:lnTo>
                <a:close/>
              </a:path>
            </a:pathLst>
          </a:custGeom>
          <a:solidFill>
            <a:srgbClr val="F7D6D5">
              <a:alpha val="51759"/>
            </a:srgbClr>
          </a:solidFill>
        </p:spPr>
        <p:txBody>
          <a:bodyPr wrap="square" lIns="0" tIns="0" rIns="0" bIns="0" rtlCol="0"/>
          <a:lstStyle/>
          <a:p>
            <a:endParaRPr/>
          </a:p>
        </p:txBody>
      </p:sp>
      <p:sp>
        <p:nvSpPr>
          <p:cNvPr id="3" name="object 3"/>
          <p:cNvSpPr/>
          <p:nvPr/>
        </p:nvSpPr>
        <p:spPr>
          <a:xfrm>
            <a:off x="1066446" y="1425765"/>
            <a:ext cx="956944" cy="2758440"/>
          </a:xfrm>
          <a:custGeom>
            <a:avLst/>
            <a:gdLst/>
            <a:ahLst/>
            <a:cxnLst/>
            <a:rect l="l" t="t" r="r" b="b"/>
            <a:pathLst>
              <a:path w="956944" h="2758440">
                <a:moveTo>
                  <a:pt x="0" y="743225"/>
                </a:moveTo>
                <a:lnTo>
                  <a:pt x="743225" y="0"/>
                </a:lnTo>
                <a:lnTo>
                  <a:pt x="956397" y="0"/>
                </a:lnTo>
                <a:lnTo>
                  <a:pt x="956397" y="2014658"/>
                </a:lnTo>
                <a:lnTo>
                  <a:pt x="213171" y="2757907"/>
                </a:lnTo>
                <a:lnTo>
                  <a:pt x="0" y="2757907"/>
                </a:lnTo>
                <a:lnTo>
                  <a:pt x="0" y="743225"/>
                </a:lnTo>
                <a:close/>
              </a:path>
            </a:pathLst>
          </a:custGeom>
          <a:ln w="19048">
            <a:solidFill>
              <a:srgbClr val="000000"/>
            </a:solidFill>
          </a:ln>
        </p:spPr>
        <p:txBody>
          <a:bodyPr wrap="square" lIns="0" tIns="0" rIns="0" bIns="0" rtlCol="0"/>
          <a:lstStyle/>
          <a:p>
            <a:endParaRPr/>
          </a:p>
        </p:txBody>
      </p:sp>
      <p:sp>
        <p:nvSpPr>
          <p:cNvPr id="4" name="object 4"/>
          <p:cNvSpPr/>
          <p:nvPr/>
        </p:nvSpPr>
        <p:spPr>
          <a:xfrm>
            <a:off x="1066446" y="1425765"/>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5" name="object 5"/>
          <p:cNvSpPr/>
          <p:nvPr/>
        </p:nvSpPr>
        <p:spPr>
          <a:xfrm>
            <a:off x="1279613" y="2168982"/>
            <a:ext cx="0" cy="2014855"/>
          </a:xfrm>
          <a:custGeom>
            <a:avLst/>
            <a:gdLst/>
            <a:ahLst/>
            <a:cxnLst/>
            <a:rect l="l" t="t" r="r" b="b"/>
            <a:pathLst>
              <a:path h="2014854">
                <a:moveTo>
                  <a:pt x="0" y="0"/>
                </a:moveTo>
                <a:lnTo>
                  <a:pt x="0" y="2014678"/>
                </a:lnTo>
              </a:path>
            </a:pathLst>
          </a:custGeom>
          <a:ln w="19048">
            <a:solidFill>
              <a:srgbClr val="000000"/>
            </a:solidFill>
          </a:ln>
        </p:spPr>
        <p:txBody>
          <a:bodyPr wrap="square" lIns="0" tIns="0" rIns="0" bIns="0" rtlCol="0"/>
          <a:lstStyle/>
          <a:p>
            <a:endParaRPr/>
          </a:p>
        </p:txBody>
      </p:sp>
      <p:sp>
        <p:nvSpPr>
          <p:cNvPr id="6" name="object 6"/>
          <p:cNvSpPr/>
          <p:nvPr/>
        </p:nvSpPr>
        <p:spPr>
          <a:xfrm>
            <a:off x="4145889" y="2455430"/>
            <a:ext cx="132080" cy="663575"/>
          </a:xfrm>
          <a:custGeom>
            <a:avLst/>
            <a:gdLst/>
            <a:ahLst/>
            <a:cxnLst/>
            <a:rect l="l" t="t" r="r" b="b"/>
            <a:pathLst>
              <a:path w="132079" h="663575">
                <a:moveTo>
                  <a:pt x="0" y="0"/>
                </a:moveTo>
                <a:lnTo>
                  <a:pt x="131597" y="0"/>
                </a:lnTo>
                <a:lnTo>
                  <a:pt x="131597" y="663206"/>
                </a:lnTo>
                <a:lnTo>
                  <a:pt x="0" y="663206"/>
                </a:lnTo>
                <a:lnTo>
                  <a:pt x="0" y="0"/>
                </a:lnTo>
                <a:close/>
              </a:path>
            </a:pathLst>
          </a:custGeom>
          <a:solidFill>
            <a:srgbClr val="D2E2F9"/>
          </a:solidFill>
        </p:spPr>
        <p:txBody>
          <a:bodyPr wrap="square" lIns="0" tIns="0" rIns="0" bIns="0" rtlCol="0"/>
          <a:lstStyle/>
          <a:p>
            <a:endParaRPr/>
          </a:p>
        </p:txBody>
      </p:sp>
      <p:sp>
        <p:nvSpPr>
          <p:cNvPr id="7" name="object 7"/>
          <p:cNvSpPr/>
          <p:nvPr/>
        </p:nvSpPr>
        <p:spPr>
          <a:xfrm>
            <a:off x="4145889" y="2304732"/>
            <a:ext cx="282575" cy="814069"/>
          </a:xfrm>
          <a:custGeom>
            <a:avLst/>
            <a:gdLst/>
            <a:ahLst/>
            <a:cxnLst/>
            <a:rect l="l" t="t" r="r" b="b"/>
            <a:pathLst>
              <a:path w="282575" h="814069">
                <a:moveTo>
                  <a:pt x="0" y="150696"/>
                </a:moveTo>
                <a:lnTo>
                  <a:pt x="150698" y="0"/>
                </a:lnTo>
                <a:lnTo>
                  <a:pt x="282298" y="0"/>
                </a:lnTo>
                <a:lnTo>
                  <a:pt x="282298" y="663210"/>
                </a:lnTo>
                <a:lnTo>
                  <a:pt x="131598" y="813909"/>
                </a:lnTo>
                <a:lnTo>
                  <a:pt x="0" y="813909"/>
                </a:lnTo>
                <a:lnTo>
                  <a:pt x="0" y="150696"/>
                </a:lnTo>
                <a:close/>
              </a:path>
            </a:pathLst>
          </a:custGeom>
          <a:ln w="19048">
            <a:solidFill>
              <a:srgbClr val="000000"/>
            </a:solidFill>
          </a:ln>
        </p:spPr>
        <p:txBody>
          <a:bodyPr wrap="square" lIns="0" tIns="0" rIns="0" bIns="0" rtlCol="0"/>
          <a:lstStyle/>
          <a:p>
            <a:endParaRPr/>
          </a:p>
        </p:txBody>
      </p:sp>
      <p:sp>
        <p:nvSpPr>
          <p:cNvPr id="8" name="object 8"/>
          <p:cNvSpPr/>
          <p:nvPr/>
        </p:nvSpPr>
        <p:spPr>
          <a:xfrm>
            <a:off x="4145889" y="2304732"/>
            <a:ext cx="282575" cy="151130"/>
          </a:xfrm>
          <a:custGeom>
            <a:avLst/>
            <a:gdLst/>
            <a:ahLst/>
            <a:cxnLst/>
            <a:rect l="l" t="t" r="r" b="b"/>
            <a:pathLst>
              <a:path w="282575" h="151130">
                <a:moveTo>
                  <a:pt x="0" y="150696"/>
                </a:moveTo>
                <a:lnTo>
                  <a:pt x="131598" y="150696"/>
                </a:lnTo>
                <a:lnTo>
                  <a:pt x="282298" y="0"/>
                </a:lnTo>
              </a:path>
            </a:pathLst>
          </a:custGeom>
          <a:ln w="19048">
            <a:solidFill>
              <a:srgbClr val="000000"/>
            </a:solidFill>
          </a:ln>
        </p:spPr>
        <p:txBody>
          <a:bodyPr wrap="square" lIns="0" tIns="0" rIns="0" bIns="0" rtlCol="0"/>
          <a:lstStyle/>
          <a:p>
            <a:endParaRPr/>
          </a:p>
        </p:txBody>
      </p:sp>
      <p:sp>
        <p:nvSpPr>
          <p:cNvPr id="9" name="object 9"/>
          <p:cNvSpPr/>
          <p:nvPr/>
        </p:nvSpPr>
        <p:spPr>
          <a:xfrm>
            <a:off x="4277486" y="2455430"/>
            <a:ext cx="0" cy="663575"/>
          </a:xfrm>
          <a:custGeom>
            <a:avLst/>
            <a:gdLst/>
            <a:ahLst/>
            <a:cxnLst/>
            <a:rect l="l" t="t" r="r" b="b"/>
            <a:pathLst>
              <a:path h="663575">
                <a:moveTo>
                  <a:pt x="0" y="0"/>
                </a:moveTo>
                <a:lnTo>
                  <a:pt x="0" y="663212"/>
                </a:lnTo>
              </a:path>
            </a:pathLst>
          </a:custGeom>
          <a:ln w="19048">
            <a:solidFill>
              <a:srgbClr val="000000"/>
            </a:solidFill>
          </a:ln>
        </p:spPr>
        <p:txBody>
          <a:bodyPr wrap="square" lIns="0" tIns="0" rIns="0" bIns="0" rtlCol="0"/>
          <a:lstStyle/>
          <a:p>
            <a:endParaRPr/>
          </a:p>
        </p:txBody>
      </p:sp>
      <p:sp>
        <p:nvSpPr>
          <p:cNvPr id="10" name="object 10"/>
          <p:cNvSpPr txBox="1"/>
          <p:nvPr/>
        </p:nvSpPr>
        <p:spPr>
          <a:xfrm>
            <a:off x="838200" y="285750"/>
            <a:ext cx="7562651" cy="4552528"/>
          </a:xfrm>
          <a:prstGeom prst="rect">
            <a:avLst/>
          </a:prstGeom>
        </p:spPr>
        <p:txBody>
          <a:bodyPr vert="horz" wrap="square" lIns="0" tIns="12700" rIns="0" bIns="0" rtlCol="0">
            <a:spAutoFit/>
          </a:bodyPr>
          <a:lstStyle/>
          <a:p>
            <a:pPr marR="5811520" algn="ctr">
              <a:lnSpc>
                <a:spcPct val="100000"/>
              </a:lnSpc>
              <a:spcBef>
                <a:spcPts val="100"/>
              </a:spcBef>
            </a:pPr>
            <a:r>
              <a:rPr sz="2400" spc="-5" dirty="0">
                <a:latin typeface="Arial"/>
                <a:cs typeface="Arial"/>
              </a:rPr>
              <a:t>32x32x3</a:t>
            </a:r>
            <a:r>
              <a:rPr sz="2400" spc="-145" dirty="0">
                <a:latin typeface="Arial"/>
                <a:cs typeface="Arial"/>
              </a:rPr>
              <a:t> </a:t>
            </a:r>
            <a:r>
              <a:rPr sz="2400" spc="-5" dirty="0">
                <a:latin typeface="Arial"/>
                <a:cs typeface="Arial"/>
              </a:rPr>
              <a:t>image</a:t>
            </a:r>
            <a:endParaRPr sz="2400" dirty="0">
              <a:latin typeface="Arial"/>
              <a:cs typeface="Arial"/>
            </a:endParaRPr>
          </a:p>
          <a:p>
            <a:pPr>
              <a:lnSpc>
                <a:spcPct val="100000"/>
              </a:lnSpc>
              <a:spcBef>
                <a:spcPts val="50"/>
              </a:spcBef>
            </a:pPr>
            <a:endParaRPr sz="2800" dirty="0">
              <a:latin typeface="Times New Roman"/>
              <a:cs typeface="Times New Roman"/>
            </a:endParaRPr>
          </a:p>
          <a:p>
            <a:pPr marR="67945" algn="ctr">
              <a:lnSpc>
                <a:spcPct val="100000"/>
              </a:lnSpc>
            </a:pPr>
            <a:r>
              <a:rPr sz="2400" spc="-5" dirty="0">
                <a:latin typeface="Arial"/>
                <a:cs typeface="Arial"/>
              </a:rPr>
              <a:t>5x5x3</a:t>
            </a:r>
            <a:r>
              <a:rPr sz="2400" spc="-75" dirty="0">
                <a:latin typeface="Arial"/>
                <a:cs typeface="Arial"/>
              </a:rPr>
              <a:t> </a:t>
            </a:r>
            <a:r>
              <a:rPr sz="2400" spc="-10" dirty="0">
                <a:latin typeface="Arial"/>
                <a:cs typeface="Arial"/>
              </a:rPr>
              <a:t>filter</a:t>
            </a:r>
            <a:endParaRPr sz="2400" dirty="0">
              <a:latin typeface="Arial"/>
              <a:cs typeface="Arial"/>
            </a:endParaRPr>
          </a:p>
          <a:p>
            <a:pPr marL="1283970">
              <a:lnSpc>
                <a:spcPct val="100000"/>
              </a:lnSpc>
              <a:spcBef>
                <a:spcPts val="1550"/>
              </a:spcBef>
            </a:pPr>
            <a:r>
              <a:rPr sz="1800" spc="-5" dirty="0">
                <a:latin typeface="Arial"/>
                <a:cs typeface="Arial"/>
              </a:rPr>
              <a:t>32</a:t>
            </a:r>
            <a:endParaRPr sz="1800" dirty="0">
              <a:latin typeface="Arial"/>
              <a:cs typeface="Arial"/>
            </a:endParaRPr>
          </a:p>
          <a:p>
            <a:pPr marL="4458970">
              <a:lnSpc>
                <a:spcPts val="2135"/>
              </a:lnSpc>
              <a:spcBef>
                <a:spcPts val="1575"/>
              </a:spcBef>
            </a:pPr>
            <a:r>
              <a:rPr sz="1800" b="1" spc="-10" dirty="0">
                <a:latin typeface="Arial"/>
                <a:cs typeface="Arial"/>
              </a:rPr>
              <a:t>Convolve </a:t>
            </a:r>
            <a:r>
              <a:rPr sz="1800" spc="-5" dirty="0">
                <a:latin typeface="Arial"/>
                <a:cs typeface="Arial"/>
              </a:rPr>
              <a:t>the filter </a:t>
            </a:r>
            <a:r>
              <a:rPr sz="1800" spc="-10" dirty="0">
                <a:latin typeface="Arial"/>
                <a:cs typeface="Arial"/>
              </a:rPr>
              <a:t>with </a:t>
            </a:r>
            <a:r>
              <a:rPr sz="1800" spc="-5" dirty="0">
                <a:latin typeface="Arial"/>
                <a:cs typeface="Arial"/>
              </a:rPr>
              <a:t>the</a:t>
            </a:r>
            <a:r>
              <a:rPr sz="1800" spc="-60" dirty="0">
                <a:latin typeface="Arial"/>
                <a:cs typeface="Arial"/>
              </a:rPr>
              <a:t> </a:t>
            </a:r>
            <a:r>
              <a:rPr sz="1800" spc="-5" dirty="0">
                <a:latin typeface="Arial"/>
                <a:cs typeface="Arial"/>
              </a:rPr>
              <a:t>image</a:t>
            </a:r>
            <a:endParaRPr sz="1800" dirty="0">
              <a:latin typeface="Arial"/>
              <a:cs typeface="Arial"/>
            </a:endParaRPr>
          </a:p>
          <a:p>
            <a:pPr marL="4458970" marR="26034">
              <a:lnSpc>
                <a:spcPts val="2200"/>
              </a:lnSpc>
              <a:spcBef>
                <a:spcPts val="20"/>
              </a:spcBef>
            </a:pPr>
            <a:r>
              <a:rPr sz="1800" spc="-10" dirty="0">
                <a:latin typeface="Arial"/>
                <a:cs typeface="Arial"/>
              </a:rPr>
              <a:t>i.e. </a:t>
            </a:r>
            <a:r>
              <a:rPr sz="1800" spc="-5" dirty="0">
                <a:latin typeface="Arial"/>
                <a:cs typeface="Arial"/>
              </a:rPr>
              <a:t>“slide </a:t>
            </a:r>
            <a:r>
              <a:rPr sz="1800" spc="-10" dirty="0">
                <a:latin typeface="Arial"/>
                <a:cs typeface="Arial"/>
              </a:rPr>
              <a:t>over </a:t>
            </a:r>
            <a:r>
              <a:rPr sz="1800" spc="-5" dirty="0">
                <a:latin typeface="Arial"/>
                <a:cs typeface="Arial"/>
              </a:rPr>
              <a:t>the </a:t>
            </a:r>
            <a:r>
              <a:rPr sz="1800" spc="-10" dirty="0">
                <a:latin typeface="Arial"/>
                <a:cs typeface="Arial"/>
              </a:rPr>
              <a:t>image </a:t>
            </a:r>
            <a:r>
              <a:rPr sz="1800" spc="-20" dirty="0">
                <a:latin typeface="Arial"/>
                <a:cs typeface="Arial"/>
              </a:rPr>
              <a:t>spatially,  </a:t>
            </a:r>
            <a:r>
              <a:rPr sz="1800" spc="-5" dirty="0">
                <a:latin typeface="Arial"/>
                <a:cs typeface="Arial"/>
              </a:rPr>
              <a:t>computing </a:t>
            </a:r>
            <a:r>
              <a:rPr sz="1800" spc="-10" dirty="0">
                <a:latin typeface="Arial"/>
                <a:cs typeface="Arial"/>
              </a:rPr>
              <a:t>dot</a:t>
            </a:r>
            <a:r>
              <a:rPr sz="1800" spc="-30" dirty="0">
                <a:latin typeface="Arial"/>
                <a:cs typeface="Arial"/>
              </a:rPr>
              <a:t> </a:t>
            </a:r>
            <a:r>
              <a:rPr sz="1800" spc="-5" dirty="0">
                <a:latin typeface="Arial"/>
                <a:cs typeface="Arial"/>
              </a:rPr>
              <a:t>products”</a:t>
            </a:r>
            <a:endParaRPr sz="1800" dirty="0">
              <a:latin typeface="Arial"/>
              <a:cs typeface="Arial"/>
            </a:endParaRPr>
          </a:p>
          <a:p>
            <a:pPr>
              <a:lnSpc>
                <a:spcPct val="100000"/>
              </a:lnSpc>
            </a:pPr>
            <a:endParaRPr sz="1600" dirty="0">
              <a:latin typeface="Times New Roman"/>
              <a:cs typeface="Times New Roman"/>
            </a:endParaRPr>
          </a:p>
          <a:p>
            <a:pPr marR="5908040" algn="ctr">
              <a:lnSpc>
                <a:spcPct val="100000"/>
              </a:lnSpc>
            </a:pPr>
            <a:r>
              <a:rPr sz="1800" spc="-5" dirty="0">
                <a:latin typeface="Arial"/>
                <a:cs typeface="Arial"/>
              </a:rPr>
              <a:t>32</a:t>
            </a:r>
            <a:endParaRPr sz="1800" dirty="0">
              <a:latin typeface="Arial"/>
              <a:cs typeface="Arial"/>
            </a:endParaRPr>
          </a:p>
          <a:p>
            <a:pPr marL="269875">
              <a:lnSpc>
                <a:spcPct val="100000"/>
              </a:lnSpc>
              <a:spcBef>
                <a:spcPts val="925"/>
              </a:spcBef>
            </a:pPr>
            <a:r>
              <a:rPr sz="1800" dirty="0">
                <a:latin typeface="Arial"/>
                <a:cs typeface="Arial"/>
              </a:rPr>
              <a:t>3</a:t>
            </a: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11" name="object 11"/>
          <p:cNvSpPr txBox="1">
            <a:spLocks noGrp="1"/>
          </p:cNvSpPr>
          <p:nvPr>
            <p:ph type="title"/>
          </p:nvPr>
        </p:nvSpPr>
        <p:spPr>
          <a:xfrm>
            <a:off x="2693796" y="44450"/>
            <a:ext cx="3696335" cy="574040"/>
          </a:xfrm>
          <a:prstGeom prst="rect">
            <a:avLst/>
          </a:prstGeom>
        </p:spPr>
        <p:txBody>
          <a:bodyPr vert="horz" wrap="square" lIns="0" tIns="12700" rIns="0" bIns="0" rtlCol="0">
            <a:spAutoFit/>
          </a:bodyPr>
          <a:lstStyle/>
          <a:p>
            <a:pPr marL="12700">
              <a:lnSpc>
                <a:spcPct val="100000"/>
              </a:lnSpc>
              <a:spcBef>
                <a:spcPts val="100"/>
              </a:spcBef>
            </a:pPr>
            <a:r>
              <a:rPr spc="-5" dirty="0"/>
              <a:t>Convolution</a:t>
            </a:r>
            <a:r>
              <a:rPr spc="-130" dirty="0"/>
              <a:t> </a:t>
            </a:r>
            <a:r>
              <a:rPr spc="-10" dirty="0"/>
              <a:t>Layer</a:t>
            </a:r>
          </a:p>
        </p:txBody>
      </p:sp>
    </p:spTree>
    <p:extLst>
      <p:ext uri="{BB962C8B-B14F-4D97-AF65-F5344CB8AC3E}">
        <p14:creationId xmlns:p14="http://schemas.microsoft.com/office/powerpoint/2010/main" val="1964242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6446" y="2168982"/>
            <a:ext cx="213360" cy="2014855"/>
          </a:xfrm>
          <a:custGeom>
            <a:avLst/>
            <a:gdLst/>
            <a:ahLst/>
            <a:cxnLst/>
            <a:rect l="l" t="t" r="r" b="b"/>
            <a:pathLst>
              <a:path w="213359" h="2014854">
                <a:moveTo>
                  <a:pt x="0" y="0"/>
                </a:moveTo>
                <a:lnTo>
                  <a:pt x="213179" y="0"/>
                </a:lnTo>
                <a:lnTo>
                  <a:pt x="213179" y="2014683"/>
                </a:lnTo>
                <a:lnTo>
                  <a:pt x="0" y="2014683"/>
                </a:lnTo>
                <a:lnTo>
                  <a:pt x="0" y="0"/>
                </a:lnTo>
                <a:close/>
              </a:path>
            </a:pathLst>
          </a:custGeom>
          <a:solidFill>
            <a:srgbClr val="F7D6D5">
              <a:alpha val="51759"/>
            </a:srgbClr>
          </a:solidFill>
        </p:spPr>
        <p:txBody>
          <a:bodyPr wrap="square" lIns="0" tIns="0" rIns="0" bIns="0" rtlCol="0"/>
          <a:lstStyle/>
          <a:p>
            <a:endParaRPr/>
          </a:p>
        </p:txBody>
      </p:sp>
      <p:sp>
        <p:nvSpPr>
          <p:cNvPr id="3" name="object 3"/>
          <p:cNvSpPr/>
          <p:nvPr/>
        </p:nvSpPr>
        <p:spPr>
          <a:xfrm>
            <a:off x="1066446" y="1425765"/>
            <a:ext cx="956944" cy="2758440"/>
          </a:xfrm>
          <a:custGeom>
            <a:avLst/>
            <a:gdLst/>
            <a:ahLst/>
            <a:cxnLst/>
            <a:rect l="l" t="t" r="r" b="b"/>
            <a:pathLst>
              <a:path w="956944" h="2758440">
                <a:moveTo>
                  <a:pt x="0" y="743225"/>
                </a:moveTo>
                <a:lnTo>
                  <a:pt x="743225" y="0"/>
                </a:lnTo>
                <a:lnTo>
                  <a:pt x="956397" y="0"/>
                </a:lnTo>
                <a:lnTo>
                  <a:pt x="956397" y="2014658"/>
                </a:lnTo>
                <a:lnTo>
                  <a:pt x="213171" y="2757907"/>
                </a:lnTo>
                <a:lnTo>
                  <a:pt x="0" y="2757907"/>
                </a:lnTo>
                <a:lnTo>
                  <a:pt x="0" y="743225"/>
                </a:lnTo>
                <a:close/>
              </a:path>
            </a:pathLst>
          </a:custGeom>
          <a:ln w="19048">
            <a:solidFill>
              <a:srgbClr val="000000"/>
            </a:solidFill>
          </a:ln>
        </p:spPr>
        <p:txBody>
          <a:bodyPr wrap="square" lIns="0" tIns="0" rIns="0" bIns="0" rtlCol="0"/>
          <a:lstStyle/>
          <a:p>
            <a:endParaRPr/>
          </a:p>
        </p:txBody>
      </p:sp>
      <p:sp>
        <p:nvSpPr>
          <p:cNvPr id="4" name="object 4"/>
          <p:cNvSpPr/>
          <p:nvPr/>
        </p:nvSpPr>
        <p:spPr>
          <a:xfrm>
            <a:off x="1066446" y="1425765"/>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5" name="object 5"/>
          <p:cNvSpPr/>
          <p:nvPr/>
        </p:nvSpPr>
        <p:spPr>
          <a:xfrm>
            <a:off x="1279613" y="2168982"/>
            <a:ext cx="0" cy="2014855"/>
          </a:xfrm>
          <a:custGeom>
            <a:avLst/>
            <a:gdLst/>
            <a:ahLst/>
            <a:cxnLst/>
            <a:rect l="l" t="t" r="r" b="b"/>
            <a:pathLst>
              <a:path h="2014854">
                <a:moveTo>
                  <a:pt x="0" y="0"/>
                </a:moveTo>
                <a:lnTo>
                  <a:pt x="0" y="2014678"/>
                </a:lnTo>
              </a:path>
            </a:pathLst>
          </a:custGeom>
          <a:ln w="19048">
            <a:solidFill>
              <a:srgbClr val="000000"/>
            </a:solidFill>
          </a:ln>
        </p:spPr>
        <p:txBody>
          <a:bodyPr wrap="square" lIns="0" tIns="0" rIns="0" bIns="0" rtlCol="0"/>
          <a:lstStyle/>
          <a:p>
            <a:endParaRPr/>
          </a:p>
        </p:txBody>
      </p:sp>
      <p:sp>
        <p:nvSpPr>
          <p:cNvPr id="6" name="object 6"/>
          <p:cNvSpPr txBox="1"/>
          <p:nvPr/>
        </p:nvSpPr>
        <p:spPr>
          <a:xfrm>
            <a:off x="2095868" y="2248369"/>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7" name="object 7"/>
          <p:cNvSpPr txBox="1"/>
          <p:nvPr/>
        </p:nvSpPr>
        <p:spPr>
          <a:xfrm>
            <a:off x="1081481" y="3672316"/>
            <a:ext cx="873125" cy="808990"/>
          </a:xfrm>
          <a:prstGeom prst="rect">
            <a:avLst/>
          </a:prstGeom>
        </p:spPr>
        <p:txBody>
          <a:bodyPr vert="horz" wrap="square" lIns="0" tIns="129539" rIns="0" bIns="0" rtlCol="0">
            <a:spAutoFit/>
          </a:bodyPr>
          <a:lstStyle/>
          <a:p>
            <a:pPr marR="5080" algn="r">
              <a:lnSpc>
                <a:spcPct val="100000"/>
              </a:lnSpc>
              <a:spcBef>
                <a:spcPts val="1019"/>
              </a:spcBef>
            </a:pPr>
            <a:r>
              <a:rPr sz="1800" spc="-5" dirty="0">
                <a:latin typeface="Arial"/>
                <a:cs typeface="Arial"/>
              </a:rPr>
              <a:t>32</a:t>
            </a:r>
            <a:endParaRPr sz="1800">
              <a:latin typeface="Arial"/>
              <a:cs typeface="Arial"/>
            </a:endParaRPr>
          </a:p>
          <a:p>
            <a:pPr marL="12700">
              <a:lnSpc>
                <a:spcPct val="100000"/>
              </a:lnSpc>
              <a:spcBef>
                <a:spcPts val="925"/>
              </a:spcBef>
            </a:pPr>
            <a:r>
              <a:rPr sz="1800" dirty="0">
                <a:latin typeface="Arial"/>
                <a:cs typeface="Arial"/>
              </a:rPr>
              <a:t>3</a:t>
            </a:r>
            <a:endParaRPr sz="1800">
              <a:latin typeface="Arial"/>
              <a:cs typeface="Arial"/>
            </a:endParaRPr>
          </a:p>
        </p:txBody>
      </p:sp>
      <p:sp>
        <p:nvSpPr>
          <p:cNvPr id="8" name="object 8"/>
          <p:cNvSpPr/>
          <p:nvPr/>
        </p:nvSpPr>
        <p:spPr>
          <a:xfrm>
            <a:off x="4145889" y="2455430"/>
            <a:ext cx="132080" cy="663575"/>
          </a:xfrm>
          <a:custGeom>
            <a:avLst/>
            <a:gdLst/>
            <a:ahLst/>
            <a:cxnLst/>
            <a:rect l="l" t="t" r="r" b="b"/>
            <a:pathLst>
              <a:path w="132079" h="663575">
                <a:moveTo>
                  <a:pt x="0" y="0"/>
                </a:moveTo>
                <a:lnTo>
                  <a:pt x="131597" y="0"/>
                </a:lnTo>
                <a:lnTo>
                  <a:pt x="131597" y="663206"/>
                </a:lnTo>
                <a:lnTo>
                  <a:pt x="0" y="663206"/>
                </a:lnTo>
                <a:lnTo>
                  <a:pt x="0" y="0"/>
                </a:lnTo>
                <a:close/>
              </a:path>
            </a:pathLst>
          </a:custGeom>
          <a:solidFill>
            <a:srgbClr val="D2E2F9"/>
          </a:solidFill>
        </p:spPr>
        <p:txBody>
          <a:bodyPr wrap="square" lIns="0" tIns="0" rIns="0" bIns="0" rtlCol="0"/>
          <a:lstStyle/>
          <a:p>
            <a:endParaRPr/>
          </a:p>
        </p:txBody>
      </p:sp>
      <p:sp>
        <p:nvSpPr>
          <p:cNvPr id="9" name="object 9"/>
          <p:cNvSpPr/>
          <p:nvPr/>
        </p:nvSpPr>
        <p:spPr>
          <a:xfrm>
            <a:off x="4145889" y="2304732"/>
            <a:ext cx="282575" cy="814069"/>
          </a:xfrm>
          <a:custGeom>
            <a:avLst/>
            <a:gdLst/>
            <a:ahLst/>
            <a:cxnLst/>
            <a:rect l="l" t="t" r="r" b="b"/>
            <a:pathLst>
              <a:path w="282575" h="814069">
                <a:moveTo>
                  <a:pt x="0" y="150696"/>
                </a:moveTo>
                <a:lnTo>
                  <a:pt x="150698" y="0"/>
                </a:lnTo>
                <a:lnTo>
                  <a:pt x="282298" y="0"/>
                </a:lnTo>
                <a:lnTo>
                  <a:pt x="282298" y="663210"/>
                </a:lnTo>
                <a:lnTo>
                  <a:pt x="131598" y="813909"/>
                </a:lnTo>
                <a:lnTo>
                  <a:pt x="0" y="813909"/>
                </a:lnTo>
                <a:lnTo>
                  <a:pt x="0" y="150696"/>
                </a:lnTo>
                <a:close/>
              </a:path>
            </a:pathLst>
          </a:custGeom>
          <a:ln w="19048">
            <a:solidFill>
              <a:srgbClr val="000000"/>
            </a:solidFill>
          </a:ln>
        </p:spPr>
        <p:txBody>
          <a:bodyPr wrap="square" lIns="0" tIns="0" rIns="0" bIns="0" rtlCol="0"/>
          <a:lstStyle/>
          <a:p>
            <a:endParaRPr/>
          </a:p>
        </p:txBody>
      </p:sp>
      <p:sp>
        <p:nvSpPr>
          <p:cNvPr id="10" name="object 10"/>
          <p:cNvSpPr/>
          <p:nvPr/>
        </p:nvSpPr>
        <p:spPr>
          <a:xfrm>
            <a:off x="4145889" y="2304732"/>
            <a:ext cx="282575" cy="151130"/>
          </a:xfrm>
          <a:custGeom>
            <a:avLst/>
            <a:gdLst/>
            <a:ahLst/>
            <a:cxnLst/>
            <a:rect l="l" t="t" r="r" b="b"/>
            <a:pathLst>
              <a:path w="282575" h="151130">
                <a:moveTo>
                  <a:pt x="0" y="150696"/>
                </a:moveTo>
                <a:lnTo>
                  <a:pt x="131598" y="150696"/>
                </a:lnTo>
                <a:lnTo>
                  <a:pt x="282298" y="0"/>
                </a:lnTo>
              </a:path>
            </a:pathLst>
          </a:custGeom>
          <a:ln w="19048">
            <a:solidFill>
              <a:srgbClr val="000000"/>
            </a:solidFill>
          </a:ln>
        </p:spPr>
        <p:txBody>
          <a:bodyPr wrap="square" lIns="0" tIns="0" rIns="0" bIns="0" rtlCol="0"/>
          <a:lstStyle/>
          <a:p>
            <a:endParaRPr/>
          </a:p>
        </p:txBody>
      </p:sp>
      <p:sp>
        <p:nvSpPr>
          <p:cNvPr id="11" name="object 11"/>
          <p:cNvSpPr/>
          <p:nvPr/>
        </p:nvSpPr>
        <p:spPr>
          <a:xfrm>
            <a:off x="4277486" y="2455430"/>
            <a:ext cx="0" cy="663575"/>
          </a:xfrm>
          <a:custGeom>
            <a:avLst/>
            <a:gdLst/>
            <a:ahLst/>
            <a:cxnLst/>
            <a:rect l="l" t="t" r="r" b="b"/>
            <a:pathLst>
              <a:path h="663575">
                <a:moveTo>
                  <a:pt x="0" y="0"/>
                </a:moveTo>
                <a:lnTo>
                  <a:pt x="0" y="663212"/>
                </a:lnTo>
              </a:path>
            </a:pathLst>
          </a:custGeom>
          <a:ln w="19048">
            <a:solidFill>
              <a:srgbClr val="000000"/>
            </a:solidFill>
          </a:ln>
        </p:spPr>
        <p:txBody>
          <a:bodyPr wrap="square" lIns="0" tIns="0" rIns="0" bIns="0" rtlCol="0"/>
          <a:lstStyle/>
          <a:p>
            <a:endParaRPr/>
          </a:p>
        </p:txBody>
      </p:sp>
      <p:sp>
        <p:nvSpPr>
          <p:cNvPr id="12" name="object 12"/>
          <p:cNvSpPr txBox="1"/>
          <p:nvPr/>
        </p:nvSpPr>
        <p:spPr>
          <a:xfrm>
            <a:off x="3993108" y="1685912"/>
            <a:ext cx="148463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5x5x</a:t>
            </a:r>
            <a:r>
              <a:rPr sz="2400" spc="-5" dirty="0">
                <a:solidFill>
                  <a:srgbClr val="0000FF"/>
                </a:solidFill>
                <a:latin typeface="Arial"/>
                <a:cs typeface="Arial"/>
              </a:rPr>
              <a:t>3</a:t>
            </a:r>
            <a:r>
              <a:rPr sz="2400" spc="-150" dirty="0">
                <a:solidFill>
                  <a:srgbClr val="0000FF"/>
                </a:solidFill>
                <a:latin typeface="Arial"/>
                <a:cs typeface="Arial"/>
              </a:rPr>
              <a:t> </a:t>
            </a:r>
            <a:r>
              <a:rPr sz="2400" spc="-10" dirty="0">
                <a:latin typeface="Arial"/>
                <a:cs typeface="Arial"/>
              </a:rPr>
              <a:t>filter</a:t>
            </a:r>
            <a:endParaRPr sz="2400">
              <a:latin typeface="Arial"/>
              <a:cs typeface="Arial"/>
            </a:endParaRPr>
          </a:p>
        </p:txBody>
      </p:sp>
      <p:sp>
        <p:nvSpPr>
          <p:cNvPr id="13" name="object 13"/>
          <p:cNvSpPr txBox="1"/>
          <p:nvPr/>
        </p:nvSpPr>
        <p:spPr>
          <a:xfrm>
            <a:off x="824247" y="904849"/>
            <a:ext cx="2078989"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32x32x</a:t>
            </a:r>
            <a:r>
              <a:rPr sz="2400" spc="-5" dirty="0">
                <a:solidFill>
                  <a:srgbClr val="0000FF"/>
                </a:solidFill>
                <a:latin typeface="Arial"/>
                <a:cs typeface="Arial"/>
              </a:rPr>
              <a:t>3</a:t>
            </a:r>
            <a:r>
              <a:rPr sz="2400" spc="-140" dirty="0">
                <a:solidFill>
                  <a:srgbClr val="0000FF"/>
                </a:solidFill>
                <a:latin typeface="Arial"/>
                <a:cs typeface="Arial"/>
              </a:rPr>
              <a:t> </a:t>
            </a:r>
            <a:r>
              <a:rPr sz="2400" spc="-5" dirty="0">
                <a:latin typeface="Arial"/>
                <a:cs typeface="Arial"/>
              </a:rPr>
              <a:t>image</a:t>
            </a:r>
            <a:endParaRPr sz="2400">
              <a:latin typeface="Arial"/>
              <a:cs typeface="Arial"/>
            </a:endParaRPr>
          </a:p>
        </p:txBody>
      </p:sp>
      <p:sp>
        <p:nvSpPr>
          <p:cNvPr id="14" name="object 14"/>
          <p:cNvSpPr txBox="1"/>
          <p:nvPr/>
        </p:nvSpPr>
        <p:spPr>
          <a:xfrm>
            <a:off x="5270817" y="2723324"/>
            <a:ext cx="3451860" cy="847725"/>
          </a:xfrm>
          <a:prstGeom prst="rect">
            <a:avLst/>
          </a:prstGeom>
        </p:spPr>
        <p:txBody>
          <a:bodyPr vert="horz" wrap="square" lIns="0" tIns="12700" rIns="0" bIns="0" rtlCol="0">
            <a:spAutoFit/>
          </a:bodyPr>
          <a:lstStyle/>
          <a:p>
            <a:pPr marL="12700">
              <a:lnSpc>
                <a:spcPts val="2135"/>
              </a:lnSpc>
              <a:spcBef>
                <a:spcPts val="100"/>
              </a:spcBef>
            </a:pPr>
            <a:r>
              <a:rPr sz="1800" b="1" spc="-10" dirty="0">
                <a:latin typeface="Arial"/>
                <a:cs typeface="Arial"/>
              </a:rPr>
              <a:t>Convolve </a:t>
            </a:r>
            <a:r>
              <a:rPr sz="1800" spc="-5" dirty="0">
                <a:latin typeface="Arial"/>
                <a:cs typeface="Arial"/>
              </a:rPr>
              <a:t>the filter </a:t>
            </a:r>
            <a:r>
              <a:rPr sz="1800" spc="-10" dirty="0">
                <a:latin typeface="Arial"/>
                <a:cs typeface="Arial"/>
              </a:rPr>
              <a:t>with </a:t>
            </a:r>
            <a:r>
              <a:rPr sz="1800" spc="-5" dirty="0">
                <a:latin typeface="Arial"/>
                <a:cs typeface="Arial"/>
              </a:rPr>
              <a:t>the</a:t>
            </a:r>
            <a:r>
              <a:rPr sz="1800" spc="-60" dirty="0">
                <a:latin typeface="Arial"/>
                <a:cs typeface="Arial"/>
              </a:rPr>
              <a:t> </a:t>
            </a:r>
            <a:r>
              <a:rPr sz="1800" spc="-5" dirty="0">
                <a:latin typeface="Arial"/>
                <a:cs typeface="Arial"/>
              </a:rPr>
              <a:t>image</a:t>
            </a:r>
            <a:endParaRPr sz="1800">
              <a:latin typeface="Arial"/>
              <a:cs typeface="Arial"/>
            </a:endParaRPr>
          </a:p>
          <a:p>
            <a:pPr marL="12700" marR="26034">
              <a:lnSpc>
                <a:spcPts val="2200"/>
              </a:lnSpc>
              <a:spcBef>
                <a:spcPts val="15"/>
              </a:spcBef>
            </a:pPr>
            <a:r>
              <a:rPr sz="1800" spc="-10" dirty="0">
                <a:latin typeface="Arial"/>
                <a:cs typeface="Arial"/>
              </a:rPr>
              <a:t>i.e. </a:t>
            </a:r>
            <a:r>
              <a:rPr sz="1800" spc="-5" dirty="0">
                <a:latin typeface="Arial"/>
                <a:cs typeface="Arial"/>
              </a:rPr>
              <a:t>“slide </a:t>
            </a:r>
            <a:r>
              <a:rPr sz="1800" spc="-10" dirty="0">
                <a:latin typeface="Arial"/>
                <a:cs typeface="Arial"/>
              </a:rPr>
              <a:t>over </a:t>
            </a:r>
            <a:r>
              <a:rPr sz="1800" spc="-5" dirty="0">
                <a:latin typeface="Arial"/>
                <a:cs typeface="Arial"/>
              </a:rPr>
              <a:t>the </a:t>
            </a:r>
            <a:r>
              <a:rPr sz="1800" spc="-10" dirty="0">
                <a:latin typeface="Arial"/>
                <a:cs typeface="Arial"/>
              </a:rPr>
              <a:t>image </a:t>
            </a:r>
            <a:r>
              <a:rPr sz="1800" spc="-20" dirty="0">
                <a:latin typeface="Arial"/>
                <a:cs typeface="Arial"/>
              </a:rPr>
              <a:t>spatially,  </a:t>
            </a:r>
            <a:r>
              <a:rPr sz="1800" spc="-5" dirty="0">
                <a:latin typeface="Arial"/>
                <a:cs typeface="Arial"/>
              </a:rPr>
              <a:t>computing </a:t>
            </a:r>
            <a:r>
              <a:rPr sz="1800" spc="-10" dirty="0">
                <a:latin typeface="Arial"/>
                <a:cs typeface="Arial"/>
              </a:rPr>
              <a:t>dot</a:t>
            </a:r>
            <a:r>
              <a:rPr sz="1800" spc="-30" dirty="0">
                <a:latin typeface="Arial"/>
                <a:cs typeface="Arial"/>
              </a:rPr>
              <a:t> </a:t>
            </a:r>
            <a:r>
              <a:rPr sz="1800" spc="-5" dirty="0">
                <a:latin typeface="Arial"/>
                <a:cs typeface="Arial"/>
              </a:rPr>
              <a:t>products”</a:t>
            </a:r>
            <a:endParaRPr sz="1800">
              <a:latin typeface="Arial"/>
              <a:cs typeface="Arial"/>
            </a:endParaRPr>
          </a:p>
        </p:txBody>
      </p:sp>
      <p:sp>
        <p:nvSpPr>
          <p:cNvPr id="15" name="object 15"/>
          <p:cNvSpPr txBox="1"/>
          <p:nvPr/>
        </p:nvSpPr>
        <p:spPr>
          <a:xfrm>
            <a:off x="4800600" y="579447"/>
            <a:ext cx="287782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00FF"/>
                </a:solidFill>
                <a:latin typeface="Arial"/>
                <a:cs typeface="Arial"/>
              </a:rPr>
              <a:t>Filters </a:t>
            </a:r>
            <a:r>
              <a:rPr sz="1800" spc="-10" dirty="0">
                <a:solidFill>
                  <a:srgbClr val="0000FF"/>
                </a:solidFill>
                <a:latin typeface="Arial"/>
                <a:cs typeface="Arial"/>
              </a:rPr>
              <a:t>always extend </a:t>
            </a:r>
            <a:r>
              <a:rPr sz="1800" spc="-5" dirty="0">
                <a:solidFill>
                  <a:srgbClr val="0000FF"/>
                </a:solidFill>
                <a:latin typeface="Arial"/>
                <a:cs typeface="Arial"/>
              </a:rPr>
              <a:t>the</a:t>
            </a:r>
            <a:r>
              <a:rPr sz="1800" spc="-90" dirty="0">
                <a:solidFill>
                  <a:srgbClr val="0000FF"/>
                </a:solidFill>
                <a:latin typeface="Arial"/>
                <a:cs typeface="Arial"/>
              </a:rPr>
              <a:t> </a:t>
            </a:r>
            <a:r>
              <a:rPr sz="1800" spc="-5" dirty="0">
                <a:solidFill>
                  <a:srgbClr val="0000FF"/>
                </a:solidFill>
                <a:latin typeface="Arial"/>
                <a:cs typeface="Arial"/>
              </a:rPr>
              <a:t>full</a:t>
            </a:r>
            <a:endParaRPr sz="1800">
              <a:latin typeface="Arial"/>
              <a:cs typeface="Arial"/>
            </a:endParaRPr>
          </a:p>
        </p:txBody>
      </p:sp>
      <p:sp>
        <p:nvSpPr>
          <p:cNvPr id="16" name="object 16"/>
          <p:cNvSpPr txBox="1"/>
          <p:nvPr/>
        </p:nvSpPr>
        <p:spPr>
          <a:xfrm>
            <a:off x="4800600" y="846147"/>
            <a:ext cx="257556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00FF"/>
                </a:solidFill>
                <a:latin typeface="Arial"/>
                <a:cs typeface="Arial"/>
              </a:rPr>
              <a:t>depth </a:t>
            </a:r>
            <a:r>
              <a:rPr sz="1800" spc="-5" dirty="0">
                <a:solidFill>
                  <a:srgbClr val="0000FF"/>
                </a:solidFill>
                <a:latin typeface="Arial"/>
                <a:cs typeface="Arial"/>
              </a:rPr>
              <a:t>of the input</a:t>
            </a:r>
            <a:r>
              <a:rPr sz="1800" spc="-110" dirty="0">
                <a:solidFill>
                  <a:srgbClr val="0000FF"/>
                </a:solidFill>
                <a:latin typeface="Arial"/>
                <a:cs typeface="Arial"/>
              </a:rPr>
              <a:t> </a:t>
            </a:r>
            <a:r>
              <a:rPr sz="1800" spc="-5" dirty="0">
                <a:solidFill>
                  <a:srgbClr val="0000FF"/>
                </a:solidFill>
                <a:latin typeface="Arial"/>
                <a:cs typeface="Arial"/>
              </a:rPr>
              <a:t>volume</a:t>
            </a:r>
            <a:endParaRPr sz="1800">
              <a:latin typeface="Arial"/>
              <a:cs typeface="Arial"/>
            </a:endParaRPr>
          </a:p>
        </p:txBody>
      </p:sp>
      <p:sp>
        <p:nvSpPr>
          <p:cNvPr id="17" name="object 17"/>
          <p:cNvSpPr/>
          <p:nvPr/>
        </p:nvSpPr>
        <p:spPr>
          <a:xfrm>
            <a:off x="4953000" y="1200150"/>
            <a:ext cx="547370" cy="488315"/>
          </a:xfrm>
          <a:custGeom>
            <a:avLst/>
            <a:gdLst/>
            <a:ahLst/>
            <a:cxnLst/>
            <a:rect l="l" t="t" r="r" b="b"/>
            <a:pathLst>
              <a:path w="547370" h="488314">
                <a:moveTo>
                  <a:pt x="547147" y="0"/>
                </a:moveTo>
                <a:lnTo>
                  <a:pt x="0" y="487863"/>
                </a:lnTo>
              </a:path>
            </a:pathLst>
          </a:custGeom>
          <a:ln w="9523">
            <a:solidFill>
              <a:srgbClr val="0433FF"/>
            </a:solidFill>
          </a:ln>
        </p:spPr>
        <p:txBody>
          <a:bodyPr wrap="square" lIns="0" tIns="0" rIns="0" bIns="0" rtlCol="0"/>
          <a:lstStyle/>
          <a:p>
            <a:endParaRPr/>
          </a:p>
        </p:txBody>
      </p:sp>
      <p:sp>
        <p:nvSpPr>
          <p:cNvPr id="18" name="object 18"/>
          <p:cNvSpPr/>
          <p:nvPr/>
        </p:nvSpPr>
        <p:spPr>
          <a:xfrm>
            <a:off x="4988293" y="1575308"/>
            <a:ext cx="43180" cy="40640"/>
          </a:xfrm>
          <a:custGeom>
            <a:avLst/>
            <a:gdLst/>
            <a:ahLst/>
            <a:cxnLst/>
            <a:rect l="l" t="t" r="r" b="b"/>
            <a:pathLst>
              <a:path w="43179" h="40640">
                <a:moveTo>
                  <a:pt x="21774" y="0"/>
                </a:moveTo>
                <a:lnTo>
                  <a:pt x="0" y="40509"/>
                </a:lnTo>
                <a:lnTo>
                  <a:pt x="42724" y="23483"/>
                </a:lnTo>
                <a:lnTo>
                  <a:pt x="21774" y="0"/>
                </a:lnTo>
                <a:close/>
              </a:path>
            </a:pathLst>
          </a:custGeom>
          <a:ln w="9523">
            <a:solidFill>
              <a:srgbClr val="0433FF"/>
            </a:solidFill>
          </a:ln>
        </p:spPr>
        <p:txBody>
          <a:bodyPr wrap="square" lIns="0" tIns="0" rIns="0" bIns="0" rtlCol="0"/>
          <a:lstStyle/>
          <a:p>
            <a:endParaRPr/>
          </a:p>
        </p:txBody>
      </p:sp>
      <p:sp>
        <p:nvSpPr>
          <p:cNvPr id="19" name="object 19"/>
          <p:cNvSpPr/>
          <p:nvPr/>
        </p:nvSpPr>
        <p:spPr>
          <a:xfrm>
            <a:off x="2155672" y="728103"/>
            <a:ext cx="2527300" cy="223520"/>
          </a:xfrm>
          <a:custGeom>
            <a:avLst/>
            <a:gdLst/>
            <a:ahLst/>
            <a:cxnLst/>
            <a:rect l="l" t="t" r="r" b="b"/>
            <a:pathLst>
              <a:path w="2527300" h="223519">
                <a:moveTo>
                  <a:pt x="2526968" y="0"/>
                </a:moveTo>
                <a:lnTo>
                  <a:pt x="0" y="223269"/>
                </a:lnTo>
              </a:path>
            </a:pathLst>
          </a:custGeom>
          <a:ln w="9523">
            <a:solidFill>
              <a:srgbClr val="0433FF"/>
            </a:solidFill>
          </a:ln>
        </p:spPr>
        <p:txBody>
          <a:bodyPr wrap="square" lIns="0" tIns="0" rIns="0" bIns="0" rtlCol="0"/>
          <a:lstStyle/>
          <a:p>
            <a:endParaRPr/>
          </a:p>
        </p:txBody>
      </p:sp>
      <p:sp>
        <p:nvSpPr>
          <p:cNvPr id="20" name="object 20"/>
          <p:cNvSpPr/>
          <p:nvPr/>
        </p:nvSpPr>
        <p:spPr>
          <a:xfrm>
            <a:off x="2112619" y="935697"/>
            <a:ext cx="44450" cy="31750"/>
          </a:xfrm>
          <a:custGeom>
            <a:avLst/>
            <a:gdLst/>
            <a:ahLst/>
            <a:cxnLst/>
            <a:rect l="l" t="t" r="r" b="b"/>
            <a:pathLst>
              <a:path w="44450" h="31750">
                <a:moveTo>
                  <a:pt x="41671" y="0"/>
                </a:moveTo>
                <a:lnTo>
                  <a:pt x="0" y="19477"/>
                </a:lnTo>
                <a:lnTo>
                  <a:pt x="44441" y="31343"/>
                </a:lnTo>
                <a:lnTo>
                  <a:pt x="41671" y="0"/>
                </a:lnTo>
                <a:close/>
              </a:path>
            </a:pathLst>
          </a:custGeom>
          <a:ln w="9523">
            <a:solidFill>
              <a:srgbClr val="0433FF"/>
            </a:solidFill>
          </a:ln>
        </p:spPr>
        <p:txBody>
          <a:bodyPr wrap="square" lIns="0" tIns="0" rIns="0" bIns="0" rtlCol="0"/>
          <a:lstStyle/>
          <a:p>
            <a:endParaRPr/>
          </a:p>
        </p:txBody>
      </p:sp>
      <p:sp>
        <p:nvSpPr>
          <p:cNvPr id="21" name="object 21"/>
          <p:cNvSpPr txBox="1">
            <a:spLocks noGrp="1"/>
          </p:cNvSpPr>
          <p:nvPr>
            <p:ph type="title"/>
          </p:nvPr>
        </p:nvSpPr>
        <p:spPr>
          <a:xfrm>
            <a:off x="2693796" y="44450"/>
            <a:ext cx="3696335" cy="574040"/>
          </a:xfrm>
          <a:prstGeom prst="rect">
            <a:avLst/>
          </a:prstGeom>
        </p:spPr>
        <p:txBody>
          <a:bodyPr vert="horz" wrap="square" lIns="0" tIns="12700" rIns="0" bIns="0" rtlCol="0">
            <a:spAutoFit/>
          </a:bodyPr>
          <a:lstStyle/>
          <a:p>
            <a:pPr marL="12700">
              <a:lnSpc>
                <a:spcPct val="100000"/>
              </a:lnSpc>
              <a:spcBef>
                <a:spcPts val="100"/>
              </a:spcBef>
            </a:pPr>
            <a:r>
              <a:rPr spc="-5" dirty="0"/>
              <a:t>Convolution</a:t>
            </a:r>
            <a:r>
              <a:rPr spc="-130" dirty="0"/>
              <a:t> </a:t>
            </a:r>
            <a:r>
              <a:rPr spc="-10" dirty="0"/>
              <a:t>Layer</a:t>
            </a:r>
          </a:p>
        </p:txBody>
      </p:sp>
      <p:sp>
        <p:nvSpPr>
          <p:cNvPr id="22" name="object 22"/>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Tree>
    <p:extLst>
      <p:ext uri="{BB962C8B-B14F-4D97-AF65-F5344CB8AC3E}">
        <p14:creationId xmlns:p14="http://schemas.microsoft.com/office/powerpoint/2010/main" val="3913381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657" y="333626"/>
            <a:ext cx="5010785"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Arial"/>
                <a:cs typeface="Arial"/>
              </a:rPr>
              <a:t>Contents</a:t>
            </a:r>
            <a:endParaRPr sz="3600" dirty="0">
              <a:latin typeface="Arial"/>
              <a:cs typeface="Arial"/>
            </a:endParaRPr>
          </a:p>
        </p:txBody>
      </p:sp>
      <p:sp>
        <p:nvSpPr>
          <p:cNvPr id="3" name="object 3"/>
          <p:cNvSpPr txBox="1"/>
          <p:nvPr/>
        </p:nvSpPr>
        <p:spPr>
          <a:xfrm>
            <a:off x="304800" y="1047750"/>
            <a:ext cx="7737900" cy="2441694"/>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US" sz="2000" spc="-5" dirty="0">
                <a:latin typeface="Arial" panose="020B0604020202020204" pitchFamily="34" charset="0"/>
                <a:cs typeface="Arial" panose="020B0604020202020204" pitchFamily="34" charset="0"/>
              </a:rPr>
              <a:t>Introduction</a:t>
            </a:r>
            <a:endParaRPr lang="en-US" sz="2000" b="1" spc="-5" dirty="0">
              <a:latin typeface="Arial" panose="020B0604020202020204" pitchFamily="34" charset="0"/>
              <a:cs typeface="Arial" panose="020B0604020202020204" pitchFamily="34" charset="0"/>
            </a:endParaRPr>
          </a:p>
          <a:p>
            <a:pPr marL="342900" indent="-342900">
              <a:spcBef>
                <a:spcPts val="100"/>
              </a:spcBef>
              <a:buFont typeface="Arial" panose="020B0604020202020204" pitchFamily="34" charset="0"/>
              <a:buChar char="•"/>
              <a:tabLst>
                <a:tab pos="334010" algn="l"/>
                <a:tab pos="334645" algn="l"/>
              </a:tabLst>
            </a:pPr>
            <a:r>
              <a:rPr lang="en-US" sz="2000" spc="-5" dirty="0">
                <a:latin typeface="Arial" panose="020B0604020202020204" pitchFamily="34" charset="0"/>
                <a:cs typeface="Arial" panose="020B0604020202020204" pitchFamily="34" charset="0"/>
              </a:rPr>
              <a:t>OCR Working Flow</a:t>
            </a:r>
          </a:p>
          <a:p>
            <a:pPr marL="342900" indent="-342900">
              <a:spcBef>
                <a:spcPts val="100"/>
              </a:spcBef>
              <a:buFont typeface="Arial" panose="020B0604020202020204" pitchFamily="34" charset="0"/>
              <a:buChar char="•"/>
              <a:tabLst>
                <a:tab pos="334010" algn="l"/>
                <a:tab pos="334645" algn="l"/>
              </a:tabLst>
            </a:pPr>
            <a:r>
              <a:rPr lang="en-US" sz="2000" spc="-5" dirty="0">
                <a:latin typeface="Arial" panose="020B0604020202020204" pitchFamily="34" charset="0"/>
                <a:cs typeface="Arial" panose="020B0604020202020204" pitchFamily="34" charset="0"/>
              </a:rPr>
              <a:t>OCR Using deep learning</a:t>
            </a:r>
          </a:p>
          <a:p>
            <a:pPr marL="927100" lvl="1" indent="-457200">
              <a:spcBef>
                <a:spcPts val="100"/>
              </a:spcBef>
              <a:buFont typeface="Arial" panose="020B0604020202020204" pitchFamily="34" charset="0"/>
              <a:buChar char="•"/>
              <a:tabLst>
                <a:tab pos="334010" algn="l"/>
                <a:tab pos="334645" algn="l"/>
              </a:tabLst>
            </a:pPr>
            <a:r>
              <a:rPr lang="en-US" spc="-5" dirty="0">
                <a:latin typeface="Arial"/>
                <a:cs typeface="Arial"/>
              </a:rPr>
              <a:t>OCR Pipeline</a:t>
            </a:r>
          </a:p>
          <a:p>
            <a:pPr marL="927100" lvl="1" indent="-457200">
              <a:spcBef>
                <a:spcPts val="100"/>
              </a:spcBef>
              <a:buFont typeface="Arial" panose="020B0604020202020204" pitchFamily="34" charset="0"/>
              <a:buChar char="•"/>
              <a:tabLst>
                <a:tab pos="334010" algn="l"/>
                <a:tab pos="334645" algn="l"/>
              </a:tabLst>
            </a:pPr>
            <a:r>
              <a:rPr lang="en-US" spc="-5" dirty="0">
                <a:latin typeface="Arial"/>
                <a:cs typeface="Arial"/>
              </a:rPr>
              <a:t>CNN-LSTM Architecture</a:t>
            </a:r>
          </a:p>
          <a:p>
            <a:pPr marL="927100" lvl="1" indent="-457200">
              <a:spcBef>
                <a:spcPts val="100"/>
              </a:spcBef>
              <a:buFont typeface="Arial" panose="020B0604020202020204" pitchFamily="34" charset="0"/>
              <a:buChar char="•"/>
              <a:tabLst>
                <a:tab pos="334010" algn="l"/>
                <a:tab pos="334645" algn="l"/>
              </a:tabLst>
            </a:pPr>
            <a:r>
              <a:rPr lang="en-US" spc="-5" dirty="0">
                <a:latin typeface="Arial"/>
                <a:cs typeface="Arial"/>
              </a:rPr>
              <a:t>Comparative Evaluation</a:t>
            </a:r>
          </a:p>
          <a:p>
            <a:pPr marL="927100" lvl="1" indent="-457200">
              <a:spcBef>
                <a:spcPts val="100"/>
              </a:spcBef>
              <a:buFont typeface="Arial" panose="020B0604020202020204" pitchFamily="34" charset="0"/>
              <a:buChar char="•"/>
              <a:tabLst>
                <a:tab pos="334010" algn="l"/>
                <a:tab pos="334645" algn="l"/>
              </a:tabLst>
            </a:pPr>
            <a:r>
              <a:rPr lang="en-US" spc="-5" dirty="0">
                <a:latin typeface="Arial"/>
                <a:cs typeface="Arial"/>
              </a:rPr>
              <a:t>Tesseract Engine</a:t>
            </a:r>
          </a:p>
          <a:p>
            <a:pPr marL="469900" indent="-457200">
              <a:spcBef>
                <a:spcPts val="100"/>
              </a:spcBef>
              <a:buFont typeface="Arial" panose="020B0604020202020204" pitchFamily="34" charset="0"/>
              <a:buChar char="•"/>
              <a:tabLst>
                <a:tab pos="334010" algn="l"/>
                <a:tab pos="334645" algn="l"/>
              </a:tabLst>
            </a:pPr>
            <a:r>
              <a:rPr lang="en-US" sz="2000" spc="-5" dirty="0">
                <a:latin typeface="Arial" panose="020B0604020202020204" pitchFamily="34" charset="0"/>
                <a:cs typeface="Arial" panose="020B0604020202020204" pitchFamily="34" charset="0"/>
              </a:rPr>
              <a:t>Conclusion</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2</a:t>
            </a:fld>
            <a:endParaRPr sz="2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38388" y="2313546"/>
            <a:ext cx="132080" cy="663575"/>
          </a:xfrm>
          <a:custGeom>
            <a:avLst/>
            <a:gdLst/>
            <a:ahLst/>
            <a:cxnLst/>
            <a:rect l="l" t="t" r="r" b="b"/>
            <a:pathLst>
              <a:path w="132080" h="663575">
                <a:moveTo>
                  <a:pt x="0" y="0"/>
                </a:moveTo>
                <a:lnTo>
                  <a:pt x="131610" y="0"/>
                </a:lnTo>
                <a:lnTo>
                  <a:pt x="131610" y="663194"/>
                </a:lnTo>
                <a:lnTo>
                  <a:pt x="0" y="663194"/>
                </a:lnTo>
                <a:lnTo>
                  <a:pt x="0" y="0"/>
                </a:lnTo>
                <a:close/>
              </a:path>
            </a:pathLst>
          </a:custGeom>
          <a:solidFill>
            <a:srgbClr val="D2E2F9"/>
          </a:solidFill>
        </p:spPr>
        <p:txBody>
          <a:bodyPr wrap="square" lIns="0" tIns="0" rIns="0" bIns="0" rtlCol="0"/>
          <a:lstStyle/>
          <a:p>
            <a:endParaRPr/>
          </a:p>
        </p:txBody>
      </p:sp>
      <p:sp>
        <p:nvSpPr>
          <p:cNvPr id="3" name="object 3"/>
          <p:cNvSpPr/>
          <p:nvPr/>
        </p:nvSpPr>
        <p:spPr>
          <a:xfrm>
            <a:off x="1638388" y="2162848"/>
            <a:ext cx="282575" cy="814069"/>
          </a:xfrm>
          <a:custGeom>
            <a:avLst/>
            <a:gdLst/>
            <a:ahLst/>
            <a:cxnLst/>
            <a:rect l="l" t="t" r="r" b="b"/>
            <a:pathLst>
              <a:path w="282575" h="814069">
                <a:moveTo>
                  <a:pt x="0" y="150696"/>
                </a:moveTo>
                <a:lnTo>
                  <a:pt x="150696" y="0"/>
                </a:lnTo>
                <a:lnTo>
                  <a:pt x="282298" y="0"/>
                </a:lnTo>
                <a:lnTo>
                  <a:pt x="282298" y="663197"/>
                </a:lnTo>
                <a:lnTo>
                  <a:pt x="131601" y="813897"/>
                </a:lnTo>
                <a:lnTo>
                  <a:pt x="0" y="813897"/>
                </a:lnTo>
                <a:lnTo>
                  <a:pt x="0" y="150696"/>
                </a:lnTo>
                <a:close/>
              </a:path>
            </a:pathLst>
          </a:custGeom>
          <a:ln w="19048">
            <a:solidFill>
              <a:srgbClr val="000000"/>
            </a:solidFill>
          </a:ln>
        </p:spPr>
        <p:txBody>
          <a:bodyPr wrap="square" lIns="0" tIns="0" rIns="0" bIns="0" rtlCol="0"/>
          <a:lstStyle/>
          <a:p>
            <a:endParaRPr/>
          </a:p>
        </p:txBody>
      </p:sp>
      <p:sp>
        <p:nvSpPr>
          <p:cNvPr id="4" name="object 4"/>
          <p:cNvSpPr/>
          <p:nvPr/>
        </p:nvSpPr>
        <p:spPr>
          <a:xfrm>
            <a:off x="1638388" y="2162848"/>
            <a:ext cx="282575" cy="151130"/>
          </a:xfrm>
          <a:custGeom>
            <a:avLst/>
            <a:gdLst/>
            <a:ahLst/>
            <a:cxnLst/>
            <a:rect l="l" t="t" r="r" b="b"/>
            <a:pathLst>
              <a:path w="282575" h="151130">
                <a:moveTo>
                  <a:pt x="0" y="150696"/>
                </a:moveTo>
                <a:lnTo>
                  <a:pt x="131601" y="150696"/>
                </a:lnTo>
                <a:lnTo>
                  <a:pt x="282298" y="0"/>
                </a:lnTo>
              </a:path>
            </a:pathLst>
          </a:custGeom>
          <a:ln w="19048">
            <a:solidFill>
              <a:srgbClr val="000000"/>
            </a:solidFill>
          </a:ln>
        </p:spPr>
        <p:txBody>
          <a:bodyPr wrap="square" lIns="0" tIns="0" rIns="0" bIns="0" rtlCol="0"/>
          <a:lstStyle/>
          <a:p>
            <a:endParaRPr/>
          </a:p>
        </p:txBody>
      </p:sp>
      <p:sp>
        <p:nvSpPr>
          <p:cNvPr id="5" name="object 5"/>
          <p:cNvSpPr/>
          <p:nvPr/>
        </p:nvSpPr>
        <p:spPr>
          <a:xfrm>
            <a:off x="1769998" y="2313546"/>
            <a:ext cx="0" cy="663575"/>
          </a:xfrm>
          <a:custGeom>
            <a:avLst/>
            <a:gdLst/>
            <a:ahLst/>
            <a:cxnLst/>
            <a:rect l="l" t="t" r="r" b="b"/>
            <a:pathLst>
              <a:path h="663575">
                <a:moveTo>
                  <a:pt x="0" y="0"/>
                </a:moveTo>
                <a:lnTo>
                  <a:pt x="0" y="663200"/>
                </a:lnTo>
              </a:path>
            </a:pathLst>
          </a:custGeom>
          <a:ln w="19048">
            <a:solidFill>
              <a:srgbClr val="000000"/>
            </a:solidFill>
          </a:ln>
        </p:spPr>
        <p:txBody>
          <a:bodyPr wrap="square" lIns="0" tIns="0" rIns="0" bIns="0" rtlCol="0"/>
          <a:lstStyle/>
          <a:p>
            <a:endParaRPr/>
          </a:p>
        </p:txBody>
      </p:sp>
      <p:sp>
        <p:nvSpPr>
          <p:cNvPr id="6" name="object 6"/>
          <p:cNvSpPr/>
          <p:nvPr/>
        </p:nvSpPr>
        <p:spPr>
          <a:xfrm>
            <a:off x="3234639" y="2428646"/>
            <a:ext cx="282575" cy="282575"/>
          </a:xfrm>
          <a:custGeom>
            <a:avLst/>
            <a:gdLst/>
            <a:ahLst/>
            <a:cxnLst/>
            <a:rect l="l" t="t" r="r" b="b"/>
            <a:pathLst>
              <a:path w="282575" h="282575">
                <a:moveTo>
                  <a:pt x="0" y="141148"/>
                </a:moveTo>
                <a:lnTo>
                  <a:pt x="7196" y="96534"/>
                </a:lnTo>
                <a:lnTo>
                  <a:pt x="27234" y="57787"/>
                </a:lnTo>
                <a:lnTo>
                  <a:pt x="57790" y="27233"/>
                </a:lnTo>
                <a:lnTo>
                  <a:pt x="96536" y="7194"/>
                </a:lnTo>
                <a:lnTo>
                  <a:pt x="141148" y="0"/>
                </a:lnTo>
                <a:lnTo>
                  <a:pt x="195164" y="10743"/>
                </a:lnTo>
                <a:lnTo>
                  <a:pt x="240948" y="41342"/>
                </a:lnTo>
                <a:lnTo>
                  <a:pt x="271551" y="87136"/>
                </a:lnTo>
                <a:lnTo>
                  <a:pt x="282298" y="141148"/>
                </a:lnTo>
                <a:lnTo>
                  <a:pt x="275102" y="185761"/>
                </a:lnTo>
                <a:lnTo>
                  <a:pt x="255063" y="224507"/>
                </a:lnTo>
                <a:lnTo>
                  <a:pt x="224507" y="255063"/>
                </a:lnTo>
                <a:lnTo>
                  <a:pt x="185761" y="275102"/>
                </a:lnTo>
                <a:lnTo>
                  <a:pt x="141148" y="282298"/>
                </a:lnTo>
                <a:lnTo>
                  <a:pt x="96536" y="275102"/>
                </a:lnTo>
                <a:lnTo>
                  <a:pt x="57790" y="255063"/>
                </a:lnTo>
                <a:lnTo>
                  <a:pt x="27234" y="224507"/>
                </a:lnTo>
                <a:lnTo>
                  <a:pt x="7196" y="185761"/>
                </a:lnTo>
                <a:lnTo>
                  <a:pt x="0" y="141148"/>
                </a:lnTo>
                <a:close/>
              </a:path>
            </a:pathLst>
          </a:custGeom>
          <a:ln w="19048">
            <a:solidFill>
              <a:srgbClr val="000000"/>
            </a:solidFill>
          </a:ln>
        </p:spPr>
        <p:txBody>
          <a:bodyPr wrap="square" lIns="0" tIns="0" rIns="0" bIns="0" rtlCol="0"/>
          <a:lstStyle/>
          <a:p>
            <a:endParaRPr/>
          </a:p>
        </p:txBody>
      </p:sp>
      <p:sp>
        <p:nvSpPr>
          <p:cNvPr id="7" name="object 7"/>
          <p:cNvSpPr/>
          <p:nvPr/>
        </p:nvSpPr>
        <p:spPr>
          <a:xfrm>
            <a:off x="1745145" y="2569794"/>
            <a:ext cx="1489710" cy="399415"/>
          </a:xfrm>
          <a:custGeom>
            <a:avLst/>
            <a:gdLst/>
            <a:ahLst/>
            <a:cxnLst/>
            <a:rect l="l" t="t" r="r" b="b"/>
            <a:pathLst>
              <a:path w="1489710" h="399414">
                <a:moveTo>
                  <a:pt x="0" y="398999"/>
                </a:moveTo>
                <a:lnTo>
                  <a:pt x="1489498" y="0"/>
                </a:lnTo>
              </a:path>
            </a:pathLst>
          </a:custGeom>
          <a:ln w="19048">
            <a:solidFill>
              <a:srgbClr val="000000"/>
            </a:solidFill>
          </a:ln>
        </p:spPr>
        <p:txBody>
          <a:bodyPr wrap="square" lIns="0" tIns="0" rIns="0" bIns="0" rtlCol="0"/>
          <a:lstStyle/>
          <a:p>
            <a:endParaRPr/>
          </a:p>
        </p:txBody>
      </p:sp>
      <p:sp>
        <p:nvSpPr>
          <p:cNvPr id="8" name="object 8"/>
          <p:cNvSpPr/>
          <p:nvPr/>
        </p:nvSpPr>
        <p:spPr>
          <a:xfrm>
            <a:off x="1764639" y="2332494"/>
            <a:ext cx="1470025" cy="237490"/>
          </a:xfrm>
          <a:custGeom>
            <a:avLst/>
            <a:gdLst/>
            <a:ahLst/>
            <a:cxnLst/>
            <a:rect l="l" t="t" r="r" b="b"/>
            <a:pathLst>
              <a:path w="1470025" h="237489">
                <a:moveTo>
                  <a:pt x="0" y="0"/>
                </a:moveTo>
                <a:lnTo>
                  <a:pt x="1469999" y="237299"/>
                </a:lnTo>
              </a:path>
            </a:pathLst>
          </a:custGeom>
          <a:ln w="19048">
            <a:solidFill>
              <a:srgbClr val="000000"/>
            </a:solidFill>
          </a:ln>
        </p:spPr>
        <p:txBody>
          <a:bodyPr wrap="square" lIns="0" tIns="0" rIns="0" bIns="0" rtlCol="0"/>
          <a:lstStyle/>
          <a:p>
            <a:endParaRPr/>
          </a:p>
        </p:txBody>
      </p:sp>
      <p:sp>
        <p:nvSpPr>
          <p:cNvPr id="9" name="object 9"/>
          <p:cNvSpPr/>
          <p:nvPr/>
        </p:nvSpPr>
        <p:spPr>
          <a:xfrm>
            <a:off x="1900847" y="2183091"/>
            <a:ext cx="1334135" cy="386715"/>
          </a:xfrm>
          <a:custGeom>
            <a:avLst/>
            <a:gdLst/>
            <a:ahLst/>
            <a:cxnLst/>
            <a:rect l="l" t="t" r="r" b="b"/>
            <a:pathLst>
              <a:path w="1334135" h="386714">
                <a:moveTo>
                  <a:pt x="0" y="0"/>
                </a:moveTo>
                <a:lnTo>
                  <a:pt x="1333799" y="386699"/>
                </a:lnTo>
              </a:path>
            </a:pathLst>
          </a:custGeom>
          <a:ln w="19048">
            <a:solidFill>
              <a:srgbClr val="000000"/>
            </a:solidFill>
          </a:ln>
        </p:spPr>
        <p:txBody>
          <a:bodyPr wrap="square" lIns="0" tIns="0" rIns="0" bIns="0" rtlCol="0"/>
          <a:lstStyle/>
          <a:p>
            <a:endParaRPr/>
          </a:p>
        </p:txBody>
      </p:sp>
      <p:sp>
        <p:nvSpPr>
          <p:cNvPr id="10" name="object 10"/>
          <p:cNvSpPr/>
          <p:nvPr/>
        </p:nvSpPr>
        <p:spPr>
          <a:xfrm>
            <a:off x="1926945" y="2569794"/>
            <a:ext cx="1308100" cy="250190"/>
          </a:xfrm>
          <a:custGeom>
            <a:avLst/>
            <a:gdLst/>
            <a:ahLst/>
            <a:cxnLst/>
            <a:rect l="l" t="t" r="r" b="b"/>
            <a:pathLst>
              <a:path w="1308100" h="250189">
                <a:moveTo>
                  <a:pt x="0" y="249599"/>
                </a:moveTo>
                <a:lnTo>
                  <a:pt x="1307699" y="0"/>
                </a:lnTo>
              </a:path>
            </a:pathLst>
          </a:custGeom>
          <a:ln w="19048">
            <a:solidFill>
              <a:srgbClr val="000000"/>
            </a:solidFill>
          </a:ln>
        </p:spPr>
        <p:txBody>
          <a:bodyPr wrap="square" lIns="0" tIns="0" rIns="0" bIns="0" rtlCol="0"/>
          <a:lstStyle/>
          <a:p>
            <a:endParaRPr/>
          </a:p>
        </p:txBody>
      </p:sp>
      <p:sp>
        <p:nvSpPr>
          <p:cNvPr id="11" name="object 11"/>
          <p:cNvSpPr txBox="1"/>
          <p:nvPr/>
        </p:nvSpPr>
        <p:spPr>
          <a:xfrm>
            <a:off x="1907514" y="3554717"/>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12" name="object 12"/>
          <p:cNvSpPr txBox="1"/>
          <p:nvPr/>
        </p:nvSpPr>
        <p:spPr>
          <a:xfrm>
            <a:off x="1236910" y="3946357"/>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3" name="object 13"/>
          <p:cNvSpPr/>
          <p:nvPr/>
        </p:nvSpPr>
        <p:spPr>
          <a:xfrm>
            <a:off x="1221872" y="1934070"/>
            <a:ext cx="213360" cy="2014855"/>
          </a:xfrm>
          <a:custGeom>
            <a:avLst/>
            <a:gdLst/>
            <a:ahLst/>
            <a:cxnLst/>
            <a:rect l="l" t="t" r="r" b="b"/>
            <a:pathLst>
              <a:path w="213359" h="2014854">
                <a:moveTo>
                  <a:pt x="0" y="0"/>
                </a:moveTo>
                <a:lnTo>
                  <a:pt x="213177" y="0"/>
                </a:lnTo>
                <a:lnTo>
                  <a:pt x="213177" y="2014672"/>
                </a:lnTo>
                <a:lnTo>
                  <a:pt x="0" y="2014672"/>
                </a:lnTo>
                <a:lnTo>
                  <a:pt x="0" y="0"/>
                </a:lnTo>
                <a:close/>
              </a:path>
            </a:pathLst>
          </a:custGeom>
          <a:solidFill>
            <a:srgbClr val="F7D6D5">
              <a:alpha val="51759"/>
            </a:srgbClr>
          </a:solidFill>
        </p:spPr>
        <p:txBody>
          <a:bodyPr wrap="square" lIns="0" tIns="0" rIns="0" bIns="0" rtlCol="0"/>
          <a:lstStyle/>
          <a:p>
            <a:endParaRPr/>
          </a:p>
        </p:txBody>
      </p:sp>
      <p:sp>
        <p:nvSpPr>
          <p:cNvPr id="14" name="object 14"/>
          <p:cNvSpPr/>
          <p:nvPr/>
        </p:nvSpPr>
        <p:spPr>
          <a:xfrm>
            <a:off x="1221872" y="1190853"/>
            <a:ext cx="956944" cy="2758440"/>
          </a:xfrm>
          <a:custGeom>
            <a:avLst/>
            <a:gdLst/>
            <a:ahLst/>
            <a:cxnLst/>
            <a:rect l="l" t="t" r="r" b="b"/>
            <a:pathLst>
              <a:path w="956944" h="2758440">
                <a:moveTo>
                  <a:pt x="0" y="743225"/>
                </a:moveTo>
                <a:lnTo>
                  <a:pt x="743225" y="0"/>
                </a:lnTo>
                <a:lnTo>
                  <a:pt x="956397" y="0"/>
                </a:lnTo>
                <a:lnTo>
                  <a:pt x="956397" y="2014668"/>
                </a:lnTo>
                <a:lnTo>
                  <a:pt x="213171" y="2757887"/>
                </a:lnTo>
                <a:lnTo>
                  <a:pt x="0" y="2757887"/>
                </a:lnTo>
                <a:lnTo>
                  <a:pt x="0" y="743225"/>
                </a:lnTo>
                <a:close/>
              </a:path>
            </a:pathLst>
          </a:custGeom>
          <a:ln w="19048">
            <a:solidFill>
              <a:srgbClr val="000000"/>
            </a:solidFill>
          </a:ln>
        </p:spPr>
        <p:txBody>
          <a:bodyPr wrap="square" lIns="0" tIns="0" rIns="0" bIns="0" rtlCol="0"/>
          <a:lstStyle/>
          <a:p>
            <a:endParaRPr/>
          </a:p>
        </p:txBody>
      </p:sp>
      <p:sp>
        <p:nvSpPr>
          <p:cNvPr id="15" name="object 15"/>
          <p:cNvSpPr/>
          <p:nvPr/>
        </p:nvSpPr>
        <p:spPr>
          <a:xfrm>
            <a:off x="1221872" y="1190853"/>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16" name="object 16"/>
          <p:cNvSpPr/>
          <p:nvPr/>
        </p:nvSpPr>
        <p:spPr>
          <a:xfrm>
            <a:off x="1435049" y="1934070"/>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17" name="object 17"/>
          <p:cNvSpPr txBox="1"/>
          <p:nvPr/>
        </p:nvSpPr>
        <p:spPr>
          <a:xfrm>
            <a:off x="2271814" y="841375"/>
            <a:ext cx="3359785" cy="940435"/>
          </a:xfrm>
          <a:prstGeom prst="rect">
            <a:avLst/>
          </a:prstGeom>
        </p:spPr>
        <p:txBody>
          <a:bodyPr vert="horz" wrap="square" lIns="0" tIns="33020" rIns="0" bIns="0" rtlCol="0">
            <a:spAutoFit/>
          </a:bodyPr>
          <a:lstStyle/>
          <a:p>
            <a:pPr marL="1293495" marR="5080">
              <a:lnSpc>
                <a:spcPts val="2800"/>
              </a:lnSpc>
              <a:spcBef>
                <a:spcPts val="260"/>
              </a:spcBef>
            </a:pPr>
            <a:r>
              <a:rPr sz="2400" spc="-5" dirty="0">
                <a:solidFill>
                  <a:srgbClr val="FF0000"/>
                </a:solidFill>
                <a:latin typeface="Arial"/>
                <a:cs typeface="Arial"/>
              </a:rPr>
              <a:t>32x32x3</a:t>
            </a:r>
            <a:r>
              <a:rPr sz="2400" spc="-150" dirty="0">
                <a:solidFill>
                  <a:srgbClr val="FF0000"/>
                </a:solidFill>
                <a:latin typeface="Arial"/>
                <a:cs typeface="Arial"/>
              </a:rPr>
              <a:t> </a:t>
            </a:r>
            <a:r>
              <a:rPr sz="2400" spc="-10" dirty="0">
                <a:solidFill>
                  <a:srgbClr val="FF0000"/>
                </a:solidFill>
                <a:latin typeface="Arial"/>
                <a:cs typeface="Arial"/>
              </a:rPr>
              <a:t>image  </a:t>
            </a:r>
            <a:r>
              <a:rPr sz="2400" spc="-5" dirty="0">
                <a:solidFill>
                  <a:srgbClr val="0000FF"/>
                </a:solidFill>
                <a:latin typeface="Arial"/>
                <a:cs typeface="Arial"/>
              </a:rPr>
              <a:t>5x5x3</a:t>
            </a:r>
            <a:r>
              <a:rPr sz="2400" spc="-85" dirty="0">
                <a:solidFill>
                  <a:srgbClr val="0000FF"/>
                </a:solidFill>
                <a:latin typeface="Arial"/>
                <a:cs typeface="Arial"/>
              </a:rPr>
              <a:t> </a:t>
            </a:r>
            <a:r>
              <a:rPr sz="2400" spc="-10" dirty="0">
                <a:solidFill>
                  <a:srgbClr val="0000FF"/>
                </a:solidFill>
                <a:latin typeface="Arial"/>
                <a:cs typeface="Arial"/>
              </a:rPr>
              <a:t>filter</a:t>
            </a:r>
            <a:endParaRPr sz="2400">
              <a:latin typeface="Arial"/>
              <a:cs typeface="Arial"/>
            </a:endParaRPr>
          </a:p>
          <a:p>
            <a:pPr marL="12700">
              <a:lnSpc>
                <a:spcPts val="1440"/>
              </a:lnSpc>
            </a:pPr>
            <a:r>
              <a:rPr sz="1800" spc="-5" dirty="0">
                <a:latin typeface="Arial"/>
                <a:cs typeface="Arial"/>
              </a:rPr>
              <a:t>32</a:t>
            </a:r>
            <a:endParaRPr sz="1800">
              <a:latin typeface="Arial"/>
              <a:cs typeface="Arial"/>
            </a:endParaRPr>
          </a:p>
        </p:txBody>
      </p:sp>
      <p:sp>
        <p:nvSpPr>
          <p:cNvPr id="18" name="object 18"/>
          <p:cNvSpPr/>
          <p:nvPr/>
        </p:nvSpPr>
        <p:spPr>
          <a:xfrm>
            <a:off x="2404262" y="1010246"/>
            <a:ext cx="929005" cy="220345"/>
          </a:xfrm>
          <a:custGeom>
            <a:avLst/>
            <a:gdLst/>
            <a:ahLst/>
            <a:cxnLst/>
            <a:rect l="l" t="t" r="r" b="b"/>
            <a:pathLst>
              <a:path w="929004" h="220344">
                <a:moveTo>
                  <a:pt x="928685" y="0"/>
                </a:moveTo>
                <a:lnTo>
                  <a:pt x="0" y="219929"/>
                </a:lnTo>
              </a:path>
            </a:pathLst>
          </a:custGeom>
          <a:ln w="9523">
            <a:solidFill>
              <a:srgbClr val="FF2600"/>
            </a:solidFill>
          </a:ln>
        </p:spPr>
        <p:txBody>
          <a:bodyPr wrap="square" lIns="0" tIns="0" rIns="0" bIns="0" rtlCol="0"/>
          <a:lstStyle/>
          <a:p>
            <a:endParaRPr/>
          </a:p>
        </p:txBody>
      </p:sp>
      <p:sp>
        <p:nvSpPr>
          <p:cNvPr id="19" name="object 19"/>
          <p:cNvSpPr/>
          <p:nvPr/>
        </p:nvSpPr>
        <p:spPr>
          <a:xfrm>
            <a:off x="2362199" y="1214869"/>
            <a:ext cx="45720" cy="31115"/>
          </a:xfrm>
          <a:custGeom>
            <a:avLst/>
            <a:gdLst/>
            <a:ahLst/>
            <a:cxnLst/>
            <a:rect l="l" t="t" r="r" b="b"/>
            <a:pathLst>
              <a:path w="45719" h="31115">
                <a:moveTo>
                  <a:pt x="38434" y="0"/>
                </a:moveTo>
                <a:lnTo>
                  <a:pt x="0" y="25268"/>
                </a:lnTo>
                <a:lnTo>
                  <a:pt x="45687" y="30619"/>
                </a:lnTo>
                <a:lnTo>
                  <a:pt x="38434" y="0"/>
                </a:lnTo>
                <a:close/>
              </a:path>
            </a:pathLst>
          </a:custGeom>
          <a:ln w="9523">
            <a:solidFill>
              <a:srgbClr val="FF2600"/>
            </a:solidFill>
          </a:ln>
        </p:spPr>
        <p:txBody>
          <a:bodyPr wrap="square" lIns="0" tIns="0" rIns="0" bIns="0" rtlCol="0"/>
          <a:lstStyle/>
          <a:p>
            <a:endParaRPr/>
          </a:p>
        </p:txBody>
      </p:sp>
      <p:sp>
        <p:nvSpPr>
          <p:cNvPr id="20" name="object 20"/>
          <p:cNvSpPr/>
          <p:nvPr/>
        </p:nvSpPr>
        <p:spPr>
          <a:xfrm>
            <a:off x="2090915" y="1493774"/>
            <a:ext cx="1346200" cy="523240"/>
          </a:xfrm>
          <a:custGeom>
            <a:avLst/>
            <a:gdLst/>
            <a:ahLst/>
            <a:cxnLst/>
            <a:rect l="l" t="t" r="r" b="b"/>
            <a:pathLst>
              <a:path w="1346200" h="523239">
                <a:moveTo>
                  <a:pt x="1345629" y="0"/>
                </a:moveTo>
                <a:lnTo>
                  <a:pt x="0" y="523188"/>
                </a:lnTo>
              </a:path>
            </a:pathLst>
          </a:custGeom>
          <a:ln w="9523">
            <a:solidFill>
              <a:srgbClr val="0433FF"/>
            </a:solidFill>
          </a:ln>
        </p:spPr>
        <p:txBody>
          <a:bodyPr wrap="square" lIns="0" tIns="0" rIns="0" bIns="0" rtlCol="0"/>
          <a:lstStyle/>
          <a:p>
            <a:endParaRPr/>
          </a:p>
        </p:txBody>
      </p:sp>
      <p:sp>
        <p:nvSpPr>
          <p:cNvPr id="21" name="object 21"/>
          <p:cNvSpPr/>
          <p:nvPr/>
        </p:nvSpPr>
        <p:spPr>
          <a:xfrm>
            <a:off x="2050618" y="2002294"/>
            <a:ext cx="46355" cy="30480"/>
          </a:xfrm>
          <a:custGeom>
            <a:avLst/>
            <a:gdLst/>
            <a:ahLst/>
            <a:cxnLst/>
            <a:rect l="l" t="t" r="r" b="b"/>
            <a:pathLst>
              <a:path w="46355" h="30480">
                <a:moveTo>
                  <a:pt x="34587" y="0"/>
                </a:moveTo>
                <a:lnTo>
                  <a:pt x="0" y="30327"/>
                </a:lnTo>
                <a:lnTo>
                  <a:pt x="45989" y="29323"/>
                </a:lnTo>
                <a:lnTo>
                  <a:pt x="34587" y="0"/>
                </a:lnTo>
                <a:close/>
              </a:path>
            </a:pathLst>
          </a:custGeom>
          <a:ln w="9523">
            <a:solidFill>
              <a:srgbClr val="0433FF"/>
            </a:solidFill>
          </a:ln>
        </p:spPr>
        <p:txBody>
          <a:bodyPr wrap="square" lIns="0" tIns="0" rIns="0" bIns="0" rtlCol="0"/>
          <a:lstStyle/>
          <a:p>
            <a:endParaRPr/>
          </a:p>
        </p:txBody>
      </p:sp>
      <p:sp>
        <p:nvSpPr>
          <p:cNvPr id="22" name="object 22"/>
          <p:cNvSpPr/>
          <p:nvPr/>
        </p:nvSpPr>
        <p:spPr>
          <a:xfrm>
            <a:off x="3628618" y="2885719"/>
            <a:ext cx="354965" cy="127000"/>
          </a:xfrm>
          <a:custGeom>
            <a:avLst/>
            <a:gdLst/>
            <a:ahLst/>
            <a:cxnLst/>
            <a:rect l="l" t="t" r="r" b="b"/>
            <a:pathLst>
              <a:path w="354964" h="127000">
                <a:moveTo>
                  <a:pt x="354474" y="126573"/>
                </a:moveTo>
                <a:lnTo>
                  <a:pt x="0" y="0"/>
                </a:lnTo>
              </a:path>
            </a:pathLst>
          </a:custGeom>
          <a:ln w="9523">
            <a:solidFill>
              <a:srgbClr val="000000"/>
            </a:solidFill>
          </a:ln>
        </p:spPr>
        <p:txBody>
          <a:bodyPr wrap="square" lIns="0" tIns="0" rIns="0" bIns="0" rtlCol="0"/>
          <a:lstStyle/>
          <a:p>
            <a:endParaRPr/>
          </a:p>
        </p:txBody>
      </p:sp>
      <p:sp>
        <p:nvSpPr>
          <p:cNvPr id="23" name="object 23"/>
          <p:cNvSpPr/>
          <p:nvPr/>
        </p:nvSpPr>
        <p:spPr>
          <a:xfrm>
            <a:off x="3587915" y="2870898"/>
            <a:ext cx="46355" cy="29845"/>
          </a:xfrm>
          <a:custGeom>
            <a:avLst/>
            <a:gdLst/>
            <a:ahLst/>
            <a:cxnLst/>
            <a:rect l="l" t="t" r="r" b="b"/>
            <a:pathLst>
              <a:path w="46354" h="29844">
                <a:moveTo>
                  <a:pt x="45975" y="0"/>
                </a:moveTo>
                <a:lnTo>
                  <a:pt x="0" y="274"/>
                </a:lnTo>
                <a:lnTo>
                  <a:pt x="35399" y="29624"/>
                </a:lnTo>
                <a:lnTo>
                  <a:pt x="45975" y="0"/>
                </a:lnTo>
                <a:close/>
              </a:path>
            </a:pathLst>
          </a:custGeom>
          <a:ln w="9523">
            <a:solidFill>
              <a:srgbClr val="000000"/>
            </a:solidFill>
          </a:ln>
        </p:spPr>
        <p:txBody>
          <a:bodyPr wrap="square" lIns="0" tIns="0" rIns="0" bIns="0" rtlCol="0"/>
          <a:lstStyle/>
          <a:p>
            <a:endParaRPr/>
          </a:p>
        </p:txBody>
      </p:sp>
      <p:sp>
        <p:nvSpPr>
          <p:cNvPr id="24" name="object 24"/>
          <p:cNvSpPr txBox="1"/>
          <p:nvPr/>
        </p:nvSpPr>
        <p:spPr>
          <a:xfrm>
            <a:off x="4143984" y="2813126"/>
            <a:ext cx="4784090" cy="1127125"/>
          </a:xfrm>
          <a:prstGeom prst="rect">
            <a:avLst/>
          </a:prstGeom>
        </p:spPr>
        <p:txBody>
          <a:bodyPr vert="horz" wrap="square" lIns="0" tIns="12700" rIns="0" bIns="0" rtlCol="0">
            <a:spAutoFit/>
          </a:bodyPr>
          <a:lstStyle/>
          <a:p>
            <a:pPr marL="12700">
              <a:lnSpc>
                <a:spcPts val="2135"/>
              </a:lnSpc>
              <a:spcBef>
                <a:spcPts val="100"/>
              </a:spcBef>
            </a:pPr>
            <a:r>
              <a:rPr sz="1800" b="1" dirty="0">
                <a:latin typeface="Arial"/>
                <a:cs typeface="Arial"/>
              </a:rPr>
              <a:t>1</a:t>
            </a:r>
            <a:r>
              <a:rPr sz="1800" b="1" spc="-85" dirty="0">
                <a:latin typeface="Arial"/>
                <a:cs typeface="Arial"/>
              </a:rPr>
              <a:t> </a:t>
            </a:r>
            <a:r>
              <a:rPr sz="1800" b="1" spc="-5" dirty="0">
                <a:latin typeface="Arial"/>
                <a:cs typeface="Arial"/>
              </a:rPr>
              <a:t>number:</a:t>
            </a:r>
            <a:endParaRPr sz="1800">
              <a:latin typeface="Arial"/>
              <a:cs typeface="Arial"/>
            </a:endParaRPr>
          </a:p>
          <a:p>
            <a:pPr marL="12700" marR="219075">
              <a:lnSpc>
                <a:spcPts val="2200"/>
              </a:lnSpc>
              <a:spcBef>
                <a:spcPts val="15"/>
              </a:spcBef>
            </a:pPr>
            <a:r>
              <a:rPr sz="1800" spc="-5" dirty="0">
                <a:latin typeface="Arial"/>
                <a:cs typeface="Arial"/>
              </a:rPr>
              <a:t>the </a:t>
            </a:r>
            <a:r>
              <a:rPr sz="1800" spc="-10" dirty="0">
                <a:latin typeface="Arial"/>
                <a:cs typeface="Arial"/>
              </a:rPr>
              <a:t>result </a:t>
            </a:r>
            <a:r>
              <a:rPr sz="1800" spc="-5" dirty="0">
                <a:latin typeface="Arial"/>
                <a:cs typeface="Arial"/>
              </a:rPr>
              <a:t>of taking </a:t>
            </a:r>
            <a:r>
              <a:rPr sz="1800" dirty="0">
                <a:latin typeface="Arial"/>
                <a:cs typeface="Arial"/>
              </a:rPr>
              <a:t>a </a:t>
            </a:r>
            <a:r>
              <a:rPr sz="1800" spc="-10" dirty="0">
                <a:latin typeface="Arial"/>
                <a:cs typeface="Arial"/>
              </a:rPr>
              <a:t>dot product between </a:t>
            </a:r>
            <a:r>
              <a:rPr sz="1800" spc="-5" dirty="0">
                <a:latin typeface="Arial"/>
                <a:cs typeface="Arial"/>
              </a:rPr>
              <a:t>the  filter </a:t>
            </a:r>
            <a:r>
              <a:rPr sz="1800" spc="-10" dirty="0">
                <a:latin typeface="Arial"/>
                <a:cs typeface="Arial"/>
              </a:rPr>
              <a:t>and </a:t>
            </a:r>
            <a:r>
              <a:rPr sz="1800" dirty="0">
                <a:latin typeface="Arial"/>
                <a:cs typeface="Arial"/>
              </a:rPr>
              <a:t>a </a:t>
            </a:r>
            <a:r>
              <a:rPr sz="1800" spc="-10" dirty="0">
                <a:latin typeface="Arial"/>
                <a:cs typeface="Arial"/>
              </a:rPr>
              <a:t>small 5x5x3 chunk </a:t>
            </a:r>
            <a:r>
              <a:rPr sz="1800" spc="-5" dirty="0">
                <a:latin typeface="Arial"/>
                <a:cs typeface="Arial"/>
              </a:rPr>
              <a:t>of the</a:t>
            </a:r>
            <a:r>
              <a:rPr sz="1800" spc="-30" dirty="0">
                <a:latin typeface="Arial"/>
                <a:cs typeface="Arial"/>
              </a:rPr>
              <a:t> </a:t>
            </a:r>
            <a:r>
              <a:rPr sz="1800" spc="-5" dirty="0">
                <a:latin typeface="Arial"/>
                <a:cs typeface="Arial"/>
              </a:rPr>
              <a:t>image</a:t>
            </a:r>
            <a:endParaRPr sz="1800">
              <a:latin typeface="Arial"/>
              <a:cs typeface="Arial"/>
            </a:endParaRPr>
          </a:p>
          <a:p>
            <a:pPr marL="12700">
              <a:lnSpc>
                <a:spcPts val="2120"/>
              </a:lnSpc>
            </a:pPr>
            <a:r>
              <a:rPr sz="1800" spc="-10" dirty="0">
                <a:latin typeface="Arial"/>
                <a:cs typeface="Arial"/>
              </a:rPr>
              <a:t>(i.e. 5*5*3 </a:t>
            </a:r>
            <a:r>
              <a:rPr sz="1800" dirty="0">
                <a:latin typeface="Arial"/>
                <a:cs typeface="Arial"/>
              </a:rPr>
              <a:t>= </a:t>
            </a:r>
            <a:r>
              <a:rPr sz="1800" spc="-10" dirty="0">
                <a:latin typeface="Arial"/>
                <a:cs typeface="Arial"/>
              </a:rPr>
              <a:t>75-dimensional dot product </a:t>
            </a:r>
            <a:r>
              <a:rPr sz="1800" dirty="0">
                <a:latin typeface="Arial"/>
                <a:cs typeface="Arial"/>
              </a:rPr>
              <a:t>+</a:t>
            </a:r>
            <a:r>
              <a:rPr sz="1800" spc="10" dirty="0">
                <a:latin typeface="Arial"/>
                <a:cs typeface="Arial"/>
              </a:rPr>
              <a:t> </a:t>
            </a:r>
            <a:r>
              <a:rPr sz="1800" spc="-5" dirty="0">
                <a:latin typeface="Arial"/>
                <a:cs typeface="Arial"/>
              </a:rPr>
              <a:t>bias)</a:t>
            </a:r>
            <a:endParaRPr sz="1800">
              <a:latin typeface="Arial"/>
              <a:cs typeface="Arial"/>
            </a:endParaRPr>
          </a:p>
        </p:txBody>
      </p:sp>
      <p:sp>
        <p:nvSpPr>
          <p:cNvPr id="25" name="object 25"/>
          <p:cNvSpPr/>
          <p:nvPr/>
        </p:nvSpPr>
        <p:spPr>
          <a:xfrm>
            <a:off x="5159065" y="1325301"/>
            <a:ext cx="282293" cy="235249"/>
          </a:xfrm>
          <a:prstGeom prst="rect">
            <a:avLst/>
          </a:prstGeom>
          <a:blipFill>
            <a:blip r:embed="rId2" cstate="print"/>
            <a:stretch>
              <a:fillRect/>
            </a:stretch>
          </a:blipFill>
        </p:spPr>
        <p:txBody>
          <a:bodyPr wrap="square" lIns="0" tIns="0" rIns="0" bIns="0" rtlCol="0"/>
          <a:lstStyle/>
          <a:p>
            <a:endParaRPr/>
          </a:p>
        </p:txBody>
      </p:sp>
      <p:sp>
        <p:nvSpPr>
          <p:cNvPr id="26" name="object 26"/>
          <p:cNvSpPr/>
          <p:nvPr/>
        </p:nvSpPr>
        <p:spPr>
          <a:xfrm>
            <a:off x="4216692" y="4035816"/>
            <a:ext cx="1195742" cy="393598"/>
          </a:xfrm>
          <a:prstGeom prst="rect">
            <a:avLst/>
          </a:prstGeom>
          <a:blipFill>
            <a:blip r:embed="rId3" cstate="print"/>
            <a:stretch>
              <a:fillRect/>
            </a:stretch>
          </a:blipFill>
        </p:spPr>
        <p:txBody>
          <a:bodyPr wrap="square" lIns="0" tIns="0" rIns="0" bIns="0" rtlCol="0"/>
          <a:lstStyle/>
          <a:p>
            <a:endParaRPr/>
          </a:p>
        </p:txBody>
      </p:sp>
      <p:sp>
        <p:nvSpPr>
          <p:cNvPr id="27" name="object 27"/>
          <p:cNvSpPr txBox="1">
            <a:spLocks noGrp="1"/>
          </p:cNvSpPr>
          <p:nvPr>
            <p:ph type="title"/>
          </p:nvPr>
        </p:nvSpPr>
        <p:spPr>
          <a:xfrm>
            <a:off x="2693796" y="44450"/>
            <a:ext cx="3696335" cy="574040"/>
          </a:xfrm>
          <a:prstGeom prst="rect">
            <a:avLst/>
          </a:prstGeom>
        </p:spPr>
        <p:txBody>
          <a:bodyPr vert="horz" wrap="square" lIns="0" tIns="12700" rIns="0" bIns="0" rtlCol="0">
            <a:spAutoFit/>
          </a:bodyPr>
          <a:lstStyle/>
          <a:p>
            <a:pPr marL="12700">
              <a:lnSpc>
                <a:spcPct val="100000"/>
              </a:lnSpc>
              <a:spcBef>
                <a:spcPts val="100"/>
              </a:spcBef>
            </a:pPr>
            <a:r>
              <a:rPr spc="-5" dirty="0"/>
              <a:t>Convolution</a:t>
            </a:r>
            <a:r>
              <a:rPr spc="-130" dirty="0"/>
              <a:t> </a:t>
            </a:r>
            <a:r>
              <a:rPr spc="-10" dirty="0"/>
              <a:t>Layer</a:t>
            </a:r>
          </a:p>
        </p:txBody>
      </p:sp>
      <p:sp>
        <p:nvSpPr>
          <p:cNvPr id="28" name="object 28"/>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Tree>
    <p:extLst>
      <p:ext uri="{BB962C8B-B14F-4D97-AF65-F5344CB8AC3E}">
        <p14:creationId xmlns:p14="http://schemas.microsoft.com/office/powerpoint/2010/main" val="3973555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38388" y="2313546"/>
            <a:ext cx="132080" cy="663575"/>
          </a:xfrm>
          <a:custGeom>
            <a:avLst/>
            <a:gdLst/>
            <a:ahLst/>
            <a:cxnLst/>
            <a:rect l="l" t="t" r="r" b="b"/>
            <a:pathLst>
              <a:path w="132080" h="663575">
                <a:moveTo>
                  <a:pt x="0" y="0"/>
                </a:moveTo>
                <a:lnTo>
                  <a:pt x="131610" y="0"/>
                </a:lnTo>
                <a:lnTo>
                  <a:pt x="131610" y="663194"/>
                </a:lnTo>
                <a:lnTo>
                  <a:pt x="0" y="663194"/>
                </a:lnTo>
                <a:lnTo>
                  <a:pt x="0" y="0"/>
                </a:lnTo>
                <a:close/>
              </a:path>
            </a:pathLst>
          </a:custGeom>
          <a:solidFill>
            <a:srgbClr val="D2E2F9"/>
          </a:solidFill>
        </p:spPr>
        <p:txBody>
          <a:bodyPr wrap="square" lIns="0" tIns="0" rIns="0" bIns="0" rtlCol="0"/>
          <a:lstStyle/>
          <a:p>
            <a:endParaRPr/>
          </a:p>
        </p:txBody>
      </p:sp>
      <p:sp>
        <p:nvSpPr>
          <p:cNvPr id="3" name="object 3"/>
          <p:cNvSpPr/>
          <p:nvPr/>
        </p:nvSpPr>
        <p:spPr>
          <a:xfrm>
            <a:off x="1638388" y="2162848"/>
            <a:ext cx="282575" cy="814069"/>
          </a:xfrm>
          <a:custGeom>
            <a:avLst/>
            <a:gdLst/>
            <a:ahLst/>
            <a:cxnLst/>
            <a:rect l="l" t="t" r="r" b="b"/>
            <a:pathLst>
              <a:path w="282575" h="814069">
                <a:moveTo>
                  <a:pt x="0" y="150696"/>
                </a:moveTo>
                <a:lnTo>
                  <a:pt x="150696" y="0"/>
                </a:lnTo>
                <a:lnTo>
                  <a:pt x="282298" y="0"/>
                </a:lnTo>
                <a:lnTo>
                  <a:pt x="282298" y="663197"/>
                </a:lnTo>
                <a:lnTo>
                  <a:pt x="131601" y="813897"/>
                </a:lnTo>
                <a:lnTo>
                  <a:pt x="0" y="813897"/>
                </a:lnTo>
                <a:lnTo>
                  <a:pt x="0" y="150696"/>
                </a:lnTo>
                <a:close/>
              </a:path>
            </a:pathLst>
          </a:custGeom>
          <a:ln w="19048">
            <a:solidFill>
              <a:srgbClr val="000000"/>
            </a:solidFill>
          </a:ln>
        </p:spPr>
        <p:txBody>
          <a:bodyPr wrap="square" lIns="0" tIns="0" rIns="0" bIns="0" rtlCol="0"/>
          <a:lstStyle/>
          <a:p>
            <a:endParaRPr/>
          </a:p>
        </p:txBody>
      </p:sp>
      <p:sp>
        <p:nvSpPr>
          <p:cNvPr id="4" name="object 4"/>
          <p:cNvSpPr/>
          <p:nvPr/>
        </p:nvSpPr>
        <p:spPr>
          <a:xfrm>
            <a:off x="1638388" y="2162848"/>
            <a:ext cx="282575" cy="151130"/>
          </a:xfrm>
          <a:custGeom>
            <a:avLst/>
            <a:gdLst/>
            <a:ahLst/>
            <a:cxnLst/>
            <a:rect l="l" t="t" r="r" b="b"/>
            <a:pathLst>
              <a:path w="282575" h="151130">
                <a:moveTo>
                  <a:pt x="0" y="150696"/>
                </a:moveTo>
                <a:lnTo>
                  <a:pt x="131601" y="150696"/>
                </a:lnTo>
                <a:lnTo>
                  <a:pt x="282298" y="0"/>
                </a:lnTo>
              </a:path>
            </a:pathLst>
          </a:custGeom>
          <a:ln w="19048">
            <a:solidFill>
              <a:srgbClr val="000000"/>
            </a:solidFill>
          </a:ln>
        </p:spPr>
        <p:txBody>
          <a:bodyPr wrap="square" lIns="0" tIns="0" rIns="0" bIns="0" rtlCol="0"/>
          <a:lstStyle/>
          <a:p>
            <a:endParaRPr/>
          </a:p>
        </p:txBody>
      </p:sp>
      <p:sp>
        <p:nvSpPr>
          <p:cNvPr id="5" name="object 5"/>
          <p:cNvSpPr/>
          <p:nvPr/>
        </p:nvSpPr>
        <p:spPr>
          <a:xfrm>
            <a:off x="1769998" y="2313546"/>
            <a:ext cx="0" cy="663575"/>
          </a:xfrm>
          <a:custGeom>
            <a:avLst/>
            <a:gdLst/>
            <a:ahLst/>
            <a:cxnLst/>
            <a:rect l="l" t="t" r="r" b="b"/>
            <a:pathLst>
              <a:path h="663575">
                <a:moveTo>
                  <a:pt x="0" y="0"/>
                </a:moveTo>
                <a:lnTo>
                  <a:pt x="0" y="663200"/>
                </a:lnTo>
              </a:path>
            </a:pathLst>
          </a:custGeom>
          <a:ln w="19048">
            <a:solidFill>
              <a:srgbClr val="000000"/>
            </a:solidFill>
          </a:ln>
        </p:spPr>
        <p:txBody>
          <a:bodyPr wrap="square" lIns="0" tIns="0" rIns="0" bIns="0" rtlCol="0"/>
          <a:lstStyle/>
          <a:p>
            <a:endParaRPr/>
          </a:p>
        </p:txBody>
      </p:sp>
      <p:sp>
        <p:nvSpPr>
          <p:cNvPr id="6" name="object 6"/>
          <p:cNvSpPr/>
          <p:nvPr/>
        </p:nvSpPr>
        <p:spPr>
          <a:xfrm>
            <a:off x="3234639" y="2428646"/>
            <a:ext cx="282575" cy="282575"/>
          </a:xfrm>
          <a:custGeom>
            <a:avLst/>
            <a:gdLst/>
            <a:ahLst/>
            <a:cxnLst/>
            <a:rect l="l" t="t" r="r" b="b"/>
            <a:pathLst>
              <a:path w="282575" h="282575">
                <a:moveTo>
                  <a:pt x="0" y="141148"/>
                </a:moveTo>
                <a:lnTo>
                  <a:pt x="7196" y="96534"/>
                </a:lnTo>
                <a:lnTo>
                  <a:pt x="27234" y="57787"/>
                </a:lnTo>
                <a:lnTo>
                  <a:pt x="57790" y="27233"/>
                </a:lnTo>
                <a:lnTo>
                  <a:pt x="96536" y="7194"/>
                </a:lnTo>
                <a:lnTo>
                  <a:pt x="141148" y="0"/>
                </a:lnTo>
                <a:lnTo>
                  <a:pt x="195164" y="10743"/>
                </a:lnTo>
                <a:lnTo>
                  <a:pt x="240948" y="41342"/>
                </a:lnTo>
                <a:lnTo>
                  <a:pt x="271551" y="87136"/>
                </a:lnTo>
                <a:lnTo>
                  <a:pt x="282298" y="141148"/>
                </a:lnTo>
                <a:lnTo>
                  <a:pt x="275102" y="185761"/>
                </a:lnTo>
                <a:lnTo>
                  <a:pt x="255063" y="224507"/>
                </a:lnTo>
                <a:lnTo>
                  <a:pt x="224507" y="255063"/>
                </a:lnTo>
                <a:lnTo>
                  <a:pt x="185761" y="275102"/>
                </a:lnTo>
                <a:lnTo>
                  <a:pt x="141148" y="282298"/>
                </a:lnTo>
                <a:lnTo>
                  <a:pt x="96536" y="275102"/>
                </a:lnTo>
                <a:lnTo>
                  <a:pt x="57790" y="255063"/>
                </a:lnTo>
                <a:lnTo>
                  <a:pt x="27234" y="224507"/>
                </a:lnTo>
                <a:lnTo>
                  <a:pt x="7196" y="185761"/>
                </a:lnTo>
                <a:lnTo>
                  <a:pt x="0" y="141148"/>
                </a:lnTo>
                <a:close/>
              </a:path>
            </a:pathLst>
          </a:custGeom>
          <a:ln w="19048">
            <a:solidFill>
              <a:srgbClr val="000000"/>
            </a:solidFill>
          </a:ln>
        </p:spPr>
        <p:txBody>
          <a:bodyPr wrap="square" lIns="0" tIns="0" rIns="0" bIns="0" rtlCol="0"/>
          <a:lstStyle/>
          <a:p>
            <a:endParaRPr/>
          </a:p>
        </p:txBody>
      </p:sp>
      <p:sp>
        <p:nvSpPr>
          <p:cNvPr id="7" name="object 7"/>
          <p:cNvSpPr/>
          <p:nvPr/>
        </p:nvSpPr>
        <p:spPr>
          <a:xfrm>
            <a:off x="1745145" y="2569794"/>
            <a:ext cx="1489710" cy="399415"/>
          </a:xfrm>
          <a:custGeom>
            <a:avLst/>
            <a:gdLst/>
            <a:ahLst/>
            <a:cxnLst/>
            <a:rect l="l" t="t" r="r" b="b"/>
            <a:pathLst>
              <a:path w="1489710" h="399414">
                <a:moveTo>
                  <a:pt x="0" y="398999"/>
                </a:moveTo>
                <a:lnTo>
                  <a:pt x="1489498" y="0"/>
                </a:lnTo>
              </a:path>
            </a:pathLst>
          </a:custGeom>
          <a:ln w="19048">
            <a:solidFill>
              <a:srgbClr val="000000"/>
            </a:solidFill>
          </a:ln>
        </p:spPr>
        <p:txBody>
          <a:bodyPr wrap="square" lIns="0" tIns="0" rIns="0" bIns="0" rtlCol="0"/>
          <a:lstStyle/>
          <a:p>
            <a:endParaRPr/>
          </a:p>
        </p:txBody>
      </p:sp>
      <p:sp>
        <p:nvSpPr>
          <p:cNvPr id="8" name="object 8"/>
          <p:cNvSpPr/>
          <p:nvPr/>
        </p:nvSpPr>
        <p:spPr>
          <a:xfrm>
            <a:off x="1764639" y="2332494"/>
            <a:ext cx="1470025" cy="237490"/>
          </a:xfrm>
          <a:custGeom>
            <a:avLst/>
            <a:gdLst/>
            <a:ahLst/>
            <a:cxnLst/>
            <a:rect l="l" t="t" r="r" b="b"/>
            <a:pathLst>
              <a:path w="1470025" h="237489">
                <a:moveTo>
                  <a:pt x="0" y="0"/>
                </a:moveTo>
                <a:lnTo>
                  <a:pt x="1469999" y="237299"/>
                </a:lnTo>
              </a:path>
            </a:pathLst>
          </a:custGeom>
          <a:ln w="19048">
            <a:solidFill>
              <a:srgbClr val="000000"/>
            </a:solidFill>
          </a:ln>
        </p:spPr>
        <p:txBody>
          <a:bodyPr wrap="square" lIns="0" tIns="0" rIns="0" bIns="0" rtlCol="0"/>
          <a:lstStyle/>
          <a:p>
            <a:endParaRPr/>
          </a:p>
        </p:txBody>
      </p:sp>
      <p:sp>
        <p:nvSpPr>
          <p:cNvPr id="9" name="object 9"/>
          <p:cNvSpPr/>
          <p:nvPr/>
        </p:nvSpPr>
        <p:spPr>
          <a:xfrm>
            <a:off x="1900847" y="2183091"/>
            <a:ext cx="1334135" cy="386715"/>
          </a:xfrm>
          <a:custGeom>
            <a:avLst/>
            <a:gdLst/>
            <a:ahLst/>
            <a:cxnLst/>
            <a:rect l="l" t="t" r="r" b="b"/>
            <a:pathLst>
              <a:path w="1334135" h="386714">
                <a:moveTo>
                  <a:pt x="0" y="0"/>
                </a:moveTo>
                <a:lnTo>
                  <a:pt x="1333799" y="386699"/>
                </a:lnTo>
              </a:path>
            </a:pathLst>
          </a:custGeom>
          <a:ln w="19048">
            <a:solidFill>
              <a:srgbClr val="000000"/>
            </a:solidFill>
          </a:ln>
        </p:spPr>
        <p:txBody>
          <a:bodyPr wrap="square" lIns="0" tIns="0" rIns="0" bIns="0" rtlCol="0"/>
          <a:lstStyle/>
          <a:p>
            <a:endParaRPr/>
          </a:p>
        </p:txBody>
      </p:sp>
      <p:sp>
        <p:nvSpPr>
          <p:cNvPr id="10" name="object 10"/>
          <p:cNvSpPr/>
          <p:nvPr/>
        </p:nvSpPr>
        <p:spPr>
          <a:xfrm>
            <a:off x="1926945" y="2569794"/>
            <a:ext cx="1308100" cy="250190"/>
          </a:xfrm>
          <a:custGeom>
            <a:avLst/>
            <a:gdLst/>
            <a:ahLst/>
            <a:cxnLst/>
            <a:rect l="l" t="t" r="r" b="b"/>
            <a:pathLst>
              <a:path w="1308100" h="250189">
                <a:moveTo>
                  <a:pt x="0" y="249599"/>
                </a:moveTo>
                <a:lnTo>
                  <a:pt x="1307699" y="0"/>
                </a:lnTo>
              </a:path>
            </a:pathLst>
          </a:custGeom>
          <a:ln w="19048">
            <a:solidFill>
              <a:srgbClr val="000000"/>
            </a:solidFill>
          </a:ln>
        </p:spPr>
        <p:txBody>
          <a:bodyPr wrap="square" lIns="0" tIns="0" rIns="0" bIns="0" rtlCol="0"/>
          <a:lstStyle/>
          <a:p>
            <a:endParaRPr/>
          </a:p>
        </p:txBody>
      </p:sp>
      <p:sp>
        <p:nvSpPr>
          <p:cNvPr id="11" name="object 11"/>
          <p:cNvSpPr txBox="1"/>
          <p:nvPr/>
        </p:nvSpPr>
        <p:spPr>
          <a:xfrm>
            <a:off x="1907514" y="3554717"/>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12" name="object 12"/>
          <p:cNvSpPr txBox="1"/>
          <p:nvPr/>
        </p:nvSpPr>
        <p:spPr>
          <a:xfrm>
            <a:off x="1236910" y="3946357"/>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3" name="object 13"/>
          <p:cNvSpPr/>
          <p:nvPr/>
        </p:nvSpPr>
        <p:spPr>
          <a:xfrm>
            <a:off x="1221872" y="1934070"/>
            <a:ext cx="213360" cy="2014855"/>
          </a:xfrm>
          <a:custGeom>
            <a:avLst/>
            <a:gdLst/>
            <a:ahLst/>
            <a:cxnLst/>
            <a:rect l="l" t="t" r="r" b="b"/>
            <a:pathLst>
              <a:path w="213359" h="2014854">
                <a:moveTo>
                  <a:pt x="0" y="0"/>
                </a:moveTo>
                <a:lnTo>
                  <a:pt x="213177" y="0"/>
                </a:lnTo>
                <a:lnTo>
                  <a:pt x="213177" y="2014672"/>
                </a:lnTo>
                <a:lnTo>
                  <a:pt x="0" y="2014672"/>
                </a:lnTo>
                <a:lnTo>
                  <a:pt x="0" y="0"/>
                </a:lnTo>
                <a:close/>
              </a:path>
            </a:pathLst>
          </a:custGeom>
          <a:solidFill>
            <a:srgbClr val="F7D6D5">
              <a:alpha val="51759"/>
            </a:srgbClr>
          </a:solidFill>
        </p:spPr>
        <p:txBody>
          <a:bodyPr wrap="square" lIns="0" tIns="0" rIns="0" bIns="0" rtlCol="0"/>
          <a:lstStyle/>
          <a:p>
            <a:endParaRPr/>
          </a:p>
        </p:txBody>
      </p:sp>
      <p:sp>
        <p:nvSpPr>
          <p:cNvPr id="14" name="object 14"/>
          <p:cNvSpPr/>
          <p:nvPr/>
        </p:nvSpPr>
        <p:spPr>
          <a:xfrm>
            <a:off x="1221872" y="1190853"/>
            <a:ext cx="956944" cy="2758440"/>
          </a:xfrm>
          <a:custGeom>
            <a:avLst/>
            <a:gdLst/>
            <a:ahLst/>
            <a:cxnLst/>
            <a:rect l="l" t="t" r="r" b="b"/>
            <a:pathLst>
              <a:path w="956944" h="2758440">
                <a:moveTo>
                  <a:pt x="0" y="743225"/>
                </a:moveTo>
                <a:lnTo>
                  <a:pt x="743225" y="0"/>
                </a:lnTo>
                <a:lnTo>
                  <a:pt x="956397" y="0"/>
                </a:lnTo>
                <a:lnTo>
                  <a:pt x="956397" y="2014668"/>
                </a:lnTo>
                <a:lnTo>
                  <a:pt x="213171" y="2757887"/>
                </a:lnTo>
                <a:lnTo>
                  <a:pt x="0" y="2757887"/>
                </a:lnTo>
                <a:lnTo>
                  <a:pt x="0" y="743225"/>
                </a:lnTo>
                <a:close/>
              </a:path>
            </a:pathLst>
          </a:custGeom>
          <a:ln w="19048">
            <a:solidFill>
              <a:srgbClr val="000000"/>
            </a:solidFill>
          </a:ln>
        </p:spPr>
        <p:txBody>
          <a:bodyPr wrap="square" lIns="0" tIns="0" rIns="0" bIns="0" rtlCol="0"/>
          <a:lstStyle/>
          <a:p>
            <a:endParaRPr/>
          </a:p>
        </p:txBody>
      </p:sp>
      <p:sp>
        <p:nvSpPr>
          <p:cNvPr id="15" name="object 15"/>
          <p:cNvSpPr/>
          <p:nvPr/>
        </p:nvSpPr>
        <p:spPr>
          <a:xfrm>
            <a:off x="1221872" y="1190853"/>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16" name="object 16"/>
          <p:cNvSpPr/>
          <p:nvPr/>
        </p:nvSpPr>
        <p:spPr>
          <a:xfrm>
            <a:off x="1435049" y="1934070"/>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17" name="object 17"/>
          <p:cNvSpPr/>
          <p:nvPr/>
        </p:nvSpPr>
        <p:spPr>
          <a:xfrm>
            <a:off x="2404262" y="1010246"/>
            <a:ext cx="929005" cy="220345"/>
          </a:xfrm>
          <a:custGeom>
            <a:avLst/>
            <a:gdLst/>
            <a:ahLst/>
            <a:cxnLst/>
            <a:rect l="l" t="t" r="r" b="b"/>
            <a:pathLst>
              <a:path w="929004" h="220344">
                <a:moveTo>
                  <a:pt x="928685" y="0"/>
                </a:moveTo>
                <a:lnTo>
                  <a:pt x="0" y="219929"/>
                </a:lnTo>
              </a:path>
            </a:pathLst>
          </a:custGeom>
          <a:ln w="9523">
            <a:solidFill>
              <a:srgbClr val="FF2600"/>
            </a:solidFill>
          </a:ln>
        </p:spPr>
        <p:txBody>
          <a:bodyPr wrap="square" lIns="0" tIns="0" rIns="0" bIns="0" rtlCol="0"/>
          <a:lstStyle/>
          <a:p>
            <a:endParaRPr/>
          </a:p>
        </p:txBody>
      </p:sp>
      <p:sp>
        <p:nvSpPr>
          <p:cNvPr id="18" name="object 18"/>
          <p:cNvSpPr/>
          <p:nvPr/>
        </p:nvSpPr>
        <p:spPr>
          <a:xfrm>
            <a:off x="2362199" y="1214869"/>
            <a:ext cx="45720" cy="31115"/>
          </a:xfrm>
          <a:custGeom>
            <a:avLst/>
            <a:gdLst/>
            <a:ahLst/>
            <a:cxnLst/>
            <a:rect l="l" t="t" r="r" b="b"/>
            <a:pathLst>
              <a:path w="45719" h="31115">
                <a:moveTo>
                  <a:pt x="38434" y="0"/>
                </a:moveTo>
                <a:lnTo>
                  <a:pt x="0" y="25268"/>
                </a:lnTo>
                <a:lnTo>
                  <a:pt x="45687" y="30619"/>
                </a:lnTo>
                <a:lnTo>
                  <a:pt x="38434" y="0"/>
                </a:lnTo>
                <a:close/>
              </a:path>
            </a:pathLst>
          </a:custGeom>
          <a:ln w="9523">
            <a:solidFill>
              <a:srgbClr val="FF2600"/>
            </a:solidFill>
          </a:ln>
        </p:spPr>
        <p:txBody>
          <a:bodyPr wrap="square" lIns="0" tIns="0" rIns="0" bIns="0" rtlCol="0"/>
          <a:lstStyle/>
          <a:p>
            <a:endParaRPr/>
          </a:p>
        </p:txBody>
      </p:sp>
      <p:sp>
        <p:nvSpPr>
          <p:cNvPr id="19" name="object 19"/>
          <p:cNvSpPr/>
          <p:nvPr/>
        </p:nvSpPr>
        <p:spPr>
          <a:xfrm>
            <a:off x="2090915" y="1493774"/>
            <a:ext cx="1346200" cy="523240"/>
          </a:xfrm>
          <a:custGeom>
            <a:avLst/>
            <a:gdLst/>
            <a:ahLst/>
            <a:cxnLst/>
            <a:rect l="l" t="t" r="r" b="b"/>
            <a:pathLst>
              <a:path w="1346200" h="523239">
                <a:moveTo>
                  <a:pt x="1345629" y="0"/>
                </a:moveTo>
                <a:lnTo>
                  <a:pt x="0" y="523188"/>
                </a:lnTo>
              </a:path>
            </a:pathLst>
          </a:custGeom>
          <a:ln w="9523">
            <a:solidFill>
              <a:srgbClr val="0433FF"/>
            </a:solidFill>
          </a:ln>
        </p:spPr>
        <p:txBody>
          <a:bodyPr wrap="square" lIns="0" tIns="0" rIns="0" bIns="0" rtlCol="0"/>
          <a:lstStyle/>
          <a:p>
            <a:endParaRPr/>
          </a:p>
        </p:txBody>
      </p:sp>
      <p:sp>
        <p:nvSpPr>
          <p:cNvPr id="20" name="object 20"/>
          <p:cNvSpPr/>
          <p:nvPr/>
        </p:nvSpPr>
        <p:spPr>
          <a:xfrm>
            <a:off x="2050618" y="2002294"/>
            <a:ext cx="46355" cy="30480"/>
          </a:xfrm>
          <a:custGeom>
            <a:avLst/>
            <a:gdLst/>
            <a:ahLst/>
            <a:cxnLst/>
            <a:rect l="l" t="t" r="r" b="b"/>
            <a:pathLst>
              <a:path w="46355" h="30480">
                <a:moveTo>
                  <a:pt x="34587" y="0"/>
                </a:moveTo>
                <a:lnTo>
                  <a:pt x="0" y="30327"/>
                </a:lnTo>
                <a:lnTo>
                  <a:pt x="45989" y="29323"/>
                </a:lnTo>
                <a:lnTo>
                  <a:pt x="34587" y="0"/>
                </a:lnTo>
                <a:close/>
              </a:path>
            </a:pathLst>
          </a:custGeom>
          <a:ln w="9523">
            <a:solidFill>
              <a:srgbClr val="0433FF"/>
            </a:solidFill>
          </a:ln>
        </p:spPr>
        <p:txBody>
          <a:bodyPr wrap="square" lIns="0" tIns="0" rIns="0" bIns="0" rtlCol="0"/>
          <a:lstStyle/>
          <a:p>
            <a:endParaRPr/>
          </a:p>
        </p:txBody>
      </p:sp>
      <p:sp>
        <p:nvSpPr>
          <p:cNvPr id="21" name="object 21"/>
          <p:cNvSpPr/>
          <p:nvPr/>
        </p:nvSpPr>
        <p:spPr>
          <a:xfrm>
            <a:off x="3971887" y="2573096"/>
            <a:ext cx="2308860" cy="0"/>
          </a:xfrm>
          <a:custGeom>
            <a:avLst/>
            <a:gdLst/>
            <a:ahLst/>
            <a:cxnLst/>
            <a:rect l="l" t="t" r="r" b="b"/>
            <a:pathLst>
              <a:path w="2308860">
                <a:moveTo>
                  <a:pt x="0" y="0"/>
                </a:moveTo>
                <a:lnTo>
                  <a:pt x="2308638" y="0"/>
                </a:lnTo>
              </a:path>
            </a:pathLst>
          </a:custGeom>
          <a:ln w="9523">
            <a:solidFill>
              <a:srgbClr val="797979"/>
            </a:solidFill>
          </a:ln>
        </p:spPr>
        <p:txBody>
          <a:bodyPr wrap="square" lIns="0" tIns="0" rIns="0" bIns="0" rtlCol="0"/>
          <a:lstStyle/>
          <a:p>
            <a:endParaRPr/>
          </a:p>
        </p:txBody>
      </p:sp>
      <p:sp>
        <p:nvSpPr>
          <p:cNvPr id="22" name="object 22"/>
          <p:cNvSpPr/>
          <p:nvPr/>
        </p:nvSpPr>
        <p:spPr>
          <a:xfrm>
            <a:off x="6280530" y="2557373"/>
            <a:ext cx="43815" cy="31750"/>
          </a:xfrm>
          <a:custGeom>
            <a:avLst/>
            <a:gdLst/>
            <a:ahLst/>
            <a:cxnLst/>
            <a:rect l="l" t="t" r="r" b="b"/>
            <a:pathLst>
              <a:path w="43814" h="31750">
                <a:moveTo>
                  <a:pt x="0" y="31449"/>
                </a:moveTo>
                <a:lnTo>
                  <a:pt x="43224" y="15724"/>
                </a:lnTo>
                <a:lnTo>
                  <a:pt x="0" y="0"/>
                </a:lnTo>
                <a:lnTo>
                  <a:pt x="0" y="31449"/>
                </a:lnTo>
                <a:close/>
              </a:path>
            </a:pathLst>
          </a:custGeom>
          <a:ln w="9523">
            <a:solidFill>
              <a:srgbClr val="797979"/>
            </a:solidFill>
          </a:ln>
        </p:spPr>
        <p:txBody>
          <a:bodyPr wrap="square" lIns="0" tIns="0" rIns="0" bIns="0" rtlCol="0"/>
          <a:lstStyle/>
          <a:p>
            <a:endParaRPr/>
          </a:p>
        </p:txBody>
      </p:sp>
      <p:sp>
        <p:nvSpPr>
          <p:cNvPr id="23" name="object 23"/>
          <p:cNvSpPr/>
          <p:nvPr/>
        </p:nvSpPr>
        <p:spPr>
          <a:xfrm>
            <a:off x="7074928" y="2055025"/>
            <a:ext cx="92710" cy="1894205"/>
          </a:xfrm>
          <a:custGeom>
            <a:avLst/>
            <a:gdLst/>
            <a:ahLst/>
            <a:cxnLst/>
            <a:rect l="l" t="t" r="r" b="b"/>
            <a:pathLst>
              <a:path w="92709" h="1894204">
                <a:moveTo>
                  <a:pt x="0" y="0"/>
                </a:moveTo>
                <a:lnTo>
                  <a:pt x="92227" y="0"/>
                </a:lnTo>
                <a:lnTo>
                  <a:pt x="92227" y="1893717"/>
                </a:lnTo>
                <a:lnTo>
                  <a:pt x="0" y="1893717"/>
                </a:lnTo>
                <a:lnTo>
                  <a:pt x="0" y="0"/>
                </a:lnTo>
                <a:close/>
              </a:path>
            </a:pathLst>
          </a:custGeom>
          <a:solidFill>
            <a:srgbClr val="D2E2F9"/>
          </a:solidFill>
        </p:spPr>
        <p:txBody>
          <a:bodyPr wrap="square" lIns="0" tIns="0" rIns="0" bIns="0" rtlCol="0"/>
          <a:lstStyle/>
          <a:p>
            <a:endParaRPr/>
          </a:p>
        </p:txBody>
      </p:sp>
      <p:sp>
        <p:nvSpPr>
          <p:cNvPr id="24" name="object 24"/>
          <p:cNvSpPr/>
          <p:nvPr/>
        </p:nvSpPr>
        <p:spPr>
          <a:xfrm>
            <a:off x="7074928" y="1190853"/>
            <a:ext cx="956944" cy="2758440"/>
          </a:xfrm>
          <a:custGeom>
            <a:avLst/>
            <a:gdLst/>
            <a:ahLst/>
            <a:cxnLst/>
            <a:rect l="l" t="t" r="r" b="b"/>
            <a:pathLst>
              <a:path w="956945" h="2758440">
                <a:moveTo>
                  <a:pt x="0" y="864172"/>
                </a:moveTo>
                <a:lnTo>
                  <a:pt x="864171" y="0"/>
                </a:lnTo>
                <a:lnTo>
                  <a:pt x="956396" y="0"/>
                </a:lnTo>
                <a:lnTo>
                  <a:pt x="956396" y="1893718"/>
                </a:lnTo>
                <a:lnTo>
                  <a:pt x="92223" y="2757887"/>
                </a:lnTo>
                <a:lnTo>
                  <a:pt x="0" y="2757887"/>
                </a:lnTo>
                <a:lnTo>
                  <a:pt x="0" y="864172"/>
                </a:lnTo>
                <a:close/>
              </a:path>
            </a:pathLst>
          </a:custGeom>
          <a:ln w="19048">
            <a:solidFill>
              <a:srgbClr val="000000"/>
            </a:solidFill>
          </a:ln>
        </p:spPr>
        <p:txBody>
          <a:bodyPr wrap="square" lIns="0" tIns="0" rIns="0" bIns="0" rtlCol="0"/>
          <a:lstStyle/>
          <a:p>
            <a:endParaRPr/>
          </a:p>
        </p:txBody>
      </p:sp>
      <p:sp>
        <p:nvSpPr>
          <p:cNvPr id="25" name="object 25"/>
          <p:cNvSpPr/>
          <p:nvPr/>
        </p:nvSpPr>
        <p:spPr>
          <a:xfrm>
            <a:off x="7074928" y="11908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26" name="object 26"/>
          <p:cNvSpPr/>
          <p:nvPr/>
        </p:nvSpPr>
        <p:spPr>
          <a:xfrm>
            <a:off x="7167155" y="20550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27" name="object 27"/>
          <p:cNvSpPr txBox="1"/>
          <p:nvPr/>
        </p:nvSpPr>
        <p:spPr>
          <a:xfrm>
            <a:off x="7179094" y="573794"/>
            <a:ext cx="161163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00FF"/>
                </a:solidFill>
                <a:latin typeface="Arial"/>
                <a:cs typeface="Arial"/>
              </a:rPr>
              <a:t>activation</a:t>
            </a:r>
            <a:r>
              <a:rPr sz="1800" b="1" spc="-140" dirty="0">
                <a:solidFill>
                  <a:srgbClr val="0000FF"/>
                </a:solidFill>
                <a:latin typeface="Arial"/>
                <a:cs typeface="Arial"/>
              </a:rPr>
              <a:t> </a:t>
            </a:r>
            <a:r>
              <a:rPr sz="1800" b="1" spc="-5" dirty="0">
                <a:solidFill>
                  <a:srgbClr val="0000FF"/>
                </a:solidFill>
                <a:latin typeface="Arial"/>
                <a:cs typeface="Arial"/>
              </a:rPr>
              <a:t>map</a:t>
            </a:r>
            <a:endParaRPr sz="1800">
              <a:latin typeface="Arial"/>
              <a:cs typeface="Arial"/>
            </a:endParaRPr>
          </a:p>
        </p:txBody>
      </p:sp>
      <p:sp>
        <p:nvSpPr>
          <p:cNvPr id="34" name="object 3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28" name="object 28"/>
          <p:cNvSpPr txBox="1"/>
          <p:nvPr/>
        </p:nvSpPr>
        <p:spPr>
          <a:xfrm>
            <a:off x="2271814" y="826207"/>
            <a:ext cx="3359785" cy="955675"/>
          </a:xfrm>
          <a:prstGeom prst="rect">
            <a:avLst/>
          </a:prstGeom>
        </p:spPr>
        <p:txBody>
          <a:bodyPr vert="horz" wrap="square" lIns="0" tIns="31750" rIns="0" bIns="0" rtlCol="0">
            <a:spAutoFit/>
          </a:bodyPr>
          <a:lstStyle/>
          <a:p>
            <a:pPr marL="1293495" marR="5080">
              <a:lnSpc>
                <a:spcPts val="2810"/>
              </a:lnSpc>
              <a:spcBef>
                <a:spcPts val="250"/>
              </a:spcBef>
            </a:pPr>
            <a:r>
              <a:rPr sz="2400" spc="-5" dirty="0">
                <a:solidFill>
                  <a:srgbClr val="FF0000"/>
                </a:solidFill>
                <a:latin typeface="Arial"/>
                <a:cs typeface="Arial"/>
              </a:rPr>
              <a:t>32x32x3</a:t>
            </a:r>
            <a:r>
              <a:rPr sz="2400" spc="-155" dirty="0">
                <a:solidFill>
                  <a:srgbClr val="FF0000"/>
                </a:solidFill>
                <a:latin typeface="Arial"/>
                <a:cs typeface="Arial"/>
              </a:rPr>
              <a:t> </a:t>
            </a:r>
            <a:r>
              <a:rPr sz="2400" spc="-5" dirty="0">
                <a:solidFill>
                  <a:srgbClr val="FF0000"/>
                </a:solidFill>
                <a:latin typeface="Arial"/>
                <a:cs typeface="Arial"/>
              </a:rPr>
              <a:t>image  </a:t>
            </a:r>
            <a:r>
              <a:rPr sz="2400" spc="-5" dirty="0">
                <a:solidFill>
                  <a:srgbClr val="0000FF"/>
                </a:solidFill>
                <a:latin typeface="Arial"/>
                <a:cs typeface="Arial"/>
              </a:rPr>
              <a:t>5x5x3</a:t>
            </a:r>
            <a:r>
              <a:rPr sz="2400" spc="-85" dirty="0">
                <a:solidFill>
                  <a:srgbClr val="0000FF"/>
                </a:solidFill>
                <a:latin typeface="Arial"/>
                <a:cs typeface="Arial"/>
              </a:rPr>
              <a:t> </a:t>
            </a:r>
            <a:r>
              <a:rPr sz="2400" spc="-10" dirty="0">
                <a:solidFill>
                  <a:srgbClr val="0000FF"/>
                </a:solidFill>
                <a:latin typeface="Arial"/>
                <a:cs typeface="Arial"/>
              </a:rPr>
              <a:t>filter</a:t>
            </a:r>
            <a:endParaRPr sz="2400">
              <a:latin typeface="Arial"/>
              <a:cs typeface="Arial"/>
            </a:endParaRPr>
          </a:p>
          <a:p>
            <a:pPr marL="12700">
              <a:lnSpc>
                <a:spcPts val="1550"/>
              </a:lnSpc>
            </a:pPr>
            <a:r>
              <a:rPr sz="1800" spc="-5" dirty="0">
                <a:latin typeface="Arial"/>
                <a:cs typeface="Arial"/>
              </a:rPr>
              <a:t>32</a:t>
            </a:r>
            <a:endParaRPr sz="1800">
              <a:latin typeface="Arial"/>
              <a:cs typeface="Arial"/>
            </a:endParaRPr>
          </a:p>
        </p:txBody>
      </p:sp>
      <p:sp>
        <p:nvSpPr>
          <p:cNvPr id="29" name="object 29"/>
          <p:cNvSpPr txBox="1"/>
          <p:nvPr/>
        </p:nvSpPr>
        <p:spPr>
          <a:xfrm>
            <a:off x="7032447" y="3968198"/>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30" name="object 30"/>
          <p:cNvSpPr txBox="1"/>
          <p:nvPr/>
        </p:nvSpPr>
        <p:spPr>
          <a:xfrm>
            <a:off x="7699959" y="3512527"/>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31" name="object 31"/>
          <p:cNvSpPr txBox="1"/>
          <p:nvPr/>
        </p:nvSpPr>
        <p:spPr>
          <a:xfrm>
            <a:off x="8119173" y="2101545"/>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32" name="object 32"/>
          <p:cNvSpPr txBox="1"/>
          <p:nvPr/>
        </p:nvSpPr>
        <p:spPr>
          <a:xfrm>
            <a:off x="3915435" y="2783227"/>
            <a:ext cx="2397760" cy="572135"/>
          </a:xfrm>
          <a:prstGeom prst="rect">
            <a:avLst/>
          </a:prstGeom>
        </p:spPr>
        <p:txBody>
          <a:bodyPr vert="horz" wrap="square" lIns="0" tIns="22860" rIns="0" bIns="0" rtlCol="0">
            <a:spAutoFit/>
          </a:bodyPr>
          <a:lstStyle/>
          <a:p>
            <a:pPr marL="12700" marR="5080">
              <a:lnSpc>
                <a:spcPts val="2150"/>
              </a:lnSpc>
              <a:spcBef>
                <a:spcPts val="180"/>
              </a:spcBef>
            </a:pPr>
            <a:r>
              <a:rPr sz="1800" spc="-5" dirty="0">
                <a:latin typeface="Arial"/>
                <a:cs typeface="Arial"/>
              </a:rPr>
              <a:t>convolve </a:t>
            </a:r>
            <a:r>
              <a:rPr sz="1800" spc="-10" dirty="0">
                <a:latin typeface="Arial"/>
                <a:cs typeface="Arial"/>
              </a:rPr>
              <a:t>(slide) over</a:t>
            </a:r>
            <a:r>
              <a:rPr sz="1800" spc="-95" dirty="0">
                <a:latin typeface="Arial"/>
                <a:cs typeface="Arial"/>
              </a:rPr>
              <a:t> </a:t>
            </a:r>
            <a:r>
              <a:rPr sz="1800" spc="-10" dirty="0">
                <a:latin typeface="Arial"/>
                <a:cs typeface="Arial"/>
              </a:rPr>
              <a:t>all  </a:t>
            </a:r>
            <a:r>
              <a:rPr sz="1800" spc="-5" dirty="0">
                <a:latin typeface="Arial"/>
                <a:cs typeface="Arial"/>
              </a:rPr>
              <a:t>spatial</a:t>
            </a:r>
            <a:r>
              <a:rPr sz="1800" spc="-50" dirty="0">
                <a:latin typeface="Arial"/>
                <a:cs typeface="Arial"/>
              </a:rPr>
              <a:t> </a:t>
            </a:r>
            <a:r>
              <a:rPr sz="1800" spc="-5" dirty="0">
                <a:latin typeface="Arial"/>
                <a:cs typeface="Arial"/>
              </a:rPr>
              <a:t>locations</a:t>
            </a:r>
            <a:endParaRPr sz="1800">
              <a:latin typeface="Arial"/>
              <a:cs typeface="Arial"/>
            </a:endParaRPr>
          </a:p>
        </p:txBody>
      </p:sp>
      <p:sp>
        <p:nvSpPr>
          <p:cNvPr id="33" name="object 33"/>
          <p:cNvSpPr txBox="1">
            <a:spLocks noGrp="1"/>
          </p:cNvSpPr>
          <p:nvPr>
            <p:ph type="title"/>
          </p:nvPr>
        </p:nvSpPr>
        <p:spPr>
          <a:xfrm>
            <a:off x="2693796" y="44450"/>
            <a:ext cx="3696335" cy="574040"/>
          </a:xfrm>
          <a:prstGeom prst="rect">
            <a:avLst/>
          </a:prstGeom>
        </p:spPr>
        <p:txBody>
          <a:bodyPr vert="horz" wrap="square" lIns="0" tIns="12700" rIns="0" bIns="0" rtlCol="0">
            <a:spAutoFit/>
          </a:bodyPr>
          <a:lstStyle/>
          <a:p>
            <a:pPr marL="12700">
              <a:lnSpc>
                <a:spcPct val="100000"/>
              </a:lnSpc>
              <a:spcBef>
                <a:spcPts val="100"/>
              </a:spcBef>
            </a:pPr>
            <a:r>
              <a:rPr spc="-5" dirty="0"/>
              <a:t>Convolution</a:t>
            </a:r>
            <a:r>
              <a:rPr spc="-130" dirty="0"/>
              <a:t> </a:t>
            </a:r>
            <a:r>
              <a:rPr spc="-10" dirty="0"/>
              <a:t>Layer</a:t>
            </a:r>
          </a:p>
        </p:txBody>
      </p:sp>
    </p:spTree>
    <p:extLst>
      <p:ext uri="{BB962C8B-B14F-4D97-AF65-F5344CB8AC3E}">
        <p14:creationId xmlns:p14="http://schemas.microsoft.com/office/powerpoint/2010/main" val="1423027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074928" y="2055025"/>
            <a:ext cx="92710" cy="1894205"/>
          </a:xfrm>
          <a:custGeom>
            <a:avLst/>
            <a:gdLst/>
            <a:ahLst/>
            <a:cxnLst/>
            <a:rect l="l" t="t" r="r" b="b"/>
            <a:pathLst>
              <a:path w="92709" h="1894204">
                <a:moveTo>
                  <a:pt x="0" y="0"/>
                </a:moveTo>
                <a:lnTo>
                  <a:pt x="92227" y="0"/>
                </a:lnTo>
                <a:lnTo>
                  <a:pt x="92227" y="1893717"/>
                </a:lnTo>
                <a:lnTo>
                  <a:pt x="0" y="1893717"/>
                </a:lnTo>
                <a:lnTo>
                  <a:pt x="0" y="0"/>
                </a:lnTo>
                <a:close/>
              </a:path>
            </a:pathLst>
          </a:custGeom>
          <a:solidFill>
            <a:srgbClr val="D2E2F9"/>
          </a:solidFill>
        </p:spPr>
        <p:txBody>
          <a:bodyPr wrap="square" lIns="0" tIns="0" rIns="0" bIns="0" rtlCol="0"/>
          <a:lstStyle/>
          <a:p>
            <a:endParaRPr/>
          </a:p>
        </p:txBody>
      </p:sp>
      <p:sp>
        <p:nvSpPr>
          <p:cNvPr id="3" name="object 3"/>
          <p:cNvSpPr/>
          <p:nvPr/>
        </p:nvSpPr>
        <p:spPr>
          <a:xfrm>
            <a:off x="7074928" y="1190853"/>
            <a:ext cx="956944" cy="2758440"/>
          </a:xfrm>
          <a:custGeom>
            <a:avLst/>
            <a:gdLst/>
            <a:ahLst/>
            <a:cxnLst/>
            <a:rect l="l" t="t" r="r" b="b"/>
            <a:pathLst>
              <a:path w="956945" h="2758440">
                <a:moveTo>
                  <a:pt x="0" y="864172"/>
                </a:moveTo>
                <a:lnTo>
                  <a:pt x="864171" y="0"/>
                </a:lnTo>
                <a:lnTo>
                  <a:pt x="956396" y="0"/>
                </a:lnTo>
                <a:lnTo>
                  <a:pt x="956396" y="1893718"/>
                </a:lnTo>
                <a:lnTo>
                  <a:pt x="92223" y="2757887"/>
                </a:lnTo>
                <a:lnTo>
                  <a:pt x="0" y="2757887"/>
                </a:lnTo>
                <a:lnTo>
                  <a:pt x="0" y="864172"/>
                </a:lnTo>
                <a:close/>
              </a:path>
            </a:pathLst>
          </a:custGeom>
          <a:ln w="19048">
            <a:solidFill>
              <a:srgbClr val="000000"/>
            </a:solidFill>
          </a:ln>
        </p:spPr>
        <p:txBody>
          <a:bodyPr wrap="square" lIns="0" tIns="0" rIns="0" bIns="0" rtlCol="0"/>
          <a:lstStyle/>
          <a:p>
            <a:endParaRPr/>
          </a:p>
        </p:txBody>
      </p:sp>
      <p:sp>
        <p:nvSpPr>
          <p:cNvPr id="4" name="object 4"/>
          <p:cNvSpPr/>
          <p:nvPr/>
        </p:nvSpPr>
        <p:spPr>
          <a:xfrm>
            <a:off x="7074928" y="11908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5" name="object 5"/>
          <p:cNvSpPr/>
          <p:nvPr/>
        </p:nvSpPr>
        <p:spPr>
          <a:xfrm>
            <a:off x="7167155" y="20550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6" name="object 6"/>
          <p:cNvSpPr/>
          <p:nvPr/>
        </p:nvSpPr>
        <p:spPr>
          <a:xfrm>
            <a:off x="1638388" y="2313546"/>
            <a:ext cx="132080" cy="663575"/>
          </a:xfrm>
          <a:custGeom>
            <a:avLst/>
            <a:gdLst/>
            <a:ahLst/>
            <a:cxnLst/>
            <a:rect l="l" t="t" r="r" b="b"/>
            <a:pathLst>
              <a:path w="132080" h="663575">
                <a:moveTo>
                  <a:pt x="0" y="0"/>
                </a:moveTo>
                <a:lnTo>
                  <a:pt x="131610" y="0"/>
                </a:lnTo>
                <a:lnTo>
                  <a:pt x="131610" y="663194"/>
                </a:lnTo>
                <a:lnTo>
                  <a:pt x="0" y="663194"/>
                </a:lnTo>
                <a:lnTo>
                  <a:pt x="0" y="0"/>
                </a:lnTo>
                <a:close/>
              </a:path>
            </a:pathLst>
          </a:custGeom>
          <a:solidFill>
            <a:srgbClr val="DFEDDB"/>
          </a:solidFill>
        </p:spPr>
        <p:txBody>
          <a:bodyPr wrap="square" lIns="0" tIns="0" rIns="0" bIns="0" rtlCol="0"/>
          <a:lstStyle/>
          <a:p>
            <a:endParaRPr/>
          </a:p>
        </p:txBody>
      </p:sp>
      <p:sp>
        <p:nvSpPr>
          <p:cNvPr id="7" name="object 7"/>
          <p:cNvSpPr/>
          <p:nvPr/>
        </p:nvSpPr>
        <p:spPr>
          <a:xfrm>
            <a:off x="1638388" y="2162848"/>
            <a:ext cx="282575" cy="814069"/>
          </a:xfrm>
          <a:custGeom>
            <a:avLst/>
            <a:gdLst/>
            <a:ahLst/>
            <a:cxnLst/>
            <a:rect l="l" t="t" r="r" b="b"/>
            <a:pathLst>
              <a:path w="282575" h="814069">
                <a:moveTo>
                  <a:pt x="0" y="150696"/>
                </a:moveTo>
                <a:lnTo>
                  <a:pt x="150696" y="0"/>
                </a:lnTo>
                <a:lnTo>
                  <a:pt x="282298" y="0"/>
                </a:lnTo>
                <a:lnTo>
                  <a:pt x="282298" y="663197"/>
                </a:lnTo>
                <a:lnTo>
                  <a:pt x="131601" y="813897"/>
                </a:lnTo>
                <a:lnTo>
                  <a:pt x="0" y="813897"/>
                </a:lnTo>
                <a:lnTo>
                  <a:pt x="0" y="150696"/>
                </a:lnTo>
                <a:close/>
              </a:path>
            </a:pathLst>
          </a:custGeom>
          <a:ln w="19048">
            <a:solidFill>
              <a:srgbClr val="000000"/>
            </a:solidFill>
          </a:ln>
        </p:spPr>
        <p:txBody>
          <a:bodyPr wrap="square" lIns="0" tIns="0" rIns="0" bIns="0" rtlCol="0"/>
          <a:lstStyle/>
          <a:p>
            <a:endParaRPr/>
          </a:p>
        </p:txBody>
      </p:sp>
      <p:sp>
        <p:nvSpPr>
          <p:cNvPr id="8" name="object 8"/>
          <p:cNvSpPr/>
          <p:nvPr/>
        </p:nvSpPr>
        <p:spPr>
          <a:xfrm>
            <a:off x="1638388" y="2162848"/>
            <a:ext cx="282575" cy="151130"/>
          </a:xfrm>
          <a:custGeom>
            <a:avLst/>
            <a:gdLst/>
            <a:ahLst/>
            <a:cxnLst/>
            <a:rect l="l" t="t" r="r" b="b"/>
            <a:pathLst>
              <a:path w="282575" h="151130">
                <a:moveTo>
                  <a:pt x="0" y="150696"/>
                </a:moveTo>
                <a:lnTo>
                  <a:pt x="131601" y="150696"/>
                </a:lnTo>
                <a:lnTo>
                  <a:pt x="282298" y="0"/>
                </a:lnTo>
              </a:path>
            </a:pathLst>
          </a:custGeom>
          <a:ln w="19048">
            <a:solidFill>
              <a:srgbClr val="000000"/>
            </a:solidFill>
          </a:ln>
        </p:spPr>
        <p:txBody>
          <a:bodyPr wrap="square" lIns="0" tIns="0" rIns="0" bIns="0" rtlCol="0"/>
          <a:lstStyle/>
          <a:p>
            <a:endParaRPr/>
          </a:p>
        </p:txBody>
      </p:sp>
      <p:sp>
        <p:nvSpPr>
          <p:cNvPr id="9" name="object 9"/>
          <p:cNvSpPr/>
          <p:nvPr/>
        </p:nvSpPr>
        <p:spPr>
          <a:xfrm>
            <a:off x="1769998" y="2313546"/>
            <a:ext cx="0" cy="663575"/>
          </a:xfrm>
          <a:custGeom>
            <a:avLst/>
            <a:gdLst/>
            <a:ahLst/>
            <a:cxnLst/>
            <a:rect l="l" t="t" r="r" b="b"/>
            <a:pathLst>
              <a:path h="663575">
                <a:moveTo>
                  <a:pt x="0" y="0"/>
                </a:moveTo>
                <a:lnTo>
                  <a:pt x="0" y="663200"/>
                </a:lnTo>
              </a:path>
            </a:pathLst>
          </a:custGeom>
          <a:ln w="19048">
            <a:solidFill>
              <a:srgbClr val="000000"/>
            </a:solidFill>
          </a:ln>
        </p:spPr>
        <p:txBody>
          <a:bodyPr wrap="square" lIns="0" tIns="0" rIns="0" bIns="0" rtlCol="0"/>
          <a:lstStyle/>
          <a:p>
            <a:endParaRPr/>
          </a:p>
        </p:txBody>
      </p:sp>
      <p:sp>
        <p:nvSpPr>
          <p:cNvPr id="10" name="object 10"/>
          <p:cNvSpPr/>
          <p:nvPr/>
        </p:nvSpPr>
        <p:spPr>
          <a:xfrm>
            <a:off x="3234639" y="2428646"/>
            <a:ext cx="282575" cy="282575"/>
          </a:xfrm>
          <a:custGeom>
            <a:avLst/>
            <a:gdLst/>
            <a:ahLst/>
            <a:cxnLst/>
            <a:rect l="l" t="t" r="r" b="b"/>
            <a:pathLst>
              <a:path w="282575" h="282575">
                <a:moveTo>
                  <a:pt x="0" y="141148"/>
                </a:moveTo>
                <a:lnTo>
                  <a:pt x="7196" y="96534"/>
                </a:lnTo>
                <a:lnTo>
                  <a:pt x="27234" y="57787"/>
                </a:lnTo>
                <a:lnTo>
                  <a:pt x="57790" y="27233"/>
                </a:lnTo>
                <a:lnTo>
                  <a:pt x="96536" y="7194"/>
                </a:lnTo>
                <a:lnTo>
                  <a:pt x="141148" y="0"/>
                </a:lnTo>
                <a:lnTo>
                  <a:pt x="195164" y="10743"/>
                </a:lnTo>
                <a:lnTo>
                  <a:pt x="240948" y="41342"/>
                </a:lnTo>
                <a:lnTo>
                  <a:pt x="271551" y="87136"/>
                </a:lnTo>
                <a:lnTo>
                  <a:pt x="282298" y="141148"/>
                </a:lnTo>
                <a:lnTo>
                  <a:pt x="275102" y="185761"/>
                </a:lnTo>
                <a:lnTo>
                  <a:pt x="255063" y="224507"/>
                </a:lnTo>
                <a:lnTo>
                  <a:pt x="224507" y="255063"/>
                </a:lnTo>
                <a:lnTo>
                  <a:pt x="185761" y="275102"/>
                </a:lnTo>
                <a:lnTo>
                  <a:pt x="141148" y="282298"/>
                </a:lnTo>
                <a:lnTo>
                  <a:pt x="96536" y="275102"/>
                </a:lnTo>
                <a:lnTo>
                  <a:pt x="57790" y="255063"/>
                </a:lnTo>
                <a:lnTo>
                  <a:pt x="27234" y="224507"/>
                </a:lnTo>
                <a:lnTo>
                  <a:pt x="7196" y="185761"/>
                </a:lnTo>
                <a:lnTo>
                  <a:pt x="0" y="141148"/>
                </a:lnTo>
                <a:close/>
              </a:path>
            </a:pathLst>
          </a:custGeom>
          <a:ln w="19048">
            <a:solidFill>
              <a:srgbClr val="000000"/>
            </a:solidFill>
          </a:ln>
        </p:spPr>
        <p:txBody>
          <a:bodyPr wrap="square" lIns="0" tIns="0" rIns="0" bIns="0" rtlCol="0"/>
          <a:lstStyle/>
          <a:p>
            <a:endParaRPr/>
          </a:p>
        </p:txBody>
      </p:sp>
      <p:sp>
        <p:nvSpPr>
          <p:cNvPr id="11" name="object 11"/>
          <p:cNvSpPr/>
          <p:nvPr/>
        </p:nvSpPr>
        <p:spPr>
          <a:xfrm>
            <a:off x="1745145" y="2569794"/>
            <a:ext cx="1489710" cy="399415"/>
          </a:xfrm>
          <a:custGeom>
            <a:avLst/>
            <a:gdLst/>
            <a:ahLst/>
            <a:cxnLst/>
            <a:rect l="l" t="t" r="r" b="b"/>
            <a:pathLst>
              <a:path w="1489710" h="399414">
                <a:moveTo>
                  <a:pt x="0" y="398999"/>
                </a:moveTo>
                <a:lnTo>
                  <a:pt x="1489498" y="0"/>
                </a:lnTo>
              </a:path>
            </a:pathLst>
          </a:custGeom>
          <a:ln w="19048">
            <a:solidFill>
              <a:srgbClr val="000000"/>
            </a:solidFill>
          </a:ln>
        </p:spPr>
        <p:txBody>
          <a:bodyPr wrap="square" lIns="0" tIns="0" rIns="0" bIns="0" rtlCol="0"/>
          <a:lstStyle/>
          <a:p>
            <a:endParaRPr/>
          </a:p>
        </p:txBody>
      </p:sp>
      <p:sp>
        <p:nvSpPr>
          <p:cNvPr id="12" name="object 12"/>
          <p:cNvSpPr/>
          <p:nvPr/>
        </p:nvSpPr>
        <p:spPr>
          <a:xfrm>
            <a:off x="1764639" y="2332494"/>
            <a:ext cx="1470025" cy="237490"/>
          </a:xfrm>
          <a:custGeom>
            <a:avLst/>
            <a:gdLst/>
            <a:ahLst/>
            <a:cxnLst/>
            <a:rect l="l" t="t" r="r" b="b"/>
            <a:pathLst>
              <a:path w="1470025" h="237489">
                <a:moveTo>
                  <a:pt x="0" y="0"/>
                </a:moveTo>
                <a:lnTo>
                  <a:pt x="1469999" y="237299"/>
                </a:lnTo>
              </a:path>
            </a:pathLst>
          </a:custGeom>
          <a:ln w="19048">
            <a:solidFill>
              <a:srgbClr val="000000"/>
            </a:solidFill>
          </a:ln>
        </p:spPr>
        <p:txBody>
          <a:bodyPr wrap="square" lIns="0" tIns="0" rIns="0" bIns="0" rtlCol="0"/>
          <a:lstStyle/>
          <a:p>
            <a:endParaRPr/>
          </a:p>
        </p:txBody>
      </p:sp>
      <p:sp>
        <p:nvSpPr>
          <p:cNvPr id="13" name="object 13"/>
          <p:cNvSpPr/>
          <p:nvPr/>
        </p:nvSpPr>
        <p:spPr>
          <a:xfrm>
            <a:off x="1900847" y="2183091"/>
            <a:ext cx="1334135" cy="386715"/>
          </a:xfrm>
          <a:custGeom>
            <a:avLst/>
            <a:gdLst/>
            <a:ahLst/>
            <a:cxnLst/>
            <a:rect l="l" t="t" r="r" b="b"/>
            <a:pathLst>
              <a:path w="1334135" h="386714">
                <a:moveTo>
                  <a:pt x="0" y="0"/>
                </a:moveTo>
                <a:lnTo>
                  <a:pt x="1333799" y="386699"/>
                </a:lnTo>
              </a:path>
            </a:pathLst>
          </a:custGeom>
          <a:ln w="19048">
            <a:solidFill>
              <a:srgbClr val="000000"/>
            </a:solidFill>
          </a:ln>
        </p:spPr>
        <p:txBody>
          <a:bodyPr wrap="square" lIns="0" tIns="0" rIns="0" bIns="0" rtlCol="0"/>
          <a:lstStyle/>
          <a:p>
            <a:endParaRPr/>
          </a:p>
        </p:txBody>
      </p:sp>
      <p:sp>
        <p:nvSpPr>
          <p:cNvPr id="14" name="object 14"/>
          <p:cNvSpPr/>
          <p:nvPr/>
        </p:nvSpPr>
        <p:spPr>
          <a:xfrm>
            <a:off x="1926945" y="2569794"/>
            <a:ext cx="1308100" cy="250190"/>
          </a:xfrm>
          <a:custGeom>
            <a:avLst/>
            <a:gdLst/>
            <a:ahLst/>
            <a:cxnLst/>
            <a:rect l="l" t="t" r="r" b="b"/>
            <a:pathLst>
              <a:path w="1308100" h="250189">
                <a:moveTo>
                  <a:pt x="0" y="249599"/>
                </a:moveTo>
                <a:lnTo>
                  <a:pt x="1307699" y="0"/>
                </a:lnTo>
              </a:path>
            </a:pathLst>
          </a:custGeom>
          <a:ln w="19048">
            <a:solidFill>
              <a:srgbClr val="000000"/>
            </a:solidFill>
          </a:ln>
        </p:spPr>
        <p:txBody>
          <a:bodyPr wrap="square" lIns="0" tIns="0" rIns="0" bIns="0" rtlCol="0"/>
          <a:lstStyle/>
          <a:p>
            <a:endParaRPr/>
          </a:p>
        </p:txBody>
      </p:sp>
      <p:sp>
        <p:nvSpPr>
          <p:cNvPr id="15" name="object 15"/>
          <p:cNvSpPr txBox="1"/>
          <p:nvPr/>
        </p:nvSpPr>
        <p:spPr>
          <a:xfrm>
            <a:off x="1907514" y="3554717"/>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16" name="object 16"/>
          <p:cNvSpPr txBox="1"/>
          <p:nvPr/>
        </p:nvSpPr>
        <p:spPr>
          <a:xfrm>
            <a:off x="2271814" y="1481544"/>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17" name="object 17"/>
          <p:cNvSpPr txBox="1"/>
          <p:nvPr/>
        </p:nvSpPr>
        <p:spPr>
          <a:xfrm>
            <a:off x="1236910" y="3946357"/>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8" name="object 18"/>
          <p:cNvSpPr txBox="1"/>
          <p:nvPr/>
        </p:nvSpPr>
        <p:spPr>
          <a:xfrm>
            <a:off x="3552736" y="841375"/>
            <a:ext cx="2078989" cy="746760"/>
          </a:xfrm>
          <a:prstGeom prst="rect">
            <a:avLst/>
          </a:prstGeom>
        </p:spPr>
        <p:txBody>
          <a:bodyPr vert="horz" wrap="square" lIns="0" tIns="33020" rIns="0" bIns="0" rtlCol="0">
            <a:spAutoFit/>
          </a:bodyPr>
          <a:lstStyle/>
          <a:p>
            <a:pPr marL="12700" marR="5080">
              <a:lnSpc>
                <a:spcPts val="2800"/>
              </a:lnSpc>
              <a:spcBef>
                <a:spcPts val="260"/>
              </a:spcBef>
            </a:pPr>
            <a:r>
              <a:rPr sz="2400" spc="-5" dirty="0">
                <a:solidFill>
                  <a:srgbClr val="FF0000"/>
                </a:solidFill>
                <a:latin typeface="Arial"/>
                <a:cs typeface="Arial"/>
              </a:rPr>
              <a:t>32x32x3</a:t>
            </a:r>
            <a:r>
              <a:rPr sz="2400" spc="-150" dirty="0">
                <a:solidFill>
                  <a:srgbClr val="FF0000"/>
                </a:solidFill>
                <a:latin typeface="Arial"/>
                <a:cs typeface="Arial"/>
              </a:rPr>
              <a:t> </a:t>
            </a:r>
            <a:r>
              <a:rPr sz="2400" spc="-10" dirty="0">
                <a:solidFill>
                  <a:srgbClr val="FF0000"/>
                </a:solidFill>
                <a:latin typeface="Arial"/>
                <a:cs typeface="Arial"/>
              </a:rPr>
              <a:t>image  </a:t>
            </a:r>
            <a:r>
              <a:rPr sz="2400" spc="-5" dirty="0">
                <a:solidFill>
                  <a:srgbClr val="38751C"/>
                </a:solidFill>
                <a:latin typeface="Arial"/>
                <a:cs typeface="Arial"/>
              </a:rPr>
              <a:t>5x5x3</a:t>
            </a:r>
            <a:r>
              <a:rPr sz="2400" spc="-85" dirty="0">
                <a:solidFill>
                  <a:srgbClr val="38751C"/>
                </a:solidFill>
                <a:latin typeface="Arial"/>
                <a:cs typeface="Arial"/>
              </a:rPr>
              <a:t> </a:t>
            </a:r>
            <a:r>
              <a:rPr sz="2400" spc="-10" dirty="0">
                <a:solidFill>
                  <a:srgbClr val="38751C"/>
                </a:solidFill>
                <a:latin typeface="Arial"/>
                <a:cs typeface="Arial"/>
              </a:rPr>
              <a:t>filter</a:t>
            </a:r>
            <a:endParaRPr sz="2400">
              <a:latin typeface="Arial"/>
              <a:cs typeface="Arial"/>
            </a:endParaRPr>
          </a:p>
        </p:txBody>
      </p:sp>
      <p:sp>
        <p:nvSpPr>
          <p:cNvPr id="19" name="object 19"/>
          <p:cNvSpPr/>
          <p:nvPr/>
        </p:nvSpPr>
        <p:spPr>
          <a:xfrm>
            <a:off x="2404262" y="1010246"/>
            <a:ext cx="929005" cy="220345"/>
          </a:xfrm>
          <a:custGeom>
            <a:avLst/>
            <a:gdLst/>
            <a:ahLst/>
            <a:cxnLst/>
            <a:rect l="l" t="t" r="r" b="b"/>
            <a:pathLst>
              <a:path w="929004" h="220344">
                <a:moveTo>
                  <a:pt x="928685" y="0"/>
                </a:moveTo>
                <a:lnTo>
                  <a:pt x="0" y="219929"/>
                </a:lnTo>
              </a:path>
            </a:pathLst>
          </a:custGeom>
          <a:ln w="9523">
            <a:solidFill>
              <a:srgbClr val="FF2600"/>
            </a:solidFill>
          </a:ln>
        </p:spPr>
        <p:txBody>
          <a:bodyPr wrap="square" lIns="0" tIns="0" rIns="0" bIns="0" rtlCol="0"/>
          <a:lstStyle/>
          <a:p>
            <a:endParaRPr/>
          </a:p>
        </p:txBody>
      </p:sp>
      <p:sp>
        <p:nvSpPr>
          <p:cNvPr id="20" name="object 20"/>
          <p:cNvSpPr/>
          <p:nvPr/>
        </p:nvSpPr>
        <p:spPr>
          <a:xfrm>
            <a:off x="2362199" y="1214869"/>
            <a:ext cx="45720" cy="31115"/>
          </a:xfrm>
          <a:custGeom>
            <a:avLst/>
            <a:gdLst/>
            <a:ahLst/>
            <a:cxnLst/>
            <a:rect l="l" t="t" r="r" b="b"/>
            <a:pathLst>
              <a:path w="45719" h="31115">
                <a:moveTo>
                  <a:pt x="38434" y="0"/>
                </a:moveTo>
                <a:lnTo>
                  <a:pt x="0" y="25268"/>
                </a:lnTo>
                <a:lnTo>
                  <a:pt x="45687" y="30619"/>
                </a:lnTo>
                <a:lnTo>
                  <a:pt x="38434" y="0"/>
                </a:lnTo>
                <a:close/>
              </a:path>
            </a:pathLst>
          </a:custGeom>
          <a:ln w="9523">
            <a:solidFill>
              <a:srgbClr val="FF2600"/>
            </a:solidFill>
          </a:ln>
        </p:spPr>
        <p:txBody>
          <a:bodyPr wrap="square" lIns="0" tIns="0" rIns="0" bIns="0" rtlCol="0"/>
          <a:lstStyle/>
          <a:p>
            <a:endParaRPr/>
          </a:p>
        </p:txBody>
      </p:sp>
      <p:sp>
        <p:nvSpPr>
          <p:cNvPr id="21" name="object 21"/>
          <p:cNvSpPr/>
          <p:nvPr/>
        </p:nvSpPr>
        <p:spPr>
          <a:xfrm>
            <a:off x="2090915" y="1493774"/>
            <a:ext cx="1346200" cy="523240"/>
          </a:xfrm>
          <a:custGeom>
            <a:avLst/>
            <a:gdLst/>
            <a:ahLst/>
            <a:cxnLst/>
            <a:rect l="l" t="t" r="r" b="b"/>
            <a:pathLst>
              <a:path w="1346200" h="523239">
                <a:moveTo>
                  <a:pt x="1345629" y="0"/>
                </a:moveTo>
                <a:lnTo>
                  <a:pt x="0" y="523188"/>
                </a:lnTo>
              </a:path>
            </a:pathLst>
          </a:custGeom>
          <a:ln w="9523">
            <a:solidFill>
              <a:srgbClr val="458525"/>
            </a:solidFill>
          </a:ln>
        </p:spPr>
        <p:txBody>
          <a:bodyPr wrap="square" lIns="0" tIns="0" rIns="0" bIns="0" rtlCol="0"/>
          <a:lstStyle/>
          <a:p>
            <a:endParaRPr/>
          </a:p>
        </p:txBody>
      </p:sp>
      <p:sp>
        <p:nvSpPr>
          <p:cNvPr id="22" name="object 22"/>
          <p:cNvSpPr/>
          <p:nvPr/>
        </p:nvSpPr>
        <p:spPr>
          <a:xfrm>
            <a:off x="2050618" y="2002294"/>
            <a:ext cx="46355" cy="30480"/>
          </a:xfrm>
          <a:custGeom>
            <a:avLst/>
            <a:gdLst/>
            <a:ahLst/>
            <a:cxnLst/>
            <a:rect l="l" t="t" r="r" b="b"/>
            <a:pathLst>
              <a:path w="46355" h="30480">
                <a:moveTo>
                  <a:pt x="34587" y="0"/>
                </a:moveTo>
                <a:lnTo>
                  <a:pt x="0" y="30327"/>
                </a:lnTo>
                <a:lnTo>
                  <a:pt x="45989" y="29323"/>
                </a:lnTo>
                <a:lnTo>
                  <a:pt x="34587" y="0"/>
                </a:lnTo>
                <a:close/>
              </a:path>
            </a:pathLst>
          </a:custGeom>
          <a:ln w="9523">
            <a:solidFill>
              <a:srgbClr val="458525"/>
            </a:solidFill>
          </a:ln>
        </p:spPr>
        <p:txBody>
          <a:bodyPr wrap="square" lIns="0" tIns="0" rIns="0" bIns="0" rtlCol="0"/>
          <a:lstStyle/>
          <a:p>
            <a:endParaRPr/>
          </a:p>
        </p:txBody>
      </p:sp>
      <p:sp>
        <p:nvSpPr>
          <p:cNvPr id="23" name="object 23"/>
          <p:cNvSpPr/>
          <p:nvPr/>
        </p:nvSpPr>
        <p:spPr>
          <a:xfrm>
            <a:off x="3971887" y="2573096"/>
            <a:ext cx="2308860" cy="0"/>
          </a:xfrm>
          <a:custGeom>
            <a:avLst/>
            <a:gdLst/>
            <a:ahLst/>
            <a:cxnLst/>
            <a:rect l="l" t="t" r="r" b="b"/>
            <a:pathLst>
              <a:path w="2308860">
                <a:moveTo>
                  <a:pt x="0" y="0"/>
                </a:moveTo>
                <a:lnTo>
                  <a:pt x="2308638" y="0"/>
                </a:lnTo>
              </a:path>
            </a:pathLst>
          </a:custGeom>
          <a:ln w="9523">
            <a:solidFill>
              <a:srgbClr val="797979"/>
            </a:solidFill>
          </a:ln>
        </p:spPr>
        <p:txBody>
          <a:bodyPr wrap="square" lIns="0" tIns="0" rIns="0" bIns="0" rtlCol="0"/>
          <a:lstStyle/>
          <a:p>
            <a:endParaRPr/>
          </a:p>
        </p:txBody>
      </p:sp>
      <p:sp>
        <p:nvSpPr>
          <p:cNvPr id="24" name="object 24"/>
          <p:cNvSpPr/>
          <p:nvPr/>
        </p:nvSpPr>
        <p:spPr>
          <a:xfrm>
            <a:off x="6280530" y="2557373"/>
            <a:ext cx="43815" cy="31750"/>
          </a:xfrm>
          <a:custGeom>
            <a:avLst/>
            <a:gdLst/>
            <a:ahLst/>
            <a:cxnLst/>
            <a:rect l="l" t="t" r="r" b="b"/>
            <a:pathLst>
              <a:path w="43814" h="31750">
                <a:moveTo>
                  <a:pt x="0" y="31449"/>
                </a:moveTo>
                <a:lnTo>
                  <a:pt x="43224" y="15724"/>
                </a:lnTo>
                <a:lnTo>
                  <a:pt x="0" y="0"/>
                </a:lnTo>
                <a:lnTo>
                  <a:pt x="0" y="31449"/>
                </a:lnTo>
                <a:close/>
              </a:path>
            </a:pathLst>
          </a:custGeom>
          <a:ln w="9523">
            <a:solidFill>
              <a:srgbClr val="797979"/>
            </a:solidFill>
          </a:ln>
        </p:spPr>
        <p:txBody>
          <a:bodyPr wrap="square" lIns="0" tIns="0" rIns="0" bIns="0" rtlCol="0"/>
          <a:lstStyle/>
          <a:p>
            <a:endParaRPr/>
          </a:p>
        </p:txBody>
      </p:sp>
      <p:sp>
        <p:nvSpPr>
          <p:cNvPr id="25" name="object 25"/>
          <p:cNvSpPr/>
          <p:nvPr/>
        </p:nvSpPr>
        <p:spPr>
          <a:xfrm>
            <a:off x="7452906" y="2055025"/>
            <a:ext cx="92710" cy="1894205"/>
          </a:xfrm>
          <a:custGeom>
            <a:avLst/>
            <a:gdLst/>
            <a:ahLst/>
            <a:cxnLst/>
            <a:rect l="l" t="t" r="r" b="b"/>
            <a:pathLst>
              <a:path w="92709" h="1894204">
                <a:moveTo>
                  <a:pt x="0" y="0"/>
                </a:moveTo>
                <a:lnTo>
                  <a:pt x="92227" y="0"/>
                </a:lnTo>
                <a:lnTo>
                  <a:pt x="92227" y="1893717"/>
                </a:lnTo>
                <a:lnTo>
                  <a:pt x="0" y="1893717"/>
                </a:lnTo>
                <a:lnTo>
                  <a:pt x="0" y="0"/>
                </a:lnTo>
                <a:close/>
              </a:path>
            </a:pathLst>
          </a:custGeom>
          <a:solidFill>
            <a:srgbClr val="DFEDDB"/>
          </a:solidFill>
        </p:spPr>
        <p:txBody>
          <a:bodyPr wrap="square" lIns="0" tIns="0" rIns="0" bIns="0" rtlCol="0"/>
          <a:lstStyle/>
          <a:p>
            <a:endParaRPr/>
          </a:p>
        </p:txBody>
      </p:sp>
      <p:sp>
        <p:nvSpPr>
          <p:cNvPr id="26" name="object 26"/>
          <p:cNvSpPr/>
          <p:nvPr/>
        </p:nvSpPr>
        <p:spPr>
          <a:xfrm>
            <a:off x="7452905" y="1190853"/>
            <a:ext cx="956944" cy="2758440"/>
          </a:xfrm>
          <a:custGeom>
            <a:avLst/>
            <a:gdLst/>
            <a:ahLst/>
            <a:cxnLst/>
            <a:rect l="l" t="t" r="r" b="b"/>
            <a:pathLst>
              <a:path w="956945" h="2758440">
                <a:moveTo>
                  <a:pt x="0" y="864172"/>
                </a:moveTo>
                <a:lnTo>
                  <a:pt x="864171" y="0"/>
                </a:lnTo>
                <a:lnTo>
                  <a:pt x="956396" y="0"/>
                </a:lnTo>
                <a:lnTo>
                  <a:pt x="956396" y="1893718"/>
                </a:lnTo>
                <a:lnTo>
                  <a:pt x="92223" y="2757887"/>
                </a:lnTo>
                <a:lnTo>
                  <a:pt x="0" y="2757887"/>
                </a:lnTo>
                <a:lnTo>
                  <a:pt x="0" y="864172"/>
                </a:lnTo>
                <a:close/>
              </a:path>
            </a:pathLst>
          </a:custGeom>
          <a:ln w="19048">
            <a:solidFill>
              <a:srgbClr val="000000"/>
            </a:solidFill>
          </a:ln>
        </p:spPr>
        <p:txBody>
          <a:bodyPr wrap="square" lIns="0" tIns="0" rIns="0" bIns="0" rtlCol="0"/>
          <a:lstStyle/>
          <a:p>
            <a:endParaRPr/>
          </a:p>
        </p:txBody>
      </p:sp>
      <p:sp>
        <p:nvSpPr>
          <p:cNvPr id="27" name="object 27"/>
          <p:cNvSpPr/>
          <p:nvPr/>
        </p:nvSpPr>
        <p:spPr>
          <a:xfrm>
            <a:off x="7452905" y="11908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28" name="object 28"/>
          <p:cNvSpPr/>
          <p:nvPr/>
        </p:nvSpPr>
        <p:spPr>
          <a:xfrm>
            <a:off x="7545133" y="20550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29" name="object 29"/>
          <p:cNvSpPr txBox="1"/>
          <p:nvPr/>
        </p:nvSpPr>
        <p:spPr>
          <a:xfrm>
            <a:off x="7122909" y="816152"/>
            <a:ext cx="173863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activation</a:t>
            </a:r>
            <a:r>
              <a:rPr sz="1800" b="1" spc="-135" dirty="0">
                <a:latin typeface="Arial"/>
                <a:cs typeface="Arial"/>
              </a:rPr>
              <a:t> </a:t>
            </a:r>
            <a:r>
              <a:rPr sz="1800" b="1" spc="-5" dirty="0">
                <a:latin typeface="Arial"/>
                <a:cs typeface="Arial"/>
              </a:rPr>
              <a:t>maps</a:t>
            </a:r>
            <a:endParaRPr sz="1800">
              <a:latin typeface="Arial"/>
              <a:cs typeface="Arial"/>
            </a:endParaRPr>
          </a:p>
        </p:txBody>
      </p:sp>
      <p:sp>
        <p:nvSpPr>
          <p:cNvPr id="30" name="object 30"/>
          <p:cNvSpPr txBox="1"/>
          <p:nvPr/>
        </p:nvSpPr>
        <p:spPr>
          <a:xfrm>
            <a:off x="7410437" y="3968198"/>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31" name="object 31"/>
          <p:cNvSpPr txBox="1"/>
          <p:nvPr/>
        </p:nvSpPr>
        <p:spPr>
          <a:xfrm>
            <a:off x="8077936" y="3512527"/>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32" name="object 32"/>
          <p:cNvSpPr txBox="1"/>
          <p:nvPr/>
        </p:nvSpPr>
        <p:spPr>
          <a:xfrm>
            <a:off x="8496998" y="2101545"/>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33" name="object 33"/>
          <p:cNvSpPr txBox="1"/>
          <p:nvPr/>
        </p:nvSpPr>
        <p:spPr>
          <a:xfrm>
            <a:off x="3915435" y="2783227"/>
            <a:ext cx="2397760" cy="572135"/>
          </a:xfrm>
          <a:prstGeom prst="rect">
            <a:avLst/>
          </a:prstGeom>
        </p:spPr>
        <p:txBody>
          <a:bodyPr vert="horz" wrap="square" lIns="0" tIns="22860" rIns="0" bIns="0" rtlCol="0">
            <a:spAutoFit/>
          </a:bodyPr>
          <a:lstStyle/>
          <a:p>
            <a:pPr marL="12700" marR="5080">
              <a:lnSpc>
                <a:spcPts val="2150"/>
              </a:lnSpc>
              <a:spcBef>
                <a:spcPts val="180"/>
              </a:spcBef>
            </a:pPr>
            <a:r>
              <a:rPr sz="1800" spc="-5" dirty="0">
                <a:latin typeface="Arial"/>
                <a:cs typeface="Arial"/>
              </a:rPr>
              <a:t>convolve </a:t>
            </a:r>
            <a:r>
              <a:rPr sz="1800" spc="-10" dirty="0">
                <a:latin typeface="Arial"/>
                <a:cs typeface="Arial"/>
              </a:rPr>
              <a:t>(slide) over</a:t>
            </a:r>
            <a:r>
              <a:rPr sz="1800" spc="-95" dirty="0">
                <a:latin typeface="Arial"/>
                <a:cs typeface="Arial"/>
              </a:rPr>
              <a:t> </a:t>
            </a:r>
            <a:r>
              <a:rPr sz="1800" spc="-10" dirty="0">
                <a:latin typeface="Arial"/>
                <a:cs typeface="Arial"/>
              </a:rPr>
              <a:t>all  </a:t>
            </a:r>
            <a:r>
              <a:rPr sz="1800" spc="-5" dirty="0">
                <a:latin typeface="Arial"/>
                <a:cs typeface="Arial"/>
              </a:rPr>
              <a:t>spatial</a:t>
            </a:r>
            <a:r>
              <a:rPr sz="1800" spc="-50" dirty="0">
                <a:latin typeface="Arial"/>
                <a:cs typeface="Arial"/>
              </a:rPr>
              <a:t> </a:t>
            </a:r>
            <a:r>
              <a:rPr sz="1800" spc="-5" dirty="0">
                <a:latin typeface="Arial"/>
                <a:cs typeface="Arial"/>
              </a:rPr>
              <a:t>locations</a:t>
            </a:r>
            <a:endParaRPr sz="1800">
              <a:latin typeface="Arial"/>
              <a:cs typeface="Arial"/>
            </a:endParaRPr>
          </a:p>
        </p:txBody>
      </p:sp>
      <p:sp>
        <p:nvSpPr>
          <p:cNvPr id="34" name="object 34"/>
          <p:cNvSpPr/>
          <p:nvPr/>
        </p:nvSpPr>
        <p:spPr>
          <a:xfrm>
            <a:off x="1221872" y="1934070"/>
            <a:ext cx="213360" cy="2014855"/>
          </a:xfrm>
          <a:custGeom>
            <a:avLst/>
            <a:gdLst/>
            <a:ahLst/>
            <a:cxnLst/>
            <a:rect l="l" t="t" r="r" b="b"/>
            <a:pathLst>
              <a:path w="213359" h="2014854">
                <a:moveTo>
                  <a:pt x="0" y="0"/>
                </a:moveTo>
                <a:lnTo>
                  <a:pt x="213177" y="0"/>
                </a:lnTo>
                <a:lnTo>
                  <a:pt x="213177" y="2014672"/>
                </a:lnTo>
                <a:lnTo>
                  <a:pt x="0" y="2014672"/>
                </a:lnTo>
                <a:lnTo>
                  <a:pt x="0" y="0"/>
                </a:lnTo>
                <a:close/>
              </a:path>
            </a:pathLst>
          </a:custGeom>
          <a:solidFill>
            <a:srgbClr val="F7D6D5">
              <a:alpha val="51759"/>
            </a:srgbClr>
          </a:solidFill>
        </p:spPr>
        <p:txBody>
          <a:bodyPr wrap="square" lIns="0" tIns="0" rIns="0" bIns="0" rtlCol="0"/>
          <a:lstStyle/>
          <a:p>
            <a:endParaRPr/>
          </a:p>
        </p:txBody>
      </p:sp>
      <p:sp>
        <p:nvSpPr>
          <p:cNvPr id="35" name="object 35"/>
          <p:cNvSpPr/>
          <p:nvPr/>
        </p:nvSpPr>
        <p:spPr>
          <a:xfrm>
            <a:off x="1221872" y="1190853"/>
            <a:ext cx="956944" cy="2758440"/>
          </a:xfrm>
          <a:custGeom>
            <a:avLst/>
            <a:gdLst/>
            <a:ahLst/>
            <a:cxnLst/>
            <a:rect l="l" t="t" r="r" b="b"/>
            <a:pathLst>
              <a:path w="956944" h="2758440">
                <a:moveTo>
                  <a:pt x="0" y="743225"/>
                </a:moveTo>
                <a:lnTo>
                  <a:pt x="743225" y="0"/>
                </a:lnTo>
                <a:lnTo>
                  <a:pt x="956397" y="0"/>
                </a:lnTo>
                <a:lnTo>
                  <a:pt x="956397" y="2014668"/>
                </a:lnTo>
                <a:lnTo>
                  <a:pt x="213171" y="2757887"/>
                </a:lnTo>
                <a:lnTo>
                  <a:pt x="0" y="2757887"/>
                </a:lnTo>
                <a:lnTo>
                  <a:pt x="0" y="743225"/>
                </a:lnTo>
                <a:close/>
              </a:path>
            </a:pathLst>
          </a:custGeom>
          <a:ln w="19048">
            <a:solidFill>
              <a:srgbClr val="000000"/>
            </a:solidFill>
          </a:ln>
        </p:spPr>
        <p:txBody>
          <a:bodyPr wrap="square" lIns="0" tIns="0" rIns="0" bIns="0" rtlCol="0"/>
          <a:lstStyle/>
          <a:p>
            <a:endParaRPr/>
          </a:p>
        </p:txBody>
      </p:sp>
      <p:sp>
        <p:nvSpPr>
          <p:cNvPr id="36" name="object 36"/>
          <p:cNvSpPr/>
          <p:nvPr/>
        </p:nvSpPr>
        <p:spPr>
          <a:xfrm>
            <a:off x="1221872" y="1190853"/>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37" name="object 37"/>
          <p:cNvSpPr/>
          <p:nvPr/>
        </p:nvSpPr>
        <p:spPr>
          <a:xfrm>
            <a:off x="1435049" y="1934070"/>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38" name="object 38"/>
          <p:cNvSpPr txBox="1"/>
          <p:nvPr/>
        </p:nvSpPr>
        <p:spPr>
          <a:xfrm>
            <a:off x="2590800" y="3778250"/>
            <a:ext cx="409384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consider </a:t>
            </a:r>
            <a:r>
              <a:rPr sz="2400" dirty="0">
                <a:latin typeface="Arial"/>
                <a:cs typeface="Arial"/>
              </a:rPr>
              <a:t>a </a:t>
            </a:r>
            <a:r>
              <a:rPr sz="2400" spc="-5" dirty="0">
                <a:latin typeface="Arial"/>
                <a:cs typeface="Arial"/>
              </a:rPr>
              <a:t>second, </a:t>
            </a:r>
            <a:r>
              <a:rPr sz="2400" spc="-5" dirty="0">
                <a:solidFill>
                  <a:srgbClr val="38751C"/>
                </a:solidFill>
                <a:latin typeface="Arial"/>
                <a:cs typeface="Arial"/>
              </a:rPr>
              <a:t>green</a:t>
            </a:r>
            <a:r>
              <a:rPr sz="2400" spc="-90" dirty="0">
                <a:solidFill>
                  <a:srgbClr val="38751C"/>
                </a:solidFill>
                <a:latin typeface="Arial"/>
                <a:cs typeface="Arial"/>
              </a:rPr>
              <a:t> </a:t>
            </a:r>
            <a:r>
              <a:rPr sz="2400" spc="-10" dirty="0">
                <a:latin typeface="Arial"/>
                <a:cs typeface="Arial"/>
              </a:rPr>
              <a:t>filter</a:t>
            </a:r>
            <a:endParaRPr sz="2400">
              <a:latin typeface="Arial"/>
              <a:cs typeface="Arial"/>
            </a:endParaRPr>
          </a:p>
        </p:txBody>
      </p:sp>
      <p:sp>
        <p:nvSpPr>
          <p:cNvPr id="40" name="object 40"/>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39" name="object 39"/>
          <p:cNvSpPr txBox="1">
            <a:spLocks noGrp="1"/>
          </p:cNvSpPr>
          <p:nvPr>
            <p:ph type="title"/>
          </p:nvPr>
        </p:nvSpPr>
        <p:spPr>
          <a:xfrm>
            <a:off x="2693796" y="44450"/>
            <a:ext cx="3696335" cy="574040"/>
          </a:xfrm>
          <a:prstGeom prst="rect">
            <a:avLst/>
          </a:prstGeom>
        </p:spPr>
        <p:txBody>
          <a:bodyPr vert="horz" wrap="square" lIns="0" tIns="12700" rIns="0" bIns="0" rtlCol="0">
            <a:spAutoFit/>
          </a:bodyPr>
          <a:lstStyle/>
          <a:p>
            <a:pPr marL="12700">
              <a:lnSpc>
                <a:spcPct val="100000"/>
              </a:lnSpc>
              <a:spcBef>
                <a:spcPts val="100"/>
              </a:spcBef>
            </a:pPr>
            <a:r>
              <a:rPr spc="-5" dirty="0"/>
              <a:t>Convolution</a:t>
            </a:r>
            <a:r>
              <a:rPr spc="-130" dirty="0"/>
              <a:t> </a:t>
            </a:r>
            <a:r>
              <a:rPr spc="-10" dirty="0"/>
              <a:t>Layer</a:t>
            </a:r>
          </a:p>
        </p:txBody>
      </p:sp>
    </p:spTree>
    <p:extLst>
      <p:ext uri="{BB962C8B-B14F-4D97-AF65-F5344CB8AC3E}">
        <p14:creationId xmlns:p14="http://schemas.microsoft.com/office/powerpoint/2010/main" val="3048276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21872" y="1705470"/>
            <a:ext cx="213360" cy="2014855"/>
          </a:xfrm>
          <a:custGeom>
            <a:avLst/>
            <a:gdLst/>
            <a:ahLst/>
            <a:cxnLst/>
            <a:rect l="l" t="t" r="r" b="b"/>
            <a:pathLst>
              <a:path w="213359" h="2014854">
                <a:moveTo>
                  <a:pt x="0" y="0"/>
                </a:moveTo>
                <a:lnTo>
                  <a:pt x="213177" y="0"/>
                </a:lnTo>
                <a:lnTo>
                  <a:pt x="213177" y="2014677"/>
                </a:lnTo>
                <a:lnTo>
                  <a:pt x="0" y="2014677"/>
                </a:lnTo>
                <a:lnTo>
                  <a:pt x="0" y="0"/>
                </a:lnTo>
                <a:close/>
              </a:path>
            </a:pathLst>
          </a:custGeom>
          <a:solidFill>
            <a:srgbClr val="F7D6D5">
              <a:alpha val="51759"/>
            </a:srgbClr>
          </a:solidFill>
        </p:spPr>
        <p:txBody>
          <a:bodyPr wrap="square" lIns="0" tIns="0" rIns="0" bIns="0" rtlCol="0"/>
          <a:lstStyle/>
          <a:p>
            <a:endParaRPr/>
          </a:p>
        </p:txBody>
      </p:sp>
      <p:sp>
        <p:nvSpPr>
          <p:cNvPr id="3" name="object 3"/>
          <p:cNvSpPr/>
          <p:nvPr/>
        </p:nvSpPr>
        <p:spPr>
          <a:xfrm>
            <a:off x="1221872" y="962253"/>
            <a:ext cx="956944" cy="2758440"/>
          </a:xfrm>
          <a:custGeom>
            <a:avLst/>
            <a:gdLst/>
            <a:ahLst/>
            <a:cxnLst/>
            <a:rect l="l" t="t" r="r" b="b"/>
            <a:pathLst>
              <a:path w="956944" h="2758440">
                <a:moveTo>
                  <a:pt x="0" y="743225"/>
                </a:moveTo>
                <a:lnTo>
                  <a:pt x="743225" y="0"/>
                </a:lnTo>
                <a:lnTo>
                  <a:pt x="956397" y="0"/>
                </a:lnTo>
                <a:lnTo>
                  <a:pt x="956397" y="2014668"/>
                </a:lnTo>
                <a:lnTo>
                  <a:pt x="213171" y="2757888"/>
                </a:lnTo>
                <a:lnTo>
                  <a:pt x="0" y="2757888"/>
                </a:lnTo>
                <a:lnTo>
                  <a:pt x="0" y="743225"/>
                </a:lnTo>
                <a:close/>
              </a:path>
            </a:pathLst>
          </a:custGeom>
          <a:ln w="19048">
            <a:solidFill>
              <a:srgbClr val="000000"/>
            </a:solidFill>
          </a:ln>
        </p:spPr>
        <p:txBody>
          <a:bodyPr wrap="square" lIns="0" tIns="0" rIns="0" bIns="0" rtlCol="0"/>
          <a:lstStyle/>
          <a:p>
            <a:endParaRPr/>
          </a:p>
        </p:txBody>
      </p:sp>
      <p:sp>
        <p:nvSpPr>
          <p:cNvPr id="4" name="object 4"/>
          <p:cNvSpPr/>
          <p:nvPr/>
        </p:nvSpPr>
        <p:spPr>
          <a:xfrm>
            <a:off x="1221872" y="962253"/>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5" name="object 5"/>
          <p:cNvSpPr/>
          <p:nvPr/>
        </p:nvSpPr>
        <p:spPr>
          <a:xfrm>
            <a:off x="1435049" y="1705470"/>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6" name="object 6"/>
          <p:cNvSpPr/>
          <p:nvPr/>
        </p:nvSpPr>
        <p:spPr>
          <a:xfrm>
            <a:off x="5703341" y="1826425"/>
            <a:ext cx="92710" cy="1894205"/>
          </a:xfrm>
          <a:custGeom>
            <a:avLst/>
            <a:gdLst/>
            <a:ahLst/>
            <a:cxnLst/>
            <a:rect l="l" t="t" r="r" b="b"/>
            <a:pathLst>
              <a:path w="92710" h="1894204">
                <a:moveTo>
                  <a:pt x="0" y="0"/>
                </a:moveTo>
                <a:lnTo>
                  <a:pt x="92214" y="0"/>
                </a:lnTo>
                <a:lnTo>
                  <a:pt x="92214" y="1893722"/>
                </a:lnTo>
                <a:lnTo>
                  <a:pt x="0" y="1893722"/>
                </a:lnTo>
                <a:lnTo>
                  <a:pt x="0" y="0"/>
                </a:lnTo>
                <a:close/>
              </a:path>
            </a:pathLst>
          </a:custGeom>
          <a:solidFill>
            <a:srgbClr val="D2E2F9"/>
          </a:solidFill>
        </p:spPr>
        <p:txBody>
          <a:bodyPr wrap="square" lIns="0" tIns="0" rIns="0" bIns="0" rtlCol="0"/>
          <a:lstStyle/>
          <a:p>
            <a:endParaRPr/>
          </a:p>
        </p:txBody>
      </p:sp>
      <p:sp>
        <p:nvSpPr>
          <p:cNvPr id="7" name="object 7"/>
          <p:cNvSpPr/>
          <p:nvPr/>
        </p:nvSpPr>
        <p:spPr>
          <a:xfrm>
            <a:off x="5703341" y="962253"/>
            <a:ext cx="956944" cy="2758440"/>
          </a:xfrm>
          <a:custGeom>
            <a:avLst/>
            <a:gdLst/>
            <a:ahLst/>
            <a:cxnLst/>
            <a:rect l="l" t="t" r="r" b="b"/>
            <a:pathLst>
              <a:path w="956945" h="2758440">
                <a:moveTo>
                  <a:pt x="0" y="864172"/>
                </a:moveTo>
                <a:lnTo>
                  <a:pt x="864171" y="0"/>
                </a:lnTo>
                <a:lnTo>
                  <a:pt x="956396" y="0"/>
                </a:lnTo>
                <a:lnTo>
                  <a:pt x="956396" y="1893718"/>
                </a:lnTo>
                <a:lnTo>
                  <a:pt x="92223" y="2757888"/>
                </a:lnTo>
                <a:lnTo>
                  <a:pt x="0" y="2757888"/>
                </a:lnTo>
                <a:lnTo>
                  <a:pt x="0" y="864172"/>
                </a:lnTo>
                <a:close/>
              </a:path>
            </a:pathLst>
          </a:custGeom>
          <a:ln w="19048">
            <a:solidFill>
              <a:srgbClr val="000000"/>
            </a:solidFill>
          </a:ln>
        </p:spPr>
        <p:txBody>
          <a:bodyPr wrap="square" lIns="0" tIns="0" rIns="0" bIns="0" rtlCol="0"/>
          <a:lstStyle/>
          <a:p>
            <a:endParaRPr/>
          </a:p>
        </p:txBody>
      </p:sp>
      <p:sp>
        <p:nvSpPr>
          <p:cNvPr id="8" name="object 8"/>
          <p:cNvSpPr/>
          <p:nvPr/>
        </p:nvSpPr>
        <p:spPr>
          <a:xfrm>
            <a:off x="5703341" y="9622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9" name="object 9"/>
          <p:cNvSpPr/>
          <p:nvPr/>
        </p:nvSpPr>
        <p:spPr>
          <a:xfrm>
            <a:off x="5795555" y="18264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10" name="object 10"/>
          <p:cNvSpPr txBox="1"/>
          <p:nvPr/>
        </p:nvSpPr>
        <p:spPr>
          <a:xfrm>
            <a:off x="1907514" y="3326117"/>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11" name="object 11"/>
          <p:cNvSpPr txBox="1"/>
          <p:nvPr/>
        </p:nvSpPr>
        <p:spPr>
          <a:xfrm>
            <a:off x="1236910" y="37177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2" name="object 12"/>
          <p:cNvSpPr/>
          <p:nvPr/>
        </p:nvSpPr>
        <p:spPr>
          <a:xfrm>
            <a:off x="2828887" y="2344496"/>
            <a:ext cx="2308860" cy="0"/>
          </a:xfrm>
          <a:custGeom>
            <a:avLst/>
            <a:gdLst/>
            <a:ahLst/>
            <a:cxnLst/>
            <a:rect l="l" t="t" r="r" b="b"/>
            <a:pathLst>
              <a:path w="2308860">
                <a:moveTo>
                  <a:pt x="0" y="0"/>
                </a:moveTo>
                <a:lnTo>
                  <a:pt x="2308638" y="0"/>
                </a:lnTo>
              </a:path>
            </a:pathLst>
          </a:custGeom>
          <a:ln w="9523">
            <a:solidFill>
              <a:srgbClr val="797979"/>
            </a:solidFill>
          </a:ln>
        </p:spPr>
        <p:txBody>
          <a:bodyPr wrap="square" lIns="0" tIns="0" rIns="0" bIns="0" rtlCol="0"/>
          <a:lstStyle/>
          <a:p>
            <a:endParaRPr/>
          </a:p>
        </p:txBody>
      </p:sp>
      <p:sp>
        <p:nvSpPr>
          <p:cNvPr id="13" name="object 13"/>
          <p:cNvSpPr/>
          <p:nvPr/>
        </p:nvSpPr>
        <p:spPr>
          <a:xfrm>
            <a:off x="5137543" y="2328760"/>
            <a:ext cx="43815" cy="31750"/>
          </a:xfrm>
          <a:custGeom>
            <a:avLst/>
            <a:gdLst/>
            <a:ahLst/>
            <a:cxnLst/>
            <a:rect l="l" t="t" r="r" b="b"/>
            <a:pathLst>
              <a:path w="43814" h="31750">
                <a:moveTo>
                  <a:pt x="0" y="31463"/>
                </a:moveTo>
                <a:lnTo>
                  <a:pt x="43224" y="15732"/>
                </a:lnTo>
                <a:lnTo>
                  <a:pt x="0" y="0"/>
                </a:lnTo>
                <a:lnTo>
                  <a:pt x="0" y="31463"/>
                </a:lnTo>
                <a:close/>
              </a:path>
            </a:pathLst>
          </a:custGeom>
          <a:ln w="9523">
            <a:solidFill>
              <a:srgbClr val="797979"/>
            </a:solidFill>
          </a:ln>
        </p:spPr>
        <p:txBody>
          <a:bodyPr wrap="square" lIns="0" tIns="0" rIns="0" bIns="0" rtlCol="0"/>
          <a:lstStyle/>
          <a:p>
            <a:endParaRPr/>
          </a:p>
        </p:txBody>
      </p:sp>
      <p:sp>
        <p:nvSpPr>
          <p:cNvPr id="14" name="object 14"/>
          <p:cNvSpPr/>
          <p:nvPr/>
        </p:nvSpPr>
        <p:spPr>
          <a:xfrm>
            <a:off x="5852705" y="1826425"/>
            <a:ext cx="92710" cy="1894205"/>
          </a:xfrm>
          <a:custGeom>
            <a:avLst/>
            <a:gdLst/>
            <a:ahLst/>
            <a:cxnLst/>
            <a:rect l="l" t="t" r="r" b="b"/>
            <a:pathLst>
              <a:path w="92710" h="1894204">
                <a:moveTo>
                  <a:pt x="0" y="0"/>
                </a:moveTo>
                <a:lnTo>
                  <a:pt x="92227" y="0"/>
                </a:lnTo>
                <a:lnTo>
                  <a:pt x="92227" y="1893722"/>
                </a:lnTo>
                <a:lnTo>
                  <a:pt x="0" y="1893722"/>
                </a:lnTo>
                <a:lnTo>
                  <a:pt x="0" y="0"/>
                </a:lnTo>
                <a:close/>
              </a:path>
            </a:pathLst>
          </a:custGeom>
          <a:solidFill>
            <a:srgbClr val="DFEDDB"/>
          </a:solidFill>
        </p:spPr>
        <p:txBody>
          <a:bodyPr wrap="square" lIns="0" tIns="0" rIns="0" bIns="0" rtlCol="0"/>
          <a:lstStyle/>
          <a:p>
            <a:endParaRPr/>
          </a:p>
        </p:txBody>
      </p:sp>
      <p:sp>
        <p:nvSpPr>
          <p:cNvPr id="15" name="object 15"/>
          <p:cNvSpPr/>
          <p:nvPr/>
        </p:nvSpPr>
        <p:spPr>
          <a:xfrm>
            <a:off x="5852706" y="962253"/>
            <a:ext cx="956944" cy="2758440"/>
          </a:xfrm>
          <a:custGeom>
            <a:avLst/>
            <a:gdLst/>
            <a:ahLst/>
            <a:cxnLst/>
            <a:rect l="l" t="t" r="r" b="b"/>
            <a:pathLst>
              <a:path w="956945" h="2758440">
                <a:moveTo>
                  <a:pt x="0" y="864172"/>
                </a:moveTo>
                <a:lnTo>
                  <a:pt x="864171" y="0"/>
                </a:lnTo>
                <a:lnTo>
                  <a:pt x="956396" y="0"/>
                </a:lnTo>
                <a:lnTo>
                  <a:pt x="956396" y="1893718"/>
                </a:lnTo>
                <a:lnTo>
                  <a:pt x="92223" y="2757888"/>
                </a:lnTo>
                <a:lnTo>
                  <a:pt x="0" y="2757888"/>
                </a:lnTo>
                <a:lnTo>
                  <a:pt x="0" y="864172"/>
                </a:lnTo>
                <a:close/>
              </a:path>
            </a:pathLst>
          </a:custGeom>
          <a:ln w="19048">
            <a:solidFill>
              <a:srgbClr val="000000"/>
            </a:solidFill>
          </a:ln>
        </p:spPr>
        <p:txBody>
          <a:bodyPr wrap="square" lIns="0" tIns="0" rIns="0" bIns="0" rtlCol="0"/>
          <a:lstStyle/>
          <a:p>
            <a:endParaRPr/>
          </a:p>
        </p:txBody>
      </p:sp>
      <p:sp>
        <p:nvSpPr>
          <p:cNvPr id="16" name="object 16"/>
          <p:cNvSpPr/>
          <p:nvPr/>
        </p:nvSpPr>
        <p:spPr>
          <a:xfrm>
            <a:off x="5852706" y="9622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17" name="object 17"/>
          <p:cNvSpPr/>
          <p:nvPr/>
        </p:nvSpPr>
        <p:spPr>
          <a:xfrm>
            <a:off x="5944933" y="18264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18" name="object 18"/>
          <p:cNvSpPr txBox="1"/>
          <p:nvPr/>
        </p:nvSpPr>
        <p:spPr>
          <a:xfrm>
            <a:off x="6038837" y="3739603"/>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6</a:t>
            </a:r>
            <a:endParaRPr sz="1800">
              <a:latin typeface="Arial"/>
              <a:cs typeface="Arial"/>
            </a:endParaRPr>
          </a:p>
        </p:txBody>
      </p:sp>
      <p:sp>
        <p:nvSpPr>
          <p:cNvPr id="19" name="object 19"/>
          <p:cNvSpPr txBox="1"/>
          <p:nvPr/>
        </p:nvSpPr>
        <p:spPr>
          <a:xfrm>
            <a:off x="7094410" y="330314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20" name="object 20"/>
          <p:cNvSpPr txBox="1"/>
          <p:nvPr/>
        </p:nvSpPr>
        <p:spPr>
          <a:xfrm>
            <a:off x="5891314" y="587552"/>
            <a:ext cx="173863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activation</a:t>
            </a:r>
            <a:r>
              <a:rPr sz="1800" b="1" spc="-135" dirty="0">
                <a:latin typeface="Arial"/>
                <a:cs typeface="Arial"/>
              </a:rPr>
              <a:t> </a:t>
            </a:r>
            <a:r>
              <a:rPr sz="1800" b="1" spc="-5" dirty="0">
                <a:latin typeface="Arial"/>
                <a:cs typeface="Arial"/>
              </a:rPr>
              <a:t>maps</a:t>
            </a:r>
            <a:endParaRPr sz="1800">
              <a:latin typeface="Arial"/>
              <a:cs typeface="Arial"/>
            </a:endParaRPr>
          </a:p>
        </p:txBody>
      </p:sp>
      <p:sp>
        <p:nvSpPr>
          <p:cNvPr id="21" name="object 21"/>
          <p:cNvSpPr txBox="1"/>
          <p:nvPr/>
        </p:nvSpPr>
        <p:spPr>
          <a:xfrm>
            <a:off x="2271814" y="126065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22" name="object 22"/>
          <p:cNvSpPr txBox="1"/>
          <p:nvPr/>
        </p:nvSpPr>
        <p:spPr>
          <a:xfrm>
            <a:off x="7601089" y="173563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23" name="object 23"/>
          <p:cNvSpPr txBox="1"/>
          <p:nvPr/>
        </p:nvSpPr>
        <p:spPr>
          <a:xfrm>
            <a:off x="2919514" y="2410002"/>
            <a:ext cx="18542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Convolution</a:t>
            </a:r>
            <a:r>
              <a:rPr sz="1800" spc="-120" dirty="0">
                <a:latin typeface="Arial"/>
                <a:cs typeface="Arial"/>
              </a:rPr>
              <a:t> </a:t>
            </a:r>
            <a:r>
              <a:rPr sz="1800" spc="-5" dirty="0">
                <a:latin typeface="Arial"/>
                <a:cs typeface="Arial"/>
              </a:rPr>
              <a:t>Layer</a:t>
            </a:r>
            <a:endParaRPr sz="1800">
              <a:latin typeface="Arial"/>
              <a:cs typeface="Arial"/>
            </a:endParaRPr>
          </a:p>
        </p:txBody>
      </p:sp>
      <p:sp>
        <p:nvSpPr>
          <p:cNvPr id="24" name="object 24"/>
          <p:cNvSpPr txBox="1">
            <a:spLocks noGrp="1"/>
          </p:cNvSpPr>
          <p:nvPr>
            <p:ph type="title"/>
          </p:nvPr>
        </p:nvSpPr>
        <p:spPr>
          <a:xfrm>
            <a:off x="339398" y="137083"/>
            <a:ext cx="8174355" cy="330200"/>
          </a:xfrm>
          <a:prstGeom prst="rect">
            <a:avLst/>
          </a:prstGeom>
        </p:spPr>
        <p:txBody>
          <a:bodyPr vert="horz" wrap="square" lIns="0" tIns="12700" rIns="0" bIns="0" rtlCol="0">
            <a:spAutoFit/>
          </a:bodyPr>
          <a:lstStyle/>
          <a:p>
            <a:pPr marL="12700">
              <a:lnSpc>
                <a:spcPct val="100000"/>
              </a:lnSpc>
              <a:spcBef>
                <a:spcPts val="100"/>
              </a:spcBef>
            </a:pPr>
            <a:r>
              <a:rPr sz="2000" spc="-5" dirty="0"/>
              <a:t>For </a:t>
            </a:r>
            <a:r>
              <a:rPr sz="2000" spc="-10" dirty="0"/>
              <a:t>example, </a:t>
            </a:r>
            <a:r>
              <a:rPr sz="2000" spc="-5" dirty="0"/>
              <a:t>if we </a:t>
            </a:r>
            <a:r>
              <a:rPr sz="2000" spc="-10" dirty="0"/>
              <a:t>had </a:t>
            </a:r>
            <a:r>
              <a:rPr sz="2000" dirty="0"/>
              <a:t>6 </a:t>
            </a:r>
            <a:r>
              <a:rPr sz="2000" spc="-10" dirty="0"/>
              <a:t>5x5 </a:t>
            </a:r>
            <a:r>
              <a:rPr sz="2000" spc="-5" dirty="0"/>
              <a:t>filters, </a:t>
            </a:r>
            <a:r>
              <a:rPr sz="2000" spc="-10" dirty="0"/>
              <a:t>we’ll get </a:t>
            </a:r>
            <a:r>
              <a:rPr sz="2000" dirty="0"/>
              <a:t>6 </a:t>
            </a:r>
            <a:r>
              <a:rPr sz="2000" spc="-10" dirty="0"/>
              <a:t>separate activation</a:t>
            </a:r>
            <a:r>
              <a:rPr sz="2000" spc="90" dirty="0"/>
              <a:t> </a:t>
            </a:r>
            <a:r>
              <a:rPr sz="2000" spc="-5" dirty="0"/>
              <a:t>maps:</a:t>
            </a:r>
            <a:endParaRPr sz="2000"/>
          </a:p>
        </p:txBody>
      </p:sp>
      <p:sp>
        <p:nvSpPr>
          <p:cNvPr id="25" name="object 25"/>
          <p:cNvSpPr/>
          <p:nvPr/>
        </p:nvSpPr>
        <p:spPr>
          <a:xfrm>
            <a:off x="6005105" y="1826425"/>
            <a:ext cx="92710" cy="1894205"/>
          </a:xfrm>
          <a:custGeom>
            <a:avLst/>
            <a:gdLst/>
            <a:ahLst/>
            <a:cxnLst/>
            <a:rect l="l" t="t" r="r" b="b"/>
            <a:pathLst>
              <a:path w="92710" h="1894204">
                <a:moveTo>
                  <a:pt x="0" y="0"/>
                </a:moveTo>
                <a:lnTo>
                  <a:pt x="92227" y="0"/>
                </a:lnTo>
                <a:lnTo>
                  <a:pt x="92227" y="1893722"/>
                </a:lnTo>
                <a:lnTo>
                  <a:pt x="0" y="1893722"/>
                </a:lnTo>
                <a:lnTo>
                  <a:pt x="0" y="0"/>
                </a:lnTo>
                <a:close/>
              </a:path>
            </a:pathLst>
          </a:custGeom>
          <a:solidFill>
            <a:srgbClr val="F7D6D5"/>
          </a:solidFill>
        </p:spPr>
        <p:txBody>
          <a:bodyPr wrap="square" lIns="0" tIns="0" rIns="0" bIns="0" rtlCol="0"/>
          <a:lstStyle/>
          <a:p>
            <a:endParaRPr/>
          </a:p>
        </p:txBody>
      </p:sp>
      <p:sp>
        <p:nvSpPr>
          <p:cNvPr id="26" name="object 26"/>
          <p:cNvSpPr/>
          <p:nvPr/>
        </p:nvSpPr>
        <p:spPr>
          <a:xfrm>
            <a:off x="6005105" y="962253"/>
            <a:ext cx="956944" cy="2758440"/>
          </a:xfrm>
          <a:custGeom>
            <a:avLst/>
            <a:gdLst/>
            <a:ahLst/>
            <a:cxnLst/>
            <a:rect l="l" t="t" r="r" b="b"/>
            <a:pathLst>
              <a:path w="956945" h="2758440">
                <a:moveTo>
                  <a:pt x="0" y="864172"/>
                </a:moveTo>
                <a:lnTo>
                  <a:pt x="864171" y="0"/>
                </a:lnTo>
                <a:lnTo>
                  <a:pt x="956396" y="0"/>
                </a:lnTo>
                <a:lnTo>
                  <a:pt x="956396" y="1893718"/>
                </a:lnTo>
                <a:lnTo>
                  <a:pt x="92223" y="2757888"/>
                </a:lnTo>
                <a:lnTo>
                  <a:pt x="0" y="2757888"/>
                </a:lnTo>
                <a:lnTo>
                  <a:pt x="0" y="864172"/>
                </a:lnTo>
                <a:close/>
              </a:path>
            </a:pathLst>
          </a:custGeom>
          <a:ln w="19048">
            <a:solidFill>
              <a:srgbClr val="000000"/>
            </a:solidFill>
          </a:ln>
        </p:spPr>
        <p:txBody>
          <a:bodyPr wrap="square" lIns="0" tIns="0" rIns="0" bIns="0" rtlCol="0"/>
          <a:lstStyle/>
          <a:p>
            <a:endParaRPr/>
          </a:p>
        </p:txBody>
      </p:sp>
      <p:sp>
        <p:nvSpPr>
          <p:cNvPr id="27" name="object 27"/>
          <p:cNvSpPr/>
          <p:nvPr/>
        </p:nvSpPr>
        <p:spPr>
          <a:xfrm>
            <a:off x="6005105" y="9622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28" name="object 28"/>
          <p:cNvSpPr/>
          <p:nvPr/>
        </p:nvSpPr>
        <p:spPr>
          <a:xfrm>
            <a:off x="6097333" y="18264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29" name="object 29"/>
          <p:cNvSpPr/>
          <p:nvPr/>
        </p:nvSpPr>
        <p:spPr>
          <a:xfrm>
            <a:off x="6157505" y="1826425"/>
            <a:ext cx="92710" cy="1894205"/>
          </a:xfrm>
          <a:custGeom>
            <a:avLst/>
            <a:gdLst/>
            <a:ahLst/>
            <a:cxnLst/>
            <a:rect l="l" t="t" r="r" b="b"/>
            <a:pathLst>
              <a:path w="92710" h="1894204">
                <a:moveTo>
                  <a:pt x="0" y="0"/>
                </a:moveTo>
                <a:lnTo>
                  <a:pt x="92227" y="0"/>
                </a:lnTo>
                <a:lnTo>
                  <a:pt x="92227" y="1893722"/>
                </a:lnTo>
                <a:lnTo>
                  <a:pt x="0" y="1893722"/>
                </a:lnTo>
                <a:lnTo>
                  <a:pt x="0" y="0"/>
                </a:lnTo>
                <a:close/>
              </a:path>
            </a:pathLst>
          </a:custGeom>
          <a:solidFill>
            <a:srgbClr val="FFF4D5"/>
          </a:solidFill>
        </p:spPr>
        <p:txBody>
          <a:bodyPr wrap="square" lIns="0" tIns="0" rIns="0" bIns="0" rtlCol="0"/>
          <a:lstStyle/>
          <a:p>
            <a:endParaRPr/>
          </a:p>
        </p:txBody>
      </p:sp>
      <p:sp>
        <p:nvSpPr>
          <p:cNvPr id="30" name="object 30"/>
          <p:cNvSpPr/>
          <p:nvPr/>
        </p:nvSpPr>
        <p:spPr>
          <a:xfrm>
            <a:off x="6157505" y="962253"/>
            <a:ext cx="956944" cy="2758440"/>
          </a:xfrm>
          <a:custGeom>
            <a:avLst/>
            <a:gdLst/>
            <a:ahLst/>
            <a:cxnLst/>
            <a:rect l="l" t="t" r="r" b="b"/>
            <a:pathLst>
              <a:path w="956945" h="2758440">
                <a:moveTo>
                  <a:pt x="0" y="864172"/>
                </a:moveTo>
                <a:lnTo>
                  <a:pt x="864171" y="0"/>
                </a:lnTo>
                <a:lnTo>
                  <a:pt x="956396" y="0"/>
                </a:lnTo>
                <a:lnTo>
                  <a:pt x="956396" y="1893718"/>
                </a:lnTo>
                <a:lnTo>
                  <a:pt x="92223" y="2757888"/>
                </a:lnTo>
                <a:lnTo>
                  <a:pt x="0" y="2757888"/>
                </a:lnTo>
                <a:lnTo>
                  <a:pt x="0" y="864172"/>
                </a:lnTo>
                <a:close/>
              </a:path>
            </a:pathLst>
          </a:custGeom>
          <a:ln w="19048">
            <a:solidFill>
              <a:srgbClr val="000000"/>
            </a:solidFill>
          </a:ln>
        </p:spPr>
        <p:txBody>
          <a:bodyPr wrap="square" lIns="0" tIns="0" rIns="0" bIns="0" rtlCol="0"/>
          <a:lstStyle/>
          <a:p>
            <a:endParaRPr/>
          </a:p>
        </p:txBody>
      </p:sp>
      <p:sp>
        <p:nvSpPr>
          <p:cNvPr id="31" name="object 31"/>
          <p:cNvSpPr/>
          <p:nvPr/>
        </p:nvSpPr>
        <p:spPr>
          <a:xfrm>
            <a:off x="6157505" y="9622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32" name="object 32"/>
          <p:cNvSpPr/>
          <p:nvPr/>
        </p:nvSpPr>
        <p:spPr>
          <a:xfrm>
            <a:off x="6249733" y="18264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33" name="object 33"/>
          <p:cNvSpPr/>
          <p:nvPr/>
        </p:nvSpPr>
        <p:spPr>
          <a:xfrm>
            <a:off x="6309905" y="1826425"/>
            <a:ext cx="92710" cy="1894205"/>
          </a:xfrm>
          <a:custGeom>
            <a:avLst/>
            <a:gdLst/>
            <a:ahLst/>
            <a:cxnLst/>
            <a:rect l="l" t="t" r="r" b="b"/>
            <a:pathLst>
              <a:path w="92710" h="1894204">
                <a:moveTo>
                  <a:pt x="0" y="0"/>
                </a:moveTo>
                <a:lnTo>
                  <a:pt x="92227" y="0"/>
                </a:lnTo>
                <a:lnTo>
                  <a:pt x="92227" y="1893722"/>
                </a:lnTo>
                <a:lnTo>
                  <a:pt x="0" y="1893722"/>
                </a:lnTo>
                <a:lnTo>
                  <a:pt x="0" y="0"/>
                </a:lnTo>
                <a:close/>
              </a:path>
            </a:pathLst>
          </a:custGeom>
          <a:solidFill>
            <a:srgbClr val="E0DAED"/>
          </a:solidFill>
        </p:spPr>
        <p:txBody>
          <a:bodyPr wrap="square" lIns="0" tIns="0" rIns="0" bIns="0" rtlCol="0"/>
          <a:lstStyle/>
          <a:p>
            <a:endParaRPr/>
          </a:p>
        </p:txBody>
      </p:sp>
      <p:sp>
        <p:nvSpPr>
          <p:cNvPr id="34" name="object 34"/>
          <p:cNvSpPr/>
          <p:nvPr/>
        </p:nvSpPr>
        <p:spPr>
          <a:xfrm>
            <a:off x="6309905" y="962253"/>
            <a:ext cx="956944" cy="2758440"/>
          </a:xfrm>
          <a:custGeom>
            <a:avLst/>
            <a:gdLst/>
            <a:ahLst/>
            <a:cxnLst/>
            <a:rect l="l" t="t" r="r" b="b"/>
            <a:pathLst>
              <a:path w="956945" h="2758440">
                <a:moveTo>
                  <a:pt x="0" y="864172"/>
                </a:moveTo>
                <a:lnTo>
                  <a:pt x="864171" y="0"/>
                </a:lnTo>
                <a:lnTo>
                  <a:pt x="956396" y="0"/>
                </a:lnTo>
                <a:lnTo>
                  <a:pt x="956396" y="1893718"/>
                </a:lnTo>
                <a:lnTo>
                  <a:pt x="92223" y="2757888"/>
                </a:lnTo>
                <a:lnTo>
                  <a:pt x="0" y="2757888"/>
                </a:lnTo>
                <a:lnTo>
                  <a:pt x="0" y="864172"/>
                </a:lnTo>
                <a:close/>
              </a:path>
            </a:pathLst>
          </a:custGeom>
          <a:ln w="19048">
            <a:solidFill>
              <a:srgbClr val="000000"/>
            </a:solidFill>
          </a:ln>
        </p:spPr>
        <p:txBody>
          <a:bodyPr wrap="square" lIns="0" tIns="0" rIns="0" bIns="0" rtlCol="0"/>
          <a:lstStyle/>
          <a:p>
            <a:endParaRPr/>
          </a:p>
        </p:txBody>
      </p:sp>
      <p:sp>
        <p:nvSpPr>
          <p:cNvPr id="35" name="object 35"/>
          <p:cNvSpPr/>
          <p:nvPr/>
        </p:nvSpPr>
        <p:spPr>
          <a:xfrm>
            <a:off x="6309905" y="9622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36" name="object 36"/>
          <p:cNvSpPr/>
          <p:nvPr/>
        </p:nvSpPr>
        <p:spPr>
          <a:xfrm>
            <a:off x="6402133" y="18264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37" name="object 37"/>
          <p:cNvSpPr/>
          <p:nvPr/>
        </p:nvSpPr>
        <p:spPr>
          <a:xfrm>
            <a:off x="6462305" y="1826425"/>
            <a:ext cx="92710" cy="1894205"/>
          </a:xfrm>
          <a:custGeom>
            <a:avLst/>
            <a:gdLst/>
            <a:ahLst/>
            <a:cxnLst/>
            <a:rect l="l" t="t" r="r" b="b"/>
            <a:pathLst>
              <a:path w="92709" h="1894204">
                <a:moveTo>
                  <a:pt x="0" y="0"/>
                </a:moveTo>
                <a:lnTo>
                  <a:pt x="92227" y="0"/>
                </a:lnTo>
                <a:lnTo>
                  <a:pt x="92227" y="1893722"/>
                </a:lnTo>
                <a:lnTo>
                  <a:pt x="0" y="1893722"/>
                </a:lnTo>
                <a:lnTo>
                  <a:pt x="0" y="0"/>
                </a:lnTo>
                <a:close/>
              </a:path>
            </a:pathLst>
          </a:custGeom>
          <a:solidFill>
            <a:srgbClr val="FCE9D6"/>
          </a:solidFill>
        </p:spPr>
        <p:txBody>
          <a:bodyPr wrap="square" lIns="0" tIns="0" rIns="0" bIns="0" rtlCol="0"/>
          <a:lstStyle/>
          <a:p>
            <a:endParaRPr/>
          </a:p>
        </p:txBody>
      </p:sp>
      <p:sp>
        <p:nvSpPr>
          <p:cNvPr id="38" name="object 38"/>
          <p:cNvSpPr/>
          <p:nvPr/>
        </p:nvSpPr>
        <p:spPr>
          <a:xfrm>
            <a:off x="6462305" y="962253"/>
            <a:ext cx="956944" cy="2758440"/>
          </a:xfrm>
          <a:custGeom>
            <a:avLst/>
            <a:gdLst/>
            <a:ahLst/>
            <a:cxnLst/>
            <a:rect l="l" t="t" r="r" b="b"/>
            <a:pathLst>
              <a:path w="956945" h="2758440">
                <a:moveTo>
                  <a:pt x="0" y="864172"/>
                </a:moveTo>
                <a:lnTo>
                  <a:pt x="864171" y="0"/>
                </a:lnTo>
                <a:lnTo>
                  <a:pt x="956396" y="0"/>
                </a:lnTo>
                <a:lnTo>
                  <a:pt x="956396" y="1893718"/>
                </a:lnTo>
                <a:lnTo>
                  <a:pt x="92223" y="2757888"/>
                </a:lnTo>
                <a:lnTo>
                  <a:pt x="0" y="2757888"/>
                </a:lnTo>
                <a:lnTo>
                  <a:pt x="0" y="864172"/>
                </a:lnTo>
                <a:close/>
              </a:path>
            </a:pathLst>
          </a:custGeom>
          <a:ln w="19048">
            <a:solidFill>
              <a:srgbClr val="000000"/>
            </a:solidFill>
          </a:ln>
        </p:spPr>
        <p:txBody>
          <a:bodyPr wrap="square" lIns="0" tIns="0" rIns="0" bIns="0" rtlCol="0"/>
          <a:lstStyle/>
          <a:p>
            <a:endParaRPr/>
          </a:p>
        </p:txBody>
      </p:sp>
      <p:sp>
        <p:nvSpPr>
          <p:cNvPr id="39" name="object 39"/>
          <p:cNvSpPr/>
          <p:nvPr/>
        </p:nvSpPr>
        <p:spPr>
          <a:xfrm>
            <a:off x="6462305" y="9622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40" name="object 40"/>
          <p:cNvSpPr/>
          <p:nvPr/>
        </p:nvSpPr>
        <p:spPr>
          <a:xfrm>
            <a:off x="6554533" y="18264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41" name="object 41"/>
          <p:cNvSpPr txBox="1"/>
          <p:nvPr/>
        </p:nvSpPr>
        <p:spPr>
          <a:xfrm>
            <a:off x="892672" y="4173617"/>
            <a:ext cx="6380480" cy="330200"/>
          </a:xfrm>
          <a:prstGeom prst="rect">
            <a:avLst/>
          </a:prstGeom>
        </p:spPr>
        <p:txBody>
          <a:bodyPr vert="horz" wrap="square" lIns="0" tIns="12700" rIns="0" bIns="0" rtlCol="0">
            <a:spAutoFit/>
          </a:bodyPr>
          <a:lstStyle/>
          <a:p>
            <a:pPr marL="12700">
              <a:lnSpc>
                <a:spcPct val="100000"/>
              </a:lnSpc>
              <a:spcBef>
                <a:spcPts val="100"/>
              </a:spcBef>
            </a:pPr>
            <a:r>
              <a:rPr sz="2000" spc="-25" dirty="0">
                <a:latin typeface="Arial"/>
                <a:cs typeface="Arial"/>
              </a:rPr>
              <a:t>We </a:t>
            </a:r>
            <a:r>
              <a:rPr sz="2000" spc="-10" dirty="0">
                <a:latin typeface="Arial"/>
                <a:cs typeface="Arial"/>
              </a:rPr>
              <a:t>stack these </a:t>
            </a:r>
            <a:r>
              <a:rPr sz="2000" spc="-5" dirty="0">
                <a:latin typeface="Arial"/>
                <a:cs typeface="Arial"/>
              </a:rPr>
              <a:t>up to </a:t>
            </a:r>
            <a:r>
              <a:rPr sz="2000" spc="-10" dirty="0">
                <a:latin typeface="Arial"/>
                <a:cs typeface="Arial"/>
              </a:rPr>
              <a:t>get </a:t>
            </a:r>
            <a:r>
              <a:rPr sz="2000" dirty="0">
                <a:latin typeface="Arial"/>
                <a:cs typeface="Arial"/>
              </a:rPr>
              <a:t>a </a:t>
            </a:r>
            <a:r>
              <a:rPr sz="2000" spc="-10" dirty="0">
                <a:latin typeface="Arial"/>
                <a:cs typeface="Arial"/>
              </a:rPr>
              <a:t>“new image” </a:t>
            </a:r>
            <a:r>
              <a:rPr sz="2000" spc="-5" dirty="0">
                <a:latin typeface="Arial"/>
                <a:cs typeface="Arial"/>
              </a:rPr>
              <a:t>of </a:t>
            </a:r>
            <a:r>
              <a:rPr sz="2000" spc="-10" dirty="0">
                <a:latin typeface="Arial"/>
                <a:cs typeface="Arial"/>
              </a:rPr>
              <a:t>size</a:t>
            </a:r>
            <a:r>
              <a:rPr sz="2000" spc="10" dirty="0">
                <a:latin typeface="Arial"/>
                <a:cs typeface="Arial"/>
              </a:rPr>
              <a:t> </a:t>
            </a:r>
            <a:r>
              <a:rPr sz="2000" spc="-5" dirty="0">
                <a:latin typeface="Arial"/>
                <a:cs typeface="Arial"/>
              </a:rPr>
              <a:t>28x28x6!</a:t>
            </a:r>
            <a:endParaRPr sz="2000">
              <a:latin typeface="Arial"/>
              <a:cs typeface="Arial"/>
            </a:endParaRPr>
          </a:p>
        </p:txBody>
      </p:sp>
      <p:sp>
        <p:nvSpPr>
          <p:cNvPr id="42" name="object 42"/>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Tree>
    <p:extLst>
      <p:ext uri="{BB962C8B-B14F-4D97-AF65-F5344CB8AC3E}">
        <p14:creationId xmlns:p14="http://schemas.microsoft.com/office/powerpoint/2010/main" val="1413757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398" y="137083"/>
            <a:ext cx="4371975" cy="360680"/>
          </a:xfrm>
          <a:prstGeom prst="rect">
            <a:avLst/>
          </a:prstGeom>
        </p:spPr>
        <p:txBody>
          <a:bodyPr vert="horz" wrap="square" lIns="0" tIns="12700" rIns="0" bIns="0" rtlCol="0">
            <a:spAutoFit/>
          </a:bodyPr>
          <a:lstStyle/>
          <a:p>
            <a:pPr marL="12700">
              <a:lnSpc>
                <a:spcPct val="100000"/>
              </a:lnSpc>
              <a:spcBef>
                <a:spcPts val="100"/>
              </a:spcBef>
            </a:pPr>
            <a:r>
              <a:rPr sz="2200" dirty="0"/>
              <a:t>A </a:t>
            </a:r>
            <a:r>
              <a:rPr sz="2200" spc="-10" dirty="0"/>
              <a:t>closer look </a:t>
            </a:r>
            <a:r>
              <a:rPr sz="2200" spc="-5" dirty="0"/>
              <a:t>at </a:t>
            </a:r>
            <a:r>
              <a:rPr sz="2200" spc="-10" dirty="0"/>
              <a:t>spatial</a:t>
            </a:r>
            <a:r>
              <a:rPr sz="2200" spc="-65" dirty="0"/>
              <a:t> </a:t>
            </a:r>
            <a:r>
              <a:rPr sz="2200" spc="-5" dirty="0"/>
              <a:t>dimensions:</a:t>
            </a:r>
            <a:endParaRPr sz="2200"/>
          </a:p>
        </p:txBody>
      </p:sp>
      <p:sp>
        <p:nvSpPr>
          <p:cNvPr id="3" name="object 3"/>
          <p:cNvSpPr/>
          <p:nvPr/>
        </p:nvSpPr>
        <p:spPr>
          <a:xfrm>
            <a:off x="1267096" y="2454821"/>
            <a:ext cx="132080" cy="663575"/>
          </a:xfrm>
          <a:custGeom>
            <a:avLst/>
            <a:gdLst/>
            <a:ahLst/>
            <a:cxnLst/>
            <a:rect l="l" t="t" r="r" b="b"/>
            <a:pathLst>
              <a:path w="132080" h="663575">
                <a:moveTo>
                  <a:pt x="0" y="0"/>
                </a:moveTo>
                <a:lnTo>
                  <a:pt x="131605" y="0"/>
                </a:lnTo>
                <a:lnTo>
                  <a:pt x="131605" y="663194"/>
                </a:lnTo>
                <a:lnTo>
                  <a:pt x="0" y="663194"/>
                </a:lnTo>
                <a:lnTo>
                  <a:pt x="0" y="0"/>
                </a:lnTo>
                <a:close/>
              </a:path>
            </a:pathLst>
          </a:custGeom>
          <a:solidFill>
            <a:srgbClr val="D2E2F9"/>
          </a:solidFill>
        </p:spPr>
        <p:txBody>
          <a:bodyPr wrap="square" lIns="0" tIns="0" rIns="0" bIns="0" rtlCol="0"/>
          <a:lstStyle/>
          <a:p>
            <a:endParaRPr/>
          </a:p>
        </p:txBody>
      </p:sp>
      <p:sp>
        <p:nvSpPr>
          <p:cNvPr id="4" name="object 4"/>
          <p:cNvSpPr/>
          <p:nvPr/>
        </p:nvSpPr>
        <p:spPr>
          <a:xfrm>
            <a:off x="1267096" y="2304122"/>
            <a:ext cx="282575" cy="814069"/>
          </a:xfrm>
          <a:custGeom>
            <a:avLst/>
            <a:gdLst/>
            <a:ahLst/>
            <a:cxnLst/>
            <a:rect l="l" t="t" r="r" b="b"/>
            <a:pathLst>
              <a:path w="282575" h="814069">
                <a:moveTo>
                  <a:pt x="0" y="150696"/>
                </a:moveTo>
                <a:lnTo>
                  <a:pt x="150696" y="0"/>
                </a:lnTo>
                <a:lnTo>
                  <a:pt x="282298" y="0"/>
                </a:lnTo>
                <a:lnTo>
                  <a:pt x="282298" y="663197"/>
                </a:lnTo>
                <a:lnTo>
                  <a:pt x="131601" y="813897"/>
                </a:lnTo>
                <a:lnTo>
                  <a:pt x="0" y="813897"/>
                </a:lnTo>
                <a:lnTo>
                  <a:pt x="0" y="150696"/>
                </a:lnTo>
                <a:close/>
              </a:path>
            </a:pathLst>
          </a:custGeom>
          <a:ln w="19048">
            <a:solidFill>
              <a:srgbClr val="000000"/>
            </a:solidFill>
          </a:ln>
        </p:spPr>
        <p:txBody>
          <a:bodyPr wrap="square" lIns="0" tIns="0" rIns="0" bIns="0" rtlCol="0"/>
          <a:lstStyle/>
          <a:p>
            <a:endParaRPr/>
          </a:p>
        </p:txBody>
      </p:sp>
      <p:sp>
        <p:nvSpPr>
          <p:cNvPr id="5" name="object 5"/>
          <p:cNvSpPr/>
          <p:nvPr/>
        </p:nvSpPr>
        <p:spPr>
          <a:xfrm>
            <a:off x="1267096" y="2304122"/>
            <a:ext cx="282575" cy="151130"/>
          </a:xfrm>
          <a:custGeom>
            <a:avLst/>
            <a:gdLst/>
            <a:ahLst/>
            <a:cxnLst/>
            <a:rect l="l" t="t" r="r" b="b"/>
            <a:pathLst>
              <a:path w="282575" h="151130">
                <a:moveTo>
                  <a:pt x="0" y="150696"/>
                </a:moveTo>
                <a:lnTo>
                  <a:pt x="131601" y="150696"/>
                </a:lnTo>
                <a:lnTo>
                  <a:pt x="282298" y="0"/>
                </a:lnTo>
              </a:path>
            </a:pathLst>
          </a:custGeom>
          <a:ln w="19048">
            <a:solidFill>
              <a:srgbClr val="000000"/>
            </a:solidFill>
          </a:ln>
        </p:spPr>
        <p:txBody>
          <a:bodyPr wrap="square" lIns="0" tIns="0" rIns="0" bIns="0" rtlCol="0"/>
          <a:lstStyle/>
          <a:p>
            <a:endParaRPr/>
          </a:p>
        </p:txBody>
      </p:sp>
      <p:sp>
        <p:nvSpPr>
          <p:cNvPr id="6" name="object 6"/>
          <p:cNvSpPr/>
          <p:nvPr/>
        </p:nvSpPr>
        <p:spPr>
          <a:xfrm>
            <a:off x="1398701" y="2454821"/>
            <a:ext cx="0" cy="663575"/>
          </a:xfrm>
          <a:custGeom>
            <a:avLst/>
            <a:gdLst/>
            <a:ahLst/>
            <a:cxnLst/>
            <a:rect l="l" t="t" r="r" b="b"/>
            <a:pathLst>
              <a:path h="663575">
                <a:moveTo>
                  <a:pt x="0" y="0"/>
                </a:moveTo>
                <a:lnTo>
                  <a:pt x="0" y="663200"/>
                </a:lnTo>
              </a:path>
            </a:pathLst>
          </a:custGeom>
          <a:ln w="19048">
            <a:solidFill>
              <a:srgbClr val="000000"/>
            </a:solidFill>
          </a:ln>
        </p:spPr>
        <p:txBody>
          <a:bodyPr wrap="square" lIns="0" tIns="0" rIns="0" bIns="0" rtlCol="0"/>
          <a:lstStyle/>
          <a:p>
            <a:endParaRPr/>
          </a:p>
        </p:txBody>
      </p:sp>
      <p:sp>
        <p:nvSpPr>
          <p:cNvPr id="7" name="object 7"/>
          <p:cNvSpPr/>
          <p:nvPr/>
        </p:nvSpPr>
        <p:spPr>
          <a:xfrm>
            <a:off x="2863342" y="2569921"/>
            <a:ext cx="282575" cy="282575"/>
          </a:xfrm>
          <a:custGeom>
            <a:avLst/>
            <a:gdLst/>
            <a:ahLst/>
            <a:cxnLst/>
            <a:rect l="l" t="t" r="r" b="b"/>
            <a:pathLst>
              <a:path w="282575" h="282575">
                <a:moveTo>
                  <a:pt x="0" y="141148"/>
                </a:moveTo>
                <a:lnTo>
                  <a:pt x="7196" y="96536"/>
                </a:lnTo>
                <a:lnTo>
                  <a:pt x="27234" y="57790"/>
                </a:lnTo>
                <a:lnTo>
                  <a:pt x="57790" y="27234"/>
                </a:lnTo>
                <a:lnTo>
                  <a:pt x="96536" y="7196"/>
                </a:lnTo>
                <a:lnTo>
                  <a:pt x="141148" y="0"/>
                </a:lnTo>
                <a:lnTo>
                  <a:pt x="195154" y="10746"/>
                </a:lnTo>
                <a:lnTo>
                  <a:pt x="240948" y="41349"/>
                </a:lnTo>
                <a:lnTo>
                  <a:pt x="271551" y="87142"/>
                </a:lnTo>
                <a:lnTo>
                  <a:pt x="282298" y="141148"/>
                </a:lnTo>
                <a:lnTo>
                  <a:pt x="275102" y="185761"/>
                </a:lnTo>
                <a:lnTo>
                  <a:pt x="255063" y="224507"/>
                </a:lnTo>
                <a:lnTo>
                  <a:pt x="224507" y="255063"/>
                </a:lnTo>
                <a:lnTo>
                  <a:pt x="185761" y="275102"/>
                </a:lnTo>
                <a:lnTo>
                  <a:pt x="141148" y="282298"/>
                </a:lnTo>
                <a:lnTo>
                  <a:pt x="96536" y="275102"/>
                </a:lnTo>
                <a:lnTo>
                  <a:pt x="57790" y="255063"/>
                </a:lnTo>
                <a:lnTo>
                  <a:pt x="27234" y="224507"/>
                </a:lnTo>
                <a:lnTo>
                  <a:pt x="7196" y="185761"/>
                </a:lnTo>
                <a:lnTo>
                  <a:pt x="0" y="141148"/>
                </a:lnTo>
                <a:close/>
              </a:path>
            </a:pathLst>
          </a:custGeom>
          <a:ln w="19048">
            <a:solidFill>
              <a:srgbClr val="000000"/>
            </a:solidFill>
          </a:ln>
        </p:spPr>
        <p:txBody>
          <a:bodyPr wrap="square" lIns="0" tIns="0" rIns="0" bIns="0" rtlCol="0"/>
          <a:lstStyle/>
          <a:p>
            <a:endParaRPr/>
          </a:p>
        </p:txBody>
      </p:sp>
      <p:sp>
        <p:nvSpPr>
          <p:cNvPr id="8" name="object 8"/>
          <p:cNvSpPr/>
          <p:nvPr/>
        </p:nvSpPr>
        <p:spPr>
          <a:xfrm>
            <a:off x="1373847" y="2711069"/>
            <a:ext cx="1489710" cy="399415"/>
          </a:xfrm>
          <a:custGeom>
            <a:avLst/>
            <a:gdLst/>
            <a:ahLst/>
            <a:cxnLst/>
            <a:rect l="l" t="t" r="r" b="b"/>
            <a:pathLst>
              <a:path w="1489710" h="399414">
                <a:moveTo>
                  <a:pt x="0" y="398999"/>
                </a:moveTo>
                <a:lnTo>
                  <a:pt x="1489498" y="0"/>
                </a:lnTo>
              </a:path>
            </a:pathLst>
          </a:custGeom>
          <a:ln w="19048">
            <a:solidFill>
              <a:srgbClr val="000000"/>
            </a:solidFill>
          </a:ln>
        </p:spPr>
        <p:txBody>
          <a:bodyPr wrap="square" lIns="0" tIns="0" rIns="0" bIns="0" rtlCol="0"/>
          <a:lstStyle/>
          <a:p>
            <a:endParaRPr/>
          </a:p>
        </p:txBody>
      </p:sp>
      <p:sp>
        <p:nvSpPr>
          <p:cNvPr id="9" name="object 9"/>
          <p:cNvSpPr/>
          <p:nvPr/>
        </p:nvSpPr>
        <p:spPr>
          <a:xfrm>
            <a:off x="1393342" y="2473769"/>
            <a:ext cx="1470025" cy="237490"/>
          </a:xfrm>
          <a:custGeom>
            <a:avLst/>
            <a:gdLst/>
            <a:ahLst/>
            <a:cxnLst/>
            <a:rect l="l" t="t" r="r" b="b"/>
            <a:pathLst>
              <a:path w="1470025" h="237489">
                <a:moveTo>
                  <a:pt x="0" y="0"/>
                </a:moveTo>
                <a:lnTo>
                  <a:pt x="1469998" y="237299"/>
                </a:lnTo>
              </a:path>
            </a:pathLst>
          </a:custGeom>
          <a:ln w="19048">
            <a:solidFill>
              <a:srgbClr val="000000"/>
            </a:solidFill>
          </a:ln>
        </p:spPr>
        <p:txBody>
          <a:bodyPr wrap="square" lIns="0" tIns="0" rIns="0" bIns="0" rtlCol="0"/>
          <a:lstStyle/>
          <a:p>
            <a:endParaRPr/>
          </a:p>
        </p:txBody>
      </p:sp>
      <p:sp>
        <p:nvSpPr>
          <p:cNvPr id="10" name="object 10"/>
          <p:cNvSpPr/>
          <p:nvPr/>
        </p:nvSpPr>
        <p:spPr>
          <a:xfrm>
            <a:off x="1529549" y="2324366"/>
            <a:ext cx="1334135" cy="386715"/>
          </a:xfrm>
          <a:custGeom>
            <a:avLst/>
            <a:gdLst/>
            <a:ahLst/>
            <a:cxnLst/>
            <a:rect l="l" t="t" r="r" b="b"/>
            <a:pathLst>
              <a:path w="1334135" h="386714">
                <a:moveTo>
                  <a:pt x="0" y="0"/>
                </a:moveTo>
                <a:lnTo>
                  <a:pt x="1333799" y="386699"/>
                </a:lnTo>
              </a:path>
            </a:pathLst>
          </a:custGeom>
          <a:ln w="19048">
            <a:solidFill>
              <a:srgbClr val="000000"/>
            </a:solidFill>
          </a:ln>
        </p:spPr>
        <p:txBody>
          <a:bodyPr wrap="square" lIns="0" tIns="0" rIns="0" bIns="0" rtlCol="0"/>
          <a:lstStyle/>
          <a:p>
            <a:endParaRPr/>
          </a:p>
        </p:txBody>
      </p:sp>
      <p:sp>
        <p:nvSpPr>
          <p:cNvPr id="11" name="object 11"/>
          <p:cNvSpPr/>
          <p:nvPr/>
        </p:nvSpPr>
        <p:spPr>
          <a:xfrm>
            <a:off x="1555648" y="2711069"/>
            <a:ext cx="1308100" cy="250190"/>
          </a:xfrm>
          <a:custGeom>
            <a:avLst/>
            <a:gdLst/>
            <a:ahLst/>
            <a:cxnLst/>
            <a:rect l="l" t="t" r="r" b="b"/>
            <a:pathLst>
              <a:path w="1308100" h="250189">
                <a:moveTo>
                  <a:pt x="0" y="249599"/>
                </a:moveTo>
                <a:lnTo>
                  <a:pt x="1307699" y="0"/>
                </a:lnTo>
              </a:path>
            </a:pathLst>
          </a:custGeom>
          <a:ln w="19048">
            <a:solidFill>
              <a:srgbClr val="000000"/>
            </a:solidFill>
          </a:ln>
        </p:spPr>
        <p:txBody>
          <a:bodyPr wrap="square" lIns="0" tIns="0" rIns="0" bIns="0" rtlCol="0"/>
          <a:lstStyle/>
          <a:p>
            <a:endParaRPr/>
          </a:p>
        </p:txBody>
      </p:sp>
      <p:sp>
        <p:nvSpPr>
          <p:cNvPr id="12" name="object 12"/>
          <p:cNvSpPr txBox="1"/>
          <p:nvPr/>
        </p:nvSpPr>
        <p:spPr>
          <a:xfrm>
            <a:off x="1536217" y="369599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13" name="object 13"/>
          <p:cNvSpPr txBox="1"/>
          <p:nvPr/>
        </p:nvSpPr>
        <p:spPr>
          <a:xfrm>
            <a:off x="865610" y="4087632"/>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4" name="object 14"/>
          <p:cNvSpPr/>
          <p:nvPr/>
        </p:nvSpPr>
        <p:spPr>
          <a:xfrm>
            <a:off x="850572" y="2075345"/>
            <a:ext cx="213360" cy="2014855"/>
          </a:xfrm>
          <a:custGeom>
            <a:avLst/>
            <a:gdLst/>
            <a:ahLst/>
            <a:cxnLst/>
            <a:rect l="l" t="t" r="r" b="b"/>
            <a:pathLst>
              <a:path w="213359" h="2014854">
                <a:moveTo>
                  <a:pt x="0" y="0"/>
                </a:moveTo>
                <a:lnTo>
                  <a:pt x="213173" y="0"/>
                </a:lnTo>
                <a:lnTo>
                  <a:pt x="213173" y="2014672"/>
                </a:lnTo>
                <a:lnTo>
                  <a:pt x="0" y="2014672"/>
                </a:lnTo>
                <a:lnTo>
                  <a:pt x="0" y="0"/>
                </a:lnTo>
                <a:close/>
              </a:path>
            </a:pathLst>
          </a:custGeom>
          <a:solidFill>
            <a:srgbClr val="F7D6D5">
              <a:alpha val="51759"/>
            </a:srgbClr>
          </a:solidFill>
        </p:spPr>
        <p:txBody>
          <a:bodyPr wrap="square" lIns="0" tIns="0" rIns="0" bIns="0" rtlCol="0"/>
          <a:lstStyle/>
          <a:p>
            <a:endParaRPr/>
          </a:p>
        </p:txBody>
      </p:sp>
      <p:sp>
        <p:nvSpPr>
          <p:cNvPr id="15" name="object 15"/>
          <p:cNvSpPr/>
          <p:nvPr/>
        </p:nvSpPr>
        <p:spPr>
          <a:xfrm>
            <a:off x="850572" y="1332128"/>
            <a:ext cx="956944" cy="2758440"/>
          </a:xfrm>
          <a:custGeom>
            <a:avLst/>
            <a:gdLst/>
            <a:ahLst/>
            <a:cxnLst/>
            <a:rect l="l" t="t" r="r" b="b"/>
            <a:pathLst>
              <a:path w="956944" h="2758440">
                <a:moveTo>
                  <a:pt x="0" y="743225"/>
                </a:moveTo>
                <a:lnTo>
                  <a:pt x="743225" y="0"/>
                </a:lnTo>
                <a:lnTo>
                  <a:pt x="956397" y="0"/>
                </a:lnTo>
                <a:lnTo>
                  <a:pt x="956397" y="2014668"/>
                </a:lnTo>
                <a:lnTo>
                  <a:pt x="213171" y="2757888"/>
                </a:lnTo>
                <a:lnTo>
                  <a:pt x="0" y="2757888"/>
                </a:lnTo>
                <a:lnTo>
                  <a:pt x="0" y="743225"/>
                </a:lnTo>
                <a:close/>
              </a:path>
            </a:pathLst>
          </a:custGeom>
          <a:ln w="19048">
            <a:solidFill>
              <a:srgbClr val="000000"/>
            </a:solidFill>
          </a:ln>
        </p:spPr>
        <p:txBody>
          <a:bodyPr wrap="square" lIns="0" tIns="0" rIns="0" bIns="0" rtlCol="0"/>
          <a:lstStyle/>
          <a:p>
            <a:endParaRPr/>
          </a:p>
        </p:txBody>
      </p:sp>
      <p:sp>
        <p:nvSpPr>
          <p:cNvPr id="16" name="object 16"/>
          <p:cNvSpPr/>
          <p:nvPr/>
        </p:nvSpPr>
        <p:spPr>
          <a:xfrm>
            <a:off x="850572" y="1332128"/>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17" name="object 17"/>
          <p:cNvSpPr/>
          <p:nvPr/>
        </p:nvSpPr>
        <p:spPr>
          <a:xfrm>
            <a:off x="1063744" y="2075345"/>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18" name="object 18"/>
          <p:cNvSpPr/>
          <p:nvPr/>
        </p:nvSpPr>
        <p:spPr>
          <a:xfrm>
            <a:off x="2032952" y="1151521"/>
            <a:ext cx="929005" cy="220345"/>
          </a:xfrm>
          <a:custGeom>
            <a:avLst/>
            <a:gdLst/>
            <a:ahLst/>
            <a:cxnLst/>
            <a:rect l="l" t="t" r="r" b="b"/>
            <a:pathLst>
              <a:path w="929005" h="220344">
                <a:moveTo>
                  <a:pt x="928684" y="0"/>
                </a:moveTo>
                <a:lnTo>
                  <a:pt x="0" y="219929"/>
                </a:lnTo>
              </a:path>
            </a:pathLst>
          </a:custGeom>
          <a:ln w="9523">
            <a:solidFill>
              <a:srgbClr val="FF2600"/>
            </a:solidFill>
          </a:ln>
        </p:spPr>
        <p:txBody>
          <a:bodyPr wrap="square" lIns="0" tIns="0" rIns="0" bIns="0" rtlCol="0"/>
          <a:lstStyle/>
          <a:p>
            <a:endParaRPr/>
          </a:p>
        </p:txBody>
      </p:sp>
      <p:sp>
        <p:nvSpPr>
          <p:cNvPr id="19" name="object 19"/>
          <p:cNvSpPr/>
          <p:nvPr/>
        </p:nvSpPr>
        <p:spPr>
          <a:xfrm>
            <a:off x="1990890" y="1356144"/>
            <a:ext cx="45720" cy="31115"/>
          </a:xfrm>
          <a:custGeom>
            <a:avLst/>
            <a:gdLst/>
            <a:ahLst/>
            <a:cxnLst/>
            <a:rect l="l" t="t" r="r" b="b"/>
            <a:pathLst>
              <a:path w="45719" h="31115">
                <a:moveTo>
                  <a:pt x="38437" y="0"/>
                </a:moveTo>
                <a:lnTo>
                  <a:pt x="0" y="25268"/>
                </a:lnTo>
                <a:lnTo>
                  <a:pt x="45687" y="30618"/>
                </a:lnTo>
                <a:lnTo>
                  <a:pt x="38437" y="0"/>
                </a:lnTo>
                <a:close/>
              </a:path>
            </a:pathLst>
          </a:custGeom>
          <a:ln w="9523">
            <a:solidFill>
              <a:srgbClr val="FF2600"/>
            </a:solidFill>
          </a:ln>
        </p:spPr>
        <p:txBody>
          <a:bodyPr wrap="square" lIns="0" tIns="0" rIns="0" bIns="0" rtlCol="0"/>
          <a:lstStyle/>
          <a:p>
            <a:endParaRPr/>
          </a:p>
        </p:txBody>
      </p:sp>
      <p:sp>
        <p:nvSpPr>
          <p:cNvPr id="20" name="object 20"/>
          <p:cNvSpPr/>
          <p:nvPr/>
        </p:nvSpPr>
        <p:spPr>
          <a:xfrm>
            <a:off x="1719605" y="1635048"/>
            <a:ext cx="1346200" cy="523240"/>
          </a:xfrm>
          <a:custGeom>
            <a:avLst/>
            <a:gdLst/>
            <a:ahLst/>
            <a:cxnLst/>
            <a:rect l="l" t="t" r="r" b="b"/>
            <a:pathLst>
              <a:path w="1346200" h="523239">
                <a:moveTo>
                  <a:pt x="1345629" y="0"/>
                </a:moveTo>
                <a:lnTo>
                  <a:pt x="0" y="523188"/>
                </a:lnTo>
              </a:path>
            </a:pathLst>
          </a:custGeom>
          <a:ln w="9523">
            <a:solidFill>
              <a:srgbClr val="0433FF"/>
            </a:solidFill>
          </a:ln>
        </p:spPr>
        <p:txBody>
          <a:bodyPr wrap="square" lIns="0" tIns="0" rIns="0" bIns="0" rtlCol="0"/>
          <a:lstStyle/>
          <a:p>
            <a:endParaRPr/>
          </a:p>
        </p:txBody>
      </p:sp>
      <p:sp>
        <p:nvSpPr>
          <p:cNvPr id="21" name="object 21"/>
          <p:cNvSpPr/>
          <p:nvPr/>
        </p:nvSpPr>
        <p:spPr>
          <a:xfrm>
            <a:off x="1679320" y="2143569"/>
            <a:ext cx="46355" cy="30480"/>
          </a:xfrm>
          <a:custGeom>
            <a:avLst/>
            <a:gdLst/>
            <a:ahLst/>
            <a:cxnLst/>
            <a:rect l="l" t="t" r="r" b="b"/>
            <a:pathLst>
              <a:path w="46355" h="30480">
                <a:moveTo>
                  <a:pt x="34586" y="0"/>
                </a:moveTo>
                <a:lnTo>
                  <a:pt x="0" y="30327"/>
                </a:lnTo>
                <a:lnTo>
                  <a:pt x="45989" y="29323"/>
                </a:lnTo>
                <a:lnTo>
                  <a:pt x="34586" y="0"/>
                </a:lnTo>
                <a:close/>
              </a:path>
            </a:pathLst>
          </a:custGeom>
          <a:ln w="9523">
            <a:solidFill>
              <a:srgbClr val="0433FF"/>
            </a:solidFill>
          </a:ln>
        </p:spPr>
        <p:txBody>
          <a:bodyPr wrap="square" lIns="0" tIns="0" rIns="0" bIns="0" rtlCol="0"/>
          <a:lstStyle/>
          <a:p>
            <a:endParaRPr/>
          </a:p>
        </p:txBody>
      </p:sp>
      <p:sp>
        <p:nvSpPr>
          <p:cNvPr id="22" name="object 22"/>
          <p:cNvSpPr/>
          <p:nvPr/>
        </p:nvSpPr>
        <p:spPr>
          <a:xfrm>
            <a:off x="3600589" y="2714370"/>
            <a:ext cx="2308860" cy="0"/>
          </a:xfrm>
          <a:custGeom>
            <a:avLst/>
            <a:gdLst/>
            <a:ahLst/>
            <a:cxnLst/>
            <a:rect l="l" t="t" r="r" b="b"/>
            <a:pathLst>
              <a:path w="2308860">
                <a:moveTo>
                  <a:pt x="0" y="0"/>
                </a:moveTo>
                <a:lnTo>
                  <a:pt x="2308638" y="0"/>
                </a:lnTo>
              </a:path>
            </a:pathLst>
          </a:custGeom>
          <a:ln w="9523">
            <a:solidFill>
              <a:srgbClr val="797979"/>
            </a:solidFill>
          </a:ln>
        </p:spPr>
        <p:txBody>
          <a:bodyPr wrap="square" lIns="0" tIns="0" rIns="0" bIns="0" rtlCol="0"/>
          <a:lstStyle/>
          <a:p>
            <a:endParaRPr/>
          </a:p>
        </p:txBody>
      </p:sp>
      <p:sp>
        <p:nvSpPr>
          <p:cNvPr id="23" name="object 23"/>
          <p:cNvSpPr/>
          <p:nvPr/>
        </p:nvSpPr>
        <p:spPr>
          <a:xfrm>
            <a:off x="5909233" y="2698648"/>
            <a:ext cx="43815" cy="31750"/>
          </a:xfrm>
          <a:custGeom>
            <a:avLst/>
            <a:gdLst/>
            <a:ahLst/>
            <a:cxnLst/>
            <a:rect l="l" t="t" r="r" b="b"/>
            <a:pathLst>
              <a:path w="43814" h="31750">
                <a:moveTo>
                  <a:pt x="0" y="31449"/>
                </a:moveTo>
                <a:lnTo>
                  <a:pt x="43224" y="15723"/>
                </a:lnTo>
                <a:lnTo>
                  <a:pt x="0" y="0"/>
                </a:lnTo>
                <a:lnTo>
                  <a:pt x="0" y="31449"/>
                </a:lnTo>
                <a:close/>
              </a:path>
            </a:pathLst>
          </a:custGeom>
          <a:ln w="9523">
            <a:solidFill>
              <a:srgbClr val="797979"/>
            </a:solidFill>
          </a:ln>
        </p:spPr>
        <p:txBody>
          <a:bodyPr wrap="square" lIns="0" tIns="0" rIns="0" bIns="0" rtlCol="0"/>
          <a:lstStyle/>
          <a:p>
            <a:endParaRPr/>
          </a:p>
        </p:txBody>
      </p:sp>
      <p:sp>
        <p:nvSpPr>
          <p:cNvPr id="24" name="object 24"/>
          <p:cNvSpPr/>
          <p:nvPr/>
        </p:nvSpPr>
        <p:spPr>
          <a:xfrm>
            <a:off x="6703631" y="2196299"/>
            <a:ext cx="92710" cy="1894205"/>
          </a:xfrm>
          <a:custGeom>
            <a:avLst/>
            <a:gdLst/>
            <a:ahLst/>
            <a:cxnLst/>
            <a:rect l="l" t="t" r="r" b="b"/>
            <a:pathLst>
              <a:path w="92709" h="1894204">
                <a:moveTo>
                  <a:pt x="0" y="0"/>
                </a:moveTo>
                <a:lnTo>
                  <a:pt x="92227" y="0"/>
                </a:lnTo>
                <a:lnTo>
                  <a:pt x="92227" y="1893717"/>
                </a:lnTo>
                <a:lnTo>
                  <a:pt x="0" y="1893717"/>
                </a:lnTo>
                <a:lnTo>
                  <a:pt x="0" y="0"/>
                </a:lnTo>
                <a:close/>
              </a:path>
            </a:pathLst>
          </a:custGeom>
          <a:solidFill>
            <a:srgbClr val="D2E2F9"/>
          </a:solidFill>
        </p:spPr>
        <p:txBody>
          <a:bodyPr wrap="square" lIns="0" tIns="0" rIns="0" bIns="0" rtlCol="0"/>
          <a:lstStyle/>
          <a:p>
            <a:endParaRPr/>
          </a:p>
        </p:txBody>
      </p:sp>
      <p:sp>
        <p:nvSpPr>
          <p:cNvPr id="25" name="object 25"/>
          <p:cNvSpPr/>
          <p:nvPr/>
        </p:nvSpPr>
        <p:spPr>
          <a:xfrm>
            <a:off x="6703631" y="1332128"/>
            <a:ext cx="956944" cy="2758440"/>
          </a:xfrm>
          <a:custGeom>
            <a:avLst/>
            <a:gdLst/>
            <a:ahLst/>
            <a:cxnLst/>
            <a:rect l="l" t="t" r="r" b="b"/>
            <a:pathLst>
              <a:path w="956945" h="2758440">
                <a:moveTo>
                  <a:pt x="0" y="864172"/>
                </a:moveTo>
                <a:lnTo>
                  <a:pt x="864171" y="0"/>
                </a:lnTo>
                <a:lnTo>
                  <a:pt x="956396" y="0"/>
                </a:lnTo>
                <a:lnTo>
                  <a:pt x="956396" y="1893718"/>
                </a:lnTo>
                <a:lnTo>
                  <a:pt x="92223" y="2757888"/>
                </a:lnTo>
                <a:lnTo>
                  <a:pt x="0" y="2757888"/>
                </a:lnTo>
                <a:lnTo>
                  <a:pt x="0" y="864172"/>
                </a:lnTo>
                <a:close/>
              </a:path>
            </a:pathLst>
          </a:custGeom>
          <a:ln w="19048">
            <a:solidFill>
              <a:srgbClr val="000000"/>
            </a:solidFill>
          </a:ln>
        </p:spPr>
        <p:txBody>
          <a:bodyPr wrap="square" lIns="0" tIns="0" rIns="0" bIns="0" rtlCol="0"/>
          <a:lstStyle/>
          <a:p>
            <a:endParaRPr/>
          </a:p>
        </p:txBody>
      </p:sp>
      <p:sp>
        <p:nvSpPr>
          <p:cNvPr id="26" name="object 26"/>
          <p:cNvSpPr/>
          <p:nvPr/>
        </p:nvSpPr>
        <p:spPr>
          <a:xfrm>
            <a:off x="6703631" y="1332128"/>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27" name="object 27"/>
          <p:cNvSpPr/>
          <p:nvPr/>
        </p:nvSpPr>
        <p:spPr>
          <a:xfrm>
            <a:off x="6795858" y="2196299"/>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28" name="object 28"/>
          <p:cNvSpPr txBox="1"/>
          <p:nvPr/>
        </p:nvSpPr>
        <p:spPr>
          <a:xfrm>
            <a:off x="6807796" y="715069"/>
            <a:ext cx="161163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00FF"/>
                </a:solidFill>
                <a:latin typeface="Arial"/>
                <a:cs typeface="Arial"/>
              </a:rPr>
              <a:t>activation</a:t>
            </a:r>
            <a:r>
              <a:rPr sz="1800" b="1" spc="-140" dirty="0">
                <a:solidFill>
                  <a:srgbClr val="0000FF"/>
                </a:solidFill>
                <a:latin typeface="Arial"/>
                <a:cs typeface="Arial"/>
              </a:rPr>
              <a:t> </a:t>
            </a:r>
            <a:r>
              <a:rPr sz="1800" b="1" spc="-5" dirty="0">
                <a:solidFill>
                  <a:srgbClr val="0000FF"/>
                </a:solidFill>
                <a:latin typeface="Arial"/>
                <a:cs typeface="Arial"/>
              </a:rPr>
              <a:t>map</a:t>
            </a:r>
            <a:endParaRPr sz="1800">
              <a:latin typeface="Arial"/>
              <a:cs typeface="Arial"/>
            </a:endParaRPr>
          </a:p>
        </p:txBody>
      </p:sp>
      <p:sp>
        <p:nvSpPr>
          <p:cNvPr id="34" name="object 3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29" name="object 29"/>
          <p:cNvSpPr txBox="1"/>
          <p:nvPr/>
        </p:nvSpPr>
        <p:spPr>
          <a:xfrm>
            <a:off x="1900529" y="967482"/>
            <a:ext cx="3359785" cy="955675"/>
          </a:xfrm>
          <a:prstGeom prst="rect">
            <a:avLst/>
          </a:prstGeom>
        </p:spPr>
        <p:txBody>
          <a:bodyPr vert="horz" wrap="square" lIns="0" tIns="31750" rIns="0" bIns="0" rtlCol="0">
            <a:spAutoFit/>
          </a:bodyPr>
          <a:lstStyle/>
          <a:p>
            <a:pPr marL="1293495" marR="5080">
              <a:lnSpc>
                <a:spcPts val="2810"/>
              </a:lnSpc>
              <a:spcBef>
                <a:spcPts val="250"/>
              </a:spcBef>
            </a:pPr>
            <a:r>
              <a:rPr sz="2400" spc="-5" dirty="0">
                <a:solidFill>
                  <a:srgbClr val="FF0000"/>
                </a:solidFill>
                <a:latin typeface="Arial"/>
                <a:cs typeface="Arial"/>
              </a:rPr>
              <a:t>32x32x3</a:t>
            </a:r>
            <a:r>
              <a:rPr sz="2400" spc="-155" dirty="0">
                <a:solidFill>
                  <a:srgbClr val="FF0000"/>
                </a:solidFill>
                <a:latin typeface="Arial"/>
                <a:cs typeface="Arial"/>
              </a:rPr>
              <a:t> </a:t>
            </a:r>
            <a:r>
              <a:rPr sz="2400" spc="-5" dirty="0">
                <a:solidFill>
                  <a:srgbClr val="FF0000"/>
                </a:solidFill>
                <a:latin typeface="Arial"/>
                <a:cs typeface="Arial"/>
              </a:rPr>
              <a:t>image  </a:t>
            </a:r>
            <a:r>
              <a:rPr sz="2400" spc="-5" dirty="0">
                <a:solidFill>
                  <a:srgbClr val="0000FF"/>
                </a:solidFill>
                <a:latin typeface="Arial"/>
                <a:cs typeface="Arial"/>
              </a:rPr>
              <a:t>5x5x3</a:t>
            </a:r>
            <a:r>
              <a:rPr sz="2400" spc="-85" dirty="0">
                <a:solidFill>
                  <a:srgbClr val="0000FF"/>
                </a:solidFill>
                <a:latin typeface="Arial"/>
                <a:cs typeface="Arial"/>
              </a:rPr>
              <a:t> </a:t>
            </a:r>
            <a:r>
              <a:rPr sz="2400" spc="-10" dirty="0">
                <a:solidFill>
                  <a:srgbClr val="0000FF"/>
                </a:solidFill>
                <a:latin typeface="Arial"/>
                <a:cs typeface="Arial"/>
              </a:rPr>
              <a:t>filter</a:t>
            </a:r>
            <a:endParaRPr sz="2400">
              <a:latin typeface="Arial"/>
              <a:cs typeface="Arial"/>
            </a:endParaRPr>
          </a:p>
          <a:p>
            <a:pPr marL="12700">
              <a:lnSpc>
                <a:spcPts val="1550"/>
              </a:lnSpc>
            </a:pPr>
            <a:r>
              <a:rPr sz="1800" spc="-5" dirty="0">
                <a:latin typeface="Arial"/>
                <a:cs typeface="Arial"/>
              </a:rPr>
              <a:t>32</a:t>
            </a:r>
            <a:endParaRPr sz="1800">
              <a:latin typeface="Arial"/>
              <a:cs typeface="Arial"/>
            </a:endParaRPr>
          </a:p>
        </p:txBody>
      </p:sp>
      <p:sp>
        <p:nvSpPr>
          <p:cNvPr id="30" name="object 30"/>
          <p:cNvSpPr txBox="1"/>
          <p:nvPr/>
        </p:nvSpPr>
        <p:spPr>
          <a:xfrm>
            <a:off x="6661150" y="4109473"/>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31" name="object 31"/>
          <p:cNvSpPr txBox="1"/>
          <p:nvPr/>
        </p:nvSpPr>
        <p:spPr>
          <a:xfrm>
            <a:off x="7328661" y="3653802"/>
            <a:ext cx="27876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28</a:t>
            </a:r>
            <a:endParaRPr sz="1800">
              <a:latin typeface="Arial"/>
              <a:cs typeface="Arial"/>
            </a:endParaRPr>
          </a:p>
        </p:txBody>
      </p:sp>
      <p:sp>
        <p:nvSpPr>
          <p:cNvPr id="32" name="object 32"/>
          <p:cNvSpPr txBox="1"/>
          <p:nvPr/>
        </p:nvSpPr>
        <p:spPr>
          <a:xfrm>
            <a:off x="7747889" y="2242820"/>
            <a:ext cx="27876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28</a:t>
            </a:r>
            <a:endParaRPr sz="1800">
              <a:latin typeface="Arial"/>
              <a:cs typeface="Arial"/>
            </a:endParaRPr>
          </a:p>
        </p:txBody>
      </p:sp>
      <p:sp>
        <p:nvSpPr>
          <p:cNvPr id="33" name="object 33"/>
          <p:cNvSpPr txBox="1"/>
          <p:nvPr/>
        </p:nvSpPr>
        <p:spPr>
          <a:xfrm>
            <a:off x="3544150" y="2924502"/>
            <a:ext cx="2397760" cy="572135"/>
          </a:xfrm>
          <a:prstGeom prst="rect">
            <a:avLst/>
          </a:prstGeom>
        </p:spPr>
        <p:txBody>
          <a:bodyPr vert="horz" wrap="square" lIns="0" tIns="23495" rIns="0" bIns="0" rtlCol="0">
            <a:spAutoFit/>
          </a:bodyPr>
          <a:lstStyle/>
          <a:p>
            <a:pPr marL="12700" marR="5080">
              <a:lnSpc>
                <a:spcPts val="2140"/>
              </a:lnSpc>
              <a:spcBef>
                <a:spcPts val="185"/>
              </a:spcBef>
            </a:pPr>
            <a:r>
              <a:rPr sz="1800" spc="-5" dirty="0">
                <a:latin typeface="Arial"/>
                <a:cs typeface="Arial"/>
              </a:rPr>
              <a:t>convolve </a:t>
            </a:r>
            <a:r>
              <a:rPr sz="1800" spc="-10" dirty="0">
                <a:latin typeface="Arial"/>
                <a:cs typeface="Arial"/>
              </a:rPr>
              <a:t>(slide) over</a:t>
            </a:r>
            <a:r>
              <a:rPr sz="1800" spc="-95" dirty="0">
                <a:latin typeface="Arial"/>
                <a:cs typeface="Arial"/>
              </a:rPr>
              <a:t> </a:t>
            </a:r>
            <a:r>
              <a:rPr sz="1800" spc="-10" dirty="0">
                <a:latin typeface="Arial"/>
                <a:cs typeface="Arial"/>
              </a:rPr>
              <a:t>all  </a:t>
            </a:r>
            <a:r>
              <a:rPr sz="1800" spc="-5" dirty="0">
                <a:latin typeface="Arial"/>
                <a:cs typeface="Arial"/>
              </a:rPr>
              <a:t>spatial</a:t>
            </a:r>
            <a:r>
              <a:rPr sz="1800" spc="-50" dirty="0">
                <a:latin typeface="Arial"/>
                <a:cs typeface="Arial"/>
              </a:rPr>
              <a:t> </a:t>
            </a:r>
            <a:r>
              <a:rPr sz="1800" spc="-5" dirty="0">
                <a:latin typeface="Arial"/>
                <a:cs typeface="Arial"/>
              </a:rPr>
              <a:t>locations</a:t>
            </a:r>
            <a:endParaRPr sz="1800">
              <a:latin typeface="Arial"/>
              <a:cs typeface="Arial"/>
            </a:endParaRPr>
          </a:p>
        </p:txBody>
      </p:sp>
    </p:spTree>
    <p:extLst>
      <p:ext uri="{BB962C8B-B14F-4D97-AF65-F5344CB8AC3E}">
        <p14:creationId xmlns:p14="http://schemas.microsoft.com/office/powerpoint/2010/main" val="4191441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graphicFrame>
        <p:nvGraphicFramePr>
          <p:cNvPr id="2" name="object 2"/>
          <p:cNvGraphicFramePr>
            <a:graphicFrameLocks noGrp="1"/>
          </p:cNvGraphicFramePr>
          <p:nvPr/>
        </p:nvGraphicFramePr>
        <p:xfrm>
          <a:off x="292998" y="1365275"/>
          <a:ext cx="2680334" cy="2742565"/>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382905">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tblGrid>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
        <p:nvSpPr>
          <p:cNvPr id="3" name="object 3"/>
          <p:cNvSpPr txBox="1"/>
          <p:nvPr/>
        </p:nvSpPr>
        <p:spPr>
          <a:xfrm>
            <a:off x="1463192" y="85520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4" name="object 4"/>
          <p:cNvSpPr txBox="1"/>
          <p:nvPr/>
        </p:nvSpPr>
        <p:spPr>
          <a:xfrm>
            <a:off x="3175647" y="1401305"/>
            <a:ext cx="3260725" cy="1718945"/>
          </a:xfrm>
          <a:prstGeom prst="rect">
            <a:avLst/>
          </a:prstGeom>
        </p:spPr>
        <p:txBody>
          <a:bodyPr vert="horz" wrap="square" lIns="0" tIns="12700" rIns="0" bIns="0" rtlCol="0">
            <a:spAutoFit/>
          </a:bodyPr>
          <a:lstStyle/>
          <a:p>
            <a:pPr marL="636905" marR="5080">
              <a:lnSpc>
                <a:spcPct val="100000"/>
              </a:lnSpc>
              <a:spcBef>
                <a:spcPts val="100"/>
              </a:spcBef>
            </a:pPr>
            <a:r>
              <a:rPr sz="2400" spc="-10" dirty="0">
                <a:latin typeface="Arial"/>
                <a:cs typeface="Arial"/>
              </a:rPr>
              <a:t>7x7 </a:t>
            </a:r>
            <a:r>
              <a:rPr sz="2400" spc="-5" dirty="0">
                <a:latin typeface="Arial"/>
                <a:cs typeface="Arial"/>
              </a:rPr>
              <a:t>input</a:t>
            </a:r>
            <a:r>
              <a:rPr sz="2400" spc="-110" dirty="0">
                <a:latin typeface="Arial"/>
                <a:cs typeface="Arial"/>
              </a:rPr>
              <a:t> </a:t>
            </a:r>
            <a:r>
              <a:rPr sz="2400" spc="-10" dirty="0">
                <a:latin typeface="Arial"/>
                <a:cs typeface="Arial"/>
              </a:rPr>
              <a:t>(spatially)  assume </a:t>
            </a:r>
            <a:r>
              <a:rPr sz="2400" spc="-5" dirty="0">
                <a:latin typeface="Arial"/>
                <a:cs typeface="Arial"/>
              </a:rPr>
              <a:t>3x3</a:t>
            </a:r>
            <a:r>
              <a:rPr sz="2400" spc="-75" dirty="0">
                <a:latin typeface="Arial"/>
                <a:cs typeface="Arial"/>
              </a:rPr>
              <a:t> </a:t>
            </a:r>
            <a:r>
              <a:rPr sz="2400" spc="-5" dirty="0">
                <a:latin typeface="Arial"/>
                <a:cs typeface="Arial"/>
              </a:rPr>
              <a:t>filter</a:t>
            </a:r>
            <a:endParaRPr sz="2400">
              <a:latin typeface="Arial"/>
              <a:cs typeface="Arial"/>
            </a:endParaRPr>
          </a:p>
          <a:p>
            <a:pPr>
              <a:lnSpc>
                <a:spcPct val="100000"/>
              </a:lnSpc>
            </a:pPr>
            <a:endParaRPr sz="2700">
              <a:latin typeface="Times New Roman"/>
              <a:cs typeface="Times New Roman"/>
            </a:endParaRPr>
          </a:p>
          <a:p>
            <a:pPr marL="12700">
              <a:lnSpc>
                <a:spcPct val="100000"/>
              </a:lnSpc>
              <a:spcBef>
                <a:spcPts val="1590"/>
              </a:spcBef>
            </a:pPr>
            <a:r>
              <a:rPr sz="2400" dirty="0">
                <a:latin typeface="Arial"/>
                <a:cs typeface="Arial"/>
              </a:rPr>
              <a:t>7</a:t>
            </a:r>
            <a:endParaRPr sz="2400">
              <a:latin typeface="Arial"/>
              <a:cs typeface="Arial"/>
            </a:endParaRPr>
          </a:p>
        </p:txBody>
      </p:sp>
      <p:sp>
        <p:nvSpPr>
          <p:cNvPr id="5" name="object 5"/>
          <p:cNvSpPr txBox="1">
            <a:spLocks noGrp="1"/>
          </p:cNvSpPr>
          <p:nvPr>
            <p:ph type="title"/>
          </p:nvPr>
        </p:nvSpPr>
        <p:spPr>
          <a:xfrm>
            <a:off x="212398" y="137083"/>
            <a:ext cx="4371975" cy="360680"/>
          </a:xfrm>
          <a:prstGeom prst="rect">
            <a:avLst/>
          </a:prstGeom>
        </p:spPr>
        <p:txBody>
          <a:bodyPr vert="horz" wrap="square" lIns="0" tIns="12700" rIns="0" bIns="0" rtlCol="0">
            <a:spAutoFit/>
          </a:bodyPr>
          <a:lstStyle/>
          <a:p>
            <a:pPr marL="12700">
              <a:lnSpc>
                <a:spcPct val="100000"/>
              </a:lnSpc>
              <a:spcBef>
                <a:spcPts val="100"/>
              </a:spcBef>
            </a:pPr>
            <a:r>
              <a:rPr sz="2200" dirty="0"/>
              <a:t>A </a:t>
            </a:r>
            <a:r>
              <a:rPr sz="2200" spc="-10" dirty="0"/>
              <a:t>closer look </a:t>
            </a:r>
            <a:r>
              <a:rPr sz="2200" spc="-5" dirty="0"/>
              <a:t>at </a:t>
            </a:r>
            <a:r>
              <a:rPr sz="2200" spc="-10" dirty="0"/>
              <a:t>spatial</a:t>
            </a:r>
            <a:r>
              <a:rPr sz="2200" spc="-65" dirty="0"/>
              <a:t> </a:t>
            </a:r>
            <a:r>
              <a:rPr sz="2200" spc="-5" dirty="0"/>
              <a:t>dimensions:</a:t>
            </a:r>
            <a:endParaRPr sz="2200"/>
          </a:p>
        </p:txBody>
      </p:sp>
    </p:spTree>
    <p:extLst>
      <p:ext uri="{BB962C8B-B14F-4D97-AF65-F5344CB8AC3E}">
        <p14:creationId xmlns:p14="http://schemas.microsoft.com/office/powerpoint/2010/main" val="2712008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graphicFrame>
        <p:nvGraphicFramePr>
          <p:cNvPr id="2" name="object 2"/>
          <p:cNvGraphicFramePr>
            <a:graphicFrameLocks noGrp="1"/>
          </p:cNvGraphicFramePr>
          <p:nvPr/>
        </p:nvGraphicFramePr>
        <p:xfrm>
          <a:off x="292998" y="1365275"/>
          <a:ext cx="2680334" cy="2742565"/>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382905">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tblGrid>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
        <p:nvSpPr>
          <p:cNvPr id="3" name="object 3"/>
          <p:cNvSpPr txBox="1"/>
          <p:nvPr/>
        </p:nvSpPr>
        <p:spPr>
          <a:xfrm>
            <a:off x="1463192" y="85520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4" name="object 4"/>
          <p:cNvSpPr txBox="1"/>
          <p:nvPr/>
        </p:nvSpPr>
        <p:spPr>
          <a:xfrm>
            <a:off x="3175647" y="1401305"/>
            <a:ext cx="3260725" cy="1718945"/>
          </a:xfrm>
          <a:prstGeom prst="rect">
            <a:avLst/>
          </a:prstGeom>
        </p:spPr>
        <p:txBody>
          <a:bodyPr vert="horz" wrap="square" lIns="0" tIns="12700" rIns="0" bIns="0" rtlCol="0">
            <a:spAutoFit/>
          </a:bodyPr>
          <a:lstStyle/>
          <a:p>
            <a:pPr marL="636905" marR="5080">
              <a:lnSpc>
                <a:spcPct val="100000"/>
              </a:lnSpc>
              <a:spcBef>
                <a:spcPts val="100"/>
              </a:spcBef>
            </a:pPr>
            <a:r>
              <a:rPr sz="2400" spc="-10" dirty="0">
                <a:latin typeface="Arial"/>
                <a:cs typeface="Arial"/>
              </a:rPr>
              <a:t>7x7 </a:t>
            </a:r>
            <a:r>
              <a:rPr sz="2400" spc="-5" dirty="0">
                <a:latin typeface="Arial"/>
                <a:cs typeface="Arial"/>
              </a:rPr>
              <a:t>input</a:t>
            </a:r>
            <a:r>
              <a:rPr sz="2400" spc="-110" dirty="0">
                <a:latin typeface="Arial"/>
                <a:cs typeface="Arial"/>
              </a:rPr>
              <a:t> </a:t>
            </a:r>
            <a:r>
              <a:rPr sz="2400" spc="-10" dirty="0">
                <a:latin typeface="Arial"/>
                <a:cs typeface="Arial"/>
              </a:rPr>
              <a:t>(spatially)  assume </a:t>
            </a:r>
            <a:r>
              <a:rPr sz="2400" spc="-5" dirty="0">
                <a:latin typeface="Arial"/>
                <a:cs typeface="Arial"/>
              </a:rPr>
              <a:t>3x3</a:t>
            </a:r>
            <a:r>
              <a:rPr sz="2400" spc="-75" dirty="0">
                <a:latin typeface="Arial"/>
                <a:cs typeface="Arial"/>
              </a:rPr>
              <a:t> </a:t>
            </a:r>
            <a:r>
              <a:rPr sz="2400" spc="-5" dirty="0">
                <a:latin typeface="Arial"/>
                <a:cs typeface="Arial"/>
              </a:rPr>
              <a:t>filter</a:t>
            </a:r>
            <a:endParaRPr sz="2400">
              <a:latin typeface="Arial"/>
              <a:cs typeface="Arial"/>
            </a:endParaRPr>
          </a:p>
          <a:p>
            <a:pPr>
              <a:lnSpc>
                <a:spcPct val="100000"/>
              </a:lnSpc>
            </a:pPr>
            <a:endParaRPr sz="2700">
              <a:latin typeface="Times New Roman"/>
              <a:cs typeface="Times New Roman"/>
            </a:endParaRPr>
          </a:p>
          <a:p>
            <a:pPr marL="12700">
              <a:lnSpc>
                <a:spcPct val="100000"/>
              </a:lnSpc>
              <a:spcBef>
                <a:spcPts val="1590"/>
              </a:spcBef>
            </a:pPr>
            <a:r>
              <a:rPr sz="2400" dirty="0">
                <a:latin typeface="Arial"/>
                <a:cs typeface="Arial"/>
              </a:rPr>
              <a:t>7</a:t>
            </a:r>
            <a:endParaRPr sz="2400">
              <a:latin typeface="Arial"/>
              <a:cs typeface="Arial"/>
            </a:endParaRPr>
          </a:p>
        </p:txBody>
      </p:sp>
      <p:sp>
        <p:nvSpPr>
          <p:cNvPr id="5" name="object 5"/>
          <p:cNvSpPr txBox="1">
            <a:spLocks noGrp="1"/>
          </p:cNvSpPr>
          <p:nvPr>
            <p:ph type="title"/>
          </p:nvPr>
        </p:nvSpPr>
        <p:spPr>
          <a:xfrm>
            <a:off x="212398" y="137083"/>
            <a:ext cx="4371975" cy="360680"/>
          </a:xfrm>
          <a:prstGeom prst="rect">
            <a:avLst/>
          </a:prstGeom>
        </p:spPr>
        <p:txBody>
          <a:bodyPr vert="horz" wrap="square" lIns="0" tIns="12700" rIns="0" bIns="0" rtlCol="0">
            <a:spAutoFit/>
          </a:bodyPr>
          <a:lstStyle/>
          <a:p>
            <a:pPr marL="12700">
              <a:lnSpc>
                <a:spcPct val="100000"/>
              </a:lnSpc>
              <a:spcBef>
                <a:spcPts val="100"/>
              </a:spcBef>
            </a:pPr>
            <a:r>
              <a:rPr sz="2200" dirty="0"/>
              <a:t>A </a:t>
            </a:r>
            <a:r>
              <a:rPr sz="2200" spc="-10" dirty="0"/>
              <a:t>closer look </a:t>
            </a:r>
            <a:r>
              <a:rPr sz="2200" spc="-5" dirty="0"/>
              <a:t>at </a:t>
            </a:r>
            <a:r>
              <a:rPr sz="2200" spc="-10" dirty="0"/>
              <a:t>spatial</a:t>
            </a:r>
            <a:r>
              <a:rPr sz="2200" spc="-65" dirty="0"/>
              <a:t> </a:t>
            </a:r>
            <a:r>
              <a:rPr sz="2200" spc="-5" dirty="0"/>
              <a:t>dimensions:</a:t>
            </a:r>
            <a:endParaRPr sz="2200"/>
          </a:p>
        </p:txBody>
      </p:sp>
    </p:spTree>
    <p:extLst>
      <p:ext uri="{BB962C8B-B14F-4D97-AF65-F5344CB8AC3E}">
        <p14:creationId xmlns:p14="http://schemas.microsoft.com/office/powerpoint/2010/main" val="28746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2" name="object 2"/>
          <p:cNvSpPr txBox="1"/>
          <p:nvPr/>
        </p:nvSpPr>
        <p:spPr>
          <a:xfrm>
            <a:off x="1463192" y="85520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3" name="object 3"/>
          <p:cNvSpPr txBox="1"/>
          <p:nvPr/>
        </p:nvSpPr>
        <p:spPr>
          <a:xfrm>
            <a:off x="3175647" y="1401305"/>
            <a:ext cx="3260725" cy="1718945"/>
          </a:xfrm>
          <a:prstGeom prst="rect">
            <a:avLst/>
          </a:prstGeom>
        </p:spPr>
        <p:txBody>
          <a:bodyPr vert="horz" wrap="square" lIns="0" tIns="12700" rIns="0" bIns="0" rtlCol="0">
            <a:spAutoFit/>
          </a:bodyPr>
          <a:lstStyle/>
          <a:p>
            <a:pPr marL="636905" marR="5080">
              <a:lnSpc>
                <a:spcPct val="100000"/>
              </a:lnSpc>
              <a:spcBef>
                <a:spcPts val="100"/>
              </a:spcBef>
            </a:pPr>
            <a:r>
              <a:rPr sz="2400" spc="-10" dirty="0">
                <a:latin typeface="Arial"/>
                <a:cs typeface="Arial"/>
              </a:rPr>
              <a:t>7x7 </a:t>
            </a:r>
            <a:r>
              <a:rPr sz="2400" spc="-5" dirty="0">
                <a:latin typeface="Arial"/>
                <a:cs typeface="Arial"/>
              </a:rPr>
              <a:t>input</a:t>
            </a:r>
            <a:r>
              <a:rPr sz="2400" spc="-110" dirty="0">
                <a:latin typeface="Arial"/>
                <a:cs typeface="Arial"/>
              </a:rPr>
              <a:t> </a:t>
            </a:r>
            <a:r>
              <a:rPr sz="2400" spc="-10" dirty="0">
                <a:latin typeface="Arial"/>
                <a:cs typeface="Arial"/>
              </a:rPr>
              <a:t>(spatially)  assume </a:t>
            </a:r>
            <a:r>
              <a:rPr sz="2400" spc="-5" dirty="0">
                <a:latin typeface="Arial"/>
                <a:cs typeface="Arial"/>
              </a:rPr>
              <a:t>3x3</a:t>
            </a:r>
            <a:r>
              <a:rPr sz="2400" spc="-75" dirty="0">
                <a:latin typeface="Arial"/>
                <a:cs typeface="Arial"/>
              </a:rPr>
              <a:t> </a:t>
            </a:r>
            <a:r>
              <a:rPr sz="2400" spc="-5" dirty="0">
                <a:latin typeface="Arial"/>
                <a:cs typeface="Arial"/>
              </a:rPr>
              <a:t>filter</a:t>
            </a:r>
            <a:endParaRPr sz="2400">
              <a:latin typeface="Arial"/>
              <a:cs typeface="Arial"/>
            </a:endParaRPr>
          </a:p>
          <a:p>
            <a:pPr>
              <a:lnSpc>
                <a:spcPct val="100000"/>
              </a:lnSpc>
            </a:pPr>
            <a:endParaRPr sz="2700">
              <a:latin typeface="Times New Roman"/>
              <a:cs typeface="Times New Roman"/>
            </a:endParaRPr>
          </a:p>
          <a:p>
            <a:pPr marL="12700">
              <a:lnSpc>
                <a:spcPct val="100000"/>
              </a:lnSpc>
              <a:spcBef>
                <a:spcPts val="1590"/>
              </a:spcBef>
            </a:pPr>
            <a:r>
              <a:rPr sz="2400" dirty="0">
                <a:latin typeface="Arial"/>
                <a:cs typeface="Arial"/>
              </a:rPr>
              <a:t>7</a:t>
            </a:r>
            <a:endParaRPr sz="2400">
              <a:latin typeface="Arial"/>
              <a:cs typeface="Arial"/>
            </a:endParaRPr>
          </a:p>
        </p:txBody>
      </p:sp>
      <p:sp>
        <p:nvSpPr>
          <p:cNvPr id="4" name="object 4"/>
          <p:cNvSpPr txBox="1">
            <a:spLocks noGrp="1"/>
          </p:cNvSpPr>
          <p:nvPr>
            <p:ph type="title"/>
          </p:nvPr>
        </p:nvSpPr>
        <p:spPr>
          <a:xfrm>
            <a:off x="212398" y="137083"/>
            <a:ext cx="4371975" cy="360680"/>
          </a:xfrm>
          <a:prstGeom prst="rect">
            <a:avLst/>
          </a:prstGeom>
        </p:spPr>
        <p:txBody>
          <a:bodyPr vert="horz" wrap="square" lIns="0" tIns="12700" rIns="0" bIns="0" rtlCol="0">
            <a:spAutoFit/>
          </a:bodyPr>
          <a:lstStyle/>
          <a:p>
            <a:pPr marL="12700">
              <a:lnSpc>
                <a:spcPct val="100000"/>
              </a:lnSpc>
              <a:spcBef>
                <a:spcPts val="100"/>
              </a:spcBef>
            </a:pPr>
            <a:r>
              <a:rPr sz="2200" dirty="0"/>
              <a:t>A </a:t>
            </a:r>
            <a:r>
              <a:rPr sz="2200" spc="-10" dirty="0"/>
              <a:t>closer look </a:t>
            </a:r>
            <a:r>
              <a:rPr sz="2200" spc="-5" dirty="0"/>
              <a:t>at </a:t>
            </a:r>
            <a:r>
              <a:rPr sz="2200" spc="-10" dirty="0"/>
              <a:t>spatial</a:t>
            </a:r>
            <a:r>
              <a:rPr sz="2200" spc="-65" dirty="0"/>
              <a:t> </a:t>
            </a:r>
            <a:r>
              <a:rPr sz="2200" spc="-5" dirty="0"/>
              <a:t>dimensions:</a:t>
            </a:r>
            <a:endParaRPr sz="2200"/>
          </a:p>
        </p:txBody>
      </p:sp>
      <p:graphicFrame>
        <p:nvGraphicFramePr>
          <p:cNvPr id="5" name="object 5"/>
          <p:cNvGraphicFramePr>
            <a:graphicFrameLocks noGrp="1"/>
          </p:cNvGraphicFramePr>
          <p:nvPr/>
        </p:nvGraphicFramePr>
        <p:xfrm>
          <a:off x="292998" y="1365275"/>
          <a:ext cx="2680334" cy="2742565"/>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382905">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tblGrid>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44808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2" name="object 2"/>
          <p:cNvSpPr txBox="1"/>
          <p:nvPr/>
        </p:nvSpPr>
        <p:spPr>
          <a:xfrm>
            <a:off x="1463192" y="85520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3" name="object 3"/>
          <p:cNvSpPr txBox="1"/>
          <p:nvPr/>
        </p:nvSpPr>
        <p:spPr>
          <a:xfrm>
            <a:off x="3175647" y="1401305"/>
            <a:ext cx="3260725" cy="1718945"/>
          </a:xfrm>
          <a:prstGeom prst="rect">
            <a:avLst/>
          </a:prstGeom>
        </p:spPr>
        <p:txBody>
          <a:bodyPr vert="horz" wrap="square" lIns="0" tIns="12700" rIns="0" bIns="0" rtlCol="0">
            <a:spAutoFit/>
          </a:bodyPr>
          <a:lstStyle/>
          <a:p>
            <a:pPr marL="636905" marR="5080">
              <a:lnSpc>
                <a:spcPct val="100000"/>
              </a:lnSpc>
              <a:spcBef>
                <a:spcPts val="100"/>
              </a:spcBef>
            </a:pPr>
            <a:r>
              <a:rPr sz="2400" spc="-10" dirty="0">
                <a:latin typeface="Arial"/>
                <a:cs typeface="Arial"/>
              </a:rPr>
              <a:t>7x7 </a:t>
            </a:r>
            <a:r>
              <a:rPr sz="2400" spc="-5" dirty="0">
                <a:latin typeface="Arial"/>
                <a:cs typeface="Arial"/>
              </a:rPr>
              <a:t>input</a:t>
            </a:r>
            <a:r>
              <a:rPr sz="2400" spc="-110" dirty="0">
                <a:latin typeface="Arial"/>
                <a:cs typeface="Arial"/>
              </a:rPr>
              <a:t> </a:t>
            </a:r>
            <a:r>
              <a:rPr sz="2400" spc="-10" dirty="0">
                <a:latin typeface="Arial"/>
                <a:cs typeface="Arial"/>
              </a:rPr>
              <a:t>(spatially)  assume </a:t>
            </a:r>
            <a:r>
              <a:rPr sz="2400" spc="-5" dirty="0">
                <a:latin typeface="Arial"/>
                <a:cs typeface="Arial"/>
              </a:rPr>
              <a:t>3x3</a:t>
            </a:r>
            <a:r>
              <a:rPr sz="2400" spc="-75" dirty="0">
                <a:latin typeface="Arial"/>
                <a:cs typeface="Arial"/>
              </a:rPr>
              <a:t> </a:t>
            </a:r>
            <a:r>
              <a:rPr sz="2400" spc="-5" dirty="0">
                <a:latin typeface="Arial"/>
                <a:cs typeface="Arial"/>
              </a:rPr>
              <a:t>filter</a:t>
            </a:r>
            <a:endParaRPr sz="2400">
              <a:latin typeface="Arial"/>
              <a:cs typeface="Arial"/>
            </a:endParaRPr>
          </a:p>
          <a:p>
            <a:pPr>
              <a:lnSpc>
                <a:spcPct val="100000"/>
              </a:lnSpc>
            </a:pPr>
            <a:endParaRPr sz="2700">
              <a:latin typeface="Times New Roman"/>
              <a:cs typeface="Times New Roman"/>
            </a:endParaRPr>
          </a:p>
          <a:p>
            <a:pPr marL="12700">
              <a:lnSpc>
                <a:spcPct val="100000"/>
              </a:lnSpc>
              <a:spcBef>
                <a:spcPts val="1590"/>
              </a:spcBef>
            </a:pPr>
            <a:r>
              <a:rPr sz="2400" dirty="0">
                <a:latin typeface="Arial"/>
                <a:cs typeface="Arial"/>
              </a:rPr>
              <a:t>7</a:t>
            </a:r>
            <a:endParaRPr sz="2400">
              <a:latin typeface="Arial"/>
              <a:cs typeface="Arial"/>
            </a:endParaRPr>
          </a:p>
        </p:txBody>
      </p:sp>
      <p:sp>
        <p:nvSpPr>
          <p:cNvPr id="4" name="object 4"/>
          <p:cNvSpPr txBox="1">
            <a:spLocks noGrp="1"/>
          </p:cNvSpPr>
          <p:nvPr>
            <p:ph type="title"/>
          </p:nvPr>
        </p:nvSpPr>
        <p:spPr>
          <a:xfrm>
            <a:off x="212398" y="137083"/>
            <a:ext cx="4371975" cy="360680"/>
          </a:xfrm>
          <a:prstGeom prst="rect">
            <a:avLst/>
          </a:prstGeom>
        </p:spPr>
        <p:txBody>
          <a:bodyPr vert="horz" wrap="square" lIns="0" tIns="12700" rIns="0" bIns="0" rtlCol="0">
            <a:spAutoFit/>
          </a:bodyPr>
          <a:lstStyle/>
          <a:p>
            <a:pPr marL="12700">
              <a:lnSpc>
                <a:spcPct val="100000"/>
              </a:lnSpc>
              <a:spcBef>
                <a:spcPts val="100"/>
              </a:spcBef>
            </a:pPr>
            <a:r>
              <a:rPr sz="2200" dirty="0"/>
              <a:t>A </a:t>
            </a:r>
            <a:r>
              <a:rPr sz="2200" spc="-10" dirty="0"/>
              <a:t>closer look </a:t>
            </a:r>
            <a:r>
              <a:rPr sz="2200" spc="-5" dirty="0"/>
              <a:t>at </a:t>
            </a:r>
            <a:r>
              <a:rPr sz="2200" spc="-10" dirty="0"/>
              <a:t>spatial</a:t>
            </a:r>
            <a:r>
              <a:rPr sz="2200" spc="-65" dirty="0"/>
              <a:t> </a:t>
            </a:r>
            <a:r>
              <a:rPr sz="2200" spc="-5" dirty="0"/>
              <a:t>dimensions:</a:t>
            </a:r>
            <a:endParaRPr sz="2200"/>
          </a:p>
        </p:txBody>
      </p:sp>
      <p:graphicFrame>
        <p:nvGraphicFramePr>
          <p:cNvPr id="5" name="object 5"/>
          <p:cNvGraphicFramePr>
            <a:graphicFrameLocks noGrp="1"/>
          </p:cNvGraphicFramePr>
          <p:nvPr/>
        </p:nvGraphicFramePr>
        <p:xfrm>
          <a:off x="292998" y="1365275"/>
          <a:ext cx="2680334" cy="2742565"/>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382905">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tblGrid>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87810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2" name="object 2"/>
          <p:cNvSpPr txBox="1"/>
          <p:nvPr/>
        </p:nvSpPr>
        <p:spPr>
          <a:xfrm>
            <a:off x="3807117" y="2485504"/>
            <a:ext cx="199136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=&gt; </a:t>
            </a:r>
            <a:r>
              <a:rPr sz="2400" b="1" spc="-10" dirty="0">
                <a:latin typeface="Arial"/>
                <a:cs typeface="Arial"/>
              </a:rPr>
              <a:t>5x5</a:t>
            </a:r>
            <a:r>
              <a:rPr sz="2400" b="1" spc="-155" dirty="0">
                <a:latin typeface="Arial"/>
                <a:cs typeface="Arial"/>
              </a:rPr>
              <a:t> </a:t>
            </a:r>
            <a:r>
              <a:rPr sz="2400" b="1" spc="-5" dirty="0">
                <a:latin typeface="Arial"/>
                <a:cs typeface="Arial"/>
              </a:rPr>
              <a:t>output</a:t>
            </a:r>
            <a:endParaRPr sz="2400">
              <a:latin typeface="Arial"/>
              <a:cs typeface="Arial"/>
            </a:endParaRPr>
          </a:p>
        </p:txBody>
      </p:sp>
      <p:sp>
        <p:nvSpPr>
          <p:cNvPr id="3" name="object 3"/>
          <p:cNvSpPr txBox="1"/>
          <p:nvPr/>
        </p:nvSpPr>
        <p:spPr>
          <a:xfrm>
            <a:off x="1463192" y="85520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4" name="object 4"/>
          <p:cNvSpPr txBox="1"/>
          <p:nvPr/>
        </p:nvSpPr>
        <p:spPr>
          <a:xfrm>
            <a:off x="3799992" y="1401305"/>
            <a:ext cx="2636520" cy="756285"/>
          </a:xfrm>
          <a:prstGeom prst="rect">
            <a:avLst/>
          </a:prstGeom>
        </p:spPr>
        <p:txBody>
          <a:bodyPr vert="horz" wrap="square" lIns="0" tIns="12700" rIns="0" bIns="0" rtlCol="0">
            <a:spAutoFit/>
          </a:bodyPr>
          <a:lstStyle/>
          <a:p>
            <a:pPr marL="12700" marR="5080">
              <a:lnSpc>
                <a:spcPct val="100000"/>
              </a:lnSpc>
              <a:spcBef>
                <a:spcPts val="100"/>
              </a:spcBef>
            </a:pPr>
            <a:r>
              <a:rPr sz="2400" spc="-10" dirty="0">
                <a:latin typeface="Arial"/>
                <a:cs typeface="Arial"/>
              </a:rPr>
              <a:t>7x7 </a:t>
            </a:r>
            <a:r>
              <a:rPr sz="2400" spc="-5" dirty="0">
                <a:latin typeface="Arial"/>
                <a:cs typeface="Arial"/>
              </a:rPr>
              <a:t>input</a:t>
            </a:r>
            <a:r>
              <a:rPr sz="2400" spc="-110" dirty="0">
                <a:latin typeface="Arial"/>
                <a:cs typeface="Arial"/>
              </a:rPr>
              <a:t> </a:t>
            </a:r>
            <a:r>
              <a:rPr sz="2400" spc="-10" dirty="0">
                <a:latin typeface="Arial"/>
                <a:cs typeface="Arial"/>
              </a:rPr>
              <a:t>(spatially)  assume </a:t>
            </a:r>
            <a:r>
              <a:rPr sz="2400" spc="-5" dirty="0">
                <a:latin typeface="Arial"/>
                <a:cs typeface="Arial"/>
              </a:rPr>
              <a:t>3x3</a:t>
            </a:r>
            <a:r>
              <a:rPr sz="2400" spc="-75" dirty="0">
                <a:latin typeface="Arial"/>
                <a:cs typeface="Arial"/>
              </a:rPr>
              <a:t> </a:t>
            </a:r>
            <a:r>
              <a:rPr sz="2400" spc="-5" dirty="0">
                <a:latin typeface="Arial"/>
                <a:cs typeface="Arial"/>
              </a:rPr>
              <a:t>filter</a:t>
            </a:r>
            <a:endParaRPr sz="2400">
              <a:latin typeface="Arial"/>
              <a:cs typeface="Arial"/>
            </a:endParaRPr>
          </a:p>
        </p:txBody>
      </p:sp>
      <p:sp>
        <p:nvSpPr>
          <p:cNvPr id="5" name="object 5"/>
          <p:cNvSpPr txBox="1"/>
          <p:nvPr/>
        </p:nvSpPr>
        <p:spPr>
          <a:xfrm>
            <a:off x="3168713" y="2724797"/>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6" name="object 6"/>
          <p:cNvSpPr txBox="1">
            <a:spLocks noGrp="1"/>
          </p:cNvSpPr>
          <p:nvPr>
            <p:ph type="title"/>
          </p:nvPr>
        </p:nvSpPr>
        <p:spPr>
          <a:xfrm>
            <a:off x="212398" y="137083"/>
            <a:ext cx="4371975" cy="360680"/>
          </a:xfrm>
          <a:prstGeom prst="rect">
            <a:avLst/>
          </a:prstGeom>
        </p:spPr>
        <p:txBody>
          <a:bodyPr vert="horz" wrap="square" lIns="0" tIns="12700" rIns="0" bIns="0" rtlCol="0">
            <a:spAutoFit/>
          </a:bodyPr>
          <a:lstStyle/>
          <a:p>
            <a:pPr marL="12700">
              <a:lnSpc>
                <a:spcPct val="100000"/>
              </a:lnSpc>
              <a:spcBef>
                <a:spcPts val="100"/>
              </a:spcBef>
            </a:pPr>
            <a:r>
              <a:rPr sz="2200" dirty="0"/>
              <a:t>A </a:t>
            </a:r>
            <a:r>
              <a:rPr sz="2200" spc="-10" dirty="0"/>
              <a:t>closer look </a:t>
            </a:r>
            <a:r>
              <a:rPr sz="2200" spc="-5" dirty="0"/>
              <a:t>at </a:t>
            </a:r>
            <a:r>
              <a:rPr sz="2200" spc="-10" dirty="0"/>
              <a:t>spatial</a:t>
            </a:r>
            <a:r>
              <a:rPr sz="2200" spc="-65" dirty="0"/>
              <a:t> </a:t>
            </a:r>
            <a:r>
              <a:rPr sz="2200" spc="-5" dirty="0"/>
              <a:t>dimensions:</a:t>
            </a:r>
            <a:endParaRPr sz="2200"/>
          </a:p>
        </p:txBody>
      </p:sp>
      <p:graphicFrame>
        <p:nvGraphicFramePr>
          <p:cNvPr id="7" name="object 7"/>
          <p:cNvGraphicFramePr>
            <a:graphicFrameLocks noGrp="1"/>
          </p:cNvGraphicFramePr>
          <p:nvPr/>
        </p:nvGraphicFramePr>
        <p:xfrm>
          <a:off x="292998" y="1365275"/>
          <a:ext cx="2680334" cy="2742565"/>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382905">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tblGrid>
              <a:tr h="391795">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extLst>
                  <a:ext uri="{0D108BD9-81ED-4DB2-BD59-A6C34878D82A}">
                    <a16:rowId xmlns:a16="http://schemas.microsoft.com/office/drawing/2014/main" val="10000"/>
                  </a:ext>
                </a:extLst>
              </a:tr>
              <a:tr h="391795">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extLst>
                  <a:ext uri="{0D108BD9-81ED-4DB2-BD59-A6C34878D82A}">
                    <a16:rowId xmlns:a16="http://schemas.microsoft.com/office/drawing/2014/main" val="10001"/>
                  </a:ext>
                </a:extLst>
              </a:tr>
              <a:tr h="391795">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extLst>
                  <a:ext uri="{0D108BD9-81ED-4DB2-BD59-A6C34878D82A}">
                    <a16:rowId xmlns:a16="http://schemas.microsoft.com/office/drawing/2014/main" val="10002"/>
                  </a:ext>
                </a:extLst>
              </a:tr>
              <a:tr h="391795">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91795">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91795">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91795">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1383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657" y="333626"/>
            <a:ext cx="5010785"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Arial"/>
                <a:cs typeface="Arial"/>
              </a:rPr>
              <a:t>Introduction</a:t>
            </a:r>
            <a:endParaRPr sz="3600" dirty="0">
              <a:latin typeface="Arial"/>
              <a:cs typeface="Arial"/>
            </a:endParaRPr>
          </a:p>
        </p:txBody>
      </p:sp>
      <p:sp>
        <p:nvSpPr>
          <p:cNvPr id="3" name="object 3"/>
          <p:cNvSpPr txBox="1"/>
          <p:nvPr/>
        </p:nvSpPr>
        <p:spPr>
          <a:xfrm>
            <a:off x="339300" y="1265740"/>
            <a:ext cx="7737900" cy="443711"/>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US" sz="2800" spc="-5" dirty="0">
                <a:latin typeface="Arial"/>
                <a:cs typeface="Arial"/>
              </a:rPr>
              <a:t>What is OCR</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3</a:t>
            </a:fld>
            <a:endParaRPr sz="2000">
              <a:latin typeface="Arial"/>
              <a:cs typeface="Arial"/>
            </a:endParaRPr>
          </a:p>
        </p:txBody>
      </p:sp>
      <p:sp>
        <p:nvSpPr>
          <p:cNvPr id="9" name="object 3"/>
          <p:cNvSpPr txBox="1"/>
          <p:nvPr/>
        </p:nvSpPr>
        <p:spPr>
          <a:xfrm>
            <a:off x="339300" y="2154352"/>
            <a:ext cx="7737900" cy="1318310"/>
          </a:xfrm>
          <a:prstGeom prst="rect">
            <a:avLst/>
          </a:prstGeom>
        </p:spPr>
        <p:txBody>
          <a:bodyPr vert="horz" wrap="square" lIns="0" tIns="12700" rIns="0" bIns="0" rtlCol="0">
            <a:spAutoFit/>
          </a:bodyPr>
          <a:lstStyle/>
          <a:p>
            <a:pPr marL="12700">
              <a:lnSpc>
                <a:spcPct val="100000"/>
              </a:lnSpc>
              <a:spcBef>
                <a:spcPts val="100"/>
              </a:spcBef>
            </a:pPr>
            <a:r>
              <a:rPr lang="en-US" sz="2800" spc="-5" dirty="0">
                <a:latin typeface="Arial"/>
                <a:cs typeface="Arial"/>
              </a:rPr>
              <a:t>OCR  (Optical Character Recognition )</a:t>
            </a:r>
          </a:p>
          <a:p>
            <a:pPr marL="12700">
              <a:lnSpc>
                <a:spcPct val="100000"/>
              </a:lnSpc>
              <a:spcBef>
                <a:spcPts val="100"/>
              </a:spcBef>
            </a:pPr>
            <a:r>
              <a:rPr lang="en-US" sz="2800" spc="-5" dirty="0">
                <a:latin typeface="Arial"/>
                <a:cs typeface="Arial"/>
              </a:rPr>
              <a:t>is  a  general technique to extract handwritten texts or digitizing pictures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33" y="3184421"/>
            <a:ext cx="1744350" cy="1744350"/>
          </a:xfrm>
          <a:prstGeom prst="rect">
            <a:avLst/>
          </a:prstGeom>
        </p:spPr>
      </p:pic>
    </p:spTree>
    <p:extLst>
      <p:ext uri="{BB962C8B-B14F-4D97-AF65-F5344CB8AC3E}">
        <p14:creationId xmlns:p14="http://schemas.microsoft.com/office/powerpoint/2010/main" val="263960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87232" y="1057706"/>
            <a:ext cx="4541520" cy="257556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375295" y="4237931"/>
            <a:ext cx="6406515" cy="320601"/>
          </a:xfrm>
          <a:prstGeom prst="rect">
            <a:avLst/>
          </a:prstGeom>
        </p:spPr>
        <p:txBody>
          <a:bodyPr vert="horz" wrap="square" lIns="0" tIns="12700" rIns="0" bIns="0" rtlCol="0">
            <a:spAutoFit/>
          </a:bodyPr>
          <a:lstStyle/>
          <a:p>
            <a:pPr marL="12700">
              <a:lnSpc>
                <a:spcPct val="100000"/>
              </a:lnSpc>
              <a:spcBef>
                <a:spcPts val="100"/>
              </a:spcBef>
            </a:pPr>
            <a:r>
              <a:rPr sz="2000" dirty="0"/>
              <a:t>Eﬀect = invariance to small translations of the input</a:t>
            </a:r>
          </a:p>
        </p:txBody>
      </p:sp>
      <p:sp>
        <p:nvSpPr>
          <p:cNvPr id="4" name="object 4"/>
          <p:cNvSpPr txBox="1">
            <a:spLocks noGrp="1"/>
          </p:cNvSpPr>
          <p:nvPr>
            <p:ph type="title"/>
          </p:nvPr>
        </p:nvSpPr>
        <p:spPr>
          <a:xfrm>
            <a:off x="3799716" y="182803"/>
            <a:ext cx="1551305" cy="566822"/>
          </a:xfrm>
          <a:prstGeom prst="rect">
            <a:avLst/>
          </a:prstGeom>
        </p:spPr>
        <p:txBody>
          <a:bodyPr vert="horz" wrap="square" lIns="0" tIns="12700" rIns="0" bIns="0" rtlCol="0">
            <a:spAutoFit/>
          </a:bodyPr>
          <a:lstStyle/>
          <a:p>
            <a:pPr marL="12700">
              <a:lnSpc>
                <a:spcPct val="100000"/>
              </a:lnSpc>
              <a:spcBef>
                <a:spcPts val="100"/>
              </a:spcBef>
            </a:pPr>
            <a:r>
              <a:rPr sz="3600" i="0" dirty="0">
                <a:latin typeface="+mn-lt"/>
              </a:rPr>
              <a:t>Pooling</a:t>
            </a:r>
          </a:p>
        </p:txBody>
      </p:sp>
    </p:spTree>
    <p:extLst>
      <p:ext uri="{BB962C8B-B14F-4D97-AF65-F5344CB8AC3E}">
        <p14:creationId xmlns:p14="http://schemas.microsoft.com/office/powerpoint/2010/main" val="3929395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14600" y="1504953"/>
            <a:ext cx="3868254" cy="297121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81000" y="730250"/>
            <a:ext cx="6156325" cy="568325"/>
          </a:xfrm>
          <a:prstGeom prst="rect">
            <a:avLst/>
          </a:prstGeom>
        </p:spPr>
        <p:txBody>
          <a:bodyPr vert="horz" wrap="square" lIns="0" tIns="12700" rIns="0" bIns="0" rtlCol="0">
            <a:spAutoFit/>
          </a:bodyPr>
          <a:lstStyle/>
          <a:p>
            <a:pPr marL="316865" indent="-304165">
              <a:lnSpc>
                <a:spcPts val="2135"/>
              </a:lnSpc>
              <a:spcBef>
                <a:spcPts val="100"/>
              </a:spcBef>
              <a:buChar char="-"/>
              <a:tabLst>
                <a:tab pos="316230" algn="l"/>
                <a:tab pos="316865" algn="l"/>
              </a:tabLst>
            </a:pPr>
            <a:r>
              <a:rPr sz="1800" dirty="0">
                <a:latin typeface="Arial"/>
                <a:cs typeface="Arial"/>
              </a:rPr>
              <a:t>makes </a:t>
            </a:r>
            <a:r>
              <a:rPr sz="1800" spc="-5" dirty="0">
                <a:latin typeface="Arial"/>
                <a:cs typeface="Arial"/>
              </a:rPr>
              <a:t>the </a:t>
            </a:r>
            <a:r>
              <a:rPr sz="1800" spc="-10" dirty="0">
                <a:latin typeface="Arial"/>
                <a:cs typeface="Arial"/>
              </a:rPr>
              <a:t>representations smaller and more</a:t>
            </a:r>
            <a:r>
              <a:rPr sz="1800" spc="5" dirty="0">
                <a:latin typeface="Arial"/>
                <a:cs typeface="Arial"/>
              </a:rPr>
              <a:t> </a:t>
            </a:r>
            <a:r>
              <a:rPr sz="1800" spc="-10" dirty="0">
                <a:latin typeface="Arial"/>
                <a:cs typeface="Arial"/>
              </a:rPr>
              <a:t>manageable</a:t>
            </a:r>
            <a:endParaRPr sz="1800" dirty="0">
              <a:latin typeface="Arial"/>
              <a:cs typeface="Arial"/>
            </a:endParaRPr>
          </a:p>
          <a:p>
            <a:pPr marL="316865" indent="-304165">
              <a:lnSpc>
                <a:spcPts val="2135"/>
              </a:lnSpc>
              <a:buChar char="-"/>
              <a:tabLst>
                <a:tab pos="316230" algn="l"/>
                <a:tab pos="316865" algn="l"/>
              </a:tabLst>
            </a:pPr>
            <a:r>
              <a:rPr sz="1800" spc="-10" dirty="0">
                <a:latin typeface="Arial"/>
                <a:cs typeface="Arial"/>
              </a:rPr>
              <a:t>operates over each activation </a:t>
            </a:r>
            <a:r>
              <a:rPr sz="1800" spc="-5" dirty="0">
                <a:latin typeface="Arial"/>
                <a:cs typeface="Arial"/>
              </a:rPr>
              <a:t>map</a:t>
            </a:r>
            <a:r>
              <a:rPr sz="1800" spc="70" dirty="0">
                <a:latin typeface="Arial"/>
                <a:cs typeface="Arial"/>
              </a:rPr>
              <a:t> </a:t>
            </a:r>
            <a:r>
              <a:rPr sz="1800" spc="-5" dirty="0">
                <a:latin typeface="Arial"/>
                <a:cs typeface="Arial"/>
              </a:rPr>
              <a:t>independently</a:t>
            </a:r>
            <a:endParaRPr sz="1800" dirty="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4" name="object 4"/>
          <p:cNvSpPr txBox="1">
            <a:spLocks noGrp="1"/>
          </p:cNvSpPr>
          <p:nvPr>
            <p:ph type="title"/>
          </p:nvPr>
        </p:nvSpPr>
        <p:spPr>
          <a:xfrm>
            <a:off x="3799878" y="120650"/>
            <a:ext cx="1551305" cy="566822"/>
          </a:xfrm>
          <a:prstGeom prst="rect">
            <a:avLst/>
          </a:prstGeom>
        </p:spPr>
        <p:txBody>
          <a:bodyPr vert="horz" wrap="square" lIns="0" tIns="12700" rIns="0" bIns="0" rtlCol="0">
            <a:spAutoFit/>
          </a:bodyPr>
          <a:lstStyle/>
          <a:p>
            <a:pPr marL="12700">
              <a:lnSpc>
                <a:spcPct val="100000"/>
              </a:lnSpc>
              <a:spcBef>
                <a:spcPts val="100"/>
              </a:spcBef>
            </a:pPr>
            <a:r>
              <a:rPr sz="3600" i="0" dirty="0">
                <a:latin typeface="+mn-lt"/>
              </a:rPr>
              <a:t>Pooling</a:t>
            </a:r>
          </a:p>
        </p:txBody>
      </p:sp>
    </p:spTree>
    <p:extLst>
      <p:ext uri="{BB962C8B-B14F-4D97-AF65-F5344CB8AC3E}">
        <p14:creationId xmlns:p14="http://schemas.microsoft.com/office/powerpoint/2010/main" val="1466952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42972" y="1400175"/>
          <a:ext cx="2423159" cy="2423160"/>
        </p:xfrm>
        <a:graphic>
          <a:graphicData uri="http://schemas.openxmlformats.org/drawingml/2006/table">
            <a:tbl>
              <a:tblPr firstRow="1" bandRow="1">
                <a:tableStyleId>{2D5ABB26-0587-4C30-8999-92F81FD0307C}</a:tableStyleId>
              </a:tblPr>
              <a:tblGrid>
                <a:gridCol w="605790">
                  <a:extLst>
                    <a:ext uri="{9D8B030D-6E8A-4147-A177-3AD203B41FA5}">
                      <a16:colId xmlns:a16="http://schemas.microsoft.com/office/drawing/2014/main" val="20000"/>
                    </a:ext>
                  </a:extLst>
                </a:gridCol>
                <a:gridCol w="605790">
                  <a:extLst>
                    <a:ext uri="{9D8B030D-6E8A-4147-A177-3AD203B41FA5}">
                      <a16:colId xmlns:a16="http://schemas.microsoft.com/office/drawing/2014/main" val="20001"/>
                    </a:ext>
                  </a:extLst>
                </a:gridCol>
                <a:gridCol w="605790">
                  <a:extLst>
                    <a:ext uri="{9D8B030D-6E8A-4147-A177-3AD203B41FA5}">
                      <a16:colId xmlns:a16="http://schemas.microsoft.com/office/drawing/2014/main" val="20002"/>
                    </a:ext>
                  </a:extLst>
                </a:gridCol>
                <a:gridCol w="605789">
                  <a:extLst>
                    <a:ext uri="{9D8B030D-6E8A-4147-A177-3AD203B41FA5}">
                      <a16:colId xmlns:a16="http://schemas.microsoft.com/office/drawing/2014/main" val="20003"/>
                    </a:ext>
                  </a:extLst>
                </a:gridCol>
              </a:tblGrid>
              <a:tr h="605790">
                <a:tc>
                  <a:txBody>
                    <a:bodyPr/>
                    <a:lstStyle/>
                    <a:p>
                      <a:pPr marL="207645">
                        <a:lnSpc>
                          <a:spcPct val="100000"/>
                        </a:lnSpc>
                      </a:pPr>
                      <a:r>
                        <a:rPr sz="2400" dirty="0">
                          <a:latin typeface="Arial"/>
                          <a:cs typeface="Arial"/>
                        </a:rPr>
                        <a:t>1</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7D6D5"/>
                    </a:solidFill>
                  </a:tcPr>
                </a:tc>
                <a:tc>
                  <a:txBody>
                    <a:bodyPr/>
                    <a:lstStyle/>
                    <a:p>
                      <a:pPr marL="207645">
                        <a:lnSpc>
                          <a:spcPct val="100000"/>
                        </a:lnSpc>
                      </a:pPr>
                      <a:r>
                        <a:rPr sz="2400" dirty="0">
                          <a:latin typeface="Arial"/>
                          <a:cs typeface="Arial"/>
                        </a:rPr>
                        <a:t>1</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7D6D5"/>
                    </a:solidFill>
                  </a:tcPr>
                </a:tc>
                <a:tc>
                  <a:txBody>
                    <a:bodyPr/>
                    <a:lstStyle/>
                    <a:p>
                      <a:pPr marR="12065" algn="ctr">
                        <a:lnSpc>
                          <a:spcPct val="100000"/>
                        </a:lnSpc>
                      </a:pPr>
                      <a:r>
                        <a:rPr sz="2400" dirty="0">
                          <a:latin typeface="Arial"/>
                          <a:cs typeface="Arial"/>
                        </a:rPr>
                        <a:t>2</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marR="202565" algn="r">
                        <a:lnSpc>
                          <a:spcPct val="100000"/>
                        </a:lnSpc>
                      </a:pPr>
                      <a:r>
                        <a:rPr sz="2400" dirty="0">
                          <a:latin typeface="Arial"/>
                          <a:cs typeface="Arial"/>
                        </a:rPr>
                        <a:t>4</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extLst>
                  <a:ext uri="{0D108BD9-81ED-4DB2-BD59-A6C34878D82A}">
                    <a16:rowId xmlns:a16="http://schemas.microsoft.com/office/drawing/2014/main" val="10000"/>
                  </a:ext>
                </a:extLst>
              </a:tr>
              <a:tr h="605790">
                <a:tc>
                  <a:txBody>
                    <a:bodyPr/>
                    <a:lstStyle/>
                    <a:p>
                      <a:pPr marL="207645">
                        <a:lnSpc>
                          <a:spcPct val="100000"/>
                        </a:lnSpc>
                      </a:pPr>
                      <a:r>
                        <a:rPr sz="2400" dirty="0">
                          <a:latin typeface="Arial"/>
                          <a:cs typeface="Arial"/>
                        </a:rPr>
                        <a:t>5</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7D6D5"/>
                    </a:solidFill>
                  </a:tcPr>
                </a:tc>
                <a:tc>
                  <a:txBody>
                    <a:bodyPr/>
                    <a:lstStyle/>
                    <a:p>
                      <a:pPr marL="207645">
                        <a:lnSpc>
                          <a:spcPct val="100000"/>
                        </a:lnSpc>
                      </a:pPr>
                      <a:r>
                        <a:rPr sz="2400" dirty="0">
                          <a:latin typeface="Arial"/>
                          <a:cs typeface="Arial"/>
                        </a:rPr>
                        <a:t>6</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7D6D5"/>
                    </a:solidFill>
                  </a:tcPr>
                </a:tc>
                <a:tc>
                  <a:txBody>
                    <a:bodyPr/>
                    <a:lstStyle/>
                    <a:p>
                      <a:pPr marR="12065" algn="ctr">
                        <a:lnSpc>
                          <a:spcPct val="100000"/>
                        </a:lnSpc>
                      </a:pPr>
                      <a:r>
                        <a:rPr sz="2400" dirty="0">
                          <a:latin typeface="Arial"/>
                          <a:cs typeface="Arial"/>
                        </a:rPr>
                        <a:t>7</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marR="202565" algn="r">
                        <a:lnSpc>
                          <a:spcPct val="100000"/>
                        </a:lnSpc>
                      </a:pPr>
                      <a:r>
                        <a:rPr sz="2400" dirty="0">
                          <a:latin typeface="Arial"/>
                          <a:cs typeface="Arial"/>
                        </a:rPr>
                        <a:t>8</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extLst>
                  <a:ext uri="{0D108BD9-81ED-4DB2-BD59-A6C34878D82A}">
                    <a16:rowId xmlns:a16="http://schemas.microsoft.com/office/drawing/2014/main" val="10001"/>
                  </a:ext>
                </a:extLst>
              </a:tr>
              <a:tr h="605790">
                <a:tc>
                  <a:txBody>
                    <a:bodyPr/>
                    <a:lstStyle/>
                    <a:p>
                      <a:pPr marL="207645">
                        <a:lnSpc>
                          <a:spcPct val="100000"/>
                        </a:lnSpc>
                      </a:pPr>
                      <a:r>
                        <a:rPr sz="2400" dirty="0">
                          <a:latin typeface="Arial"/>
                          <a:cs typeface="Arial"/>
                        </a:rPr>
                        <a:t>3</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4D5"/>
                    </a:solidFill>
                  </a:tcPr>
                </a:tc>
                <a:tc>
                  <a:txBody>
                    <a:bodyPr/>
                    <a:lstStyle/>
                    <a:p>
                      <a:pPr marL="207645">
                        <a:lnSpc>
                          <a:spcPct val="100000"/>
                        </a:lnSpc>
                      </a:pPr>
                      <a:r>
                        <a:rPr sz="2400" dirty="0">
                          <a:latin typeface="Arial"/>
                          <a:cs typeface="Arial"/>
                        </a:rPr>
                        <a:t>2</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4D5"/>
                    </a:solidFill>
                  </a:tcPr>
                </a:tc>
                <a:tc>
                  <a:txBody>
                    <a:bodyPr/>
                    <a:lstStyle/>
                    <a:p>
                      <a:pPr marR="12065" algn="ctr">
                        <a:lnSpc>
                          <a:spcPct val="100000"/>
                        </a:lnSpc>
                      </a:pPr>
                      <a:r>
                        <a:rPr sz="2400" dirty="0">
                          <a:latin typeface="Arial"/>
                          <a:cs typeface="Arial"/>
                        </a:rPr>
                        <a:t>1</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2E2F9"/>
                    </a:solidFill>
                  </a:tcPr>
                </a:tc>
                <a:tc>
                  <a:txBody>
                    <a:bodyPr/>
                    <a:lstStyle/>
                    <a:p>
                      <a:pPr marR="202565" algn="r">
                        <a:lnSpc>
                          <a:spcPct val="100000"/>
                        </a:lnSpc>
                      </a:pPr>
                      <a:r>
                        <a:rPr sz="2400" dirty="0">
                          <a:latin typeface="Arial"/>
                          <a:cs typeface="Arial"/>
                        </a:rPr>
                        <a:t>0</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2E2F9"/>
                    </a:solidFill>
                  </a:tcPr>
                </a:tc>
                <a:extLst>
                  <a:ext uri="{0D108BD9-81ED-4DB2-BD59-A6C34878D82A}">
                    <a16:rowId xmlns:a16="http://schemas.microsoft.com/office/drawing/2014/main" val="10002"/>
                  </a:ext>
                </a:extLst>
              </a:tr>
              <a:tr h="605790">
                <a:tc>
                  <a:txBody>
                    <a:bodyPr/>
                    <a:lstStyle/>
                    <a:p>
                      <a:pPr marL="207645">
                        <a:lnSpc>
                          <a:spcPct val="100000"/>
                        </a:lnSpc>
                      </a:pPr>
                      <a:r>
                        <a:rPr sz="2400" dirty="0">
                          <a:latin typeface="Arial"/>
                          <a:cs typeface="Arial"/>
                        </a:rPr>
                        <a:t>1</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4D5"/>
                    </a:solidFill>
                  </a:tcPr>
                </a:tc>
                <a:tc>
                  <a:txBody>
                    <a:bodyPr/>
                    <a:lstStyle/>
                    <a:p>
                      <a:pPr marL="207645">
                        <a:lnSpc>
                          <a:spcPct val="100000"/>
                        </a:lnSpc>
                      </a:pPr>
                      <a:r>
                        <a:rPr sz="2400" dirty="0">
                          <a:latin typeface="Arial"/>
                          <a:cs typeface="Arial"/>
                        </a:rPr>
                        <a:t>2</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4D5"/>
                    </a:solidFill>
                  </a:tcPr>
                </a:tc>
                <a:tc>
                  <a:txBody>
                    <a:bodyPr/>
                    <a:lstStyle/>
                    <a:p>
                      <a:pPr marR="12065" algn="ctr">
                        <a:lnSpc>
                          <a:spcPct val="100000"/>
                        </a:lnSpc>
                      </a:pPr>
                      <a:r>
                        <a:rPr sz="2400" dirty="0">
                          <a:latin typeface="Arial"/>
                          <a:cs typeface="Arial"/>
                        </a:rPr>
                        <a:t>3</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2E2F9"/>
                    </a:solidFill>
                  </a:tcPr>
                </a:tc>
                <a:tc>
                  <a:txBody>
                    <a:bodyPr/>
                    <a:lstStyle/>
                    <a:p>
                      <a:pPr marR="202565" algn="r">
                        <a:lnSpc>
                          <a:spcPct val="100000"/>
                        </a:lnSpc>
                      </a:pPr>
                      <a:r>
                        <a:rPr sz="2400" dirty="0">
                          <a:latin typeface="Arial"/>
                          <a:cs typeface="Arial"/>
                        </a:rPr>
                        <a:t>4</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2E2F9"/>
                    </a:solidFill>
                  </a:tcPr>
                </a:tc>
                <a:extLst>
                  <a:ext uri="{0D108BD9-81ED-4DB2-BD59-A6C34878D82A}">
                    <a16:rowId xmlns:a16="http://schemas.microsoft.com/office/drawing/2014/main" val="10003"/>
                  </a:ext>
                </a:extLst>
              </a:tr>
            </a:tbl>
          </a:graphicData>
        </a:graphic>
      </p:graphicFrame>
      <p:sp>
        <p:nvSpPr>
          <p:cNvPr id="3" name="object 3"/>
          <p:cNvSpPr txBox="1"/>
          <p:nvPr/>
        </p:nvSpPr>
        <p:spPr>
          <a:xfrm>
            <a:off x="1004872" y="960958"/>
            <a:ext cx="23996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Single </a:t>
            </a:r>
            <a:r>
              <a:rPr sz="2400" spc="-10" dirty="0">
                <a:latin typeface="Arial"/>
                <a:cs typeface="Arial"/>
              </a:rPr>
              <a:t>depth</a:t>
            </a:r>
            <a:r>
              <a:rPr sz="2400" spc="-125" dirty="0">
                <a:latin typeface="Arial"/>
                <a:cs typeface="Arial"/>
              </a:rPr>
              <a:t> </a:t>
            </a:r>
            <a:r>
              <a:rPr sz="2400" spc="-5" dirty="0">
                <a:latin typeface="Arial"/>
                <a:cs typeface="Arial"/>
              </a:rPr>
              <a:t>slice</a:t>
            </a:r>
            <a:endParaRPr sz="2400">
              <a:latin typeface="Arial"/>
              <a:cs typeface="Arial"/>
            </a:endParaRPr>
          </a:p>
        </p:txBody>
      </p:sp>
      <p:sp>
        <p:nvSpPr>
          <p:cNvPr id="4" name="object 4"/>
          <p:cNvSpPr/>
          <p:nvPr/>
        </p:nvSpPr>
        <p:spPr>
          <a:xfrm>
            <a:off x="642923" y="1553743"/>
            <a:ext cx="0" cy="2249805"/>
          </a:xfrm>
          <a:custGeom>
            <a:avLst/>
            <a:gdLst/>
            <a:ahLst/>
            <a:cxnLst/>
            <a:rect l="l" t="t" r="r" b="b"/>
            <a:pathLst>
              <a:path h="2249804">
                <a:moveTo>
                  <a:pt x="0" y="2249698"/>
                </a:moveTo>
                <a:lnTo>
                  <a:pt x="0" y="0"/>
                </a:lnTo>
              </a:path>
            </a:pathLst>
          </a:custGeom>
          <a:ln w="19048">
            <a:solidFill>
              <a:srgbClr val="000000"/>
            </a:solidFill>
          </a:ln>
        </p:spPr>
        <p:txBody>
          <a:bodyPr wrap="square" lIns="0" tIns="0" rIns="0" bIns="0" rtlCol="0"/>
          <a:lstStyle/>
          <a:p>
            <a:endParaRPr/>
          </a:p>
        </p:txBody>
      </p:sp>
      <p:sp>
        <p:nvSpPr>
          <p:cNvPr id="5" name="object 5"/>
          <p:cNvSpPr/>
          <p:nvPr/>
        </p:nvSpPr>
        <p:spPr>
          <a:xfrm>
            <a:off x="611457" y="1467294"/>
            <a:ext cx="63500" cy="86995"/>
          </a:xfrm>
          <a:custGeom>
            <a:avLst/>
            <a:gdLst/>
            <a:ahLst/>
            <a:cxnLst/>
            <a:rect l="l" t="t" r="r" b="b"/>
            <a:pathLst>
              <a:path w="63500" h="86994">
                <a:moveTo>
                  <a:pt x="62928" y="86450"/>
                </a:moveTo>
                <a:lnTo>
                  <a:pt x="31463" y="0"/>
                </a:lnTo>
                <a:lnTo>
                  <a:pt x="0" y="86450"/>
                </a:lnTo>
                <a:lnTo>
                  <a:pt x="62928" y="86450"/>
                </a:lnTo>
                <a:close/>
              </a:path>
            </a:pathLst>
          </a:custGeom>
          <a:ln w="19048">
            <a:solidFill>
              <a:srgbClr val="000000"/>
            </a:solidFill>
          </a:ln>
        </p:spPr>
        <p:txBody>
          <a:bodyPr wrap="square" lIns="0" tIns="0" rIns="0" bIns="0" rtlCol="0"/>
          <a:lstStyle/>
          <a:p>
            <a:endParaRPr/>
          </a:p>
        </p:txBody>
      </p:sp>
      <p:sp>
        <p:nvSpPr>
          <p:cNvPr id="6" name="object 6"/>
          <p:cNvSpPr txBox="1"/>
          <p:nvPr/>
        </p:nvSpPr>
        <p:spPr>
          <a:xfrm>
            <a:off x="350549" y="1624660"/>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x</a:t>
            </a:r>
            <a:endParaRPr sz="2400">
              <a:latin typeface="Arial"/>
              <a:cs typeface="Arial"/>
            </a:endParaRPr>
          </a:p>
        </p:txBody>
      </p:sp>
      <p:sp>
        <p:nvSpPr>
          <p:cNvPr id="7" name="object 7"/>
          <p:cNvSpPr/>
          <p:nvPr/>
        </p:nvSpPr>
        <p:spPr>
          <a:xfrm>
            <a:off x="925997" y="4150666"/>
            <a:ext cx="2362200" cy="0"/>
          </a:xfrm>
          <a:custGeom>
            <a:avLst/>
            <a:gdLst/>
            <a:ahLst/>
            <a:cxnLst/>
            <a:rect l="l" t="t" r="r" b="b"/>
            <a:pathLst>
              <a:path w="2362200">
                <a:moveTo>
                  <a:pt x="0" y="0"/>
                </a:moveTo>
                <a:lnTo>
                  <a:pt x="2362188" y="0"/>
                </a:lnTo>
              </a:path>
            </a:pathLst>
          </a:custGeom>
          <a:ln w="19048">
            <a:solidFill>
              <a:srgbClr val="000000"/>
            </a:solidFill>
          </a:ln>
        </p:spPr>
        <p:txBody>
          <a:bodyPr wrap="square" lIns="0" tIns="0" rIns="0" bIns="0" rtlCol="0"/>
          <a:lstStyle/>
          <a:p>
            <a:endParaRPr/>
          </a:p>
        </p:txBody>
      </p:sp>
      <p:sp>
        <p:nvSpPr>
          <p:cNvPr id="8" name="object 8"/>
          <p:cNvSpPr/>
          <p:nvPr/>
        </p:nvSpPr>
        <p:spPr>
          <a:xfrm>
            <a:off x="3288195" y="4119191"/>
            <a:ext cx="86995" cy="63500"/>
          </a:xfrm>
          <a:custGeom>
            <a:avLst/>
            <a:gdLst/>
            <a:ahLst/>
            <a:cxnLst/>
            <a:rect l="l" t="t" r="r" b="b"/>
            <a:pathLst>
              <a:path w="86995" h="63500">
                <a:moveTo>
                  <a:pt x="0" y="62948"/>
                </a:moveTo>
                <a:lnTo>
                  <a:pt x="86448" y="31473"/>
                </a:lnTo>
                <a:lnTo>
                  <a:pt x="0" y="0"/>
                </a:lnTo>
                <a:lnTo>
                  <a:pt x="0" y="62948"/>
                </a:lnTo>
                <a:close/>
              </a:path>
            </a:pathLst>
          </a:custGeom>
          <a:ln w="19048">
            <a:solidFill>
              <a:srgbClr val="000000"/>
            </a:solidFill>
          </a:ln>
        </p:spPr>
        <p:txBody>
          <a:bodyPr wrap="square" lIns="0" tIns="0" rIns="0" bIns="0" rtlCol="0"/>
          <a:lstStyle/>
          <a:p>
            <a:endParaRPr/>
          </a:p>
        </p:txBody>
      </p:sp>
      <p:sp>
        <p:nvSpPr>
          <p:cNvPr id="9" name="object 9"/>
          <p:cNvSpPr txBox="1"/>
          <p:nvPr/>
        </p:nvSpPr>
        <p:spPr>
          <a:xfrm>
            <a:off x="2951289" y="4141848"/>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y</a:t>
            </a:r>
            <a:endParaRPr sz="2400">
              <a:latin typeface="Arial"/>
              <a:cs typeface="Arial"/>
            </a:endParaRPr>
          </a:p>
        </p:txBody>
      </p:sp>
      <p:sp>
        <p:nvSpPr>
          <p:cNvPr id="10" name="object 10"/>
          <p:cNvSpPr/>
          <p:nvPr/>
        </p:nvSpPr>
        <p:spPr>
          <a:xfrm>
            <a:off x="3753688" y="2621445"/>
            <a:ext cx="1918970" cy="0"/>
          </a:xfrm>
          <a:custGeom>
            <a:avLst/>
            <a:gdLst/>
            <a:ahLst/>
            <a:cxnLst/>
            <a:rect l="l" t="t" r="r" b="b"/>
            <a:pathLst>
              <a:path w="1918970">
                <a:moveTo>
                  <a:pt x="0" y="0"/>
                </a:moveTo>
                <a:lnTo>
                  <a:pt x="1918498" y="0"/>
                </a:lnTo>
              </a:path>
            </a:pathLst>
          </a:custGeom>
          <a:ln w="19048">
            <a:solidFill>
              <a:srgbClr val="000000"/>
            </a:solidFill>
          </a:ln>
        </p:spPr>
        <p:txBody>
          <a:bodyPr wrap="square" lIns="0" tIns="0" rIns="0" bIns="0" rtlCol="0"/>
          <a:lstStyle/>
          <a:p>
            <a:endParaRPr/>
          </a:p>
        </p:txBody>
      </p:sp>
      <p:sp>
        <p:nvSpPr>
          <p:cNvPr id="11" name="object 11"/>
          <p:cNvSpPr/>
          <p:nvPr/>
        </p:nvSpPr>
        <p:spPr>
          <a:xfrm>
            <a:off x="5672188" y="2589974"/>
            <a:ext cx="86995" cy="63500"/>
          </a:xfrm>
          <a:custGeom>
            <a:avLst/>
            <a:gdLst/>
            <a:ahLst/>
            <a:cxnLst/>
            <a:rect l="l" t="t" r="r" b="b"/>
            <a:pathLst>
              <a:path w="86995" h="63500">
                <a:moveTo>
                  <a:pt x="0" y="62949"/>
                </a:moveTo>
                <a:lnTo>
                  <a:pt x="86448" y="31474"/>
                </a:lnTo>
                <a:lnTo>
                  <a:pt x="0" y="0"/>
                </a:lnTo>
                <a:lnTo>
                  <a:pt x="0" y="62949"/>
                </a:lnTo>
                <a:close/>
              </a:path>
            </a:pathLst>
          </a:custGeom>
          <a:ln w="19048">
            <a:solidFill>
              <a:srgbClr val="000000"/>
            </a:solidFill>
          </a:ln>
        </p:spPr>
        <p:txBody>
          <a:bodyPr wrap="square" lIns="0" tIns="0" rIns="0" bIns="0" rtlCol="0"/>
          <a:lstStyle/>
          <a:p>
            <a:endParaRPr/>
          </a:p>
        </p:txBody>
      </p:sp>
      <p:sp>
        <p:nvSpPr>
          <p:cNvPr id="12" name="object 12"/>
          <p:cNvSpPr txBox="1"/>
          <p:nvPr/>
        </p:nvSpPr>
        <p:spPr>
          <a:xfrm>
            <a:off x="3734295" y="1852076"/>
            <a:ext cx="2449195" cy="566420"/>
          </a:xfrm>
          <a:prstGeom prst="rect">
            <a:avLst/>
          </a:prstGeom>
        </p:spPr>
        <p:txBody>
          <a:bodyPr vert="horz" wrap="square" lIns="0" tIns="27939" rIns="0" bIns="0" rtlCol="0">
            <a:spAutoFit/>
          </a:bodyPr>
          <a:lstStyle/>
          <a:p>
            <a:pPr marL="12700" marR="5080">
              <a:lnSpc>
                <a:spcPts val="2100"/>
              </a:lnSpc>
              <a:spcBef>
                <a:spcPts val="219"/>
              </a:spcBef>
            </a:pPr>
            <a:r>
              <a:rPr sz="1800" dirty="0">
                <a:latin typeface="Arial"/>
                <a:cs typeface="Arial"/>
              </a:rPr>
              <a:t>max </a:t>
            </a:r>
            <a:r>
              <a:rPr sz="1800" spc="-10" dirty="0">
                <a:latin typeface="Arial"/>
                <a:cs typeface="Arial"/>
              </a:rPr>
              <a:t>pool with </a:t>
            </a:r>
            <a:r>
              <a:rPr sz="1800" spc="-5" dirty="0">
                <a:latin typeface="Arial"/>
                <a:cs typeface="Arial"/>
              </a:rPr>
              <a:t>2x2</a:t>
            </a:r>
            <a:r>
              <a:rPr sz="1800" spc="-114" dirty="0">
                <a:latin typeface="Arial"/>
                <a:cs typeface="Arial"/>
              </a:rPr>
              <a:t> </a:t>
            </a:r>
            <a:r>
              <a:rPr sz="1800" spc="-5" dirty="0">
                <a:latin typeface="Arial"/>
                <a:cs typeface="Arial"/>
              </a:rPr>
              <a:t>filters  </a:t>
            </a:r>
            <a:r>
              <a:rPr sz="1800" spc="-10" dirty="0">
                <a:latin typeface="Arial"/>
                <a:cs typeface="Arial"/>
              </a:rPr>
              <a:t>and </a:t>
            </a:r>
            <a:r>
              <a:rPr sz="1800" spc="-5" dirty="0">
                <a:latin typeface="Arial"/>
                <a:cs typeface="Arial"/>
              </a:rPr>
              <a:t>stride</a:t>
            </a:r>
            <a:r>
              <a:rPr sz="1800" spc="-80" dirty="0">
                <a:latin typeface="Arial"/>
                <a:cs typeface="Arial"/>
              </a:rPr>
              <a:t> </a:t>
            </a:r>
            <a:r>
              <a:rPr sz="1800" dirty="0">
                <a:latin typeface="Arial"/>
                <a:cs typeface="Arial"/>
              </a:rPr>
              <a:t>2</a:t>
            </a: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graphicFrame>
        <p:nvGraphicFramePr>
          <p:cNvPr id="13" name="object 13"/>
          <p:cNvGraphicFramePr>
            <a:graphicFrameLocks noGrp="1"/>
          </p:cNvGraphicFramePr>
          <p:nvPr/>
        </p:nvGraphicFramePr>
        <p:xfrm>
          <a:off x="6612712" y="1967090"/>
          <a:ext cx="1211580" cy="1211580"/>
        </p:xfrm>
        <a:graphic>
          <a:graphicData uri="http://schemas.openxmlformats.org/drawingml/2006/table">
            <a:tbl>
              <a:tblPr firstRow="1" bandRow="1">
                <a:tableStyleId>{2D5ABB26-0587-4C30-8999-92F81FD0307C}</a:tableStyleId>
              </a:tblPr>
              <a:tblGrid>
                <a:gridCol w="605790">
                  <a:extLst>
                    <a:ext uri="{9D8B030D-6E8A-4147-A177-3AD203B41FA5}">
                      <a16:colId xmlns:a16="http://schemas.microsoft.com/office/drawing/2014/main" val="20000"/>
                    </a:ext>
                  </a:extLst>
                </a:gridCol>
                <a:gridCol w="605790">
                  <a:extLst>
                    <a:ext uri="{9D8B030D-6E8A-4147-A177-3AD203B41FA5}">
                      <a16:colId xmlns:a16="http://schemas.microsoft.com/office/drawing/2014/main" val="20001"/>
                    </a:ext>
                  </a:extLst>
                </a:gridCol>
              </a:tblGrid>
              <a:tr h="605790">
                <a:tc>
                  <a:txBody>
                    <a:bodyPr/>
                    <a:lstStyle/>
                    <a:p>
                      <a:pPr marR="187960" algn="r">
                        <a:lnSpc>
                          <a:spcPct val="100000"/>
                        </a:lnSpc>
                      </a:pPr>
                      <a:r>
                        <a:rPr sz="2400" dirty="0">
                          <a:latin typeface="Arial"/>
                          <a:cs typeface="Arial"/>
                        </a:rPr>
                        <a:t>6</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7D6D5"/>
                    </a:solidFill>
                  </a:tcPr>
                </a:tc>
                <a:tc>
                  <a:txBody>
                    <a:bodyPr/>
                    <a:lstStyle/>
                    <a:p>
                      <a:pPr marR="187325" algn="r">
                        <a:lnSpc>
                          <a:spcPct val="100000"/>
                        </a:lnSpc>
                      </a:pPr>
                      <a:r>
                        <a:rPr sz="2400" dirty="0">
                          <a:latin typeface="Arial"/>
                          <a:cs typeface="Arial"/>
                        </a:rPr>
                        <a:t>8</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extLst>
                  <a:ext uri="{0D108BD9-81ED-4DB2-BD59-A6C34878D82A}">
                    <a16:rowId xmlns:a16="http://schemas.microsoft.com/office/drawing/2014/main" val="10000"/>
                  </a:ext>
                </a:extLst>
              </a:tr>
              <a:tr h="605790">
                <a:tc>
                  <a:txBody>
                    <a:bodyPr/>
                    <a:lstStyle/>
                    <a:p>
                      <a:pPr marR="187960" algn="r">
                        <a:lnSpc>
                          <a:spcPct val="100000"/>
                        </a:lnSpc>
                      </a:pPr>
                      <a:r>
                        <a:rPr sz="2400" dirty="0">
                          <a:latin typeface="Arial"/>
                          <a:cs typeface="Arial"/>
                        </a:rPr>
                        <a:t>3</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4D5"/>
                    </a:solidFill>
                  </a:tcPr>
                </a:tc>
                <a:tc>
                  <a:txBody>
                    <a:bodyPr/>
                    <a:lstStyle/>
                    <a:p>
                      <a:pPr marR="187325" algn="r">
                        <a:lnSpc>
                          <a:spcPct val="100000"/>
                        </a:lnSpc>
                      </a:pPr>
                      <a:r>
                        <a:rPr sz="2400" dirty="0">
                          <a:latin typeface="Arial"/>
                          <a:cs typeface="Arial"/>
                        </a:rPr>
                        <a:t>4</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2E2F9"/>
                    </a:solidFill>
                  </a:tcPr>
                </a:tc>
                <a:extLst>
                  <a:ext uri="{0D108BD9-81ED-4DB2-BD59-A6C34878D82A}">
                    <a16:rowId xmlns:a16="http://schemas.microsoft.com/office/drawing/2014/main" val="10001"/>
                  </a:ext>
                </a:extLst>
              </a:tr>
            </a:tbl>
          </a:graphicData>
        </a:graphic>
      </p:graphicFrame>
      <p:sp>
        <p:nvSpPr>
          <p:cNvPr id="14" name="object 14"/>
          <p:cNvSpPr txBox="1">
            <a:spLocks noGrp="1"/>
          </p:cNvSpPr>
          <p:nvPr>
            <p:ph type="title"/>
          </p:nvPr>
        </p:nvSpPr>
        <p:spPr>
          <a:xfrm>
            <a:off x="3304175" y="137083"/>
            <a:ext cx="2541905" cy="566822"/>
          </a:xfrm>
          <a:prstGeom prst="rect">
            <a:avLst/>
          </a:prstGeom>
        </p:spPr>
        <p:txBody>
          <a:bodyPr vert="horz" wrap="square" lIns="0" tIns="12700" rIns="0" bIns="0" rtlCol="0">
            <a:spAutoFit/>
          </a:bodyPr>
          <a:lstStyle/>
          <a:p>
            <a:pPr marL="12700">
              <a:lnSpc>
                <a:spcPct val="100000"/>
              </a:lnSpc>
              <a:spcBef>
                <a:spcPts val="100"/>
              </a:spcBef>
            </a:pPr>
            <a:r>
              <a:rPr sz="3600" i="0" dirty="0">
                <a:latin typeface="+mn-lt"/>
              </a:rPr>
              <a:t>Max</a:t>
            </a:r>
            <a:r>
              <a:rPr sz="3600" i="0" spc="-100" dirty="0">
                <a:latin typeface="+mn-lt"/>
              </a:rPr>
              <a:t> </a:t>
            </a:r>
            <a:r>
              <a:rPr sz="3600" i="0" dirty="0">
                <a:latin typeface="+mn-lt"/>
              </a:rPr>
              <a:t>Pooling</a:t>
            </a:r>
          </a:p>
        </p:txBody>
      </p:sp>
    </p:spTree>
    <p:extLst>
      <p:ext uri="{BB962C8B-B14F-4D97-AF65-F5344CB8AC3E}">
        <p14:creationId xmlns:p14="http://schemas.microsoft.com/office/powerpoint/2010/main" val="1286327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04517" y="959627"/>
            <a:ext cx="5799912" cy="33091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89414" y="66928"/>
            <a:ext cx="8965170" cy="566822"/>
          </a:xfrm>
          <a:prstGeom prst="rect">
            <a:avLst/>
          </a:prstGeom>
        </p:spPr>
        <p:txBody>
          <a:bodyPr vert="horz" wrap="square" lIns="0" tIns="12700" rIns="0" bIns="0" rtlCol="0">
            <a:spAutoFit/>
          </a:bodyPr>
          <a:lstStyle/>
          <a:p>
            <a:pPr marL="18415">
              <a:lnSpc>
                <a:spcPct val="100000"/>
              </a:lnSpc>
              <a:spcBef>
                <a:spcPts val="100"/>
              </a:spcBef>
            </a:pPr>
            <a:r>
              <a:rPr sz="3600" i="0" dirty="0">
                <a:latin typeface="+mn-lt"/>
              </a:rPr>
              <a:t>Activation Functions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Tree>
    <p:extLst>
      <p:ext uri="{BB962C8B-B14F-4D97-AF65-F5344CB8AC3E}">
        <p14:creationId xmlns:p14="http://schemas.microsoft.com/office/powerpoint/2010/main" val="1045524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25423" y="1066977"/>
            <a:ext cx="1567569" cy="103128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58624" y="1127798"/>
            <a:ext cx="122364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Sigmoid</a:t>
            </a:r>
            <a:endParaRPr sz="2400">
              <a:latin typeface="Arial"/>
              <a:cs typeface="Arial"/>
            </a:endParaRPr>
          </a:p>
        </p:txBody>
      </p:sp>
      <p:sp>
        <p:nvSpPr>
          <p:cNvPr id="4" name="object 4"/>
          <p:cNvSpPr/>
          <p:nvPr/>
        </p:nvSpPr>
        <p:spPr>
          <a:xfrm>
            <a:off x="185599" y="1692699"/>
            <a:ext cx="2673069" cy="45269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258624" y="2800476"/>
            <a:ext cx="666750"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Arial"/>
                <a:cs typeface="Arial"/>
              </a:rPr>
              <a:t>tanh</a:t>
            </a:r>
            <a:endParaRPr sz="2400">
              <a:latin typeface="Arial"/>
              <a:cs typeface="Arial"/>
            </a:endParaRPr>
          </a:p>
        </p:txBody>
      </p:sp>
      <p:sp>
        <p:nvSpPr>
          <p:cNvPr id="6" name="object 6"/>
          <p:cNvSpPr txBox="1"/>
          <p:nvPr/>
        </p:nvSpPr>
        <p:spPr>
          <a:xfrm>
            <a:off x="1240735" y="2800476"/>
            <a:ext cx="969644"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Arial"/>
                <a:cs typeface="Arial"/>
              </a:rPr>
              <a:t>tanh(x)</a:t>
            </a:r>
            <a:endParaRPr sz="2400">
              <a:latin typeface="Arial"/>
              <a:cs typeface="Arial"/>
            </a:endParaRPr>
          </a:p>
        </p:txBody>
      </p:sp>
      <p:sp>
        <p:nvSpPr>
          <p:cNvPr id="7" name="object 7"/>
          <p:cNvSpPr/>
          <p:nvPr/>
        </p:nvSpPr>
        <p:spPr>
          <a:xfrm>
            <a:off x="3038070" y="2255913"/>
            <a:ext cx="1567569" cy="995195"/>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258624" y="3938146"/>
            <a:ext cx="81915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ReLU</a:t>
            </a:r>
            <a:endParaRPr sz="2400">
              <a:latin typeface="Arial"/>
              <a:cs typeface="Arial"/>
            </a:endParaRPr>
          </a:p>
        </p:txBody>
      </p:sp>
      <p:sp>
        <p:nvSpPr>
          <p:cNvPr id="9" name="object 9"/>
          <p:cNvSpPr txBox="1"/>
          <p:nvPr/>
        </p:nvSpPr>
        <p:spPr>
          <a:xfrm>
            <a:off x="1393291" y="3938146"/>
            <a:ext cx="120586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Arial"/>
                <a:cs typeface="Arial"/>
              </a:rPr>
              <a:t>max(0,x)</a:t>
            </a:r>
            <a:endParaRPr sz="2400">
              <a:latin typeface="Arial"/>
              <a:cs typeface="Arial"/>
            </a:endParaRPr>
          </a:p>
        </p:txBody>
      </p:sp>
      <p:sp>
        <p:nvSpPr>
          <p:cNvPr id="10" name="object 10"/>
          <p:cNvSpPr/>
          <p:nvPr/>
        </p:nvSpPr>
        <p:spPr>
          <a:xfrm>
            <a:off x="3042920" y="3434524"/>
            <a:ext cx="1557845" cy="104189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6584556" y="925995"/>
            <a:ext cx="2120075" cy="134596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6594767" y="2480551"/>
            <a:ext cx="2472080" cy="326923"/>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6420015" y="3400568"/>
            <a:ext cx="2317610" cy="1135163"/>
          </a:xfrm>
          <a:prstGeom prst="rect">
            <a:avLst/>
          </a:prstGeom>
          <a:blipFill>
            <a:blip r:embed="rId8" cstate="print"/>
            <a:stretch>
              <a:fillRect/>
            </a:stretch>
          </a:blipFill>
        </p:spPr>
        <p:txBody>
          <a:bodyPr wrap="square" lIns="0" tIns="0" rIns="0" bIns="0" rtlCol="0"/>
          <a:lstStyle/>
          <a:p>
            <a:endParaRPr/>
          </a:p>
        </p:txBody>
      </p:sp>
      <p:sp>
        <p:nvSpPr>
          <p:cNvPr id="14" name="object 14"/>
          <p:cNvSpPr txBox="1"/>
          <p:nvPr/>
        </p:nvSpPr>
        <p:spPr>
          <a:xfrm>
            <a:off x="5245100" y="2380437"/>
            <a:ext cx="1088390" cy="9880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Arial"/>
                <a:cs typeface="Arial"/>
              </a:rPr>
              <a:t>Maxout</a:t>
            </a:r>
            <a:endParaRPr sz="2400">
              <a:latin typeface="Arial"/>
              <a:cs typeface="Arial"/>
            </a:endParaRPr>
          </a:p>
          <a:p>
            <a:pPr marL="152400">
              <a:lnSpc>
                <a:spcPct val="100000"/>
              </a:lnSpc>
              <a:spcBef>
                <a:spcPts val="1820"/>
              </a:spcBef>
            </a:pPr>
            <a:r>
              <a:rPr sz="2400" b="1" spc="-5" dirty="0">
                <a:latin typeface="Arial"/>
                <a:cs typeface="Arial"/>
              </a:rPr>
              <a:t>ELU</a:t>
            </a:r>
            <a:endParaRPr sz="2400">
              <a:latin typeface="Arial"/>
              <a:cs typeface="Arial"/>
            </a:endParaRPr>
          </a:p>
        </p:txBody>
      </p:sp>
      <p:sp>
        <p:nvSpPr>
          <p:cNvPr id="15" name="object 15"/>
          <p:cNvSpPr/>
          <p:nvPr/>
        </p:nvSpPr>
        <p:spPr>
          <a:xfrm>
            <a:off x="6642811" y="2935582"/>
            <a:ext cx="2168893" cy="417916"/>
          </a:xfrm>
          <a:prstGeom prst="rect">
            <a:avLst/>
          </a:prstGeom>
          <a:blipFill>
            <a:blip r:embed="rId9" cstate="print"/>
            <a:stretch>
              <a:fillRect/>
            </a:stretch>
          </a:blipFill>
        </p:spPr>
        <p:txBody>
          <a:bodyPr wrap="square" lIns="0" tIns="0" rIns="0" bIns="0" rtlCol="0"/>
          <a:lstStyle/>
          <a:p>
            <a:endParaRPr/>
          </a:p>
        </p:txBody>
      </p:sp>
      <p:sp>
        <p:nvSpPr>
          <p:cNvPr id="16" name="object 16"/>
          <p:cNvSpPr txBox="1"/>
          <p:nvPr/>
        </p:nvSpPr>
        <p:spPr>
          <a:xfrm>
            <a:off x="5257800" y="1187450"/>
            <a:ext cx="887094" cy="746760"/>
          </a:xfrm>
          <a:prstGeom prst="rect">
            <a:avLst/>
          </a:prstGeom>
        </p:spPr>
        <p:txBody>
          <a:bodyPr vert="horz" wrap="square" lIns="0" tIns="33020" rIns="0" bIns="0" rtlCol="0">
            <a:spAutoFit/>
          </a:bodyPr>
          <a:lstStyle/>
          <a:p>
            <a:pPr marL="12700" marR="5080">
              <a:lnSpc>
                <a:spcPts val="2800"/>
              </a:lnSpc>
              <a:spcBef>
                <a:spcPts val="260"/>
              </a:spcBef>
            </a:pPr>
            <a:r>
              <a:rPr sz="2400" b="1" spc="-5" dirty="0">
                <a:latin typeface="Arial"/>
                <a:cs typeface="Arial"/>
              </a:rPr>
              <a:t>Leaky  ReLU</a:t>
            </a:r>
            <a:endParaRPr sz="2400">
              <a:latin typeface="Arial"/>
              <a:cs typeface="Arial"/>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17" name="object 17"/>
          <p:cNvSpPr txBox="1">
            <a:spLocks noGrp="1"/>
          </p:cNvSpPr>
          <p:nvPr>
            <p:ph type="title"/>
          </p:nvPr>
        </p:nvSpPr>
        <p:spPr>
          <a:xfrm>
            <a:off x="89414" y="66928"/>
            <a:ext cx="8965170" cy="566822"/>
          </a:xfrm>
          <a:prstGeom prst="rect">
            <a:avLst/>
          </a:prstGeom>
        </p:spPr>
        <p:txBody>
          <a:bodyPr vert="horz" wrap="square" lIns="0" tIns="12700" rIns="0" bIns="0" rtlCol="0">
            <a:spAutoFit/>
          </a:bodyPr>
          <a:lstStyle/>
          <a:p>
            <a:pPr marL="18415">
              <a:lnSpc>
                <a:spcPct val="100000"/>
              </a:lnSpc>
              <a:spcBef>
                <a:spcPts val="100"/>
              </a:spcBef>
            </a:pPr>
            <a:r>
              <a:rPr sz="3600" i="0" spc="-5" dirty="0">
                <a:latin typeface="+mn-lt"/>
              </a:rPr>
              <a:t>Activation</a:t>
            </a:r>
            <a:r>
              <a:rPr sz="3600" i="0" spc="-125" dirty="0">
                <a:latin typeface="+mn-lt"/>
              </a:rPr>
              <a:t> </a:t>
            </a:r>
            <a:r>
              <a:rPr sz="3600" i="0" spc="-5" dirty="0">
                <a:latin typeface="+mn-lt"/>
              </a:rPr>
              <a:t>Functions</a:t>
            </a:r>
          </a:p>
        </p:txBody>
      </p:sp>
    </p:spTree>
    <p:extLst>
      <p:ext uri="{BB962C8B-B14F-4D97-AF65-F5344CB8AC3E}">
        <p14:creationId xmlns:p14="http://schemas.microsoft.com/office/powerpoint/2010/main" val="63743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sz="3600" dirty="0">
                <a:latin typeface="+mn-lt"/>
                <a:ea typeface="Georgia"/>
                <a:cs typeface="Georgia"/>
                <a:sym typeface="Georgia"/>
              </a:rPr>
              <a:t>LSTM</a:t>
            </a:r>
            <a:r>
              <a:rPr lang="en" sz="3600" dirty="0">
                <a:latin typeface="+mn-lt"/>
                <a:ea typeface="Georgia"/>
                <a:cs typeface="Georgia"/>
                <a:sym typeface="Georgia"/>
              </a:rPr>
              <a:t>(</a:t>
            </a:r>
            <a:r>
              <a:rPr lang="en-US" sz="3600" dirty="0">
                <a:latin typeface="+mn-lt"/>
                <a:ea typeface="Georgia"/>
                <a:cs typeface="Georgia"/>
                <a:sym typeface="Georgia"/>
              </a:rPr>
              <a:t>Long short-term memory</a:t>
            </a:r>
            <a:r>
              <a:rPr lang="en" sz="3600" dirty="0">
                <a:latin typeface="+mn-lt"/>
                <a:ea typeface="Georgia"/>
                <a:cs typeface="Georgia"/>
                <a:sym typeface="Georgia"/>
              </a:rPr>
              <a:t>)</a:t>
            </a:r>
            <a:endParaRPr sz="3600" dirty="0">
              <a:latin typeface="+mn-lt"/>
              <a:ea typeface="Georgia"/>
              <a:cs typeface="Georgia"/>
              <a:sym typeface="Georgia"/>
            </a:endParaRPr>
          </a:p>
        </p:txBody>
      </p:sp>
      <p:sp>
        <p:nvSpPr>
          <p:cNvPr id="99" name="Shape 99"/>
          <p:cNvSpPr txBox="1">
            <a:spLocks noGrp="1"/>
          </p:cNvSpPr>
          <p:nvPr>
            <p:ph type="body" idx="1"/>
          </p:nvPr>
        </p:nvSpPr>
        <p:spPr>
          <a:xfrm>
            <a:off x="504092" y="1152475"/>
            <a:ext cx="7842897" cy="2949968"/>
          </a:xfrm>
          <a:prstGeom prst="rect">
            <a:avLst/>
          </a:prstGeom>
        </p:spPr>
        <p:txBody>
          <a:bodyPr spcFirstLastPara="1" wrap="square" lIns="91425" tIns="91425" rIns="91425" bIns="91425" anchor="t" anchorCtr="0">
            <a:noAutofit/>
          </a:bodyPr>
          <a:lstStyle/>
          <a:p>
            <a:pPr marL="628650" lvl="0" indent="-514350">
              <a:buFont typeface="+mj-lt"/>
              <a:buAutoNum type="arabicPeriod"/>
            </a:pPr>
            <a:r>
              <a:rPr lang="en-US" sz="2800" dirty="0">
                <a:ea typeface="Georgia"/>
                <a:cs typeface="Georgia"/>
                <a:sym typeface="Georgia"/>
              </a:rPr>
              <a:t>Why need LSTM</a:t>
            </a:r>
          </a:p>
          <a:p>
            <a:pPr marL="628650" lvl="0" indent="-514350">
              <a:buFont typeface="+mj-lt"/>
              <a:buAutoNum type="arabicPeriod"/>
            </a:pPr>
            <a:r>
              <a:rPr lang="en-US" sz="2800" dirty="0">
                <a:ea typeface="Georgia"/>
                <a:cs typeface="Georgia"/>
                <a:sym typeface="Georgia"/>
              </a:rPr>
              <a:t>What is LSTM</a:t>
            </a:r>
          </a:p>
          <a:p>
            <a:pPr marL="628650" lvl="0" indent="-514350">
              <a:buFont typeface="+mj-lt"/>
              <a:buAutoNum type="arabicPeriod"/>
            </a:pPr>
            <a:r>
              <a:rPr lang="en-US" sz="2800" dirty="0">
                <a:ea typeface="Georgia"/>
                <a:cs typeface="Georgia"/>
                <a:sym typeface="Georgia"/>
              </a:rPr>
              <a:t>Architecture of LSTM</a:t>
            </a:r>
          </a:p>
          <a:p>
            <a:pPr marL="628650" lvl="0" indent="-514350">
              <a:buFont typeface="+mj-lt"/>
              <a:buAutoNum type="arabicPeriod"/>
            </a:pPr>
            <a:r>
              <a:rPr lang="en-US" sz="2800" dirty="0">
                <a:ea typeface="Georgia"/>
                <a:cs typeface="Georgia"/>
                <a:sym typeface="Georgia"/>
              </a:rPr>
              <a:t>Understand LSTM - Forward Propagation </a:t>
            </a:r>
          </a:p>
          <a:p>
            <a:pPr marL="628650" lvl="0" indent="-514350">
              <a:buFont typeface="+mj-lt"/>
              <a:buAutoNum type="arabicPeriod"/>
            </a:pPr>
            <a:r>
              <a:rPr lang="en-US" sz="2800" dirty="0">
                <a:ea typeface="Georgia"/>
                <a:cs typeface="Georgia"/>
                <a:sym typeface="Georgia"/>
              </a:rPr>
              <a:t>Understand LSTM - Back propagation</a:t>
            </a:r>
          </a:p>
          <a:p>
            <a:pPr marL="628650" indent="-514350">
              <a:buFont typeface="+mj-lt"/>
              <a:buAutoNum type="arabicPeriod"/>
            </a:pPr>
            <a:r>
              <a:rPr lang="en-US" sz="2800" dirty="0">
                <a:ea typeface="Georgia"/>
                <a:cs typeface="Georgia"/>
              </a:rPr>
              <a:t>Implementation of LSTM in TensorFlow</a:t>
            </a:r>
          </a:p>
          <a:p>
            <a:pPr marL="114300" lvl="0" indent="0">
              <a:buNone/>
            </a:pPr>
            <a:endParaRPr sz="28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35</a:t>
            </a:fld>
            <a:endParaRPr dirty="0">
              <a:solidFill>
                <a:schemeClr val="lt2"/>
              </a:solidFill>
            </a:endParaRPr>
          </a:p>
        </p:txBody>
      </p:sp>
    </p:spTree>
    <p:extLst>
      <p:ext uri="{BB962C8B-B14F-4D97-AF65-F5344CB8AC3E}">
        <p14:creationId xmlns:p14="http://schemas.microsoft.com/office/powerpoint/2010/main" val="3993707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Why need </a:t>
            </a:r>
            <a:r>
              <a:rPr lang="en-US" sz="3600" dirty="0">
                <a:latin typeface="+mn-lt"/>
                <a:ea typeface="Georgia"/>
                <a:cs typeface="Georgia"/>
                <a:sym typeface="Georgia"/>
              </a:rPr>
              <a:t>LSTM</a:t>
            </a:r>
            <a:endParaRPr sz="3600" dirty="0">
              <a:latin typeface="+mn-lt"/>
              <a:ea typeface="Georgia"/>
              <a:cs typeface="Georgia"/>
              <a:sym typeface="Georgia"/>
            </a:endParaRPr>
          </a:p>
        </p:txBody>
      </p:sp>
      <p:sp>
        <p:nvSpPr>
          <p:cNvPr id="99" name="Shape 99"/>
          <p:cNvSpPr txBox="1">
            <a:spLocks noGrp="1"/>
          </p:cNvSpPr>
          <p:nvPr>
            <p:ph type="body" idx="1"/>
          </p:nvPr>
        </p:nvSpPr>
        <p:spPr>
          <a:xfrm>
            <a:off x="311700" y="1153774"/>
            <a:ext cx="5458905" cy="3578864"/>
          </a:xfrm>
          <a:prstGeom prst="rect">
            <a:avLst/>
          </a:prstGeom>
        </p:spPr>
        <p:txBody>
          <a:bodyPr spcFirstLastPara="1" wrap="square" lIns="91425" tIns="91425" rIns="91425" bIns="91425" anchor="t" anchorCtr="0">
            <a:noAutofit/>
          </a:bodyPr>
          <a:lstStyle/>
          <a:p>
            <a:pPr marL="114300" lvl="0" indent="0">
              <a:buNone/>
            </a:pPr>
            <a:r>
              <a:rPr lang="en-US" sz="2800" dirty="0">
                <a:ea typeface="Georgia"/>
                <a:cs typeface="Georgia"/>
                <a:sym typeface="Georgia"/>
              </a:rPr>
              <a:t>In Natural language processing:</a:t>
            </a:r>
          </a:p>
          <a:p>
            <a:pPr marL="114300" lvl="0" indent="0">
              <a:buNone/>
            </a:pPr>
            <a:r>
              <a:rPr lang="en-US" dirty="0">
                <a:solidFill>
                  <a:srgbClr val="FF0000"/>
                </a:solidFill>
              </a:rPr>
              <a:t>The sequence of words define their meaning</a:t>
            </a:r>
          </a:p>
          <a:p>
            <a:pPr marL="114300" lvl="0" indent="0">
              <a:buNone/>
            </a:pPr>
            <a:endParaRPr lang="en-US" i="1" dirty="0"/>
          </a:p>
          <a:p>
            <a:r>
              <a:rPr lang="en-US" i="1" dirty="0"/>
              <a:t>Will you do it?</a:t>
            </a:r>
          </a:p>
          <a:p>
            <a:r>
              <a:rPr lang="en-US" i="1" dirty="0"/>
              <a:t>Do you will it?</a:t>
            </a:r>
          </a:p>
          <a:p>
            <a:pPr marL="114300" lvl="0" indent="0">
              <a:buNone/>
            </a:pPr>
            <a:endParaRPr lang="en-US" sz="2000" i="1" dirty="0">
              <a:ea typeface="Georgia"/>
              <a:cs typeface="Georgia"/>
              <a:sym typeface="Georgia"/>
            </a:endParaRPr>
          </a:p>
          <a:p>
            <a:r>
              <a:rPr lang="en-US" i="1" dirty="0"/>
              <a:t>Woman, without her man, is helpless.</a:t>
            </a:r>
          </a:p>
          <a:p>
            <a:r>
              <a:rPr lang="en-US" i="1" dirty="0"/>
              <a:t>Woman! Without her, man is helpless!</a:t>
            </a:r>
          </a:p>
          <a:p>
            <a:pPr marL="114300" lvl="0" indent="0">
              <a:buNone/>
            </a:pPr>
            <a:endParaRPr lang="en-US" sz="2000" i="1" dirty="0">
              <a:ea typeface="Georgia"/>
              <a:cs typeface="Georgia"/>
              <a:sym typeface="Georgia"/>
            </a:endParaRPr>
          </a:p>
          <a:p>
            <a:r>
              <a:rPr lang="en-US" i="1" dirty="0"/>
              <a:t>The dragon swallowed the knight.</a:t>
            </a:r>
          </a:p>
          <a:p>
            <a:r>
              <a:rPr lang="en-US" i="1" dirty="0"/>
              <a:t>The knight swallowed the dragon.</a:t>
            </a:r>
            <a:endParaRPr sz="20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36</a:t>
            </a:fld>
            <a:endParaRPr dirty="0">
              <a:solidFill>
                <a:schemeClr val="lt2"/>
              </a:solidFill>
            </a:endParaRPr>
          </a:p>
        </p:txBody>
      </p:sp>
      <p:pic>
        <p:nvPicPr>
          <p:cNvPr id="1026" name="Picture 2" descr="Image result for natural language proce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575" y="2068034"/>
            <a:ext cx="3298725" cy="175034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75737" y="2150075"/>
            <a:ext cx="2131541" cy="6858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7" name="Rectangle 6"/>
          <p:cNvSpPr/>
          <p:nvPr/>
        </p:nvSpPr>
        <p:spPr>
          <a:xfrm>
            <a:off x="491495" y="2971007"/>
            <a:ext cx="4648916" cy="6858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angle 7"/>
          <p:cNvSpPr/>
          <p:nvPr/>
        </p:nvSpPr>
        <p:spPr>
          <a:xfrm>
            <a:off x="475737" y="3875903"/>
            <a:ext cx="4145690" cy="6858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1839099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Why need </a:t>
            </a:r>
            <a:r>
              <a:rPr lang="en-US" sz="3600" dirty="0">
                <a:latin typeface="+mn-lt"/>
                <a:ea typeface="Georgia"/>
                <a:cs typeface="Georgia"/>
                <a:sym typeface="Georgia"/>
              </a:rPr>
              <a:t>LSTM</a:t>
            </a:r>
            <a:endParaRPr sz="3600" dirty="0">
              <a:latin typeface="+mn-lt"/>
              <a:ea typeface="Georgia"/>
              <a:cs typeface="Georgia"/>
              <a:sym typeface="Georgia"/>
            </a:endParaRPr>
          </a:p>
        </p:txBody>
      </p:sp>
      <p:sp>
        <p:nvSpPr>
          <p:cNvPr id="99" name="Shape 99"/>
          <p:cNvSpPr txBox="1">
            <a:spLocks noGrp="1"/>
          </p:cNvSpPr>
          <p:nvPr>
            <p:ph type="body" idx="1"/>
          </p:nvPr>
        </p:nvSpPr>
        <p:spPr>
          <a:xfrm>
            <a:off x="311700" y="1153774"/>
            <a:ext cx="5458905" cy="3578864"/>
          </a:xfrm>
          <a:prstGeom prst="rect">
            <a:avLst/>
          </a:prstGeom>
        </p:spPr>
        <p:txBody>
          <a:bodyPr spcFirstLastPara="1" wrap="square" lIns="91425" tIns="91425" rIns="91425" bIns="91425" anchor="t" anchorCtr="0">
            <a:noAutofit/>
          </a:bodyPr>
          <a:lstStyle/>
          <a:p>
            <a:pPr marL="114300" lvl="0" indent="0">
              <a:buNone/>
            </a:pPr>
            <a:r>
              <a:rPr lang="en-US" sz="2800" dirty="0">
                <a:ea typeface="Georgia"/>
                <a:cs typeface="Georgia"/>
                <a:sym typeface="Georgia"/>
              </a:rPr>
              <a:t>In Bioinformatics:</a:t>
            </a:r>
          </a:p>
          <a:p>
            <a:pPr marL="114300" lvl="0" indent="0">
              <a:buNone/>
            </a:pPr>
            <a:r>
              <a:rPr lang="en-US" dirty="0">
                <a:solidFill>
                  <a:srgbClr val="FF0000"/>
                </a:solidFill>
              </a:rPr>
              <a:t>Genome sequence define nucleotides even life</a:t>
            </a:r>
          </a:p>
          <a:p>
            <a:pPr marL="114300" lvl="0" indent="0">
              <a:buNone/>
            </a:pPr>
            <a:endParaRPr lang="en-US" i="1" dirty="0"/>
          </a:p>
          <a:p>
            <a:pPr marL="114300" lvl="0" indent="0">
              <a:buNone/>
            </a:pPr>
            <a:r>
              <a:rPr lang="en-US" dirty="0"/>
              <a:t>Order of As, Cs, </a:t>
            </a:r>
            <a:r>
              <a:rPr lang="en-US" dirty="0" err="1"/>
              <a:t>Gs</a:t>
            </a:r>
            <a:r>
              <a:rPr lang="en-US" dirty="0"/>
              <a:t>, and </a:t>
            </a:r>
            <a:r>
              <a:rPr lang="en-US" dirty="0" err="1"/>
              <a:t>Ts</a:t>
            </a:r>
            <a:r>
              <a:rPr lang="en-US" dirty="0"/>
              <a:t> that make up an organism's DNA. The human genome is made up of over 3 billion of these genetic letters.</a:t>
            </a:r>
          </a:p>
          <a:p>
            <a:pPr marL="114300" lvl="0" indent="0">
              <a:buNone/>
            </a:pPr>
            <a:endParaRPr lang="en-US" dirty="0"/>
          </a:p>
          <a:p>
            <a:pPr marL="114300" lvl="0" indent="0">
              <a:buNone/>
            </a:pPr>
            <a:r>
              <a:rPr lang="en-US" dirty="0"/>
              <a:t>DNA sequence that has been translated from life's chemical alphabet into our alphabet of written letters might look like this:</a:t>
            </a:r>
            <a:endParaRPr lang="en-US" i="1" dirty="0"/>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37</a:t>
            </a:fld>
            <a:endParaRPr dirty="0">
              <a:solidFill>
                <a:schemeClr val="lt2"/>
              </a:solidFill>
            </a:endParaRPr>
          </a:p>
        </p:txBody>
      </p:sp>
      <p:pic>
        <p:nvPicPr>
          <p:cNvPr id="2050" name="Picture 2" descr="Image result for DNA sequenc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3781" y="1529490"/>
            <a:ext cx="2095500" cy="29813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genomenewsnetwork.org/gnn_images/whats_a_genome/LETTER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00" y="4358416"/>
            <a:ext cx="3333750" cy="30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0217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What is </a:t>
            </a:r>
            <a:r>
              <a:rPr lang="en-US" sz="3600" dirty="0">
                <a:latin typeface="+mn-lt"/>
                <a:ea typeface="Georgia"/>
                <a:cs typeface="Georgia"/>
                <a:sym typeface="Georgia"/>
              </a:rPr>
              <a:t>LSTM</a:t>
            </a:r>
            <a:endParaRPr sz="3600" dirty="0">
              <a:latin typeface="+mn-lt"/>
              <a:ea typeface="Georgia"/>
              <a:cs typeface="Georgia"/>
              <a:sym typeface="Georgia"/>
            </a:endParaRPr>
          </a:p>
        </p:txBody>
      </p:sp>
      <p:sp>
        <p:nvSpPr>
          <p:cNvPr id="99" name="Shape 99"/>
          <p:cNvSpPr txBox="1">
            <a:spLocks noGrp="1"/>
          </p:cNvSpPr>
          <p:nvPr>
            <p:ph type="body" idx="1"/>
          </p:nvPr>
        </p:nvSpPr>
        <p:spPr>
          <a:xfrm>
            <a:off x="311701" y="1153774"/>
            <a:ext cx="5465084" cy="2911599"/>
          </a:xfrm>
          <a:prstGeom prst="rect">
            <a:avLst/>
          </a:prstGeom>
        </p:spPr>
        <p:txBody>
          <a:bodyPr spcFirstLastPara="1" wrap="square" lIns="91425" tIns="91425" rIns="91425" bIns="91425" anchor="t" anchorCtr="0">
            <a:noAutofit/>
          </a:bodyPr>
          <a:lstStyle/>
          <a:p>
            <a:pPr marL="114300" lvl="0" indent="0">
              <a:buNone/>
            </a:pPr>
            <a:r>
              <a:rPr lang="en-US" sz="2200" dirty="0">
                <a:ea typeface="Georgia"/>
                <a:cs typeface="Georgia"/>
                <a:sym typeface="Georgia"/>
              </a:rPr>
              <a:t>How to predict the next word in a sentence?</a:t>
            </a:r>
          </a:p>
          <a:p>
            <a:pPr marL="114300" lvl="0" indent="0">
              <a:buNone/>
            </a:pPr>
            <a:endParaRPr lang="en-US" sz="2200" dirty="0">
              <a:ea typeface="Georgia"/>
              <a:cs typeface="Georgia"/>
              <a:sym typeface="Georgia"/>
            </a:endParaRPr>
          </a:p>
          <a:p>
            <a:r>
              <a:rPr lang="en-US" sz="2200" dirty="0">
                <a:ea typeface="Georgia"/>
                <a:cs typeface="Georgia"/>
                <a:sym typeface="Georgia"/>
              </a:rPr>
              <a:t>Simplest MLP(Multilayer Perceptron)</a:t>
            </a:r>
          </a:p>
          <a:p>
            <a:endParaRPr lang="en-US" sz="2200" dirty="0">
              <a:ea typeface="Georgia"/>
              <a:cs typeface="Georgia"/>
              <a:sym typeface="Georgia"/>
            </a:endParaRPr>
          </a:p>
          <a:p>
            <a:r>
              <a:rPr lang="en-US" sz="2200" dirty="0">
                <a:ea typeface="Georgia"/>
                <a:cs typeface="Georgia"/>
                <a:sym typeface="Georgia"/>
              </a:rPr>
              <a:t>Multilayer MLP</a:t>
            </a:r>
          </a:p>
          <a:p>
            <a:pPr marL="114300" indent="0">
              <a:buNone/>
            </a:pPr>
            <a:endParaRPr lang="en-US" sz="2200" dirty="0">
              <a:ea typeface="Georgia"/>
              <a:cs typeface="Georgia"/>
              <a:sym typeface="Georgia"/>
            </a:endParaRPr>
          </a:p>
          <a:p>
            <a:pPr marL="114300" indent="0">
              <a:buNone/>
            </a:pPr>
            <a:r>
              <a:rPr lang="en-US" sz="2000" dirty="0">
                <a:solidFill>
                  <a:schemeClr val="accent1">
                    <a:lumMod val="75000"/>
                  </a:schemeClr>
                </a:solidFill>
              </a:rPr>
              <a:t>The input layer receives the input, the hidden layer activations are applied and then we finally receive the output.</a:t>
            </a:r>
            <a:endParaRPr lang="en-US" sz="2000" dirty="0">
              <a:solidFill>
                <a:schemeClr val="accent1">
                  <a:lumMod val="75000"/>
                </a:schemeClr>
              </a:solidFill>
              <a:ea typeface="Georgia"/>
              <a:cs typeface="Georgia"/>
              <a:sym typeface="Georgia"/>
            </a:endParaRPr>
          </a:p>
        </p:txBody>
      </p:sp>
      <p:pic>
        <p:nvPicPr>
          <p:cNvPr id="2052" name="Picture 4" descr="https://s3-ap-south-1.amazonaws.com/av-blog-media/wp-content/uploads/2017/12/07111304/RN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8116" y="1017725"/>
            <a:ext cx="1402578" cy="230303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s3-ap-south-1.amazonaws.com/av-blog-media/wp-content/uploads/2017/12/07120933/rnn123456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862" y="2533135"/>
            <a:ext cx="2237238" cy="2335552"/>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rot="21096582">
            <a:off x="5111951" y="1779678"/>
            <a:ext cx="2602251" cy="112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440870">
            <a:off x="2669422" y="2730123"/>
            <a:ext cx="3365826" cy="161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4536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What is </a:t>
            </a:r>
            <a:r>
              <a:rPr lang="en-US" sz="3600" dirty="0">
                <a:latin typeface="+mn-lt"/>
                <a:ea typeface="Georgia"/>
                <a:cs typeface="Georgia"/>
                <a:sym typeface="Georgia"/>
              </a:rPr>
              <a:t>LSTM</a:t>
            </a:r>
            <a:endParaRPr sz="3600" dirty="0">
              <a:latin typeface="+mn-lt"/>
              <a:ea typeface="Georgia"/>
              <a:cs typeface="Georgia"/>
              <a:sym typeface="Georgia"/>
            </a:endParaRPr>
          </a:p>
        </p:txBody>
      </p:sp>
      <p:sp>
        <p:nvSpPr>
          <p:cNvPr id="99" name="Shape 99"/>
          <p:cNvSpPr txBox="1">
            <a:spLocks noGrp="1"/>
          </p:cNvSpPr>
          <p:nvPr>
            <p:ph type="body" idx="1"/>
          </p:nvPr>
        </p:nvSpPr>
        <p:spPr>
          <a:xfrm>
            <a:off x="311701" y="1153775"/>
            <a:ext cx="7905542" cy="1107512"/>
          </a:xfrm>
          <a:prstGeom prst="rect">
            <a:avLst/>
          </a:prstGeom>
        </p:spPr>
        <p:txBody>
          <a:bodyPr spcFirstLastPara="1" wrap="square" lIns="91425" tIns="91425" rIns="91425" bIns="91425" anchor="t" anchorCtr="0">
            <a:noAutofit/>
          </a:bodyPr>
          <a:lstStyle/>
          <a:p>
            <a:pPr marL="114300" lvl="0" indent="0">
              <a:buNone/>
            </a:pPr>
            <a:r>
              <a:rPr lang="en-US" dirty="0"/>
              <a:t>Here, the weights and bias of these hidden layers are different. </a:t>
            </a:r>
          </a:p>
          <a:p>
            <a:pPr marL="114300" lvl="0" indent="0">
              <a:buNone/>
            </a:pPr>
            <a:r>
              <a:rPr lang="en-US" dirty="0"/>
              <a:t>And hence each of these layers behave independently and cannot be combined together. </a:t>
            </a:r>
          </a:p>
          <a:p>
            <a:pPr marL="114300" lvl="0" indent="0">
              <a:buNone/>
            </a:pPr>
            <a:r>
              <a:rPr lang="en-US" dirty="0"/>
              <a:t>To combine these hidden layers together, we shall have the same weights and bias for these hidden layers.</a:t>
            </a:r>
            <a:endParaRPr lang="en-US" sz="2200" dirty="0">
              <a:ea typeface="Georgia"/>
              <a:cs typeface="Georgia"/>
              <a:sym typeface="Georgia"/>
            </a:endParaRPr>
          </a:p>
        </p:txBody>
      </p:sp>
      <p:pic>
        <p:nvPicPr>
          <p:cNvPr id="2054" name="Picture 6" descr="https://s3-ap-south-1.amazonaws.com/av-blog-media/wp-content/uploads/2017/12/07120933/rnn12345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651" y="2767512"/>
            <a:ext cx="2113338" cy="220620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s3-ap-south-1.amazonaws.com/av-blog-media/wp-content/uploads/2017/12/07113713/rnn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9519" y="2546184"/>
            <a:ext cx="1161104" cy="2519520"/>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a:xfrm>
            <a:off x="3348681" y="3632886"/>
            <a:ext cx="1458097" cy="562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2886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657" y="333626"/>
            <a:ext cx="5010785"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Arial"/>
                <a:cs typeface="Arial"/>
              </a:rPr>
              <a:t>Introduction</a:t>
            </a:r>
            <a:endParaRPr sz="3600" dirty="0">
              <a:latin typeface="Arial"/>
              <a:cs typeface="Arial"/>
            </a:endParaRPr>
          </a:p>
        </p:txBody>
      </p:sp>
      <p:sp>
        <p:nvSpPr>
          <p:cNvPr id="3" name="object 3"/>
          <p:cNvSpPr txBox="1"/>
          <p:nvPr/>
        </p:nvSpPr>
        <p:spPr>
          <a:xfrm>
            <a:off x="339300" y="1265740"/>
            <a:ext cx="7737900" cy="443711"/>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US" sz="2800" spc="-5" dirty="0">
                <a:latin typeface="Arial"/>
                <a:cs typeface="Arial"/>
              </a:rPr>
              <a:t>Two Types of OCR</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4</a:t>
            </a:fld>
            <a:endParaRPr sz="2000">
              <a:latin typeface="Arial"/>
              <a:cs typeface="Arial"/>
            </a:endParaRPr>
          </a:p>
        </p:txBody>
      </p:sp>
      <p:sp>
        <p:nvSpPr>
          <p:cNvPr id="4" name="Rectangle 3"/>
          <p:cNvSpPr/>
          <p:nvPr/>
        </p:nvSpPr>
        <p:spPr>
          <a:xfrm>
            <a:off x="515919" y="2074743"/>
            <a:ext cx="3919130" cy="22860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a:t>Online  text  recognition:</a:t>
            </a:r>
          </a:p>
          <a:p>
            <a:r>
              <a:rPr lang="en-US" dirty="0"/>
              <a:t>words and characters are recognized at run time as quickly as they are </a:t>
            </a:r>
          </a:p>
          <a:p>
            <a:r>
              <a:rPr lang="en-US" dirty="0"/>
              <a:t>written, and consequently, have temporal information</a:t>
            </a:r>
          </a:p>
          <a:p>
            <a:pPr algn="ctr"/>
            <a:endParaRPr lang="en-US" dirty="0"/>
          </a:p>
        </p:txBody>
      </p:sp>
      <p:sp>
        <p:nvSpPr>
          <p:cNvPr id="16" name="Rectangle 15"/>
          <p:cNvSpPr/>
          <p:nvPr/>
        </p:nvSpPr>
        <p:spPr>
          <a:xfrm>
            <a:off x="4660075" y="2074743"/>
            <a:ext cx="3810000" cy="2286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a:t>Offline text recognition:</a:t>
            </a:r>
          </a:p>
          <a:p>
            <a:r>
              <a:rPr lang="en-US" dirty="0"/>
              <a:t>processes a static representation of an article. Recognition offline text is partitioned in two sub categories o</a:t>
            </a:r>
          </a:p>
          <a:p>
            <a:r>
              <a:rPr lang="en-US" dirty="0"/>
              <a:t>f Typed and Handwritten articles. </a:t>
            </a:r>
          </a:p>
          <a:p>
            <a:pPr algn="ctr"/>
            <a:endParaRPr lang="en-US" dirty="0"/>
          </a:p>
        </p:txBody>
      </p:sp>
    </p:spTree>
    <p:extLst>
      <p:ext uri="{BB962C8B-B14F-4D97-AF65-F5344CB8AC3E}">
        <p14:creationId xmlns:p14="http://schemas.microsoft.com/office/powerpoint/2010/main" val="270346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Architecture of </a:t>
            </a:r>
            <a:r>
              <a:rPr lang="en-US" sz="3600" dirty="0">
                <a:latin typeface="+mn-lt"/>
                <a:ea typeface="Georgia"/>
                <a:cs typeface="Georgia"/>
                <a:sym typeface="Georgia"/>
              </a:rPr>
              <a:t>LSTM</a:t>
            </a:r>
            <a:endParaRPr sz="3600" dirty="0">
              <a:latin typeface="+mn-lt"/>
              <a:ea typeface="Georgia"/>
              <a:cs typeface="Georgia"/>
              <a:sym typeface="Georgia"/>
            </a:endParaRPr>
          </a:p>
        </p:txBody>
      </p:sp>
      <p:sp>
        <p:nvSpPr>
          <p:cNvPr id="99" name="Shape 99"/>
          <p:cNvSpPr txBox="1">
            <a:spLocks noGrp="1"/>
          </p:cNvSpPr>
          <p:nvPr>
            <p:ph type="body" idx="1"/>
          </p:nvPr>
        </p:nvSpPr>
        <p:spPr>
          <a:xfrm>
            <a:off x="311701" y="1153775"/>
            <a:ext cx="7905542" cy="1107512"/>
          </a:xfrm>
          <a:prstGeom prst="rect">
            <a:avLst/>
          </a:prstGeom>
        </p:spPr>
        <p:txBody>
          <a:bodyPr spcFirstLastPara="1" wrap="square" lIns="91425" tIns="91425" rIns="91425" bIns="91425" anchor="t" anchorCtr="0">
            <a:noAutofit/>
          </a:bodyPr>
          <a:lstStyle/>
          <a:p>
            <a:pPr marL="114300" lvl="0" indent="0">
              <a:buNone/>
            </a:pPr>
            <a:r>
              <a:rPr lang="en-US" dirty="0">
                <a:sym typeface="Georgia"/>
              </a:rPr>
              <a:t>Unfold the LSTM, we can see the architecture of LSTM</a:t>
            </a:r>
            <a:endParaRPr lang="en-US" sz="2200" dirty="0">
              <a:ea typeface="Georgia"/>
              <a:cs typeface="Georgia"/>
              <a:sym typeface="Georgia"/>
            </a:endParaRPr>
          </a:p>
        </p:txBody>
      </p:sp>
      <p:pic>
        <p:nvPicPr>
          <p:cNvPr id="4098" name="Picture 2" descr="https://s3-ap-south-1.amazonaws.com/av-blog-media/wp-content/uploads/2017/12/06022525/bpt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208" y="2119157"/>
            <a:ext cx="5551581" cy="22638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s3-ap-south-1.amazonaws.com/av-blog-media/wp-content/uploads/2017/12/06004252/hidden-sta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9249" y="1711644"/>
            <a:ext cx="1337083" cy="3969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4102" name="Picture 6" descr="https://s3-ap-south-1.amazonaws.com/av-blog-media/wp-content/uploads/2017/12/06005300/eq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389" y="4277574"/>
            <a:ext cx="2220762" cy="372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4104" name="Picture 8" descr="https://s3-ap-south-1.amazonaws.com/av-blog-media/wp-content/uploads/2017/12/06005750/outeq.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6086" y="1643423"/>
            <a:ext cx="1255086" cy="3812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 name="Right Arrow 2"/>
          <p:cNvSpPr/>
          <p:nvPr/>
        </p:nvSpPr>
        <p:spPr>
          <a:xfrm rot="13566776">
            <a:off x="3574309" y="2528067"/>
            <a:ext cx="1419352" cy="172254"/>
          </a:xfrm>
          <a:prstGeom prst="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ight Arrow 11"/>
          <p:cNvSpPr/>
          <p:nvPr/>
        </p:nvSpPr>
        <p:spPr>
          <a:xfrm rot="8052787">
            <a:off x="3513266" y="3822627"/>
            <a:ext cx="1419352" cy="172254"/>
          </a:xfrm>
          <a:prstGeom prst="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ight Arrow 12"/>
          <p:cNvSpPr/>
          <p:nvPr/>
        </p:nvSpPr>
        <p:spPr>
          <a:xfrm rot="20093955">
            <a:off x="4921267" y="2120316"/>
            <a:ext cx="1419352" cy="172254"/>
          </a:xfrm>
          <a:prstGeom prst="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3114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Steps</a:t>
            </a: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8675059" cy="3668975"/>
          </a:xfrm>
          <a:prstGeom prst="rect">
            <a:avLst/>
          </a:prstGeom>
        </p:spPr>
        <p:txBody>
          <a:bodyPr spcFirstLastPara="1" wrap="square" lIns="91425" tIns="91425" rIns="91425" bIns="91425" anchor="t" anchorCtr="0">
            <a:noAutofit/>
          </a:bodyPr>
          <a:lstStyle/>
          <a:p>
            <a:pPr marL="114300" indent="0">
              <a:buNone/>
            </a:pPr>
            <a:r>
              <a:rPr lang="en-US" sz="2200" dirty="0"/>
              <a:t>Steps in a Long short-term memory:</a:t>
            </a:r>
          </a:p>
          <a:p>
            <a:pPr marL="114300" indent="0">
              <a:buNone/>
            </a:pPr>
            <a:r>
              <a:rPr lang="en-US" sz="2200" dirty="0">
                <a:solidFill>
                  <a:srgbClr val="FF0000"/>
                </a:solidFill>
              </a:rPr>
              <a:t>If you feel confused for my following example, </a:t>
            </a:r>
          </a:p>
          <a:p>
            <a:pPr marL="114300" indent="0">
              <a:buNone/>
            </a:pPr>
            <a:r>
              <a:rPr lang="en-US" sz="2200" dirty="0">
                <a:solidFill>
                  <a:srgbClr val="FF0000"/>
                </a:solidFill>
              </a:rPr>
              <a:t>please review these steps again</a:t>
            </a:r>
          </a:p>
          <a:p>
            <a:pPr marL="114300" indent="0">
              <a:buNone/>
            </a:pPr>
            <a:endParaRPr lang="en-US" sz="1200" dirty="0"/>
          </a:p>
          <a:p>
            <a:pPr>
              <a:buFont typeface="+mj-lt"/>
              <a:buAutoNum type="arabicPeriod"/>
            </a:pPr>
            <a:r>
              <a:rPr lang="en-US" sz="2200" dirty="0"/>
              <a:t>A single time step of the input is supplied to the network i.e. </a:t>
            </a:r>
            <a:r>
              <a:rPr lang="en-US" sz="2200" dirty="0" err="1"/>
              <a:t>x</a:t>
            </a:r>
            <a:r>
              <a:rPr lang="en-US" sz="2200" baseline="-25000" dirty="0" err="1"/>
              <a:t>t</a:t>
            </a:r>
            <a:r>
              <a:rPr lang="en-US" sz="2200" dirty="0"/>
              <a:t> is supplied to the network</a:t>
            </a:r>
          </a:p>
          <a:p>
            <a:pPr>
              <a:buFont typeface="+mj-lt"/>
              <a:buAutoNum type="arabicPeriod"/>
            </a:pPr>
            <a:r>
              <a:rPr lang="en-US" sz="2200" dirty="0"/>
              <a:t>Calculate current state using a combination of the current input and the previous state i.e. we calculate </a:t>
            </a:r>
            <a:r>
              <a:rPr lang="en-US" sz="2200" dirty="0" err="1"/>
              <a:t>h</a:t>
            </a:r>
            <a:r>
              <a:rPr lang="en-US" sz="2200" baseline="-25000" dirty="0" err="1"/>
              <a:t>t</a:t>
            </a:r>
            <a:endParaRPr lang="en-US" sz="2200" baseline="-25000" dirty="0"/>
          </a:p>
          <a:p>
            <a:pPr>
              <a:buFont typeface="+mj-lt"/>
              <a:buAutoNum type="arabicPeriod"/>
            </a:pPr>
            <a:r>
              <a:rPr lang="en-US" sz="2200" dirty="0"/>
              <a:t>The current </a:t>
            </a:r>
            <a:r>
              <a:rPr lang="en-US" sz="2200" dirty="0" err="1"/>
              <a:t>h</a:t>
            </a:r>
            <a:r>
              <a:rPr lang="en-US" sz="2200" baseline="-25000" dirty="0" err="1"/>
              <a:t>t</a:t>
            </a:r>
            <a:r>
              <a:rPr lang="en-US" sz="2200" dirty="0"/>
              <a:t> becomes h</a:t>
            </a:r>
            <a:r>
              <a:rPr lang="en-US" sz="2200" baseline="-25000" dirty="0"/>
              <a:t>t-1</a:t>
            </a:r>
            <a:r>
              <a:rPr lang="en-US" sz="2200" dirty="0"/>
              <a:t> for the next time step</a:t>
            </a:r>
          </a:p>
          <a:p>
            <a:pPr>
              <a:buFont typeface="+mj-lt"/>
              <a:buAutoNum type="arabicPeriod"/>
            </a:pPr>
            <a:r>
              <a:rPr lang="en-US" sz="2200" dirty="0"/>
              <a:t>Go as many time steps as the problem demands and combine the information from all the previous states</a:t>
            </a:r>
          </a:p>
        </p:txBody>
      </p:sp>
      <p:pic>
        <p:nvPicPr>
          <p:cNvPr id="10" name="Picture 6" descr="https://s3-ap-south-1.amazonaws.com/av-blog-media/wp-content/uploads/2017/12/06005300/eq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7862" y="1189955"/>
            <a:ext cx="2220762" cy="372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1" name="Picture 8" descr="https://s3-ap-south-1.amazonaws.com/av-blog-media/wp-content/uploads/2017/12/06005750/oute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6978" y="4205714"/>
            <a:ext cx="1255086" cy="3812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 name="Down Arrow 2"/>
          <p:cNvSpPr/>
          <p:nvPr/>
        </p:nvSpPr>
        <p:spPr>
          <a:xfrm>
            <a:off x="6801879" y="1734452"/>
            <a:ext cx="692727" cy="2369128"/>
          </a:xfrm>
          <a:prstGeom prst="down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0728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Steps</a:t>
            </a: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8675059" cy="3668975"/>
          </a:xfrm>
          <a:prstGeom prst="rect">
            <a:avLst/>
          </a:prstGeom>
        </p:spPr>
        <p:txBody>
          <a:bodyPr spcFirstLastPara="1" wrap="square" lIns="91425" tIns="91425" rIns="91425" bIns="91425" anchor="t" anchorCtr="0">
            <a:noAutofit/>
          </a:bodyPr>
          <a:lstStyle/>
          <a:p>
            <a:pPr marL="114300" indent="0">
              <a:buNone/>
            </a:pPr>
            <a:r>
              <a:rPr lang="en-US" sz="2200" dirty="0"/>
              <a:t>Steps in a Long short-term memory:</a:t>
            </a:r>
          </a:p>
          <a:p>
            <a:pPr marL="114300" indent="0">
              <a:buNone/>
            </a:pPr>
            <a:r>
              <a:rPr lang="en-US" sz="2200" dirty="0">
                <a:solidFill>
                  <a:srgbClr val="FF0000"/>
                </a:solidFill>
              </a:rPr>
              <a:t>If you feel confused for my following example, </a:t>
            </a:r>
          </a:p>
          <a:p>
            <a:pPr marL="114300" indent="0">
              <a:buNone/>
            </a:pPr>
            <a:r>
              <a:rPr lang="en-US" sz="2200" dirty="0">
                <a:solidFill>
                  <a:srgbClr val="FF0000"/>
                </a:solidFill>
              </a:rPr>
              <a:t>please review these steps again</a:t>
            </a:r>
          </a:p>
          <a:p>
            <a:pPr marL="114300" indent="0">
              <a:buNone/>
            </a:pPr>
            <a:endParaRPr lang="en-US" sz="1200" dirty="0"/>
          </a:p>
          <a:p>
            <a:pPr>
              <a:buFont typeface="+mj-lt"/>
              <a:buAutoNum type="arabicPeriod" startAt="5"/>
            </a:pPr>
            <a:r>
              <a:rPr lang="en-US" sz="2200" dirty="0"/>
              <a:t>Once all the time steps are completed, the final current state is used to calculate the output </a:t>
            </a:r>
            <a:r>
              <a:rPr lang="en-US" sz="2200" dirty="0" err="1"/>
              <a:t>y</a:t>
            </a:r>
            <a:r>
              <a:rPr lang="en-US" sz="2200" baseline="-25000" dirty="0" err="1"/>
              <a:t>t</a:t>
            </a:r>
            <a:endParaRPr lang="en-US" sz="2200" baseline="-25000" dirty="0"/>
          </a:p>
          <a:p>
            <a:pPr>
              <a:buFont typeface="+mj-lt"/>
              <a:buAutoNum type="arabicPeriod" startAt="5"/>
            </a:pPr>
            <a:r>
              <a:rPr lang="en-US" sz="2200" dirty="0"/>
              <a:t>The output is then compared to the actual output and the error is generated</a:t>
            </a:r>
          </a:p>
          <a:p>
            <a:pPr>
              <a:buFont typeface="+mj-lt"/>
              <a:buAutoNum type="arabicPeriod" startAt="5"/>
            </a:pPr>
            <a:r>
              <a:rPr lang="en-US" sz="2200" dirty="0"/>
              <a:t>The error is then </a:t>
            </a:r>
            <a:r>
              <a:rPr lang="en-US" sz="2200" dirty="0" err="1"/>
              <a:t>backpropagated</a:t>
            </a:r>
            <a:r>
              <a:rPr lang="en-US" sz="2200" dirty="0"/>
              <a:t> to the network to update the and the network is trained</a:t>
            </a:r>
          </a:p>
        </p:txBody>
      </p:sp>
      <p:pic>
        <p:nvPicPr>
          <p:cNvPr id="4" name="Picture 6" descr="https://s3-ap-south-1.amazonaws.com/av-blog-media/wp-content/uploads/2017/12/06005300/eq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1262" y="1127612"/>
            <a:ext cx="2220762" cy="372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5" name="Picture 8" descr="https://s3-ap-south-1.amazonaws.com/av-blog-media/wp-content/uploads/2017/12/06005750/oute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0378" y="4143371"/>
            <a:ext cx="1255086" cy="3812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6" name="Down Arrow 5"/>
          <p:cNvSpPr/>
          <p:nvPr/>
        </p:nvSpPr>
        <p:spPr>
          <a:xfrm>
            <a:off x="7335279" y="1672109"/>
            <a:ext cx="692727" cy="2369128"/>
          </a:xfrm>
          <a:prstGeom prst="down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091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ea typeface="Georgia"/>
                <a:cs typeface="Georgia"/>
              </a:rPr>
              <a:t>Forward Propagation</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54887"/>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and ‘l’ </a:t>
            </a:r>
          </a:p>
        </p:txBody>
      </p:sp>
      <p:pic>
        <p:nvPicPr>
          <p:cNvPr id="5122" name="Picture 2" descr="https://s3-ap-south-1.amazonaws.com/av-blog-media/wp-content/uploads/2017/12/06010908/inpu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2907" y="1761041"/>
            <a:ext cx="2466975" cy="11620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s3-ap-south-1.amazonaws.com/av-blog-media/wp-content/uploads/2017/12/06011846/wx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5144" y="1870578"/>
            <a:ext cx="2581275" cy="94297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s3-ap-south-1.amazonaws.com/av-blog-media/wp-content/uploads/2017/12/06122426/first-state-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2088" y="3580802"/>
            <a:ext cx="6010275" cy="1409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10796" y="1649837"/>
            <a:ext cx="7531442" cy="156966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a:t>Input</a:t>
            </a:r>
          </a:p>
          <a:p>
            <a:r>
              <a:rPr lang="en-US" sz="2400" dirty="0"/>
              <a:t>Initialization</a:t>
            </a:r>
          </a:p>
          <a:p>
            <a:endParaRPr lang="en-US" sz="2400" dirty="0"/>
          </a:p>
          <a:p>
            <a:endParaRPr lang="en-US" sz="2400" dirty="0"/>
          </a:p>
        </p:txBody>
      </p:sp>
      <p:sp>
        <p:nvSpPr>
          <p:cNvPr id="15" name="TextBox 14"/>
          <p:cNvSpPr txBox="1"/>
          <p:nvPr/>
        </p:nvSpPr>
        <p:spPr>
          <a:xfrm>
            <a:off x="392047" y="3593266"/>
            <a:ext cx="7550192" cy="144655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200" dirty="0"/>
              <a:t>Step 1:</a:t>
            </a:r>
          </a:p>
          <a:p>
            <a:r>
              <a:rPr lang="en-US" sz="2200" dirty="0"/>
              <a:t>Calculate</a:t>
            </a:r>
          </a:p>
          <a:p>
            <a:r>
              <a:rPr lang="en-US" sz="2200" dirty="0" err="1"/>
              <a:t>W</a:t>
            </a:r>
            <a:r>
              <a:rPr lang="en-US" sz="2200" baseline="-25000" dirty="0" err="1"/>
              <a:t>xh</a:t>
            </a:r>
            <a:r>
              <a:rPr lang="en-US" sz="2200" dirty="0"/>
              <a:t>*</a:t>
            </a:r>
            <a:r>
              <a:rPr lang="en-US" sz="2200" dirty="0" err="1"/>
              <a:t>X</a:t>
            </a:r>
            <a:r>
              <a:rPr lang="en-US" sz="2200" baseline="-25000" dirty="0" err="1"/>
              <a:t>t</a:t>
            </a:r>
            <a:endParaRPr lang="en-US" sz="2200" baseline="-25000" dirty="0"/>
          </a:p>
          <a:p>
            <a:endParaRPr lang="en-US" sz="2200" dirty="0"/>
          </a:p>
        </p:txBody>
      </p:sp>
      <p:sp>
        <p:nvSpPr>
          <p:cNvPr id="4" name="Rectangle 3"/>
          <p:cNvSpPr/>
          <p:nvPr/>
        </p:nvSpPr>
        <p:spPr>
          <a:xfrm>
            <a:off x="1952576" y="2886628"/>
            <a:ext cx="2367636" cy="369332"/>
          </a:xfrm>
          <a:prstGeom prst="rect">
            <a:avLst/>
          </a:prstGeom>
        </p:spPr>
        <p:txBody>
          <a:bodyPr wrap="none">
            <a:spAutoFit/>
          </a:bodyPr>
          <a:lstStyle/>
          <a:p>
            <a:r>
              <a:rPr lang="en-US" dirty="0">
                <a:solidFill>
                  <a:srgbClr val="000000"/>
                </a:solidFill>
              </a:rPr>
              <a:t>One hot encoded Input</a:t>
            </a:r>
            <a:endParaRPr lang="en-US" dirty="0"/>
          </a:p>
        </p:txBody>
      </p:sp>
      <p:sp>
        <p:nvSpPr>
          <p:cNvPr id="17" name="Rectangle 16"/>
          <p:cNvSpPr/>
          <p:nvPr/>
        </p:nvSpPr>
        <p:spPr>
          <a:xfrm>
            <a:off x="4975491" y="2873906"/>
            <a:ext cx="2910027" cy="369332"/>
          </a:xfrm>
          <a:prstGeom prst="rect">
            <a:avLst/>
          </a:prstGeom>
        </p:spPr>
        <p:txBody>
          <a:bodyPr wrap="none">
            <a:spAutoFit/>
          </a:bodyPr>
          <a:lstStyle/>
          <a:p>
            <a:r>
              <a:rPr lang="en-US" dirty="0"/>
              <a:t>Randomly initialized weights </a:t>
            </a:r>
          </a:p>
        </p:txBody>
      </p:sp>
      <p:sp>
        <p:nvSpPr>
          <p:cNvPr id="18" name="Rectangle 17"/>
          <p:cNvSpPr/>
          <p:nvPr/>
        </p:nvSpPr>
        <p:spPr>
          <a:xfrm>
            <a:off x="1594014" y="4682948"/>
            <a:ext cx="2910027" cy="369332"/>
          </a:xfrm>
          <a:prstGeom prst="rect">
            <a:avLst/>
          </a:prstGeom>
        </p:spPr>
        <p:txBody>
          <a:bodyPr wrap="none">
            <a:spAutoFit/>
          </a:bodyPr>
          <a:lstStyle/>
          <a:p>
            <a:r>
              <a:rPr lang="en-US" dirty="0"/>
              <a:t>Randomly initialized weights </a:t>
            </a:r>
          </a:p>
        </p:txBody>
      </p:sp>
      <p:sp>
        <p:nvSpPr>
          <p:cNvPr id="19" name="Rectangle 18"/>
          <p:cNvSpPr/>
          <p:nvPr/>
        </p:nvSpPr>
        <p:spPr>
          <a:xfrm>
            <a:off x="4773819" y="4774168"/>
            <a:ext cx="1361848" cy="369332"/>
          </a:xfrm>
          <a:prstGeom prst="rect">
            <a:avLst/>
          </a:prstGeom>
        </p:spPr>
        <p:txBody>
          <a:bodyPr wrap="none">
            <a:spAutoFit/>
          </a:bodyPr>
          <a:lstStyle/>
          <a:p>
            <a:r>
              <a:rPr lang="en-US" dirty="0"/>
              <a:t>First input </a:t>
            </a:r>
            <a:r>
              <a:rPr lang="en-US" dirty="0" err="1"/>
              <a:t>x</a:t>
            </a:r>
            <a:r>
              <a:rPr lang="en-US" baseline="-25000" dirty="0" err="1"/>
              <a:t>t</a:t>
            </a:r>
            <a:endParaRPr lang="en-US" baseline="-25000" dirty="0"/>
          </a:p>
        </p:txBody>
      </p:sp>
      <p:sp>
        <p:nvSpPr>
          <p:cNvPr id="20" name="Rectangle 19"/>
          <p:cNvSpPr/>
          <p:nvPr/>
        </p:nvSpPr>
        <p:spPr>
          <a:xfrm>
            <a:off x="6524586" y="4730087"/>
            <a:ext cx="846450" cy="369332"/>
          </a:xfrm>
          <a:prstGeom prst="rect">
            <a:avLst/>
          </a:prstGeom>
        </p:spPr>
        <p:txBody>
          <a:bodyPr wrap="none">
            <a:spAutoFit/>
          </a:bodyPr>
          <a:lstStyle/>
          <a:p>
            <a:r>
              <a:rPr lang="en-US" dirty="0" err="1"/>
              <a:t>W</a:t>
            </a:r>
            <a:r>
              <a:rPr lang="en-US" baseline="-25000" dirty="0" err="1"/>
              <a:t>xh</a:t>
            </a:r>
            <a:r>
              <a:rPr lang="en-US" dirty="0"/>
              <a:t>*</a:t>
            </a:r>
            <a:r>
              <a:rPr lang="en-US" dirty="0" err="1"/>
              <a:t>X</a:t>
            </a:r>
            <a:r>
              <a:rPr lang="en-US" baseline="-25000" dirty="0" err="1"/>
              <a:t>t</a:t>
            </a:r>
            <a:endParaRPr lang="en-US" baseline="-25000" dirty="0"/>
          </a:p>
        </p:txBody>
      </p:sp>
    </p:spTree>
    <p:extLst>
      <p:ext uri="{BB962C8B-B14F-4D97-AF65-F5344CB8AC3E}">
        <p14:creationId xmlns:p14="http://schemas.microsoft.com/office/powerpoint/2010/main" val="3830087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588569" y="2216435"/>
            <a:ext cx="1515198" cy="919334"/>
          </a:xfrm>
          <a:prstGeom prst="rect">
            <a:avLst/>
          </a:prstGeom>
        </p:spPr>
      </p:pic>
      <p:pic>
        <p:nvPicPr>
          <p:cNvPr id="3" name="Picture 2"/>
          <p:cNvPicPr>
            <a:picLocks noChangeAspect="1"/>
          </p:cNvPicPr>
          <p:nvPr/>
        </p:nvPicPr>
        <p:blipFill>
          <a:blip r:embed="rId4"/>
          <a:stretch>
            <a:fillRect/>
          </a:stretch>
        </p:blipFill>
        <p:spPr>
          <a:xfrm>
            <a:off x="3397785" y="2141933"/>
            <a:ext cx="1595970" cy="1084640"/>
          </a:xfrm>
          <a:prstGeom prst="rect">
            <a:avLst/>
          </a:prstGeom>
        </p:spPr>
      </p:pic>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ea typeface="Georgia"/>
                <a:cs typeface="Georgia"/>
              </a:rPr>
              <a:t>Forward Propagation</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and ‘l’</a:t>
            </a:r>
          </a:p>
        </p:txBody>
      </p:sp>
      <p:sp>
        <p:nvSpPr>
          <p:cNvPr id="2" name="TextBox 1"/>
          <p:cNvSpPr txBox="1"/>
          <p:nvPr/>
        </p:nvSpPr>
        <p:spPr>
          <a:xfrm>
            <a:off x="370320" y="1981607"/>
            <a:ext cx="8340415" cy="230832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a:t>Step 2:</a:t>
            </a:r>
          </a:p>
          <a:p>
            <a:r>
              <a:rPr lang="en-US" sz="2400" dirty="0"/>
              <a:t>calculate </a:t>
            </a:r>
          </a:p>
          <a:p>
            <a:r>
              <a:rPr lang="en-US" sz="2400" dirty="0"/>
              <a:t>(</a:t>
            </a:r>
            <a:r>
              <a:rPr lang="en-US" sz="2400" dirty="0" err="1"/>
              <a:t>w</a:t>
            </a:r>
            <a:r>
              <a:rPr lang="en-US" sz="2400" baseline="-25000" dirty="0" err="1"/>
              <a:t>hh</a:t>
            </a:r>
            <a:r>
              <a:rPr lang="en-US" sz="2400" dirty="0"/>
              <a:t>*h</a:t>
            </a:r>
            <a:r>
              <a:rPr lang="en-US" sz="2400" baseline="-25000" dirty="0"/>
              <a:t>t-1</a:t>
            </a:r>
            <a:r>
              <a:rPr lang="en-US" sz="2400" dirty="0"/>
              <a:t>+bias)</a:t>
            </a:r>
          </a:p>
          <a:p>
            <a:endParaRPr lang="en-US" sz="2400" dirty="0"/>
          </a:p>
          <a:p>
            <a:endParaRPr lang="en-US" sz="2400" dirty="0"/>
          </a:p>
          <a:p>
            <a:endParaRPr lang="en-US" sz="2400" dirty="0"/>
          </a:p>
        </p:txBody>
      </p:sp>
      <p:sp>
        <p:nvSpPr>
          <p:cNvPr id="4" name="Rectangle 3"/>
          <p:cNvSpPr/>
          <p:nvPr/>
        </p:nvSpPr>
        <p:spPr>
          <a:xfrm>
            <a:off x="2456679" y="2747529"/>
            <a:ext cx="1102883" cy="1046440"/>
          </a:xfrm>
          <a:prstGeom prst="rect">
            <a:avLst/>
          </a:prstGeom>
        </p:spPr>
        <p:txBody>
          <a:bodyPr wrap="square">
            <a:spAutoFit/>
          </a:bodyPr>
          <a:lstStyle/>
          <a:p>
            <a:r>
              <a:rPr lang="en-US" sz="1600" dirty="0">
                <a:solidFill>
                  <a:srgbClr val="000000"/>
                </a:solidFill>
              </a:rPr>
              <a:t>Randomly initialized</a:t>
            </a:r>
          </a:p>
          <a:p>
            <a:r>
              <a:rPr lang="en-US" sz="1600" dirty="0" err="1">
                <a:solidFill>
                  <a:srgbClr val="000000"/>
                </a:solidFill>
              </a:rPr>
              <a:t>W</a:t>
            </a:r>
            <a:r>
              <a:rPr lang="en-US" sz="1600" baseline="-25000" dirty="0" err="1">
                <a:solidFill>
                  <a:srgbClr val="000000"/>
                </a:solidFill>
              </a:rPr>
              <a:t>hh</a:t>
            </a:r>
            <a:endParaRPr lang="en-US" sz="1600" baseline="-25000" dirty="0">
              <a:solidFill>
                <a:srgbClr val="000000"/>
              </a:solidFill>
            </a:endParaRPr>
          </a:p>
          <a:p>
            <a:endParaRPr lang="en-US" sz="1400" dirty="0"/>
          </a:p>
        </p:txBody>
      </p:sp>
      <p:sp>
        <p:nvSpPr>
          <p:cNvPr id="17" name="Rectangle 16"/>
          <p:cNvSpPr/>
          <p:nvPr/>
        </p:nvSpPr>
        <p:spPr>
          <a:xfrm>
            <a:off x="5656853" y="2778611"/>
            <a:ext cx="1345230" cy="584775"/>
          </a:xfrm>
          <a:prstGeom prst="rect">
            <a:avLst/>
          </a:prstGeom>
        </p:spPr>
        <p:txBody>
          <a:bodyPr wrap="square">
            <a:spAutoFit/>
          </a:bodyPr>
          <a:lstStyle/>
          <a:p>
            <a:r>
              <a:rPr lang="en-US" sz="1600" dirty="0"/>
              <a:t>Randomly initialized bias</a:t>
            </a:r>
          </a:p>
        </p:txBody>
      </p:sp>
      <p:pic>
        <p:nvPicPr>
          <p:cNvPr id="6146" name="Picture 2" descr="https://s3-ap-south-1.amazonaws.com/av-blog-media/wp-content/uploads/2017/12/06013320/WH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385" y="2373922"/>
            <a:ext cx="914400" cy="4476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s3-ap-south-1.amazonaws.com/av-blog-media/wp-content/uploads/2017/12/06013447/bia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2269" y="2422660"/>
            <a:ext cx="876300" cy="4095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7"/>
          <a:stretch>
            <a:fillRect/>
          </a:stretch>
        </p:blipFill>
        <p:spPr>
          <a:xfrm>
            <a:off x="5150958" y="2396155"/>
            <a:ext cx="456151" cy="467699"/>
          </a:xfrm>
          <a:prstGeom prst="rect">
            <a:avLst/>
          </a:prstGeom>
        </p:spPr>
      </p:pic>
      <p:sp>
        <p:nvSpPr>
          <p:cNvPr id="21" name="Rectangle 20"/>
          <p:cNvSpPr/>
          <p:nvPr/>
        </p:nvSpPr>
        <p:spPr>
          <a:xfrm>
            <a:off x="3669634" y="3116861"/>
            <a:ext cx="2209324" cy="1077218"/>
          </a:xfrm>
          <a:prstGeom prst="rect">
            <a:avLst/>
          </a:prstGeom>
        </p:spPr>
        <p:txBody>
          <a:bodyPr wrap="square">
            <a:spAutoFit/>
          </a:bodyPr>
          <a:lstStyle/>
          <a:p>
            <a:r>
              <a:rPr lang="en-US" sz="1600" dirty="0"/>
              <a:t>H</a:t>
            </a:r>
            <a:r>
              <a:rPr lang="en-US" sz="1600" baseline="-25000" dirty="0"/>
              <a:t>t-1</a:t>
            </a:r>
          </a:p>
          <a:p>
            <a:r>
              <a:rPr lang="en-US" sz="1600" dirty="0"/>
              <a:t>previous state is [0,0,0] since there is no letter prior to it.</a:t>
            </a:r>
          </a:p>
        </p:txBody>
      </p:sp>
      <p:sp>
        <p:nvSpPr>
          <p:cNvPr id="22" name="Rectangle 21"/>
          <p:cNvSpPr/>
          <p:nvPr/>
        </p:nvSpPr>
        <p:spPr>
          <a:xfrm>
            <a:off x="7084387" y="3076979"/>
            <a:ext cx="1617472" cy="584775"/>
          </a:xfrm>
          <a:prstGeom prst="rect">
            <a:avLst/>
          </a:prstGeom>
        </p:spPr>
        <p:txBody>
          <a:bodyPr wrap="square">
            <a:spAutoFit/>
          </a:bodyPr>
          <a:lstStyle/>
          <a:p>
            <a:r>
              <a:rPr lang="en-US" sz="1600" dirty="0"/>
              <a:t>Result of</a:t>
            </a:r>
          </a:p>
          <a:p>
            <a:r>
              <a:rPr lang="en-US" sz="1600" dirty="0"/>
              <a:t>(</a:t>
            </a:r>
            <a:r>
              <a:rPr lang="en-US" sz="1600" dirty="0" err="1"/>
              <a:t>w</a:t>
            </a:r>
            <a:r>
              <a:rPr lang="en-US" sz="1600" baseline="-25000" dirty="0" err="1"/>
              <a:t>hh</a:t>
            </a:r>
            <a:r>
              <a:rPr lang="en-US" sz="1600" dirty="0"/>
              <a:t>*h</a:t>
            </a:r>
            <a:r>
              <a:rPr lang="en-US" sz="1600" baseline="-25000" dirty="0"/>
              <a:t>t-1</a:t>
            </a:r>
            <a:r>
              <a:rPr lang="en-US" sz="1600" dirty="0"/>
              <a:t>+bias)</a:t>
            </a:r>
          </a:p>
        </p:txBody>
      </p:sp>
    </p:spTree>
    <p:extLst>
      <p:ext uri="{BB962C8B-B14F-4D97-AF65-F5344CB8AC3E}">
        <p14:creationId xmlns:p14="http://schemas.microsoft.com/office/powerpoint/2010/main" val="2787316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7172" name="Picture 4" descr="https://s3-ap-south-1.amazonaws.com/av-blog-media/wp-content/uploads/2017/12/06130247/ht-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7910" y="2454657"/>
            <a:ext cx="4363222" cy="1931263"/>
          </a:xfrm>
          <a:prstGeom prst="rect">
            <a:avLst/>
          </a:prstGeom>
          <a:noFill/>
          <a:extLst>
            <a:ext uri="{909E8E84-426E-40DD-AFC4-6F175D3DCCD1}">
              <a14:hiddenFill xmlns:a14="http://schemas.microsoft.com/office/drawing/2010/main">
                <a:solidFill>
                  <a:srgbClr val="FFFFFF"/>
                </a:solidFill>
              </a14:hiddenFill>
            </a:ext>
          </a:extLst>
        </p:spPr>
      </p:pic>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ea typeface="Georgia"/>
                <a:cs typeface="Georgia"/>
              </a:rPr>
              <a:t>Forward Propagation</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l and l</a:t>
            </a:r>
          </a:p>
        </p:txBody>
      </p:sp>
      <p:sp>
        <p:nvSpPr>
          <p:cNvPr id="2" name="TextBox 1"/>
          <p:cNvSpPr txBox="1"/>
          <p:nvPr/>
        </p:nvSpPr>
        <p:spPr>
          <a:xfrm>
            <a:off x="370320" y="1982920"/>
            <a:ext cx="8049517" cy="26776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a:t>Step 3: Get current State</a:t>
            </a:r>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4" name="Rectangle 3"/>
          <p:cNvSpPr/>
          <p:nvPr/>
        </p:nvSpPr>
        <p:spPr>
          <a:xfrm>
            <a:off x="4404973" y="3254604"/>
            <a:ext cx="1476281" cy="584775"/>
          </a:xfrm>
          <a:prstGeom prst="rect">
            <a:avLst/>
          </a:prstGeom>
        </p:spPr>
        <p:txBody>
          <a:bodyPr wrap="square">
            <a:spAutoFit/>
          </a:bodyPr>
          <a:lstStyle/>
          <a:p>
            <a:r>
              <a:rPr lang="en-US" dirty="0" err="1"/>
              <a:t>w</a:t>
            </a:r>
            <a:r>
              <a:rPr lang="en-US" baseline="-25000" dirty="0" err="1"/>
              <a:t>hh</a:t>
            </a:r>
            <a:r>
              <a:rPr lang="en-US" dirty="0"/>
              <a:t>*h</a:t>
            </a:r>
            <a:r>
              <a:rPr lang="en-US" baseline="-25000" dirty="0"/>
              <a:t>t-1</a:t>
            </a:r>
            <a:r>
              <a:rPr lang="en-US" dirty="0"/>
              <a:t>+bias</a:t>
            </a:r>
            <a:endParaRPr lang="en-US" dirty="0">
              <a:solidFill>
                <a:srgbClr val="000000"/>
              </a:solidFill>
            </a:endParaRPr>
          </a:p>
          <a:p>
            <a:endParaRPr lang="en-US" sz="1400" dirty="0"/>
          </a:p>
        </p:txBody>
      </p:sp>
      <p:sp>
        <p:nvSpPr>
          <p:cNvPr id="22" name="Rectangle 21"/>
          <p:cNvSpPr/>
          <p:nvPr/>
        </p:nvSpPr>
        <p:spPr>
          <a:xfrm>
            <a:off x="3110971" y="3301831"/>
            <a:ext cx="1383250" cy="369332"/>
          </a:xfrm>
          <a:prstGeom prst="rect">
            <a:avLst/>
          </a:prstGeom>
        </p:spPr>
        <p:txBody>
          <a:bodyPr wrap="square">
            <a:spAutoFit/>
          </a:bodyPr>
          <a:lstStyle/>
          <a:p>
            <a:r>
              <a:rPr lang="en-US" dirty="0" err="1"/>
              <a:t>W</a:t>
            </a:r>
            <a:r>
              <a:rPr lang="en-US" baseline="-25000" dirty="0" err="1"/>
              <a:t>xh</a:t>
            </a:r>
            <a:r>
              <a:rPr lang="en-US" dirty="0"/>
              <a:t>*</a:t>
            </a:r>
            <a:r>
              <a:rPr lang="en-US" dirty="0" err="1"/>
              <a:t>X</a:t>
            </a:r>
            <a:r>
              <a:rPr lang="en-US" baseline="-25000" dirty="0" err="1"/>
              <a:t>t</a:t>
            </a:r>
            <a:endParaRPr lang="en-US" baseline="-25000" dirty="0"/>
          </a:p>
        </p:txBody>
      </p:sp>
      <p:pic>
        <p:nvPicPr>
          <p:cNvPr id="16" name="Picture 6" descr="https://s3-ap-south-1.amazonaws.com/av-blog-media/wp-content/uploads/2017/12/06005300/eq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0995" y="2069277"/>
            <a:ext cx="1857051" cy="3112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929419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ea typeface="Georgia"/>
                <a:cs typeface="Georgia"/>
              </a:rPr>
              <a:t>Forward Propagation</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l and l</a:t>
            </a:r>
          </a:p>
        </p:txBody>
      </p:sp>
      <p:sp>
        <p:nvSpPr>
          <p:cNvPr id="2" name="TextBox 1"/>
          <p:cNvSpPr txBox="1"/>
          <p:nvPr/>
        </p:nvSpPr>
        <p:spPr>
          <a:xfrm>
            <a:off x="370321" y="1823588"/>
            <a:ext cx="8208844" cy="304698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a:t>Step 4: </a:t>
            </a:r>
            <a:r>
              <a:rPr lang="en-US" sz="2400" dirty="0" err="1"/>
              <a:t>h</a:t>
            </a:r>
            <a:r>
              <a:rPr lang="en-US" sz="2400" baseline="-25000" dirty="0" err="1"/>
              <a:t>t</a:t>
            </a:r>
            <a:r>
              <a:rPr lang="en-US" sz="2400" dirty="0"/>
              <a:t> become h</a:t>
            </a:r>
            <a:r>
              <a:rPr lang="en-US" sz="2400" baseline="-25000" dirty="0"/>
              <a:t>t-1</a:t>
            </a:r>
            <a:r>
              <a:rPr lang="en-US" sz="2400" dirty="0"/>
              <a:t> and ‘e’ is supplied</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11266" name="Picture 2" descr="https://s3-ap-south-1.amazonaws.com/av-blog-media/wp-content/uploads/2017/12/06131259/new-h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830" y="2536090"/>
            <a:ext cx="7604774" cy="83228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s3-ap-south-1.amazonaws.com/av-blog-media/wp-content/uploads/2017/12/06132150/stat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2804" y="3493717"/>
            <a:ext cx="4757305" cy="125151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61734" y="3803249"/>
            <a:ext cx="1383250" cy="461665"/>
          </a:xfrm>
          <a:prstGeom prst="rect">
            <a:avLst/>
          </a:prstGeom>
        </p:spPr>
        <p:txBody>
          <a:bodyPr wrap="square">
            <a:spAutoFit/>
          </a:bodyPr>
          <a:lstStyle/>
          <a:p>
            <a:r>
              <a:rPr lang="en-US" sz="2400" dirty="0" err="1"/>
              <a:t>W</a:t>
            </a:r>
            <a:r>
              <a:rPr lang="en-US" sz="2400" baseline="-25000" dirty="0" err="1"/>
              <a:t>xh</a:t>
            </a:r>
            <a:r>
              <a:rPr lang="en-US" sz="2400" dirty="0"/>
              <a:t>*</a:t>
            </a:r>
            <a:r>
              <a:rPr lang="en-US" sz="2400" dirty="0" err="1"/>
              <a:t>X</a:t>
            </a:r>
            <a:r>
              <a:rPr lang="en-US" sz="2400" baseline="-25000" dirty="0" err="1"/>
              <a:t>t</a:t>
            </a:r>
            <a:endParaRPr lang="en-US" sz="2400" baseline="-25000" dirty="0"/>
          </a:p>
        </p:txBody>
      </p:sp>
      <p:sp>
        <p:nvSpPr>
          <p:cNvPr id="3" name="Right Arrow 2"/>
          <p:cNvSpPr/>
          <p:nvPr/>
        </p:nvSpPr>
        <p:spPr>
          <a:xfrm>
            <a:off x="1706644" y="3845348"/>
            <a:ext cx="976745" cy="47105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26907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ea typeface="Georgia"/>
                <a:cs typeface="Georgia"/>
              </a:rPr>
              <a:t>Forward Propagation</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l and l</a:t>
            </a:r>
          </a:p>
        </p:txBody>
      </p:sp>
      <p:sp>
        <p:nvSpPr>
          <p:cNvPr id="2" name="TextBox 1"/>
          <p:cNvSpPr txBox="1"/>
          <p:nvPr/>
        </p:nvSpPr>
        <p:spPr>
          <a:xfrm>
            <a:off x="370320" y="1823588"/>
            <a:ext cx="7571917" cy="304698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a:t>Step 5: calculating </a:t>
            </a:r>
            <a:r>
              <a:rPr lang="en-US" sz="2400" dirty="0" err="1"/>
              <a:t>h</a:t>
            </a:r>
            <a:r>
              <a:rPr lang="en-US" sz="2400" baseline="-25000" dirty="0" err="1"/>
              <a:t>t</a:t>
            </a:r>
            <a:r>
              <a:rPr lang="en-US" sz="2400" dirty="0"/>
              <a:t> for the letter “e”,</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1026" name="Picture 2" descr="https://s3-ap-south-1.amazonaws.com/av-blog-media/wp-content/uploads/2017/12/06132639/htlette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545" y="2703023"/>
            <a:ext cx="6677025"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644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ea typeface="Georgia"/>
                <a:cs typeface="Georgia"/>
              </a:rPr>
              <a:t>Forward Propagation</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l and l</a:t>
            </a:r>
          </a:p>
        </p:txBody>
      </p:sp>
      <p:sp>
        <p:nvSpPr>
          <p:cNvPr id="2" name="TextBox 1"/>
          <p:cNvSpPr txBox="1"/>
          <p:nvPr/>
        </p:nvSpPr>
        <p:spPr>
          <a:xfrm>
            <a:off x="370320" y="1823588"/>
            <a:ext cx="7273126" cy="26776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a:t>Step 6: calculate </a:t>
            </a:r>
            <a:r>
              <a:rPr lang="en-US" sz="2400" dirty="0" err="1"/>
              <a:t>y</a:t>
            </a:r>
            <a:r>
              <a:rPr lang="en-US" sz="2400" baseline="-25000" dirty="0" err="1"/>
              <a:t>t</a:t>
            </a:r>
            <a:r>
              <a:rPr lang="en-US" sz="2400" dirty="0"/>
              <a:t> for the letter ‘e’</a:t>
            </a:r>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2050" name="Picture 2" descr="https://s3-ap-south-1.amazonaws.com/av-blog-media/wp-content/uploads/2017/12/06005750/oute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52" y="2395651"/>
            <a:ext cx="150495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s3-ap-south-1.amazonaws.com/av-blog-media/wp-content/uploads/2017/12/06133208/ytfinal12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991" y="2852851"/>
            <a:ext cx="65532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1556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ea typeface="Georgia"/>
                <a:cs typeface="Georgia"/>
              </a:rPr>
              <a:t>Forward Propagation</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l and l</a:t>
            </a:r>
          </a:p>
        </p:txBody>
      </p:sp>
      <p:sp>
        <p:nvSpPr>
          <p:cNvPr id="2" name="TextBox 1"/>
          <p:cNvSpPr txBox="1"/>
          <p:nvPr/>
        </p:nvSpPr>
        <p:spPr>
          <a:xfrm>
            <a:off x="370320" y="1823588"/>
            <a:ext cx="7273126" cy="26776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a:t>Step 7: Calculate probability using soft-max function</a:t>
            </a:r>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3074" name="Picture 2" descr="https://s3-ap-south-1.amazonaws.com/av-blog-media/wp-content/uploads/2017/12/06133614/classwise-pro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60" y="2512524"/>
            <a:ext cx="6413518" cy="161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00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657" y="333626"/>
            <a:ext cx="5010785"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Arial"/>
                <a:cs typeface="Arial"/>
              </a:rPr>
              <a:t>Introduction</a:t>
            </a:r>
            <a:endParaRPr sz="3600" dirty="0">
              <a:latin typeface="Arial"/>
              <a:cs typeface="Arial"/>
            </a:endParaRPr>
          </a:p>
        </p:txBody>
      </p:sp>
      <p:sp>
        <p:nvSpPr>
          <p:cNvPr id="3" name="object 3"/>
          <p:cNvSpPr txBox="1"/>
          <p:nvPr/>
        </p:nvSpPr>
        <p:spPr>
          <a:xfrm>
            <a:off x="339300" y="1265740"/>
            <a:ext cx="7737900" cy="443711"/>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US" sz="2800" spc="-5" dirty="0">
                <a:latin typeface="Arial"/>
                <a:cs typeface="Arial"/>
              </a:rPr>
              <a:t>In Summary</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a:t>
            </a:fld>
            <a:endParaRPr sz="2000">
              <a:latin typeface="Arial"/>
              <a:cs typeface="Arial"/>
            </a:endParaRPr>
          </a:p>
        </p:txBody>
      </p:sp>
      <p:pic>
        <p:nvPicPr>
          <p:cNvPr id="5" name="Picture 4"/>
          <p:cNvPicPr>
            <a:picLocks noChangeAspect="1"/>
          </p:cNvPicPr>
          <p:nvPr/>
        </p:nvPicPr>
        <p:blipFill>
          <a:blip r:embed="rId2"/>
          <a:stretch>
            <a:fillRect/>
          </a:stretch>
        </p:blipFill>
        <p:spPr>
          <a:xfrm>
            <a:off x="1676399" y="1670013"/>
            <a:ext cx="6431725" cy="3473487"/>
          </a:xfrm>
          <a:prstGeom prst="rect">
            <a:avLst/>
          </a:prstGeom>
        </p:spPr>
      </p:pic>
      <p:sp>
        <p:nvSpPr>
          <p:cNvPr id="6" name="Oval 5"/>
          <p:cNvSpPr/>
          <p:nvPr/>
        </p:nvSpPr>
        <p:spPr>
          <a:xfrm>
            <a:off x="5638800" y="3790950"/>
            <a:ext cx="2057400" cy="685800"/>
          </a:xfrm>
          <a:prstGeom prst="ellipse">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7" name="Rectangle 6"/>
          <p:cNvSpPr/>
          <p:nvPr/>
        </p:nvSpPr>
        <p:spPr>
          <a:xfrm>
            <a:off x="8001000" y="3969364"/>
            <a:ext cx="1019529" cy="53340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HCR</a:t>
            </a:r>
          </a:p>
        </p:txBody>
      </p:sp>
    </p:spTree>
    <p:extLst>
      <p:ext uri="{BB962C8B-B14F-4D97-AF65-F5344CB8AC3E}">
        <p14:creationId xmlns:p14="http://schemas.microsoft.com/office/powerpoint/2010/main" val="37324189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rPr>
              <a:t>Back propagation</a:t>
            </a:r>
            <a:br>
              <a:rPr lang="en-US" dirty="0"/>
            </a:b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l and l</a:t>
            </a:r>
          </a:p>
        </p:txBody>
      </p:sp>
      <p:sp>
        <p:nvSpPr>
          <p:cNvPr id="2" name="TextBox 1"/>
          <p:cNvSpPr txBox="1"/>
          <p:nvPr/>
        </p:nvSpPr>
        <p:spPr>
          <a:xfrm>
            <a:off x="383866" y="1671189"/>
            <a:ext cx="7869180" cy="313932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dirty="0"/>
              <a:t>If we convert these probabilities to understand the prediction, we see that the model says that the letter after “e” should be h, </a:t>
            </a:r>
          </a:p>
          <a:p>
            <a:endParaRPr lang="en-US" dirty="0"/>
          </a:p>
          <a:p>
            <a:r>
              <a:rPr lang="en-US" dirty="0"/>
              <a:t>since the highest probability is for the letter “h”. Does this mean we have done something wrong? </a:t>
            </a:r>
          </a:p>
          <a:p>
            <a:r>
              <a:rPr lang="en-US" dirty="0"/>
              <a:t>No, so here we have hardly trained the network. We have just shown it two letters. So it pretty much hasn’t learnt anything yet.</a:t>
            </a:r>
          </a:p>
          <a:p>
            <a:endParaRPr lang="en-US" dirty="0"/>
          </a:p>
          <a:p>
            <a:r>
              <a:rPr lang="en-US" dirty="0"/>
              <a:t>Now the next BIG question that faces us is how does Back propagation work in case of a Long short-term memory. How are the weights updated while there is a feedback loop?</a:t>
            </a:r>
            <a:endParaRPr lang="en-US" sz="2400" dirty="0"/>
          </a:p>
        </p:txBody>
      </p:sp>
    </p:spTree>
    <p:extLst>
      <p:ext uri="{BB962C8B-B14F-4D97-AF65-F5344CB8AC3E}">
        <p14:creationId xmlns:p14="http://schemas.microsoft.com/office/powerpoint/2010/main" val="16710671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4098" name="Picture 2" descr="https://s3-ap-south-1.amazonaws.com/av-blog-media/wp-content/uploads/2017/12/06022525/bpt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584" y="3071572"/>
            <a:ext cx="4767077" cy="1943963"/>
          </a:xfrm>
          <a:prstGeom prst="rect">
            <a:avLst/>
          </a:prstGeom>
          <a:noFill/>
          <a:extLst>
            <a:ext uri="{909E8E84-426E-40DD-AFC4-6F175D3DCCD1}">
              <a14:hiddenFill xmlns:a14="http://schemas.microsoft.com/office/drawing/2010/main">
                <a:solidFill>
                  <a:srgbClr val="FFFFFF"/>
                </a:solidFill>
              </a14:hiddenFill>
            </a:ext>
          </a:extLst>
        </p:spPr>
      </p:pic>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rPr>
              <a:t>Back propagation</a:t>
            </a:r>
            <a:br>
              <a:rPr lang="en-US" dirty="0"/>
            </a:b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l and l</a:t>
            </a:r>
          </a:p>
        </p:txBody>
      </p:sp>
      <p:sp>
        <p:nvSpPr>
          <p:cNvPr id="2" name="TextBox 1"/>
          <p:cNvSpPr txBox="1"/>
          <p:nvPr/>
        </p:nvSpPr>
        <p:spPr>
          <a:xfrm>
            <a:off x="383865" y="1671189"/>
            <a:ext cx="7927795" cy="335476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800" dirty="0" err="1"/>
              <a:t>y</a:t>
            </a:r>
            <a:r>
              <a:rPr lang="en-US" sz="2800" baseline="-25000" dirty="0" err="1"/>
              <a:t>t</a:t>
            </a:r>
            <a:r>
              <a:rPr lang="en-US" sz="2800" dirty="0"/>
              <a:t> is the predicted value </a:t>
            </a:r>
          </a:p>
          <a:p>
            <a:r>
              <a:rPr lang="en-US" sz="2800" dirty="0" err="1"/>
              <a:t>ȳ</a:t>
            </a:r>
            <a:r>
              <a:rPr lang="en-US" sz="2800" baseline="-25000" dirty="0" err="1"/>
              <a:t>t</a:t>
            </a:r>
            <a:r>
              <a:rPr lang="en-US" sz="2800" dirty="0"/>
              <a:t> is the actual value </a:t>
            </a:r>
          </a:p>
          <a:p>
            <a:r>
              <a:rPr lang="en-US" sz="2800" dirty="0"/>
              <a:t>The error is calculated as a cross entropy loss </a:t>
            </a:r>
          </a:p>
          <a:p>
            <a:r>
              <a:rPr lang="en-US" sz="2800" dirty="0"/>
              <a:t>E</a:t>
            </a:r>
            <a:r>
              <a:rPr lang="en-US" sz="2800" baseline="-25000" dirty="0"/>
              <a:t>t</a:t>
            </a:r>
            <a:r>
              <a:rPr lang="en-US" sz="2800" dirty="0"/>
              <a:t>(</a:t>
            </a:r>
            <a:r>
              <a:rPr lang="en-US" sz="2800" dirty="0" err="1"/>
              <a:t>ȳ</a:t>
            </a:r>
            <a:r>
              <a:rPr lang="en-US" sz="2800" baseline="-25000" dirty="0" err="1"/>
              <a:t>t</a:t>
            </a:r>
            <a:r>
              <a:rPr lang="en-US" sz="2800" dirty="0" err="1"/>
              <a:t>,y</a:t>
            </a:r>
            <a:r>
              <a:rPr lang="en-US" sz="2800" baseline="-25000" dirty="0" err="1"/>
              <a:t>t</a:t>
            </a:r>
            <a:r>
              <a:rPr lang="en-US" sz="2800" dirty="0"/>
              <a:t>) = – </a:t>
            </a:r>
            <a:r>
              <a:rPr lang="en-US" sz="2800" dirty="0" err="1"/>
              <a:t>ȳ</a:t>
            </a:r>
            <a:r>
              <a:rPr lang="en-US" sz="2800" baseline="-25000" dirty="0" err="1"/>
              <a:t>t</a:t>
            </a:r>
            <a:r>
              <a:rPr lang="en-US" sz="2800" dirty="0"/>
              <a:t> log(</a:t>
            </a:r>
            <a:r>
              <a:rPr lang="en-US" sz="2800" dirty="0" err="1"/>
              <a:t>y</a:t>
            </a:r>
            <a:r>
              <a:rPr lang="en-US" sz="2800" baseline="-25000" dirty="0" err="1"/>
              <a:t>t</a:t>
            </a:r>
            <a:r>
              <a:rPr lang="en-US" sz="2800" dirty="0"/>
              <a:t>)</a:t>
            </a:r>
          </a:p>
          <a:p>
            <a:r>
              <a:rPr lang="en-US" sz="2800" dirty="0"/>
              <a:t>E(</a:t>
            </a:r>
            <a:r>
              <a:rPr lang="en-US" sz="2800" dirty="0" err="1"/>
              <a:t>ȳ,y</a:t>
            </a:r>
            <a:r>
              <a:rPr lang="en-US" sz="2800" dirty="0"/>
              <a:t>) = – ∑ </a:t>
            </a:r>
            <a:r>
              <a:rPr lang="en-US" sz="2800" dirty="0" err="1"/>
              <a:t>ȳ</a:t>
            </a:r>
            <a:r>
              <a:rPr lang="en-US" sz="2800" baseline="-25000" dirty="0" err="1"/>
              <a:t>t</a:t>
            </a:r>
            <a:r>
              <a:rPr lang="en-US" sz="2800" dirty="0"/>
              <a:t> log(</a:t>
            </a:r>
            <a:r>
              <a:rPr lang="en-US" sz="2800" dirty="0" err="1"/>
              <a:t>y</a:t>
            </a:r>
            <a:r>
              <a:rPr lang="en-US" sz="2800" baseline="-25000" dirty="0" err="1"/>
              <a:t>t</a:t>
            </a:r>
            <a:r>
              <a:rPr lang="en-US" sz="2800"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880278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rPr>
              <a:t>Back propagation</a:t>
            </a:r>
            <a:br>
              <a:rPr lang="en-US" dirty="0"/>
            </a:b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l and l</a:t>
            </a:r>
          </a:p>
        </p:txBody>
      </p:sp>
      <p:sp>
        <p:nvSpPr>
          <p:cNvPr id="2" name="TextBox 1"/>
          <p:cNvSpPr txBox="1"/>
          <p:nvPr/>
        </p:nvSpPr>
        <p:spPr>
          <a:xfrm>
            <a:off x="383865" y="1671189"/>
            <a:ext cx="7987838" cy="301621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800" dirty="0"/>
              <a:t>The steps of back propagation:</a:t>
            </a:r>
          </a:p>
          <a:p>
            <a:pPr marL="342900" indent="-342900">
              <a:buFont typeface="+mj-lt"/>
              <a:buAutoNum type="arabicPeriod"/>
            </a:pPr>
            <a:r>
              <a:rPr lang="en-US" dirty="0"/>
              <a:t>The cross entropy error is computed using the current output and the actual output</a:t>
            </a:r>
          </a:p>
          <a:p>
            <a:pPr marL="342900" indent="-342900">
              <a:buFont typeface="+mj-lt"/>
              <a:buAutoNum type="arabicPeriod"/>
            </a:pPr>
            <a:r>
              <a:rPr lang="en-US" dirty="0"/>
              <a:t>Network is unrolled for all the time steps</a:t>
            </a:r>
          </a:p>
          <a:p>
            <a:pPr marL="342900" indent="-342900">
              <a:buFont typeface="+mj-lt"/>
              <a:buAutoNum type="arabicPeriod"/>
            </a:pPr>
            <a:r>
              <a:rPr lang="en-US" dirty="0"/>
              <a:t>For the unrolled network, the gradient is calculated for each time step with respect to the weight parameter</a:t>
            </a:r>
          </a:p>
          <a:p>
            <a:pPr marL="342900" indent="-342900">
              <a:buFont typeface="+mj-lt"/>
              <a:buAutoNum type="arabicPeriod"/>
            </a:pPr>
            <a:r>
              <a:rPr lang="en-US" dirty="0"/>
              <a:t>Weight is the same for all the time steps the gradients can be combined together for all time steps</a:t>
            </a:r>
          </a:p>
          <a:p>
            <a:pPr marL="342900" indent="-342900">
              <a:buFont typeface="+mj-lt"/>
              <a:buAutoNum type="arabicPeriod"/>
            </a:pPr>
            <a:r>
              <a:rPr lang="en-US" dirty="0"/>
              <a:t>The weights are then updated for both recurrent neuron and the dense layers</a:t>
            </a:r>
          </a:p>
          <a:p>
            <a:endParaRPr lang="en-US" dirty="0"/>
          </a:p>
        </p:txBody>
      </p:sp>
    </p:spTree>
    <p:extLst>
      <p:ext uri="{BB962C8B-B14F-4D97-AF65-F5344CB8AC3E}">
        <p14:creationId xmlns:p14="http://schemas.microsoft.com/office/powerpoint/2010/main" val="31211445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39300" y="1265740"/>
            <a:ext cx="2099310" cy="320601"/>
          </a:xfrm>
          <a:prstGeom prst="rect">
            <a:avLst/>
          </a:prstGeom>
        </p:spPr>
        <p:txBody>
          <a:bodyPr vert="horz" wrap="square" lIns="0" tIns="12700" rIns="0" bIns="0" rtlCol="0">
            <a:spAutoFit/>
          </a:bodyPr>
          <a:lstStyle/>
          <a:p>
            <a:pPr marL="12700">
              <a:lnSpc>
                <a:spcPct val="100000"/>
              </a:lnSpc>
              <a:spcBef>
                <a:spcPts val="100"/>
              </a:spcBef>
            </a:pPr>
            <a:r>
              <a:rPr lang="en-US" sz="2000" dirty="0"/>
              <a:t>OCR Pipeline</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53</a:t>
            </a:fld>
            <a:endParaRPr sz="2000">
              <a:latin typeface="Arial"/>
              <a:cs typeface="Aria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8319" y="1699735"/>
            <a:ext cx="6477000" cy="3150577"/>
          </a:xfrm>
          <a:prstGeom prst="rect">
            <a:avLst/>
          </a:prstGeom>
        </p:spPr>
      </p:pic>
    </p:spTree>
    <p:extLst>
      <p:ext uri="{BB962C8B-B14F-4D97-AF65-F5344CB8AC3E}">
        <p14:creationId xmlns:p14="http://schemas.microsoft.com/office/powerpoint/2010/main" val="15140948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4" y="993916"/>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Architecture-Convolutional Layer</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54</a:t>
            </a:fld>
            <a:endParaRPr sz="2000">
              <a:latin typeface="Arial"/>
              <a:cs typeface="Arial"/>
            </a:endParaRPr>
          </a:p>
        </p:txBody>
      </p:sp>
      <p:pic>
        <p:nvPicPr>
          <p:cNvPr id="7" name="Picture 6"/>
          <p:cNvPicPr>
            <a:picLocks noChangeAspect="1"/>
          </p:cNvPicPr>
          <p:nvPr/>
        </p:nvPicPr>
        <p:blipFill>
          <a:blip r:embed="rId2"/>
          <a:stretch>
            <a:fillRect/>
          </a:stretch>
        </p:blipFill>
        <p:spPr>
          <a:xfrm>
            <a:off x="996829" y="1752841"/>
            <a:ext cx="5798978" cy="2762422"/>
          </a:xfrm>
          <a:prstGeom prst="rect">
            <a:avLst/>
          </a:prstGeom>
        </p:spPr>
      </p:pic>
    </p:spTree>
    <p:extLst>
      <p:ext uri="{BB962C8B-B14F-4D97-AF65-F5344CB8AC3E}">
        <p14:creationId xmlns:p14="http://schemas.microsoft.com/office/powerpoint/2010/main" val="30586413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4" y="993916"/>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Architecture-Recurrent layer</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55</a:t>
            </a:fld>
            <a:endParaRPr sz="2000">
              <a:latin typeface="Arial"/>
              <a:cs typeface="Arial"/>
            </a:endParaRPr>
          </a:p>
        </p:txBody>
      </p:sp>
      <p:pic>
        <p:nvPicPr>
          <p:cNvPr id="5" name="Picture 4"/>
          <p:cNvPicPr>
            <a:picLocks noChangeAspect="1"/>
          </p:cNvPicPr>
          <p:nvPr/>
        </p:nvPicPr>
        <p:blipFill>
          <a:blip r:embed="rId2"/>
          <a:stretch>
            <a:fillRect/>
          </a:stretch>
        </p:blipFill>
        <p:spPr>
          <a:xfrm>
            <a:off x="990600" y="1843978"/>
            <a:ext cx="5874136" cy="2860922"/>
          </a:xfrm>
          <a:prstGeom prst="rect">
            <a:avLst/>
          </a:prstGeom>
        </p:spPr>
      </p:pic>
    </p:spTree>
    <p:extLst>
      <p:ext uri="{BB962C8B-B14F-4D97-AF65-F5344CB8AC3E}">
        <p14:creationId xmlns:p14="http://schemas.microsoft.com/office/powerpoint/2010/main" val="15090460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4" y="993916"/>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Architecture-Transcription layer</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56</a:t>
            </a:fld>
            <a:endParaRPr sz="2000">
              <a:latin typeface="Arial"/>
              <a:cs typeface="Arial"/>
            </a:endParaRPr>
          </a:p>
        </p:txBody>
      </p:sp>
      <p:pic>
        <p:nvPicPr>
          <p:cNvPr id="5" name="Picture 4"/>
          <p:cNvPicPr>
            <a:picLocks noChangeAspect="1"/>
          </p:cNvPicPr>
          <p:nvPr/>
        </p:nvPicPr>
        <p:blipFill>
          <a:blip r:embed="rId2"/>
          <a:stretch>
            <a:fillRect/>
          </a:stretch>
        </p:blipFill>
        <p:spPr>
          <a:xfrm>
            <a:off x="1226878" y="1962150"/>
            <a:ext cx="5606142" cy="1828800"/>
          </a:xfrm>
          <a:prstGeom prst="rect">
            <a:avLst/>
          </a:prstGeom>
        </p:spPr>
      </p:pic>
    </p:spTree>
    <p:extLst>
      <p:ext uri="{BB962C8B-B14F-4D97-AF65-F5344CB8AC3E}">
        <p14:creationId xmlns:p14="http://schemas.microsoft.com/office/powerpoint/2010/main" val="9106198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5" y="919039"/>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57</a:t>
            </a:fld>
            <a:endParaRPr sz="2000">
              <a:latin typeface="Arial"/>
              <a:cs typeface="Arial"/>
            </a:endParaRPr>
          </a:p>
        </p:txBody>
      </p:sp>
      <p:pic>
        <p:nvPicPr>
          <p:cNvPr id="4" name="Picture 3"/>
          <p:cNvPicPr>
            <a:picLocks noChangeAspect="1"/>
          </p:cNvPicPr>
          <p:nvPr/>
        </p:nvPicPr>
        <p:blipFill>
          <a:blip r:embed="rId2"/>
          <a:stretch>
            <a:fillRect/>
          </a:stretch>
        </p:blipFill>
        <p:spPr>
          <a:xfrm>
            <a:off x="5137891" y="1075418"/>
            <a:ext cx="3967263" cy="4019550"/>
          </a:xfrm>
          <a:prstGeom prst="rect">
            <a:avLst/>
          </a:prstGeom>
        </p:spPr>
      </p:pic>
      <p:sp>
        <p:nvSpPr>
          <p:cNvPr id="6" name="Rectangle 5"/>
          <p:cNvSpPr/>
          <p:nvPr/>
        </p:nvSpPr>
        <p:spPr>
          <a:xfrm>
            <a:off x="144518" y="4017779"/>
            <a:ext cx="4572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NimbusRomNo9L-Regu"/>
              </a:rPr>
              <a:t>Convolutional layers, which extract a feature sequence</a:t>
            </a:r>
          </a:p>
          <a:p>
            <a:r>
              <a:rPr lang="en-US" dirty="0">
                <a:latin typeface="NimbusRomNo9L-Regu"/>
              </a:rPr>
              <a:t>from the input image</a:t>
            </a:r>
            <a:endParaRPr lang="en-US" dirty="0"/>
          </a:p>
        </p:txBody>
      </p:sp>
      <p:sp>
        <p:nvSpPr>
          <p:cNvPr id="7" name="Rectangle 6"/>
          <p:cNvSpPr/>
          <p:nvPr/>
        </p:nvSpPr>
        <p:spPr>
          <a:xfrm>
            <a:off x="144518" y="3105150"/>
            <a:ext cx="4572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NimbusRomNo9L-Regu"/>
              </a:rPr>
              <a:t>Recurrent layers, which predict</a:t>
            </a:r>
          </a:p>
          <a:p>
            <a:r>
              <a:rPr lang="en-US" dirty="0">
                <a:latin typeface="NimbusRomNo9L-Regu"/>
              </a:rPr>
              <a:t>a label distribution for each frame</a:t>
            </a:r>
            <a:endParaRPr lang="en-US" dirty="0"/>
          </a:p>
        </p:txBody>
      </p:sp>
      <p:sp>
        <p:nvSpPr>
          <p:cNvPr id="8" name="Rectangle 7"/>
          <p:cNvSpPr/>
          <p:nvPr/>
        </p:nvSpPr>
        <p:spPr>
          <a:xfrm>
            <a:off x="128569" y="1787790"/>
            <a:ext cx="4572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NimbusRomNo9L-Regu"/>
              </a:rPr>
              <a:t>Transcription layer, which</a:t>
            </a:r>
          </a:p>
          <a:p>
            <a:r>
              <a:rPr lang="en-US" dirty="0">
                <a:latin typeface="NimbusRomNo9L-Regu"/>
              </a:rPr>
              <a:t>translates the per-frame predictions into the final label sequence</a:t>
            </a:r>
            <a:endParaRPr lang="en-US" dirty="0"/>
          </a:p>
        </p:txBody>
      </p:sp>
      <p:cxnSp>
        <p:nvCxnSpPr>
          <p:cNvPr id="10" name="Straight Arrow Connector 9"/>
          <p:cNvCxnSpPr/>
          <p:nvPr/>
        </p:nvCxnSpPr>
        <p:spPr>
          <a:xfrm flipV="1">
            <a:off x="4716518" y="4171950"/>
            <a:ext cx="998482" cy="452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4702935" y="2838675"/>
            <a:ext cx="1233717" cy="589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V="1">
            <a:off x="4700569" y="1706967"/>
            <a:ext cx="1236083" cy="485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99231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4" y="993916"/>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Architecture-Feature sequence</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58</a:t>
            </a:fld>
            <a:endParaRPr sz="2000">
              <a:latin typeface="Arial"/>
              <a:cs typeface="Arial"/>
            </a:endParaRPr>
          </a:p>
        </p:txBody>
      </p:sp>
      <p:pic>
        <p:nvPicPr>
          <p:cNvPr id="4" name="Picture 3"/>
          <p:cNvPicPr>
            <a:picLocks noChangeAspect="1"/>
          </p:cNvPicPr>
          <p:nvPr/>
        </p:nvPicPr>
        <p:blipFill>
          <a:blip r:embed="rId2"/>
          <a:stretch>
            <a:fillRect/>
          </a:stretch>
        </p:blipFill>
        <p:spPr>
          <a:xfrm>
            <a:off x="990600" y="1529688"/>
            <a:ext cx="4002050" cy="3083150"/>
          </a:xfrm>
          <a:prstGeom prst="rect">
            <a:avLst/>
          </a:prstGeom>
        </p:spPr>
      </p:pic>
      <p:sp>
        <p:nvSpPr>
          <p:cNvPr id="6" name="Rectangle 5"/>
          <p:cNvSpPr/>
          <p:nvPr/>
        </p:nvSpPr>
        <p:spPr>
          <a:xfrm>
            <a:off x="4509806" y="1885950"/>
            <a:ext cx="4572000" cy="2308324"/>
          </a:xfrm>
          <a:prstGeom prst="rect">
            <a:avLst/>
          </a:prstGeom>
        </p:spPr>
        <p:txBody>
          <a:bodyPr>
            <a:spAutoFit/>
          </a:bodyPr>
          <a:lstStyle/>
          <a:p>
            <a:r>
              <a:rPr lang="en-US" dirty="0">
                <a:latin typeface="NimbusRomNo9L-Regu"/>
              </a:rPr>
              <a:t>The receptive field. </a:t>
            </a:r>
          </a:p>
          <a:p>
            <a:endParaRPr lang="en-US" dirty="0">
              <a:latin typeface="NimbusRomNo9L-Regu"/>
            </a:endParaRPr>
          </a:p>
          <a:p>
            <a:r>
              <a:rPr lang="en-US" dirty="0">
                <a:latin typeface="NimbusRomNo9L-Regu"/>
              </a:rPr>
              <a:t>Each vector in the extracted feature sequence is associated with a receptive field on the input image</a:t>
            </a:r>
          </a:p>
          <a:p>
            <a:endParaRPr lang="en-US" dirty="0">
              <a:latin typeface="NimbusRomNo9L-Regu"/>
            </a:endParaRPr>
          </a:p>
          <a:p>
            <a:r>
              <a:rPr lang="en-US" dirty="0">
                <a:latin typeface="NimbusRomNo9L-Regu"/>
              </a:rPr>
              <a:t>Vector can be considered as the feature vector of that field.</a:t>
            </a:r>
            <a:endParaRPr lang="en-US" dirty="0"/>
          </a:p>
        </p:txBody>
      </p:sp>
    </p:spTree>
    <p:extLst>
      <p:ext uri="{BB962C8B-B14F-4D97-AF65-F5344CB8AC3E}">
        <p14:creationId xmlns:p14="http://schemas.microsoft.com/office/powerpoint/2010/main" val="2784360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4" y="993916"/>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Architecture-LSTM Unit</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59</a:t>
            </a:fld>
            <a:endParaRPr sz="2000">
              <a:latin typeface="Arial"/>
              <a:cs typeface="Arial"/>
            </a:endParaRPr>
          </a:p>
        </p:txBody>
      </p:sp>
      <p:pic>
        <p:nvPicPr>
          <p:cNvPr id="5" name="Picture 4"/>
          <p:cNvPicPr>
            <a:picLocks noChangeAspect="1"/>
          </p:cNvPicPr>
          <p:nvPr/>
        </p:nvPicPr>
        <p:blipFill>
          <a:blip r:embed="rId2"/>
          <a:stretch>
            <a:fillRect/>
          </a:stretch>
        </p:blipFill>
        <p:spPr>
          <a:xfrm>
            <a:off x="373321" y="1608505"/>
            <a:ext cx="6586537" cy="3517717"/>
          </a:xfrm>
          <a:prstGeom prst="rect">
            <a:avLst/>
          </a:prstGeom>
        </p:spPr>
      </p:pic>
      <p:sp>
        <p:nvSpPr>
          <p:cNvPr id="7" name="TextBox 6"/>
          <p:cNvSpPr txBox="1"/>
          <p:nvPr/>
        </p:nvSpPr>
        <p:spPr>
          <a:xfrm>
            <a:off x="339746" y="1623742"/>
            <a:ext cx="1752600" cy="369332"/>
          </a:xfrm>
          <a:prstGeom prst="rect">
            <a:avLst/>
          </a:prstGeom>
          <a:noFill/>
        </p:spPr>
        <p:txBody>
          <a:bodyPr wrap="square" rtlCol="0">
            <a:spAutoFit/>
          </a:bodyPr>
          <a:lstStyle/>
          <a:p>
            <a:r>
              <a:rPr lang="en-US" dirty="0"/>
              <a:t>3 Gates</a:t>
            </a:r>
          </a:p>
        </p:txBody>
      </p:sp>
      <p:sp>
        <p:nvSpPr>
          <p:cNvPr id="8" name="Oval 7"/>
          <p:cNvSpPr/>
          <p:nvPr/>
        </p:nvSpPr>
        <p:spPr>
          <a:xfrm>
            <a:off x="2743200" y="2038350"/>
            <a:ext cx="609600" cy="9144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14" name="Oval 13"/>
          <p:cNvSpPr/>
          <p:nvPr/>
        </p:nvSpPr>
        <p:spPr>
          <a:xfrm>
            <a:off x="1219200" y="3638550"/>
            <a:ext cx="609600" cy="9144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16" name="Oval 15"/>
          <p:cNvSpPr/>
          <p:nvPr/>
        </p:nvSpPr>
        <p:spPr>
          <a:xfrm>
            <a:off x="2753833" y="3382595"/>
            <a:ext cx="609600" cy="9144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cxnSp>
        <p:nvCxnSpPr>
          <p:cNvPr id="10" name="Straight Arrow Connector 9"/>
          <p:cNvCxnSpPr>
            <a:endCxn id="8" idx="7"/>
          </p:cNvCxnSpPr>
          <p:nvPr/>
        </p:nvCxnSpPr>
        <p:spPr>
          <a:xfrm>
            <a:off x="1157776" y="1772879"/>
            <a:ext cx="2105750" cy="399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16" idx="7"/>
          </p:cNvCxnSpPr>
          <p:nvPr/>
        </p:nvCxnSpPr>
        <p:spPr>
          <a:xfrm>
            <a:off x="1216046" y="1993074"/>
            <a:ext cx="2058113" cy="15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4" idx="1"/>
          </p:cNvCxnSpPr>
          <p:nvPr/>
        </p:nvCxnSpPr>
        <p:spPr>
          <a:xfrm>
            <a:off x="914400" y="1964503"/>
            <a:ext cx="394074" cy="1807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67929" y="1581465"/>
            <a:ext cx="1752600" cy="369332"/>
          </a:xfrm>
          <a:prstGeom prst="rect">
            <a:avLst/>
          </a:prstGeom>
          <a:noFill/>
        </p:spPr>
        <p:txBody>
          <a:bodyPr wrap="square" rtlCol="0">
            <a:spAutoFit/>
          </a:bodyPr>
          <a:lstStyle/>
          <a:p>
            <a:r>
              <a:rPr lang="en-US" dirty="0"/>
              <a:t>Left to Right</a:t>
            </a:r>
          </a:p>
        </p:txBody>
      </p:sp>
      <p:sp>
        <p:nvSpPr>
          <p:cNvPr id="25" name="TextBox 24"/>
          <p:cNvSpPr txBox="1"/>
          <p:nvPr/>
        </p:nvSpPr>
        <p:spPr>
          <a:xfrm>
            <a:off x="7310271" y="4332697"/>
            <a:ext cx="1752600" cy="369332"/>
          </a:xfrm>
          <a:prstGeom prst="rect">
            <a:avLst/>
          </a:prstGeom>
          <a:noFill/>
        </p:spPr>
        <p:txBody>
          <a:bodyPr wrap="square" rtlCol="0">
            <a:spAutoFit/>
          </a:bodyPr>
          <a:lstStyle/>
          <a:p>
            <a:r>
              <a:rPr lang="en-US" dirty="0"/>
              <a:t>Right to Left</a:t>
            </a:r>
          </a:p>
        </p:txBody>
      </p:sp>
      <p:cxnSp>
        <p:nvCxnSpPr>
          <p:cNvPr id="26" name="Straight Arrow Connector 25"/>
          <p:cNvCxnSpPr/>
          <p:nvPr/>
        </p:nvCxnSpPr>
        <p:spPr>
          <a:xfrm flipH="1">
            <a:off x="6096001" y="1889193"/>
            <a:ext cx="1295399" cy="1274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1"/>
          </p:cNvCxnSpPr>
          <p:nvPr/>
        </p:nvCxnSpPr>
        <p:spPr>
          <a:xfrm flipH="1" flipV="1">
            <a:off x="6096001" y="4296995"/>
            <a:ext cx="1214270" cy="220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699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657" y="333626"/>
            <a:ext cx="5010785"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Arial"/>
                <a:cs typeface="Arial"/>
              </a:rPr>
              <a:t>Workflow</a:t>
            </a:r>
            <a:endParaRPr sz="3600" dirty="0">
              <a:latin typeface="Arial"/>
              <a:cs typeface="Arial"/>
            </a:endParaRPr>
          </a:p>
        </p:txBody>
      </p:sp>
      <p:sp>
        <p:nvSpPr>
          <p:cNvPr id="3" name="object 3"/>
          <p:cNvSpPr txBox="1"/>
          <p:nvPr/>
        </p:nvSpPr>
        <p:spPr>
          <a:xfrm>
            <a:off x="339300" y="1265740"/>
            <a:ext cx="7737900"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latin typeface="Arial"/>
                <a:cs typeface="Arial"/>
              </a:rPr>
              <a:t>OCR consist of four major stages :</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a:t>
            </a:fld>
            <a:endParaRPr sz="2000">
              <a:latin typeface="Arial"/>
              <a:cs typeface="Arial"/>
            </a:endParaRPr>
          </a:p>
        </p:txBody>
      </p:sp>
      <p:sp>
        <p:nvSpPr>
          <p:cNvPr id="9" name="object 3"/>
          <p:cNvSpPr txBox="1"/>
          <p:nvPr/>
        </p:nvSpPr>
        <p:spPr>
          <a:xfrm>
            <a:off x="339300" y="2154352"/>
            <a:ext cx="7737900" cy="1910779"/>
          </a:xfrm>
          <a:prstGeom prst="rect">
            <a:avLst/>
          </a:prstGeom>
        </p:spPr>
        <p:txBody>
          <a:bodyPr vert="horz" wrap="square" lIns="0" tIns="12700" rIns="0" bIns="0" rtlCol="0">
            <a:spAutoFit/>
          </a:bodyPr>
          <a:lstStyle/>
          <a:p>
            <a:pPr marL="469900" indent="-457200">
              <a:lnSpc>
                <a:spcPct val="100000"/>
              </a:lnSpc>
              <a:spcBef>
                <a:spcPts val="100"/>
              </a:spcBef>
              <a:buFont typeface="Arial" panose="020B0604020202020204" pitchFamily="34" charset="0"/>
              <a:buChar char="•"/>
            </a:pPr>
            <a:r>
              <a:rPr lang="en-US" sz="2400" spc="-5" dirty="0">
                <a:latin typeface="Arial"/>
                <a:cs typeface="Arial"/>
              </a:rPr>
              <a:t>Pre-processing</a:t>
            </a:r>
          </a:p>
          <a:p>
            <a:pPr marL="469900" indent="-457200">
              <a:lnSpc>
                <a:spcPct val="100000"/>
              </a:lnSpc>
              <a:spcBef>
                <a:spcPts val="100"/>
              </a:spcBef>
              <a:buFont typeface="Arial" panose="020B0604020202020204" pitchFamily="34" charset="0"/>
              <a:buChar char="•"/>
            </a:pPr>
            <a:r>
              <a:rPr lang="en-US" sz="2400" spc="-5" dirty="0">
                <a:latin typeface="Arial"/>
                <a:cs typeface="Arial"/>
              </a:rPr>
              <a:t>Segmentation</a:t>
            </a:r>
          </a:p>
          <a:p>
            <a:pPr marL="469900" indent="-457200">
              <a:lnSpc>
                <a:spcPct val="100000"/>
              </a:lnSpc>
              <a:spcBef>
                <a:spcPts val="100"/>
              </a:spcBef>
              <a:buFont typeface="Arial" panose="020B0604020202020204" pitchFamily="34" charset="0"/>
              <a:buChar char="•"/>
            </a:pPr>
            <a:r>
              <a:rPr lang="en-US" sz="2400" spc="-5" dirty="0">
                <a:latin typeface="Arial"/>
                <a:cs typeface="Arial"/>
              </a:rPr>
              <a:t>Feature Extraction</a:t>
            </a:r>
          </a:p>
          <a:p>
            <a:pPr marL="469900" indent="-457200">
              <a:lnSpc>
                <a:spcPct val="100000"/>
              </a:lnSpc>
              <a:spcBef>
                <a:spcPts val="100"/>
              </a:spcBef>
              <a:buFont typeface="Arial" panose="020B0604020202020204" pitchFamily="34" charset="0"/>
              <a:buChar char="•"/>
            </a:pPr>
            <a:r>
              <a:rPr lang="en-US" sz="2400" spc="-5" dirty="0">
                <a:latin typeface="Arial"/>
                <a:cs typeface="Arial"/>
              </a:rPr>
              <a:t>Classification</a:t>
            </a:r>
          </a:p>
          <a:p>
            <a:pPr marL="469900" indent="-457200">
              <a:lnSpc>
                <a:spcPct val="100000"/>
              </a:lnSpc>
              <a:spcBef>
                <a:spcPts val="100"/>
              </a:spcBef>
              <a:buFont typeface="Arial" panose="020B0604020202020204" pitchFamily="34" charset="0"/>
              <a:buChar char="•"/>
            </a:pPr>
            <a:r>
              <a:rPr lang="en-US" sz="2400" spc="-5" dirty="0">
                <a:latin typeface="Arial"/>
                <a:cs typeface="Arial"/>
              </a:rPr>
              <a:t>Post-processing</a:t>
            </a:r>
          </a:p>
        </p:txBody>
      </p:sp>
    </p:spTree>
    <p:extLst>
      <p:ext uri="{BB962C8B-B14F-4D97-AF65-F5344CB8AC3E}">
        <p14:creationId xmlns:p14="http://schemas.microsoft.com/office/powerpoint/2010/main" val="30857475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5" y="993916"/>
            <a:ext cx="5832900"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60</a:t>
            </a:fld>
            <a:endParaRPr sz="2000">
              <a:latin typeface="Arial"/>
              <a:cs typeface="Arial"/>
            </a:endParaRPr>
          </a:p>
        </p:txBody>
      </p:sp>
      <p:pic>
        <p:nvPicPr>
          <p:cNvPr id="8" name="Picture 7"/>
          <p:cNvPicPr>
            <a:picLocks noChangeAspect="1"/>
          </p:cNvPicPr>
          <p:nvPr/>
        </p:nvPicPr>
        <p:blipFill>
          <a:blip r:embed="rId2"/>
          <a:stretch>
            <a:fillRect/>
          </a:stretch>
        </p:blipFill>
        <p:spPr>
          <a:xfrm>
            <a:off x="0" y="2879769"/>
            <a:ext cx="9144000" cy="1825131"/>
          </a:xfrm>
          <a:prstGeom prst="rect">
            <a:avLst/>
          </a:prstGeom>
        </p:spPr>
      </p:pic>
      <p:sp>
        <p:nvSpPr>
          <p:cNvPr id="10" name="object 3"/>
          <p:cNvSpPr txBox="1"/>
          <p:nvPr/>
        </p:nvSpPr>
        <p:spPr>
          <a:xfrm>
            <a:off x="1059108" y="1745348"/>
            <a:ext cx="5832900" cy="320601"/>
          </a:xfrm>
          <a:prstGeom prst="rect">
            <a:avLst/>
          </a:prstGeom>
        </p:spPr>
        <p:txBody>
          <a:bodyPr vert="horz" wrap="square" lIns="0" tIns="12700" rIns="0" bIns="0" rtlCol="0">
            <a:spAutoFit/>
          </a:bodyPr>
          <a:lstStyle/>
          <a:p>
            <a:pPr marL="12700">
              <a:lnSpc>
                <a:spcPct val="100000"/>
              </a:lnSpc>
              <a:spcBef>
                <a:spcPts val="100"/>
              </a:spcBef>
            </a:pPr>
            <a:r>
              <a:rPr lang="en-US" sz="2000" dirty="0">
                <a:latin typeface="Arial" panose="020B0604020202020204" pitchFamily="34" charset="0"/>
                <a:cs typeface="Arial" panose="020B0604020202020204" pitchFamily="34" charset="0"/>
              </a:rPr>
              <a:t>A small demo for explanation</a:t>
            </a:r>
            <a:endParaRP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11010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xfrm>
            <a:off x="4134936" y="4843519"/>
            <a:ext cx="902138" cy="269304"/>
          </a:xfrm>
          <a:prstGeom prst="rect">
            <a:avLst/>
          </a:prstGeom>
        </p:spPr>
        <p:txBody>
          <a:bodyPr vert="horz" wrap="square" lIns="0" tIns="0" rIns="0" bIns="0" rtlCol="0">
            <a:spAutoFit/>
          </a:bodyPr>
          <a:lstStyle/>
          <a:p>
            <a:pPr marL="12700">
              <a:lnSpc>
                <a:spcPts val="2090"/>
              </a:lnSpc>
            </a:pPr>
            <a:r>
              <a:rPr lang="en-US" spc="-5" dirty="0">
                <a:solidFill>
                  <a:schemeClr val="tx1"/>
                </a:solidFill>
              </a:rPr>
              <a:t>‘apple’</a:t>
            </a:r>
            <a:endParaRPr spc="-5" dirty="0">
              <a:solidFill>
                <a:schemeClr val="tx1"/>
              </a:solidFill>
            </a:endParaRP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61</a:t>
            </a:fld>
            <a:endParaRPr sz="2000">
              <a:latin typeface="Arial"/>
              <a:cs typeface="Arial"/>
            </a:endParaRPr>
          </a:p>
        </p:txBody>
      </p:sp>
      <p:pic>
        <p:nvPicPr>
          <p:cNvPr id="4" name="Picture 3"/>
          <p:cNvPicPr>
            <a:picLocks noChangeAspect="1"/>
          </p:cNvPicPr>
          <p:nvPr/>
        </p:nvPicPr>
        <p:blipFill>
          <a:blip r:embed="rId2"/>
          <a:stretch>
            <a:fillRect/>
          </a:stretch>
        </p:blipFill>
        <p:spPr>
          <a:xfrm>
            <a:off x="650958" y="752528"/>
            <a:ext cx="6144847" cy="4105253"/>
          </a:xfrm>
          <a:prstGeom prst="rect">
            <a:avLst/>
          </a:prstGeom>
        </p:spPr>
      </p:pic>
      <p:sp>
        <p:nvSpPr>
          <p:cNvPr id="9" name="Rectangle 8"/>
          <p:cNvSpPr/>
          <p:nvPr/>
        </p:nvSpPr>
        <p:spPr>
          <a:xfrm>
            <a:off x="6243377" y="895350"/>
            <a:ext cx="2871222"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1 Step: Image is feed to CNN to extract image features</a:t>
            </a:r>
          </a:p>
        </p:txBody>
      </p:sp>
      <p:sp>
        <p:nvSpPr>
          <p:cNvPr id="5" name="Rectangle 4"/>
          <p:cNvSpPr/>
          <p:nvPr/>
        </p:nvSpPr>
        <p:spPr>
          <a:xfrm>
            <a:off x="6680544" y="4528048"/>
            <a:ext cx="2570583" cy="584775"/>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FC -fully connected layer, </a:t>
            </a:r>
          </a:p>
          <a:p>
            <a:r>
              <a:rPr lang="en-US" sz="1600" dirty="0">
                <a:latin typeface="Arial" panose="020B0604020202020204" pitchFamily="34" charset="0"/>
                <a:cs typeface="Arial" panose="020B0604020202020204" pitchFamily="34" charset="0"/>
              </a:rPr>
              <a:t>SM- </a:t>
            </a:r>
            <a:r>
              <a:rPr lang="en-US" sz="1600" dirty="0" err="1">
                <a:latin typeface="Arial" panose="020B0604020202020204" pitchFamily="34" charset="0"/>
                <a:cs typeface="Arial" panose="020B0604020202020204" pitchFamily="34" charset="0"/>
              </a:rPr>
              <a:t>softmax</a:t>
            </a:r>
            <a:r>
              <a:rPr lang="en-US" sz="1600" dirty="0">
                <a:latin typeface="Arial" panose="020B0604020202020204" pitchFamily="34" charset="0"/>
                <a:cs typeface="Arial" panose="020B0604020202020204" pitchFamily="34" charset="0"/>
              </a:rPr>
              <a:t> layer.</a:t>
            </a:r>
          </a:p>
        </p:txBody>
      </p:sp>
    </p:spTree>
    <p:extLst>
      <p:ext uri="{BB962C8B-B14F-4D97-AF65-F5344CB8AC3E}">
        <p14:creationId xmlns:p14="http://schemas.microsoft.com/office/powerpoint/2010/main" val="15243550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6626580" y="328485"/>
            <a:ext cx="3165900" cy="320601"/>
          </a:xfrm>
          <a:prstGeom prst="rect">
            <a:avLst/>
          </a:prstGeom>
        </p:spPr>
        <p:txBody>
          <a:bodyPr vert="horz" wrap="square" lIns="0" tIns="12700" rIns="0" bIns="0" rtlCol="0">
            <a:spAutoFit/>
          </a:bodyPr>
          <a:lstStyle/>
          <a:p>
            <a:pPr marL="12700">
              <a:lnSpc>
                <a:spcPct val="100000"/>
              </a:lnSpc>
              <a:spcBef>
                <a:spcPts val="100"/>
              </a:spcBef>
            </a:pPr>
            <a:r>
              <a:rPr lang="en-US" sz="2000" dirty="0"/>
              <a:t>CNN-LSTM Architecture</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62</a:t>
            </a:fld>
            <a:endParaRPr sz="2000">
              <a:latin typeface="Arial"/>
              <a:cs typeface="Arial"/>
            </a:endParaRPr>
          </a:p>
        </p:txBody>
      </p:sp>
      <p:pic>
        <p:nvPicPr>
          <p:cNvPr id="5" name="Picture 4"/>
          <p:cNvPicPr>
            <a:picLocks noChangeAspect="1"/>
          </p:cNvPicPr>
          <p:nvPr/>
        </p:nvPicPr>
        <p:blipFill>
          <a:blip r:embed="rId2"/>
          <a:stretch>
            <a:fillRect/>
          </a:stretch>
        </p:blipFill>
        <p:spPr>
          <a:xfrm>
            <a:off x="257529" y="1266279"/>
            <a:ext cx="8763000" cy="3837092"/>
          </a:xfrm>
          <a:prstGeom prst="rect">
            <a:avLst/>
          </a:prstGeom>
        </p:spPr>
      </p:pic>
      <p:sp>
        <p:nvSpPr>
          <p:cNvPr id="4" name="Rectangle 3"/>
          <p:cNvSpPr/>
          <p:nvPr/>
        </p:nvSpPr>
        <p:spPr>
          <a:xfrm>
            <a:off x="609600" y="649086"/>
            <a:ext cx="7848600"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2 Step: Apply Long short-term memory to these features followed by decoding algorithm</a:t>
            </a:r>
          </a:p>
        </p:txBody>
      </p:sp>
    </p:spTree>
    <p:extLst>
      <p:ext uri="{BB962C8B-B14F-4D97-AF65-F5344CB8AC3E}">
        <p14:creationId xmlns:p14="http://schemas.microsoft.com/office/powerpoint/2010/main" val="12954127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6626580" y="328485"/>
            <a:ext cx="3165900" cy="320601"/>
          </a:xfrm>
          <a:prstGeom prst="rect">
            <a:avLst/>
          </a:prstGeom>
        </p:spPr>
        <p:txBody>
          <a:bodyPr vert="horz" wrap="square" lIns="0" tIns="12700" rIns="0" bIns="0" rtlCol="0">
            <a:spAutoFit/>
          </a:bodyPr>
          <a:lstStyle/>
          <a:p>
            <a:pPr marL="12700">
              <a:lnSpc>
                <a:spcPct val="100000"/>
              </a:lnSpc>
              <a:spcBef>
                <a:spcPts val="100"/>
              </a:spcBef>
            </a:pPr>
            <a:r>
              <a:rPr lang="en-US" sz="2000" dirty="0"/>
              <a:t>CNN-LSTM Architecture</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63</a:t>
            </a:fld>
            <a:endParaRPr sz="2000">
              <a:latin typeface="Arial"/>
              <a:cs typeface="Arial"/>
            </a:endParaRPr>
          </a:p>
        </p:txBody>
      </p:sp>
      <p:pic>
        <p:nvPicPr>
          <p:cNvPr id="6" name="Picture 5"/>
          <p:cNvPicPr>
            <a:picLocks noChangeAspect="1"/>
          </p:cNvPicPr>
          <p:nvPr/>
        </p:nvPicPr>
        <p:blipFill>
          <a:blip r:embed="rId2"/>
          <a:stretch>
            <a:fillRect/>
          </a:stretch>
        </p:blipFill>
        <p:spPr>
          <a:xfrm>
            <a:off x="105129" y="726586"/>
            <a:ext cx="8915400" cy="4287559"/>
          </a:xfrm>
          <a:prstGeom prst="rect">
            <a:avLst/>
          </a:prstGeom>
        </p:spPr>
      </p:pic>
    </p:spTree>
    <p:extLst>
      <p:ext uri="{BB962C8B-B14F-4D97-AF65-F5344CB8AC3E}">
        <p14:creationId xmlns:p14="http://schemas.microsoft.com/office/powerpoint/2010/main" val="21600567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457200" y="1047750"/>
            <a:ext cx="6705600" cy="320601"/>
          </a:xfrm>
          <a:prstGeom prst="rect">
            <a:avLst/>
          </a:prstGeom>
        </p:spPr>
        <p:txBody>
          <a:bodyPr vert="horz" wrap="square" lIns="0" tIns="12700" rIns="0" bIns="0" rtlCol="0">
            <a:spAutoFit/>
          </a:bodyPr>
          <a:lstStyle/>
          <a:p>
            <a:pPr marL="12700">
              <a:lnSpc>
                <a:spcPct val="100000"/>
              </a:lnSpc>
              <a:spcBef>
                <a:spcPts val="100"/>
              </a:spcBef>
            </a:pPr>
            <a:r>
              <a:rPr lang="en-US" sz="2000" dirty="0">
                <a:latin typeface="Arial" panose="020B0604020202020204" pitchFamily="34" charset="0"/>
                <a:cs typeface="Arial" panose="020B0604020202020204" pitchFamily="34" charset="0"/>
              </a:rPr>
              <a:t>Comparative Evaluation – Public datasets</a:t>
            </a:r>
            <a:endParaRPr sz="2000" dirty="0">
              <a:latin typeface="Arial" panose="020B0604020202020204" pitchFamily="34" charset="0"/>
              <a:cs typeface="Arial" panose="020B0604020202020204" pitchFamily="34" charset="0"/>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64</a:t>
            </a:fld>
            <a:endParaRPr sz="2000">
              <a:latin typeface="Arial"/>
              <a:cs typeface="Arial"/>
            </a:endParaRPr>
          </a:p>
        </p:txBody>
      </p:sp>
      <p:sp>
        <p:nvSpPr>
          <p:cNvPr id="6" name="Rectangle 5"/>
          <p:cNvSpPr/>
          <p:nvPr/>
        </p:nvSpPr>
        <p:spPr>
          <a:xfrm>
            <a:off x="337067" y="1720201"/>
            <a:ext cx="8258529" cy="2862322"/>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IC03: test dataset contains 251 scene images with labeled text bounding boxes. </a:t>
            </a:r>
          </a:p>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IC13: test dataset inherits most of its data from IC03. It contains 1,015 ground truths cropped word images.</a:t>
            </a:r>
          </a:p>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IIIT5k: contains 3,000 cropped word test images collected from the Internet. Each image has been associated to a 50-words lexicon and a 1k-words lexicon.</a:t>
            </a:r>
          </a:p>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SVT: test dataset consists of 249 street view images collected from Google Street View. From them 647 word images are cropped. Each word image has a 50 words lexicon defined by Wang et al.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07415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457200" y="1047750"/>
            <a:ext cx="6705600" cy="320601"/>
          </a:xfrm>
          <a:prstGeom prst="rect">
            <a:avLst/>
          </a:prstGeom>
        </p:spPr>
        <p:txBody>
          <a:bodyPr vert="horz" wrap="square" lIns="0" tIns="12700" rIns="0" bIns="0" rtlCol="0">
            <a:spAutoFit/>
          </a:bodyPr>
          <a:lstStyle/>
          <a:p>
            <a:pPr marL="12700">
              <a:lnSpc>
                <a:spcPct val="100000"/>
              </a:lnSpc>
              <a:spcBef>
                <a:spcPts val="100"/>
              </a:spcBef>
            </a:pPr>
            <a:r>
              <a:rPr lang="en-US" sz="2000" dirty="0">
                <a:latin typeface="Arial" panose="020B0604020202020204" pitchFamily="34" charset="0"/>
                <a:cs typeface="Arial" panose="020B0604020202020204" pitchFamily="34" charset="0"/>
              </a:rPr>
              <a:t>Comparative Evaluation – Result</a:t>
            </a:r>
            <a:endParaRPr sz="2000" dirty="0">
              <a:latin typeface="Arial" panose="020B0604020202020204" pitchFamily="34" charset="0"/>
              <a:cs typeface="Arial" panose="020B0604020202020204" pitchFamily="34" charset="0"/>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65</a:t>
            </a:fld>
            <a:endParaRPr sz="2000">
              <a:latin typeface="Arial"/>
              <a:cs typeface="Arial"/>
            </a:endParaRPr>
          </a:p>
        </p:txBody>
      </p:sp>
      <p:pic>
        <p:nvPicPr>
          <p:cNvPr id="5" name="Picture 4"/>
          <p:cNvPicPr>
            <a:picLocks noChangeAspect="1"/>
          </p:cNvPicPr>
          <p:nvPr/>
        </p:nvPicPr>
        <p:blipFill>
          <a:blip r:embed="rId2"/>
          <a:stretch>
            <a:fillRect/>
          </a:stretch>
        </p:blipFill>
        <p:spPr>
          <a:xfrm>
            <a:off x="457200" y="1410960"/>
            <a:ext cx="7480071" cy="3732540"/>
          </a:xfrm>
          <a:prstGeom prst="rect">
            <a:avLst/>
          </a:prstGeom>
        </p:spPr>
      </p:pic>
      <p:sp>
        <p:nvSpPr>
          <p:cNvPr id="7" name="Rectangle 6"/>
          <p:cNvSpPr/>
          <p:nvPr/>
        </p:nvSpPr>
        <p:spPr>
          <a:xfrm>
            <a:off x="4731403" y="347489"/>
            <a:ext cx="4862794" cy="954107"/>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bg1">
                    <a:lumMod val="75000"/>
                  </a:schemeClr>
                </a:solidFill>
                <a:latin typeface="Arial" panose="020B0604020202020204" pitchFamily="34" charset="0"/>
                <a:cs typeface="Arial" panose="020B0604020202020204" pitchFamily="34" charset="0"/>
              </a:rPr>
              <a:t>Recognition accuracies (%) on four datasets</a:t>
            </a:r>
          </a:p>
          <a:p>
            <a:pPr marL="285750" indent="-285750">
              <a:buFont typeface="Arial" panose="020B0604020202020204" pitchFamily="34" charset="0"/>
              <a:buChar char="•"/>
            </a:pPr>
            <a:r>
              <a:rPr lang="en-US" sz="1400" dirty="0">
                <a:solidFill>
                  <a:schemeClr val="bg1">
                    <a:lumMod val="75000"/>
                  </a:schemeClr>
                </a:solidFill>
                <a:latin typeface="Arial" panose="020B0604020202020204" pitchFamily="34" charset="0"/>
                <a:cs typeface="Arial" panose="020B0604020202020204" pitchFamily="34" charset="0"/>
              </a:rPr>
              <a:t>“50”, “1k”, “50k” and “Full” denote the lexicon </a:t>
            </a:r>
          </a:p>
          <a:p>
            <a:pPr marL="285750" indent="-285750">
              <a:buFont typeface="Arial" panose="020B0604020202020204" pitchFamily="34" charset="0"/>
              <a:buChar char="•"/>
            </a:pPr>
            <a:r>
              <a:rPr lang="en-US" sz="1400" dirty="0">
                <a:solidFill>
                  <a:schemeClr val="bg1">
                    <a:lumMod val="75000"/>
                  </a:schemeClr>
                </a:solidFill>
                <a:latin typeface="Arial" panose="020B0604020202020204" pitchFamily="34" charset="0"/>
                <a:cs typeface="Arial" panose="020B0604020202020204" pitchFamily="34" charset="0"/>
              </a:rPr>
              <a:t>“None” denotes recognition without a lexicon</a:t>
            </a:r>
          </a:p>
          <a:p>
            <a:pPr marL="285750" indent="-285750">
              <a:buFont typeface="Arial" panose="020B0604020202020204" pitchFamily="34" charset="0"/>
              <a:buChar char="•"/>
            </a:pPr>
            <a:r>
              <a:rPr lang="en-US" sz="1400" dirty="0">
                <a:solidFill>
                  <a:schemeClr val="bg1">
                    <a:lumMod val="75000"/>
                  </a:schemeClr>
                </a:solidFill>
                <a:latin typeface="Arial" panose="020B0604020202020204" pitchFamily="34" charset="0"/>
                <a:cs typeface="Arial" panose="020B0604020202020204" pitchFamily="34" charset="0"/>
              </a:rPr>
              <a:t>* is not lexicon-free in the strict sense</a:t>
            </a:r>
          </a:p>
        </p:txBody>
      </p:sp>
    </p:spTree>
    <p:extLst>
      <p:ext uri="{BB962C8B-B14F-4D97-AF65-F5344CB8AC3E}">
        <p14:creationId xmlns:p14="http://schemas.microsoft.com/office/powerpoint/2010/main" val="14931539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03397" y="849532"/>
            <a:ext cx="3394500" cy="320601"/>
          </a:xfrm>
          <a:prstGeom prst="rect">
            <a:avLst/>
          </a:prstGeom>
        </p:spPr>
        <p:txBody>
          <a:bodyPr vert="horz" wrap="square" lIns="0" tIns="12700" rIns="0" bIns="0" rtlCol="0">
            <a:spAutoFit/>
          </a:bodyPr>
          <a:lstStyle/>
          <a:p>
            <a:pPr marL="12700">
              <a:lnSpc>
                <a:spcPct val="100000"/>
              </a:lnSpc>
              <a:spcBef>
                <a:spcPts val="100"/>
              </a:spcBef>
            </a:pPr>
            <a:r>
              <a:rPr lang="en-US" sz="2000" dirty="0"/>
              <a:t>Popular OCR Engines:</a:t>
            </a:r>
            <a:endParaRPr sz="2000" dirty="0">
              <a:latin typeface="Arial"/>
              <a:cs typeface="Arial"/>
            </a:endParaRPr>
          </a:p>
        </p:txBody>
      </p:sp>
      <p:sp>
        <p:nvSpPr>
          <p:cNvPr id="12" name="object 12"/>
          <p:cNvSpPr txBox="1"/>
          <p:nvPr/>
        </p:nvSpPr>
        <p:spPr>
          <a:xfrm>
            <a:off x="381000" y="4521789"/>
            <a:ext cx="6269038" cy="589905"/>
          </a:xfrm>
          <a:prstGeom prst="rect">
            <a:avLst/>
          </a:prstGeom>
        </p:spPr>
        <p:txBody>
          <a:bodyPr vert="horz" wrap="square" lIns="0" tIns="0" rIns="0" bIns="0" rtlCol="0">
            <a:spAutoFit/>
          </a:bodyPr>
          <a:lstStyle/>
          <a:p>
            <a:pPr marL="12700">
              <a:lnSpc>
                <a:spcPts val="2310"/>
              </a:lnSpc>
            </a:pPr>
            <a:r>
              <a:rPr lang="en-US" sz="2000" b="1" dirty="0">
                <a:hlinkClick r:id="rId2"/>
              </a:rPr>
              <a:t>Comparison of optical character recognition software</a:t>
            </a:r>
            <a:endParaRPr lang="en-US" sz="2000" b="1" dirty="0"/>
          </a:p>
          <a:p>
            <a:pPr marL="12700">
              <a:lnSpc>
                <a:spcPts val="2310"/>
              </a:lnSpc>
            </a:pPr>
            <a:r>
              <a:rPr sz="2000" spc="-5" dirty="0">
                <a:solidFill>
                  <a:srgbClr val="FFFFFF"/>
                </a:solidFill>
                <a:latin typeface="Arial"/>
                <a:cs typeface="Arial"/>
              </a:rPr>
              <a:t> 14</a:t>
            </a:r>
            <a:r>
              <a:rPr sz="2000" spc="-85" dirty="0">
                <a:solidFill>
                  <a:srgbClr val="FFFFFF"/>
                </a:solidFill>
                <a:latin typeface="Arial"/>
                <a:cs typeface="Arial"/>
              </a:rPr>
              <a:t> </a:t>
            </a:r>
            <a:r>
              <a:rPr sz="2000" dirty="0">
                <a:solidFill>
                  <a:srgbClr val="FFFFFF"/>
                </a:solidFill>
                <a:latin typeface="Arial"/>
                <a:cs typeface="Arial"/>
              </a:rPr>
              <a:t>-</a:t>
            </a:r>
            <a:endParaRPr sz="2000" dirty="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66</a:t>
            </a:fld>
            <a:endParaRPr sz="2000" dirty="0">
              <a:latin typeface="Arial"/>
              <a:cs typeface="Arial"/>
            </a:endParaRPr>
          </a:p>
        </p:txBody>
      </p:sp>
      <p:sp>
        <p:nvSpPr>
          <p:cNvPr id="5" name="TextBox 4"/>
          <p:cNvSpPr txBox="1"/>
          <p:nvPr/>
        </p:nvSpPr>
        <p:spPr>
          <a:xfrm>
            <a:off x="301625" y="1310288"/>
            <a:ext cx="8613775" cy="3139321"/>
          </a:xfrm>
          <a:prstGeom prst="rect">
            <a:avLst/>
          </a:prstGeom>
          <a:noFill/>
        </p:spPr>
        <p:txBody>
          <a:bodyPr wrap="square" rtlCol="0">
            <a:spAutoFit/>
          </a:bodyPr>
          <a:lstStyle/>
          <a:p>
            <a:r>
              <a:rPr lang="en-US" dirty="0"/>
              <a:t>tesseract - The definitive Open Source OCR engine Apache 2.0</a:t>
            </a:r>
          </a:p>
          <a:p>
            <a:r>
              <a:rPr lang="en-US" dirty="0" err="1"/>
              <a:t>ocropus</a:t>
            </a:r>
            <a:r>
              <a:rPr lang="en-US" dirty="0"/>
              <a:t> - OCR engine based on LSTM, Apache 2.0</a:t>
            </a:r>
          </a:p>
          <a:p>
            <a:r>
              <a:rPr lang="en-US" dirty="0" err="1"/>
              <a:t>ocropus</a:t>
            </a:r>
            <a:r>
              <a:rPr lang="en-US" dirty="0"/>
              <a:t> 0.4 - Older v0.4 state of </a:t>
            </a:r>
            <a:r>
              <a:rPr lang="en-US" dirty="0" err="1"/>
              <a:t>Ocropus</a:t>
            </a:r>
            <a:r>
              <a:rPr lang="en-US" dirty="0"/>
              <a:t>, with tesseract 2.04 and </a:t>
            </a:r>
            <a:r>
              <a:rPr lang="en-US" dirty="0" err="1"/>
              <a:t>iulib</a:t>
            </a:r>
            <a:r>
              <a:rPr lang="en-US" dirty="0"/>
              <a:t>, C++</a:t>
            </a:r>
          </a:p>
          <a:p>
            <a:r>
              <a:rPr lang="en-US" dirty="0"/>
              <a:t>kraken - </a:t>
            </a:r>
            <a:r>
              <a:rPr lang="en-US" dirty="0" err="1"/>
              <a:t>Ocropus</a:t>
            </a:r>
            <a:r>
              <a:rPr lang="en-US" dirty="0"/>
              <a:t> fork with sane defaults</a:t>
            </a:r>
          </a:p>
          <a:p>
            <a:r>
              <a:rPr lang="en-US" dirty="0" err="1"/>
              <a:t>Ocrad</a:t>
            </a:r>
            <a:r>
              <a:rPr lang="en-US" dirty="0"/>
              <a:t> - The GNU OCR. GPL</a:t>
            </a:r>
          </a:p>
          <a:p>
            <a:r>
              <a:rPr lang="en-US" dirty="0"/>
              <a:t>digit - OCR for numbers in meter displays, such as a power meter, using </a:t>
            </a:r>
            <a:r>
              <a:rPr lang="en-US" dirty="0" err="1"/>
              <a:t>caffe</a:t>
            </a:r>
            <a:endParaRPr lang="en-US" dirty="0"/>
          </a:p>
          <a:p>
            <a:r>
              <a:rPr lang="en-US" dirty="0"/>
              <a:t>ocular - Machine-learning OCR for historic documents</a:t>
            </a:r>
          </a:p>
          <a:p>
            <a:r>
              <a:rPr lang="en-US" dirty="0" err="1"/>
              <a:t>SwiftOCR</a:t>
            </a:r>
            <a:r>
              <a:rPr lang="en-US" dirty="0"/>
              <a:t> - fast and simple OCR library written in Swift</a:t>
            </a:r>
          </a:p>
          <a:p>
            <a:r>
              <a:rPr lang="en-US" dirty="0"/>
              <a:t>attention-</a:t>
            </a:r>
            <a:r>
              <a:rPr lang="en-US" dirty="0" err="1"/>
              <a:t>ocr</a:t>
            </a:r>
            <a:r>
              <a:rPr lang="en-US" dirty="0"/>
              <a:t> - OCR engine using visual attention mechanisms</a:t>
            </a:r>
          </a:p>
          <a:p>
            <a:r>
              <a:rPr lang="en-US" dirty="0"/>
              <a:t>RWTH-OCR - The RWTH Aachen University Optical Character Recognition System</a:t>
            </a:r>
          </a:p>
          <a:p>
            <a:r>
              <a:rPr lang="en-US" dirty="0"/>
              <a:t>simple-</a:t>
            </a:r>
            <a:r>
              <a:rPr lang="en-US" dirty="0" err="1"/>
              <a:t>ocr</a:t>
            </a:r>
            <a:r>
              <a:rPr lang="en-US" dirty="0"/>
              <a:t>-</a:t>
            </a:r>
            <a:r>
              <a:rPr lang="en-US" dirty="0" err="1"/>
              <a:t>opencv</a:t>
            </a:r>
            <a:r>
              <a:rPr lang="en-US" dirty="0"/>
              <a:t> and its fork - A simple pythonic OCR engine using </a:t>
            </a:r>
            <a:r>
              <a:rPr lang="en-US" dirty="0" err="1"/>
              <a:t>opencv</a:t>
            </a:r>
            <a:r>
              <a:rPr lang="en-US" dirty="0"/>
              <a:t> and </a:t>
            </a:r>
            <a:r>
              <a:rPr lang="en-US" dirty="0" err="1"/>
              <a:t>numpy</a:t>
            </a:r>
            <a:endParaRPr lang="en-US" dirty="0"/>
          </a:p>
        </p:txBody>
      </p:sp>
    </p:spTree>
    <p:extLst>
      <p:ext uri="{BB962C8B-B14F-4D97-AF65-F5344CB8AC3E}">
        <p14:creationId xmlns:p14="http://schemas.microsoft.com/office/powerpoint/2010/main" val="30088035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03396" y="849533"/>
            <a:ext cx="5945004" cy="382156"/>
          </a:xfrm>
          <a:prstGeom prst="rect">
            <a:avLst/>
          </a:prstGeom>
        </p:spPr>
        <p:txBody>
          <a:bodyPr vert="horz" wrap="square" lIns="0" tIns="12700" rIns="0" bIns="0" rtlCol="0">
            <a:spAutoFit/>
          </a:bodyPr>
          <a:lstStyle/>
          <a:p>
            <a:pPr marL="12700">
              <a:lnSpc>
                <a:spcPct val="100000"/>
              </a:lnSpc>
              <a:spcBef>
                <a:spcPts val="100"/>
              </a:spcBef>
            </a:pPr>
            <a:r>
              <a:rPr lang="en-US" sz="2400" dirty="0">
                <a:latin typeface="Arial" panose="020B0604020202020204" pitchFamily="34" charset="0"/>
                <a:cs typeface="Arial" panose="020B0604020202020204" pitchFamily="34" charset="0"/>
              </a:rPr>
              <a:t>Brief introduction of Tesseract Engine</a:t>
            </a:r>
            <a:endParaRPr sz="2400" dirty="0">
              <a:latin typeface="Arial" panose="020B0604020202020204" pitchFamily="34" charset="0"/>
              <a:cs typeface="Arial" panose="020B0604020202020204" pitchFamily="34" charset="0"/>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67</a:t>
            </a:fld>
            <a:endParaRPr sz="2000">
              <a:latin typeface="Arial"/>
              <a:cs typeface="Arial"/>
            </a:endParaRPr>
          </a:p>
        </p:txBody>
      </p:sp>
      <p:sp>
        <p:nvSpPr>
          <p:cNvPr id="4" name="AutoShape 2" descr="blob:null/534bbe24-4427-4fed-a4d0-307d60a37eec"/>
          <p:cNvSpPr>
            <a:spLocks noChangeAspect="1" noChangeArrowheads="1"/>
          </p:cNvSpPr>
          <p:nvPr/>
        </p:nvSpPr>
        <p:spPr bwMode="auto">
          <a:xfrm>
            <a:off x="2971800" y="1371600"/>
            <a:ext cx="5029200" cy="3771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609600" y="1387529"/>
            <a:ext cx="7467600"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Sourced by HP since 1985</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Developed by Google. Since 2006</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Open source text recognizer (OCR) Engine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under the Apache 2.0 license.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~100 Languages available</a:t>
            </a:r>
          </a:p>
        </p:txBody>
      </p:sp>
    </p:spTree>
    <p:extLst>
      <p:ext uri="{BB962C8B-B14F-4D97-AF65-F5344CB8AC3E}">
        <p14:creationId xmlns:p14="http://schemas.microsoft.com/office/powerpoint/2010/main" val="32198855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03397" y="849532"/>
            <a:ext cx="3394500" cy="320601"/>
          </a:xfrm>
          <a:prstGeom prst="rect">
            <a:avLst/>
          </a:prstGeom>
        </p:spPr>
        <p:txBody>
          <a:bodyPr vert="horz" wrap="square" lIns="0" tIns="12700" rIns="0" bIns="0" rtlCol="0">
            <a:spAutoFit/>
          </a:bodyPr>
          <a:lstStyle/>
          <a:p>
            <a:pPr marL="12700">
              <a:lnSpc>
                <a:spcPct val="100000"/>
              </a:lnSpc>
              <a:spcBef>
                <a:spcPts val="100"/>
              </a:spcBef>
            </a:pPr>
            <a:r>
              <a:rPr lang="en-US" sz="2000" dirty="0"/>
              <a:t>Tesseract Engine History:</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68</a:t>
            </a:fld>
            <a:endParaRPr sz="2000">
              <a:latin typeface="Arial"/>
              <a:cs typeface="Arial"/>
            </a:endParaRPr>
          </a:p>
        </p:txBody>
      </p:sp>
      <p:sp>
        <p:nvSpPr>
          <p:cNvPr id="4" name="AutoShape 2" descr="blob:null/534bbe24-4427-4fed-a4d0-307d60a37eec"/>
          <p:cNvSpPr>
            <a:spLocks noChangeAspect="1" noChangeArrowheads="1"/>
          </p:cNvSpPr>
          <p:nvPr/>
        </p:nvSpPr>
        <p:spPr bwMode="auto">
          <a:xfrm>
            <a:off x="2971800" y="1371600"/>
            <a:ext cx="5029200" cy="3771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447800" y="1322000"/>
            <a:ext cx="6167437" cy="3537522"/>
          </a:xfrm>
          <a:prstGeom prst="rect">
            <a:avLst/>
          </a:prstGeom>
        </p:spPr>
      </p:pic>
    </p:spTree>
    <p:extLst>
      <p:ext uri="{BB962C8B-B14F-4D97-AF65-F5344CB8AC3E}">
        <p14:creationId xmlns:p14="http://schemas.microsoft.com/office/powerpoint/2010/main" val="39732168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03396" y="849532"/>
            <a:ext cx="8993003" cy="320601"/>
          </a:xfrm>
          <a:prstGeom prst="rect">
            <a:avLst/>
          </a:prstGeom>
        </p:spPr>
        <p:txBody>
          <a:bodyPr vert="horz" wrap="square" lIns="0" tIns="12700" rIns="0" bIns="0" rtlCol="0">
            <a:spAutoFit/>
          </a:bodyPr>
          <a:lstStyle/>
          <a:p>
            <a:pPr marL="12700">
              <a:lnSpc>
                <a:spcPct val="100000"/>
              </a:lnSpc>
              <a:spcBef>
                <a:spcPts val="100"/>
              </a:spcBef>
            </a:pPr>
            <a:r>
              <a:rPr lang="en-US" sz="2000" dirty="0"/>
              <a:t>Tesseract Performance</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69</a:t>
            </a:fld>
            <a:endParaRPr sz="2000">
              <a:latin typeface="Arial"/>
              <a:cs typeface="Arial"/>
            </a:endParaRPr>
          </a:p>
        </p:txBody>
      </p:sp>
      <p:pic>
        <p:nvPicPr>
          <p:cNvPr id="5" name="Picture 4"/>
          <p:cNvPicPr>
            <a:picLocks noChangeAspect="1"/>
          </p:cNvPicPr>
          <p:nvPr/>
        </p:nvPicPr>
        <p:blipFill>
          <a:blip r:embed="rId2"/>
          <a:stretch>
            <a:fillRect/>
          </a:stretch>
        </p:blipFill>
        <p:spPr>
          <a:xfrm>
            <a:off x="301625" y="1285983"/>
            <a:ext cx="7048500" cy="3704981"/>
          </a:xfrm>
          <a:prstGeom prst="rect">
            <a:avLst/>
          </a:prstGeom>
        </p:spPr>
      </p:pic>
      <p:sp>
        <p:nvSpPr>
          <p:cNvPr id="6" name="TextBox 5"/>
          <p:cNvSpPr txBox="1"/>
          <p:nvPr/>
        </p:nvSpPr>
        <p:spPr>
          <a:xfrm>
            <a:off x="7506525" y="653239"/>
            <a:ext cx="1600200" cy="646331"/>
          </a:xfrm>
          <a:prstGeom prst="rect">
            <a:avLst/>
          </a:prstGeom>
          <a:noFill/>
        </p:spPr>
        <p:txBody>
          <a:bodyPr wrap="square" rtlCol="0">
            <a:spAutoFit/>
          </a:bodyPr>
          <a:lstStyle/>
          <a:p>
            <a:r>
              <a:rPr lang="en-US" dirty="0"/>
              <a:t>Compare to 1995 result</a:t>
            </a:r>
          </a:p>
        </p:txBody>
      </p:sp>
      <p:cxnSp>
        <p:nvCxnSpPr>
          <p:cNvPr id="8" name="Straight Arrow Connector 7"/>
          <p:cNvCxnSpPr>
            <a:stCxn id="6" idx="1"/>
          </p:cNvCxnSpPr>
          <p:nvPr/>
        </p:nvCxnSpPr>
        <p:spPr>
          <a:xfrm flipH="1">
            <a:off x="4458525" y="976405"/>
            <a:ext cx="3048000" cy="101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950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81000" y="1137154"/>
            <a:ext cx="2099310" cy="320601"/>
          </a:xfrm>
          <a:prstGeom prst="rect">
            <a:avLst/>
          </a:prstGeom>
        </p:spPr>
        <p:txBody>
          <a:bodyPr vert="horz" wrap="square" lIns="0" tIns="12700" rIns="0" bIns="0" rtlCol="0">
            <a:spAutoFit/>
          </a:bodyPr>
          <a:lstStyle/>
          <a:p>
            <a:pPr marL="12700">
              <a:lnSpc>
                <a:spcPct val="100000"/>
              </a:lnSpc>
              <a:spcBef>
                <a:spcPts val="100"/>
              </a:spcBef>
            </a:pPr>
            <a:r>
              <a:rPr lang="en-US" sz="2000" dirty="0"/>
              <a:t>OCR Pipeline</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7</a:t>
            </a:fld>
            <a:endParaRPr sz="2000">
              <a:latin typeface="Arial"/>
              <a:cs typeface="Aria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625" y="1622287"/>
            <a:ext cx="5791200" cy="1434578"/>
          </a:xfrm>
          <a:prstGeom prst="rect">
            <a:avLst/>
          </a:prstGeom>
        </p:spPr>
      </p:pic>
      <p:sp>
        <p:nvSpPr>
          <p:cNvPr id="16" name="Rectangle 1"/>
          <p:cNvSpPr>
            <a:spLocks noChangeArrowheads="1"/>
          </p:cNvSpPr>
          <p:nvPr/>
        </p:nvSpPr>
        <p:spPr bwMode="auto">
          <a:xfrm>
            <a:off x="457200" y="3158520"/>
            <a:ext cx="8001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Text detection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Character segmentation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Character classification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4120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03396" y="849532"/>
            <a:ext cx="8993003" cy="320601"/>
          </a:xfrm>
          <a:prstGeom prst="rect">
            <a:avLst/>
          </a:prstGeom>
        </p:spPr>
        <p:txBody>
          <a:bodyPr vert="horz" wrap="square" lIns="0" tIns="12700" rIns="0" bIns="0" rtlCol="0">
            <a:spAutoFit/>
          </a:bodyPr>
          <a:lstStyle/>
          <a:p>
            <a:pPr marL="12700">
              <a:lnSpc>
                <a:spcPct val="100000"/>
              </a:lnSpc>
              <a:spcBef>
                <a:spcPts val="100"/>
              </a:spcBef>
            </a:pPr>
            <a:r>
              <a:rPr lang="en-US" sz="2000" dirty="0">
                <a:latin typeface="Arial" panose="020B0604020202020204" pitchFamily="34" charset="0"/>
                <a:cs typeface="Arial" panose="020B0604020202020204" pitchFamily="34" charset="0"/>
              </a:rPr>
              <a:t>Conclusion:</a:t>
            </a:r>
            <a:endParaRPr sz="2000" dirty="0">
              <a:latin typeface="Arial" panose="020B0604020202020204" pitchFamily="34" charset="0"/>
              <a:cs typeface="Arial" panose="020B0604020202020204" pitchFamily="34" charset="0"/>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70</a:t>
            </a:fld>
            <a:endParaRPr sz="2000">
              <a:latin typeface="Arial"/>
              <a:cs typeface="Arial"/>
            </a:endParaRPr>
          </a:p>
        </p:txBody>
      </p:sp>
      <p:sp>
        <p:nvSpPr>
          <p:cNvPr id="11" name="TextBox 10"/>
          <p:cNvSpPr txBox="1"/>
          <p:nvPr/>
        </p:nvSpPr>
        <p:spPr>
          <a:xfrm>
            <a:off x="609600" y="1387529"/>
            <a:ext cx="7467600"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Better accuracy</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Less feature designing needed in Deep learning</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Robust and data driven</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Trainable for multi-language available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Tesseract are surprisingly general</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~100 Languages available</a:t>
            </a:r>
          </a:p>
        </p:txBody>
      </p:sp>
    </p:spTree>
    <p:extLst>
      <p:ext uri="{BB962C8B-B14F-4D97-AF65-F5344CB8AC3E}">
        <p14:creationId xmlns:p14="http://schemas.microsoft.com/office/powerpoint/2010/main" val="18065207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References</a:t>
            </a:r>
            <a:endParaRPr sz="3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71</a:t>
            </a:fld>
            <a:endParaRPr sz="2000">
              <a:latin typeface="Arial"/>
              <a:cs typeface="Arial"/>
            </a:endParaRPr>
          </a:p>
        </p:txBody>
      </p:sp>
      <p:sp>
        <p:nvSpPr>
          <p:cNvPr id="11" name="TextBox 10"/>
          <p:cNvSpPr txBox="1"/>
          <p:nvPr/>
        </p:nvSpPr>
        <p:spPr>
          <a:xfrm>
            <a:off x="301625" y="1219589"/>
            <a:ext cx="7775575" cy="2893100"/>
          </a:xfrm>
          <a:prstGeom prst="rect">
            <a:avLst/>
          </a:prstGeom>
          <a:noFill/>
        </p:spPr>
        <p:txBody>
          <a:bodyPr wrap="square" rtlCol="0">
            <a:spAutoFit/>
          </a:bodyPr>
          <a:lstStyle/>
          <a:p>
            <a:r>
              <a:rPr lang="pt-BR" sz="1400" dirty="0">
                <a:latin typeface="Arial" panose="020B0604020202020204" pitchFamily="34" charset="0"/>
                <a:cs typeface="Arial" panose="020B0604020202020204" pitchFamily="34" charset="0"/>
              </a:rPr>
              <a:t>[1] Alex Graves, Santiago </a:t>
            </a:r>
            <a:r>
              <a:rPr lang="pt-BR" sz="1400" dirty="0" err="1">
                <a:latin typeface="Arial" panose="020B0604020202020204" pitchFamily="34" charset="0"/>
                <a:cs typeface="Arial" panose="020B0604020202020204" pitchFamily="34" charset="0"/>
              </a:rPr>
              <a:t>FeLSTMdez</a:t>
            </a:r>
            <a:r>
              <a:rPr lang="pt-BR" sz="1400" dirty="0">
                <a:latin typeface="Arial" panose="020B0604020202020204" pitchFamily="34" charset="0"/>
                <a:cs typeface="Arial" panose="020B0604020202020204" pitchFamily="34" charset="0"/>
              </a:rPr>
              <a:t>, Faustino Gomez </a:t>
            </a:r>
            <a:r>
              <a:rPr lang="en-US" sz="1400" dirty="0" err="1">
                <a:latin typeface="Arial" panose="020B0604020202020204" pitchFamily="34" charset="0"/>
                <a:cs typeface="Arial" panose="020B0604020202020204" pitchFamily="34" charset="0"/>
              </a:rPr>
              <a:t>Jrgen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Schmidhuber</a:t>
            </a:r>
            <a:r>
              <a:rPr lang="en-US" sz="1400" dirty="0">
                <a:latin typeface="Arial" panose="020B0604020202020204" pitchFamily="34" charset="0"/>
                <a:cs typeface="Arial" panose="020B0604020202020204" pitchFamily="34" charset="0"/>
              </a:rPr>
              <a:t>, Connectionist temporal classification: labelling unsegmented sequence data with Long short-term </a:t>
            </a:r>
            <a:r>
              <a:rPr lang="en-US" sz="1400" dirty="0" err="1">
                <a:latin typeface="Arial" panose="020B0604020202020204" pitchFamily="34" charset="0"/>
                <a:cs typeface="Arial" panose="020B0604020202020204" pitchFamily="34" charset="0"/>
              </a:rPr>
              <a:t>memorys</a:t>
            </a:r>
            <a:r>
              <a:rPr lang="en-US" sz="1400" dirty="0">
                <a:latin typeface="Arial" panose="020B0604020202020204" pitchFamily="34" charset="0"/>
                <a:cs typeface="Arial" panose="020B0604020202020204" pitchFamily="34" charset="0"/>
              </a:rPr>
              <a:t>, Proceedings of the 23rd international conference on Machine learning. 2006</a:t>
            </a:r>
          </a:p>
          <a:p>
            <a:r>
              <a:rPr lang="en-US" sz="1400" dirty="0">
                <a:latin typeface="Arial" panose="020B0604020202020204" pitchFamily="34" charset="0"/>
                <a:cs typeface="Arial" panose="020B0604020202020204" pitchFamily="34" charset="0"/>
              </a:rPr>
              <a:t>[2] Convolutional Neural Network Benchmarks: https://github.com/jcjohnson/cnn-benchmarks</a:t>
            </a:r>
          </a:p>
          <a:p>
            <a:r>
              <a:rPr lang="en-US" sz="1400" dirty="0">
                <a:latin typeface="Arial" panose="020B0604020202020204" pitchFamily="34" charset="0"/>
                <a:cs typeface="Arial" panose="020B0604020202020204" pitchFamily="34" charset="0"/>
              </a:rPr>
              <a:t>[3] Elie </a:t>
            </a:r>
            <a:r>
              <a:rPr lang="en-US" sz="1400" dirty="0" err="1">
                <a:latin typeface="Arial" panose="020B0604020202020204" pitchFamily="34" charset="0"/>
                <a:cs typeface="Arial" panose="020B0604020202020204" pitchFamily="34" charset="0"/>
              </a:rPr>
              <a:t>Krevat</a:t>
            </a:r>
            <a:r>
              <a:rPr lang="en-US" sz="1400" dirty="0">
                <a:latin typeface="Arial" panose="020B0604020202020204" pitchFamily="34" charset="0"/>
                <a:cs typeface="Arial" panose="020B0604020202020204" pitchFamily="34" charset="0"/>
              </a:rPr>
              <a:t>, Elliot </a:t>
            </a:r>
            <a:r>
              <a:rPr lang="en-US" sz="1400" dirty="0" err="1">
                <a:latin typeface="Arial" panose="020B0604020202020204" pitchFamily="34" charset="0"/>
                <a:cs typeface="Arial" panose="020B0604020202020204" pitchFamily="34" charset="0"/>
              </a:rPr>
              <a:t>Cuzzillo</a:t>
            </a:r>
            <a:r>
              <a:rPr lang="en-US" sz="1400" dirty="0">
                <a:latin typeface="Arial" panose="020B0604020202020204" pitchFamily="34" charset="0"/>
                <a:cs typeface="Arial" panose="020B0604020202020204" pitchFamily="34" charset="0"/>
              </a:rPr>
              <a:t>. Improving Off-line Handwritten Character Recognition with Hidden Markov Models.</a:t>
            </a:r>
          </a:p>
          <a:p>
            <a:r>
              <a:rPr lang="en-US" sz="1400" dirty="0">
                <a:latin typeface="Arial" panose="020B0604020202020204" pitchFamily="34" charset="0"/>
                <a:cs typeface="Arial" panose="020B0604020202020204" pitchFamily="34" charset="0"/>
              </a:rPr>
              <a:t>[4] Fabian </a:t>
            </a:r>
            <a:r>
              <a:rPr lang="en-US" sz="1400" dirty="0" err="1">
                <a:latin typeface="Arial" panose="020B0604020202020204" pitchFamily="34" charset="0"/>
                <a:cs typeface="Arial" panose="020B0604020202020204" pitchFamily="34" charset="0"/>
              </a:rPr>
              <a:t>Tschopp</a:t>
            </a:r>
            <a:r>
              <a:rPr lang="en-US" sz="1400" dirty="0">
                <a:latin typeface="Arial" panose="020B0604020202020204" pitchFamily="34" charset="0"/>
                <a:cs typeface="Arial" panose="020B0604020202020204" pitchFamily="34" charset="0"/>
              </a:rPr>
              <a:t>. Efficient Convolutional Neural Networks for Pixelwise Classification on Heterogeneous Hardware Systems </a:t>
            </a:r>
          </a:p>
          <a:p>
            <a:r>
              <a:rPr lang="en-US" sz="1400" dirty="0">
                <a:latin typeface="Arial" panose="020B0604020202020204" pitchFamily="34" charset="0"/>
                <a:cs typeface="Arial" panose="020B0604020202020204" pitchFamily="34" charset="0"/>
              </a:rPr>
              <a:t>[5] George Nagy. Document processing applications.</a:t>
            </a:r>
          </a:p>
          <a:p>
            <a:r>
              <a:rPr lang="en-US" sz="1400" dirty="0">
                <a:latin typeface="Arial" panose="020B0604020202020204" pitchFamily="34" charset="0"/>
                <a:cs typeface="Arial" panose="020B0604020202020204" pitchFamily="34" charset="0"/>
              </a:rPr>
              <a:t>[6] Mail encoding and processing system patent: https://www.google.com/patents/US5420403</a:t>
            </a:r>
          </a:p>
          <a:p>
            <a:r>
              <a:rPr lang="en-US" sz="1400" dirty="0">
                <a:latin typeface="Arial" panose="020B0604020202020204" pitchFamily="34" charset="0"/>
                <a:cs typeface="Arial" panose="020B0604020202020204" pitchFamily="34" charset="0"/>
              </a:rPr>
              <a:t>[7] Kurzweil Computer Products. http://www.kurzweiltech.com/kcp.html</a:t>
            </a:r>
          </a:p>
          <a:p>
            <a:r>
              <a:rPr lang="en-US" sz="1400" dirty="0">
                <a:latin typeface="Arial" panose="020B0604020202020204" pitchFamily="34" charset="0"/>
                <a:cs typeface="Arial" panose="020B0604020202020204" pitchFamily="34" charset="0"/>
              </a:rPr>
              <a:t>[8] H. Bunke1, M. Roth1, E.G. </a:t>
            </a:r>
            <a:r>
              <a:rPr lang="en-US" sz="1400" dirty="0" err="1">
                <a:latin typeface="Arial" panose="020B0604020202020204" pitchFamily="34" charset="0"/>
                <a:cs typeface="Arial" panose="020B0604020202020204" pitchFamily="34" charset="0"/>
              </a:rPr>
              <a:t>Schukat-Talamazzini</a:t>
            </a:r>
            <a:r>
              <a:rPr lang="en-US" sz="1400" dirty="0">
                <a:latin typeface="Arial" panose="020B0604020202020204" pitchFamily="34" charset="0"/>
                <a:cs typeface="Arial" panose="020B0604020202020204" pitchFamily="34" charset="0"/>
              </a:rPr>
              <a:t>. Offline Cursive Handwriting Recognition using Hidden Markov Models.</a:t>
            </a:r>
          </a:p>
        </p:txBody>
      </p:sp>
    </p:spTree>
    <p:extLst>
      <p:ext uri="{BB962C8B-B14F-4D97-AF65-F5344CB8AC3E}">
        <p14:creationId xmlns:p14="http://schemas.microsoft.com/office/powerpoint/2010/main" val="29878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5" y="919039"/>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8</a:t>
            </a:fld>
            <a:endParaRPr sz="2000">
              <a:latin typeface="Arial"/>
              <a:cs typeface="Arial"/>
            </a:endParaRPr>
          </a:p>
        </p:txBody>
      </p:sp>
      <p:pic>
        <p:nvPicPr>
          <p:cNvPr id="4" name="Picture 3"/>
          <p:cNvPicPr>
            <a:picLocks noChangeAspect="1"/>
          </p:cNvPicPr>
          <p:nvPr/>
        </p:nvPicPr>
        <p:blipFill>
          <a:blip r:embed="rId2"/>
          <a:stretch>
            <a:fillRect/>
          </a:stretch>
        </p:blipFill>
        <p:spPr>
          <a:xfrm>
            <a:off x="5137891" y="1075418"/>
            <a:ext cx="3967263" cy="4019550"/>
          </a:xfrm>
          <a:prstGeom prst="rect">
            <a:avLst/>
          </a:prstGeom>
        </p:spPr>
      </p:pic>
      <p:sp>
        <p:nvSpPr>
          <p:cNvPr id="6" name="Rectangle 5"/>
          <p:cNvSpPr/>
          <p:nvPr/>
        </p:nvSpPr>
        <p:spPr>
          <a:xfrm>
            <a:off x="144518" y="4017779"/>
            <a:ext cx="4572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NimbusRomNo9L-Regu"/>
              </a:rPr>
              <a:t>Convolutional layers, which extract a feature sequence</a:t>
            </a:r>
          </a:p>
          <a:p>
            <a:r>
              <a:rPr lang="en-US" dirty="0">
                <a:latin typeface="NimbusRomNo9L-Regu"/>
              </a:rPr>
              <a:t>from the input image</a:t>
            </a:r>
            <a:endParaRPr lang="en-US" dirty="0"/>
          </a:p>
        </p:txBody>
      </p:sp>
      <p:sp>
        <p:nvSpPr>
          <p:cNvPr id="7" name="Rectangle 6"/>
          <p:cNvSpPr/>
          <p:nvPr/>
        </p:nvSpPr>
        <p:spPr>
          <a:xfrm>
            <a:off x="144518" y="3105150"/>
            <a:ext cx="4572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NimbusRomNo9L-Regu"/>
              </a:rPr>
              <a:t>Recurrent layers, which predict</a:t>
            </a:r>
          </a:p>
          <a:p>
            <a:r>
              <a:rPr lang="en-US" dirty="0">
                <a:latin typeface="NimbusRomNo9L-Regu"/>
              </a:rPr>
              <a:t>a label distribution for each frame</a:t>
            </a:r>
            <a:endParaRPr lang="en-US" dirty="0"/>
          </a:p>
        </p:txBody>
      </p:sp>
      <p:sp>
        <p:nvSpPr>
          <p:cNvPr id="8" name="Rectangle 7"/>
          <p:cNvSpPr/>
          <p:nvPr/>
        </p:nvSpPr>
        <p:spPr>
          <a:xfrm>
            <a:off x="128569" y="1787790"/>
            <a:ext cx="4572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NimbusRomNo9L-Regu"/>
              </a:rPr>
              <a:t>Transcription layer, which</a:t>
            </a:r>
          </a:p>
          <a:p>
            <a:r>
              <a:rPr lang="en-US" dirty="0">
                <a:latin typeface="NimbusRomNo9L-Regu"/>
              </a:rPr>
              <a:t>translates the per-frame predictions into the final label sequence</a:t>
            </a:r>
            <a:endParaRPr lang="en-US" dirty="0"/>
          </a:p>
        </p:txBody>
      </p:sp>
      <p:cxnSp>
        <p:nvCxnSpPr>
          <p:cNvPr id="10" name="Straight Arrow Connector 9"/>
          <p:cNvCxnSpPr/>
          <p:nvPr/>
        </p:nvCxnSpPr>
        <p:spPr>
          <a:xfrm flipV="1">
            <a:off x="4716518" y="4171950"/>
            <a:ext cx="998482" cy="452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4702935" y="2838675"/>
            <a:ext cx="1233717" cy="589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V="1">
            <a:off x="4700569" y="1706967"/>
            <a:ext cx="1236083" cy="485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6213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5" y="919039"/>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What is CNN(Convolutional neural network)?</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9</a:t>
            </a:fld>
            <a:endParaRPr sz="2000">
              <a:latin typeface="Arial"/>
              <a:cs typeface="Arial"/>
            </a:endParaRPr>
          </a:p>
        </p:txBody>
      </p:sp>
      <p:sp>
        <p:nvSpPr>
          <p:cNvPr id="5" name="Rectangle 4">
            <a:extLst>
              <a:ext uri="{FF2B5EF4-FFF2-40B4-BE49-F238E27FC236}">
                <a16:creationId xmlns:a16="http://schemas.microsoft.com/office/drawing/2014/main" id="{990BB0A1-89DD-5142-9CEB-680F9871ED07}"/>
              </a:ext>
            </a:extLst>
          </p:cNvPr>
          <p:cNvSpPr/>
          <p:nvPr/>
        </p:nvSpPr>
        <p:spPr>
          <a:xfrm>
            <a:off x="1827212" y="2038350"/>
            <a:ext cx="4572000" cy="1569660"/>
          </a:xfrm>
          <a:prstGeom prst="rect">
            <a:avLst/>
          </a:prstGeom>
        </p:spPr>
        <p:txBody>
          <a:bodyPr>
            <a:spAutoFit/>
          </a:bodyPr>
          <a:lstStyle/>
          <a:p>
            <a:r>
              <a:rPr lang="en-US" sz="2400" dirty="0"/>
              <a:t>Essentially neural networks that use convolution in place of general matrix multiplication in at least one of their layers. </a:t>
            </a:r>
            <a:endParaRPr lang="en-US" sz="2400" dirty="0">
              <a:effectLst/>
            </a:endParaRPr>
          </a:p>
        </p:txBody>
      </p:sp>
    </p:spTree>
    <p:extLst>
      <p:ext uri="{BB962C8B-B14F-4D97-AF65-F5344CB8AC3E}">
        <p14:creationId xmlns:p14="http://schemas.microsoft.com/office/powerpoint/2010/main" val="611965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2217</TotalTime>
  <Words>4651</Words>
  <Application>Microsoft Macintosh PowerPoint</Application>
  <PresentationFormat>On-screen Show (16:9)</PresentationFormat>
  <Paragraphs>617</Paragraphs>
  <Slides>71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NimbusRomNo9L-Regu</vt:lpstr>
      <vt:lpstr>Arial</vt:lpstr>
      <vt:lpstr>Calibri</vt:lpstr>
      <vt:lpstr>Georgia</vt:lpstr>
      <vt:lpstr>Times New Roman</vt:lpstr>
      <vt:lpstr>Wingdings</vt:lpstr>
      <vt:lpstr>Office Theme</vt:lpstr>
      <vt:lpstr>PowerPoint Presentation</vt:lpstr>
      <vt:lpstr>Contents</vt:lpstr>
      <vt:lpstr>Introduction</vt:lpstr>
      <vt:lpstr>Introduction</vt:lpstr>
      <vt:lpstr>Introduction</vt:lpstr>
      <vt:lpstr>Workflow</vt:lpstr>
      <vt:lpstr>OCR using Deep Learning</vt:lpstr>
      <vt:lpstr>OCR using Deep Learning</vt:lpstr>
      <vt:lpstr>OCR using Deep Learning</vt:lpstr>
      <vt:lpstr>OCR using Deep Learning</vt:lpstr>
      <vt:lpstr>A typical CNN architecture</vt:lpstr>
      <vt:lpstr>Preview: ConvNet is a sequence of Convolution Layers, interspersed with  activation functions</vt:lpstr>
      <vt:lpstr>Preview: ConvNet is a sequence of Convolutional Layers, interspersed with  activation functions</vt:lpstr>
      <vt:lpstr>The convolution operation</vt:lpstr>
      <vt:lpstr>The convolution operation</vt:lpstr>
      <vt:lpstr>Convolution Layers</vt:lpstr>
      <vt:lpstr>Convolution Layer</vt:lpstr>
      <vt:lpstr>Convolution Layer</vt:lpstr>
      <vt:lpstr>Convolution Layer</vt:lpstr>
      <vt:lpstr>Convolution Layer</vt:lpstr>
      <vt:lpstr>Convolution Layer</vt:lpstr>
      <vt:lpstr>Convolution Layer</vt:lpstr>
      <vt:lpstr>For example, if we had 6 5x5 filters, we’ll get 6 separate activation maps:</vt:lpstr>
      <vt:lpstr>A closer look at spatial dimensions:</vt:lpstr>
      <vt:lpstr>A closer look at spatial dimensions:</vt:lpstr>
      <vt:lpstr>A closer look at spatial dimensions:</vt:lpstr>
      <vt:lpstr>A closer look at spatial dimensions:</vt:lpstr>
      <vt:lpstr>A closer look at spatial dimensions:</vt:lpstr>
      <vt:lpstr>A closer look at spatial dimensions:</vt:lpstr>
      <vt:lpstr>Pooling</vt:lpstr>
      <vt:lpstr>Pooling</vt:lpstr>
      <vt:lpstr>Max Pooling</vt:lpstr>
      <vt:lpstr>Activation Functions</vt:lpstr>
      <vt:lpstr>Activation Functions</vt:lpstr>
      <vt:lpstr>LSTM(Long short-term memory)</vt:lpstr>
      <vt:lpstr>Why need LSTM</vt:lpstr>
      <vt:lpstr>Why need LSTM</vt:lpstr>
      <vt:lpstr>What is LSTM</vt:lpstr>
      <vt:lpstr>What is LSTM</vt:lpstr>
      <vt:lpstr>Architecture of LSTM</vt:lpstr>
      <vt:lpstr>Understand LSTM - Steps</vt:lpstr>
      <vt:lpstr>Understand LSTM - Steps</vt:lpstr>
      <vt:lpstr>Understand LSTM - Forward Propagation </vt:lpstr>
      <vt:lpstr>Understand LSTM - Forward Propagation </vt:lpstr>
      <vt:lpstr>Understand LSTM - Forward Propagation </vt:lpstr>
      <vt:lpstr>Understand LSTM - Forward Propagation </vt:lpstr>
      <vt:lpstr>Understand LSTM - Forward Propagation </vt:lpstr>
      <vt:lpstr>Understand LSTM - Forward Propagation </vt:lpstr>
      <vt:lpstr>Understand LSTM - Forward Propagation </vt:lpstr>
      <vt:lpstr>Understand LSTM - Back propagation  </vt:lpstr>
      <vt:lpstr>Understand LSTM - Back propagation  </vt:lpstr>
      <vt:lpstr>Understand LSTM - Back propagation  </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References</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xxliu10</dc:creator>
  <cp:lastModifiedBy>Microsoft Office User</cp:lastModifiedBy>
  <cp:revision>73</cp:revision>
  <dcterms:created xsi:type="dcterms:W3CDTF">2018-05-13T21:34:53Z</dcterms:created>
  <dcterms:modified xsi:type="dcterms:W3CDTF">2018-06-22T04:43:30Z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