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4"/>
  </p:notesMasterIdLst>
  <p:sldIdLst>
    <p:sldId id="256" r:id="rId3"/>
  </p:sldIdLst>
  <p:sldSz cx="43891200" cy="32918400"/>
  <p:notesSz cx="7053263" cy="9309100"/>
  <p:defaultTextStyle>
    <a:defPPr>
      <a:defRPr lang="en-US"/>
    </a:defPPr>
    <a:lvl1pPr algn="l" rtl="0" fontAlgn="base">
      <a:spcBef>
        <a:spcPct val="0"/>
      </a:spcBef>
      <a:spcAft>
        <a:spcPct val="0"/>
      </a:spcAft>
      <a:defRPr sz="2900" kern="1200">
        <a:solidFill>
          <a:schemeClr val="tx1"/>
        </a:solidFill>
        <a:latin typeface="Arial Narrow" panose="020B0606020202030204" pitchFamily="34" charset="0"/>
        <a:ea typeface="+mn-ea"/>
        <a:cs typeface="+mn-cs"/>
      </a:defRPr>
    </a:lvl1pPr>
    <a:lvl2pPr marL="457200" algn="l" rtl="0" fontAlgn="base">
      <a:spcBef>
        <a:spcPct val="0"/>
      </a:spcBef>
      <a:spcAft>
        <a:spcPct val="0"/>
      </a:spcAft>
      <a:defRPr sz="2900" kern="1200">
        <a:solidFill>
          <a:schemeClr val="tx1"/>
        </a:solidFill>
        <a:latin typeface="Arial Narrow" panose="020B0606020202030204" pitchFamily="34" charset="0"/>
        <a:ea typeface="+mn-ea"/>
        <a:cs typeface="+mn-cs"/>
      </a:defRPr>
    </a:lvl2pPr>
    <a:lvl3pPr marL="914400" algn="l" rtl="0" fontAlgn="base">
      <a:spcBef>
        <a:spcPct val="0"/>
      </a:spcBef>
      <a:spcAft>
        <a:spcPct val="0"/>
      </a:spcAft>
      <a:defRPr sz="2900" kern="1200">
        <a:solidFill>
          <a:schemeClr val="tx1"/>
        </a:solidFill>
        <a:latin typeface="Arial Narrow" panose="020B0606020202030204" pitchFamily="34" charset="0"/>
        <a:ea typeface="+mn-ea"/>
        <a:cs typeface="+mn-cs"/>
      </a:defRPr>
    </a:lvl3pPr>
    <a:lvl4pPr marL="1371600" algn="l" rtl="0" fontAlgn="base">
      <a:spcBef>
        <a:spcPct val="0"/>
      </a:spcBef>
      <a:spcAft>
        <a:spcPct val="0"/>
      </a:spcAft>
      <a:defRPr sz="2900" kern="1200">
        <a:solidFill>
          <a:schemeClr val="tx1"/>
        </a:solidFill>
        <a:latin typeface="Arial Narrow" panose="020B0606020202030204" pitchFamily="34" charset="0"/>
        <a:ea typeface="+mn-ea"/>
        <a:cs typeface="+mn-cs"/>
      </a:defRPr>
    </a:lvl4pPr>
    <a:lvl5pPr marL="1828800" algn="l" rtl="0" fontAlgn="base">
      <a:spcBef>
        <a:spcPct val="0"/>
      </a:spcBef>
      <a:spcAft>
        <a:spcPct val="0"/>
      </a:spcAft>
      <a:defRPr sz="2900" kern="1200">
        <a:solidFill>
          <a:schemeClr val="tx1"/>
        </a:solidFill>
        <a:latin typeface="Arial Narrow" panose="020B0606020202030204" pitchFamily="34" charset="0"/>
        <a:ea typeface="+mn-ea"/>
        <a:cs typeface="+mn-cs"/>
      </a:defRPr>
    </a:lvl5pPr>
    <a:lvl6pPr marL="2286000" algn="l" defTabSz="914400" rtl="0" eaLnBrk="1" latinLnBrk="0" hangingPunct="1">
      <a:defRPr sz="2900" kern="1200">
        <a:solidFill>
          <a:schemeClr val="tx1"/>
        </a:solidFill>
        <a:latin typeface="Arial Narrow" panose="020B0606020202030204" pitchFamily="34" charset="0"/>
        <a:ea typeface="+mn-ea"/>
        <a:cs typeface="+mn-cs"/>
      </a:defRPr>
    </a:lvl6pPr>
    <a:lvl7pPr marL="2743200" algn="l" defTabSz="914400" rtl="0" eaLnBrk="1" latinLnBrk="0" hangingPunct="1">
      <a:defRPr sz="2900" kern="1200">
        <a:solidFill>
          <a:schemeClr val="tx1"/>
        </a:solidFill>
        <a:latin typeface="Arial Narrow" panose="020B0606020202030204" pitchFamily="34" charset="0"/>
        <a:ea typeface="+mn-ea"/>
        <a:cs typeface="+mn-cs"/>
      </a:defRPr>
    </a:lvl7pPr>
    <a:lvl8pPr marL="3200400" algn="l" defTabSz="914400" rtl="0" eaLnBrk="1" latinLnBrk="0" hangingPunct="1">
      <a:defRPr sz="2900" kern="1200">
        <a:solidFill>
          <a:schemeClr val="tx1"/>
        </a:solidFill>
        <a:latin typeface="Arial Narrow" panose="020B0606020202030204" pitchFamily="34" charset="0"/>
        <a:ea typeface="+mn-ea"/>
        <a:cs typeface="+mn-cs"/>
      </a:defRPr>
    </a:lvl8pPr>
    <a:lvl9pPr marL="3657600" algn="l" defTabSz="914400" rtl="0" eaLnBrk="1" latinLnBrk="0" hangingPunct="1">
      <a:defRPr sz="29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911">
          <p15:clr>
            <a:srgbClr val="A4A3A4"/>
          </p15:clr>
        </p15:guide>
        <p15:guide id="5" pos="20736">
          <p15:clr>
            <a:srgbClr val="A4A3A4"/>
          </p15:clr>
        </p15:guide>
        <p15:guide id="6" pos="27217">
          <p15:clr>
            <a:srgbClr val="A4A3A4"/>
          </p15:clr>
        </p15:guide>
        <p15:guide id="7" pos="1382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Authorized Custom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66FF"/>
    <a:srgbClr val="FF9900"/>
    <a:srgbClr val="CC0000"/>
    <a:srgbClr val="993300"/>
    <a:srgbClr val="003466"/>
    <a:srgbClr val="D7D7D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9880" autoAdjust="0"/>
  </p:normalViewPr>
  <p:slideViewPr>
    <p:cSldViewPr snapToGrid="0">
      <p:cViewPr>
        <p:scale>
          <a:sx n="50" d="100"/>
          <a:sy n="50" d="100"/>
        </p:scale>
        <p:origin x="-1542" y="54"/>
      </p:cViewPr>
      <p:guideLst>
        <p:guide orient="horz" pos="3552"/>
        <p:guide orient="horz" pos="20285"/>
        <p:guide pos="437"/>
        <p:guide pos="6911"/>
        <p:guide pos="20736"/>
        <p:guide pos="27217"/>
        <p:guide pos="1382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45"/>
      <c:hPercent val="72"/>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manualLayout>
          <c:layoutTarget val="inner"/>
          <c:xMode val="edge"/>
          <c:yMode val="edge"/>
          <c:x val="3.6707452725250278E-2"/>
          <c:y val="1.4754098360655738E-2"/>
          <c:w val="0.88987764182424911"/>
          <c:h val="0.91967213114754098"/>
        </c:manualLayout>
      </c:layout>
      <c:bar3DChart>
        <c:barDir val="col"/>
        <c:grouping val="clustered"/>
        <c:varyColors val="0"/>
        <c:ser>
          <c:idx val="0"/>
          <c:order val="0"/>
          <c:tx>
            <c:strRef>
              <c:f>Sheet1!$A$2</c:f>
              <c:strCache>
                <c:ptCount val="1"/>
                <c:pt idx="0">
                  <c:v>Without Embedding &amp; Transfer</c:v>
                </c:pt>
              </c:strCache>
            </c:strRef>
          </c:tx>
          <c:spPr>
            <a:solidFill>
              <a:schemeClr val="accent1"/>
            </a:solidFill>
            <a:ln w="5422">
              <a:solidFill>
                <a:schemeClr val="tx1"/>
              </a:solidFill>
              <a:prstDash val="solid"/>
            </a:ln>
          </c:spPr>
          <c:invertIfNegative val="0"/>
          <c:cat>
            <c:strRef>
              <c:f>Sheet1!$B$1:$E$1</c:f>
              <c:strCache>
                <c:ptCount val="4"/>
                <c:pt idx="0">
                  <c:v>News Data</c:v>
                </c:pt>
                <c:pt idx="1">
                  <c:v>Movie Review Data</c:v>
                </c:pt>
                <c:pt idx="2">
                  <c:v>Large Movie Review</c:v>
                </c:pt>
                <c:pt idx="3">
                  <c:v>Amazon Food Review</c:v>
                </c:pt>
              </c:strCache>
            </c:strRef>
          </c:cat>
          <c:val>
            <c:numRef>
              <c:f>Sheet1!$B$2:$E$2</c:f>
              <c:numCache>
                <c:formatCode>General</c:formatCode>
                <c:ptCount val="4"/>
                <c:pt idx="0">
                  <c:v>0.85599999999999998</c:v>
                </c:pt>
                <c:pt idx="1">
                  <c:v>0.65800000000000003</c:v>
                </c:pt>
                <c:pt idx="2">
                  <c:v>0.71099999999999997</c:v>
                </c:pt>
                <c:pt idx="3">
                  <c:v>0.73499999999999999</c:v>
                </c:pt>
              </c:numCache>
            </c:numRef>
          </c:val>
          <c:extLst>
            <c:ext xmlns:c16="http://schemas.microsoft.com/office/drawing/2014/chart" uri="{C3380CC4-5D6E-409C-BE32-E72D297353CC}">
              <c16:uniqueId val="{00000000-B387-4BEA-9A14-9477077CBED6}"/>
            </c:ext>
          </c:extLst>
        </c:ser>
        <c:ser>
          <c:idx val="1"/>
          <c:order val="1"/>
          <c:tx>
            <c:strRef>
              <c:f>Sheet1!$A$3</c:f>
              <c:strCache>
                <c:ptCount val="1"/>
                <c:pt idx="0">
                  <c:v>With Embedding</c:v>
                </c:pt>
              </c:strCache>
            </c:strRef>
          </c:tx>
          <c:spPr>
            <a:solidFill>
              <a:schemeClr val="accent2"/>
            </a:solidFill>
            <a:ln w="5422">
              <a:solidFill>
                <a:schemeClr val="tx1"/>
              </a:solidFill>
              <a:prstDash val="solid"/>
            </a:ln>
          </c:spPr>
          <c:invertIfNegative val="0"/>
          <c:cat>
            <c:strRef>
              <c:f>Sheet1!$B$1:$E$1</c:f>
              <c:strCache>
                <c:ptCount val="4"/>
                <c:pt idx="0">
                  <c:v>News Data</c:v>
                </c:pt>
                <c:pt idx="1">
                  <c:v>Movie Review Data</c:v>
                </c:pt>
                <c:pt idx="2">
                  <c:v>Large Movie Review</c:v>
                </c:pt>
                <c:pt idx="3">
                  <c:v>Amazon Food Review</c:v>
                </c:pt>
              </c:strCache>
            </c:strRef>
          </c:cat>
          <c:val>
            <c:numRef>
              <c:f>Sheet1!$B$3:$E$3</c:f>
              <c:numCache>
                <c:formatCode>General</c:formatCode>
                <c:ptCount val="4"/>
                <c:pt idx="0">
                  <c:v>0.94699999999999995</c:v>
                </c:pt>
                <c:pt idx="1">
                  <c:v>0.71799999999999997</c:v>
                </c:pt>
                <c:pt idx="2">
                  <c:v>0.83199999999999996</c:v>
                </c:pt>
                <c:pt idx="3">
                  <c:v>0.876</c:v>
                </c:pt>
              </c:numCache>
            </c:numRef>
          </c:val>
          <c:extLst>
            <c:ext xmlns:c16="http://schemas.microsoft.com/office/drawing/2014/chart" uri="{C3380CC4-5D6E-409C-BE32-E72D297353CC}">
              <c16:uniqueId val="{00000001-B387-4BEA-9A14-9477077CBED6}"/>
            </c:ext>
          </c:extLst>
        </c:ser>
        <c:ser>
          <c:idx val="2"/>
          <c:order val="2"/>
          <c:tx>
            <c:strRef>
              <c:f>Sheet1!$A$4</c:f>
              <c:strCache>
                <c:ptCount val="1"/>
                <c:pt idx="0">
                  <c:v>With Embedding &amp; Transfer</c:v>
                </c:pt>
              </c:strCache>
            </c:strRef>
          </c:tx>
          <c:spPr>
            <a:solidFill>
              <a:schemeClr val="hlink"/>
            </a:solidFill>
            <a:ln w="5422">
              <a:solidFill>
                <a:schemeClr val="tx1"/>
              </a:solidFill>
              <a:prstDash val="solid"/>
            </a:ln>
          </c:spPr>
          <c:invertIfNegative val="0"/>
          <c:cat>
            <c:strRef>
              <c:f>Sheet1!$B$1:$E$1</c:f>
              <c:strCache>
                <c:ptCount val="4"/>
                <c:pt idx="0">
                  <c:v>News Data</c:v>
                </c:pt>
                <c:pt idx="1">
                  <c:v>Movie Review Data</c:v>
                </c:pt>
                <c:pt idx="2">
                  <c:v>Large Movie Review</c:v>
                </c:pt>
                <c:pt idx="3">
                  <c:v>Amazon Food Review</c:v>
                </c:pt>
              </c:strCache>
            </c:strRef>
          </c:cat>
          <c:val>
            <c:numRef>
              <c:f>Sheet1!$B$4:$E$4</c:f>
              <c:numCache>
                <c:formatCode>General</c:formatCode>
                <c:ptCount val="4"/>
                <c:pt idx="0">
                  <c:v>0.97099999999999997</c:v>
                </c:pt>
                <c:pt idx="1">
                  <c:v>0.76400000000000001</c:v>
                </c:pt>
                <c:pt idx="2">
                  <c:v>0.84299999999999997</c:v>
                </c:pt>
                <c:pt idx="3">
                  <c:v>0.88700000000000001</c:v>
                </c:pt>
              </c:numCache>
            </c:numRef>
          </c:val>
          <c:extLst>
            <c:ext xmlns:c16="http://schemas.microsoft.com/office/drawing/2014/chart" uri="{C3380CC4-5D6E-409C-BE32-E72D297353CC}">
              <c16:uniqueId val="{00000002-B387-4BEA-9A14-9477077CBED6}"/>
            </c:ext>
          </c:extLst>
        </c:ser>
        <c:dLbls>
          <c:showLegendKey val="0"/>
          <c:showVal val="0"/>
          <c:showCatName val="0"/>
          <c:showSerName val="0"/>
          <c:showPercent val="0"/>
          <c:showBubbleSize val="0"/>
        </c:dLbls>
        <c:gapWidth val="150"/>
        <c:gapDepth val="0"/>
        <c:shape val="box"/>
        <c:axId val="125996312"/>
        <c:axId val="1"/>
        <c:axId val="0"/>
      </c:bar3DChart>
      <c:catAx>
        <c:axId val="125996312"/>
        <c:scaling>
          <c:orientation val="minMax"/>
        </c:scaling>
        <c:delete val="0"/>
        <c:axPos val="b"/>
        <c:numFmt formatCode="General" sourceLinked="1"/>
        <c:majorTickMark val="out"/>
        <c:minorTickMark val="none"/>
        <c:tickLblPos val="low"/>
        <c:spPr>
          <a:ln w="1355">
            <a:solidFill>
              <a:schemeClr val="tx1"/>
            </a:solidFill>
            <a:prstDash val="solid"/>
          </a:ln>
        </c:spPr>
        <c:txPr>
          <a:bodyPr rot="0" vert="horz"/>
          <a:lstStyle/>
          <a:p>
            <a:pPr>
              <a:defRPr sz="2000" b="1" i="0" u="none" strike="noStrike" baseline="0">
                <a:solidFill>
                  <a:schemeClr val="tx1"/>
                </a:solidFill>
                <a:latin typeface="Times New Roman"/>
                <a:ea typeface="Times New Roman"/>
                <a:cs typeface="Times New Roman"/>
              </a:defRPr>
            </a:pPr>
            <a:endParaRPr lang="en-US"/>
          </a:p>
        </c:txPr>
        <c:crossAx val="1"/>
        <c:crosses val="autoZero"/>
        <c:auto val="1"/>
        <c:lblAlgn val="ctr"/>
        <c:lblOffset val="100"/>
        <c:tickLblSkip val="1"/>
        <c:tickMarkSkip val="1"/>
        <c:noMultiLvlLbl val="0"/>
      </c:catAx>
      <c:valAx>
        <c:axId val="1"/>
        <c:scaling>
          <c:orientation val="minMax"/>
          <c:max val="1"/>
          <c:min val="0.60000000000000009"/>
        </c:scaling>
        <c:delete val="0"/>
        <c:axPos val="l"/>
        <c:majorGridlines>
          <c:spPr>
            <a:ln w="1355">
              <a:solidFill>
                <a:schemeClr val="tx1"/>
              </a:solidFill>
              <a:prstDash val="solid"/>
            </a:ln>
          </c:spPr>
        </c:majorGridlines>
        <c:numFmt formatCode="General" sourceLinked="1"/>
        <c:majorTickMark val="out"/>
        <c:minorTickMark val="none"/>
        <c:tickLblPos val="nextTo"/>
        <c:spPr>
          <a:ln w="25400">
            <a:solidFill>
              <a:schemeClr val="tx1"/>
            </a:solidFill>
            <a:prstDash val="solid"/>
          </a:ln>
        </c:spPr>
        <c:txPr>
          <a:bodyPr rot="0" vert="horz"/>
          <a:lstStyle/>
          <a:p>
            <a:pPr>
              <a:defRPr sz="2000" b="1" i="0" u="none" strike="noStrike" baseline="0">
                <a:solidFill>
                  <a:schemeClr val="tx1"/>
                </a:solidFill>
                <a:latin typeface="Times New Roman"/>
                <a:ea typeface="Times New Roman"/>
                <a:cs typeface="Times New Roman"/>
              </a:defRPr>
            </a:pPr>
            <a:endParaRPr lang="en-US"/>
          </a:p>
        </c:txPr>
        <c:crossAx val="125996312"/>
        <c:crosses val="autoZero"/>
        <c:crossBetween val="between"/>
      </c:valAx>
      <c:spPr>
        <a:noFill/>
        <a:ln w="10843">
          <a:noFill/>
        </a:ln>
      </c:spPr>
    </c:plotArea>
    <c:legend>
      <c:legendPos val="r"/>
      <c:layout>
        <c:manualLayout>
          <c:xMode val="edge"/>
          <c:yMode val="edge"/>
          <c:x val="0.34628081001823291"/>
          <c:y val="6.4492071993322631E-2"/>
          <c:w val="0.53243094446182937"/>
          <c:h val="0.25951595325760385"/>
        </c:manualLayout>
      </c:layout>
      <c:overlay val="0"/>
      <c:spPr>
        <a:noFill/>
        <a:ln w="1355">
          <a:noFill/>
          <a:prstDash val="solid"/>
        </a:ln>
      </c:spPr>
      <c:txPr>
        <a:bodyPr/>
        <a:lstStyle/>
        <a:p>
          <a:pPr>
            <a:defRPr sz="2000"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solidFill>
      <a:srgbClr val="F8F8F8"/>
    </a:solidFill>
    <a:ln>
      <a:noFill/>
    </a:ln>
  </c:spPr>
  <c:txPr>
    <a:bodyPr/>
    <a:lstStyle/>
    <a:p>
      <a:pPr>
        <a:defRPr sz="384"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305590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94" tIns="46747" rIns="93494" bIns="46747" numCol="1" anchor="t" anchorCtr="0" compatLnSpc="1">
            <a:prstTxWarp prst="textNoShape">
              <a:avLst/>
            </a:prstTxWarp>
          </a:bodyPr>
          <a:lstStyle>
            <a:lvl1pPr defTabSz="934989">
              <a:defRPr sz="1300">
                <a:latin typeface="Arial" panose="020B0604020202020204" pitchFamily="34" charset="0"/>
              </a:defRPr>
            </a:lvl1pPr>
          </a:lstStyle>
          <a:p>
            <a:endParaRPr lang="en-US" altLang="en-US"/>
          </a:p>
        </p:txBody>
      </p:sp>
      <p:sp>
        <p:nvSpPr>
          <p:cNvPr id="150531" name="Rectangle 3"/>
          <p:cNvSpPr>
            <a:spLocks noGrp="1" noChangeArrowheads="1"/>
          </p:cNvSpPr>
          <p:nvPr>
            <p:ph type="dt" idx="1"/>
          </p:nvPr>
        </p:nvSpPr>
        <p:spPr bwMode="auto">
          <a:xfrm>
            <a:off x="3995827" y="0"/>
            <a:ext cx="305590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94" tIns="46747" rIns="93494" bIns="46747" numCol="1" anchor="t" anchorCtr="0" compatLnSpc="1">
            <a:prstTxWarp prst="textNoShape">
              <a:avLst/>
            </a:prstTxWarp>
          </a:bodyPr>
          <a:lstStyle>
            <a:lvl1pPr algn="r" defTabSz="934989">
              <a:defRPr sz="1300">
                <a:latin typeface="Arial" panose="020B0604020202020204" pitchFamily="34" charset="0"/>
              </a:defRPr>
            </a:lvl1pPr>
          </a:lstStyle>
          <a:p>
            <a:endParaRPr lang="en-US" altLang="en-US"/>
          </a:p>
        </p:txBody>
      </p:sp>
      <p:sp>
        <p:nvSpPr>
          <p:cNvPr id="15053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0533" name="Rectangle 5"/>
          <p:cNvSpPr>
            <a:spLocks noGrp="1" noChangeArrowheads="1"/>
          </p:cNvSpPr>
          <p:nvPr>
            <p:ph type="body" sz="quarter" idx="3"/>
          </p:nvPr>
        </p:nvSpPr>
        <p:spPr bwMode="auto">
          <a:xfrm>
            <a:off x="705327" y="4421823"/>
            <a:ext cx="5642610" cy="418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94" tIns="46747" rIns="93494" bIns="46747"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0534" name="Rectangle 6"/>
          <p:cNvSpPr>
            <a:spLocks noGrp="1" noChangeArrowheads="1"/>
          </p:cNvSpPr>
          <p:nvPr>
            <p:ph type="ftr" sz="quarter" idx="4"/>
          </p:nvPr>
        </p:nvSpPr>
        <p:spPr bwMode="auto">
          <a:xfrm>
            <a:off x="0" y="8842105"/>
            <a:ext cx="305590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94" tIns="46747" rIns="93494" bIns="46747" numCol="1" anchor="b" anchorCtr="0" compatLnSpc="1">
            <a:prstTxWarp prst="textNoShape">
              <a:avLst/>
            </a:prstTxWarp>
          </a:bodyPr>
          <a:lstStyle>
            <a:lvl1pPr defTabSz="934989">
              <a:defRPr sz="1300">
                <a:latin typeface="Arial" panose="020B0604020202020204" pitchFamily="34" charset="0"/>
              </a:defRPr>
            </a:lvl1pPr>
          </a:lstStyle>
          <a:p>
            <a:endParaRPr lang="en-US" altLang="en-US"/>
          </a:p>
        </p:txBody>
      </p:sp>
      <p:sp>
        <p:nvSpPr>
          <p:cNvPr id="150535" name="Rectangle 7"/>
          <p:cNvSpPr>
            <a:spLocks noGrp="1" noChangeArrowheads="1"/>
          </p:cNvSpPr>
          <p:nvPr>
            <p:ph type="sldNum" sz="quarter" idx="5"/>
          </p:nvPr>
        </p:nvSpPr>
        <p:spPr bwMode="auto">
          <a:xfrm>
            <a:off x="3995827" y="8842105"/>
            <a:ext cx="305590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94" tIns="46747" rIns="93494" bIns="46747" numCol="1" anchor="b" anchorCtr="0" compatLnSpc="1">
            <a:prstTxWarp prst="textNoShape">
              <a:avLst/>
            </a:prstTxWarp>
          </a:bodyPr>
          <a:lstStyle>
            <a:lvl1pPr algn="r" defTabSz="934989">
              <a:defRPr sz="1300">
                <a:latin typeface="Arial" panose="020B0604020202020204" pitchFamily="34" charset="0"/>
              </a:defRPr>
            </a:lvl1pPr>
          </a:lstStyle>
          <a:p>
            <a:fld id="{14E87002-69EE-4720-A6C5-744A82548AF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CBBC3-C2E2-4EC8-B618-DA29918EC477}" type="slidenum">
              <a:rPr lang="en-US" altLang="en-US"/>
              <a:pPr/>
              <a:t>1</a:t>
            </a:fld>
            <a:endParaRPr lang="en-US" alt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975"/>
            <a:ext cx="32918400" cy="11460163"/>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5486400" y="17289463"/>
            <a:ext cx="32918400" cy="79486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93373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701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9384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975"/>
            <a:ext cx="32918400" cy="11460163"/>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5486400" y="17289463"/>
            <a:ext cx="32918400" cy="79486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96263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81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025" y="8207375"/>
            <a:ext cx="37857113" cy="136921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994025" y="22029738"/>
            <a:ext cx="37857113" cy="72009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349658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764087" cy="265636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10225" y="5638800"/>
            <a:ext cx="4765675" cy="265636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9157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2600" y="1752600"/>
            <a:ext cx="37857113" cy="63627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22600" y="8069263"/>
            <a:ext cx="18568988"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022600" y="12023725"/>
            <a:ext cx="18568988" cy="17686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20238" y="8069263"/>
            <a:ext cx="18659475"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22220238" y="12023725"/>
            <a:ext cx="18659475" cy="17686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842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3938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0317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8659475" y="4740275"/>
            <a:ext cx="22220238"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9292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80076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8659475" y="4740275"/>
            <a:ext cx="22220238"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709828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6947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39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025" y="8207375"/>
            <a:ext cx="37857113" cy="136921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994025" y="22029738"/>
            <a:ext cx="37857113" cy="72009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74491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833937" cy="265636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80075" y="5638800"/>
            <a:ext cx="4835525" cy="265636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060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2600" y="1752600"/>
            <a:ext cx="37857113" cy="63627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22600" y="8069263"/>
            <a:ext cx="18568988"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022600" y="12023725"/>
            <a:ext cx="18568988" cy="17686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20238" y="8069263"/>
            <a:ext cx="18659475"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22220238" y="12023725"/>
            <a:ext cx="18659475" cy="17686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99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262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85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8659475" y="4740275"/>
            <a:ext cx="22220238"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85482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8659475" y="4740275"/>
            <a:ext cx="22220238"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42230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AABAC9"/>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43891200" cy="4800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9" name="Rectangle 33"/>
          <p:cNvSpPr>
            <a:spLocks noChangeArrowheads="1"/>
          </p:cNvSpPr>
          <p:nvPr userDrawn="1"/>
        </p:nvSpPr>
        <p:spPr bwMode="auto">
          <a:xfrm>
            <a:off x="693738" y="5638800"/>
            <a:ext cx="9864725" cy="2656363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0" name="Text Box 14"/>
          <p:cNvSpPr txBox="1">
            <a:spLocks noChangeArrowheads="1"/>
          </p:cNvSpPr>
          <p:nvPr userDrawn="1"/>
        </p:nvSpPr>
        <p:spPr bwMode="auto">
          <a:xfrm>
            <a:off x="609600" y="32445325"/>
            <a:ext cx="2514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eaLnBrk="0" hangingPunct="0">
              <a:lnSpc>
                <a:spcPct val="65000"/>
              </a:lnSpc>
              <a:spcBef>
                <a:spcPct val="50000"/>
              </a:spcBef>
            </a:pPr>
            <a:r>
              <a:rPr lang="en-US" altLang="en-US" sz="500" b="1">
                <a:solidFill>
                  <a:schemeClr val="bg2"/>
                </a:solidFill>
                <a:latin typeface="Arial" panose="020B0604020202020204" pitchFamily="34" charset="0"/>
              </a:rPr>
              <a:t>TEMPLATE DESIGN © 2008</a:t>
            </a:r>
          </a:p>
          <a:p>
            <a:pPr eaLnBrk="0" hangingPunct="0">
              <a:lnSpc>
                <a:spcPct val="65000"/>
              </a:lnSpc>
              <a:spcBef>
                <a:spcPct val="50000"/>
              </a:spcBef>
            </a:pPr>
            <a:r>
              <a:rPr lang="en-US" altLang="en-US" sz="1000" b="1">
                <a:solidFill>
                  <a:schemeClr val="bg2"/>
                </a:solidFill>
                <a:latin typeface="Arial" panose="020B0604020202020204" pitchFamily="34" charset="0"/>
              </a:rPr>
              <a:t>www.PosterPresentations.com</a:t>
            </a:r>
          </a:p>
        </p:txBody>
      </p:sp>
      <p:sp>
        <p:nvSpPr>
          <p:cNvPr id="86031" name="Rectangle 15"/>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67" tIns="45624" rIns="91267" bIns="45624" numCol="1" anchor="ctr" anchorCtr="0" compatLnSpc="1">
            <a:prstTxWarp prst="textNoShape">
              <a:avLst/>
            </a:prstTxWarp>
          </a:bodyPr>
          <a:lstStyle/>
          <a:p>
            <a:pPr lvl="0"/>
            <a:r>
              <a:rPr lang="en-US" altLang="en-US" smtClean="0"/>
              <a:t>Click to edit Master title style</a:t>
            </a:r>
          </a:p>
        </p:txBody>
      </p:sp>
      <p:sp>
        <p:nvSpPr>
          <p:cNvPr id="86032" name="Rectangle 16"/>
          <p:cNvSpPr>
            <a:spLocks noGrp="1" noChangeArrowheads="1"/>
          </p:cNvSpPr>
          <p:nvPr>
            <p:ph type="body" idx="1"/>
          </p:nvPr>
        </p:nvSpPr>
        <p:spPr bwMode="auto">
          <a:xfrm>
            <a:off x="693738" y="5638800"/>
            <a:ext cx="9821862" cy="265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6408" tIns="456408" rIns="456408" bIns="456408"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86041"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8" name="Rectangle 32"/>
          <p:cNvSpPr>
            <a:spLocks noChangeArrowheads="1"/>
          </p:cNvSpPr>
          <p:nvPr userDrawn="1"/>
        </p:nvSpPr>
        <p:spPr bwMode="auto">
          <a:xfrm>
            <a:off x="11382375" y="5638800"/>
            <a:ext cx="10148888" cy="2656363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0" name="Rectangle 34"/>
          <p:cNvSpPr>
            <a:spLocks noChangeArrowheads="1"/>
          </p:cNvSpPr>
          <p:nvPr userDrawn="1"/>
        </p:nvSpPr>
        <p:spPr bwMode="auto">
          <a:xfrm>
            <a:off x="22355175" y="5638800"/>
            <a:ext cx="10150475" cy="2656363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1" name="Rectangle 35"/>
          <p:cNvSpPr>
            <a:spLocks noChangeArrowheads="1"/>
          </p:cNvSpPr>
          <p:nvPr userDrawn="1"/>
        </p:nvSpPr>
        <p:spPr bwMode="auto">
          <a:xfrm>
            <a:off x="33329563" y="5638800"/>
            <a:ext cx="9867900" cy="2656363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5" name="Line 39"/>
          <p:cNvSpPr>
            <a:spLocks noChangeShapeType="1"/>
          </p:cNvSpPr>
          <p:nvPr userDrawn="1"/>
        </p:nvSpPr>
        <p:spPr bwMode="auto">
          <a:xfrm>
            <a:off x="0" y="4833938"/>
            <a:ext cx="43891200" cy="0"/>
          </a:xfrm>
          <a:prstGeom prst="line">
            <a:avLst/>
          </a:prstGeom>
          <a:noFill/>
          <a:ln w="1905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spAutoFit/>
          </a:bodyPr>
          <a:lstStyle/>
          <a:p>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fontAlgn="base">
        <a:spcBef>
          <a:spcPct val="0"/>
        </a:spcBef>
        <a:spcAft>
          <a:spcPct val="0"/>
        </a:spcAft>
        <a:defRPr sz="8600" kern="1200">
          <a:solidFill>
            <a:srgbClr val="FFFFFF"/>
          </a:solidFill>
          <a:latin typeface="+mj-lt"/>
          <a:ea typeface="+mj-ea"/>
          <a:cs typeface="+mj-cs"/>
        </a:defRPr>
      </a:lvl1pPr>
      <a:lvl2pPr algn="ctr" rtl="0" fontAlgn="base">
        <a:spcBef>
          <a:spcPct val="0"/>
        </a:spcBef>
        <a:spcAft>
          <a:spcPct val="0"/>
        </a:spcAft>
        <a:defRPr sz="8600">
          <a:solidFill>
            <a:srgbClr val="FFFFFF"/>
          </a:solidFill>
          <a:latin typeface="Arial Black" panose="020B0A04020102020204" pitchFamily="34" charset="0"/>
        </a:defRPr>
      </a:lvl2pPr>
      <a:lvl3pPr algn="ctr" rtl="0" fontAlgn="base">
        <a:spcBef>
          <a:spcPct val="0"/>
        </a:spcBef>
        <a:spcAft>
          <a:spcPct val="0"/>
        </a:spcAft>
        <a:defRPr sz="8600">
          <a:solidFill>
            <a:srgbClr val="FFFFFF"/>
          </a:solidFill>
          <a:latin typeface="Arial Black" panose="020B0A04020102020204" pitchFamily="34" charset="0"/>
        </a:defRPr>
      </a:lvl3pPr>
      <a:lvl4pPr algn="ctr" rtl="0" fontAlgn="base">
        <a:spcBef>
          <a:spcPct val="0"/>
        </a:spcBef>
        <a:spcAft>
          <a:spcPct val="0"/>
        </a:spcAft>
        <a:defRPr sz="8600">
          <a:solidFill>
            <a:srgbClr val="FFFFFF"/>
          </a:solidFill>
          <a:latin typeface="Arial Black" panose="020B0A04020102020204" pitchFamily="34" charset="0"/>
        </a:defRPr>
      </a:lvl4pPr>
      <a:lvl5pPr algn="ctr" rtl="0" fontAlgn="base">
        <a:spcBef>
          <a:spcPct val="0"/>
        </a:spcBef>
        <a:spcAft>
          <a:spcPct val="0"/>
        </a:spcAft>
        <a:defRPr sz="8600">
          <a:solidFill>
            <a:srgbClr val="FFFFFF"/>
          </a:solidFill>
          <a:latin typeface="Arial Black" panose="020B0A04020102020204" pitchFamily="34" charset="0"/>
        </a:defRPr>
      </a:lvl5pPr>
      <a:lvl6pPr marL="457200" algn="ctr" rtl="0" fontAlgn="base">
        <a:spcBef>
          <a:spcPct val="0"/>
        </a:spcBef>
        <a:spcAft>
          <a:spcPct val="0"/>
        </a:spcAft>
        <a:defRPr sz="8600">
          <a:solidFill>
            <a:srgbClr val="FFFFFF"/>
          </a:solidFill>
          <a:latin typeface="Arial Black" panose="020B0A04020102020204" pitchFamily="34" charset="0"/>
        </a:defRPr>
      </a:lvl6pPr>
      <a:lvl7pPr marL="914400" algn="ctr" rtl="0" fontAlgn="base">
        <a:spcBef>
          <a:spcPct val="0"/>
        </a:spcBef>
        <a:spcAft>
          <a:spcPct val="0"/>
        </a:spcAft>
        <a:defRPr sz="8600">
          <a:solidFill>
            <a:srgbClr val="FFFFFF"/>
          </a:solidFill>
          <a:latin typeface="Arial Black" panose="020B0A04020102020204" pitchFamily="34" charset="0"/>
        </a:defRPr>
      </a:lvl7pPr>
      <a:lvl8pPr marL="1371600" algn="ctr" rtl="0" fontAlgn="base">
        <a:spcBef>
          <a:spcPct val="0"/>
        </a:spcBef>
        <a:spcAft>
          <a:spcPct val="0"/>
        </a:spcAft>
        <a:defRPr sz="8600">
          <a:solidFill>
            <a:srgbClr val="FFFFFF"/>
          </a:solidFill>
          <a:latin typeface="Arial Black" panose="020B0A04020102020204" pitchFamily="34" charset="0"/>
        </a:defRPr>
      </a:lvl8pPr>
      <a:lvl9pPr marL="1828800" algn="ctr" rtl="0" fontAlgn="base">
        <a:spcBef>
          <a:spcPct val="0"/>
        </a:spcBef>
        <a:spcAft>
          <a:spcPct val="0"/>
        </a:spcAft>
        <a:defRPr sz="8600">
          <a:solidFill>
            <a:srgbClr val="FFFFFF"/>
          </a:solidFill>
          <a:latin typeface="Arial Black" panose="020B0A04020102020204" pitchFamily="34" charset="0"/>
        </a:defRPr>
      </a:lvl9pPr>
    </p:titleStyle>
    <p:bodyStyle>
      <a:lvl1pPr marL="342900" indent="-342900" algn="l" rtl="0" fontAlgn="base">
        <a:spcBef>
          <a:spcPct val="20000"/>
        </a:spcBef>
        <a:spcAft>
          <a:spcPct val="0"/>
        </a:spcAft>
        <a:buChar char="•"/>
        <a:defRPr sz="2900" kern="1200">
          <a:solidFill>
            <a:schemeClr val="tx1"/>
          </a:solidFill>
          <a:latin typeface="+mn-lt"/>
          <a:ea typeface="+mn-ea"/>
          <a:cs typeface="+mn-cs"/>
        </a:defRPr>
      </a:lvl1pPr>
      <a:lvl2pPr marL="739775" indent="-282575" algn="l" rtl="0" fontAlgn="base">
        <a:spcBef>
          <a:spcPct val="20000"/>
        </a:spcBef>
        <a:spcAft>
          <a:spcPct val="0"/>
        </a:spcAft>
        <a:buChar char="–"/>
        <a:defRPr sz="29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1900" kern="1200">
          <a:solidFill>
            <a:schemeClr val="tx1"/>
          </a:solidFill>
          <a:latin typeface="+mn-lt"/>
          <a:ea typeface="+mn-ea"/>
          <a:cs typeface="+mn-cs"/>
        </a:defRPr>
      </a:lvl4pPr>
      <a:lvl5pPr marL="2057400" indent="-228600" algn="l" rtl="0" fontAlgn="base">
        <a:spcBef>
          <a:spcPct val="20000"/>
        </a:spcBef>
        <a:spcAft>
          <a:spcPct val="0"/>
        </a:spcAft>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AABAC9"/>
        </a:solidFill>
        <a:effectLst/>
      </p:bgPr>
    </p:bg>
    <p:spTree>
      <p:nvGrpSpPr>
        <p:cNvPr id="1" name=""/>
        <p:cNvGrpSpPr/>
        <p:nvPr/>
      </p:nvGrpSpPr>
      <p:grpSpPr>
        <a:xfrm>
          <a:off x="0" y="0"/>
          <a:ext cx="0" cy="0"/>
          <a:chOff x="0" y="0"/>
          <a:chExt cx="0" cy="0"/>
        </a:xfrm>
      </p:grpSpPr>
      <p:sp>
        <p:nvSpPr>
          <p:cNvPr id="200719" name="Rectangle 15"/>
          <p:cNvSpPr>
            <a:spLocks noChangeArrowheads="1"/>
          </p:cNvSpPr>
          <p:nvPr userDrawn="1"/>
        </p:nvSpPr>
        <p:spPr bwMode="auto">
          <a:xfrm>
            <a:off x="11377613" y="5638800"/>
            <a:ext cx="21128037" cy="26563638"/>
          </a:xfrm>
          <a:prstGeom prst="rect">
            <a:avLst/>
          </a:prstGeom>
          <a:solidFill>
            <a:srgbClr val="D7D7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1" name="Rectangle 7"/>
          <p:cNvSpPr>
            <a:spLocks noChangeArrowheads="1"/>
          </p:cNvSpPr>
          <p:nvPr userDrawn="1"/>
        </p:nvSpPr>
        <p:spPr bwMode="auto">
          <a:xfrm>
            <a:off x="0" y="0"/>
            <a:ext cx="43891200" cy="4800600"/>
          </a:xfrm>
          <a:prstGeom prst="rect">
            <a:avLst/>
          </a:prstGeom>
          <a:solidFill>
            <a:srgbClr val="D7D7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2" name="Rectangle 8"/>
          <p:cNvSpPr>
            <a:spLocks noChangeArrowheads="1"/>
          </p:cNvSpPr>
          <p:nvPr userDrawn="1"/>
        </p:nvSpPr>
        <p:spPr bwMode="auto">
          <a:xfrm>
            <a:off x="693738" y="5638800"/>
            <a:ext cx="9864725" cy="26563638"/>
          </a:xfrm>
          <a:prstGeom prst="rect">
            <a:avLst/>
          </a:prstGeom>
          <a:solidFill>
            <a:srgbClr val="D7D7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3" name="Rectangle 9"/>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4" name="Text Box 10"/>
          <p:cNvSpPr txBox="1">
            <a:spLocks noChangeArrowheads="1"/>
          </p:cNvSpPr>
          <p:nvPr userDrawn="1"/>
        </p:nvSpPr>
        <p:spPr bwMode="auto">
          <a:xfrm>
            <a:off x="609600" y="32445325"/>
            <a:ext cx="2514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eaLnBrk="0" hangingPunct="0">
              <a:lnSpc>
                <a:spcPct val="65000"/>
              </a:lnSpc>
              <a:spcBef>
                <a:spcPct val="50000"/>
              </a:spcBef>
            </a:pPr>
            <a:r>
              <a:rPr lang="en-US" altLang="en-US" sz="500" b="1">
                <a:solidFill>
                  <a:schemeClr val="bg2"/>
                </a:solidFill>
                <a:latin typeface="Arial" panose="020B0604020202020204" pitchFamily="34" charset="0"/>
              </a:rPr>
              <a:t>TEMPLATE DESIGN © 2007</a:t>
            </a:r>
          </a:p>
          <a:p>
            <a:pPr eaLnBrk="0" hangingPunct="0">
              <a:lnSpc>
                <a:spcPct val="65000"/>
              </a:lnSpc>
              <a:spcBef>
                <a:spcPct val="50000"/>
              </a:spcBef>
            </a:pPr>
            <a:r>
              <a:rPr lang="en-US" altLang="en-US" sz="1000" b="1">
                <a:solidFill>
                  <a:schemeClr val="bg2"/>
                </a:solidFill>
                <a:latin typeface="Arial" panose="020B0604020202020204" pitchFamily="34" charset="0"/>
              </a:rPr>
              <a:t>www.PosterPresentations.com</a:t>
            </a:r>
          </a:p>
        </p:txBody>
      </p:sp>
      <p:sp>
        <p:nvSpPr>
          <p:cNvPr id="200715" name="Rectangle 11"/>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67" tIns="45624" rIns="91267" bIns="45624" numCol="1" anchor="ctr" anchorCtr="0" compatLnSpc="1">
            <a:prstTxWarp prst="textNoShape">
              <a:avLst/>
            </a:prstTxWarp>
          </a:bodyPr>
          <a:lstStyle/>
          <a:p>
            <a:pPr lvl="0"/>
            <a:r>
              <a:rPr lang="en-US" altLang="en-US" smtClean="0"/>
              <a:t>Click to edit Master title style</a:t>
            </a:r>
          </a:p>
        </p:txBody>
      </p:sp>
      <p:sp>
        <p:nvSpPr>
          <p:cNvPr id="200716" name="Rectangle 12"/>
          <p:cNvSpPr>
            <a:spLocks noGrp="1" noChangeArrowheads="1"/>
          </p:cNvSpPr>
          <p:nvPr>
            <p:ph type="body" idx="1"/>
          </p:nvPr>
        </p:nvSpPr>
        <p:spPr bwMode="auto">
          <a:xfrm>
            <a:off x="693738" y="5638800"/>
            <a:ext cx="9682162" cy="265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6408" tIns="456408" rIns="456408" bIns="456408"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0717" name="Rectangle 13"/>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0" name="Rectangle 16"/>
          <p:cNvSpPr>
            <a:spLocks noChangeArrowheads="1"/>
          </p:cNvSpPr>
          <p:nvPr userDrawn="1"/>
        </p:nvSpPr>
        <p:spPr bwMode="auto">
          <a:xfrm>
            <a:off x="33329563" y="5638800"/>
            <a:ext cx="9867900" cy="26563638"/>
          </a:xfrm>
          <a:prstGeom prst="rect">
            <a:avLst/>
          </a:prstGeom>
          <a:solidFill>
            <a:srgbClr val="D7D7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fontAlgn="base">
        <a:spcBef>
          <a:spcPct val="0"/>
        </a:spcBef>
        <a:spcAft>
          <a:spcPct val="0"/>
        </a:spcAft>
        <a:defRPr sz="8800" b="1" kern="1200">
          <a:solidFill>
            <a:schemeClr val="tx2"/>
          </a:solidFill>
          <a:latin typeface="+mj-lt"/>
          <a:ea typeface="+mj-ea"/>
          <a:cs typeface="+mj-cs"/>
        </a:defRPr>
      </a:lvl1pPr>
      <a:lvl2pPr algn="ctr" rtl="0" fontAlgn="base">
        <a:spcBef>
          <a:spcPct val="0"/>
        </a:spcBef>
        <a:spcAft>
          <a:spcPct val="0"/>
        </a:spcAft>
        <a:defRPr sz="8800" b="1">
          <a:solidFill>
            <a:schemeClr val="tx2"/>
          </a:solidFill>
          <a:latin typeface="Arial" panose="020B0604020202020204" pitchFamily="34" charset="0"/>
        </a:defRPr>
      </a:lvl2pPr>
      <a:lvl3pPr algn="ctr" rtl="0" fontAlgn="base">
        <a:spcBef>
          <a:spcPct val="0"/>
        </a:spcBef>
        <a:spcAft>
          <a:spcPct val="0"/>
        </a:spcAft>
        <a:defRPr sz="8800" b="1">
          <a:solidFill>
            <a:schemeClr val="tx2"/>
          </a:solidFill>
          <a:latin typeface="Arial" panose="020B0604020202020204" pitchFamily="34" charset="0"/>
        </a:defRPr>
      </a:lvl3pPr>
      <a:lvl4pPr algn="ctr" rtl="0" fontAlgn="base">
        <a:spcBef>
          <a:spcPct val="0"/>
        </a:spcBef>
        <a:spcAft>
          <a:spcPct val="0"/>
        </a:spcAft>
        <a:defRPr sz="8800" b="1">
          <a:solidFill>
            <a:schemeClr val="tx2"/>
          </a:solidFill>
          <a:latin typeface="Arial" panose="020B0604020202020204" pitchFamily="34" charset="0"/>
        </a:defRPr>
      </a:lvl4pPr>
      <a:lvl5pPr algn="ctr" rtl="0" fontAlgn="base">
        <a:spcBef>
          <a:spcPct val="0"/>
        </a:spcBef>
        <a:spcAft>
          <a:spcPct val="0"/>
        </a:spcAft>
        <a:defRPr sz="8800" b="1">
          <a:solidFill>
            <a:schemeClr val="tx2"/>
          </a:solidFill>
          <a:latin typeface="Arial" panose="020B0604020202020204" pitchFamily="34" charset="0"/>
        </a:defRPr>
      </a:lvl5pPr>
      <a:lvl6pPr marL="457200" algn="ctr" rtl="0" fontAlgn="base">
        <a:spcBef>
          <a:spcPct val="0"/>
        </a:spcBef>
        <a:spcAft>
          <a:spcPct val="0"/>
        </a:spcAft>
        <a:defRPr sz="8800" b="1">
          <a:solidFill>
            <a:schemeClr val="tx2"/>
          </a:solidFill>
          <a:latin typeface="Arial" panose="020B0604020202020204" pitchFamily="34" charset="0"/>
        </a:defRPr>
      </a:lvl6pPr>
      <a:lvl7pPr marL="914400" algn="ctr" rtl="0" fontAlgn="base">
        <a:spcBef>
          <a:spcPct val="0"/>
        </a:spcBef>
        <a:spcAft>
          <a:spcPct val="0"/>
        </a:spcAft>
        <a:defRPr sz="8800" b="1">
          <a:solidFill>
            <a:schemeClr val="tx2"/>
          </a:solidFill>
          <a:latin typeface="Arial" panose="020B0604020202020204" pitchFamily="34" charset="0"/>
        </a:defRPr>
      </a:lvl7pPr>
      <a:lvl8pPr marL="1371600" algn="ctr" rtl="0" fontAlgn="base">
        <a:spcBef>
          <a:spcPct val="0"/>
        </a:spcBef>
        <a:spcAft>
          <a:spcPct val="0"/>
        </a:spcAft>
        <a:defRPr sz="8800" b="1">
          <a:solidFill>
            <a:schemeClr val="tx2"/>
          </a:solidFill>
          <a:latin typeface="Arial" panose="020B0604020202020204" pitchFamily="34" charset="0"/>
        </a:defRPr>
      </a:lvl8pPr>
      <a:lvl9pPr marL="1828800" algn="ctr" rtl="0" fontAlgn="base">
        <a:spcBef>
          <a:spcPct val="0"/>
        </a:spcBef>
        <a:spcAft>
          <a:spcPct val="0"/>
        </a:spcAft>
        <a:defRPr sz="88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hart" Target="../charts/chart1.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10969625" y="838200"/>
            <a:ext cx="21947188" cy="393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43" tIns="45614" rIns="91243" bIns="45614">
            <a:spAutoFit/>
          </a:bodyPr>
          <a:lstStyle/>
          <a:p>
            <a:pPr algn="ctr">
              <a:spcBef>
                <a:spcPct val="50000"/>
              </a:spcBef>
            </a:pPr>
            <a:r>
              <a:rPr lang="en-US" altLang="en-US" sz="6600" b="1" dirty="0" smtClean="0">
                <a:solidFill>
                  <a:srgbClr val="FFFFFF"/>
                </a:solidFill>
                <a:latin typeface="Calibri" panose="020F0502020204030204" pitchFamily="34" charset="0"/>
              </a:rPr>
              <a:t>Deep Neural Network for Self-taught Learning</a:t>
            </a:r>
            <a:r>
              <a:rPr lang="en-US" altLang="en-US" sz="6600" dirty="0">
                <a:solidFill>
                  <a:srgbClr val="FFFFFF"/>
                </a:solidFill>
                <a:latin typeface="Calibri" panose="020F0502020204030204" pitchFamily="34" charset="0"/>
              </a:rPr>
              <a:t/>
            </a:r>
            <a:br>
              <a:rPr lang="en-US" altLang="en-US" sz="6600" dirty="0">
                <a:solidFill>
                  <a:srgbClr val="FFFFFF"/>
                </a:solidFill>
                <a:latin typeface="Calibri" panose="020F0502020204030204" pitchFamily="34" charset="0"/>
              </a:rPr>
            </a:br>
            <a:r>
              <a:rPr lang="en-US" altLang="en-US" sz="4000" b="1" dirty="0" smtClean="0">
                <a:solidFill>
                  <a:srgbClr val="FFFFFF"/>
                </a:solidFill>
                <a:latin typeface="Calibri" panose="020F0502020204030204" pitchFamily="34" charset="0"/>
              </a:rPr>
              <a:t>Evan Xiangwen Liu, </a:t>
            </a:r>
            <a:r>
              <a:rPr lang="en-US" altLang="en-US" sz="4000" b="1" dirty="0" err="1" smtClean="0">
                <a:solidFill>
                  <a:srgbClr val="FFFFFF"/>
                </a:solidFill>
                <a:latin typeface="Calibri" panose="020F0502020204030204" pitchFamily="34" charset="0"/>
              </a:rPr>
              <a:t>Tolgahan</a:t>
            </a:r>
            <a:r>
              <a:rPr lang="en-US" altLang="en-US" sz="4000" b="1" dirty="0" smtClean="0">
                <a:solidFill>
                  <a:srgbClr val="FFFFFF"/>
                </a:solidFill>
                <a:latin typeface="Calibri" panose="020F0502020204030204" pitchFamily="34" charset="0"/>
              </a:rPr>
              <a:t> </a:t>
            </a:r>
            <a:r>
              <a:rPr lang="en-US" altLang="en-US" sz="4000" b="1" dirty="0" err="1" smtClean="0">
                <a:solidFill>
                  <a:srgbClr val="FFFFFF"/>
                </a:solidFill>
                <a:latin typeface="Calibri" panose="020F0502020204030204" pitchFamily="34" charset="0"/>
              </a:rPr>
              <a:t>Cakaloglu</a:t>
            </a:r>
            <a:r>
              <a:rPr lang="en-US" altLang="en-US" sz="4000" b="1" dirty="0" smtClean="0">
                <a:solidFill>
                  <a:srgbClr val="FFFFFF"/>
                </a:solidFill>
                <a:latin typeface="Calibri" panose="020F0502020204030204" pitchFamily="34" charset="0"/>
              </a:rPr>
              <a:t>, </a:t>
            </a:r>
            <a:r>
              <a:rPr lang="en-US" altLang="en-US" sz="4000" b="1" dirty="0">
                <a:solidFill>
                  <a:srgbClr val="FFFFFF"/>
                </a:solidFill>
                <a:latin typeface="Calibri" panose="020F0502020204030204" pitchFamily="34" charset="0"/>
              </a:rPr>
              <a:t>Micah </a:t>
            </a:r>
            <a:r>
              <a:rPr lang="en-US" altLang="en-US" sz="4000" b="1" dirty="0" smtClean="0">
                <a:solidFill>
                  <a:srgbClr val="FFFFFF"/>
                </a:solidFill>
                <a:latin typeface="Calibri" panose="020F0502020204030204" pitchFamily="34" charset="0"/>
              </a:rPr>
              <a:t>Hughes</a:t>
            </a:r>
          </a:p>
          <a:p>
            <a:pPr algn="ctr">
              <a:spcBef>
                <a:spcPct val="50000"/>
              </a:spcBef>
            </a:pPr>
            <a:r>
              <a:rPr lang="en-US" altLang="en-US" sz="4000" b="1" dirty="0" smtClean="0">
                <a:solidFill>
                  <a:srgbClr val="FFFFFF"/>
                </a:solidFill>
                <a:latin typeface="Calibri" panose="020F0502020204030204" pitchFamily="34" charset="0"/>
              </a:rPr>
              <a:t>Advised by: Xiaowei Xu </a:t>
            </a:r>
          </a:p>
          <a:p>
            <a:pPr algn="ctr">
              <a:spcBef>
                <a:spcPct val="50000"/>
              </a:spcBef>
            </a:pPr>
            <a:r>
              <a:rPr lang="en-US" altLang="en-US" sz="2800" b="1" dirty="0" smtClean="0">
                <a:solidFill>
                  <a:srgbClr val="FFFFFF"/>
                </a:solidFill>
                <a:latin typeface="Calibri" panose="020F0502020204030204" pitchFamily="34" charset="0"/>
              </a:rPr>
              <a:t>University of Arkansas at Little Rock </a:t>
            </a:r>
          </a:p>
          <a:p>
            <a:pPr algn="ctr">
              <a:spcBef>
                <a:spcPct val="50000"/>
              </a:spcBef>
            </a:pPr>
            <a:r>
              <a:rPr lang="en-US" altLang="en-US" sz="2800" b="1" dirty="0" smtClean="0">
                <a:solidFill>
                  <a:srgbClr val="FFFFFF"/>
                </a:solidFill>
                <a:latin typeface="Calibri" panose="020F0502020204030204" pitchFamily="34" charset="0"/>
              </a:rPr>
              <a:t>Address: 2801 S University Ave, Little Rock, AR 72204.</a:t>
            </a:r>
            <a:endParaRPr lang="en-US" altLang="en-US" sz="2800" b="1" dirty="0">
              <a:solidFill>
                <a:srgbClr val="FFFFFF"/>
              </a:solidFill>
              <a:latin typeface="Calibri" panose="020F0502020204030204" pitchFamily="34" charset="0"/>
            </a:endParaRPr>
          </a:p>
        </p:txBody>
      </p:sp>
      <p:sp>
        <p:nvSpPr>
          <p:cNvPr id="2055" name="Text Box 7"/>
          <p:cNvSpPr txBox="1">
            <a:spLocks noChangeArrowheads="1"/>
          </p:cNvSpPr>
          <p:nvPr/>
        </p:nvSpPr>
        <p:spPr bwMode="auto">
          <a:xfrm>
            <a:off x="693738" y="5638800"/>
            <a:ext cx="9861550" cy="615359"/>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altLang="en-US" sz="3400" b="1" dirty="0" smtClean="0">
                <a:solidFill>
                  <a:srgbClr val="F8F8F8"/>
                </a:solidFill>
                <a:latin typeface="Calibri" panose="020F0502020204030204" pitchFamily="34" charset="0"/>
              </a:rPr>
              <a:t>Abstraction</a:t>
            </a:r>
            <a:endParaRPr lang="en-US" altLang="en-US" sz="3400" b="1" dirty="0">
              <a:solidFill>
                <a:srgbClr val="F8F8F8"/>
              </a:solidFill>
              <a:latin typeface="Calibri" panose="020F0502020204030204" pitchFamily="34" charset="0"/>
            </a:endParaRPr>
          </a:p>
        </p:txBody>
      </p:sp>
      <p:sp>
        <p:nvSpPr>
          <p:cNvPr id="2062" name="Text Box 14"/>
          <p:cNvSpPr txBox="1">
            <a:spLocks noChangeArrowheads="1"/>
          </p:cNvSpPr>
          <p:nvPr/>
        </p:nvSpPr>
        <p:spPr bwMode="auto">
          <a:xfrm>
            <a:off x="693738" y="6205538"/>
            <a:ext cx="9861550"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just"/>
            <a:r>
              <a:rPr lang="en-US" altLang="en-US" sz="3000" dirty="0" smtClean="0">
                <a:latin typeface="Calibri" panose="020F0502020204030204" pitchFamily="34" charset="0"/>
              </a:rPr>
              <a:t>We present a novel machine learning framework to transfer hidden features from unlabeled text data based on distributed word representation.</a:t>
            </a:r>
          </a:p>
          <a:p>
            <a:pPr algn="just"/>
            <a:endParaRPr lang="en-US" altLang="en-US" sz="3000" dirty="0" smtClean="0">
              <a:latin typeface="Calibri" panose="020F0502020204030204" pitchFamily="34" charset="0"/>
            </a:endParaRPr>
          </a:p>
          <a:p>
            <a:pPr algn="just"/>
            <a:r>
              <a:rPr lang="en-US" altLang="en-US" sz="3000" dirty="0" smtClean="0">
                <a:latin typeface="Calibri" panose="020F0502020204030204" pitchFamily="34" charset="0"/>
              </a:rPr>
              <a:t>Different from semi-supervised learning, which uses additional unlabeled instances following the same class labels or generative distributions as the labeled data.</a:t>
            </a:r>
          </a:p>
          <a:p>
            <a:pPr algn="just"/>
            <a:r>
              <a:rPr lang="en-US" altLang="en-US" sz="3000" dirty="0" smtClean="0">
                <a:latin typeface="Calibri" panose="020F0502020204030204" pitchFamily="34" charset="0"/>
              </a:rPr>
              <a:t>And different from transfer learning, which uses labeled datasets to enhance classification.</a:t>
            </a:r>
          </a:p>
          <a:p>
            <a:pPr algn="just"/>
            <a:endParaRPr lang="en-US" altLang="en-US" sz="3000" dirty="0" smtClean="0">
              <a:latin typeface="Calibri" panose="020F0502020204030204" pitchFamily="34" charset="0"/>
            </a:endParaRPr>
          </a:p>
          <a:p>
            <a:pPr algn="just"/>
            <a:r>
              <a:rPr lang="en-US" altLang="en-US" sz="3000" dirty="0" smtClean="0">
                <a:latin typeface="Calibri" panose="020F0502020204030204" pitchFamily="34" charset="0"/>
              </a:rPr>
              <a:t>We use a large amount of randomly downloaded data without a label to improve performance on our given datasets. Every document is represented as a sequence of vectors to feed in (CNN) Convolutional Neural network for classification.</a:t>
            </a:r>
            <a:endParaRPr lang="en-US" altLang="en-US" sz="3000" b="1" dirty="0">
              <a:latin typeface="Calibri" panose="020F0502020204030204" pitchFamily="34" charset="0"/>
            </a:endParaRPr>
          </a:p>
        </p:txBody>
      </p:sp>
      <p:sp>
        <p:nvSpPr>
          <p:cNvPr id="2436" name="Text Box 388"/>
          <p:cNvSpPr txBox="1">
            <a:spLocks noChangeArrowheads="1"/>
          </p:cNvSpPr>
          <p:nvPr/>
        </p:nvSpPr>
        <p:spPr bwMode="auto">
          <a:xfrm>
            <a:off x="697832" y="18622126"/>
            <a:ext cx="9869488" cy="615359"/>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altLang="en-US" sz="3400" b="1" dirty="0" smtClean="0">
                <a:solidFill>
                  <a:srgbClr val="F8F8F8"/>
                </a:solidFill>
                <a:latin typeface="Calibri" panose="020F0502020204030204" pitchFamily="34" charset="0"/>
              </a:rPr>
              <a:t>Introduction</a:t>
            </a:r>
            <a:endParaRPr lang="en-US" altLang="en-US" sz="3400" b="1" dirty="0">
              <a:solidFill>
                <a:srgbClr val="F8F8F8"/>
              </a:solidFill>
              <a:latin typeface="Calibri" panose="020F0502020204030204" pitchFamily="34" charset="0"/>
            </a:endParaRPr>
          </a:p>
        </p:txBody>
      </p:sp>
      <p:sp>
        <p:nvSpPr>
          <p:cNvPr id="2453" name="Text Box 405"/>
          <p:cNvSpPr txBox="1">
            <a:spLocks noChangeArrowheads="1"/>
          </p:cNvSpPr>
          <p:nvPr/>
        </p:nvSpPr>
        <p:spPr bwMode="auto">
          <a:xfrm>
            <a:off x="11382375" y="5638800"/>
            <a:ext cx="10147300" cy="615359"/>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altLang="en-US" sz="3400" b="1" dirty="0" smtClean="0">
                <a:solidFill>
                  <a:srgbClr val="F8F8F8"/>
                </a:solidFill>
                <a:latin typeface="Calibri" panose="020F0502020204030204" pitchFamily="34" charset="0"/>
              </a:rPr>
              <a:t>Method: Learning Representation</a:t>
            </a:r>
            <a:endParaRPr lang="en-US" altLang="en-US" sz="3400" b="1" dirty="0">
              <a:solidFill>
                <a:srgbClr val="F8F8F8"/>
              </a:solidFill>
              <a:latin typeface="Calibri" panose="020F0502020204030204" pitchFamily="34" charset="0"/>
            </a:endParaRPr>
          </a:p>
        </p:txBody>
      </p:sp>
      <p:sp>
        <p:nvSpPr>
          <p:cNvPr id="2454" name="Text Box 406"/>
          <p:cNvSpPr txBox="1">
            <a:spLocks noChangeArrowheads="1"/>
          </p:cNvSpPr>
          <p:nvPr/>
        </p:nvSpPr>
        <p:spPr bwMode="auto">
          <a:xfrm>
            <a:off x="11385550" y="6218238"/>
            <a:ext cx="1015899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just"/>
            <a:r>
              <a:rPr lang="en-US" altLang="en-US" sz="3000" dirty="0" smtClean="0">
                <a:latin typeface="Calibri" panose="020F0502020204030204" pitchFamily="34" charset="0"/>
              </a:rPr>
              <a:t>As a core task of NLP (Natural language Processing), document representation is an interesting and challenging task which is concerned with representing textual documents in a vector space, and it has various applications in text processing, retrieval and mining. As in </a:t>
            </a:r>
            <a:r>
              <a:rPr lang="en-US" altLang="en-US" sz="3000" dirty="0">
                <a:solidFill>
                  <a:srgbClr val="009900"/>
                </a:solidFill>
                <a:latin typeface="Calibri" panose="020F0502020204030204" pitchFamily="34" charset="0"/>
              </a:rPr>
              <a:t>(</a:t>
            </a:r>
            <a:r>
              <a:rPr lang="en-US" altLang="en-US" sz="3000" dirty="0" smtClean="0">
                <a:solidFill>
                  <a:srgbClr val="009900"/>
                </a:solidFill>
                <a:latin typeface="Calibri" panose="020F0502020204030204" pitchFamily="34" charset="0"/>
              </a:rPr>
              <a:t>Figure 2)</a:t>
            </a:r>
            <a:r>
              <a:rPr lang="en-US" altLang="en-US" sz="3000" dirty="0" smtClean="0">
                <a:latin typeface="Calibri" panose="020F0502020204030204" pitchFamily="34" charset="0"/>
              </a:rPr>
              <a:t>, words are represented by vectors in vector space of certain dimensionality.</a:t>
            </a:r>
            <a:endParaRPr lang="en-US" altLang="en-US" sz="3000" dirty="0">
              <a:latin typeface="Calibri" panose="020F0502020204030204" pitchFamily="34" charset="0"/>
            </a:endParaRPr>
          </a:p>
        </p:txBody>
      </p:sp>
      <p:sp>
        <p:nvSpPr>
          <p:cNvPr id="2457" name="Text Box 409"/>
          <p:cNvSpPr txBox="1">
            <a:spLocks noChangeArrowheads="1"/>
          </p:cNvSpPr>
          <p:nvPr/>
        </p:nvSpPr>
        <p:spPr bwMode="auto">
          <a:xfrm>
            <a:off x="14357963" y="15000867"/>
            <a:ext cx="38578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3135313">
              <a:defRPr>
                <a:solidFill>
                  <a:schemeClr val="tx1"/>
                </a:solidFill>
                <a:latin typeface="Arial" panose="020B0604020202020204" pitchFamily="34" charset="0"/>
              </a:defRPr>
            </a:lvl1pPr>
            <a:lvl2pPr defTabSz="3135313">
              <a:defRPr>
                <a:solidFill>
                  <a:schemeClr val="tx1"/>
                </a:solidFill>
                <a:latin typeface="Arial" panose="020B0604020202020204" pitchFamily="34" charset="0"/>
              </a:defRPr>
            </a:lvl2pPr>
            <a:lvl3pPr defTabSz="3135313">
              <a:defRPr>
                <a:solidFill>
                  <a:schemeClr val="tx1"/>
                </a:solidFill>
                <a:latin typeface="Arial" panose="020B0604020202020204" pitchFamily="34" charset="0"/>
              </a:defRPr>
            </a:lvl3pPr>
            <a:lvl4pPr defTabSz="3135313">
              <a:defRPr>
                <a:solidFill>
                  <a:schemeClr val="tx1"/>
                </a:solidFill>
                <a:latin typeface="Arial" panose="020B0604020202020204" pitchFamily="34" charset="0"/>
              </a:defRPr>
            </a:lvl4pPr>
            <a:lvl5pPr defTabSz="3135313">
              <a:defRPr>
                <a:solidFill>
                  <a:schemeClr val="tx1"/>
                </a:solidFill>
                <a:latin typeface="Arial" panose="020B0604020202020204" pitchFamily="34" charset="0"/>
              </a:defRPr>
            </a:lvl5pPr>
            <a:lvl6pPr defTabSz="3135313" fontAlgn="base">
              <a:spcBef>
                <a:spcPct val="0"/>
              </a:spcBef>
              <a:spcAft>
                <a:spcPct val="0"/>
              </a:spcAft>
              <a:defRPr>
                <a:solidFill>
                  <a:schemeClr val="tx1"/>
                </a:solidFill>
                <a:latin typeface="Arial" panose="020B0604020202020204" pitchFamily="34" charset="0"/>
              </a:defRPr>
            </a:lvl6pPr>
            <a:lvl7pPr defTabSz="3135313" fontAlgn="base">
              <a:spcBef>
                <a:spcPct val="0"/>
              </a:spcBef>
              <a:spcAft>
                <a:spcPct val="0"/>
              </a:spcAft>
              <a:defRPr>
                <a:solidFill>
                  <a:schemeClr val="tx1"/>
                </a:solidFill>
                <a:latin typeface="Arial" panose="020B0604020202020204" pitchFamily="34" charset="0"/>
              </a:defRPr>
            </a:lvl7pPr>
            <a:lvl8pPr defTabSz="3135313" fontAlgn="base">
              <a:spcBef>
                <a:spcPct val="0"/>
              </a:spcBef>
              <a:spcAft>
                <a:spcPct val="0"/>
              </a:spcAft>
              <a:defRPr>
                <a:solidFill>
                  <a:schemeClr val="tx1"/>
                </a:solidFill>
                <a:latin typeface="Arial" panose="020B0604020202020204" pitchFamily="34" charset="0"/>
              </a:defRPr>
            </a:lvl8pPr>
            <a:lvl9pPr defTabSz="3135313"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a:solidFill>
                  <a:srgbClr val="009900"/>
                </a:solidFill>
                <a:latin typeface="Calibri" panose="020F0502020204030204" pitchFamily="34" charset="0"/>
              </a:rPr>
              <a:t>Figure </a:t>
            </a:r>
            <a:r>
              <a:rPr lang="en-US" altLang="en-US" sz="2000" dirty="0" smtClean="0">
                <a:solidFill>
                  <a:srgbClr val="009900"/>
                </a:solidFill>
                <a:latin typeface="Calibri" panose="020F0502020204030204" pitchFamily="34" charset="0"/>
              </a:rPr>
              <a:t>2 Words in vector space</a:t>
            </a:r>
            <a:endParaRPr lang="en-US" altLang="en-US" sz="2000" dirty="0">
              <a:solidFill>
                <a:srgbClr val="009900"/>
              </a:solidFill>
              <a:latin typeface="Calibri" panose="020F0502020204030204" pitchFamily="34" charset="0"/>
            </a:endParaRPr>
          </a:p>
        </p:txBody>
      </p:sp>
      <p:sp>
        <p:nvSpPr>
          <p:cNvPr id="2459" name="Text Box 411"/>
          <p:cNvSpPr txBox="1">
            <a:spLocks noChangeArrowheads="1"/>
          </p:cNvSpPr>
          <p:nvPr/>
        </p:nvSpPr>
        <p:spPr bwMode="auto">
          <a:xfrm>
            <a:off x="11385550" y="15244016"/>
            <a:ext cx="10144125" cy="830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just"/>
            <a:r>
              <a:rPr lang="en-US" altLang="en-US" sz="3000" dirty="0" smtClean="0">
                <a:latin typeface="Calibri" panose="020F0502020204030204" pitchFamily="34" charset="0"/>
              </a:rPr>
              <a:t>Many current NLP systems and techniques treat words as atomic units - there is no notion of similarity between words, as these are represented as indices in a vocabulary. </a:t>
            </a:r>
          </a:p>
          <a:p>
            <a:pPr algn="just"/>
            <a:r>
              <a:rPr lang="en-US" altLang="en-US" sz="3000" dirty="0" smtClean="0">
                <a:latin typeface="Calibri" panose="020F0502020204030204" pitchFamily="34" charset="0"/>
              </a:rPr>
              <a:t>However, the simple techniques are at their limits in many tasks. The recently introduced continuous Skip-gram model </a:t>
            </a:r>
            <a:r>
              <a:rPr lang="en-US" altLang="en-US" sz="3000" dirty="0">
                <a:solidFill>
                  <a:srgbClr val="009900"/>
                </a:solidFill>
                <a:latin typeface="Calibri" panose="020F0502020204030204" pitchFamily="34" charset="0"/>
              </a:rPr>
              <a:t>(Figure </a:t>
            </a:r>
            <a:r>
              <a:rPr lang="en-US" altLang="en-US" sz="3000" dirty="0" smtClean="0">
                <a:solidFill>
                  <a:srgbClr val="009900"/>
                </a:solidFill>
                <a:latin typeface="Calibri" panose="020F0502020204030204" pitchFamily="34" charset="0"/>
              </a:rPr>
              <a:t>1) </a:t>
            </a:r>
            <a:r>
              <a:rPr lang="en-US" altLang="en-US" sz="3000" dirty="0" smtClean="0">
                <a:latin typeface="Calibri" panose="020F0502020204030204" pitchFamily="34" charset="0"/>
              </a:rPr>
              <a:t>is an efficient method for learning high-quality distributed vector representations that capture a large number of precise syntactic and semantic word relationships. </a:t>
            </a:r>
          </a:p>
          <a:p>
            <a:pPr algn="just"/>
            <a:endParaRPr lang="en-US" altLang="en-US" sz="3000" dirty="0" smtClean="0">
              <a:latin typeface="Calibri" panose="020F0502020204030204" pitchFamily="34" charset="0"/>
            </a:endParaRPr>
          </a:p>
          <a:p>
            <a:pPr algn="just"/>
            <a:r>
              <a:rPr lang="en-US" altLang="en-US" sz="3000" dirty="0" smtClean="0">
                <a:latin typeface="Calibri" panose="020F0502020204030204" pitchFamily="34" charset="0"/>
              </a:rPr>
              <a:t>Distributed </a:t>
            </a:r>
            <a:r>
              <a:rPr lang="en-US" altLang="en-US" sz="3000" dirty="0">
                <a:latin typeface="Calibri" panose="020F0502020204030204" pitchFamily="34" charset="0"/>
              </a:rPr>
              <a:t>representations of words in a vector space help learning algorithms to achieve better performance in natural language processing tasks by grouping similar words. The training layers of Skip gram model is shown in </a:t>
            </a:r>
            <a:r>
              <a:rPr lang="en-US" altLang="en-US" sz="3000" dirty="0">
                <a:solidFill>
                  <a:srgbClr val="009900"/>
                </a:solidFill>
                <a:latin typeface="Calibri" panose="020F0502020204030204" pitchFamily="34" charset="0"/>
              </a:rPr>
              <a:t>(Figure 3).</a:t>
            </a:r>
          </a:p>
          <a:p>
            <a:pPr algn="just"/>
            <a:endParaRPr lang="en-US" altLang="en-US" sz="3000" dirty="0">
              <a:latin typeface="Calibri" panose="020F0502020204030204" pitchFamily="34" charset="0"/>
            </a:endParaRPr>
          </a:p>
        </p:txBody>
      </p:sp>
      <p:sp>
        <p:nvSpPr>
          <p:cNvPr id="2472" name="Text Box 424"/>
          <p:cNvSpPr txBox="1">
            <a:spLocks noChangeArrowheads="1"/>
          </p:cNvSpPr>
          <p:nvPr/>
        </p:nvSpPr>
        <p:spPr bwMode="auto">
          <a:xfrm>
            <a:off x="22358350" y="5626100"/>
            <a:ext cx="10144125" cy="615359"/>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altLang="en-US" sz="3400" b="1" dirty="0" smtClean="0">
                <a:solidFill>
                  <a:srgbClr val="F8F8F8"/>
                </a:solidFill>
                <a:latin typeface="Calibri" panose="020F0502020204030204" pitchFamily="34" charset="0"/>
              </a:rPr>
              <a:t>Method: Convolutional Neural Network</a:t>
            </a:r>
            <a:endParaRPr lang="en-US" altLang="en-US" sz="3400" b="1" dirty="0">
              <a:solidFill>
                <a:srgbClr val="F8F8F8"/>
              </a:solidFill>
              <a:latin typeface="Calibri" panose="020F0502020204030204" pitchFamily="34" charset="0"/>
            </a:endParaRPr>
          </a:p>
        </p:txBody>
      </p:sp>
      <p:sp>
        <p:nvSpPr>
          <p:cNvPr id="2473" name="Text Box 425"/>
          <p:cNvSpPr txBox="1">
            <a:spLocks noChangeArrowheads="1"/>
          </p:cNvSpPr>
          <p:nvPr/>
        </p:nvSpPr>
        <p:spPr bwMode="auto">
          <a:xfrm>
            <a:off x="22358350" y="6218238"/>
            <a:ext cx="1012507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just" eaLnBrk="0" hangingPunct="0"/>
            <a:r>
              <a:rPr lang="en-US" altLang="en-US" sz="3000" dirty="0" smtClean="0">
                <a:latin typeface="Calibri" panose="020F0502020204030204" pitchFamily="34" charset="0"/>
              </a:rPr>
              <a:t>In classification of labeled datasets, we use CNN(Convolutional Neural Network) to classify out datasets. All the layers is shown in </a:t>
            </a:r>
            <a:r>
              <a:rPr lang="en-US" altLang="en-US" sz="3000" dirty="0">
                <a:solidFill>
                  <a:srgbClr val="009900"/>
                </a:solidFill>
                <a:latin typeface="Calibri" panose="020F0502020204030204" pitchFamily="34" charset="0"/>
              </a:rPr>
              <a:t>(Figure 4).</a:t>
            </a:r>
          </a:p>
          <a:p>
            <a:pPr eaLnBrk="0" hangingPunct="0"/>
            <a:endParaRPr lang="en-US" altLang="en-US" sz="3000" dirty="0">
              <a:latin typeface="Arial Narrow" panose="020B0606020202030204" pitchFamily="34" charset="0"/>
            </a:endParaRPr>
          </a:p>
          <a:p>
            <a:pPr eaLnBrk="0" hangingPunct="0"/>
            <a:r>
              <a:rPr lang="en-US" altLang="en-US" sz="3000" dirty="0" smtClean="0">
                <a:latin typeface="Arial Narrow" panose="020B0606020202030204" pitchFamily="34" charset="0"/>
              </a:rPr>
              <a:t> </a:t>
            </a:r>
            <a:endParaRPr lang="en-US" altLang="en-US" sz="3000" dirty="0">
              <a:solidFill>
                <a:srgbClr val="009900"/>
              </a:solidFill>
              <a:latin typeface="Arial Narrow" panose="020B0606020202030204" pitchFamily="34" charset="0"/>
            </a:endParaRPr>
          </a:p>
        </p:txBody>
      </p:sp>
      <p:sp>
        <p:nvSpPr>
          <p:cNvPr id="2477" name="Text Box 429"/>
          <p:cNvSpPr txBox="1">
            <a:spLocks noChangeArrowheads="1"/>
          </p:cNvSpPr>
          <p:nvPr/>
        </p:nvSpPr>
        <p:spPr bwMode="auto">
          <a:xfrm>
            <a:off x="22358350" y="13145417"/>
            <a:ext cx="10144125" cy="969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just" eaLnBrk="0" hangingPunct="0"/>
            <a:r>
              <a:rPr lang="en-US" altLang="en-US" sz="3000" dirty="0" smtClean="0">
                <a:latin typeface="Calibri" panose="020F0502020204030204" pitchFamily="34" charset="0"/>
              </a:rPr>
              <a:t>In our model architecture, the model is shown in Figure 5</a:t>
            </a:r>
            <a:r>
              <a:rPr lang="en-US" altLang="en-US" sz="3000" dirty="0">
                <a:latin typeface="Calibri" panose="020F0502020204030204" pitchFamily="34" charset="0"/>
              </a:rPr>
              <a:t>. Let </a:t>
            </a:r>
            <a:r>
              <a:rPr lang="en-US" altLang="en-US" sz="3000" dirty="0" smtClean="0">
                <a:latin typeface="Calibri" panose="020F0502020204030204" pitchFamily="34" charset="0"/>
              </a:rPr>
              <a:t>x</a:t>
            </a:r>
            <a:r>
              <a:rPr lang="en-US" altLang="en-US" sz="3000" baseline="-25000" dirty="0" smtClean="0">
                <a:latin typeface="Calibri" panose="020F0502020204030204" pitchFamily="34" charset="0"/>
              </a:rPr>
              <a:t>i </a:t>
            </a:r>
            <a:r>
              <a:rPr lang="en-US" altLang="en-US" sz="3000" dirty="0" smtClean="0">
                <a:latin typeface="Calibri" panose="020F0502020204030204" pitchFamily="34" charset="0"/>
              </a:rPr>
              <a:t>∈ </a:t>
            </a:r>
            <a:r>
              <a:rPr lang="en-US" altLang="en-US" sz="3000" dirty="0" err="1" smtClean="0">
                <a:latin typeface="Calibri" panose="020F0502020204030204" pitchFamily="34" charset="0"/>
              </a:rPr>
              <a:t>R</a:t>
            </a:r>
            <a:r>
              <a:rPr lang="en-US" altLang="en-US" sz="3000" baseline="30000" dirty="0" err="1" smtClean="0">
                <a:latin typeface="Calibri" panose="020F0502020204030204" pitchFamily="34" charset="0"/>
              </a:rPr>
              <a:t>k</a:t>
            </a:r>
            <a:r>
              <a:rPr lang="en-US" altLang="en-US" sz="3000" dirty="0" smtClean="0">
                <a:latin typeface="Calibri" panose="020F0502020204030204" pitchFamily="34" charset="0"/>
              </a:rPr>
              <a:t> </a:t>
            </a:r>
            <a:r>
              <a:rPr lang="en-US" altLang="en-US" sz="3000" dirty="0">
                <a:latin typeface="Calibri" panose="020F0502020204030204" pitchFamily="34" charset="0"/>
              </a:rPr>
              <a:t>be the </a:t>
            </a:r>
            <a:r>
              <a:rPr lang="en-US" altLang="en-US" sz="3000" dirty="0" smtClean="0">
                <a:latin typeface="Calibri" panose="020F0502020204030204" pitchFamily="34" charset="0"/>
              </a:rPr>
              <a:t>k-</a:t>
            </a:r>
            <a:r>
              <a:rPr lang="en-US" altLang="en-US" sz="3000" dirty="0" err="1" smtClean="0">
                <a:latin typeface="Calibri" panose="020F0502020204030204" pitchFamily="34" charset="0"/>
              </a:rPr>
              <a:t>dimensionalword</a:t>
            </a:r>
            <a:r>
              <a:rPr lang="en-US" altLang="en-US" sz="3000" dirty="0" smtClean="0">
                <a:latin typeface="Calibri" panose="020F0502020204030204" pitchFamily="34" charset="0"/>
              </a:rPr>
              <a:t> </a:t>
            </a:r>
            <a:r>
              <a:rPr lang="en-US" altLang="en-US" sz="3000" dirty="0">
                <a:latin typeface="Calibri" panose="020F0502020204030204" pitchFamily="34" charset="0"/>
              </a:rPr>
              <a:t>vector corresponding to the </a:t>
            </a:r>
            <a:r>
              <a:rPr lang="en-US" altLang="en-US" sz="3000" dirty="0" err="1">
                <a:latin typeface="Calibri" panose="020F0502020204030204" pitchFamily="34" charset="0"/>
              </a:rPr>
              <a:t>i-th</a:t>
            </a:r>
            <a:r>
              <a:rPr lang="en-US" altLang="en-US" sz="3000" dirty="0">
                <a:latin typeface="Calibri" panose="020F0502020204030204" pitchFamily="34" charset="0"/>
              </a:rPr>
              <a:t> </a:t>
            </a:r>
            <a:r>
              <a:rPr lang="en-US" altLang="en-US" sz="3000" dirty="0" smtClean="0">
                <a:latin typeface="Calibri" panose="020F0502020204030204" pitchFamily="34" charset="0"/>
              </a:rPr>
              <a:t>word </a:t>
            </a:r>
            <a:r>
              <a:rPr lang="en-US" altLang="en-US" sz="3000" dirty="0">
                <a:latin typeface="Calibri" panose="020F0502020204030204" pitchFamily="34" charset="0"/>
              </a:rPr>
              <a:t>in </a:t>
            </a:r>
            <a:r>
              <a:rPr lang="en-US" altLang="en-US" sz="3000" dirty="0" smtClean="0">
                <a:latin typeface="Calibri" panose="020F0502020204030204" pitchFamily="34" charset="0"/>
              </a:rPr>
              <a:t>the sentence. (Yoon Kim et al., 2014). </a:t>
            </a:r>
            <a:r>
              <a:rPr lang="en-US" altLang="en-US" sz="3000" dirty="0">
                <a:latin typeface="Calibri" panose="020F0502020204030204" pitchFamily="34" charset="0"/>
              </a:rPr>
              <a:t>A sentence of length n (padded where necessary) is represented </a:t>
            </a:r>
            <a:r>
              <a:rPr lang="en-US" altLang="en-US" sz="3000" dirty="0" smtClean="0">
                <a:latin typeface="Calibri" panose="020F0502020204030204" pitchFamily="34" charset="0"/>
              </a:rPr>
              <a:t>as</a:t>
            </a:r>
          </a:p>
          <a:p>
            <a:pPr algn="just" eaLnBrk="0" hangingPunct="0"/>
            <a:r>
              <a:rPr lang="en-US" altLang="en-US" sz="3000" dirty="0" smtClean="0">
                <a:latin typeface="Calibri" panose="020F0502020204030204" pitchFamily="34" charset="0"/>
              </a:rPr>
              <a:t>                            x</a:t>
            </a:r>
            <a:r>
              <a:rPr lang="en-US" altLang="en-US" sz="3000" baseline="-25000" dirty="0" smtClean="0">
                <a:latin typeface="Calibri" panose="020F0502020204030204" pitchFamily="34" charset="0"/>
              </a:rPr>
              <a:t>1:n</a:t>
            </a:r>
            <a:r>
              <a:rPr lang="en-US" altLang="en-US" sz="3000" dirty="0" smtClean="0">
                <a:latin typeface="Calibri" panose="020F0502020204030204" pitchFamily="34" charset="0"/>
              </a:rPr>
              <a:t> </a:t>
            </a:r>
            <a:r>
              <a:rPr lang="en-US" altLang="en-US" sz="3000" dirty="0">
                <a:latin typeface="Calibri" panose="020F0502020204030204" pitchFamily="34" charset="0"/>
              </a:rPr>
              <a:t>= x</a:t>
            </a:r>
            <a:r>
              <a:rPr lang="en-US" altLang="en-US" sz="3000" baseline="-25000" dirty="0">
                <a:latin typeface="Calibri" panose="020F0502020204030204" pitchFamily="34" charset="0"/>
              </a:rPr>
              <a:t>1</a:t>
            </a:r>
            <a:r>
              <a:rPr lang="en-US" altLang="en-US" sz="3000" dirty="0">
                <a:latin typeface="Calibri" panose="020F0502020204030204" pitchFamily="34" charset="0"/>
              </a:rPr>
              <a:t> ⊕ x</a:t>
            </a:r>
            <a:r>
              <a:rPr lang="en-US" altLang="en-US" sz="3000" baseline="-25000" dirty="0">
                <a:latin typeface="Calibri" panose="020F0502020204030204" pitchFamily="34" charset="0"/>
              </a:rPr>
              <a:t>2</a:t>
            </a:r>
            <a:r>
              <a:rPr lang="en-US" altLang="en-US" sz="3000" dirty="0">
                <a:latin typeface="Calibri" panose="020F0502020204030204" pitchFamily="34" charset="0"/>
              </a:rPr>
              <a:t> ⊕ . . . ⊕ </a:t>
            </a:r>
            <a:r>
              <a:rPr lang="en-US" altLang="en-US" sz="3000" dirty="0" err="1">
                <a:latin typeface="Calibri" panose="020F0502020204030204" pitchFamily="34" charset="0"/>
              </a:rPr>
              <a:t>x</a:t>
            </a:r>
            <a:r>
              <a:rPr lang="en-US" altLang="en-US" sz="3000" baseline="-25000" dirty="0" err="1">
                <a:latin typeface="Calibri" panose="020F0502020204030204" pitchFamily="34" charset="0"/>
              </a:rPr>
              <a:t>n</a:t>
            </a:r>
            <a:r>
              <a:rPr lang="en-US" altLang="en-US" sz="3000" dirty="0">
                <a:latin typeface="Calibri" panose="020F0502020204030204" pitchFamily="34" charset="0"/>
              </a:rPr>
              <a:t>,</a:t>
            </a:r>
            <a:endParaRPr lang="en-US" altLang="en-US" sz="3000" dirty="0" smtClean="0">
              <a:latin typeface="Calibri" panose="020F0502020204030204" pitchFamily="34" charset="0"/>
            </a:endParaRPr>
          </a:p>
          <a:p>
            <a:pPr algn="just" eaLnBrk="0" hangingPunct="0"/>
            <a:r>
              <a:rPr lang="en-US" altLang="en-US" sz="3000" dirty="0" smtClean="0">
                <a:latin typeface="Calibri" panose="020F0502020204030204" pitchFamily="34" charset="0"/>
              </a:rPr>
              <a:t>where </a:t>
            </a:r>
            <a:r>
              <a:rPr lang="en-US" altLang="en-US" sz="3000" dirty="0">
                <a:latin typeface="Calibri" panose="020F0502020204030204" pitchFamily="34" charset="0"/>
              </a:rPr>
              <a:t>⊕ is the concatenation operator. In </a:t>
            </a:r>
            <a:r>
              <a:rPr lang="en-US" altLang="en-US" sz="3000" dirty="0" err="1" smtClean="0">
                <a:latin typeface="Calibri" panose="020F0502020204030204" pitchFamily="34" charset="0"/>
              </a:rPr>
              <a:t>general,let</a:t>
            </a:r>
            <a:r>
              <a:rPr lang="en-US" altLang="en-US" sz="3000" dirty="0" smtClean="0">
                <a:latin typeface="Calibri" panose="020F0502020204030204" pitchFamily="34" charset="0"/>
              </a:rPr>
              <a:t> </a:t>
            </a:r>
            <a:r>
              <a:rPr lang="en-US" altLang="en-US" sz="3000" dirty="0" err="1">
                <a:latin typeface="Calibri" panose="020F0502020204030204" pitchFamily="34" charset="0"/>
              </a:rPr>
              <a:t>x</a:t>
            </a:r>
            <a:r>
              <a:rPr lang="en-US" altLang="en-US" sz="3000" baseline="-25000" dirty="0" err="1">
                <a:latin typeface="Calibri" panose="020F0502020204030204" pitchFamily="34" charset="0"/>
              </a:rPr>
              <a:t>i:i+j</a:t>
            </a:r>
            <a:r>
              <a:rPr lang="en-US" altLang="en-US" sz="3000" dirty="0">
                <a:latin typeface="Calibri" panose="020F0502020204030204" pitchFamily="34" charset="0"/>
              </a:rPr>
              <a:t> refer to the concatenation of </a:t>
            </a:r>
            <a:r>
              <a:rPr lang="en-US" altLang="en-US" sz="3000" dirty="0" smtClean="0">
                <a:latin typeface="Calibri" panose="020F0502020204030204" pitchFamily="34" charset="0"/>
              </a:rPr>
              <a:t>words x</a:t>
            </a:r>
            <a:r>
              <a:rPr lang="en-US" altLang="en-US" sz="3000" baseline="-25000" dirty="0" smtClean="0">
                <a:latin typeface="Calibri" panose="020F0502020204030204" pitchFamily="34" charset="0"/>
              </a:rPr>
              <a:t>i</a:t>
            </a:r>
            <a:r>
              <a:rPr lang="en-US" altLang="en-US" sz="3000" dirty="0" smtClean="0">
                <a:latin typeface="Calibri" panose="020F0502020204030204" pitchFamily="34" charset="0"/>
              </a:rPr>
              <a:t>, </a:t>
            </a:r>
            <a:r>
              <a:rPr lang="en-US" altLang="en-US" sz="3000" dirty="0">
                <a:latin typeface="Calibri" panose="020F0502020204030204" pitchFamily="34" charset="0"/>
              </a:rPr>
              <a:t>x</a:t>
            </a:r>
            <a:r>
              <a:rPr lang="en-US" altLang="en-US" sz="3000" baseline="-25000" dirty="0">
                <a:latin typeface="Calibri" panose="020F0502020204030204" pitchFamily="34" charset="0"/>
              </a:rPr>
              <a:t>i+1</a:t>
            </a:r>
            <a:r>
              <a:rPr lang="en-US" altLang="en-US" sz="3000" dirty="0">
                <a:latin typeface="Calibri" panose="020F0502020204030204" pitchFamily="34" charset="0"/>
              </a:rPr>
              <a:t>, . . . , </a:t>
            </a:r>
            <a:r>
              <a:rPr lang="en-US" altLang="en-US" sz="3000" dirty="0" err="1">
                <a:latin typeface="Calibri" panose="020F0502020204030204" pitchFamily="34" charset="0"/>
              </a:rPr>
              <a:t>x</a:t>
            </a:r>
            <a:r>
              <a:rPr lang="en-US" altLang="en-US" sz="3000" baseline="-25000" dirty="0" err="1">
                <a:latin typeface="Calibri" panose="020F0502020204030204" pitchFamily="34" charset="0"/>
              </a:rPr>
              <a:t>i+j</a:t>
            </a:r>
            <a:r>
              <a:rPr lang="en-US" altLang="en-US" sz="3000" dirty="0">
                <a:latin typeface="Calibri" panose="020F0502020204030204" pitchFamily="34" charset="0"/>
              </a:rPr>
              <a:t> . A </a:t>
            </a:r>
            <a:r>
              <a:rPr lang="en-US" altLang="en-US" sz="3000" dirty="0" smtClean="0">
                <a:latin typeface="Calibri" panose="020F0502020204030204" pitchFamily="34" charset="0"/>
              </a:rPr>
              <a:t>convolution operation involves a </a:t>
            </a:r>
            <a:r>
              <a:rPr lang="en-US" altLang="en-US" sz="3000" dirty="0">
                <a:latin typeface="Calibri" panose="020F0502020204030204" pitchFamily="34" charset="0"/>
              </a:rPr>
              <a:t>filter w ∈ </a:t>
            </a:r>
            <a:r>
              <a:rPr lang="en-US" altLang="en-US" sz="3000" dirty="0" err="1" smtClean="0">
                <a:latin typeface="Calibri" panose="020F0502020204030204" pitchFamily="34" charset="0"/>
              </a:rPr>
              <a:t>R</a:t>
            </a:r>
            <a:r>
              <a:rPr lang="en-US" altLang="en-US" sz="3000" baseline="30000" dirty="0" err="1" smtClean="0">
                <a:latin typeface="Calibri" panose="020F0502020204030204" pitchFamily="34" charset="0"/>
              </a:rPr>
              <a:t>hk</a:t>
            </a:r>
            <a:r>
              <a:rPr lang="en-US" altLang="en-US" sz="3000" dirty="0">
                <a:latin typeface="Calibri" panose="020F0502020204030204" pitchFamily="34" charset="0"/>
              </a:rPr>
              <a:t>, which is applied to </a:t>
            </a:r>
            <a:r>
              <a:rPr lang="en-US" altLang="en-US" sz="3000" dirty="0" smtClean="0">
                <a:latin typeface="Calibri" panose="020F0502020204030204" pitchFamily="34" charset="0"/>
              </a:rPr>
              <a:t>a window of h </a:t>
            </a:r>
            <a:r>
              <a:rPr lang="en-US" altLang="en-US" sz="3000" dirty="0">
                <a:latin typeface="Calibri" panose="020F0502020204030204" pitchFamily="34" charset="0"/>
              </a:rPr>
              <a:t>words to produce a new feature. </a:t>
            </a:r>
            <a:r>
              <a:rPr lang="en-US" altLang="en-US" sz="3000" dirty="0" smtClean="0">
                <a:latin typeface="Calibri" panose="020F0502020204030204" pitchFamily="34" charset="0"/>
              </a:rPr>
              <a:t>For example</a:t>
            </a:r>
            <a:r>
              <a:rPr lang="en-US" altLang="en-US" sz="3000" dirty="0">
                <a:latin typeface="Calibri" panose="020F0502020204030204" pitchFamily="34" charset="0"/>
              </a:rPr>
              <a:t>, a feature </a:t>
            </a:r>
            <a:r>
              <a:rPr lang="en-US" altLang="en-US" sz="3000" dirty="0" smtClean="0">
                <a:latin typeface="Calibri" panose="020F0502020204030204" pitchFamily="34" charset="0"/>
              </a:rPr>
              <a:t>c</a:t>
            </a:r>
            <a:r>
              <a:rPr lang="en-US" altLang="en-US" sz="3000" baseline="-25000" dirty="0" smtClean="0">
                <a:latin typeface="Calibri" panose="020F0502020204030204" pitchFamily="34" charset="0"/>
              </a:rPr>
              <a:t>i</a:t>
            </a:r>
            <a:r>
              <a:rPr lang="en-US" altLang="en-US" sz="3000" dirty="0" smtClean="0">
                <a:latin typeface="Calibri" panose="020F0502020204030204" pitchFamily="34" charset="0"/>
              </a:rPr>
              <a:t> is </a:t>
            </a:r>
            <a:r>
              <a:rPr lang="en-US" altLang="en-US" sz="3000" dirty="0">
                <a:latin typeface="Calibri" panose="020F0502020204030204" pitchFamily="34" charset="0"/>
              </a:rPr>
              <a:t>generated from a </a:t>
            </a:r>
            <a:r>
              <a:rPr lang="en-US" altLang="en-US" sz="3000" dirty="0" smtClean="0">
                <a:latin typeface="Calibri" panose="020F0502020204030204" pitchFamily="34" charset="0"/>
              </a:rPr>
              <a:t>window of </a:t>
            </a:r>
            <a:r>
              <a:rPr lang="en-US" altLang="en-US" sz="3000" dirty="0">
                <a:latin typeface="Calibri" panose="020F0502020204030204" pitchFamily="34" charset="0"/>
              </a:rPr>
              <a:t>words x</a:t>
            </a:r>
            <a:r>
              <a:rPr lang="en-US" altLang="en-US" sz="3000" baseline="-25000" dirty="0">
                <a:latin typeface="Calibri" panose="020F0502020204030204" pitchFamily="34" charset="0"/>
              </a:rPr>
              <a:t>i:i+h−1 </a:t>
            </a:r>
            <a:r>
              <a:rPr lang="en-US" altLang="en-US" sz="3000" dirty="0" smtClean="0">
                <a:latin typeface="Calibri" panose="020F0502020204030204" pitchFamily="34" charset="0"/>
              </a:rPr>
              <a:t>by</a:t>
            </a:r>
          </a:p>
          <a:p>
            <a:pPr algn="just" eaLnBrk="0" hangingPunct="0"/>
            <a:r>
              <a:rPr lang="en-US" sz="3000" dirty="0" smtClean="0">
                <a:latin typeface="Calibri" panose="020F0502020204030204" pitchFamily="34" charset="0"/>
              </a:rPr>
              <a:t>                             </a:t>
            </a:r>
            <a:r>
              <a:rPr lang="pl-PL" sz="3000" dirty="0" smtClean="0">
                <a:latin typeface="Calibri" panose="020F0502020204030204" pitchFamily="34" charset="0"/>
              </a:rPr>
              <a:t>c</a:t>
            </a:r>
            <a:r>
              <a:rPr lang="pl-PL" sz="3000" baseline="-25000" dirty="0" smtClean="0">
                <a:latin typeface="Calibri" panose="020F0502020204030204" pitchFamily="34" charset="0"/>
              </a:rPr>
              <a:t>i </a:t>
            </a:r>
            <a:r>
              <a:rPr lang="pl-PL" sz="3000" dirty="0">
                <a:latin typeface="Calibri" panose="020F0502020204030204" pitchFamily="34" charset="0"/>
              </a:rPr>
              <a:t>= f(w · x</a:t>
            </a:r>
            <a:r>
              <a:rPr lang="pl-PL" sz="3000" baseline="-25000" dirty="0">
                <a:latin typeface="Calibri" panose="020F0502020204030204" pitchFamily="34" charset="0"/>
              </a:rPr>
              <a:t>i:i+h−1 </a:t>
            </a:r>
            <a:r>
              <a:rPr lang="pl-PL" sz="3000" dirty="0">
                <a:latin typeface="Calibri" panose="020F0502020204030204" pitchFamily="34" charset="0"/>
              </a:rPr>
              <a:t>+ b).</a:t>
            </a:r>
            <a:endParaRPr lang="en-US" altLang="en-US" sz="3000" dirty="0">
              <a:latin typeface="Calibri" panose="020F0502020204030204" pitchFamily="34" charset="0"/>
            </a:endParaRPr>
          </a:p>
          <a:p>
            <a:pPr algn="just" eaLnBrk="0" hangingPunct="0"/>
            <a:r>
              <a:rPr lang="en-US" altLang="en-US" sz="3000" dirty="0">
                <a:latin typeface="Calibri" panose="020F0502020204030204" pitchFamily="34" charset="0"/>
              </a:rPr>
              <a:t>Here b ∈ R is a bias term and f is a </a:t>
            </a:r>
            <a:r>
              <a:rPr lang="en-US" altLang="en-US" sz="3000" dirty="0" smtClean="0">
                <a:latin typeface="Calibri" panose="020F0502020204030204" pitchFamily="34" charset="0"/>
              </a:rPr>
              <a:t>non-linear function </a:t>
            </a:r>
            <a:r>
              <a:rPr lang="en-US" altLang="en-US" sz="3000" dirty="0">
                <a:latin typeface="Calibri" panose="020F0502020204030204" pitchFamily="34" charset="0"/>
              </a:rPr>
              <a:t>such as the hyperbolic tangent. This </a:t>
            </a:r>
            <a:r>
              <a:rPr lang="en-US" altLang="en-US" sz="3000" dirty="0" smtClean="0">
                <a:latin typeface="Calibri" panose="020F0502020204030204" pitchFamily="34" charset="0"/>
              </a:rPr>
              <a:t>filter is </a:t>
            </a:r>
            <a:r>
              <a:rPr lang="en-US" altLang="en-US" sz="3000" dirty="0">
                <a:latin typeface="Calibri" panose="020F0502020204030204" pitchFamily="34" charset="0"/>
              </a:rPr>
              <a:t>applied to each possible window of words in </a:t>
            </a:r>
            <a:r>
              <a:rPr lang="en-US" altLang="en-US" sz="3000" dirty="0" smtClean="0">
                <a:latin typeface="Calibri" panose="020F0502020204030204" pitchFamily="34" charset="0"/>
              </a:rPr>
              <a:t>the sentence </a:t>
            </a:r>
            <a:r>
              <a:rPr lang="en-US" altLang="en-US" sz="3000" dirty="0">
                <a:latin typeface="Calibri" panose="020F0502020204030204" pitchFamily="34" charset="0"/>
              </a:rPr>
              <a:t>{x</a:t>
            </a:r>
            <a:r>
              <a:rPr lang="en-US" altLang="en-US" sz="3000" baseline="-25000" dirty="0">
                <a:latin typeface="Calibri" panose="020F0502020204030204" pitchFamily="34" charset="0"/>
              </a:rPr>
              <a:t>1:h</a:t>
            </a:r>
            <a:r>
              <a:rPr lang="en-US" altLang="en-US" sz="3000" dirty="0">
                <a:latin typeface="Calibri" panose="020F0502020204030204" pitchFamily="34" charset="0"/>
              </a:rPr>
              <a:t>, x</a:t>
            </a:r>
            <a:r>
              <a:rPr lang="en-US" altLang="en-US" sz="3000" baseline="-25000" dirty="0">
                <a:latin typeface="Calibri" panose="020F0502020204030204" pitchFamily="34" charset="0"/>
              </a:rPr>
              <a:t>2:h+1</a:t>
            </a:r>
            <a:r>
              <a:rPr lang="en-US" altLang="en-US" sz="3000" dirty="0">
                <a:latin typeface="Calibri" panose="020F0502020204030204" pitchFamily="34" charset="0"/>
              </a:rPr>
              <a:t>, . . . , x</a:t>
            </a:r>
            <a:r>
              <a:rPr lang="en-US" altLang="en-US" sz="3000" baseline="-25000" dirty="0">
                <a:latin typeface="Calibri" panose="020F0502020204030204" pitchFamily="34" charset="0"/>
              </a:rPr>
              <a:t>n−h+1:n</a:t>
            </a:r>
            <a:r>
              <a:rPr lang="en-US" altLang="en-US" sz="3000" dirty="0">
                <a:latin typeface="Calibri" panose="020F0502020204030204" pitchFamily="34" charset="0"/>
              </a:rPr>
              <a:t>} to produce</a:t>
            </a:r>
          </a:p>
          <a:p>
            <a:pPr algn="just" eaLnBrk="0" hangingPunct="0"/>
            <a:r>
              <a:rPr lang="en-US" altLang="en-US" sz="3000" dirty="0">
                <a:latin typeface="Calibri" panose="020F0502020204030204" pitchFamily="34" charset="0"/>
              </a:rPr>
              <a:t>a feature map</a:t>
            </a:r>
          </a:p>
          <a:p>
            <a:pPr algn="just" eaLnBrk="0" hangingPunct="0"/>
            <a:r>
              <a:rPr lang="en-US" altLang="en-US" sz="3000" dirty="0">
                <a:latin typeface="Calibri" panose="020F0502020204030204" pitchFamily="34" charset="0"/>
              </a:rPr>
              <a:t>c = [c</a:t>
            </a:r>
            <a:r>
              <a:rPr lang="en-US" altLang="en-US" sz="3000" baseline="-25000" dirty="0">
                <a:latin typeface="Calibri" panose="020F0502020204030204" pitchFamily="34" charset="0"/>
              </a:rPr>
              <a:t>1</a:t>
            </a:r>
            <a:r>
              <a:rPr lang="en-US" altLang="en-US" sz="3000" dirty="0">
                <a:latin typeface="Calibri" panose="020F0502020204030204" pitchFamily="34" charset="0"/>
              </a:rPr>
              <a:t>, c</a:t>
            </a:r>
            <a:r>
              <a:rPr lang="en-US" altLang="en-US" sz="3000" baseline="-25000" dirty="0">
                <a:latin typeface="Calibri" panose="020F0502020204030204" pitchFamily="34" charset="0"/>
              </a:rPr>
              <a:t>2</a:t>
            </a:r>
            <a:r>
              <a:rPr lang="en-US" altLang="en-US" sz="3000" dirty="0">
                <a:latin typeface="Calibri" panose="020F0502020204030204" pitchFamily="34" charset="0"/>
              </a:rPr>
              <a:t>, . . . , c</a:t>
            </a:r>
            <a:r>
              <a:rPr lang="en-US" altLang="en-US" sz="3000" baseline="-25000" dirty="0">
                <a:latin typeface="Calibri" panose="020F0502020204030204" pitchFamily="34" charset="0"/>
              </a:rPr>
              <a:t>n−h+1</a:t>
            </a:r>
            <a:r>
              <a:rPr lang="en-US" altLang="en-US" sz="3000" dirty="0">
                <a:latin typeface="Calibri" panose="020F0502020204030204" pitchFamily="34" charset="0"/>
              </a:rPr>
              <a:t>], </a:t>
            </a:r>
            <a:r>
              <a:rPr lang="en-US" altLang="en-US" sz="3000" dirty="0" smtClean="0">
                <a:latin typeface="Calibri" panose="020F0502020204030204" pitchFamily="34" charset="0"/>
              </a:rPr>
              <a:t> with </a:t>
            </a:r>
            <a:r>
              <a:rPr lang="en-US" altLang="en-US" sz="3000" dirty="0">
                <a:latin typeface="Calibri" panose="020F0502020204030204" pitchFamily="34" charset="0"/>
              </a:rPr>
              <a:t>c ∈ </a:t>
            </a:r>
            <a:r>
              <a:rPr lang="en-US" altLang="en-US" sz="3000" dirty="0" smtClean="0">
                <a:latin typeface="Calibri" panose="020F0502020204030204" pitchFamily="34" charset="0"/>
              </a:rPr>
              <a:t>R</a:t>
            </a:r>
            <a:r>
              <a:rPr lang="en-US" altLang="en-US" sz="3000" baseline="30000" dirty="0" smtClean="0">
                <a:latin typeface="Calibri" panose="020F0502020204030204" pitchFamily="34" charset="0"/>
              </a:rPr>
              <a:t>n</a:t>
            </a:r>
            <a:r>
              <a:rPr lang="en-US" altLang="en-US" sz="3000" baseline="30000" dirty="0">
                <a:latin typeface="Calibri" panose="020F0502020204030204" pitchFamily="34" charset="0"/>
              </a:rPr>
              <a:t>−h+1</a:t>
            </a:r>
            <a:r>
              <a:rPr lang="en-US" altLang="en-US" sz="3000" dirty="0">
                <a:latin typeface="Calibri" panose="020F0502020204030204" pitchFamily="34" charset="0"/>
              </a:rPr>
              <a:t>.</a:t>
            </a:r>
          </a:p>
        </p:txBody>
      </p:sp>
      <p:graphicFrame>
        <p:nvGraphicFramePr>
          <p:cNvPr id="4" name="Object 439"/>
          <p:cNvGraphicFramePr>
            <a:graphicFrameLocks noChangeAspect="1"/>
          </p:cNvGraphicFramePr>
          <p:nvPr>
            <p:extLst>
              <p:ext uri="{D42A27DB-BD31-4B8C-83A1-F6EECF244321}">
                <p14:modId xmlns:p14="http://schemas.microsoft.com/office/powerpoint/2010/main" val="1939307279"/>
              </p:ext>
            </p:extLst>
          </p:nvPr>
        </p:nvGraphicFramePr>
        <p:xfrm>
          <a:off x="33438638" y="12463339"/>
          <a:ext cx="9656097" cy="64664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08" name="Group 460"/>
          <p:cNvGraphicFramePr>
            <a:graphicFrameLocks noGrp="1"/>
          </p:cNvGraphicFramePr>
          <p:nvPr>
            <p:extLst>
              <p:ext uri="{D42A27DB-BD31-4B8C-83A1-F6EECF244321}">
                <p14:modId xmlns:p14="http://schemas.microsoft.com/office/powerpoint/2010/main" val="1546982720"/>
              </p:ext>
            </p:extLst>
          </p:nvPr>
        </p:nvGraphicFramePr>
        <p:xfrm>
          <a:off x="33810692" y="25830120"/>
          <a:ext cx="8911990" cy="4708320"/>
        </p:xfrm>
        <a:graphic>
          <a:graphicData uri="http://schemas.openxmlformats.org/drawingml/2006/table">
            <a:tbl>
              <a:tblPr/>
              <a:tblGrid>
                <a:gridCol w="1782398">
                  <a:extLst>
                    <a:ext uri="{9D8B030D-6E8A-4147-A177-3AD203B41FA5}">
                      <a16:colId xmlns:a16="http://schemas.microsoft.com/office/drawing/2014/main" val="2612833912"/>
                    </a:ext>
                  </a:extLst>
                </a:gridCol>
                <a:gridCol w="1782398">
                  <a:extLst>
                    <a:ext uri="{9D8B030D-6E8A-4147-A177-3AD203B41FA5}">
                      <a16:colId xmlns:a16="http://schemas.microsoft.com/office/drawing/2014/main" val="876621143"/>
                    </a:ext>
                  </a:extLst>
                </a:gridCol>
                <a:gridCol w="1782398">
                  <a:extLst>
                    <a:ext uri="{9D8B030D-6E8A-4147-A177-3AD203B41FA5}">
                      <a16:colId xmlns:a16="http://schemas.microsoft.com/office/drawing/2014/main" val="2806744246"/>
                    </a:ext>
                  </a:extLst>
                </a:gridCol>
                <a:gridCol w="1782398">
                  <a:extLst>
                    <a:ext uri="{9D8B030D-6E8A-4147-A177-3AD203B41FA5}">
                      <a16:colId xmlns:a16="http://schemas.microsoft.com/office/drawing/2014/main" val="784184684"/>
                    </a:ext>
                  </a:extLst>
                </a:gridCol>
                <a:gridCol w="1782398">
                  <a:extLst>
                    <a:ext uri="{9D8B030D-6E8A-4147-A177-3AD203B41FA5}">
                      <a16:colId xmlns:a16="http://schemas.microsoft.com/office/drawing/2014/main" val="695237308"/>
                    </a:ext>
                  </a:extLst>
                </a:gridCol>
              </a:tblGrid>
              <a:tr h="753960">
                <a:tc gridSpan="5">
                  <a:txBody>
                    <a:bodyPr/>
                    <a:lstStyle>
                      <a:lvl1pPr>
                        <a:spcBef>
                          <a:spcPct val="20000"/>
                        </a:spcBef>
                        <a:defRPr sz="2500">
                          <a:solidFill>
                            <a:schemeClr val="tx1"/>
                          </a:solidFill>
                          <a:latin typeface="Arial" panose="020B0604020202020204" pitchFamily="34" charset="0"/>
                        </a:defRPr>
                      </a:lvl1pPr>
                      <a:lvl2pPr>
                        <a:spcBef>
                          <a:spcPct val="20000"/>
                        </a:spcBef>
                        <a:defRPr sz="25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sz="1700">
                          <a:solidFill>
                            <a:schemeClr val="tx1"/>
                          </a:solidFill>
                          <a:latin typeface="Arial" panose="020B0604020202020204" pitchFamily="34" charset="0"/>
                        </a:defRPr>
                      </a:lvl4pPr>
                      <a:lvl5pPr>
                        <a:spcBef>
                          <a:spcPct val="20000"/>
                        </a:spcBef>
                        <a:defRPr sz="1700">
                          <a:solidFill>
                            <a:schemeClr val="tx1"/>
                          </a:solidFill>
                          <a:latin typeface="Arial" panose="020B0604020202020204" pitchFamily="34" charset="0"/>
                        </a:defRPr>
                      </a:lvl5pPr>
                      <a:lvl6pPr fontAlgn="base">
                        <a:spcBef>
                          <a:spcPct val="20000"/>
                        </a:spcBef>
                        <a:spcAft>
                          <a:spcPct val="0"/>
                        </a:spcAft>
                        <a:defRPr sz="1700">
                          <a:solidFill>
                            <a:schemeClr val="tx1"/>
                          </a:solidFill>
                          <a:latin typeface="Arial" panose="020B0604020202020204" pitchFamily="34" charset="0"/>
                        </a:defRPr>
                      </a:lvl6pPr>
                      <a:lvl7pPr fontAlgn="base">
                        <a:spcBef>
                          <a:spcPct val="20000"/>
                        </a:spcBef>
                        <a:spcAft>
                          <a:spcPct val="0"/>
                        </a:spcAft>
                        <a:defRPr sz="1700">
                          <a:solidFill>
                            <a:schemeClr val="tx1"/>
                          </a:solidFill>
                          <a:latin typeface="Arial" panose="020B0604020202020204" pitchFamily="34" charset="0"/>
                        </a:defRPr>
                      </a:lvl7pPr>
                      <a:lvl8pPr fontAlgn="base">
                        <a:spcBef>
                          <a:spcPct val="20000"/>
                        </a:spcBef>
                        <a:spcAft>
                          <a:spcPct val="0"/>
                        </a:spcAft>
                        <a:defRPr sz="1700">
                          <a:solidFill>
                            <a:schemeClr val="tx1"/>
                          </a:solidFill>
                          <a:latin typeface="Arial" panose="020B0604020202020204" pitchFamily="34" charset="0"/>
                        </a:defRPr>
                      </a:lvl8pPr>
                      <a:lvl9pPr fontAlgn="base">
                        <a:spcBef>
                          <a:spcPct val="20000"/>
                        </a:spcBef>
                        <a:spcAft>
                          <a:spcPct val="0"/>
                        </a:spcAft>
                        <a:defRPr sz="17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Calibri" panose="020F0502020204030204" pitchFamily="34" charset="0"/>
                        </a:rPr>
                        <a:t>Tests results for different datasets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252520174"/>
                  </a:ext>
                </a:extLst>
              </a:tr>
              <a:tr h="753960">
                <a:tc>
                  <a:txBody>
                    <a:bodyPr/>
                    <a:lstStyle/>
                    <a:p>
                      <a:pPr algn="ctr"/>
                      <a:endParaRPr lang="en-US" sz="2400" dirty="0">
                        <a:latin typeface="Calibri" panose="020F050202020403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News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Movie Review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Large Movie Review</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Amazon Food Review</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2710897191"/>
                  </a:ext>
                </a:extLst>
              </a:tr>
              <a:tr h="753960">
                <a:tc>
                  <a:txBody>
                    <a:bodyPr/>
                    <a:lstStyle>
                      <a:lvl1pPr>
                        <a:spcBef>
                          <a:spcPct val="20000"/>
                        </a:spcBef>
                        <a:defRPr sz="2500">
                          <a:solidFill>
                            <a:schemeClr val="tx1"/>
                          </a:solidFill>
                          <a:latin typeface="Arial" panose="020B0604020202020204" pitchFamily="34" charset="0"/>
                        </a:defRPr>
                      </a:lvl1pPr>
                      <a:lvl2pPr>
                        <a:spcBef>
                          <a:spcPct val="20000"/>
                        </a:spcBef>
                        <a:defRPr sz="25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sz="1700">
                          <a:solidFill>
                            <a:schemeClr val="tx1"/>
                          </a:solidFill>
                          <a:latin typeface="Arial" panose="020B0604020202020204" pitchFamily="34" charset="0"/>
                        </a:defRPr>
                      </a:lvl4pPr>
                      <a:lvl5pPr>
                        <a:spcBef>
                          <a:spcPct val="20000"/>
                        </a:spcBef>
                        <a:defRPr sz="1700">
                          <a:solidFill>
                            <a:schemeClr val="tx1"/>
                          </a:solidFill>
                          <a:latin typeface="Arial" panose="020B0604020202020204" pitchFamily="34" charset="0"/>
                        </a:defRPr>
                      </a:lvl5pPr>
                      <a:lvl6pPr fontAlgn="base">
                        <a:spcBef>
                          <a:spcPct val="20000"/>
                        </a:spcBef>
                        <a:spcAft>
                          <a:spcPct val="0"/>
                        </a:spcAft>
                        <a:defRPr sz="1700">
                          <a:solidFill>
                            <a:schemeClr val="tx1"/>
                          </a:solidFill>
                          <a:latin typeface="Arial" panose="020B0604020202020204" pitchFamily="34" charset="0"/>
                        </a:defRPr>
                      </a:lvl6pPr>
                      <a:lvl7pPr fontAlgn="base">
                        <a:spcBef>
                          <a:spcPct val="20000"/>
                        </a:spcBef>
                        <a:spcAft>
                          <a:spcPct val="0"/>
                        </a:spcAft>
                        <a:defRPr sz="1700">
                          <a:solidFill>
                            <a:schemeClr val="tx1"/>
                          </a:solidFill>
                          <a:latin typeface="Arial" panose="020B0604020202020204" pitchFamily="34" charset="0"/>
                        </a:defRPr>
                      </a:lvl7pPr>
                      <a:lvl8pPr fontAlgn="base">
                        <a:spcBef>
                          <a:spcPct val="20000"/>
                        </a:spcBef>
                        <a:spcAft>
                          <a:spcPct val="0"/>
                        </a:spcAft>
                        <a:defRPr sz="1700">
                          <a:solidFill>
                            <a:schemeClr val="tx1"/>
                          </a:solidFill>
                          <a:latin typeface="Arial" panose="020B0604020202020204" pitchFamily="34" charset="0"/>
                        </a:defRPr>
                      </a:lvl8pPr>
                      <a:lvl9pPr fontAlgn="base">
                        <a:spcBef>
                          <a:spcPct val="20000"/>
                        </a:spcBef>
                        <a:spcAft>
                          <a:spcPct val="0"/>
                        </a:spcAft>
                        <a:defRPr sz="17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Calibri" panose="020F0502020204030204" pitchFamily="34" charset="0"/>
                        </a:rPr>
                        <a:t>Without Embedding &amp;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0.856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0.658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0.711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0.735</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3309385577"/>
                  </a:ext>
                </a:extLst>
              </a:tr>
              <a:tr h="753960">
                <a:tc>
                  <a:txBody>
                    <a:bodyPr/>
                    <a:lstStyle>
                      <a:lvl1pPr>
                        <a:spcBef>
                          <a:spcPct val="20000"/>
                        </a:spcBef>
                        <a:defRPr sz="2500">
                          <a:solidFill>
                            <a:schemeClr val="tx1"/>
                          </a:solidFill>
                          <a:latin typeface="Arial" panose="020B0604020202020204" pitchFamily="34" charset="0"/>
                        </a:defRPr>
                      </a:lvl1pPr>
                      <a:lvl2pPr>
                        <a:spcBef>
                          <a:spcPct val="20000"/>
                        </a:spcBef>
                        <a:defRPr sz="25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sz="1700">
                          <a:solidFill>
                            <a:schemeClr val="tx1"/>
                          </a:solidFill>
                          <a:latin typeface="Arial" panose="020B0604020202020204" pitchFamily="34" charset="0"/>
                        </a:defRPr>
                      </a:lvl4pPr>
                      <a:lvl5pPr>
                        <a:spcBef>
                          <a:spcPct val="20000"/>
                        </a:spcBef>
                        <a:defRPr sz="1700">
                          <a:solidFill>
                            <a:schemeClr val="tx1"/>
                          </a:solidFill>
                          <a:latin typeface="Arial" panose="020B0604020202020204" pitchFamily="34" charset="0"/>
                        </a:defRPr>
                      </a:lvl5pPr>
                      <a:lvl6pPr fontAlgn="base">
                        <a:spcBef>
                          <a:spcPct val="20000"/>
                        </a:spcBef>
                        <a:spcAft>
                          <a:spcPct val="0"/>
                        </a:spcAft>
                        <a:defRPr sz="1700">
                          <a:solidFill>
                            <a:schemeClr val="tx1"/>
                          </a:solidFill>
                          <a:latin typeface="Arial" panose="020B0604020202020204" pitchFamily="34" charset="0"/>
                        </a:defRPr>
                      </a:lvl6pPr>
                      <a:lvl7pPr fontAlgn="base">
                        <a:spcBef>
                          <a:spcPct val="20000"/>
                        </a:spcBef>
                        <a:spcAft>
                          <a:spcPct val="0"/>
                        </a:spcAft>
                        <a:defRPr sz="1700">
                          <a:solidFill>
                            <a:schemeClr val="tx1"/>
                          </a:solidFill>
                          <a:latin typeface="Arial" panose="020B0604020202020204" pitchFamily="34" charset="0"/>
                        </a:defRPr>
                      </a:lvl7pPr>
                      <a:lvl8pPr fontAlgn="base">
                        <a:spcBef>
                          <a:spcPct val="20000"/>
                        </a:spcBef>
                        <a:spcAft>
                          <a:spcPct val="0"/>
                        </a:spcAft>
                        <a:defRPr sz="1700">
                          <a:solidFill>
                            <a:schemeClr val="tx1"/>
                          </a:solidFill>
                          <a:latin typeface="Arial" panose="020B0604020202020204" pitchFamily="34" charset="0"/>
                        </a:defRPr>
                      </a:lvl8pPr>
                      <a:lvl9pPr fontAlgn="base">
                        <a:spcBef>
                          <a:spcPct val="20000"/>
                        </a:spcBef>
                        <a:spcAft>
                          <a:spcPct val="0"/>
                        </a:spcAft>
                        <a:defRPr sz="17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Calibri" panose="020F0502020204030204" pitchFamily="34" charset="0"/>
                        </a:rPr>
                        <a:t>With Embedding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a:solidFill>
                            <a:srgbClr val="000000"/>
                          </a:solidFill>
                          <a:effectLst/>
                          <a:latin typeface="Calibri" panose="020F0502020204030204" pitchFamily="34" charset="0"/>
                        </a:rPr>
                        <a:t>0.947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0.718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0.832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0.876</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2419045265"/>
                  </a:ext>
                </a:extLst>
              </a:tr>
              <a:tr h="753960">
                <a:tc>
                  <a:txBody>
                    <a:bodyPr/>
                    <a:lstStyle>
                      <a:lvl1pPr>
                        <a:spcBef>
                          <a:spcPct val="20000"/>
                        </a:spcBef>
                        <a:defRPr sz="2500">
                          <a:solidFill>
                            <a:schemeClr val="tx1"/>
                          </a:solidFill>
                          <a:latin typeface="Arial" panose="020B0604020202020204" pitchFamily="34" charset="0"/>
                        </a:defRPr>
                      </a:lvl1pPr>
                      <a:lvl2pPr>
                        <a:spcBef>
                          <a:spcPct val="20000"/>
                        </a:spcBef>
                        <a:defRPr sz="25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sz="1700">
                          <a:solidFill>
                            <a:schemeClr val="tx1"/>
                          </a:solidFill>
                          <a:latin typeface="Arial" panose="020B0604020202020204" pitchFamily="34" charset="0"/>
                        </a:defRPr>
                      </a:lvl4pPr>
                      <a:lvl5pPr>
                        <a:spcBef>
                          <a:spcPct val="20000"/>
                        </a:spcBef>
                        <a:defRPr sz="1700">
                          <a:solidFill>
                            <a:schemeClr val="tx1"/>
                          </a:solidFill>
                          <a:latin typeface="Arial" panose="020B0604020202020204" pitchFamily="34" charset="0"/>
                        </a:defRPr>
                      </a:lvl5pPr>
                      <a:lvl6pPr fontAlgn="base">
                        <a:spcBef>
                          <a:spcPct val="20000"/>
                        </a:spcBef>
                        <a:spcAft>
                          <a:spcPct val="0"/>
                        </a:spcAft>
                        <a:defRPr sz="1700">
                          <a:solidFill>
                            <a:schemeClr val="tx1"/>
                          </a:solidFill>
                          <a:latin typeface="Arial" panose="020B0604020202020204" pitchFamily="34" charset="0"/>
                        </a:defRPr>
                      </a:lvl6pPr>
                      <a:lvl7pPr fontAlgn="base">
                        <a:spcBef>
                          <a:spcPct val="20000"/>
                        </a:spcBef>
                        <a:spcAft>
                          <a:spcPct val="0"/>
                        </a:spcAft>
                        <a:defRPr sz="1700">
                          <a:solidFill>
                            <a:schemeClr val="tx1"/>
                          </a:solidFill>
                          <a:latin typeface="Arial" panose="020B0604020202020204" pitchFamily="34" charset="0"/>
                        </a:defRPr>
                      </a:lvl7pPr>
                      <a:lvl8pPr fontAlgn="base">
                        <a:spcBef>
                          <a:spcPct val="20000"/>
                        </a:spcBef>
                        <a:spcAft>
                          <a:spcPct val="0"/>
                        </a:spcAft>
                        <a:defRPr sz="1700">
                          <a:solidFill>
                            <a:schemeClr val="tx1"/>
                          </a:solidFill>
                          <a:latin typeface="Arial" panose="020B0604020202020204" pitchFamily="34" charset="0"/>
                        </a:defRPr>
                      </a:lvl8pPr>
                      <a:lvl9pPr fontAlgn="base">
                        <a:spcBef>
                          <a:spcPct val="20000"/>
                        </a:spcBef>
                        <a:spcAft>
                          <a:spcPct val="0"/>
                        </a:spcAft>
                        <a:defRPr sz="17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Calibri" panose="020F0502020204030204" pitchFamily="34" charset="0"/>
                        </a:rPr>
                        <a:t>With Embedding &amp;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0.971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0.764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0.843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algn="ctr" fontAlgn="b"/>
                      <a:r>
                        <a:rPr lang="en-US" sz="2400" b="0" i="0" u="none" strike="noStrike" dirty="0">
                          <a:solidFill>
                            <a:srgbClr val="000000"/>
                          </a:solidFill>
                          <a:effectLst/>
                          <a:latin typeface="Calibri" panose="020F0502020204030204" pitchFamily="34" charset="0"/>
                        </a:rPr>
                        <a:t>0.887</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79374143"/>
                  </a:ext>
                </a:extLst>
              </a:tr>
            </a:tbl>
          </a:graphicData>
        </a:graphic>
      </p:graphicFrame>
      <p:sp>
        <p:nvSpPr>
          <p:cNvPr id="2526" name="Text Box 478"/>
          <p:cNvSpPr txBox="1">
            <a:spLocks noChangeArrowheads="1"/>
          </p:cNvSpPr>
          <p:nvPr/>
        </p:nvSpPr>
        <p:spPr bwMode="auto">
          <a:xfrm>
            <a:off x="33326388" y="5638800"/>
            <a:ext cx="9880600" cy="615359"/>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altLang="en-US" sz="3400" b="1" dirty="0" smtClean="0">
                <a:solidFill>
                  <a:srgbClr val="F8F8F8"/>
                </a:solidFill>
                <a:latin typeface="Calibri" panose="020F0502020204030204" pitchFamily="34" charset="0"/>
              </a:rPr>
              <a:t>Results</a:t>
            </a:r>
            <a:endParaRPr lang="en-US" altLang="en-US" sz="3400" b="1" dirty="0">
              <a:solidFill>
                <a:srgbClr val="F8F8F8"/>
              </a:solidFill>
              <a:latin typeface="Calibri" panose="020F0502020204030204" pitchFamily="34" charset="0"/>
            </a:endParaRPr>
          </a:p>
        </p:txBody>
      </p:sp>
      <p:sp>
        <p:nvSpPr>
          <p:cNvPr id="2527" name="Text Box 479"/>
          <p:cNvSpPr txBox="1">
            <a:spLocks noChangeArrowheads="1"/>
          </p:cNvSpPr>
          <p:nvPr/>
        </p:nvSpPr>
        <p:spPr bwMode="auto">
          <a:xfrm>
            <a:off x="33344334" y="20160238"/>
            <a:ext cx="9880600" cy="615359"/>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altLang="en-US" sz="3400" b="1" dirty="0" smtClean="0">
                <a:solidFill>
                  <a:srgbClr val="F8F8F8"/>
                </a:solidFill>
                <a:latin typeface="Calibri" panose="020F0502020204030204" pitchFamily="34" charset="0"/>
              </a:rPr>
              <a:t>Conclusion</a:t>
            </a:r>
            <a:endParaRPr lang="en-US" altLang="en-US" sz="3400" b="1" dirty="0">
              <a:solidFill>
                <a:srgbClr val="F8F8F8"/>
              </a:solidFill>
              <a:latin typeface="Calibri" panose="020F0502020204030204" pitchFamily="34" charset="0"/>
            </a:endParaRPr>
          </a:p>
        </p:txBody>
      </p:sp>
      <p:sp>
        <p:nvSpPr>
          <p:cNvPr id="2530" name="Text Box 482"/>
          <p:cNvSpPr txBox="1">
            <a:spLocks noChangeArrowheads="1"/>
          </p:cNvSpPr>
          <p:nvPr/>
        </p:nvSpPr>
        <p:spPr bwMode="auto">
          <a:xfrm>
            <a:off x="33344627" y="20783827"/>
            <a:ext cx="9880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just"/>
            <a:r>
              <a:rPr lang="en-US" altLang="en-US" sz="3000" dirty="0" smtClean="0">
                <a:latin typeface="Calibri" panose="020F0502020204030204" pitchFamily="34" charset="0"/>
              </a:rPr>
              <a:t>Based on the tests from different datasets, (as shown in </a:t>
            </a:r>
            <a:r>
              <a:rPr lang="en-US" altLang="en-US" sz="3000" dirty="0" smtClean="0">
                <a:solidFill>
                  <a:srgbClr val="009900"/>
                </a:solidFill>
                <a:latin typeface="Calibri" panose="020F0502020204030204" pitchFamily="34" charset="0"/>
              </a:rPr>
              <a:t>Table </a:t>
            </a:r>
            <a:r>
              <a:rPr lang="en-US" altLang="en-US" sz="3000" dirty="0">
                <a:solidFill>
                  <a:srgbClr val="009900"/>
                </a:solidFill>
                <a:latin typeface="Calibri" panose="020F0502020204030204" pitchFamily="34" charset="0"/>
              </a:rPr>
              <a:t>1</a:t>
            </a:r>
            <a:r>
              <a:rPr lang="en-US" altLang="en-US" sz="3000" dirty="0" smtClean="0">
                <a:latin typeface="Calibri" panose="020F0502020204030204" pitchFamily="34" charset="0"/>
              </a:rPr>
              <a:t>)with embedding or without embedding, we can get the following conclusion:</a:t>
            </a:r>
            <a:endParaRPr lang="en-US" altLang="en-US" sz="3000" dirty="0">
              <a:latin typeface="Calibri" panose="020F0502020204030204" pitchFamily="34" charset="0"/>
            </a:endParaRPr>
          </a:p>
          <a:p>
            <a:pPr lvl="1" algn="just">
              <a:buClr>
                <a:schemeClr val="hlink"/>
              </a:buClr>
              <a:buSzPct val="120000"/>
              <a:buFont typeface="Wingdings" panose="05000000000000000000" pitchFamily="2" charset="2"/>
              <a:buChar char="§"/>
            </a:pPr>
            <a:r>
              <a:rPr lang="en-US" altLang="en-US" sz="3000" dirty="0" smtClean="0">
                <a:latin typeface="Calibri" panose="020F0502020204030204" pitchFamily="34" charset="0"/>
              </a:rPr>
              <a:t>Our model outperforms the original Convolutional neural network for classification without embedding.</a:t>
            </a:r>
            <a:endParaRPr lang="en-US" altLang="en-US" sz="3000" dirty="0">
              <a:latin typeface="Calibri" panose="020F0502020204030204" pitchFamily="34" charset="0"/>
            </a:endParaRPr>
          </a:p>
          <a:p>
            <a:pPr lvl="1" algn="just">
              <a:buClr>
                <a:schemeClr val="hlink"/>
              </a:buClr>
              <a:buSzPct val="120000"/>
              <a:buFont typeface="Wingdings" panose="05000000000000000000" pitchFamily="2" charset="2"/>
              <a:buChar char="§"/>
            </a:pPr>
            <a:r>
              <a:rPr lang="en-US" altLang="en-US" sz="3000" dirty="0" smtClean="0">
                <a:latin typeface="Calibri" panose="020F0502020204030204" pitchFamily="34" charset="0"/>
              </a:rPr>
              <a:t>Self-taught learning for using unlabeled data extracted important features.</a:t>
            </a:r>
            <a:endParaRPr lang="en-US" altLang="en-US" sz="3000" dirty="0">
              <a:latin typeface="Calibri" panose="020F0502020204030204" pitchFamily="34" charset="0"/>
            </a:endParaRPr>
          </a:p>
          <a:p>
            <a:pPr lvl="1" algn="just">
              <a:buClr>
                <a:schemeClr val="hlink"/>
              </a:buClr>
              <a:buSzPct val="120000"/>
              <a:buFont typeface="Wingdings" panose="05000000000000000000" pitchFamily="2" charset="2"/>
              <a:buChar char="§"/>
            </a:pPr>
            <a:r>
              <a:rPr lang="en-US" altLang="en-US" sz="3000" dirty="0" smtClean="0">
                <a:latin typeface="Calibri" panose="020F0502020204030204" pitchFamily="34" charset="0"/>
              </a:rPr>
              <a:t>Sematic-Syntactic word relationships learned from skip gram model enhanced our supervised learning</a:t>
            </a:r>
            <a:r>
              <a:rPr lang="en-US" altLang="en-US" sz="3000" dirty="0">
                <a:latin typeface="Calibri" panose="020F0502020204030204" pitchFamily="34" charset="0"/>
              </a:rPr>
              <a:t>.</a:t>
            </a:r>
            <a:endParaRPr lang="en-US" altLang="en-US" dirty="0">
              <a:latin typeface="Arial Narrow" panose="020B0606020202030204" pitchFamily="34" charset="0"/>
            </a:endParaRPr>
          </a:p>
        </p:txBody>
      </p:sp>
      <p:sp>
        <p:nvSpPr>
          <p:cNvPr id="2437" name="Text Box 389"/>
          <p:cNvSpPr txBox="1">
            <a:spLocks noChangeArrowheads="1"/>
          </p:cNvSpPr>
          <p:nvPr/>
        </p:nvSpPr>
        <p:spPr bwMode="auto">
          <a:xfrm>
            <a:off x="693738" y="19237655"/>
            <a:ext cx="9873582" cy="1154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just"/>
            <a:r>
              <a:rPr lang="en-US" altLang="en-US" sz="3000" dirty="0" smtClean="0">
                <a:latin typeface="Calibri" panose="020F0502020204030204" pitchFamily="34" charset="0"/>
              </a:rPr>
              <a:t>In deep neural networks, one of the most reliable ways to get better performance is to give the algorithm more data. This has led to the  aphorism that in machine learning, “sometimes it’s not who has the best algorithm that wins; it’s who has the most data.”</a:t>
            </a:r>
          </a:p>
          <a:p>
            <a:pPr algn="just"/>
            <a:endParaRPr lang="en-US" altLang="en-US" sz="3000" dirty="0" smtClean="0">
              <a:latin typeface="Calibri" panose="020F0502020204030204" pitchFamily="34" charset="0"/>
            </a:endParaRPr>
          </a:p>
          <a:p>
            <a:pPr algn="just"/>
            <a:r>
              <a:rPr lang="en-US" altLang="en-US" sz="3000" dirty="0" smtClean="0">
                <a:latin typeface="Calibri" panose="020F0502020204030204" pitchFamily="34" charset="0"/>
              </a:rPr>
              <a:t>Although there are lots of text data online, trying to get more labeled data is expensive, thus the algorithm has to get the ability to extract significant features from unlabeled data.  In particular, the promise of self-taught learning and unsupervised feature learning is that if we can get our algorithms to learn from ”unlabeled” data, then we can easily obtain and learn from massive amounts of it. </a:t>
            </a:r>
          </a:p>
          <a:p>
            <a:pPr algn="just"/>
            <a:endParaRPr lang="en-US" altLang="en-US" sz="3000" dirty="0">
              <a:latin typeface="Calibri" panose="020F0502020204030204" pitchFamily="34" charset="0"/>
            </a:endParaRPr>
          </a:p>
          <a:p>
            <a:pPr algn="just"/>
            <a:r>
              <a:rPr lang="en-US" altLang="en-US" sz="3000" dirty="0" smtClean="0">
                <a:latin typeface="Calibri" panose="020F0502020204030204" pitchFamily="34" charset="0"/>
              </a:rPr>
              <a:t>Even though a single unlabeled example is less informative than a single labeled example, if we can get tons of the former—for example, by downloading random unlabeled text documents off the internet and if our algorithms can exploit this unlabeled data effectively, then we might be able to achieve better performance than the massive hand-engineering and massive hand-labeling approaches.</a:t>
            </a:r>
          </a:p>
        </p:txBody>
      </p:sp>
      <p:grpSp>
        <p:nvGrpSpPr>
          <p:cNvPr id="2573" name="Group 525"/>
          <p:cNvGrpSpPr>
            <a:grpSpLocks/>
          </p:cNvGrpSpPr>
          <p:nvPr/>
        </p:nvGrpSpPr>
        <p:grpSpPr bwMode="auto">
          <a:xfrm>
            <a:off x="0" y="-777875"/>
            <a:ext cx="43891200" cy="777875"/>
            <a:chOff x="0" y="-490"/>
            <a:chExt cx="27648" cy="490"/>
          </a:xfrm>
        </p:grpSpPr>
        <p:sp>
          <p:nvSpPr>
            <p:cNvPr id="2563" name="Rectangle 515"/>
            <p:cNvSpPr>
              <a:spLocks noChangeArrowheads="1"/>
            </p:cNvSpPr>
            <p:nvPr/>
          </p:nvSpPr>
          <p:spPr bwMode="auto">
            <a:xfrm>
              <a:off x="0" y="-490"/>
              <a:ext cx="27648" cy="49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nchor="ctr">
              <a:spAutoFit/>
            </a:bodyPr>
            <a:lstStyle/>
            <a:p>
              <a:endParaRPr lang="en-US"/>
            </a:p>
          </p:txBody>
        </p:sp>
        <p:sp>
          <p:nvSpPr>
            <p:cNvPr id="2564" name="Text Box 516"/>
            <p:cNvSpPr txBox="1">
              <a:spLocks noChangeArrowheads="1"/>
            </p:cNvSpPr>
            <p:nvPr/>
          </p:nvSpPr>
          <p:spPr bwMode="auto">
            <a:xfrm>
              <a:off x="2708" y="-408"/>
              <a:ext cx="368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a:latin typeface="Arial Narrow" panose="020B0606020202030204" pitchFamily="34" charset="0"/>
                </a:rPr>
                <a:t>There will be a fold here</a:t>
              </a:r>
            </a:p>
          </p:txBody>
        </p:sp>
        <p:sp>
          <p:nvSpPr>
            <p:cNvPr id="2565" name="Text Box 517"/>
            <p:cNvSpPr txBox="1">
              <a:spLocks noChangeArrowheads="1"/>
            </p:cNvSpPr>
            <p:nvPr/>
          </p:nvSpPr>
          <p:spPr bwMode="auto">
            <a:xfrm>
              <a:off x="21228" y="-396"/>
              <a:ext cx="368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Arial Narrow" panose="020B0606020202030204" pitchFamily="34" charset="0"/>
                </a:rPr>
                <a:t>There will be a fold here</a:t>
              </a:r>
            </a:p>
          </p:txBody>
        </p:sp>
        <p:grpSp>
          <p:nvGrpSpPr>
            <p:cNvPr id="2572" name="Group 524"/>
            <p:cNvGrpSpPr>
              <a:grpSpLocks/>
            </p:cNvGrpSpPr>
            <p:nvPr/>
          </p:nvGrpSpPr>
          <p:grpSpPr bwMode="auto">
            <a:xfrm>
              <a:off x="6551" y="-372"/>
              <a:ext cx="14545" cy="258"/>
              <a:chOff x="6551" y="-372"/>
              <a:chExt cx="14545" cy="258"/>
            </a:xfrm>
          </p:grpSpPr>
          <p:grpSp>
            <p:nvGrpSpPr>
              <p:cNvPr id="2568" name="Group 520"/>
              <p:cNvGrpSpPr>
                <a:grpSpLocks/>
              </p:cNvGrpSpPr>
              <p:nvPr/>
            </p:nvGrpSpPr>
            <p:grpSpPr bwMode="auto">
              <a:xfrm>
                <a:off x="6551" y="-372"/>
                <a:ext cx="720" cy="258"/>
                <a:chOff x="6551" y="-372"/>
                <a:chExt cx="720" cy="258"/>
              </a:xfrm>
            </p:grpSpPr>
            <p:sp>
              <p:nvSpPr>
                <p:cNvPr id="2566" name="AutoShape 518"/>
                <p:cNvSpPr>
                  <a:spLocks noChangeArrowheads="1"/>
                </p:cNvSpPr>
                <p:nvPr/>
              </p:nvSpPr>
              <p:spPr bwMode="auto">
                <a:xfrm>
                  <a:off x="6551" y="-372"/>
                  <a:ext cx="360" cy="258"/>
                </a:xfrm>
                <a:prstGeom prst="rightArrow">
                  <a:avLst>
                    <a:gd name="adj1" fmla="val 50000"/>
                    <a:gd name="adj2" fmla="val 34884"/>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nchor="ctr">
                  <a:spAutoFit/>
                </a:bodyPr>
                <a:lstStyle/>
                <a:p>
                  <a:endParaRPr lang="en-US"/>
                </a:p>
              </p:txBody>
            </p:sp>
            <p:sp>
              <p:nvSpPr>
                <p:cNvPr id="2567" name="AutoShape 519"/>
                <p:cNvSpPr>
                  <a:spLocks noChangeArrowheads="1"/>
                </p:cNvSpPr>
                <p:nvPr/>
              </p:nvSpPr>
              <p:spPr bwMode="auto">
                <a:xfrm rot="10800000">
                  <a:off x="6911" y="-372"/>
                  <a:ext cx="360" cy="258"/>
                </a:xfrm>
                <a:prstGeom prst="rightArrow">
                  <a:avLst>
                    <a:gd name="adj1" fmla="val 50000"/>
                    <a:gd name="adj2" fmla="val 34884"/>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nchor="ctr">
                  <a:spAutoFit/>
                </a:bodyPr>
                <a:lstStyle/>
                <a:p>
                  <a:endParaRPr lang="en-US"/>
                </a:p>
              </p:txBody>
            </p:sp>
          </p:grpSp>
          <p:grpSp>
            <p:nvGrpSpPr>
              <p:cNvPr id="2569" name="Group 521"/>
              <p:cNvGrpSpPr>
                <a:grpSpLocks/>
              </p:cNvGrpSpPr>
              <p:nvPr/>
            </p:nvGrpSpPr>
            <p:grpSpPr bwMode="auto">
              <a:xfrm>
                <a:off x="20376" y="-372"/>
                <a:ext cx="720" cy="258"/>
                <a:chOff x="6551" y="-372"/>
                <a:chExt cx="720" cy="258"/>
              </a:xfrm>
            </p:grpSpPr>
            <p:sp>
              <p:nvSpPr>
                <p:cNvPr id="2570" name="AutoShape 522"/>
                <p:cNvSpPr>
                  <a:spLocks noChangeArrowheads="1"/>
                </p:cNvSpPr>
                <p:nvPr/>
              </p:nvSpPr>
              <p:spPr bwMode="auto">
                <a:xfrm>
                  <a:off x="6551" y="-372"/>
                  <a:ext cx="360" cy="258"/>
                </a:xfrm>
                <a:prstGeom prst="rightArrow">
                  <a:avLst>
                    <a:gd name="adj1" fmla="val 50000"/>
                    <a:gd name="adj2" fmla="val 34884"/>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nchor="ctr">
                  <a:spAutoFit/>
                </a:bodyPr>
                <a:lstStyle/>
                <a:p>
                  <a:endParaRPr lang="en-US"/>
                </a:p>
              </p:txBody>
            </p:sp>
            <p:sp>
              <p:nvSpPr>
                <p:cNvPr id="2571" name="AutoShape 523"/>
                <p:cNvSpPr>
                  <a:spLocks noChangeArrowheads="1"/>
                </p:cNvSpPr>
                <p:nvPr/>
              </p:nvSpPr>
              <p:spPr bwMode="auto">
                <a:xfrm rot="10800000">
                  <a:off x="6911" y="-372"/>
                  <a:ext cx="360" cy="258"/>
                </a:xfrm>
                <a:prstGeom prst="rightArrow">
                  <a:avLst>
                    <a:gd name="adj1" fmla="val 50000"/>
                    <a:gd name="adj2" fmla="val 34884"/>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nchor="ctr">
                  <a:spAutoFit/>
                </a:bodyPr>
                <a:lstStyle/>
                <a:p>
                  <a:endParaRPr lang="en-US"/>
                </a:p>
              </p:txBody>
            </p:sp>
          </p:grpSp>
        </p:grpSp>
      </p:grpSp>
      <p:grpSp>
        <p:nvGrpSpPr>
          <p:cNvPr id="2574" name="Group 526"/>
          <p:cNvGrpSpPr>
            <a:grpSpLocks/>
          </p:cNvGrpSpPr>
          <p:nvPr/>
        </p:nvGrpSpPr>
        <p:grpSpPr bwMode="auto">
          <a:xfrm>
            <a:off x="-1588" y="32964438"/>
            <a:ext cx="43891201" cy="777875"/>
            <a:chOff x="0" y="-490"/>
            <a:chExt cx="27648" cy="490"/>
          </a:xfrm>
        </p:grpSpPr>
        <p:sp>
          <p:nvSpPr>
            <p:cNvPr id="2575" name="Rectangle 527"/>
            <p:cNvSpPr>
              <a:spLocks noChangeArrowheads="1"/>
            </p:cNvSpPr>
            <p:nvPr/>
          </p:nvSpPr>
          <p:spPr bwMode="auto">
            <a:xfrm>
              <a:off x="0" y="-490"/>
              <a:ext cx="27648" cy="49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nchor="ctr">
              <a:spAutoFit/>
            </a:bodyPr>
            <a:lstStyle/>
            <a:p>
              <a:endParaRPr lang="en-US"/>
            </a:p>
          </p:txBody>
        </p:sp>
        <p:sp>
          <p:nvSpPr>
            <p:cNvPr id="2576" name="Text Box 528"/>
            <p:cNvSpPr txBox="1">
              <a:spLocks noChangeArrowheads="1"/>
            </p:cNvSpPr>
            <p:nvPr/>
          </p:nvSpPr>
          <p:spPr bwMode="auto">
            <a:xfrm>
              <a:off x="2708" y="-408"/>
              <a:ext cx="368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a:latin typeface="Arial Narrow" panose="020B0606020202030204" pitchFamily="34" charset="0"/>
                </a:rPr>
                <a:t>There will be a fold here</a:t>
              </a:r>
            </a:p>
          </p:txBody>
        </p:sp>
        <p:sp>
          <p:nvSpPr>
            <p:cNvPr id="2577" name="Text Box 529"/>
            <p:cNvSpPr txBox="1">
              <a:spLocks noChangeArrowheads="1"/>
            </p:cNvSpPr>
            <p:nvPr/>
          </p:nvSpPr>
          <p:spPr bwMode="auto">
            <a:xfrm>
              <a:off x="21228" y="-396"/>
              <a:ext cx="368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Arial Narrow" panose="020B0606020202030204" pitchFamily="34" charset="0"/>
                </a:rPr>
                <a:t>There will be a fold here</a:t>
              </a:r>
            </a:p>
          </p:txBody>
        </p:sp>
        <p:grpSp>
          <p:nvGrpSpPr>
            <p:cNvPr id="2578" name="Group 530"/>
            <p:cNvGrpSpPr>
              <a:grpSpLocks/>
            </p:cNvGrpSpPr>
            <p:nvPr/>
          </p:nvGrpSpPr>
          <p:grpSpPr bwMode="auto">
            <a:xfrm>
              <a:off x="6551" y="-372"/>
              <a:ext cx="14545" cy="258"/>
              <a:chOff x="6551" y="-372"/>
              <a:chExt cx="14545" cy="258"/>
            </a:xfrm>
          </p:grpSpPr>
          <p:grpSp>
            <p:nvGrpSpPr>
              <p:cNvPr id="2579" name="Group 531"/>
              <p:cNvGrpSpPr>
                <a:grpSpLocks/>
              </p:cNvGrpSpPr>
              <p:nvPr/>
            </p:nvGrpSpPr>
            <p:grpSpPr bwMode="auto">
              <a:xfrm>
                <a:off x="6551" y="-372"/>
                <a:ext cx="720" cy="258"/>
                <a:chOff x="6551" y="-372"/>
                <a:chExt cx="720" cy="258"/>
              </a:xfrm>
            </p:grpSpPr>
            <p:sp>
              <p:nvSpPr>
                <p:cNvPr id="2580" name="AutoShape 532"/>
                <p:cNvSpPr>
                  <a:spLocks noChangeArrowheads="1"/>
                </p:cNvSpPr>
                <p:nvPr/>
              </p:nvSpPr>
              <p:spPr bwMode="auto">
                <a:xfrm>
                  <a:off x="6551" y="-372"/>
                  <a:ext cx="360" cy="258"/>
                </a:xfrm>
                <a:prstGeom prst="rightArrow">
                  <a:avLst>
                    <a:gd name="adj1" fmla="val 50000"/>
                    <a:gd name="adj2" fmla="val 34884"/>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nchor="ctr">
                  <a:spAutoFit/>
                </a:bodyPr>
                <a:lstStyle/>
                <a:p>
                  <a:endParaRPr lang="en-US"/>
                </a:p>
              </p:txBody>
            </p:sp>
            <p:sp>
              <p:nvSpPr>
                <p:cNvPr id="2581" name="AutoShape 533"/>
                <p:cNvSpPr>
                  <a:spLocks noChangeArrowheads="1"/>
                </p:cNvSpPr>
                <p:nvPr/>
              </p:nvSpPr>
              <p:spPr bwMode="auto">
                <a:xfrm rot="10800000">
                  <a:off x="6911" y="-372"/>
                  <a:ext cx="360" cy="258"/>
                </a:xfrm>
                <a:prstGeom prst="rightArrow">
                  <a:avLst>
                    <a:gd name="adj1" fmla="val 50000"/>
                    <a:gd name="adj2" fmla="val 34884"/>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nchor="ctr">
                  <a:spAutoFit/>
                </a:bodyPr>
                <a:lstStyle/>
                <a:p>
                  <a:endParaRPr lang="en-US"/>
                </a:p>
              </p:txBody>
            </p:sp>
          </p:grpSp>
          <p:grpSp>
            <p:nvGrpSpPr>
              <p:cNvPr id="2582" name="Group 534"/>
              <p:cNvGrpSpPr>
                <a:grpSpLocks/>
              </p:cNvGrpSpPr>
              <p:nvPr/>
            </p:nvGrpSpPr>
            <p:grpSpPr bwMode="auto">
              <a:xfrm>
                <a:off x="20376" y="-372"/>
                <a:ext cx="720" cy="258"/>
                <a:chOff x="6551" y="-372"/>
                <a:chExt cx="720" cy="258"/>
              </a:xfrm>
            </p:grpSpPr>
            <p:sp>
              <p:nvSpPr>
                <p:cNvPr id="2583" name="AutoShape 535"/>
                <p:cNvSpPr>
                  <a:spLocks noChangeArrowheads="1"/>
                </p:cNvSpPr>
                <p:nvPr/>
              </p:nvSpPr>
              <p:spPr bwMode="auto">
                <a:xfrm>
                  <a:off x="6551" y="-372"/>
                  <a:ext cx="360" cy="258"/>
                </a:xfrm>
                <a:prstGeom prst="rightArrow">
                  <a:avLst>
                    <a:gd name="adj1" fmla="val 50000"/>
                    <a:gd name="adj2" fmla="val 34884"/>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nchor="ctr">
                  <a:spAutoFit/>
                </a:bodyPr>
                <a:lstStyle/>
                <a:p>
                  <a:endParaRPr lang="en-US"/>
                </a:p>
              </p:txBody>
            </p:sp>
            <p:sp>
              <p:nvSpPr>
                <p:cNvPr id="2584" name="AutoShape 536"/>
                <p:cNvSpPr>
                  <a:spLocks noChangeArrowheads="1"/>
                </p:cNvSpPr>
                <p:nvPr/>
              </p:nvSpPr>
              <p:spPr bwMode="auto">
                <a:xfrm rot="10800000">
                  <a:off x="6911" y="-372"/>
                  <a:ext cx="360" cy="258"/>
                </a:xfrm>
                <a:prstGeom prst="rightArrow">
                  <a:avLst>
                    <a:gd name="adj1" fmla="val 50000"/>
                    <a:gd name="adj2" fmla="val 34884"/>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nchor="ctr">
                  <a:spAutoFit/>
                </a:bodyPr>
                <a:lstStyle/>
                <a:p>
                  <a:endParaRPr lang="en-US"/>
                </a:p>
              </p:txBody>
            </p:sp>
          </p:grpSp>
        </p:gr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2746" y="10159756"/>
            <a:ext cx="6924142" cy="4508744"/>
          </a:xfrm>
          <a:prstGeom prst="rect">
            <a:avLst/>
          </a:prstGeom>
          <a:ln>
            <a:noFill/>
          </a:ln>
          <a:effectLst>
            <a:outerShdw blurRad="292100" dist="139700" dir="2700000" algn="tl" rotWithShape="0">
              <a:srgbClr val="333333">
                <a:alpha val="65000"/>
              </a:srgbClr>
            </a:outerShdw>
          </a:effectLst>
        </p:spPr>
      </p:pic>
      <p:pic>
        <p:nvPicPr>
          <p:cNvPr id="2643" name="Picture 59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59769" y="13775079"/>
            <a:ext cx="7004858" cy="3934524"/>
          </a:xfrm>
          <a:prstGeom prst="rect">
            <a:avLst/>
          </a:prstGeom>
          <a:ln>
            <a:noFill/>
          </a:ln>
          <a:effectLst>
            <a:outerShdw blurRad="292100" dist="139700" dir="2700000" algn="tl" rotWithShape="0">
              <a:srgbClr val="333333">
                <a:alpha val="65000"/>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139" name="Text Box 409"/>
          <p:cNvSpPr txBox="1">
            <a:spLocks noChangeArrowheads="1"/>
          </p:cNvSpPr>
          <p:nvPr/>
        </p:nvSpPr>
        <p:spPr bwMode="auto">
          <a:xfrm>
            <a:off x="2815389" y="17933972"/>
            <a:ext cx="62323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3135313">
              <a:defRPr>
                <a:solidFill>
                  <a:schemeClr val="tx1"/>
                </a:solidFill>
                <a:latin typeface="Arial" panose="020B0604020202020204" pitchFamily="34" charset="0"/>
              </a:defRPr>
            </a:lvl1pPr>
            <a:lvl2pPr defTabSz="3135313">
              <a:defRPr>
                <a:solidFill>
                  <a:schemeClr val="tx1"/>
                </a:solidFill>
                <a:latin typeface="Arial" panose="020B0604020202020204" pitchFamily="34" charset="0"/>
              </a:defRPr>
            </a:lvl2pPr>
            <a:lvl3pPr defTabSz="3135313">
              <a:defRPr>
                <a:solidFill>
                  <a:schemeClr val="tx1"/>
                </a:solidFill>
                <a:latin typeface="Arial" panose="020B0604020202020204" pitchFamily="34" charset="0"/>
              </a:defRPr>
            </a:lvl3pPr>
            <a:lvl4pPr defTabSz="3135313">
              <a:defRPr>
                <a:solidFill>
                  <a:schemeClr val="tx1"/>
                </a:solidFill>
                <a:latin typeface="Arial" panose="020B0604020202020204" pitchFamily="34" charset="0"/>
              </a:defRPr>
            </a:lvl4pPr>
            <a:lvl5pPr defTabSz="3135313">
              <a:defRPr>
                <a:solidFill>
                  <a:schemeClr val="tx1"/>
                </a:solidFill>
                <a:latin typeface="Arial" panose="020B0604020202020204" pitchFamily="34" charset="0"/>
              </a:defRPr>
            </a:lvl5pPr>
            <a:lvl6pPr defTabSz="3135313" fontAlgn="base">
              <a:spcBef>
                <a:spcPct val="0"/>
              </a:spcBef>
              <a:spcAft>
                <a:spcPct val="0"/>
              </a:spcAft>
              <a:defRPr>
                <a:solidFill>
                  <a:schemeClr val="tx1"/>
                </a:solidFill>
                <a:latin typeface="Arial" panose="020B0604020202020204" pitchFamily="34" charset="0"/>
              </a:defRPr>
            </a:lvl6pPr>
            <a:lvl7pPr defTabSz="3135313" fontAlgn="base">
              <a:spcBef>
                <a:spcPct val="0"/>
              </a:spcBef>
              <a:spcAft>
                <a:spcPct val="0"/>
              </a:spcAft>
              <a:defRPr>
                <a:solidFill>
                  <a:schemeClr val="tx1"/>
                </a:solidFill>
                <a:latin typeface="Arial" panose="020B0604020202020204" pitchFamily="34" charset="0"/>
              </a:defRPr>
            </a:lvl7pPr>
            <a:lvl8pPr defTabSz="3135313" fontAlgn="base">
              <a:spcBef>
                <a:spcPct val="0"/>
              </a:spcBef>
              <a:spcAft>
                <a:spcPct val="0"/>
              </a:spcAft>
              <a:defRPr>
                <a:solidFill>
                  <a:schemeClr val="tx1"/>
                </a:solidFill>
                <a:latin typeface="Arial" panose="020B0604020202020204" pitchFamily="34" charset="0"/>
              </a:defRPr>
            </a:lvl8pPr>
            <a:lvl9pPr defTabSz="3135313"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a:solidFill>
                  <a:srgbClr val="009900"/>
                </a:solidFill>
                <a:latin typeface="Calibri" panose="020F0502020204030204" pitchFamily="34" charset="0"/>
              </a:rPr>
              <a:t>Figure </a:t>
            </a:r>
            <a:r>
              <a:rPr lang="en-US" altLang="en-US" sz="2000" dirty="0" smtClean="0">
                <a:solidFill>
                  <a:srgbClr val="009900"/>
                </a:solidFill>
                <a:latin typeface="Calibri" panose="020F0502020204030204" pitchFamily="34" charset="0"/>
              </a:rPr>
              <a:t>1 Skip-gram model from becominghuman.ai</a:t>
            </a:r>
            <a:endParaRPr lang="en-US" altLang="en-US" sz="2000" dirty="0">
              <a:solidFill>
                <a:srgbClr val="009900"/>
              </a:solidFill>
              <a:latin typeface="Calibri" panose="020F0502020204030204" pitchFamily="34" charset="0"/>
            </a:endParaRP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30710" y="711199"/>
            <a:ext cx="3818678" cy="152012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01025" y="22779547"/>
            <a:ext cx="10128650" cy="6282493"/>
          </a:xfrm>
          <a:prstGeom prst="rect">
            <a:avLst/>
          </a:prstGeom>
        </p:spPr>
      </p:pic>
      <p:sp>
        <p:nvSpPr>
          <p:cNvPr id="145" name="Text Box 409"/>
          <p:cNvSpPr txBox="1">
            <a:spLocks noChangeArrowheads="1"/>
          </p:cNvSpPr>
          <p:nvPr/>
        </p:nvSpPr>
        <p:spPr bwMode="auto">
          <a:xfrm>
            <a:off x="11733628" y="29386069"/>
            <a:ext cx="92735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3135313">
              <a:defRPr>
                <a:solidFill>
                  <a:schemeClr val="tx1"/>
                </a:solidFill>
                <a:latin typeface="Arial" panose="020B0604020202020204" pitchFamily="34" charset="0"/>
              </a:defRPr>
            </a:lvl1pPr>
            <a:lvl2pPr defTabSz="3135313">
              <a:defRPr>
                <a:solidFill>
                  <a:schemeClr val="tx1"/>
                </a:solidFill>
                <a:latin typeface="Arial" panose="020B0604020202020204" pitchFamily="34" charset="0"/>
              </a:defRPr>
            </a:lvl2pPr>
            <a:lvl3pPr defTabSz="3135313">
              <a:defRPr>
                <a:solidFill>
                  <a:schemeClr val="tx1"/>
                </a:solidFill>
                <a:latin typeface="Arial" panose="020B0604020202020204" pitchFamily="34" charset="0"/>
              </a:defRPr>
            </a:lvl3pPr>
            <a:lvl4pPr defTabSz="3135313">
              <a:defRPr>
                <a:solidFill>
                  <a:schemeClr val="tx1"/>
                </a:solidFill>
                <a:latin typeface="Arial" panose="020B0604020202020204" pitchFamily="34" charset="0"/>
              </a:defRPr>
            </a:lvl4pPr>
            <a:lvl5pPr defTabSz="3135313">
              <a:defRPr>
                <a:solidFill>
                  <a:schemeClr val="tx1"/>
                </a:solidFill>
                <a:latin typeface="Arial" panose="020B0604020202020204" pitchFamily="34" charset="0"/>
              </a:defRPr>
            </a:lvl5pPr>
            <a:lvl6pPr defTabSz="3135313" fontAlgn="base">
              <a:spcBef>
                <a:spcPct val="0"/>
              </a:spcBef>
              <a:spcAft>
                <a:spcPct val="0"/>
              </a:spcAft>
              <a:defRPr>
                <a:solidFill>
                  <a:schemeClr val="tx1"/>
                </a:solidFill>
                <a:latin typeface="Arial" panose="020B0604020202020204" pitchFamily="34" charset="0"/>
              </a:defRPr>
            </a:lvl6pPr>
            <a:lvl7pPr defTabSz="3135313" fontAlgn="base">
              <a:spcBef>
                <a:spcPct val="0"/>
              </a:spcBef>
              <a:spcAft>
                <a:spcPct val="0"/>
              </a:spcAft>
              <a:defRPr>
                <a:solidFill>
                  <a:schemeClr val="tx1"/>
                </a:solidFill>
                <a:latin typeface="Arial" panose="020B0604020202020204" pitchFamily="34" charset="0"/>
              </a:defRPr>
            </a:lvl7pPr>
            <a:lvl8pPr defTabSz="3135313" fontAlgn="base">
              <a:spcBef>
                <a:spcPct val="0"/>
              </a:spcBef>
              <a:spcAft>
                <a:spcPct val="0"/>
              </a:spcAft>
              <a:defRPr>
                <a:solidFill>
                  <a:schemeClr val="tx1"/>
                </a:solidFill>
                <a:latin typeface="Arial" panose="020B0604020202020204" pitchFamily="34" charset="0"/>
              </a:defRPr>
            </a:lvl8pPr>
            <a:lvl9pPr defTabSz="3135313"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a:solidFill>
                  <a:srgbClr val="009900"/>
                </a:solidFill>
                <a:latin typeface="Calibri" panose="020F0502020204030204" pitchFamily="34" charset="0"/>
              </a:rPr>
              <a:t>Figure </a:t>
            </a:r>
            <a:r>
              <a:rPr lang="en-US" altLang="en-US" sz="2000" dirty="0" smtClean="0">
                <a:solidFill>
                  <a:srgbClr val="009900"/>
                </a:solidFill>
                <a:latin typeface="Calibri" panose="020F0502020204030204" pitchFamily="34" charset="0"/>
              </a:rPr>
              <a:t>3 Training Layers of Skip-gram </a:t>
            </a:r>
            <a:r>
              <a:rPr lang="en-US" altLang="en-US" sz="2000" dirty="0" smtClean="0">
                <a:solidFill>
                  <a:srgbClr val="009900"/>
                </a:solidFill>
                <a:latin typeface="Calibri" panose="020F0502020204030204" pitchFamily="34" charset="0"/>
              </a:rPr>
              <a:t>model from </a:t>
            </a:r>
            <a:r>
              <a:rPr lang="en-US" altLang="en-US" sz="2000" dirty="0" smtClean="0">
                <a:solidFill>
                  <a:srgbClr val="009900"/>
                </a:solidFill>
                <a:latin typeface="Calibri" panose="020F0502020204030204" pitchFamily="34" charset="0"/>
              </a:rPr>
              <a:t>Chris </a:t>
            </a:r>
            <a:r>
              <a:rPr lang="en-US" altLang="en-US" sz="2000" dirty="0">
                <a:solidFill>
                  <a:srgbClr val="009900"/>
                </a:solidFill>
                <a:latin typeface="Calibri" panose="020F0502020204030204" pitchFamily="34" charset="0"/>
              </a:rPr>
              <a:t>McCormick Word2Vec Tutorial</a:t>
            </a:r>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307841" y="8919156"/>
            <a:ext cx="8526548" cy="2979201"/>
          </a:xfrm>
          <a:prstGeom prst="rect">
            <a:avLst/>
          </a:prstGeom>
          <a:ln>
            <a:noFill/>
          </a:ln>
          <a:effectLst>
            <a:outerShdw blurRad="292100" dist="139700" dir="2700000" algn="tl" rotWithShape="0">
              <a:srgbClr val="333333">
                <a:alpha val="65000"/>
              </a:srgbClr>
            </a:outerShdw>
          </a:effectLst>
        </p:spPr>
      </p:pic>
      <p:sp>
        <p:nvSpPr>
          <p:cNvPr id="147" name="Text Box 409"/>
          <p:cNvSpPr txBox="1">
            <a:spLocks noChangeArrowheads="1"/>
          </p:cNvSpPr>
          <p:nvPr/>
        </p:nvSpPr>
        <p:spPr bwMode="auto">
          <a:xfrm>
            <a:off x="24889326" y="12277155"/>
            <a:ext cx="60558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3135313">
              <a:defRPr>
                <a:solidFill>
                  <a:schemeClr val="tx1"/>
                </a:solidFill>
                <a:latin typeface="Arial" panose="020B0604020202020204" pitchFamily="34" charset="0"/>
              </a:defRPr>
            </a:lvl1pPr>
            <a:lvl2pPr defTabSz="3135313">
              <a:defRPr>
                <a:solidFill>
                  <a:schemeClr val="tx1"/>
                </a:solidFill>
                <a:latin typeface="Arial" panose="020B0604020202020204" pitchFamily="34" charset="0"/>
              </a:defRPr>
            </a:lvl2pPr>
            <a:lvl3pPr defTabSz="3135313">
              <a:defRPr>
                <a:solidFill>
                  <a:schemeClr val="tx1"/>
                </a:solidFill>
                <a:latin typeface="Arial" panose="020B0604020202020204" pitchFamily="34" charset="0"/>
              </a:defRPr>
            </a:lvl3pPr>
            <a:lvl4pPr defTabSz="3135313">
              <a:defRPr>
                <a:solidFill>
                  <a:schemeClr val="tx1"/>
                </a:solidFill>
                <a:latin typeface="Arial" panose="020B0604020202020204" pitchFamily="34" charset="0"/>
              </a:defRPr>
            </a:lvl4pPr>
            <a:lvl5pPr defTabSz="3135313">
              <a:defRPr>
                <a:solidFill>
                  <a:schemeClr val="tx1"/>
                </a:solidFill>
                <a:latin typeface="Arial" panose="020B0604020202020204" pitchFamily="34" charset="0"/>
              </a:defRPr>
            </a:lvl5pPr>
            <a:lvl6pPr defTabSz="3135313" fontAlgn="base">
              <a:spcBef>
                <a:spcPct val="0"/>
              </a:spcBef>
              <a:spcAft>
                <a:spcPct val="0"/>
              </a:spcAft>
              <a:defRPr>
                <a:solidFill>
                  <a:schemeClr val="tx1"/>
                </a:solidFill>
                <a:latin typeface="Arial" panose="020B0604020202020204" pitchFamily="34" charset="0"/>
              </a:defRPr>
            </a:lvl6pPr>
            <a:lvl7pPr defTabSz="3135313" fontAlgn="base">
              <a:spcBef>
                <a:spcPct val="0"/>
              </a:spcBef>
              <a:spcAft>
                <a:spcPct val="0"/>
              </a:spcAft>
              <a:defRPr>
                <a:solidFill>
                  <a:schemeClr val="tx1"/>
                </a:solidFill>
                <a:latin typeface="Arial" panose="020B0604020202020204" pitchFamily="34" charset="0"/>
              </a:defRPr>
            </a:lvl7pPr>
            <a:lvl8pPr defTabSz="3135313" fontAlgn="base">
              <a:spcBef>
                <a:spcPct val="0"/>
              </a:spcBef>
              <a:spcAft>
                <a:spcPct val="0"/>
              </a:spcAft>
              <a:defRPr>
                <a:solidFill>
                  <a:schemeClr val="tx1"/>
                </a:solidFill>
                <a:latin typeface="Arial" panose="020B0604020202020204" pitchFamily="34" charset="0"/>
              </a:defRPr>
            </a:lvl8pPr>
            <a:lvl9pPr defTabSz="3135313"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a:solidFill>
                  <a:srgbClr val="009900"/>
                </a:solidFill>
                <a:latin typeface="Calibri" panose="020F0502020204030204" pitchFamily="34" charset="0"/>
              </a:rPr>
              <a:t>Figure 4</a:t>
            </a:r>
            <a:r>
              <a:rPr lang="en-US" altLang="en-US" sz="2000" dirty="0" smtClean="0">
                <a:solidFill>
                  <a:srgbClr val="009900"/>
                </a:solidFill>
                <a:latin typeface="Calibri" panose="020F0502020204030204" pitchFamily="34" charset="0"/>
              </a:rPr>
              <a:t> Layers of CNN(Convolutional Neural Network)</a:t>
            </a:r>
            <a:endParaRPr lang="en-US" altLang="en-US" sz="2000" dirty="0">
              <a:solidFill>
                <a:srgbClr val="009900"/>
              </a:solidFill>
              <a:latin typeface="Calibri" panose="020F0502020204030204" pitchFamily="34" charset="0"/>
            </a:endParaRP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44075" y="24356751"/>
            <a:ext cx="10058400" cy="4058835"/>
          </a:xfrm>
          <a:prstGeom prst="rect">
            <a:avLst/>
          </a:prstGeom>
        </p:spPr>
      </p:pic>
      <p:sp>
        <p:nvSpPr>
          <p:cNvPr id="83" name="Text Box 409"/>
          <p:cNvSpPr txBox="1">
            <a:spLocks noChangeArrowheads="1"/>
          </p:cNvSpPr>
          <p:nvPr/>
        </p:nvSpPr>
        <p:spPr bwMode="auto">
          <a:xfrm>
            <a:off x="23918779" y="29107205"/>
            <a:ext cx="81981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3135313">
              <a:defRPr>
                <a:solidFill>
                  <a:schemeClr val="tx1"/>
                </a:solidFill>
                <a:latin typeface="Arial" panose="020B0604020202020204" pitchFamily="34" charset="0"/>
              </a:defRPr>
            </a:lvl1pPr>
            <a:lvl2pPr defTabSz="3135313">
              <a:defRPr>
                <a:solidFill>
                  <a:schemeClr val="tx1"/>
                </a:solidFill>
                <a:latin typeface="Arial" panose="020B0604020202020204" pitchFamily="34" charset="0"/>
              </a:defRPr>
            </a:lvl2pPr>
            <a:lvl3pPr defTabSz="3135313">
              <a:defRPr>
                <a:solidFill>
                  <a:schemeClr val="tx1"/>
                </a:solidFill>
                <a:latin typeface="Arial" panose="020B0604020202020204" pitchFamily="34" charset="0"/>
              </a:defRPr>
            </a:lvl3pPr>
            <a:lvl4pPr defTabSz="3135313">
              <a:defRPr>
                <a:solidFill>
                  <a:schemeClr val="tx1"/>
                </a:solidFill>
                <a:latin typeface="Arial" panose="020B0604020202020204" pitchFamily="34" charset="0"/>
              </a:defRPr>
            </a:lvl4pPr>
            <a:lvl5pPr defTabSz="3135313">
              <a:defRPr>
                <a:solidFill>
                  <a:schemeClr val="tx1"/>
                </a:solidFill>
                <a:latin typeface="Arial" panose="020B0604020202020204" pitchFamily="34" charset="0"/>
              </a:defRPr>
            </a:lvl5pPr>
            <a:lvl6pPr defTabSz="3135313" fontAlgn="base">
              <a:spcBef>
                <a:spcPct val="0"/>
              </a:spcBef>
              <a:spcAft>
                <a:spcPct val="0"/>
              </a:spcAft>
              <a:defRPr>
                <a:solidFill>
                  <a:schemeClr val="tx1"/>
                </a:solidFill>
                <a:latin typeface="Arial" panose="020B0604020202020204" pitchFamily="34" charset="0"/>
              </a:defRPr>
            </a:lvl6pPr>
            <a:lvl7pPr defTabSz="3135313" fontAlgn="base">
              <a:spcBef>
                <a:spcPct val="0"/>
              </a:spcBef>
              <a:spcAft>
                <a:spcPct val="0"/>
              </a:spcAft>
              <a:defRPr>
                <a:solidFill>
                  <a:schemeClr val="tx1"/>
                </a:solidFill>
                <a:latin typeface="Arial" panose="020B0604020202020204" pitchFamily="34" charset="0"/>
              </a:defRPr>
            </a:lvl7pPr>
            <a:lvl8pPr defTabSz="3135313" fontAlgn="base">
              <a:spcBef>
                <a:spcPct val="0"/>
              </a:spcBef>
              <a:spcAft>
                <a:spcPct val="0"/>
              </a:spcAft>
              <a:defRPr>
                <a:solidFill>
                  <a:schemeClr val="tx1"/>
                </a:solidFill>
                <a:latin typeface="Arial" panose="020B0604020202020204" pitchFamily="34" charset="0"/>
              </a:defRPr>
            </a:lvl8pPr>
            <a:lvl9pPr defTabSz="3135313"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a:solidFill>
                  <a:srgbClr val="009900"/>
                </a:solidFill>
                <a:latin typeface="Calibri" panose="020F0502020204030204" pitchFamily="34" charset="0"/>
              </a:rPr>
              <a:t>Figure </a:t>
            </a:r>
            <a:r>
              <a:rPr lang="en-US" altLang="en-US" sz="2000" dirty="0" smtClean="0">
                <a:solidFill>
                  <a:srgbClr val="009900"/>
                </a:solidFill>
                <a:latin typeface="Calibri" panose="020F0502020204030204" pitchFamily="34" charset="0"/>
              </a:rPr>
              <a:t>5 CNN </a:t>
            </a:r>
            <a:r>
              <a:rPr lang="en-US" altLang="en-US" sz="2000" dirty="0">
                <a:solidFill>
                  <a:srgbClr val="009900"/>
                </a:solidFill>
                <a:latin typeface="Calibri" panose="020F0502020204030204" pitchFamily="34" charset="0"/>
              </a:rPr>
              <a:t>model </a:t>
            </a:r>
            <a:r>
              <a:rPr lang="en-US" altLang="en-US" sz="2000" dirty="0" smtClean="0">
                <a:solidFill>
                  <a:srgbClr val="009900"/>
                </a:solidFill>
                <a:latin typeface="Calibri" panose="020F0502020204030204" pitchFamily="34" charset="0"/>
              </a:rPr>
              <a:t>architecture from </a:t>
            </a:r>
            <a:r>
              <a:rPr lang="da-DK" altLang="en-US" sz="2000" dirty="0" smtClean="0">
                <a:solidFill>
                  <a:srgbClr val="009900"/>
                </a:solidFill>
                <a:latin typeface="Calibri" panose="020F0502020204030204" pitchFamily="34" charset="0"/>
              </a:rPr>
              <a:t>Yoon </a:t>
            </a:r>
            <a:r>
              <a:rPr lang="da-DK" altLang="en-US" sz="2000" dirty="0">
                <a:solidFill>
                  <a:srgbClr val="009900"/>
                </a:solidFill>
                <a:latin typeface="Calibri" panose="020F0502020204030204" pitchFamily="34" charset="0"/>
              </a:rPr>
              <a:t>Kim et al., 2014</a:t>
            </a:r>
            <a:endParaRPr lang="en-US" altLang="en-US" sz="2000" dirty="0">
              <a:solidFill>
                <a:srgbClr val="009900"/>
              </a:solidFill>
              <a:latin typeface="Calibri" panose="020F0502020204030204" pitchFamily="34" charset="0"/>
            </a:endParaRPr>
          </a:p>
        </p:txBody>
      </p:sp>
      <p:sp>
        <p:nvSpPr>
          <p:cNvPr id="85" name="Text Box 482"/>
          <p:cNvSpPr txBox="1">
            <a:spLocks noChangeArrowheads="1"/>
          </p:cNvSpPr>
          <p:nvPr/>
        </p:nvSpPr>
        <p:spPr bwMode="auto">
          <a:xfrm>
            <a:off x="33326388" y="6234854"/>
            <a:ext cx="9880600" cy="690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3000" dirty="0" smtClean="0">
                <a:latin typeface="Calibri" panose="020F0502020204030204" pitchFamily="34" charset="0"/>
              </a:rPr>
              <a:t>We tested our model on the following four datasets, and compared the results from different embedding: results are shown in </a:t>
            </a:r>
            <a:r>
              <a:rPr lang="en-US" altLang="en-US" sz="3000" dirty="0">
                <a:solidFill>
                  <a:srgbClr val="009900"/>
                </a:solidFill>
                <a:latin typeface="Calibri" panose="020F0502020204030204" pitchFamily="34" charset="0"/>
              </a:rPr>
              <a:t>Figure </a:t>
            </a:r>
            <a:r>
              <a:rPr lang="en-US" altLang="en-US" sz="3000" dirty="0" smtClean="0">
                <a:solidFill>
                  <a:srgbClr val="009900"/>
                </a:solidFill>
                <a:latin typeface="Calibri" panose="020F0502020204030204" pitchFamily="34" charset="0"/>
              </a:rPr>
              <a:t>6</a:t>
            </a:r>
            <a:r>
              <a:rPr lang="en-US" altLang="en-US" sz="3000" dirty="0" smtClean="0">
                <a:latin typeface="Calibri" panose="020F0502020204030204" pitchFamily="34" charset="0"/>
              </a:rPr>
              <a:t>.</a:t>
            </a:r>
            <a:r>
              <a:rPr lang="en-US" altLang="en-US" sz="3000" dirty="0">
                <a:latin typeface="Calibri" panose="020F0502020204030204" pitchFamily="34" charset="0"/>
              </a:rPr>
              <a:t/>
            </a:r>
            <a:br>
              <a:rPr lang="en-US" altLang="en-US" sz="3000" dirty="0">
                <a:latin typeface="Calibri" panose="020F0502020204030204" pitchFamily="34" charset="0"/>
              </a:rPr>
            </a:br>
            <a:endParaRPr lang="en-US" altLang="en-US" sz="3000" dirty="0">
              <a:latin typeface="Calibri" panose="020F0502020204030204" pitchFamily="34" charset="0"/>
            </a:endParaRPr>
          </a:p>
          <a:p>
            <a:pPr lvl="1">
              <a:buClr>
                <a:schemeClr val="hlink"/>
              </a:buClr>
              <a:buSzPct val="120000"/>
              <a:buFont typeface="Wingdings" panose="05000000000000000000" pitchFamily="2" charset="2"/>
              <a:buChar char="§"/>
            </a:pPr>
            <a:r>
              <a:rPr lang="en-US" altLang="en-US" sz="3000" b="1" dirty="0" smtClean="0">
                <a:latin typeface="Calibri" panose="020F0502020204030204" pitchFamily="34" charset="0"/>
              </a:rPr>
              <a:t>BBC News datasets</a:t>
            </a:r>
            <a:r>
              <a:rPr lang="en-US" altLang="en-US" sz="3000" b="1" dirty="0">
                <a:latin typeface="Calibri" panose="020F0502020204030204" pitchFamily="34" charset="0"/>
              </a:rPr>
              <a:t>: </a:t>
            </a:r>
            <a:endParaRPr lang="en-US" altLang="en-US" sz="3000" b="1" dirty="0" smtClean="0">
              <a:latin typeface="Calibri" panose="020F0502020204030204" pitchFamily="34" charset="0"/>
            </a:endParaRPr>
          </a:p>
          <a:p>
            <a:pPr lvl="2">
              <a:buClr>
                <a:schemeClr val="hlink"/>
              </a:buClr>
              <a:buSzPct val="120000"/>
            </a:pPr>
            <a:r>
              <a:rPr lang="en-US" altLang="en-US" sz="3000" dirty="0" smtClean="0">
                <a:latin typeface="Calibri" panose="020F0502020204030204" pitchFamily="34" charset="0"/>
              </a:rPr>
              <a:t>2225 </a:t>
            </a:r>
            <a:r>
              <a:rPr lang="en-US" altLang="en-US" sz="3000" dirty="0">
                <a:latin typeface="Calibri" panose="020F0502020204030204" pitchFamily="34" charset="0"/>
              </a:rPr>
              <a:t>documents </a:t>
            </a:r>
            <a:r>
              <a:rPr lang="en-US" altLang="en-US" sz="3000" dirty="0" smtClean="0">
                <a:latin typeface="Calibri" panose="020F0502020204030204" pitchFamily="34" charset="0"/>
              </a:rPr>
              <a:t>from </a:t>
            </a:r>
            <a:r>
              <a:rPr lang="en-US" altLang="en-US" sz="3000" dirty="0">
                <a:latin typeface="Calibri" panose="020F0502020204030204" pitchFamily="34" charset="0"/>
              </a:rPr>
              <a:t>2004-2005</a:t>
            </a:r>
            <a:r>
              <a:rPr lang="en-US" altLang="en-US" sz="3000" dirty="0" smtClean="0">
                <a:latin typeface="Calibri" panose="020F0502020204030204" pitchFamily="34" charset="0"/>
              </a:rPr>
              <a:t>.</a:t>
            </a:r>
            <a:endParaRPr lang="en-US" altLang="en-US" sz="3000" dirty="0">
              <a:latin typeface="Calibri" panose="020F0502020204030204" pitchFamily="34" charset="0"/>
            </a:endParaRPr>
          </a:p>
          <a:p>
            <a:pPr lvl="1">
              <a:buClr>
                <a:schemeClr val="hlink"/>
              </a:buClr>
              <a:buSzPct val="120000"/>
              <a:buFont typeface="Wingdings" panose="05000000000000000000" pitchFamily="2" charset="2"/>
              <a:buChar char="§"/>
            </a:pPr>
            <a:r>
              <a:rPr lang="en-US" altLang="en-US" sz="3000" b="1" dirty="0">
                <a:latin typeface="Calibri" panose="020F0502020204030204" pitchFamily="34" charset="0"/>
              </a:rPr>
              <a:t>Cornell University </a:t>
            </a:r>
            <a:r>
              <a:rPr lang="en-US" altLang="en-US" sz="3000" b="1" dirty="0" smtClean="0">
                <a:latin typeface="Calibri" panose="020F0502020204030204" pitchFamily="34" charset="0"/>
              </a:rPr>
              <a:t>Movie review datasets</a:t>
            </a:r>
            <a:r>
              <a:rPr lang="en-US" altLang="en-US" sz="3000" b="1" dirty="0">
                <a:latin typeface="Calibri" panose="020F0502020204030204" pitchFamily="34" charset="0"/>
              </a:rPr>
              <a:t>: </a:t>
            </a:r>
            <a:endParaRPr lang="en-US" altLang="en-US" sz="3000" b="1" dirty="0" smtClean="0">
              <a:latin typeface="Calibri" panose="020F0502020204030204" pitchFamily="34" charset="0"/>
            </a:endParaRPr>
          </a:p>
          <a:p>
            <a:pPr lvl="2">
              <a:buClr>
                <a:schemeClr val="hlink"/>
              </a:buClr>
              <a:buSzPct val="120000"/>
            </a:pPr>
            <a:r>
              <a:rPr lang="en-US" altLang="en-US" sz="3000" dirty="0" smtClean="0">
                <a:latin typeface="Calibri" panose="020F0502020204030204" pitchFamily="34" charset="0"/>
              </a:rPr>
              <a:t>1000 </a:t>
            </a:r>
            <a:r>
              <a:rPr lang="en-US" altLang="en-US" sz="3000" dirty="0">
                <a:latin typeface="Calibri" panose="020F0502020204030204" pitchFamily="34" charset="0"/>
              </a:rPr>
              <a:t>positive and 1000 negative </a:t>
            </a:r>
            <a:r>
              <a:rPr lang="en-US" altLang="en-US" sz="3000" dirty="0" smtClean="0">
                <a:latin typeface="Calibri" panose="020F0502020204030204" pitchFamily="34" charset="0"/>
              </a:rPr>
              <a:t>movie reviews.</a:t>
            </a:r>
          </a:p>
          <a:p>
            <a:pPr lvl="1">
              <a:buClr>
                <a:schemeClr val="hlink"/>
              </a:buClr>
              <a:buSzPct val="120000"/>
              <a:buFont typeface="Wingdings" panose="05000000000000000000" pitchFamily="2" charset="2"/>
              <a:buChar char="§"/>
            </a:pPr>
            <a:r>
              <a:rPr lang="en-US" altLang="en-US" sz="3000" b="1" dirty="0" smtClean="0">
                <a:latin typeface="Calibri" panose="020F0502020204030204" pitchFamily="34" charset="0"/>
              </a:rPr>
              <a:t>Stanford University Large Movie Review datasets: </a:t>
            </a:r>
          </a:p>
          <a:p>
            <a:pPr lvl="2">
              <a:buClr>
                <a:schemeClr val="hlink"/>
              </a:buClr>
              <a:buSzPct val="120000"/>
            </a:pPr>
            <a:r>
              <a:rPr lang="en-US" altLang="en-US" sz="3000" dirty="0" smtClean="0">
                <a:latin typeface="Calibri" panose="020F0502020204030204" pitchFamily="34" charset="0"/>
              </a:rPr>
              <a:t>50,000 binary movie reviews.</a:t>
            </a:r>
          </a:p>
          <a:p>
            <a:pPr lvl="1">
              <a:buClr>
                <a:schemeClr val="hlink"/>
              </a:buClr>
              <a:buSzPct val="120000"/>
              <a:buFont typeface="Wingdings" panose="05000000000000000000" pitchFamily="2" charset="2"/>
              <a:buChar char="§"/>
            </a:pPr>
            <a:r>
              <a:rPr lang="en-US" altLang="en-US" sz="3000" b="1" dirty="0" smtClean="0">
                <a:latin typeface="Calibri" panose="020F0502020204030204" pitchFamily="34" charset="0"/>
              </a:rPr>
              <a:t>Amazon Food Review </a:t>
            </a:r>
            <a:r>
              <a:rPr lang="en-US" altLang="en-US" sz="3000" b="1" dirty="0">
                <a:latin typeface="Calibri" panose="020F0502020204030204" pitchFamily="34" charset="0"/>
              </a:rPr>
              <a:t>datasets: </a:t>
            </a:r>
            <a:endParaRPr lang="en-US" altLang="en-US" sz="3000" b="1" dirty="0" smtClean="0">
              <a:latin typeface="Calibri" panose="020F0502020204030204" pitchFamily="34" charset="0"/>
            </a:endParaRPr>
          </a:p>
          <a:p>
            <a:pPr lvl="2">
              <a:buClr>
                <a:schemeClr val="hlink"/>
              </a:buClr>
              <a:buSzPct val="120000"/>
            </a:pPr>
            <a:r>
              <a:rPr lang="en-US" altLang="en-US" sz="3000" dirty="0" smtClean="0">
                <a:latin typeface="Calibri" panose="020F0502020204030204" pitchFamily="34" charset="0"/>
              </a:rPr>
              <a:t>~</a:t>
            </a:r>
            <a:r>
              <a:rPr lang="en-US" altLang="en-US" sz="3000" dirty="0">
                <a:latin typeface="Calibri" panose="020F0502020204030204" pitchFamily="34" charset="0"/>
              </a:rPr>
              <a:t>500,000 </a:t>
            </a:r>
            <a:r>
              <a:rPr lang="en-US" altLang="en-US" sz="3000" dirty="0" smtClean="0">
                <a:latin typeface="Calibri" panose="020F0502020204030204" pitchFamily="34" charset="0"/>
              </a:rPr>
              <a:t>fine food </a:t>
            </a:r>
            <a:r>
              <a:rPr lang="en-US" altLang="en-US" sz="3000" dirty="0">
                <a:latin typeface="Calibri" panose="020F0502020204030204" pitchFamily="34" charset="0"/>
              </a:rPr>
              <a:t>reviews </a:t>
            </a:r>
            <a:r>
              <a:rPr lang="en-US" altLang="en-US" sz="3000" dirty="0" smtClean="0">
                <a:latin typeface="Calibri" panose="020F0502020204030204" pitchFamily="34" charset="0"/>
              </a:rPr>
              <a:t>in </a:t>
            </a:r>
            <a:r>
              <a:rPr lang="en-US" altLang="en-US" sz="3000" dirty="0">
                <a:latin typeface="Calibri" panose="020F0502020204030204" pitchFamily="34" charset="0"/>
              </a:rPr>
              <a:t>period of </a:t>
            </a:r>
            <a:r>
              <a:rPr lang="en-US" altLang="en-US" sz="3000" dirty="0" smtClean="0">
                <a:latin typeface="Calibri" panose="020F0502020204030204" pitchFamily="34" charset="0"/>
              </a:rPr>
              <a:t> </a:t>
            </a:r>
            <a:r>
              <a:rPr lang="en-US" altLang="en-US" sz="3000" dirty="0">
                <a:latin typeface="Calibri" panose="020F0502020204030204" pitchFamily="34" charset="0"/>
              </a:rPr>
              <a:t>10 </a:t>
            </a:r>
            <a:r>
              <a:rPr lang="en-US" altLang="en-US" sz="3000" dirty="0" smtClean="0">
                <a:latin typeface="Calibri" panose="020F0502020204030204" pitchFamily="34" charset="0"/>
              </a:rPr>
              <a:t>years.</a:t>
            </a:r>
            <a:endParaRPr lang="en-US" altLang="en-US" sz="3000" dirty="0">
              <a:latin typeface="Calibri" panose="020F0502020204030204" pitchFamily="34" charset="0"/>
            </a:endParaRPr>
          </a:p>
          <a:p>
            <a:endParaRPr lang="en-US" altLang="en-US" dirty="0">
              <a:latin typeface="Arial Narrow" panose="020B0606020202030204" pitchFamily="34" charset="0"/>
            </a:endParaRPr>
          </a:p>
        </p:txBody>
      </p:sp>
      <p:sp>
        <p:nvSpPr>
          <p:cNvPr id="86" name="Text Box 409"/>
          <p:cNvSpPr txBox="1">
            <a:spLocks noChangeArrowheads="1"/>
          </p:cNvSpPr>
          <p:nvPr/>
        </p:nvSpPr>
        <p:spPr bwMode="auto">
          <a:xfrm>
            <a:off x="36154760" y="19199729"/>
            <a:ext cx="457837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3135313">
              <a:defRPr>
                <a:solidFill>
                  <a:schemeClr val="tx1"/>
                </a:solidFill>
                <a:latin typeface="Arial" panose="020B0604020202020204" pitchFamily="34" charset="0"/>
              </a:defRPr>
            </a:lvl1pPr>
            <a:lvl2pPr defTabSz="3135313">
              <a:defRPr>
                <a:solidFill>
                  <a:schemeClr val="tx1"/>
                </a:solidFill>
                <a:latin typeface="Arial" panose="020B0604020202020204" pitchFamily="34" charset="0"/>
              </a:defRPr>
            </a:lvl2pPr>
            <a:lvl3pPr defTabSz="3135313">
              <a:defRPr>
                <a:solidFill>
                  <a:schemeClr val="tx1"/>
                </a:solidFill>
                <a:latin typeface="Arial" panose="020B0604020202020204" pitchFamily="34" charset="0"/>
              </a:defRPr>
            </a:lvl3pPr>
            <a:lvl4pPr defTabSz="3135313">
              <a:defRPr>
                <a:solidFill>
                  <a:schemeClr val="tx1"/>
                </a:solidFill>
                <a:latin typeface="Arial" panose="020B0604020202020204" pitchFamily="34" charset="0"/>
              </a:defRPr>
            </a:lvl4pPr>
            <a:lvl5pPr defTabSz="3135313">
              <a:defRPr>
                <a:solidFill>
                  <a:schemeClr val="tx1"/>
                </a:solidFill>
                <a:latin typeface="Arial" panose="020B0604020202020204" pitchFamily="34" charset="0"/>
              </a:defRPr>
            </a:lvl5pPr>
            <a:lvl6pPr defTabSz="3135313" fontAlgn="base">
              <a:spcBef>
                <a:spcPct val="0"/>
              </a:spcBef>
              <a:spcAft>
                <a:spcPct val="0"/>
              </a:spcAft>
              <a:defRPr>
                <a:solidFill>
                  <a:schemeClr val="tx1"/>
                </a:solidFill>
                <a:latin typeface="Arial" panose="020B0604020202020204" pitchFamily="34" charset="0"/>
              </a:defRPr>
            </a:lvl6pPr>
            <a:lvl7pPr defTabSz="3135313" fontAlgn="base">
              <a:spcBef>
                <a:spcPct val="0"/>
              </a:spcBef>
              <a:spcAft>
                <a:spcPct val="0"/>
              </a:spcAft>
              <a:defRPr>
                <a:solidFill>
                  <a:schemeClr val="tx1"/>
                </a:solidFill>
                <a:latin typeface="Arial" panose="020B0604020202020204" pitchFamily="34" charset="0"/>
              </a:defRPr>
            </a:lvl7pPr>
            <a:lvl8pPr defTabSz="3135313" fontAlgn="base">
              <a:spcBef>
                <a:spcPct val="0"/>
              </a:spcBef>
              <a:spcAft>
                <a:spcPct val="0"/>
              </a:spcAft>
              <a:defRPr>
                <a:solidFill>
                  <a:schemeClr val="tx1"/>
                </a:solidFill>
                <a:latin typeface="Arial" panose="020B0604020202020204" pitchFamily="34" charset="0"/>
              </a:defRPr>
            </a:lvl8pPr>
            <a:lvl9pPr defTabSz="3135313"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a:solidFill>
                  <a:srgbClr val="009900"/>
                </a:solidFill>
                <a:latin typeface="Calibri" panose="020F0502020204030204" pitchFamily="34" charset="0"/>
              </a:rPr>
              <a:t>Figure </a:t>
            </a:r>
            <a:r>
              <a:rPr lang="en-US" altLang="en-US" sz="2000" dirty="0" smtClean="0">
                <a:solidFill>
                  <a:srgbClr val="009900"/>
                </a:solidFill>
                <a:latin typeface="Calibri" panose="020F0502020204030204" pitchFamily="34" charset="0"/>
              </a:rPr>
              <a:t>6 Tests results for different datasets</a:t>
            </a:r>
            <a:endParaRPr lang="en-US" altLang="en-US" sz="2000" dirty="0">
              <a:solidFill>
                <a:srgbClr val="009900"/>
              </a:solidFill>
              <a:latin typeface="Calibri" panose="020F0502020204030204" pitchFamily="34" charset="0"/>
            </a:endParaRPr>
          </a:p>
        </p:txBody>
      </p:sp>
      <p:sp>
        <p:nvSpPr>
          <p:cNvPr id="69" name="Text Box 409"/>
          <p:cNvSpPr txBox="1">
            <a:spLocks noChangeArrowheads="1"/>
          </p:cNvSpPr>
          <p:nvPr/>
        </p:nvSpPr>
        <p:spPr bwMode="auto">
          <a:xfrm>
            <a:off x="36154760" y="30786870"/>
            <a:ext cx="59924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3135313">
              <a:defRPr>
                <a:solidFill>
                  <a:schemeClr val="tx1"/>
                </a:solidFill>
                <a:latin typeface="Arial" panose="020B0604020202020204" pitchFamily="34" charset="0"/>
              </a:defRPr>
            </a:lvl1pPr>
            <a:lvl2pPr defTabSz="3135313">
              <a:defRPr>
                <a:solidFill>
                  <a:schemeClr val="tx1"/>
                </a:solidFill>
                <a:latin typeface="Arial" panose="020B0604020202020204" pitchFamily="34" charset="0"/>
              </a:defRPr>
            </a:lvl2pPr>
            <a:lvl3pPr defTabSz="3135313">
              <a:defRPr>
                <a:solidFill>
                  <a:schemeClr val="tx1"/>
                </a:solidFill>
                <a:latin typeface="Arial" panose="020B0604020202020204" pitchFamily="34" charset="0"/>
              </a:defRPr>
            </a:lvl3pPr>
            <a:lvl4pPr defTabSz="3135313">
              <a:defRPr>
                <a:solidFill>
                  <a:schemeClr val="tx1"/>
                </a:solidFill>
                <a:latin typeface="Arial" panose="020B0604020202020204" pitchFamily="34" charset="0"/>
              </a:defRPr>
            </a:lvl4pPr>
            <a:lvl5pPr defTabSz="3135313">
              <a:defRPr>
                <a:solidFill>
                  <a:schemeClr val="tx1"/>
                </a:solidFill>
                <a:latin typeface="Arial" panose="020B0604020202020204" pitchFamily="34" charset="0"/>
              </a:defRPr>
            </a:lvl5pPr>
            <a:lvl6pPr defTabSz="3135313" fontAlgn="base">
              <a:spcBef>
                <a:spcPct val="0"/>
              </a:spcBef>
              <a:spcAft>
                <a:spcPct val="0"/>
              </a:spcAft>
              <a:defRPr>
                <a:solidFill>
                  <a:schemeClr val="tx1"/>
                </a:solidFill>
                <a:latin typeface="Arial" panose="020B0604020202020204" pitchFamily="34" charset="0"/>
              </a:defRPr>
            </a:lvl6pPr>
            <a:lvl7pPr defTabSz="3135313" fontAlgn="base">
              <a:spcBef>
                <a:spcPct val="0"/>
              </a:spcBef>
              <a:spcAft>
                <a:spcPct val="0"/>
              </a:spcAft>
              <a:defRPr>
                <a:solidFill>
                  <a:schemeClr val="tx1"/>
                </a:solidFill>
                <a:latin typeface="Arial" panose="020B0604020202020204" pitchFamily="34" charset="0"/>
              </a:defRPr>
            </a:lvl7pPr>
            <a:lvl8pPr defTabSz="3135313" fontAlgn="base">
              <a:spcBef>
                <a:spcPct val="0"/>
              </a:spcBef>
              <a:spcAft>
                <a:spcPct val="0"/>
              </a:spcAft>
              <a:defRPr>
                <a:solidFill>
                  <a:schemeClr val="tx1"/>
                </a:solidFill>
                <a:latin typeface="Arial" panose="020B0604020202020204" pitchFamily="34" charset="0"/>
              </a:defRPr>
            </a:lvl8pPr>
            <a:lvl9pPr defTabSz="3135313"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smtClean="0">
                <a:solidFill>
                  <a:srgbClr val="009900"/>
                </a:solidFill>
                <a:latin typeface="Calibri" panose="020F0502020204030204" pitchFamily="34" charset="0"/>
              </a:rPr>
              <a:t>Table </a:t>
            </a:r>
            <a:r>
              <a:rPr lang="en-US" altLang="en-US" sz="2000" dirty="0">
                <a:solidFill>
                  <a:srgbClr val="009900"/>
                </a:solidFill>
                <a:latin typeface="Calibri" panose="020F0502020204030204" pitchFamily="34" charset="0"/>
              </a:rPr>
              <a:t>1 </a:t>
            </a:r>
            <a:r>
              <a:rPr lang="en-US" altLang="en-US" sz="2000" dirty="0" smtClean="0">
                <a:solidFill>
                  <a:srgbClr val="009900"/>
                </a:solidFill>
                <a:latin typeface="Calibri" panose="020F0502020204030204" pitchFamily="34" charset="0"/>
              </a:rPr>
              <a:t>tests results </a:t>
            </a:r>
            <a:r>
              <a:rPr lang="en-US" altLang="en-US" sz="2000" dirty="0">
                <a:solidFill>
                  <a:srgbClr val="009900"/>
                </a:solidFill>
                <a:latin typeface="Calibri" panose="020F0502020204030204" pitchFamily="34" charset="0"/>
              </a:rPr>
              <a:t>from different datasets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en-US" sz="2900" b="0"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en-US" sz="2900" b="0"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en-US" sz="2900" b="0"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en-US" sz="2900" b="0"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15921</TotalTime>
  <Words>939</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Arial Narrow</vt:lpstr>
      <vt:lpstr>Calibri</vt:lpstr>
      <vt:lpstr>Wingdings</vt:lpstr>
      <vt:lpstr>Custom Design</vt:lpstr>
      <vt:lpstr>1_Custom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Trifold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dc:description>
  <cp:lastModifiedBy>xxliu10</cp:lastModifiedBy>
  <cp:revision>237</cp:revision>
  <cp:lastPrinted>2018-03-28T20:52:58Z</cp:lastPrinted>
  <dcterms:created xsi:type="dcterms:W3CDTF">2005-05-18T01:24:28Z</dcterms:created>
  <dcterms:modified xsi:type="dcterms:W3CDTF">2018-03-29T21:53:20Z</dcterms:modified>
  <cp:category>Powerpoint poster templates</cp:category>
</cp:coreProperties>
</file>