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66" r:id="rId2"/>
    <p:sldId id="267" r:id="rId3"/>
    <p:sldId id="268" r:id="rId4"/>
    <p:sldId id="257" r:id="rId5"/>
    <p:sldId id="260" r:id="rId6"/>
    <p:sldId id="258" r:id="rId7"/>
    <p:sldId id="259" r:id="rId8"/>
    <p:sldId id="261" r:id="rId9"/>
    <p:sldId id="263" r:id="rId10"/>
    <p:sldId id="262" r:id="rId11"/>
    <p:sldId id="264" r:id="rId12"/>
    <p:sldId id="265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2" r:id="rId25"/>
    <p:sldId id="283" r:id="rId26"/>
    <p:sldId id="284" r:id="rId27"/>
    <p:sldId id="285" r:id="rId28"/>
    <p:sldId id="286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721" autoAdjust="0"/>
  </p:normalViewPr>
  <p:slideViewPr>
    <p:cSldViewPr snapToGrid="0">
      <p:cViewPr varScale="1">
        <p:scale>
          <a:sx n="103" d="100"/>
          <a:sy n="103" d="100"/>
        </p:scale>
        <p:origin x="13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xxliu10\Dropbox\Work\Research%20Not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xxliu10\Dropbox\Work\Research%20Not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xxliu10\Dropbox\Work\Research%20Not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Sheet1!$H$60</c:f>
              <c:strCache>
                <c:ptCount val="1"/>
                <c:pt idx="0">
                  <c:v>training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Sheet1!$I$59:$M$59</c:f>
              <c:strCache>
                <c:ptCount val="5"/>
                <c:pt idx="0">
                  <c:v>prob0.5</c:v>
                </c:pt>
                <c:pt idx="1">
                  <c:v>prob0.4</c:v>
                </c:pt>
                <c:pt idx="2">
                  <c:v>prob0.3</c:v>
                </c:pt>
                <c:pt idx="3">
                  <c:v>prob0.2</c:v>
                </c:pt>
                <c:pt idx="4">
                  <c:v>prob0.1</c:v>
                </c:pt>
              </c:strCache>
            </c:strRef>
          </c:cat>
          <c:val>
            <c:numRef>
              <c:f>Sheet1!$I$60:$M$60</c:f>
              <c:numCache>
                <c:formatCode>General</c:formatCode>
                <c:ptCount val="5"/>
                <c:pt idx="0">
                  <c:v>0.98599999999999999</c:v>
                </c:pt>
                <c:pt idx="1">
                  <c:v>0.98499999999999999</c:v>
                </c:pt>
                <c:pt idx="2">
                  <c:v>0.97799999999999998</c:v>
                </c:pt>
                <c:pt idx="3">
                  <c:v>0.95899999999999996</c:v>
                </c:pt>
                <c:pt idx="4">
                  <c:v>0.92700000000000005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5B1-48AD-92C9-707C8CC345F6}"/>
            </c:ext>
          </c:extLst>
        </c:ser>
        <c:ser>
          <c:idx val="1"/>
          <c:order val="1"/>
          <c:tx>
            <c:strRef>
              <c:f>Sheet1!$H$61</c:f>
              <c:strCache>
                <c:ptCount val="1"/>
                <c:pt idx="0">
                  <c:v>test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Sheet1!$I$59:$M$59</c:f>
              <c:strCache>
                <c:ptCount val="5"/>
                <c:pt idx="0">
                  <c:v>prob0.5</c:v>
                </c:pt>
                <c:pt idx="1">
                  <c:v>prob0.4</c:v>
                </c:pt>
                <c:pt idx="2">
                  <c:v>prob0.3</c:v>
                </c:pt>
                <c:pt idx="3">
                  <c:v>prob0.2</c:v>
                </c:pt>
                <c:pt idx="4">
                  <c:v>prob0.1</c:v>
                </c:pt>
              </c:strCache>
            </c:strRef>
          </c:cat>
          <c:val>
            <c:numRef>
              <c:f>Sheet1!$I$61:$M$61</c:f>
              <c:numCache>
                <c:formatCode>General</c:formatCode>
                <c:ptCount val="5"/>
                <c:pt idx="0">
                  <c:v>0.93100000000000005</c:v>
                </c:pt>
                <c:pt idx="1">
                  <c:v>0.91900000000000004</c:v>
                </c:pt>
                <c:pt idx="2">
                  <c:v>0.91400000000000003</c:v>
                </c:pt>
                <c:pt idx="3">
                  <c:v>0.92100000000000004</c:v>
                </c:pt>
                <c:pt idx="4">
                  <c:v>0.91400000000000003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5B1-48AD-92C9-707C8CC345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99055152"/>
        <c:axId val="399057120"/>
      </c:lineChart>
      <c:catAx>
        <c:axId val="39905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9057120"/>
        <c:crosses val="autoZero"/>
        <c:auto val="1"/>
        <c:lblAlgn val="ctr"/>
        <c:lblOffset val="100"/>
        <c:noMultiLvlLbl val="0"/>
      </c:catAx>
      <c:valAx>
        <c:axId val="399057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9055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Sheet1!$H$68</c:f>
              <c:strCache>
                <c:ptCount val="1"/>
                <c:pt idx="0">
                  <c:v>training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Sheet1!$I$67:$M$67</c:f>
              <c:strCache>
                <c:ptCount val="5"/>
                <c:pt idx="0">
                  <c:v>filters_128</c:v>
                </c:pt>
                <c:pt idx="1">
                  <c:v>filters_80</c:v>
                </c:pt>
                <c:pt idx="2">
                  <c:v>filters_64</c:v>
                </c:pt>
                <c:pt idx="3">
                  <c:v>filters_32</c:v>
                </c:pt>
                <c:pt idx="4">
                  <c:v>filters_16</c:v>
                </c:pt>
              </c:strCache>
            </c:strRef>
          </c:cat>
          <c:val>
            <c:numRef>
              <c:f>Sheet1!$I$68:$M$68</c:f>
              <c:numCache>
                <c:formatCode>General</c:formatCode>
                <c:ptCount val="5"/>
                <c:pt idx="0">
                  <c:v>0.98599999999999999</c:v>
                </c:pt>
                <c:pt idx="1">
                  <c:v>0.98499999999999999</c:v>
                </c:pt>
                <c:pt idx="2">
                  <c:v>0.98</c:v>
                </c:pt>
                <c:pt idx="3">
                  <c:v>0.97299999999999998</c:v>
                </c:pt>
                <c:pt idx="4">
                  <c:v>0.95699999999999996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5B-45A2-9005-6ECD8FD87536}"/>
            </c:ext>
          </c:extLst>
        </c:ser>
        <c:ser>
          <c:idx val="1"/>
          <c:order val="1"/>
          <c:tx>
            <c:strRef>
              <c:f>Sheet1!$H$69</c:f>
              <c:strCache>
                <c:ptCount val="1"/>
                <c:pt idx="0">
                  <c:v>test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Sheet1!$I$67:$M$67</c:f>
              <c:strCache>
                <c:ptCount val="5"/>
                <c:pt idx="0">
                  <c:v>filters_128</c:v>
                </c:pt>
                <c:pt idx="1">
                  <c:v>filters_80</c:v>
                </c:pt>
                <c:pt idx="2">
                  <c:v>filters_64</c:v>
                </c:pt>
                <c:pt idx="3">
                  <c:v>filters_32</c:v>
                </c:pt>
                <c:pt idx="4">
                  <c:v>filters_16</c:v>
                </c:pt>
              </c:strCache>
            </c:strRef>
          </c:cat>
          <c:val>
            <c:numRef>
              <c:f>Sheet1!$I$69:$M$69</c:f>
              <c:numCache>
                <c:formatCode>General</c:formatCode>
                <c:ptCount val="5"/>
                <c:pt idx="0">
                  <c:v>0.93100000000000005</c:v>
                </c:pt>
                <c:pt idx="1">
                  <c:v>0.93100000000000005</c:v>
                </c:pt>
                <c:pt idx="2">
                  <c:v>0.92</c:v>
                </c:pt>
                <c:pt idx="3">
                  <c:v>0.92200000000000004</c:v>
                </c:pt>
                <c:pt idx="4">
                  <c:v>0.92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C5B-45A2-9005-6ECD8FD875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98572128"/>
        <c:axId val="398571144"/>
      </c:lineChart>
      <c:catAx>
        <c:axId val="398572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571144"/>
        <c:crosses val="autoZero"/>
        <c:auto val="1"/>
        <c:lblAlgn val="ctr"/>
        <c:lblOffset val="100"/>
        <c:noMultiLvlLbl val="0"/>
      </c:catAx>
      <c:valAx>
        <c:axId val="398571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572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Sheet1!$H$77</c:f>
              <c:strCache>
                <c:ptCount val="1"/>
                <c:pt idx="0">
                  <c:v>training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Sheet1!$I$76:$N$76</c:f>
              <c:strCache>
                <c:ptCount val="6"/>
                <c:pt idx="0">
                  <c:v>win345</c:v>
                </c:pt>
                <c:pt idx="1">
                  <c:v>win34</c:v>
                </c:pt>
                <c:pt idx="2">
                  <c:v>win45</c:v>
                </c:pt>
                <c:pt idx="3">
                  <c:v>win5</c:v>
                </c:pt>
                <c:pt idx="4">
                  <c:v>win4</c:v>
                </c:pt>
                <c:pt idx="5">
                  <c:v>win3</c:v>
                </c:pt>
              </c:strCache>
            </c:strRef>
          </c:cat>
          <c:val>
            <c:numRef>
              <c:f>Sheet1!$I$77:$N$77</c:f>
              <c:numCache>
                <c:formatCode>General</c:formatCode>
                <c:ptCount val="6"/>
                <c:pt idx="0">
                  <c:v>0.98599999999999999</c:v>
                </c:pt>
                <c:pt idx="1">
                  <c:v>0.98399999999999999</c:v>
                </c:pt>
                <c:pt idx="2">
                  <c:v>0.98699999999999999</c:v>
                </c:pt>
                <c:pt idx="3">
                  <c:v>0.98299999999999998</c:v>
                </c:pt>
                <c:pt idx="4">
                  <c:v>0.97699999999999998</c:v>
                </c:pt>
                <c:pt idx="5">
                  <c:v>0.97699999999999998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8E1-4F54-937C-1D6312169A7F}"/>
            </c:ext>
          </c:extLst>
        </c:ser>
        <c:ser>
          <c:idx val="1"/>
          <c:order val="1"/>
          <c:tx>
            <c:strRef>
              <c:f>Sheet1!$H$78</c:f>
              <c:strCache>
                <c:ptCount val="1"/>
                <c:pt idx="0">
                  <c:v>test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Sheet1!$I$76:$N$76</c:f>
              <c:strCache>
                <c:ptCount val="6"/>
                <c:pt idx="0">
                  <c:v>win345</c:v>
                </c:pt>
                <c:pt idx="1">
                  <c:v>win34</c:v>
                </c:pt>
                <c:pt idx="2">
                  <c:v>win45</c:v>
                </c:pt>
                <c:pt idx="3">
                  <c:v>win5</c:v>
                </c:pt>
                <c:pt idx="4">
                  <c:v>win4</c:v>
                </c:pt>
                <c:pt idx="5">
                  <c:v>win3</c:v>
                </c:pt>
              </c:strCache>
            </c:strRef>
          </c:cat>
          <c:val>
            <c:numRef>
              <c:f>Sheet1!$I$78:$N$78</c:f>
              <c:numCache>
                <c:formatCode>General</c:formatCode>
                <c:ptCount val="6"/>
                <c:pt idx="0">
                  <c:v>0.93100000000000005</c:v>
                </c:pt>
                <c:pt idx="1">
                  <c:v>0.91700000000000004</c:v>
                </c:pt>
                <c:pt idx="2">
                  <c:v>0.92100000000000004</c:v>
                </c:pt>
                <c:pt idx="3">
                  <c:v>0.92500000000000004</c:v>
                </c:pt>
                <c:pt idx="4">
                  <c:v>0.92100000000000004</c:v>
                </c:pt>
                <c:pt idx="5">
                  <c:v>0.93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8E1-4F54-937C-1D6312169A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6135040"/>
        <c:axId val="406136680"/>
      </c:lineChart>
      <c:catAx>
        <c:axId val="406135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136680"/>
        <c:crosses val="autoZero"/>
        <c:auto val="1"/>
        <c:lblAlgn val="ctr"/>
        <c:lblOffset val="100"/>
        <c:noMultiLvlLbl val="0"/>
      </c:catAx>
      <c:valAx>
        <c:axId val="406136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135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EC6C-5F68-4AE5-AD7A-5DB4A4570FB9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929A-2676-4C3F-8F83-E42D50DE938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684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EC6C-5F68-4AE5-AD7A-5DB4A4570FB9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929A-2676-4C3F-8F83-E42D50DE9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81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EC6C-5F68-4AE5-AD7A-5DB4A4570FB9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929A-2676-4C3F-8F83-E42D50DE9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17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EC6C-5F68-4AE5-AD7A-5DB4A4570FB9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929A-2676-4C3F-8F83-E42D50DE9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26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EC6C-5F68-4AE5-AD7A-5DB4A4570FB9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929A-2676-4C3F-8F83-E42D50DE938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442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EC6C-5F68-4AE5-AD7A-5DB4A4570FB9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929A-2676-4C3F-8F83-E42D50DE9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1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EC6C-5F68-4AE5-AD7A-5DB4A4570FB9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929A-2676-4C3F-8F83-E42D50DE9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81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EC6C-5F68-4AE5-AD7A-5DB4A4570FB9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929A-2676-4C3F-8F83-E42D50DE9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72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EC6C-5F68-4AE5-AD7A-5DB4A4570FB9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929A-2676-4C3F-8F83-E42D50DE9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75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C02EC6C-5F68-4AE5-AD7A-5DB4A4570FB9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FD929A-2676-4C3F-8F83-E42D50DE9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558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EC6C-5F68-4AE5-AD7A-5DB4A4570FB9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929A-2676-4C3F-8F83-E42D50DE9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09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C02EC6C-5F68-4AE5-AD7A-5DB4A4570FB9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BFD929A-2676-4C3F-8F83-E42D50DE938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714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cs231n.github.io/convolutional-network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P</a:t>
            </a:r>
            <a:r>
              <a:rPr lang="en-US" sz="2800" dirty="0" smtClean="0"/>
              <a:t>arameters</a:t>
            </a:r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6335" y="1690688"/>
            <a:ext cx="4353064" cy="47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27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i="1" dirty="0" smtClean="0"/>
              <a:t>Max pooling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242" y="1845734"/>
            <a:ext cx="67056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43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i="1" dirty="0" smtClean="0"/>
              <a:t>BBC News data architecture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5184559" y="2219418"/>
            <a:ext cx="1500327" cy="26189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1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i="1" dirty="0" smtClean="0"/>
              <a:t>BBC news architecture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771" y="0"/>
            <a:ext cx="7053309" cy="667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91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is for DBN embedding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03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Embedding comparing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4811109"/>
              </p:ext>
            </p:extLst>
          </p:nvPr>
        </p:nvGraphicFramePr>
        <p:xfrm>
          <a:off x="1296138" y="1890941"/>
          <a:ext cx="8877671" cy="40748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82222">
                  <a:extLst>
                    <a:ext uri="{9D8B030D-6E8A-4147-A177-3AD203B41FA5}">
                      <a16:colId xmlns:a16="http://schemas.microsoft.com/office/drawing/2014/main" val="3960853120"/>
                    </a:ext>
                  </a:extLst>
                </a:gridCol>
                <a:gridCol w="1644056">
                  <a:extLst>
                    <a:ext uri="{9D8B030D-6E8A-4147-A177-3AD203B41FA5}">
                      <a16:colId xmlns:a16="http://schemas.microsoft.com/office/drawing/2014/main" val="3467138468"/>
                    </a:ext>
                  </a:extLst>
                </a:gridCol>
                <a:gridCol w="1660124">
                  <a:extLst>
                    <a:ext uri="{9D8B030D-6E8A-4147-A177-3AD203B41FA5}">
                      <a16:colId xmlns:a16="http://schemas.microsoft.com/office/drawing/2014/main" val="2449895551"/>
                    </a:ext>
                  </a:extLst>
                </a:gridCol>
                <a:gridCol w="3391269">
                  <a:extLst>
                    <a:ext uri="{9D8B030D-6E8A-4147-A177-3AD203B41FA5}">
                      <a16:colId xmlns:a16="http://schemas.microsoft.com/office/drawing/2014/main" val="499824858"/>
                    </a:ext>
                  </a:extLst>
                </a:gridCol>
              </a:tblGrid>
              <a:tr h="339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Categories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Glove</a:t>
                      </a:r>
                      <a:endParaRPr lang="en-US" sz="16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DBN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5322693"/>
                  </a:ext>
                </a:extLst>
              </a:tr>
              <a:tr h="339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business.txt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0070C0"/>
                          </a:solidFill>
                          <a:effectLst/>
                        </a:rPr>
                        <a:t>2189</a:t>
                      </a:r>
                      <a:endParaRPr lang="en-US" sz="16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2189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659831"/>
                  </a:ext>
                </a:extLst>
              </a:tr>
              <a:tr h="339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enter.txt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0070C0"/>
                          </a:solidFill>
                          <a:effectLst/>
                        </a:rPr>
                        <a:t>856</a:t>
                      </a:r>
                      <a:endParaRPr lang="en-US" sz="16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856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91087824"/>
                  </a:ext>
                </a:extLst>
              </a:tr>
              <a:tr h="339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politics.txt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0070C0"/>
                          </a:solidFill>
                          <a:effectLst/>
                        </a:rPr>
                        <a:t>1073</a:t>
                      </a:r>
                      <a:endParaRPr lang="en-US" sz="16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1073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0310266"/>
                  </a:ext>
                </a:extLst>
              </a:tr>
              <a:tr h="339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sport.txt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2160</a:t>
                      </a:r>
                      <a:endParaRPr lang="en-US" sz="16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2160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65468337"/>
                  </a:ext>
                </a:extLst>
              </a:tr>
              <a:tr h="339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tech.txt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0070C0"/>
                          </a:solidFill>
                          <a:effectLst/>
                        </a:rPr>
                        <a:t>676</a:t>
                      </a:r>
                      <a:endParaRPr lang="en-US" sz="16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676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39214581"/>
                  </a:ext>
                </a:extLst>
              </a:tr>
              <a:tr h="339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total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0070C0"/>
                          </a:solidFill>
                          <a:effectLst/>
                        </a:rPr>
                        <a:t>6954</a:t>
                      </a:r>
                      <a:endParaRPr lang="en-US" sz="16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6954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0803902"/>
                  </a:ext>
                </a:extLst>
              </a:tr>
              <a:tr h="339571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54393022"/>
                  </a:ext>
                </a:extLst>
              </a:tr>
              <a:tr h="339571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2962209"/>
                  </a:ext>
                </a:extLst>
              </a:tr>
              <a:tr h="339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Document length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0070C0"/>
                          </a:solidFill>
                          <a:effectLst/>
                        </a:rPr>
                        <a:t>40-400</a:t>
                      </a:r>
                      <a:endParaRPr lang="en-US" sz="16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0477631"/>
                  </a:ext>
                </a:extLst>
              </a:tr>
              <a:tr h="339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Total Words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1,765,293</a:t>
                      </a:r>
                      <a:endParaRPr lang="en-US" sz="16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104,310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17/1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8688424"/>
                  </a:ext>
                </a:extLst>
              </a:tr>
              <a:tr h="339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Unique words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46116 (2.6%)</a:t>
                      </a:r>
                      <a:endParaRPr lang="en-US" sz="16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78626 (75%)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1/1.7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722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807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validation Training Result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7975727"/>
              </p:ext>
            </p:extLst>
          </p:nvPr>
        </p:nvGraphicFramePr>
        <p:xfrm>
          <a:off x="1278381" y="2201660"/>
          <a:ext cx="9650030" cy="27698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2310">
                  <a:extLst>
                    <a:ext uri="{9D8B030D-6E8A-4147-A177-3AD203B41FA5}">
                      <a16:colId xmlns:a16="http://schemas.microsoft.com/office/drawing/2014/main" val="772827745"/>
                    </a:ext>
                  </a:extLst>
                </a:gridCol>
                <a:gridCol w="742310">
                  <a:extLst>
                    <a:ext uri="{9D8B030D-6E8A-4147-A177-3AD203B41FA5}">
                      <a16:colId xmlns:a16="http://schemas.microsoft.com/office/drawing/2014/main" val="505483996"/>
                    </a:ext>
                  </a:extLst>
                </a:gridCol>
                <a:gridCol w="742310">
                  <a:extLst>
                    <a:ext uri="{9D8B030D-6E8A-4147-A177-3AD203B41FA5}">
                      <a16:colId xmlns:a16="http://schemas.microsoft.com/office/drawing/2014/main" val="535530433"/>
                    </a:ext>
                  </a:extLst>
                </a:gridCol>
                <a:gridCol w="742310">
                  <a:extLst>
                    <a:ext uri="{9D8B030D-6E8A-4147-A177-3AD203B41FA5}">
                      <a16:colId xmlns:a16="http://schemas.microsoft.com/office/drawing/2014/main" val="3929525148"/>
                    </a:ext>
                  </a:extLst>
                </a:gridCol>
                <a:gridCol w="742310">
                  <a:extLst>
                    <a:ext uri="{9D8B030D-6E8A-4147-A177-3AD203B41FA5}">
                      <a16:colId xmlns:a16="http://schemas.microsoft.com/office/drawing/2014/main" val="3239939345"/>
                    </a:ext>
                  </a:extLst>
                </a:gridCol>
                <a:gridCol w="742310">
                  <a:extLst>
                    <a:ext uri="{9D8B030D-6E8A-4147-A177-3AD203B41FA5}">
                      <a16:colId xmlns:a16="http://schemas.microsoft.com/office/drawing/2014/main" val="4215644757"/>
                    </a:ext>
                  </a:extLst>
                </a:gridCol>
                <a:gridCol w="742310">
                  <a:extLst>
                    <a:ext uri="{9D8B030D-6E8A-4147-A177-3AD203B41FA5}">
                      <a16:colId xmlns:a16="http://schemas.microsoft.com/office/drawing/2014/main" val="330917805"/>
                    </a:ext>
                  </a:extLst>
                </a:gridCol>
                <a:gridCol w="742310">
                  <a:extLst>
                    <a:ext uri="{9D8B030D-6E8A-4147-A177-3AD203B41FA5}">
                      <a16:colId xmlns:a16="http://schemas.microsoft.com/office/drawing/2014/main" val="2724825985"/>
                    </a:ext>
                  </a:extLst>
                </a:gridCol>
                <a:gridCol w="742310">
                  <a:extLst>
                    <a:ext uri="{9D8B030D-6E8A-4147-A177-3AD203B41FA5}">
                      <a16:colId xmlns:a16="http://schemas.microsoft.com/office/drawing/2014/main" val="3127212013"/>
                    </a:ext>
                  </a:extLst>
                </a:gridCol>
                <a:gridCol w="742310">
                  <a:extLst>
                    <a:ext uri="{9D8B030D-6E8A-4147-A177-3AD203B41FA5}">
                      <a16:colId xmlns:a16="http://schemas.microsoft.com/office/drawing/2014/main" val="1725434991"/>
                    </a:ext>
                  </a:extLst>
                </a:gridCol>
                <a:gridCol w="742310">
                  <a:extLst>
                    <a:ext uri="{9D8B030D-6E8A-4147-A177-3AD203B41FA5}">
                      <a16:colId xmlns:a16="http://schemas.microsoft.com/office/drawing/2014/main" val="3240632716"/>
                    </a:ext>
                  </a:extLst>
                </a:gridCol>
                <a:gridCol w="742310">
                  <a:extLst>
                    <a:ext uri="{9D8B030D-6E8A-4147-A177-3AD203B41FA5}">
                      <a16:colId xmlns:a16="http://schemas.microsoft.com/office/drawing/2014/main" val="541255089"/>
                    </a:ext>
                  </a:extLst>
                </a:gridCol>
                <a:gridCol w="742310">
                  <a:extLst>
                    <a:ext uri="{9D8B030D-6E8A-4147-A177-3AD203B41FA5}">
                      <a16:colId xmlns:a16="http://schemas.microsoft.com/office/drawing/2014/main" val="3344311509"/>
                    </a:ext>
                  </a:extLst>
                </a:gridCol>
              </a:tblGrid>
              <a:tr h="55396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Glove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Training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52661166"/>
                  </a:ext>
                </a:extLst>
              </a:tr>
              <a:tr h="5539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Test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0.93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0.929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14662680"/>
                  </a:ext>
                </a:extLst>
              </a:tr>
              <a:tr h="553967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r>
                        <a:rPr lang="en-US" sz="14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Ave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663416"/>
                  </a:ext>
                </a:extLst>
              </a:tr>
              <a:tr h="55396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DBN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Training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0.986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83912120"/>
                  </a:ext>
                </a:extLst>
              </a:tr>
              <a:tr h="5539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Test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0.29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0.31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0.33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0.34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0.34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0.27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0.31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0.34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0.34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0.303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9027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9270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DBN result embedding test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4460" y="1846263"/>
            <a:ext cx="9983405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204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Glove embedding test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3104" y="1846263"/>
            <a:ext cx="9826118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032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DBN test using different vocabulary size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6558844"/>
              </p:ext>
            </p:extLst>
          </p:nvPr>
        </p:nvGraphicFramePr>
        <p:xfrm>
          <a:off x="1539550" y="2341983"/>
          <a:ext cx="8798768" cy="33683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2826">
                  <a:extLst>
                    <a:ext uri="{9D8B030D-6E8A-4147-A177-3AD203B41FA5}">
                      <a16:colId xmlns:a16="http://schemas.microsoft.com/office/drawing/2014/main" val="2520179011"/>
                    </a:ext>
                  </a:extLst>
                </a:gridCol>
                <a:gridCol w="3485545">
                  <a:extLst>
                    <a:ext uri="{9D8B030D-6E8A-4147-A177-3AD203B41FA5}">
                      <a16:colId xmlns:a16="http://schemas.microsoft.com/office/drawing/2014/main" val="3514357877"/>
                    </a:ext>
                  </a:extLst>
                </a:gridCol>
                <a:gridCol w="1327189">
                  <a:extLst>
                    <a:ext uri="{9D8B030D-6E8A-4147-A177-3AD203B41FA5}">
                      <a16:colId xmlns:a16="http://schemas.microsoft.com/office/drawing/2014/main" val="1380548380"/>
                    </a:ext>
                  </a:extLst>
                </a:gridCol>
                <a:gridCol w="1823208">
                  <a:extLst>
                    <a:ext uri="{9D8B030D-6E8A-4147-A177-3AD203B41FA5}">
                      <a16:colId xmlns:a16="http://schemas.microsoft.com/office/drawing/2014/main" val="46267964"/>
                    </a:ext>
                  </a:extLst>
                </a:gridCol>
              </a:tblGrid>
              <a:tr h="1122784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Train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Dev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64192848"/>
                  </a:ext>
                </a:extLst>
              </a:tr>
              <a:tr h="1122784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DBN test using different vocabulary size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78626 (75% of total words 104310)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0.986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0.303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40361626"/>
                  </a:ext>
                </a:extLst>
              </a:tr>
              <a:tr h="11227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8889 (8.5% of total words 104310)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0.843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0.333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73690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2245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DBN test in big vocabulary size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6977613"/>
              </p:ext>
            </p:extLst>
          </p:nvPr>
        </p:nvGraphicFramePr>
        <p:xfrm>
          <a:off x="1800808" y="2220687"/>
          <a:ext cx="8425543" cy="36296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1084">
                  <a:extLst>
                    <a:ext uri="{9D8B030D-6E8A-4147-A177-3AD203B41FA5}">
                      <a16:colId xmlns:a16="http://schemas.microsoft.com/office/drawing/2014/main" val="811582636"/>
                    </a:ext>
                  </a:extLst>
                </a:gridCol>
                <a:gridCol w="3337696">
                  <a:extLst>
                    <a:ext uri="{9D8B030D-6E8A-4147-A177-3AD203B41FA5}">
                      <a16:colId xmlns:a16="http://schemas.microsoft.com/office/drawing/2014/main" val="1258032089"/>
                    </a:ext>
                  </a:extLst>
                </a:gridCol>
                <a:gridCol w="1270892">
                  <a:extLst>
                    <a:ext uri="{9D8B030D-6E8A-4147-A177-3AD203B41FA5}">
                      <a16:colId xmlns:a16="http://schemas.microsoft.com/office/drawing/2014/main" val="3568535623"/>
                    </a:ext>
                  </a:extLst>
                </a:gridCol>
                <a:gridCol w="1745871">
                  <a:extLst>
                    <a:ext uri="{9D8B030D-6E8A-4147-A177-3AD203B41FA5}">
                      <a16:colId xmlns:a16="http://schemas.microsoft.com/office/drawing/2014/main" val="1845522124"/>
                    </a:ext>
                  </a:extLst>
                </a:gridCol>
              </a:tblGrid>
              <a:tr h="983633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Train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Dev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5252947"/>
                  </a:ext>
                </a:extLst>
              </a:tr>
              <a:tr h="98363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DBN test in big vocabulary size(75% of total words 104310)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dbn</a:t>
                      </a:r>
                      <a:r>
                        <a:rPr lang="en-US" sz="1600" u="none" strike="noStrike" dirty="0">
                          <a:effectLst/>
                        </a:rPr>
                        <a:t> embedding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0.986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0.303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3441899"/>
                  </a:ext>
                </a:extLst>
              </a:tr>
              <a:tr h="16623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non embedding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0.98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0.23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36867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745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/>
              <a:t>Using pre-trained Word2Vector for word embedding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4455" y="1324928"/>
            <a:ext cx="10349345" cy="547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78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DBN test in small vocabulary size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6112371"/>
              </p:ext>
            </p:extLst>
          </p:nvPr>
        </p:nvGraphicFramePr>
        <p:xfrm>
          <a:off x="1996751" y="2183362"/>
          <a:ext cx="8266923" cy="35829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2093">
                  <a:extLst>
                    <a:ext uri="{9D8B030D-6E8A-4147-A177-3AD203B41FA5}">
                      <a16:colId xmlns:a16="http://schemas.microsoft.com/office/drawing/2014/main" val="328997668"/>
                    </a:ext>
                  </a:extLst>
                </a:gridCol>
                <a:gridCol w="3274860">
                  <a:extLst>
                    <a:ext uri="{9D8B030D-6E8A-4147-A177-3AD203B41FA5}">
                      <a16:colId xmlns:a16="http://schemas.microsoft.com/office/drawing/2014/main" val="3437802200"/>
                    </a:ext>
                  </a:extLst>
                </a:gridCol>
                <a:gridCol w="1246966">
                  <a:extLst>
                    <a:ext uri="{9D8B030D-6E8A-4147-A177-3AD203B41FA5}">
                      <a16:colId xmlns:a16="http://schemas.microsoft.com/office/drawing/2014/main" val="414645491"/>
                    </a:ext>
                  </a:extLst>
                </a:gridCol>
                <a:gridCol w="1713004">
                  <a:extLst>
                    <a:ext uri="{9D8B030D-6E8A-4147-A177-3AD203B41FA5}">
                      <a16:colId xmlns:a16="http://schemas.microsoft.com/office/drawing/2014/main" val="175361242"/>
                    </a:ext>
                  </a:extLst>
                </a:gridCol>
              </a:tblGrid>
              <a:tr h="970991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Train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Dev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24503641"/>
                  </a:ext>
                </a:extLst>
              </a:tr>
              <a:tr h="97099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DBN test in small vocabulary size (8.5% of total words 104310)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dbn embedding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0.843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0.333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0981750"/>
                  </a:ext>
                </a:extLst>
              </a:tr>
              <a:tr h="16409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non embedding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0.343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77882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4326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results for pre-trained and self-trained word2vector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4908967"/>
              </p:ext>
            </p:extLst>
          </p:nvPr>
        </p:nvGraphicFramePr>
        <p:xfrm>
          <a:off x="1961964" y="2121761"/>
          <a:ext cx="8309499" cy="33024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1540">
                  <a:extLst>
                    <a:ext uri="{9D8B030D-6E8A-4147-A177-3AD203B41FA5}">
                      <a16:colId xmlns:a16="http://schemas.microsoft.com/office/drawing/2014/main" val="3851498188"/>
                    </a:ext>
                  </a:extLst>
                </a:gridCol>
                <a:gridCol w="2256790">
                  <a:extLst>
                    <a:ext uri="{9D8B030D-6E8A-4147-A177-3AD203B41FA5}">
                      <a16:colId xmlns:a16="http://schemas.microsoft.com/office/drawing/2014/main" val="1514899317"/>
                    </a:ext>
                  </a:extLst>
                </a:gridCol>
                <a:gridCol w="1936325">
                  <a:extLst>
                    <a:ext uri="{9D8B030D-6E8A-4147-A177-3AD203B41FA5}">
                      <a16:colId xmlns:a16="http://schemas.microsoft.com/office/drawing/2014/main" val="775682280"/>
                    </a:ext>
                  </a:extLst>
                </a:gridCol>
                <a:gridCol w="2274844">
                  <a:extLst>
                    <a:ext uri="{9D8B030D-6E8A-4147-A177-3AD203B41FA5}">
                      <a16:colId xmlns:a16="http://schemas.microsoft.com/office/drawing/2014/main" val="302984571"/>
                    </a:ext>
                  </a:extLst>
                </a:gridCol>
              </a:tblGrid>
              <a:tr h="16512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glove-wikipedia-100d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Googlenews-300d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self-trained-25d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0154561"/>
                  </a:ext>
                </a:extLst>
              </a:tr>
              <a:tr h="16512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All 6000 news data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0.981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0.983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0.936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7220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852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51092"/>
            <a:ext cx="10058400" cy="1450757"/>
          </a:xfrm>
        </p:spPr>
        <p:txBody>
          <a:bodyPr/>
          <a:lstStyle/>
          <a:p>
            <a:r>
              <a:rPr lang="en-US" dirty="0" smtClean="0"/>
              <a:t>Google Could Cost estimate</a:t>
            </a:r>
            <a:br>
              <a:rPr lang="en-US" dirty="0" smtClean="0"/>
            </a:br>
            <a:r>
              <a:rPr lang="en-US" dirty="0" smtClean="0"/>
              <a:t>4-vCPU, 15G-Mem, 300G-disk $109/Mon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1102" y="1846263"/>
            <a:ext cx="6950121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47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Could Cost estimate</a:t>
            </a:r>
            <a:br>
              <a:rPr lang="en-US" dirty="0"/>
            </a:br>
            <a:r>
              <a:rPr lang="en-US" dirty="0" smtClean="0"/>
              <a:t>8-vCPU</a:t>
            </a:r>
            <a:r>
              <a:rPr lang="en-US" dirty="0"/>
              <a:t>, </a:t>
            </a:r>
            <a:r>
              <a:rPr lang="en-US" dirty="0" smtClean="0"/>
              <a:t>30G-Mem</a:t>
            </a:r>
            <a:r>
              <a:rPr lang="en-US" dirty="0"/>
              <a:t>, 300G-disk </a:t>
            </a:r>
            <a:r>
              <a:rPr lang="en-US" dirty="0" smtClean="0"/>
              <a:t>$206/Mon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4459" y="1846263"/>
            <a:ext cx="6063407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90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Could Cost estimate</a:t>
            </a:r>
            <a:br>
              <a:rPr lang="en-US" dirty="0"/>
            </a:br>
            <a:r>
              <a:rPr lang="en-US" dirty="0" smtClean="0"/>
              <a:t>8-vCPU</a:t>
            </a:r>
            <a:r>
              <a:rPr lang="en-US" dirty="0"/>
              <a:t>, </a:t>
            </a:r>
            <a:r>
              <a:rPr lang="en-US" dirty="0" smtClean="0"/>
              <a:t>30G-Mem</a:t>
            </a:r>
            <a:r>
              <a:rPr lang="en-US" dirty="0"/>
              <a:t>, </a:t>
            </a:r>
            <a:r>
              <a:rPr lang="en-US" dirty="0" smtClean="0"/>
              <a:t>1-GPU $706/Mon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049" y="1737360"/>
            <a:ext cx="6771535" cy="438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96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of different </a:t>
            </a:r>
            <a:r>
              <a:rPr lang="en-US" dirty="0" err="1"/>
              <a:t>prob</a:t>
            </a:r>
            <a:r>
              <a:rPr lang="en-US" dirty="0"/>
              <a:t> </a:t>
            </a:r>
            <a:r>
              <a:rPr lang="en-US" dirty="0" smtClean="0"/>
              <a:t>rate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4078581"/>
              </p:ext>
            </p:extLst>
          </p:nvPr>
        </p:nvGraphicFramePr>
        <p:xfrm>
          <a:off x="1097280" y="1860885"/>
          <a:ext cx="4995613" cy="20206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6093">
                  <a:extLst>
                    <a:ext uri="{9D8B030D-6E8A-4147-A177-3AD203B41FA5}">
                      <a16:colId xmlns:a16="http://schemas.microsoft.com/office/drawing/2014/main" val="2214695951"/>
                    </a:ext>
                  </a:extLst>
                </a:gridCol>
                <a:gridCol w="879055">
                  <a:extLst>
                    <a:ext uri="{9D8B030D-6E8A-4147-A177-3AD203B41FA5}">
                      <a16:colId xmlns:a16="http://schemas.microsoft.com/office/drawing/2014/main" val="865656497"/>
                    </a:ext>
                  </a:extLst>
                </a:gridCol>
                <a:gridCol w="686093">
                  <a:extLst>
                    <a:ext uri="{9D8B030D-6E8A-4147-A177-3AD203B41FA5}">
                      <a16:colId xmlns:a16="http://schemas.microsoft.com/office/drawing/2014/main" val="4086653381"/>
                    </a:ext>
                  </a:extLst>
                </a:gridCol>
                <a:gridCol w="686093">
                  <a:extLst>
                    <a:ext uri="{9D8B030D-6E8A-4147-A177-3AD203B41FA5}">
                      <a16:colId xmlns:a16="http://schemas.microsoft.com/office/drawing/2014/main" val="2777491828"/>
                    </a:ext>
                  </a:extLst>
                </a:gridCol>
                <a:gridCol w="686093">
                  <a:extLst>
                    <a:ext uri="{9D8B030D-6E8A-4147-A177-3AD203B41FA5}">
                      <a16:colId xmlns:a16="http://schemas.microsoft.com/office/drawing/2014/main" val="3345359661"/>
                    </a:ext>
                  </a:extLst>
                </a:gridCol>
                <a:gridCol w="686093">
                  <a:extLst>
                    <a:ext uri="{9D8B030D-6E8A-4147-A177-3AD203B41FA5}">
                      <a16:colId xmlns:a16="http://schemas.microsoft.com/office/drawing/2014/main" val="1892842178"/>
                    </a:ext>
                  </a:extLst>
                </a:gridCol>
                <a:gridCol w="686093">
                  <a:extLst>
                    <a:ext uri="{9D8B030D-6E8A-4147-A177-3AD203B41FA5}">
                      <a16:colId xmlns:a16="http://schemas.microsoft.com/office/drawing/2014/main" val="789827027"/>
                    </a:ext>
                  </a:extLst>
                </a:gridCol>
              </a:tblGrid>
              <a:tr h="505163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Comparing of different </a:t>
                      </a:r>
                      <a:r>
                        <a:rPr lang="en-US" sz="1200" u="none" strike="noStrike" dirty="0" err="1">
                          <a:effectLst/>
                        </a:rPr>
                        <a:t>prob</a:t>
                      </a:r>
                      <a:r>
                        <a:rPr lang="en-US" sz="1200" u="none" strike="noStrike" dirty="0">
                          <a:effectLst/>
                        </a:rPr>
                        <a:t> rate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12443547"/>
                  </a:ext>
                </a:extLst>
              </a:tr>
              <a:tr h="505163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prob0.5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prob0.4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prob0.3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prob0.2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prob0.1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Diff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98158613"/>
                  </a:ext>
                </a:extLst>
              </a:tr>
              <a:tr h="5051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training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0.986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0.985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0.978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0.959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0.927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0.013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99723963"/>
                  </a:ext>
                </a:extLst>
              </a:tr>
              <a:tr h="5051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test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0.931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0.919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0.914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0.921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0.914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05495"/>
                  </a:ext>
                </a:extLst>
              </a:tr>
            </a:tbl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4610171"/>
              </p:ext>
            </p:extLst>
          </p:nvPr>
        </p:nvGraphicFramePr>
        <p:xfrm>
          <a:off x="6385249" y="309754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6126480" y="2340039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Origin parameters: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prob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 = 0.5 filters = 128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window_size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 = 3, 4, 5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43025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b"/>
            <a:r>
              <a:rPr lang="en-US" dirty="0"/>
              <a:t>Comparing of different number of filters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4281569"/>
              </p:ext>
            </p:extLst>
          </p:nvPr>
        </p:nvGraphicFramePr>
        <p:xfrm>
          <a:off x="796569" y="2036451"/>
          <a:ext cx="5016402" cy="19943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8948">
                  <a:extLst>
                    <a:ext uri="{9D8B030D-6E8A-4147-A177-3AD203B41FA5}">
                      <a16:colId xmlns:a16="http://schemas.microsoft.com/office/drawing/2014/main" val="3078416078"/>
                    </a:ext>
                  </a:extLst>
                </a:gridCol>
                <a:gridCol w="882714">
                  <a:extLst>
                    <a:ext uri="{9D8B030D-6E8A-4147-A177-3AD203B41FA5}">
                      <a16:colId xmlns:a16="http://schemas.microsoft.com/office/drawing/2014/main" val="1617252566"/>
                    </a:ext>
                  </a:extLst>
                </a:gridCol>
                <a:gridCol w="688948">
                  <a:extLst>
                    <a:ext uri="{9D8B030D-6E8A-4147-A177-3AD203B41FA5}">
                      <a16:colId xmlns:a16="http://schemas.microsoft.com/office/drawing/2014/main" val="1715549148"/>
                    </a:ext>
                  </a:extLst>
                </a:gridCol>
                <a:gridCol w="688948">
                  <a:extLst>
                    <a:ext uri="{9D8B030D-6E8A-4147-A177-3AD203B41FA5}">
                      <a16:colId xmlns:a16="http://schemas.microsoft.com/office/drawing/2014/main" val="1685391076"/>
                    </a:ext>
                  </a:extLst>
                </a:gridCol>
                <a:gridCol w="688948">
                  <a:extLst>
                    <a:ext uri="{9D8B030D-6E8A-4147-A177-3AD203B41FA5}">
                      <a16:colId xmlns:a16="http://schemas.microsoft.com/office/drawing/2014/main" val="1591128498"/>
                    </a:ext>
                  </a:extLst>
                </a:gridCol>
                <a:gridCol w="688948">
                  <a:extLst>
                    <a:ext uri="{9D8B030D-6E8A-4147-A177-3AD203B41FA5}">
                      <a16:colId xmlns:a16="http://schemas.microsoft.com/office/drawing/2014/main" val="3050936354"/>
                    </a:ext>
                  </a:extLst>
                </a:gridCol>
                <a:gridCol w="688948">
                  <a:extLst>
                    <a:ext uri="{9D8B030D-6E8A-4147-A177-3AD203B41FA5}">
                      <a16:colId xmlns:a16="http://schemas.microsoft.com/office/drawing/2014/main" val="3884185956"/>
                    </a:ext>
                  </a:extLst>
                </a:gridCol>
              </a:tblGrid>
              <a:tr h="498593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Comparing of different number of filters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20971589"/>
                  </a:ext>
                </a:extLst>
              </a:tr>
              <a:tr h="498593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filters_128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filters_80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filters_64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filters_32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filters_16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Diff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52320980"/>
                  </a:ext>
                </a:extLst>
              </a:tr>
              <a:tr h="4985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training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0.986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0.985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0.98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0.973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0.957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0.037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69985619"/>
                  </a:ext>
                </a:extLst>
              </a:tr>
              <a:tr h="4985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test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0.931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0.931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0.922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0.92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419122"/>
                  </a:ext>
                </a:extLst>
              </a:tr>
            </a:tbl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6581651"/>
              </p:ext>
            </p:extLst>
          </p:nvPr>
        </p:nvGraphicFramePr>
        <p:xfrm>
          <a:off x="6583680" y="301845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6126480" y="2340039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Origin parameters: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prob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 = 0.5 filters = 128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window_size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 = 3, 4, 5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71542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b"/>
            <a:r>
              <a:rPr lang="en-US" dirty="0"/>
              <a:t>Comparing of different window size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6278456"/>
              </p:ext>
            </p:extLst>
          </p:nvPr>
        </p:nvGraphicFramePr>
        <p:xfrm>
          <a:off x="1097280" y="1875453"/>
          <a:ext cx="5266196" cy="22486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5918">
                  <a:extLst>
                    <a:ext uri="{9D8B030D-6E8A-4147-A177-3AD203B41FA5}">
                      <a16:colId xmlns:a16="http://schemas.microsoft.com/office/drawing/2014/main" val="882425199"/>
                    </a:ext>
                  </a:extLst>
                </a:gridCol>
                <a:gridCol w="814770">
                  <a:extLst>
                    <a:ext uri="{9D8B030D-6E8A-4147-A177-3AD203B41FA5}">
                      <a16:colId xmlns:a16="http://schemas.microsoft.com/office/drawing/2014/main" val="247757659"/>
                    </a:ext>
                  </a:extLst>
                </a:gridCol>
                <a:gridCol w="635918">
                  <a:extLst>
                    <a:ext uri="{9D8B030D-6E8A-4147-A177-3AD203B41FA5}">
                      <a16:colId xmlns:a16="http://schemas.microsoft.com/office/drawing/2014/main" val="4249928271"/>
                    </a:ext>
                  </a:extLst>
                </a:gridCol>
                <a:gridCol w="635918">
                  <a:extLst>
                    <a:ext uri="{9D8B030D-6E8A-4147-A177-3AD203B41FA5}">
                      <a16:colId xmlns:a16="http://schemas.microsoft.com/office/drawing/2014/main" val="3547416973"/>
                    </a:ext>
                  </a:extLst>
                </a:gridCol>
                <a:gridCol w="635918">
                  <a:extLst>
                    <a:ext uri="{9D8B030D-6E8A-4147-A177-3AD203B41FA5}">
                      <a16:colId xmlns:a16="http://schemas.microsoft.com/office/drawing/2014/main" val="4089109588"/>
                    </a:ext>
                  </a:extLst>
                </a:gridCol>
                <a:gridCol w="635918">
                  <a:extLst>
                    <a:ext uri="{9D8B030D-6E8A-4147-A177-3AD203B41FA5}">
                      <a16:colId xmlns:a16="http://schemas.microsoft.com/office/drawing/2014/main" val="4182801699"/>
                    </a:ext>
                  </a:extLst>
                </a:gridCol>
                <a:gridCol w="635918">
                  <a:extLst>
                    <a:ext uri="{9D8B030D-6E8A-4147-A177-3AD203B41FA5}">
                      <a16:colId xmlns:a16="http://schemas.microsoft.com/office/drawing/2014/main" val="3202105670"/>
                    </a:ext>
                  </a:extLst>
                </a:gridCol>
                <a:gridCol w="635918">
                  <a:extLst>
                    <a:ext uri="{9D8B030D-6E8A-4147-A177-3AD203B41FA5}">
                      <a16:colId xmlns:a16="http://schemas.microsoft.com/office/drawing/2014/main" val="2724537193"/>
                    </a:ext>
                  </a:extLst>
                </a:gridCol>
              </a:tblGrid>
              <a:tr h="532843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Comparing of different window size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61709458"/>
                  </a:ext>
                </a:extLst>
              </a:tr>
              <a:tr h="571945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win345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win34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win45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win5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win4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win3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Diff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99736742"/>
                  </a:ext>
                </a:extLst>
              </a:tr>
              <a:tr h="571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training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0.986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0.984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0.987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0.983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0.977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0.977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0.047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32362969"/>
                  </a:ext>
                </a:extLst>
              </a:tr>
              <a:tr h="571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test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0.931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0.917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0.921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0.925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0.921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0.93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98370"/>
                  </a:ext>
                </a:extLst>
              </a:tr>
            </a:tbl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6931311"/>
              </p:ext>
            </p:extLst>
          </p:nvPr>
        </p:nvGraphicFramePr>
        <p:xfrm>
          <a:off x="6583680" y="299979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6428792" y="2388637"/>
            <a:ext cx="57936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Origin parameters: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prob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 = 0.5 filters = 128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window_size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 = 3, 4, 5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51868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b"/>
            <a:r>
              <a:rPr lang="en-US" dirty="0"/>
              <a:t>Final test with filters_80 win34 prob0.2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838675"/>
              </p:ext>
            </p:extLst>
          </p:nvPr>
        </p:nvGraphicFramePr>
        <p:xfrm>
          <a:off x="2765327" y="2274919"/>
          <a:ext cx="5566909" cy="27729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00300">
                  <a:extLst>
                    <a:ext uri="{9D8B030D-6E8A-4147-A177-3AD203B41FA5}">
                      <a16:colId xmlns:a16="http://schemas.microsoft.com/office/drawing/2014/main" val="2285142793"/>
                    </a:ext>
                  </a:extLst>
                </a:gridCol>
                <a:gridCol w="1666009">
                  <a:extLst>
                    <a:ext uri="{9D8B030D-6E8A-4147-A177-3AD203B41FA5}">
                      <a16:colId xmlns:a16="http://schemas.microsoft.com/office/drawing/2014/main" val="3102669209"/>
                    </a:ext>
                  </a:extLst>
                </a:gridCol>
                <a:gridCol w="1300300">
                  <a:extLst>
                    <a:ext uri="{9D8B030D-6E8A-4147-A177-3AD203B41FA5}">
                      <a16:colId xmlns:a16="http://schemas.microsoft.com/office/drawing/2014/main" val="182204813"/>
                    </a:ext>
                  </a:extLst>
                </a:gridCol>
                <a:gridCol w="1300300">
                  <a:extLst>
                    <a:ext uri="{9D8B030D-6E8A-4147-A177-3AD203B41FA5}">
                      <a16:colId xmlns:a16="http://schemas.microsoft.com/office/drawing/2014/main" val="851282624"/>
                    </a:ext>
                  </a:extLst>
                </a:gridCol>
              </a:tblGrid>
              <a:tr h="924314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Final test with filters_80 win34 prob0.2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546433"/>
                  </a:ext>
                </a:extLst>
              </a:tr>
              <a:tr h="9243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training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0.941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0.027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1245544"/>
                  </a:ext>
                </a:extLst>
              </a:tr>
              <a:tr h="9243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test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0.914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70202791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336627" y="1967142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Origin parameters: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prob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 = 0.5 filters = 128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window_size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 = 3, 4, 5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53929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Learn </a:t>
            </a:r>
            <a:r>
              <a:rPr lang="en-US" dirty="0" err="1" smtClean="0"/>
              <a:t>embeddings</a:t>
            </a:r>
            <a:r>
              <a:rPr lang="en-US" dirty="0" smtClean="0"/>
              <a:t> from scratch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68596"/>
            <a:ext cx="10666615" cy="554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85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i="1" dirty="0" smtClean="0"/>
              <a:t>Example</a:t>
            </a:r>
            <a:endParaRPr lang="en-US" sz="28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898" y="-155681"/>
            <a:ext cx="7913555" cy="7240061"/>
          </a:xfrm>
        </p:spPr>
      </p:pic>
    </p:spTree>
    <p:extLst>
      <p:ext uri="{BB962C8B-B14F-4D97-AF65-F5344CB8AC3E}">
        <p14:creationId xmlns:p14="http://schemas.microsoft.com/office/powerpoint/2010/main" val="231533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i="1" dirty="0" smtClean="0"/>
              <a:t>Articles Representation</a:t>
            </a:r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Each row of the matrix corresponds to one </a:t>
            </a:r>
            <a:r>
              <a:rPr lang="en-US" dirty="0" smtClean="0"/>
              <a:t>token(word)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Each </a:t>
            </a:r>
            <a:r>
              <a:rPr lang="en-US" dirty="0"/>
              <a:t>row is vector that </a:t>
            </a:r>
            <a:r>
              <a:rPr lang="en-US" dirty="0" smtClean="0"/>
              <a:t>represents </a:t>
            </a:r>
            <a:r>
              <a:rPr lang="en-US" dirty="0"/>
              <a:t>a word. Typically, these vectors are </a:t>
            </a:r>
            <a:r>
              <a:rPr lang="en-US" i="1" dirty="0"/>
              <a:t>word </a:t>
            </a:r>
            <a:r>
              <a:rPr lang="en-US" i="1" dirty="0" smtClean="0"/>
              <a:t>embedding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 smtClean="0"/>
              <a:t>For our data d = </a:t>
            </a:r>
            <a:r>
              <a:rPr lang="en-US" i="1" dirty="0"/>
              <a:t>300 </a:t>
            </a:r>
            <a:r>
              <a:rPr lang="en-US" i="1" dirty="0" smtClean="0"/>
              <a:t>(pre-trained </a:t>
            </a:r>
            <a:r>
              <a:rPr lang="en-US" i="1" dirty="0"/>
              <a:t>Google News corpus </a:t>
            </a:r>
            <a:r>
              <a:rPr lang="en-US" i="1" dirty="0" smtClean="0"/>
              <a:t>word </a:t>
            </a:r>
            <a:r>
              <a:rPr lang="en-US" i="1" dirty="0"/>
              <a:t>vector </a:t>
            </a:r>
            <a:r>
              <a:rPr lang="en-US" i="1" dirty="0" smtClean="0"/>
              <a:t>model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565" y="3003216"/>
            <a:ext cx="330517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15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i="1" dirty="0"/>
              <a:t>Convolutional Neural Networks</a:t>
            </a:r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filters slide over local patches of an </a:t>
            </a:r>
            <a:r>
              <a:rPr lang="en-US" dirty="0" smtClean="0"/>
              <a:t>image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NLP </a:t>
            </a:r>
            <a:r>
              <a:rPr lang="en-US" dirty="0"/>
              <a:t>we typically use filters that slide over full rows of the matrix (words). 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height, or </a:t>
            </a:r>
            <a:r>
              <a:rPr lang="en-US" i="1" dirty="0"/>
              <a:t>region size</a:t>
            </a:r>
            <a:r>
              <a:rPr lang="en-US" dirty="0"/>
              <a:t>, may vary, but sliding windows over 2-5 words at a time is typical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Animation of the sliding window: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6174" y="4014443"/>
            <a:ext cx="1987415" cy="172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27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i="1" dirty="0"/>
              <a:t>Narrow vs. Wide convolution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4678" y="1846263"/>
            <a:ext cx="6922970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3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i="1" dirty="0" smtClean="0"/>
              <a:t>Stride size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792" y="1845734"/>
            <a:ext cx="9259271" cy="373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72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i="1" dirty="0" smtClean="0"/>
              <a:t>Parameters</a:t>
            </a:r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D: Depth, number of filters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S: Stride,</a:t>
            </a:r>
            <a:r>
              <a:rPr lang="en-US" dirty="0"/>
              <a:t> </a:t>
            </a:r>
            <a:r>
              <a:rPr lang="en-US" dirty="0" smtClean="0"/>
              <a:t>move the filters how many pixels at a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P: Zero-padding, zeros around the boarder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W: input volume size</a:t>
            </a:r>
          </a:p>
          <a:p>
            <a:pPr marL="1608560" lvl="8" indent="0">
              <a:buNone/>
            </a:pPr>
            <a:r>
              <a:rPr lang="en-US" sz="3000" dirty="0" smtClean="0"/>
              <a:t> </a:t>
            </a:r>
            <a:r>
              <a:rPr lang="en-US" sz="4000" dirty="0" smtClean="0"/>
              <a:t>O = (W-F + 2P)/S +1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3893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9667</TotalTime>
  <Words>515</Words>
  <Application>Microsoft Office PowerPoint</Application>
  <PresentationFormat>Widescreen</PresentationFormat>
  <Paragraphs>252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Retrospect</vt:lpstr>
      <vt:lpstr>Parameters</vt:lpstr>
      <vt:lpstr>Using pre-trained Word2Vector for word embedding</vt:lpstr>
      <vt:lpstr>Learn embeddings from scratch</vt:lpstr>
      <vt:lpstr>Example</vt:lpstr>
      <vt:lpstr>Articles Representation</vt:lpstr>
      <vt:lpstr>Convolutional Neural Networks</vt:lpstr>
      <vt:lpstr>Narrow vs. Wide convolution</vt:lpstr>
      <vt:lpstr>Stride size</vt:lpstr>
      <vt:lpstr>Parameters</vt:lpstr>
      <vt:lpstr>Max pooling</vt:lpstr>
      <vt:lpstr>BBC News data architecture</vt:lpstr>
      <vt:lpstr>BBC news architecture</vt:lpstr>
      <vt:lpstr>Next is for DBN embedding test</vt:lpstr>
      <vt:lpstr>Embedding comparing</vt:lpstr>
      <vt:lpstr>Cross validation Training Result</vt:lpstr>
      <vt:lpstr>DBN result embedding test</vt:lpstr>
      <vt:lpstr>Glove embedding test</vt:lpstr>
      <vt:lpstr>DBN test using different vocabulary size</vt:lpstr>
      <vt:lpstr>DBN test in big vocabulary size</vt:lpstr>
      <vt:lpstr>DBN test in small vocabulary size </vt:lpstr>
      <vt:lpstr>Test results for pre-trained and self-trained word2vector</vt:lpstr>
      <vt:lpstr>Google Could Cost estimate 4-vCPU, 15G-Mem, 300G-disk $109/Mon</vt:lpstr>
      <vt:lpstr>Google Could Cost estimate 8-vCPU, 30G-Mem, 300G-disk $206/Mon</vt:lpstr>
      <vt:lpstr>Google Could Cost estimate 8-vCPU, 30G-Mem, 1-GPU $706/Mon</vt:lpstr>
      <vt:lpstr>Comparing of different prob rate</vt:lpstr>
      <vt:lpstr>Comparing of different number of filters</vt:lpstr>
      <vt:lpstr>Comparing of different window size</vt:lpstr>
      <vt:lpstr>Final test with filters_80 win34 prob0.2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With Google Word2Vector</dc:title>
  <dc:creator>xxliu10</dc:creator>
  <cp:lastModifiedBy>xxliu10</cp:lastModifiedBy>
  <cp:revision>36</cp:revision>
  <dcterms:created xsi:type="dcterms:W3CDTF">2017-06-23T19:52:25Z</dcterms:created>
  <dcterms:modified xsi:type="dcterms:W3CDTF">2017-10-16T14:42:56Z</dcterms:modified>
</cp:coreProperties>
</file>