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6"/>
  </p:notesMasterIdLst>
  <p:sldIdLst>
    <p:sldId id="256" r:id="rId2"/>
    <p:sldId id="326" r:id="rId3"/>
    <p:sldId id="325" r:id="rId4"/>
    <p:sldId id="327" r:id="rId5"/>
    <p:sldId id="262" r:id="rId6"/>
    <p:sldId id="263" r:id="rId7"/>
    <p:sldId id="264" r:id="rId8"/>
    <p:sldId id="265" r:id="rId9"/>
    <p:sldId id="277" r:id="rId10"/>
    <p:sldId id="324" r:id="rId11"/>
    <p:sldId id="328" r:id="rId12"/>
    <p:sldId id="287" r:id="rId13"/>
    <p:sldId id="283" r:id="rId14"/>
    <p:sldId id="322" r:id="rId15"/>
    <p:sldId id="285" r:id="rId16"/>
    <p:sldId id="301" r:id="rId17"/>
    <p:sldId id="289" r:id="rId18"/>
    <p:sldId id="295" r:id="rId19"/>
    <p:sldId id="298" r:id="rId20"/>
    <p:sldId id="333" r:id="rId21"/>
    <p:sldId id="329" r:id="rId22"/>
    <p:sldId id="330" r:id="rId23"/>
    <p:sldId id="331" r:id="rId24"/>
    <p:sldId id="332"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2" d="100"/>
          <a:sy n="162" d="100"/>
        </p:scale>
        <p:origin x="144" y="17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2" name="Shape 4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More about naming them in the next module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Note that sessions deal with memory allocation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does it do so? By using graphs and sessions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does it do so? By using graphs and sessions</a:t>
            </a:r>
            <a:endParaRPr/>
          </a:p>
        </p:txBody>
      </p:sp>
    </p:spTree>
    <p:extLst>
      <p:ext uri="{BB962C8B-B14F-4D97-AF65-F5344CB8AC3E}">
        <p14:creationId xmlns:p14="http://schemas.microsoft.com/office/powerpoint/2010/main" val="68898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2A2461-C089-4F78-8FCB-9D7DF6352CE9}"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3886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A2461-C089-4F78-8FCB-9D7DF6352CE9}"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00601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A2461-C089-4F78-8FCB-9D7DF6352CE9}"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50261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271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A2461-C089-4F78-8FCB-9D7DF6352CE9}"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972950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2A2461-C089-4F78-8FCB-9D7DF6352CE9}"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4856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2A2461-C089-4F78-8FCB-9D7DF6352CE9}"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4720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2A2461-C089-4F78-8FCB-9D7DF6352CE9}"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52426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A2461-C089-4F78-8FCB-9D7DF6352CE9}"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57571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A2461-C089-4F78-8FCB-9D7DF6352CE9}"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958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58120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82839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2A2461-C089-4F78-8FCB-9D7DF6352CE9}" type="datetimeFigureOut">
              <a:rPr lang="en-US" smtClean="0"/>
              <a:t>4/6/2018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058572" y="7117"/>
            <a:ext cx="1085428" cy="339518"/>
          </a:xfrm>
          <a:prstGeom prst="rect">
            <a:avLst/>
          </a:prstGeom>
        </p:spPr>
      </p:pic>
    </p:spTree>
    <p:extLst>
      <p:ext uri="{BB962C8B-B14F-4D97-AF65-F5344CB8AC3E}">
        <p14:creationId xmlns:p14="http://schemas.microsoft.com/office/powerpoint/2010/main" val="194415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nsorflow.org/install/"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CMWENLIU/deep-learning-TF/blob/master/basic_imgprocess.ipynb"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MWENLIU/deep-learning-TF/blob/master/linear_regression.ipynb"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CMWENLIU/deep-learning-TF/blob/master/neural_network.ipynb"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CMWENLIU/deep-learning-TF/blob/master/convolutional_network.ipynb"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api_doc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github.com/tensorflow/mode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87375" y="1760613"/>
            <a:ext cx="8145000" cy="1036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800" dirty="0">
                <a:latin typeface="+mn-lt"/>
                <a:ea typeface="Georgia"/>
                <a:cs typeface="Georgia"/>
                <a:sym typeface="Georgia"/>
              </a:rPr>
              <a:t>Welcome to TensorFlow!</a:t>
            </a:r>
            <a:endParaRPr sz="4800" dirty="0">
              <a:latin typeface="+mn-lt"/>
              <a:ea typeface="Georgia"/>
              <a:cs typeface="Georgia"/>
              <a:sym typeface="Georgia"/>
            </a:endParaRPr>
          </a:p>
        </p:txBody>
      </p:sp>
      <p:sp>
        <p:nvSpPr>
          <p:cNvPr id="56" name="Shape 56"/>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2"/>
                </a:solidFill>
              </a:rPr>
              <a:t>1</a:t>
            </a:fld>
            <a:endParaRPr>
              <a:solidFill>
                <a:schemeClr val="lt2"/>
              </a:solidFill>
            </a:endParaRPr>
          </a:p>
        </p:txBody>
      </p:sp>
      <p:sp>
        <p:nvSpPr>
          <p:cNvPr id="58" name="Shape 58"/>
          <p:cNvSpPr txBox="1"/>
          <p:nvPr/>
        </p:nvSpPr>
        <p:spPr>
          <a:xfrm>
            <a:off x="0" y="4881900"/>
            <a:ext cx="2307600" cy="26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chemeClr val="lt2"/>
                </a:solidFill>
                <a:latin typeface="Georgia"/>
                <a:ea typeface="Georgia"/>
                <a:cs typeface="Georgia"/>
                <a:sym typeface="Georgia"/>
              </a:rPr>
              <a:t>Thanks Danijar Hafner for the logo!</a:t>
            </a:r>
            <a:endParaRPr sz="1000">
              <a:solidFill>
                <a:schemeClr val="lt2"/>
              </a:solidFill>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Build TensorFlow environment</a:t>
            </a:r>
            <a:br>
              <a:rPr lang="en-US" sz="3600" dirty="0"/>
            </a:br>
            <a:endParaRPr lang="en-US" sz="3600" dirty="0"/>
          </a:p>
        </p:txBody>
      </p:sp>
      <p:sp>
        <p:nvSpPr>
          <p:cNvPr id="3" name="Text Placeholder 2"/>
          <p:cNvSpPr>
            <a:spLocks noGrp="1"/>
          </p:cNvSpPr>
          <p:nvPr>
            <p:ph type="body" idx="1"/>
          </p:nvPr>
        </p:nvSpPr>
        <p:spPr>
          <a:xfrm>
            <a:off x="0" y="1152475"/>
            <a:ext cx="8832300" cy="3416400"/>
          </a:xfrm>
        </p:spPr>
        <p:txBody>
          <a:bodyPr>
            <a:normAutofit/>
          </a:bodyPr>
          <a:lstStyle/>
          <a:p>
            <a:pPr marL="0" indent="0">
              <a:buNone/>
            </a:pPr>
            <a:endParaRPr lang="en-US" sz="2800" dirty="0" smtClean="0"/>
          </a:p>
          <a:p>
            <a:pPr marL="0" indent="0">
              <a:buNone/>
            </a:pPr>
            <a:endParaRPr lang="en-US" sz="2800" dirty="0"/>
          </a:p>
          <a:p>
            <a:pPr marL="800100" lvl="1" indent="-342900">
              <a:buFont typeface="Wingdings" panose="05000000000000000000" pitchFamily="2" charset="2"/>
              <a:buChar char="Ø"/>
            </a:pPr>
            <a:r>
              <a:rPr lang="en-US" sz="2800" dirty="0" smtClean="0">
                <a:hlinkClick r:id="rId2"/>
              </a:rPr>
              <a:t>Build </a:t>
            </a:r>
            <a:r>
              <a:rPr lang="en-US" sz="2800" dirty="0">
                <a:hlinkClick r:id="rId2"/>
              </a:rPr>
              <a:t>through </a:t>
            </a:r>
            <a:r>
              <a:rPr lang="en-US" sz="2800" dirty="0" smtClean="0">
                <a:hlinkClick r:id="rId2"/>
              </a:rPr>
              <a:t>pip</a:t>
            </a:r>
            <a:endParaRPr lang="en-US" sz="2800" dirty="0"/>
          </a:p>
          <a:p>
            <a:pPr marL="800100" lvl="1" indent="-342900">
              <a:buFont typeface="Wingdings" panose="05000000000000000000" pitchFamily="2" charset="2"/>
              <a:buChar char="Ø"/>
            </a:pPr>
            <a:r>
              <a:rPr lang="en-US" sz="2800" dirty="0"/>
              <a:t>Build through </a:t>
            </a:r>
            <a:r>
              <a:rPr lang="en-US" sz="2800" dirty="0" err="1"/>
              <a:t>Conda</a:t>
            </a:r>
            <a:r>
              <a:rPr lang="en-US" sz="2800" dirty="0"/>
              <a:t> </a:t>
            </a:r>
            <a:r>
              <a:rPr lang="en-US" sz="2800" dirty="0" smtClean="0"/>
              <a:t>distribution(Easiest Way)</a:t>
            </a:r>
          </a:p>
          <a:p>
            <a:pPr marL="800100" lvl="1" indent="-342900">
              <a:buFont typeface="Wingdings" panose="05000000000000000000" pitchFamily="2" charset="2"/>
              <a:buChar char="Ø"/>
            </a:pPr>
            <a:r>
              <a:rPr lang="en-US" sz="2800" dirty="0" smtClean="0"/>
              <a:t>Next show the steps to build through </a:t>
            </a:r>
            <a:r>
              <a:rPr lang="en-US" sz="2800" dirty="0" err="1" smtClean="0"/>
              <a:t>Conda</a:t>
            </a:r>
            <a:endParaRPr lang="en-US" sz="2800" dirty="0"/>
          </a:p>
          <a:p>
            <a:endParaRPr lang="en-US" sz="2800"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021778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Build TensorFlow environment</a:t>
            </a:r>
            <a:br>
              <a:rPr lang="en-US" sz="3600" dirty="0"/>
            </a:br>
            <a:endParaRPr lang="en-US" sz="3600" dirty="0"/>
          </a:p>
        </p:txBody>
      </p:sp>
      <p:sp>
        <p:nvSpPr>
          <p:cNvPr id="3" name="Text Placeholder 2"/>
          <p:cNvSpPr>
            <a:spLocks noGrp="1"/>
          </p:cNvSpPr>
          <p:nvPr>
            <p:ph type="body" idx="1"/>
          </p:nvPr>
        </p:nvSpPr>
        <p:spPr>
          <a:xfrm>
            <a:off x="0" y="1152475"/>
            <a:ext cx="8832300" cy="3416400"/>
          </a:xfrm>
        </p:spPr>
        <p:txBody>
          <a:bodyPr>
            <a:normAutofit/>
          </a:bodyPr>
          <a:lstStyle/>
          <a:p>
            <a:pPr marL="0" indent="0">
              <a:buNone/>
            </a:pPr>
            <a:endParaRPr lang="en-US" sz="2800" dirty="0" smtClean="0"/>
          </a:p>
          <a:p>
            <a:pPr marL="0" indent="0">
              <a:buNone/>
            </a:pPr>
            <a:endParaRPr lang="en-US" sz="2800" dirty="0"/>
          </a:p>
          <a:p>
            <a:pPr marL="800100" lvl="1" indent="-342900">
              <a:buFont typeface="Wingdings" panose="05000000000000000000" pitchFamily="2" charset="2"/>
              <a:buChar char="Ø"/>
            </a:pPr>
            <a:r>
              <a:rPr lang="en-US" sz="2800" dirty="0" smtClean="0"/>
              <a:t>Install Anaconda</a:t>
            </a:r>
          </a:p>
          <a:p>
            <a:pPr marL="800100" lvl="1" indent="-342900">
              <a:buFont typeface="Wingdings" panose="05000000000000000000" pitchFamily="2" charset="2"/>
              <a:buChar char="Ø"/>
            </a:pPr>
            <a:r>
              <a:rPr lang="en-US" sz="2800" dirty="0" smtClean="0"/>
              <a:t>Install necessary packages</a:t>
            </a:r>
          </a:p>
          <a:p>
            <a:pPr marL="800100" lvl="1" indent="-342900">
              <a:buFont typeface="Wingdings" panose="05000000000000000000" pitchFamily="2" charset="2"/>
              <a:buChar char="Ø"/>
            </a:pPr>
            <a:r>
              <a:rPr lang="en-US" sz="2800" dirty="0" smtClean="0"/>
              <a:t>Install TensorFlow</a:t>
            </a:r>
          </a:p>
          <a:p>
            <a:pPr marL="800100" lvl="1" indent="-342900">
              <a:buFont typeface="Wingdings" panose="05000000000000000000" pitchFamily="2" charset="2"/>
              <a:buChar char="Ø"/>
            </a:pPr>
            <a:r>
              <a:rPr lang="en-US" sz="2800" dirty="0" smtClean="0"/>
              <a:t>First TensorFlow program</a:t>
            </a:r>
          </a:p>
          <a:p>
            <a:endParaRPr lang="en-US" sz="2800"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617093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What’s a tensor?</a:t>
            </a:r>
            <a:endParaRPr sz="3600" dirty="0">
              <a:latin typeface="+mn-lt"/>
              <a:ea typeface="Georgia"/>
              <a:cs typeface="Georgia"/>
              <a:sym typeface="Georgia"/>
            </a:endParaRPr>
          </a:p>
        </p:txBody>
      </p:sp>
      <p:sp>
        <p:nvSpPr>
          <p:cNvPr id="298" name="Shape 298"/>
          <p:cNvSpPr txBox="1">
            <a:spLocks noGrp="1"/>
          </p:cNvSpPr>
          <p:nvPr>
            <p:ph type="body" idx="1"/>
          </p:nvPr>
        </p:nvSpPr>
        <p:spPr>
          <a:xfrm>
            <a:off x="311700" y="1150374"/>
            <a:ext cx="8520600" cy="37696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ea typeface="Georgia"/>
                <a:cs typeface="Georgia"/>
                <a:sym typeface="Georgia"/>
              </a:rPr>
              <a:t>An n-dimensional array</a:t>
            </a:r>
            <a:endParaRPr sz="2800" dirty="0">
              <a:ea typeface="Georgia"/>
              <a:cs typeface="Georgia"/>
              <a:sym typeface="Georgia"/>
            </a:endParaRPr>
          </a:p>
          <a:p>
            <a:pPr marL="0" lvl="0" indent="0" rtl="0">
              <a:spcBef>
                <a:spcPts val="1600"/>
              </a:spcBef>
              <a:spcAft>
                <a:spcPts val="0"/>
              </a:spcAft>
              <a:buNone/>
            </a:pPr>
            <a:r>
              <a:rPr lang="en" sz="2800" dirty="0">
                <a:ea typeface="Georgia"/>
                <a:cs typeface="Georgia"/>
                <a:sym typeface="Georgia"/>
              </a:rPr>
              <a:t>0-d tensor: scalar (number) </a:t>
            </a:r>
            <a:endParaRPr sz="2800" dirty="0">
              <a:ea typeface="Georgia"/>
              <a:cs typeface="Georgia"/>
              <a:sym typeface="Georgia"/>
            </a:endParaRPr>
          </a:p>
          <a:p>
            <a:pPr marL="0" lvl="0" indent="0" rtl="0">
              <a:spcBef>
                <a:spcPts val="1600"/>
              </a:spcBef>
              <a:spcAft>
                <a:spcPts val="0"/>
              </a:spcAft>
              <a:buNone/>
            </a:pPr>
            <a:r>
              <a:rPr lang="en" sz="2800" dirty="0">
                <a:ea typeface="Georgia"/>
                <a:cs typeface="Georgia"/>
                <a:sym typeface="Georgia"/>
              </a:rPr>
              <a:t>1-d tensor: vector</a:t>
            </a:r>
            <a:endParaRPr sz="2800" dirty="0">
              <a:ea typeface="Georgia"/>
              <a:cs typeface="Georgia"/>
              <a:sym typeface="Georgia"/>
            </a:endParaRPr>
          </a:p>
          <a:p>
            <a:pPr marL="0" lvl="0" indent="0" rtl="0">
              <a:spcBef>
                <a:spcPts val="1600"/>
              </a:spcBef>
              <a:spcAft>
                <a:spcPts val="0"/>
              </a:spcAft>
              <a:buNone/>
            </a:pPr>
            <a:r>
              <a:rPr lang="en" sz="2800" dirty="0">
                <a:ea typeface="Georgia"/>
                <a:cs typeface="Georgia"/>
                <a:sym typeface="Georgia"/>
              </a:rPr>
              <a:t>2-d tensor: matrix</a:t>
            </a:r>
            <a:endParaRPr sz="2800" dirty="0">
              <a:ea typeface="Georgia"/>
              <a:cs typeface="Georgia"/>
              <a:sym typeface="Georgia"/>
            </a:endParaRPr>
          </a:p>
          <a:p>
            <a:pPr marL="0" lvl="0" indent="0" rtl="0">
              <a:spcBef>
                <a:spcPts val="1600"/>
              </a:spcBef>
              <a:spcAft>
                <a:spcPts val="1600"/>
              </a:spcAft>
              <a:buNone/>
            </a:pPr>
            <a:r>
              <a:rPr lang="en" sz="2800" dirty="0" smtClean="0">
                <a:ea typeface="Georgia"/>
                <a:cs typeface="Georgia"/>
                <a:sym typeface="Georgia"/>
              </a:rPr>
              <a:t>3-d tensor: cube</a:t>
            </a:r>
          </a:p>
          <a:p>
            <a:pPr marL="0" lvl="0" indent="0" rtl="0">
              <a:spcBef>
                <a:spcPts val="1600"/>
              </a:spcBef>
              <a:spcAft>
                <a:spcPts val="1600"/>
              </a:spcAft>
              <a:buNone/>
            </a:pPr>
            <a:r>
              <a:rPr lang="en" sz="2800" dirty="0" smtClean="0">
                <a:ea typeface="Georgia"/>
                <a:cs typeface="Georgia"/>
                <a:sym typeface="Georgia"/>
              </a:rPr>
              <a:t>and </a:t>
            </a:r>
            <a:r>
              <a:rPr lang="en" sz="2800" dirty="0">
                <a:ea typeface="Georgia"/>
                <a:cs typeface="Georgia"/>
                <a:sym typeface="Georgia"/>
              </a:rPr>
              <a:t>so on </a:t>
            </a:r>
            <a:endParaRPr sz="2800" dirty="0">
              <a:ea typeface="Georgia"/>
              <a:cs typeface="Georgia"/>
              <a:sym typeface="Georgia"/>
            </a:endParaRPr>
          </a:p>
        </p:txBody>
      </p:sp>
      <p:sp>
        <p:nvSpPr>
          <p:cNvPr id="300" name="Shape 3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2"/>
                </a:solidFill>
              </a:rPr>
              <a:t>12</a:t>
            </a:fld>
            <a:endParaRPr>
              <a:solidFill>
                <a:schemeClr val="lt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274" y="1562243"/>
            <a:ext cx="4390026" cy="3100974"/>
          </a:xfrm>
          <a:prstGeom prst="rect">
            <a:avLst/>
          </a:prstGeom>
        </p:spPr>
      </p:pic>
      <p:cxnSp>
        <p:nvCxnSpPr>
          <p:cNvPr id="4" name="Straight Arrow Connector 3"/>
          <p:cNvCxnSpPr/>
          <p:nvPr/>
        </p:nvCxnSpPr>
        <p:spPr>
          <a:xfrm flipV="1">
            <a:off x="2993953" y="2401038"/>
            <a:ext cx="1701933" cy="20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993953" y="2288950"/>
            <a:ext cx="2533742" cy="896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790395" y="2607515"/>
            <a:ext cx="4548402" cy="116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Data Flow Graphs</a:t>
            </a:r>
            <a:endParaRPr sz="3600" dirty="0">
              <a:latin typeface="+mn-lt"/>
              <a:ea typeface="Georgia"/>
              <a:cs typeface="Georgia"/>
              <a:sym typeface="Georgia"/>
            </a:endParaRPr>
          </a:p>
        </p:txBody>
      </p:sp>
      <p:sp>
        <p:nvSpPr>
          <p:cNvPr id="261" name="Shape 261"/>
          <p:cNvSpPr txBox="1">
            <a:spLocks noGrp="1"/>
          </p:cNvSpPr>
          <p:nvPr>
            <p:ph type="body" idx="1"/>
          </p:nvPr>
        </p:nvSpPr>
        <p:spPr>
          <a:xfrm>
            <a:off x="311700" y="1330250"/>
            <a:ext cx="8520600" cy="2367300"/>
          </a:xfrm>
          <a:prstGeom prst="rect">
            <a:avLst/>
          </a:prstGeom>
        </p:spPr>
        <p:txBody>
          <a:bodyPr spcFirstLastPara="1" wrap="square" lIns="91425" tIns="91425" rIns="91425" bIns="91425" anchor="t" anchorCtr="0">
            <a:noAutofit/>
          </a:bodyPr>
          <a:lstStyle/>
          <a:p>
            <a:pPr marL="0" lvl="0" indent="0">
              <a:buNone/>
            </a:pPr>
            <a:r>
              <a:rPr lang="en-US" sz="2800" dirty="0" smtClean="0">
                <a:ea typeface="Georgia"/>
                <a:cs typeface="Georgia"/>
                <a:sym typeface="Georgia"/>
              </a:rPr>
              <a:t>Step </a:t>
            </a:r>
            <a:r>
              <a:rPr lang="en-US" sz="2800" dirty="0">
                <a:ea typeface="Georgia"/>
                <a:cs typeface="Georgia"/>
                <a:sym typeface="Georgia"/>
              </a:rPr>
              <a:t>1: </a:t>
            </a:r>
            <a:r>
              <a:rPr lang="en-US" sz="2800" dirty="0" smtClean="0">
                <a:ea typeface="Georgia"/>
                <a:cs typeface="Georgia"/>
                <a:sym typeface="Georgia"/>
              </a:rPr>
              <a:t>Assemble </a:t>
            </a:r>
            <a:r>
              <a:rPr lang="en-US" sz="2800" dirty="0">
                <a:ea typeface="Georgia"/>
                <a:cs typeface="Georgia"/>
                <a:sym typeface="Georgia"/>
              </a:rPr>
              <a:t>a </a:t>
            </a:r>
            <a:r>
              <a:rPr lang="en-US" sz="2800" dirty="0" smtClean="0">
                <a:ea typeface="Georgia"/>
                <a:cs typeface="Georgia"/>
                <a:sym typeface="Georgia"/>
              </a:rPr>
              <a:t>graph</a:t>
            </a:r>
          </a:p>
          <a:p>
            <a:pPr marL="0" lvl="0" indent="0" algn="ctr">
              <a:spcBef>
                <a:spcPts val="1600"/>
              </a:spcBef>
              <a:spcAft>
                <a:spcPts val="1600"/>
              </a:spcAft>
              <a:buNone/>
            </a:pPr>
            <a:r>
              <a:rPr lang="en-US" sz="2800" dirty="0" smtClean="0">
                <a:ea typeface="Georgia"/>
                <a:cs typeface="Georgia"/>
                <a:sym typeface="Georgia"/>
              </a:rPr>
              <a:t>Calculate: 5x3 + (5+3) = ?</a:t>
            </a:r>
          </a:p>
          <a:p>
            <a:pPr marL="0" lvl="0" indent="0" algn="ctr" rtl="0">
              <a:spcBef>
                <a:spcPts val="0"/>
              </a:spcBef>
              <a:spcAft>
                <a:spcPts val="1600"/>
              </a:spcAft>
              <a:buNone/>
            </a:pPr>
            <a:endParaRPr dirty="0">
              <a:latin typeface="Georgia"/>
              <a:ea typeface="Georgia"/>
              <a:cs typeface="Georgia"/>
              <a:sym typeface="Georgia"/>
            </a:endParaRPr>
          </a:p>
        </p:txBody>
      </p:sp>
      <p:sp>
        <p:nvSpPr>
          <p:cNvPr id="265" name="Shape 26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2"/>
                </a:solidFill>
              </a:rPr>
              <a:t>13</a:t>
            </a:fld>
            <a:endParaRPr>
              <a:solidFill>
                <a:schemeClr val="lt2"/>
              </a:solidFill>
            </a:endParaRPr>
          </a:p>
        </p:txBody>
      </p:sp>
      <p:sp>
        <p:nvSpPr>
          <p:cNvPr id="2" name="Down Arrow 1"/>
          <p:cNvSpPr/>
          <p:nvPr/>
        </p:nvSpPr>
        <p:spPr>
          <a:xfrm>
            <a:off x="4421566" y="2383340"/>
            <a:ext cx="300867" cy="589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340882" y="2383340"/>
            <a:ext cx="300867" cy="589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312425" y="2932888"/>
            <a:ext cx="1550424" cy="523220"/>
          </a:xfrm>
          <a:prstGeom prst="rect">
            <a:avLst/>
          </a:prstGeom>
          <a:noFill/>
        </p:spPr>
        <p:txBody>
          <a:bodyPr wrap="none" rtlCol="0">
            <a:spAutoFit/>
          </a:bodyPr>
          <a:lstStyle/>
          <a:p>
            <a:r>
              <a:rPr lang="en-US" sz="2800" dirty="0" smtClean="0"/>
              <a:t>15        8  </a:t>
            </a:r>
            <a:endParaRPr lang="en-US" sz="2800" dirty="0"/>
          </a:p>
        </p:txBody>
      </p:sp>
      <p:sp>
        <p:nvSpPr>
          <p:cNvPr id="4" name="Down Arrow 3"/>
          <p:cNvSpPr/>
          <p:nvPr/>
        </p:nvSpPr>
        <p:spPr>
          <a:xfrm rot="1939687">
            <a:off x="5205196" y="3440256"/>
            <a:ext cx="271371" cy="7560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9497973">
            <a:off x="4623848" y="3444824"/>
            <a:ext cx="271371" cy="7560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83496" y="4180435"/>
            <a:ext cx="550151" cy="523220"/>
          </a:xfrm>
          <a:prstGeom prst="rect">
            <a:avLst/>
          </a:prstGeom>
          <a:noFill/>
        </p:spPr>
        <p:txBody>
          <a:bodyPr wrap="none" rtlCol="0">
            <a:spAutoFit/>
          </a:bodyPr>
          <a:lstStyle/>
          <a:p>
            <a:r>
              <a:rPr lang="en-US" sz="2800" dirty="0" smtClean="0"/>
              <a:t>23</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 grpId="0"/>
      <p:bldP spid="4" grpId="0" animBg="1"/>
      <p:bldP spid="11"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Data Flow Graphs</a:t>
            </a:r>
            <a:endParaRPr sz="3600" dirty="0">
              <a:latin typeface="+mn-lt"/>
              <a:ea typeface="Georgia"/>
              <a:cs typeface="Georgia"/>
              <a:sym typeface="Georgia"/>
            </a:endParaRPr>
          </a:p>
        </p:txBody>
      </p:sp>
      <p:sp>
        <p:nvSpPr>
          <p:cNvPr id="261" name="Shape 261"/>
          <p:cNvSpPr txBox="1">
            <a:spLocks noGrp="1"/>
          </p:cNvSpPr>
          <p:nvPr>
            <p:ph type="body" idx="1"/>
          </p:nvPr>
        </p:nvSpPr>
        <p:spPr>
          <a:xfrm>
            <a:off x="311700" y="1017725"/>
            <a:ext cx="8520600" cy="2679825"/>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2800" dirty="0" smtClean="0">
                <a:ea typeface="Georgia"/>
                <a:cs typeface="Georgia"/>
                <a:sym typeface="Georgia"/>
              </a:rPr>
              <a:t>TensorFlow </a:t>
            </a:r>
            <a:r>
              <a:rPr lang="en" sz="2800" dirty="0">
                <a:ea typeface="Georgia"/>
                <a:cs typeface="Georgia"/>
                <a:sym typeface="Georgia"/>
              </a:rPr>
              <a:t>separates definition of computations from their </a:t>
            </a:r>
            <a:r>
              <a:rPr lang="en" sz="2800" dirty="0" smtClean="0">
                <a:ea typeface="Georgia"/>
                <a:cs typeface="Georgia"/>
                <a:sym typeface="Georgia"/>
              </a:rPr>
              <a:t>execution</a:t>
            </a:r>
          </a:p>
          <a:p>
            <a:pPr marL="0" lvl="0" indent="0" rtl="0">
              <a:spcBef>
                <a:spcPts val="0"/>
              </a:spcBef>
              <a:spcAft>
                <a:spcPts val="1600"/>
              </a:spcAft>
              <a:buNone/>
            </a:pPr>
            <a:r>
              <a:rPr lang="en" sz="2800" dirty="0">
                <a:ea typeface="Georgia"/>
                <a:cs typeface="Georgia"/>
                <a:sym typeface="Georgia"/>
              </a:rPr>
              <a:t> </a:t>
            </a:r>
            <a:r>
              <a:rPr lang="en" sz="2800" dirty="0" smtClean="0">
                <a:ea typeface="Georgia"/>
                <a:cs typeface="Georgia"/>
                <a:sym typeface="Georgia"/>
              </a:rPr>
              <a:t>                                  </a:t>
            </a:r>
            <a:r>
              <a:rPr lang="en-US" sz="2800" dirty="0" smtClean="0">
                <a:ea typeface="Georgia"/>
                <a:cs typeface="Georgia"/>
                <a:sym typeface="Georgia"/>
              </a:rPr>
              <a:t>5x3 </a:t>
            </a:r>
            <a:r>
              <a:rPr lang="en-US" sz="2800" dirty="0">
                <a:ea typeface="Georgia"/>
                <a:cs typeface="Georgia"/>
                <a:sym typeface="Georgia"/>
              </a:rPr>
              <a:t>+ (5+3)</a:t>
            </a:r>
            <a:endParaRPr sz="2800" dirty="0">
              <a:ea typeface="Georgia"/>
              <a:cs typeface="Georgia"/>
              <a:sym typeface="Georgia"/>
            </a:endParaRPr>
          </a:p>
        </p:txBody>
      </p:sp>
      <p:sp>
        <p:nvSpPr>
          <p:cNvPr id="265" name="Shape 26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2"/>
                </a:solidFill>
              </a:rPr>
              <a:t>14</a:t>
            </a:fld>
            <a:endParaRPr>
              <a:solidFill>
                <a:schemeClr val="lt2"/>
              </a:solidFill>
            </a:endParaRPr>
          </a:p>
        </p:txBody>
      </p:sp>
      <p:sp>
        <p:nvSpPr>
          <p:cNvPr id="264" name="Shape 264"/>
          <p:cNvSpPr txBox="1">
            <a:spLocks noGrp="1"/>
          </p:cNvSpPr>
          <p:nvPr>
            <p:ph type="body" idx="4294967295"/>
          </p:nvPr>
        </p:nvSpPr>
        <p:spPr>
          <a:xfrm>
            <a:off x="2626033" y="4824248"/>
            <a:ext cx="4346575" cy="465138"/>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100" dirty="0">
                <a:latin typeface="Times New Roman"/>
                <a:ea typeface="Times New Roman"/>
                <a:cs typeface="Times New Roman"/>
                <a:sym typeface="Times New Roman"/>
              </a:rPr>
              <a:t>Graph from </a:t>
            </a:r>
            <a:r>
              <a:rPr lang="en" sz="1100" i="1" dirty="0">
                <a:latin typeface="Times New Roman"/>
                <a:ea typeface="Times New Roman"/>
                <a:cs typeface="Times New Roman"/>
                <a:sym typeface="Times New Roman"/>
              </a:rPr>
              <a:t>TensorFlow for Machine Intelligence</a:t>
            </a:r>
            <a:endParaRPr sz="1100" i="1" dirty="0">
              <a:latin typeface="Times New Roman"/>
              <a:ea typeface="Times New Roman"/>
              <a:cs typeface="Times New Roman"/>
              <a:sym typeface="Times New Roman"/>
            </a:endParaRPr>
          </a:p>
        </p:txBody>
      </p:sp>
      <p:pic>
        <p:nvPicPr>
          <p:cNvPr id="263" name="Shape 263"/>
          <p:cNvPicPr preferRelativeResize="0"/>
          <p:nvPr/>
        </p:nvPicPr>
        <p:blipFill>
          <a:blip r:embed="rId3">
            <a:alphaModFix/>
          </a:blip>
          <a:stretch>
            <a:fillRect/>
          </a:stretch>
        </p:blipFill>
        <p:spPr>
          <a:xfrm>
            <a:off x="1302978" y="2492717"/>
            <a:ext cx="5728624" cy="2367300"/>
          </a:xfrm>
          <a:prstGeom prst="rect">
            <a:avLst/>
          </a:prstGeom>
          <a:noFill/>
          <a:ln>
            <a:noFill/>
          </a:ln>
        </p:spPr>
      </p:pic>
    </p:spTree>
    <p:extLst>
      <p:ext uri="{BB962C8B-B14F-4D97-AF65-F5344CB8AC3E}">
        <p14:creationId xmlns:p14="http://schemas.microsoft.com/office/powerpoint/2010/main" val="3734934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Data Flow Graphs</a:t>
            </a:r>
            <a:endParaRPr sz="3600" dirty="0">
              <a:latin typeface="+mn-lt"/>
              <a:ea typeface="Georgia"/>
              <a:cs typeface="Georgia"/>
              <a:sym typeface="Georgia"/>
            </a:endParaRPr>
          </a:p>
        </p:txBody>
      </p:sp>
      <p:sp>
        <p:nvSpPr>
          <p:cNvPr id="281" name="Shape 281"/>
          <p:cNvSpPr txBox="1">
            <a:spLocks noGrp="1"/>
          </p:cNvSpPr>
          <p:nvPr>
            <p:ph type="body" idx="1"/>
          </p:nvPr>
        </p:nvSpPr>
        <p:spPr>
          <a:xfrm>
            <a:off x="311700" y="1330250"/>
            <a:ext cx="8520600" cy="2367300"/>
          </a:xfrm>
          <a:prstGeom prst="rect">
            <a:avLst/>
          </a:prstGeom>
        </p:spPr>
        <p:txBody>
          <a:bodyPr spcFirstLastPara="1" wrap="square" lIns="91425" tIns="91425" rIns="91425" bIns="91425" anchor="t" anchorCtr="0">
            <a:noAutofit/>
          </a:bodyPr>
          <a:lstStyle/>
          <a:p>
            <a:pPr marL="0" lvl="0" indent="0" rtl="0">
              <a:spcBef>
                <a:spcPts val="1600"/>
              </a:spcBef>
              <a:spcAft>
                <a:spcPts val="1600"/>
              </a:spcAft>
              <a:buNone/>
            </a:pPr>
            <a:r>
              <a:rPr lang="en" sz="2800" dirty="0" smtClean="0">
                <a:ea typeface="Georgia"/>
                <a:cs typeface="Georgia"/>
                <a:sym typeface="Georgia"/>
              </a:rPr>
              <a:t>Step </a:t>
            </a:r>
            <a:r>
              <a:rPr lang="en" sz="2800" dirty="0">
                <a:ea typeface="Georgia"/>
                <a:cs typeface="Georgia"/>
                <a:sym typeface="Georgia"/>
              </a:rPr>
              <a:t>2: use a session to execute operations in the graph.</a:t>
            </a:r>
            <a:endParaRPr sz="2800" dirty="0">
              <a:ea typeface="Georgia"/>
              <a:cs typeface="Georgia"/>
              <a:sym typeface="Georgia"/>
            </a:endParaRPr>
          </a:p>
        </p:txBody>
      </p:sp>
      <p:sp>
        <p:nvSpPr>
          <p:cNvPr id="284" name="Shape 28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15</a:t>
            </a:fld>
            <a:endParaRPr>
              <a:solidFill>
                <a:schemeClr val="lt2"/>
              </a:solidFill>
            </a:endParaRPr>
          </a:p>
        </p:txBody>
      </p:sp>
      <p:sp>
        <p:nvSpPr>
          <p:cNvPr id="285" name="Shape 285"/>
          <p:cNvSpPr txBox="1">
            <a:spLocks noGrp="1"/>
          </p:cNvSpPr>
          <p:nvPr>
            <p:ph type="body" idx="4294967295"/>
          </p:nvPr>
        </p:nvSpPr>
        <p:spPr>
          <a:xfrm>
            <a:off x="0" y="4648200"/>
            <a:ext cx="4346575" cy="465138"/>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100">
                <a:latin typeface="Times New Roman"/>
                <a:ea typeface="Times New Roman"/>
                <a:cs typeface="Times New Roman"/>
                <a:sym typeface="Times New Roman"/>
              </a:rPr>
              <a:t>Graph from </a:t>
            </a:r>
            <a:r>
              <a:rPr lang="en" sz="1100" i="1">
                <a:latin typeface="Times New Roman"/>
                <a:ea typeface="Times New Roman"/>
                <a:cs typeface="Times New Roman"/>
                <a:sym typeface="Times New Roman"/>
              </a:rPr>
              <a:t>TensorFlow for Machine Intelligence</a:t>
            </a:r>
            <a:endParaRPr sz="1100">
              <a:latin typeface="Times New Roman"/>
              <a:ea typeface="Times New Roman"/>
              <a:cs typeface="Times New Roman"/>
              <a:sym typeface="Times New Roman"/>
            </a:endParaRPr>
          </a:p>
        </p:txBody>
      </p:sp>
      <p:sp>
        <p:nvSpPr>
          <p:cNvPr id="282" name="Shape 282"/>
          <p:cNvSpPr txBox="1"/>
          <p:nvPr/>
        </p:nvSpPr>
        <p:spPr>
          <a:xfrm>
            <a:off x="948100" y="3851700"/>
            <a:ext cx="6826500" cy="796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pic>
        <p:nvPicPr>
          <p:cNvPr id="283" name="Shape 283"/>
          <p:cNvPicPr preferRelativeResize="0"/>
          <p:nvPr/>
        </p:nvPicPr>
        <p:blipFill>
          <a:blip r:embed="rId3">
            <a:alphaModFix/>
          </a:blip>
          <a:stretch>
            <a:fillRect/>
          </a:stretch>
        </p:blipFill>
        <p:spPr>
          <a:xfrm>
            <a:off x="1774925" y="2280900"/>
            <a:ext cx="5728624" cy="23673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smtClean="0">
                <a:latin typeface="+mn-lt"/>
                <a:ea typeface="Georgia"/>
                <a:cs typeface="Georgia"/>
                <a:sym typeface="Georgia"/>
              </a:rPr>
              <a:t>Data Flow G</a:t>
            </a:r>
            <a:r>
              <a:rPr lang="en" sz="3600" dirty="0" smtClean="0">
                <a:latin typeface="+mn-lt"/>
                <a:ea typeface="Georgia"/>
                <a:cs typeface="Georgia"/>
                <a:sym typeface="Georgia"/>
              </a:rPr>
              <a:t>raphs</a:t>
            </a:r>
            <a:endParaRPr sz="3600" dirty="0">
              <a:latin typeface="+mn-lt"/>
              <a:ea typeface="Georgia"/>
              <a:cs typeface="Georgia"/>
              <a:sym typeface="Georgia"/>
            </a:endParaRPr>
          </a:p>
        </p:txBody>
      </p:sp>
      <p:sp>
        <p:nvSpPr>
          <p:cNvPr id="447" name="Shape 4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2"/>
                </a:solidFill>
              </a:rPr>
              <a:t>16</a:t>
            </a:fld>
            <a:endParaRPr>
              <a:solidFill>
                <a:schemeClr val="lt2"/>
              </a:solidFill>
            </a:endParaRPr>
          </a:p>
        </p:txBody>
      </p:sp>
      <p:sp>
        <p:nvSpPr>
          <p:cNvPr id="445" name="Shape 445"/>
          <p:cNvSpPr txBox="1"/>
          <p:nvPr/>
        </p:nvSpPr>
        <p:spPr>
          <a:xfrm>
            <a:off x="4522300" y="3684275"/>
            <a:ext cx="4986900" cy="130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FFFF"/>
                </a:solidFill>
                <a:latin typeface="Consolas"/>
                <a:ea typeface="Consolas"/>
                <a:cs typeface="Consolas"/>
                <a:sym typeface="Consolas"/>
              </a:rPr>
              <a:t>tf.Session.run(fetches,</a:t>
            </a:r>
            <a:endParaRPr dirty="0">
              <a:solidFill>
                <a:srgbClr val="FFFFFF"/>
              </a:solidFill>
              <a:latin typeface="Consolas"/>
              <a:ea typeface="Consolas"/>
              <a:cs typeface="Consolas"/>
              <a:sym typeface="Consolas"/>
            </a:endParaRPr>
          </a:p>
          <a:p>
            <a:pPr marL="914400" lvl="0" indent="0" rtl="0">
              <a:spcBef>
                <a:spcPts val="0"/>
              </a:spcBef>
              <a:spcAft>
                <a:spcPts val="0"/>
              </a:spcAft>
              <a:buNone/>
            </a:pPr>
            <a:r>
              <a:rPr lang="en" dirty="0">
                <a:solidFill>
                  <a:srgbClr val="FFFFFF"/>
                </a:solidFill>
                <a:latin typeface="Consolas"/>
                <a:ea typeface="Consolas"/>
                <a:cs typeface="Consolas"/>
                <a:sym typeface="Consolas"/>
              </a:rPr>
              <a:t>   	 feed_dict=None,</a:t>
            </a:r>
            <a:endParaRPr dirty="0">
              <a:solidFill>
                <a:srgbClr val="FFFFFF"/>
              </a:solidFill>
              <a:latin typeface="Consolas"/>
              <a:ea typeface="Consolas"/>
              <a:cs typeface="Consolas"/>
              <a:sym typeface="Consolas"/>
            </a:endParaRPr>
          </a:p>
          <a:p>
            <a:pPr marL="914400" lvl="0" indent="457200" rtl="0">
              <a:spcBef>
                <a:spcPts val="0"/>
              </a:spcBef>
              <a:spcAft>
                <a:spcPts val="0"/>
              </a:spcAft>
              <a:buNone/>
            </a:pPr>
            <a:r>
              <a:rPr lang="en" dirty="0">
                <a:solidFill>
                  <a:srgbClr val="FFFFFF"/>
                </a:solidFill>
                <a:latin typeface="Consolas"/>
                <a:ea typeface="Consolas"/>
                <a:cs typeface="Consolas"/>
                <a:sym typeface="Consolas"/>
              </a:rPr>
              <a:t> options=None,</a:t>
            </a:r>
            <a:endParaRPr dirty="0">
              <a:solidFill>
                <a:srgbClr val="FFFFFF"/>
              </a:solidFill>
              <a:latin typeface="Consolas"/>
              <a:ea typeface="Consolas"/>
              <a:cs typeface="Consolas"/>
              <a:sym typeface="Consolas"/>
            </a:endParaRPr>
          </a:p>
          <a:p>
            <a:pPr marL="914400" lvl="0" indent="457200" rtl="0">
              <a:spcBef>
                <a:spcPts val="0"/>
              </a:spcBef>
              <a:spcAft>
                <a:spcPts val="0"/>
              </a:spcAft>
              <a:buNone/>
            </a:pPr>
            <a:r>
              <a:rPr lang="en" dirty="0">
                <a:solidFill>
                  <a:srgbClr val="FFFFFF"/>
                </a:solidFill>
                <a:latin typeface="Consolas"/>
                <a:ea typeface="Consolas"/>
                <a:cs typeface="Consolas"/>
                <a:sym typeface="Consolas"/>
              </a:rPr>
              <a:t> run_metadata=None)</a:t>
            </a:r>
            <a:endParaRPr dirty="0">
              <a:solidFill>
                <a:srgbClr val="FFFFFF"/>
              </a:solidFill>
            </a:endParaRPr>
          </a:p>
          <a:p>
            <a:pPr marL="0" lvl="0" indent="0">
              <a:spcBef>
                <a:spcPts val="0"/>
              </a:spcBef>
              <a:spcAft>
                <a:spcPts val="0"/>
              </a:spcAft>
              <a:buNone/>
            </a:pPr>
            <a:endParaRPr dirty="0">
              <a:solidFill>
                <a:srgbClr val="FFFFFF"/>
              </a:solidFill>
              <a:latin typeface="Times New Roman"/>
              <a:ea typeface="Times New Roman"/>
              <a:cs typeface="Times New Roman"/>
              <a:sym typeface="Times New Roman"/>
            </a:endParaRPr>
          </a:p>
          <a:p>
            <a:pPr marL="0" lvl="0" indent="0" rtl="0">
              <a:spcBef>
                <a:spcPts val="0"/>
              </a:spcBef>
              <a:spcAft>
                <a:spcPts val="0"/>
              </a:spcAft>
              <a:buNone/>
            </a:pPr>
            <a:r>
              <a:rPr lang="en" dirty="0">
                <a:solidFill>
                  <a:srgbClr val="FFFFFF"/>
                </a:solidFill>
                <a:latin typeface="Times New Roman"/>
                <a:ea typeface="Times New Roman"/>
                <a:cs typeface="Times New Roman"/>
                <a:sym typeface="Times New Roman"/>
              </a:rPr>
              <a:t>fetches is a list of tensors whose values you want</a:t>
            </a:r>
            <a:endParaRPr dirty="0">
              <a:solidFill>
                <a:srgbClr val="FFFFFF"/>
              </a:solidFill>
              <a:latin typeface="Times New Roman"/>
              <a:ea typeface="Times New Roman"/>
              <a:cs typeface="Times New Roman"/>
              <a:sym typeface="Times New Roman"/>
            </a:endParaRPr>
          </a:p>
        </p:txBody>
      </p:sp>
      <p:sp>
        <p:nvSpPr>
          <p:cNvPr id="446" name="Shape 446"/>
          <p:cNvSpPr txBox="1"/>
          <p:nvPr/>
        </p:nvSpPr>
        <p:spPr>
          <a:xfrm>
            <a:off x="4070175" y="1574575"/>
            <a:ext cx="357300" cy="40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53" name="Shape 453"/>
          <p:cNvSpPr txBox="1"/>
          <p:nvPr/>
        </p:nvSpPr>
        <p:spPr>
          <a:xfrm>
            <a:off x="4070175" y="1574575"/>
            <a:ext cx="357300" cy="40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54" name="Shape 454"/>
          <p:cNvSpPr txBox="1"/>
          <p:nvPr/>
        </p:nvSpPr>
        <p:spPr>
          <a:xfrm>
            <a:off x="4165000" y="2971375"/>
            <a:ext cx="357300" cy="40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55" name="Shape 455"/>
          <p:cNvSpPr txBox="1"/>
          <p:nvPr/>
        </p:nvSpPr>
        <p:spPr>
          <a:xfrm>
            <a:off x="7386900" y="2971375"/>
            <a:ext cx="357300" cy="40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56" name="Shape 456"/>
          <p:cNvSpPr txBox="1"/>
          <p:nvPr/>
        </p:nvSpPr>
        <p:spPr>
          <a:xfrm>
            <a:off x="4165000" y="3281375"/>
            <a:ext cx="357300" cy="40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57" name="Shape 457"/>
          <p:cNvSpPr txBox="1"/>
          <p:nvPr/>
        </p:nvSpPr>
        <p:spPr>
          <a:xfrm>
            <a:off x="7386900" y="3281375"/>
            <a:ext cx="357300" cy="40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 name="Rectangle 2"/>
          <p:cNvSpPr/>
          <p:nvPr/>
        </p:nvSpPr>
        <p:spPr>
          <a:xfrm>
            <a:off x="16526" y="969448"/>
            <a:ext cx="4720656" cy="1569660"/>
          </a:xfrm>
          <a:prstGeom prst="rect">
            <a:avLst/>
          </a:prstGeom>
        </p:spPr>
        <p:txBody>
          <a:bodyPr wrap="square">
            <a:spAutoFit/>
          </a:bodyPr>
          <a:lstStyle/>
          <a:p>
            <a:pPr lvl="1"/>
            <a:r>
              <a:rPr lang="en-US" sz="2400" dirty="0" smtClean="0"/>
              <a:t>x </a:t>
            </a:r>
            <a:r>
              <a:rPr lang="en-US" sz="2400" dirty="0"/>
              <a:t>= 2</a:t>
            </a:r>
          </a:p>
          <a:p>
            <a:pPr lvl="1"/>
            <a:r>
              <a:rPr lang="en-US" sz="2400" dirty="0"/>
              <a:t>y = </a:t>
            </a:r>
            <a:r>
              <a:rPr lang="en-US" sz="2400" dirty="0" smtClean="0"/>
              <a:t>3</a:t>
            </a:r>
          </a:p>
          <a:p>
            <a:pPr lvl="1"/>
            <a:r>
              <a:rPr lang="en-US" sz="2400" dirty="0"/>
              <a:t>o</a:t>
            </a:r>
            <a:r>
              <a:rPr lang="en-US" sz="2400" dirty="0" smtClean="0"/>
              <a:t>utput_1 = x * (x + y)</a:t>
            </a:r>
          </a:p>
          <a:p>
            <a:pPr lvl="1"/>
            <a:r>
              <a:rPr lang="en-US" sz="2400" dirty="0"/>
              <a:t>o</a:t>
            </a:r>
            <a:r>
              <a:rPr lang="en-US" sz="2400" dirty="0" smtClean="0"/>
              <a:t>utput_2 = (</a:t>
            </a:r>
            <a:r>
              <a:rPr lang="en-US" sz="2400" dirty="0" err="1" smtClean="0"/>
              <a:t>x+y</a:t>
            </a:r>
            <a:r>
              <a:rPr lang="en-US" sz="2400" dirty="0" smtClean="0"/>
              <a:t>)</a:t>
            </a:r>
            <a:r>
              <a:rPr lang="en-US" sz="2400" baseline="30000" dirty="0" smtClean="0"/>
              <a:t>(x*y)</a:t>
            </a:r>
            <a:r>
              <a:rPr lang="en-US" sz="2400" dirty="0" smtClean="0"/>
              <a:t> </a:t>
            </a:r>
            <a:endParaRPr lang="en-US" sz="2400" dirty="0"/>
          </a:p>
        </p:txBody>
      </p:sp>
      <p:sp>
        <p:nvSpPr>
          <p:cNvPr id="4" name="Rectangle 3"/>
          <p:cNvSpPr/>
          <p:nvPr/>
        </p:nvSpPr>
        <p:spPr>
          <a:xfrm>
            <a:off x="-5965" y="2646913"/>
            <a:ext cx="4642858" cy="1569660"/>
          </a:xfrm>
          <a:prstGeom prst="rect">
            <a:avLst/>
          </a:prstGeom>
        </p:spPr>
        <p:txBody>
          <a:bodyPr wrap="square">
            <a:spAutoFit/>
          </a:bodyPr>
          <a:lstStyle/>
          <a:p>
            <a:pPr lvl="1"/>
            <a:r>
              <a:rPr lang="en-US" sz="2400" dirty="0" err="1"/>
              <a:t>add_op</a:t>
            </a:r>
            <a:r>
              <a:rPr lang="en-US" sz="2400" dirty="0"/>
              <a:t> = x + y</a:t>
            </a:r>
          </a:p>
          <a:p>
            <a:pPr lvl="1"/>
            <a:r>
              <a:rPr lang="en-US" sz="2400" dirty="0" err="1"/>
              <a:t>mul_op</a:t>
            </a:r>
            <a:r>
              <a:rPr lang="en-US" sz="2400" dirty="0"/>
              <a:t> = x * y</a:t>
            </a:r>
          </a:p>
          <a:p>
            <a:pPr lvl="1"/>
            <a:r>
              <a:rPr lang="en-US" sz="2400" dirty="0"/>
              <a:t>output_1 = </a:t>
            </a:r>
            <a:r>
              <a:rPr lang="en-US" sz="2400" dirty="0" smtClean="0"/>
              <a:t>x * </a:t>
            </a:r>
            <a:r>
              <a:rPr lang="en-US" sz="2400" dirty="0" err="1" smtClean="0"/>
              <a:t>add_op</a:t>
            </a:r>
            <a:endParaRPr lang="en-US" sz="2400" dirty="0"/>
          </a:p>
          <a:p>
            <a:pPr lvl="1"/>
            <a:r>
              <a:rPr lang="en-US" sz="2400" dirty="0"/>
              <a:t>output_2 = </a:t>
            </a:r>
            <a:r>
              <a:rPr lang="en-US" sz="2400" dirty="0" err="1" smtClean="0"/>
              <a:t>add_op</a:t>
            </a:r>
            <a:r>
              <a:rPr lang="en-US" sz="2400" baseline="30000" dirty="0" err="1" smtClean="0"/>
              <a:t>mul_op</a:t>
            </a:r>
            <a:endParaRPr lang="en-US" sz="2400" baseline="30000" dirty="0"/>
          </a:p>
        </p:txBody>
      </p:sp>
      <p:pic>
        <p:nvPicPr>
          <p:cNvPr id="5" name="Picture 4"/>
          <p:cNvPicPr>
            <a:picLocks noChangeAspect="1"/>
          </p:cNvPicPr>
          <p:nvPr/>
        </p:nvPicPr>
        <p:blipFill>
          <a:blip r:embed="rId3"/>
          <a:stretch>
            <a:fillRect/>
          </a:stretch>
        </p:blipFill>
        <p:spPr>
          <a:xfrm>
            <a:off x="4324586" y="1368617"/>
            <a:ext cx="4696572" cy="28224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Data Flow Graphs</a:t>
            </a:r>
            <a:endParaRPr sz="3600" dirty="0">
              <a:latin typeface="+mn-lt"/>
              <a:ea typeface="Georgia"/>
              <a:cs typeface="Georgia"/>
              <a:sym typeface="Georgia"/>
            </a:endParaRPr>
          </a:p>
        </p:txBody>
      </p:sp>
      <p:sp>
        <p:nvSpPr>
          <p:cNvPr id="315" name="Shape 315"/>
          <p:cNvSpPr txBox="1">
            <a:spLocks noGrp="1"/>
          </p:cNvSpPr>
          <p:nvPr>
            <p:ph type="body" idx="1"/>
          </p:nvPr>
        </p:nvSpPr>
        <p:spPr>
          <a:xfrm>
            <a:off x="311700" y="1330250"/>
            <a:ext cx="8520600" cy="2308200"/>
          </a:xfrm>
          <a:prstGeom prst="rect">
            <a:avLst/>
          </a:prstGeom>
        </p:spPr>
        <p:txBody>
          <a:bodyPr spcFirstLastPara="1" wrap="square" lIns="91425" tIns="91425" rIns="91425" bIns="91425" anchor="t" anchorCtr="0">
            <a:noAutofit/>
          </a:bodyPr>
          <a:lstStyle/>
          <a:p>
            <a:pPr marL="0" lvl="0" indent="0">
              <a:buNone/>
            </a:pPr>
            <a:r>
              <a:rPr lang="en" sz="2800" dirty="0">
                <a:ea typeface="Consolas"/>
                <a:cs typeface="Consolas"/>
                <a:sym typeface="Consolas"/>
              </a:rPr>
              <a:t>import tensorflow as tf</a:t>
            </a:r>
            <a:br>
              <a:rPr lang="en" sz="2800" dirty="0">
                <a:ea typeface="Consolas"/>
                <a:cs typeface="Consolas"/>
                <a:sym typeface="Consolas"/>
              </a:rPr>
            </a:br>
            <a:r>
              <a:rPr lang="en-US" sz="2800" dirty="0" smtClean="0">
                <a:ea typeface="Times New Roman"/>
                <a:cs typeface="Times New Roman"/>
                <a:sym typeface="Times New Roman"/>
              </a:rPr>
              <a:t>Nodes</a:t>
            </a:r>
            <a:r>
              <a:rPr lang="en-US" sz="2800" dirty="0">
                <a:ea typeface="Times New Roman"/>
                <a:cs typeface="Times New Roman"/>
                <a:sym typeface="Times New Roman"/>
              </a:rPr>
              <a:t>: operators, variables, and constants</a:t>
            </a:r>
          </a:p>
          <a:p>
            <a:pPr marL="0" lvl="0" indent="0">
              <a:buNone/>
            </a:pPr>
            <a:r>
              <a:rPr lang="en-US" sz="2800" dirty="0">
                <a:ea typeface="Times New Roman"/>
                <a:cs typeface="Times New Roman"/>
                <a:sym typeface="Times New Roman"/>
              </a:rPr>
              <a:t>Edges: tensors</a:t>
            </a:r>
          </a:p>
          <a:p>
            <a:pPr marL="0" lvl="0" indent="0" rtl="0">
              <a:spcBef>
                <a:spcPts val="0"/>
              </a:spcBef>
              <a:spcAft>
                <a:spcPts val="1600"/>
              </a:spcAft>
              <a:buNone/>
            </a:pPr>
            <a:r>
              <a:rPr lang="en" dirty="0" smtClean="0">
                <a:solidFill>
                  <a:srgbClr val="FFFFFF"/>
                </a:solidFill>
                <a:latin typeface="Consolas"/>
                <a:ea typeface="Consolas"/>
                <a:cs typeface="Consolas"/>
                <a:sym typeface="Consolas"/>
              </a:rPr>
              <a:t> </a:t>
            </a:r>
            <a:r>
              <a:rPr lang="en" dirty="0">
                <a:solidFill>
                  <a:srgbClr val="FFFFFF"/>
                </a:solidFill>
                <a:latin typeface="Consolas"/>
                <a:ea typeface="Consolas"/>
                <a:cs typeface="Consolas"/>
                <a:sym typeface="Consolas"/>
              </a:rPr>
              <a:t>= tf.add(3, 5)</a:t>
            </a:r>
            <a:endParaRPr dirty="0">
              <a:solidFill>
                <a:srgbClr val="FFFFFF"/>
              </a:solidFill>
              <a:latin typeface="Consolas"/>
              <a:ea typeface="Consolas"/>
              <a:cs typeface="Consolas"/>
              <a:sym typeface="Consolas"/>
            </a:endParaRPr>
          </a:p>
        </p:txBody>
      </p:sp>
      <p:sp>
        <p:nvSpPr>
          <p:cNvPr id="319" name="Shape 3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17</a:t>
            </a:fld>
            <a:endParaRPr>
              <a:solidFill>
                <a:schemeClr val="lt2"/>
              </a:solidFill>
            </a:endParaRPr>
          </a:p>
        </p:txBody>
      </p:sp>
      <p:pic>
        <p:nvPicPr>
          <p:cNvPr id="316" name="Shape 316"/>
          <p:cNvPicPr preferRelativeResize="0"/>
          <p:nvPr/>
        </p:nvPicPr>
        <p:blipFill>
          <a:blip r:embed="rId3">
            <a:alphaModFix/>
          </a:blip>
          <a:stretch>
            <a:fillRect/>
          </a:stretch>
        </p:blipFill>
        <p:spPr>
          <a:xfrm>
            <a:off x="5036518" y="2190704"/>
            <a:ext cx="3347450" cy="1863925"/>
          </a:xfrm>
          <a:prstGeom prst="rect">
            <a:avLst/>
          </a:prstGeom>
          <a:noFill/>
          <a:ln>
            <a:noFill/>
          </a:ln>
        </p:spPr>
      </p:pic>
      <p:sp>
        <p:nvSpPr>
          <p:cNvPr id="318" name="Shape 318"/>
          <p:cNvSpPr txBox="1"/>
          <p:nvPr/>
        </p:nvSpPr>
        <p:spPr>
          <a:xfrm>
            <a:off x="5484900" y="3736925"/>
            <a:ext cx="3347400" cy="42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lumMod val="50000"/>
                  </a:schemeClr>
                </a:solidFill>
              </a:rPr>
              <a:t>Visualized by TensorBoard</a:t>
            </a:r>
            <a:endParaRPr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How to get the value of a?</a:t>
            </a:r>
            <a:endParaRPr sz="3600" dirty="0">
              <a:latin typeface="+mn-lt"/>
              <a:ea typeface="Georgia"/>
              <a:cs typeface="Georgia"/>
              <a:sym typeface="Georgia"/>
            </a:endParaRPr>
          </a:p>
        </p:txBody>
      </p:sp>
      <p:sp>
        <p:nvSpPr>
          <p:cNvPr id="380" name="Shape 380"/>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ea typeface="Georgia"/>
                <a:cs typeface="Georgia"/>
                <a:sym typeface="Georgia"/>
              </a:rPr>
              <a:t>Create a </a:t>
            </a:r>
            <a:r>
              <a:rPr lang="en" sz="2800" b="1" dirty="0">
                <a:ea typeface="Georgia"/>
                <a:cs typeface="Georgia"/>
                <a:sym typeface="Georgia"/>
              </a:rPr>
              <a:t>session</a:t>
            </a:r>
            <a:r>
              <a:rPr lang="en" sz="2800" dirty="0">
                <a:ea typeface="Georgia"/>
                <a:cs typeface="Georgia"/>
                <a:sym typeface="Georgia"/>
              </a:rPr>
              <a:t>, assign it to variable sess so we can call it later</a:t>
            </a:r>
            <a:endParaRPr sz="2800" dirty="0">
              <a:ea typeface="Georgia"/>
              <a:cs typeface="Georgia"/>
              <a:sym typeface="Georgia"/>
            </a:endParaRPr>
          </a:p>
          <a:p>
            <a:pPr marL="0" lvl="0" indent="0" rtl="0">
              <a:spcBef>
                <a:spcPts val="1600"/>
              </a:spcBef>
              <a:spcAft>
                <a:spcPts val="0"/>
              </a:spcAft>
              <a:buNone/>
            </a:pPr>
            <a:r>
              <a:rPr lang="en" sz="2800" dirty="0">
                <a:ea typeface="Georgia"/>
                <a:cs typeface="Georgia"/>
                <a:sym typeface="Georgia"/>
              </a:rPr>
              <a:t>Within the session, evaluate the graph to fetch the </a:t>
            </a:r>
            <a:r>
              <a:rPr lang="en" sz="2800" dirty="0" smtClean="0">
                <a:ea typeface="Georgia"/>
                <a:cs typeface="Georgia"/>
                <a:sym typeface="Georgia"/>
              </a:rPr>
              <a:t>value</a:t>
            </a:r>
            <a:endParaRPr sz="2800" dirty="0">
              <a:ea typeface="Georgia"/>
              <a:cs typeface="Georgia"/>
              <a:sym typeface="Georgia"/>
            </a:endParaRPr>
          </a:p>
          <a:p>
            <a:pPr marL="0" lvl="0" indent="0" rtl="0">
              <a:spcBef>
                <a:spcPts val="1600"/>
              </a:spcBef>
              <a:spcAft>
                <a:spcPts val="0"/>
              </a:spcAft>
              <a:buNone/>
            </a:pPr>
            <a:r>
              <a:rPr lang="en" sz="1200" dirty="0">
                <a:solidFill>
                  <a:srgbClr val="FFFFFF"/>
                </a:solidFill>
                <a:latin typeface="Consolas"/>
                <a:ea typeface="Consolas"/>
                <a:cs typeface="Consolas"/>
                <a:sym typeface="Consolas"/>
              </a:rPr>
              <a:t>import tensorflow as tf</a:t>
            </a:r>
            <a:br>
              <a:rPr lang="en" sz="1200" dirty="0">
                <a:solidFill>
                  <a:srgbClr val="FFFFFF"/>
                </a:solidFill>
                <a:latin typeface="Consolas"/>
                <a:ea typeface="Consolas"/>
                <a:cs typeface="Consolas"/>
                <a:sym typeface="Consolas"/>
              </a:rPr>
            </a:br>
            <a:r>
              <a:rPr lang="en" sz="1200" dirty="0">
                <a:solidFill>
                  <a:srgbClr val="FFFFFF"/>
                </a:solidFill>
                <a:latin typeface="Consolas"/>
                <a:ea typeface="Consolas"/>
                <a:cs typeface="Consolas"/>
                <a:sym typeface="Consolas"/>
              </a:rPr>
              <a:t>a = tf.add(3, 5)</a:t>
            </a:r>
            <a:br>
              <a:rPr lang="en" sz="1200" dirty="0">
                <a:solidFill>
                  <a:srgbClr val="FFFFFF"/>
                </a:solidFill>
                <a:latin typeface="Consolas"/>
                <a:ea typeface="Consolas"/>
                <a:cs typeface="Consolas"/>
                <a:sym typeface="Consolas"/>
              </a:rPr>
            </a:br>
            <a:r>
              <a:rPr lang="en" sz="1200" dirty="0">
                <a:solidFill>
                  <a:srgbClr val="FFFFFF"/>
                </a:solidFill>
                <a:latin typeface="Consolas"/>
                <a:ea typeface="Consolas"/>
                <a:cs typeface="Consolas"/>
                <a:sym typeface="Consolas"/>
              </a:rPr>
              <a:t>sess = tf.Session()</a:t>
            </a:r>
            <a:br>
              <a:rPr lang="en" sz="1200" dirty="0">
                <a:solidFill>
                  <a:srgbClr val="FFFFFF"/>
                </a:solidFill>
                <a:latin typeface="Consolas"/>
                <a:ea typeface="Consolas"/>
                <a:cs typeface="Consolas"/>
                <a:sym typeface="Consolas"/>
              </a:rPr>
            </a:br>
            <a:r>
              <a:rPr lang="en" sz="1200" dirty="0">
                <a:solidFill>
                  <a:srgbClr val="FFFFFF"/>
                </a:solidFill>
                <a:latin typeface="Consolas"/>
                <a:ea typeface="Consolas"/>
                <a:cs typeface="Consolas"/>
                <a:sym typeface="Consolas"/>
              </a:rPr>
              <a:t>print(sess.run(a))</a:t>
            </a:r>
            <a:br>
              <a:rPr lang="en" sz="1200" dirty="0">
                <a:solidFill>
                  <a:srgbClr val="FFFFFF"/>
                </a:solidFill>
                <a:latin typeface="Consolas"/>
                <a:ea typeface="Consolas"/>
                <a:cs typeface="Consolas"/>
                <a:sym typeface="Consolas"/>
              </a:rPr>
            </a:br>
            <a:r>
              <a:rPr lang="en" sz="1200" dirty="0">
                <a:solidFill>
                  <a:srgbClr val="FFFFFF"/>
                </a:solidFill>
                <a:latin typeface="Consolas"/>
                <a:ea typeface="Consolas"/>
                <a:cs typeface="Consolas"/>
                <a:sym typeface="Consolas"/>
              </a:rPr>
              <a:t>sess.close()</a:t>
            </a:r>
            <a:endParaRPr sz="1200" dirty="0">
              <a:solidFill>
                <a:srgbClr val="FFFFFF"/>
              </a:solidFill>
              <a:latin typeface="Consolas"/>
              <a:ea typeface="Consolas"/>
              <a:cs typeface="Consolas"/>
              <a:sym typeface="Consolas"/>
            </a:endParaRPr>
          </a:p>
          <a:p>
            <a:pPr marL="0" lvl="0" indent="0" rtl="0">
              <a:spcBef>
                <a:spcPts val="1600"/>
              </a:spcBef>
              <a:spcAft>
                <a:spcPts val="1600"/>
              </a:spcAft>
              <a:buNone/>
            </a:pPr>
            <a:endParaRPr dirty="0">
              <a:latin typeface="Georgia"/>
              <a:ea typeface="Georgia"/>
              <a:cs typeface="Georgia"/>
              <a:sym typeface="Georgia"/>
            </a:endParaRPr>
          </a:p>
        </p:txBody>
      </p:sp>
      <p:sp>
        <p:nvSpPr>
          <p:cNvPr id="386" name="Shape 38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18</a:t>
            </a:fld>
            <a:endParaRPr>
              <a:solidFill>
                <a:schemeClr val="lt2"/>
              </a:solidFill>
            </a:endParaRPr>
          </a:p>
        </p:txBody>
      </p:sp>
      <p:sp>
        <p:nvSpPr>
          <p:cNvPr id="381" name="Shape 381"/>
          <p:cNvSpPr txBox="1"/>
          <p:nvPr/>
        </p:nvSpPr>
        <p:spPr>
          <a:xfrm>
            <a:off x="2349000" y="2948250"/>
            <a:ext cx="1323900" cy="48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solidFill>
                  <a:srgbClr val="EFEFEF"/>
                </a:solidFill>
                <a:latin typeface="Consolas"/>
                <a:ea typeface="Consolas"/>
                <a:cs typeface="Consolas"/>
                <a:sym typeface="Consolas"/>
              </a:rPr>
              <a:t>&gt;&gt; 8</a:t>
            </a:r>
            <a:endParaRPr sz="1800" b="1">
              <a:solidFill>
                <a:srgbClr val="EFEFEF"/>
              </a:solidFill>
              <a:latin typeface="Consolas"/>
              <a:ea typeface="Consolas"/>
              <a:cs typeface="Consolas"/>
              <a:sym typeface="Consolas"/>
            </a:endParaRPr>
          </a:p>
        </p:txBody>
      </p:sp>
      <p:pic>
        <p:nvPicPr>
          <p:cNvPr id="382" name="Shape 382"/>
          <p:cNvPicPr preferRelativeResize="0"/>
          <p:nvPr/>
        </p:nvPicPr>
        <p:blipFill>
          <a:blip r:embed="rId3">
            <a:alphaModFix/>
          </a:blip>
          <a:stretch>
            <a:fillRect/>
          </a:stretch>
        </p:blipFill>
        <p:spPr>
          <a:xfrm>
            <a:off x="3943275" y="2948250"/>
            <a:ext cx="3627325" cy="1800125"/>
          </a:xfrm>
          <a:prstGeom prst="rect">
            <a:avLst/>
          </a:prstGeom>
          <a:noFill/>
          <a:ln>
            <a:noFill/>
          </a:ln>
        </p:spPr>
      </p:pic>
      <p:sp>
        <p:nvSpPr>
          <p:cNvPr id="383" name="Shape 383"/>
          <p:cNvSpPr/>
          <p:nvPr/>
        </p:nvSpPr>
        <p:spPr>
          <a:xfrm>
            <a:off x="7043200" y="4056150"/>
            <a:ext cx="486000" cy="10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txBox="1"/>
          <p:nvPr/>
        </p:nvSpPr>
        <p:spPr>
          <a:xfrm>
            <a:off x="7286200" y="3214437"/>
            <a:ext cx="568800" cy="31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8</a:t>
            </a:r>
            <a:endParaRPr/>
          </a:p>
        </p:txBody>
      </p:sp>
      <p:sp>
        <p:nvSpPr>
          <p:cNvPr id="385" name="Shape 385"/>
          <p:cNvSpPr txBox="1"/>
          <p:nvPr/>
        </p:nvSpPr>
        <p:spPr>
          <a:xfrm>
            <a:off x="3425100" y="4422825"/>
            <a:ext cx="540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Times New Roman"/>
                <a:ea typeface="Times New Roman"/>
                <a:cs typeface="Times New Roman"/>
                <a:sym typeface="Times New Roman"/>
              </a:rPr>
              <a:t>The session will look at the graph, trying to think: hmm, how can I get the value of a, </a:t>
            </a:r>
            <a:endParaRPr sz="1200">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r>
              <a:rPr lang="en" sz="1200">
                <a:solidFill>
                  <a:srgbClr val="FFFFFF"/>
                </a:solidFill>
                <a:latin typeface="Times New Roman"/>
                <a:ea typeface="Times New Roman"/>
                <a:cs typeface="Times New Roman"/>
                <a:sym typeface="Times New Roman"/>
              </a:rPr>
              <a:t>then it computes all the nodes that leads to a.</a:t>
            </a:r>
            <a:endParaRPr sz="1200">
              <a:solidFill>
                <a:srgbClr val="FFFFFF"/>
              </a:solidFill>
              <a:latin typeface="Times New Roman"/>
              <a:ea typeface="Times New Roman"/>
              <a:cs typeface="Times New Roman"/>
              <a:sym typeface="Times New Roman"/>
            </a:endParaRPr>
          </a:p>
          <a:p>
            <a:pPr marL="0" lvl="0" indent="0" algn="ctr" rtl="0">
              <a:spcBef>
                <a:spcPts val="0"/>
              </a:spcBef>
              <a:spcAft>
                <a:spcPts val="0"/>
              </a:spcAft>
              <a:buNone/>
            </a:pPr>
            <a:endParaRPr sz="12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tf.Session()</a:t>
            </a:r>
            <a:endParaRPr sz="3600" dirty="0">
              <a:latin typeface="+mn-lt"/>
              <a:ea typeface="Georgia"/>
              <a:cs typeface="Georgia"/>
              <a:sym typeface="Georgia"/>
            </a:endParaRPr>
          </a:p>
        </p:txBody>
      </p:sp>
      <p:sp>
        <p:nvSpPr>
          <p:cNvPr id="411" name="Shape 411"/>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Georgia"/>
              <a:ea typeface="Georgia"/>
              <a:cs typeface="Georgia"/>
              <a:sym typeface="Georgia"/>
            </a:endParaRPr>
          </a:p>
          <a:p>
            <a:pPr marL="0" lvl="0" indent="0" algn="ctr" rtl="0">
              <a:spcBef>
                <a:spcPts val="1600"/>
              </a:spcBef>
              <a:spcAft>
                <a:spcPts val="0"/>
              </a:spcAft>
              <a:buNone/>
            </a:pPr>
            <a:r>
              <a:rPr lang="en" sz="2800" dirty="0">
                <a:ea typeface="Georgia"/>
                <a:cs typeface="Georgia"/>
                <a:sym typeface="Georgia"/>
              </a:rPr>
              <a:t>A Session object encapsulates the environment in which Operation objects are executed, and Tensor objects are evaluated.</a:t>
            </a:r>
            <a:endParaRPr sz="2800" dirty="0">
              <a:ea typeface="Georgia"/>
              <a:cs typeface="Georgia"/>
              <a:sym typeface="Georgia"/>
            </a:endParaRPr>
          </a:p>
          <a:p>
            <a:pPr marL="0" lvl="0" indent="0" algn="ctr" rtl="0">
              <a:spcBef>
                <a:spcPts val="1600"/>
              </a:spcBef>
              <a:spcAft>
                <a:spcPts val="0"/>
              </a:spcAft>
              <a:buNone/>
            </a:pPr>
            <a:r>
              <a:rPr lang="en" sz="2800" dirty="0">
                <a:ea typeface="Georgia"/>
                <a:cs typeface="Georgia"/>
                <a:sym typeface="Georgia"/>
              </a:rPr>
              <a:t/>
            </a:r>
            <a:br>
              <a:rPr lang="en" sz="2800" dirty="0">
                <a:ea typeface="Georgia"/>
                <a:cs typeface="Georgia"/>
                <a:sym typeface="Georgia"/>
              </a:rPr>
            </a:br>
            <a:r>
              <a:rPr lang="en" sz="2800" dirty="0">
                <a:ea typeface="Georgia"/>
                <a:cs typeface="Georgia"/>
                <a:sym typeface="Georgia"/>
              </a:rPr>
              <a:t>Session will also allocate memory to store the current values of variables.</a:t>
            </a:r>
            <a:endParaRPr sz="2800" dirty="0">
              <a:ea typeface="Georgia"/>
              <a:cs typeface="Georgia"/>
              <a:sym typeface="Georgia"/>
            </a:endParaRPr>
          </a:p>
          <a:p>
            <a:pPr marL="0" lvl="0" indent="0" algn="ctr" rtl="0">
              <a:spcBef>
                <a:spcPts val="1600"/>
              </a:spcBef>
              <a:spcAft>
                <a:spcPts val="1600"/>
              </a:spcAft>
              <a:buNone/>
            </a:pPr>
            <a:endParaRPr dirty="0">
              <a:latin typeface="Georgia"/>
              <a:ea typeface="Georgia"/>
              <a:cs typeface="Georgia"/>
              <a:sym typeface="Georgia"/>
            </a:endParaRPr>
          </a:p>
        </p:txBody>
      </p:sp>
      <p:sp>
        <p:nvSpPr>
          <p:cNvPr id="412" name="Shape 4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19</a:t>
            </a:fld>
            <a:endParaRPr>
              <a:solidFill>
                <a:schemeClr val="l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Contents</a:t>
            </a:r>
            <a:endParaRPr lang="en-US" sz="3600" dirty="0"/>
          </a:p>
        </p:txBody>
      </p:sp>
      <p:sp>
        <p:nvSpPr>
          <p:cNvPr id="3" name="Text Placeholder 2"/>
          <p:cNvSpPr>
            <a:spLocks noGrp="1"/>
          </p:cNvSpPr>
          <p:nvPr>
            <p:ph type="body" idx="1"/>
          </p:nvPr>
        </p:nvSpPr>
        <p:spPr/>
        <p:txBody>
          <a:bodyPr>
            <a:normAutofit fontScale="77500" lnSpcReduction="20000"/>
          </a:bodyPr>
          <a:lstStyle/>
          <a:p>
            <a:pPr>
              <a:lnSpc>
                <a:spcPct val="150000"/>
              </a:lnSpc>
              <a:buFont typeface="Wingdings" panose="05000000000000000000" pitchFamily="2" charset="2"/>
              <a:buChar char="Ø"/>
            </a:pPr>
            <a:r>
              <a:rPr lang="en-US" sz="2800" dirty="0"/>
              <a:t>Overview of TensorFlow</a:t>
            </a:r>
          </a:p>
          <a:p>
            <a:pPr>
              <a:lnSpc>
                <a:spcPct val="150000"/>
              </a:lnSpc>
              <a:buFont typeface="Wingdings" panose="05000000000000000000" pitchFamily="2" charset="2"/>
              <a:buChar char="Ø"/>
            </a:pPr>
            <a:r>
              <a:rPr lang="en-US" sz="2800" dirty="0"/>
              <a:t>Build TensorFlow environment</a:t>
            </a:r>
          </a:p>
          <a:p>
            <a:pPr>
              <a:lnSpc>
                <a:spcPct val="150000"/>
              </a:lnSpc>
              <a:buFont typeface="Wingdings" panose="05000000000000000000" pitchFamily="2" charset="2"/>
              <a:buChar char="Ø"/>
            </a:pPr>
            <a:r>
              <a:rPr lang="en-US" sz="2800" dirty="0"/>
              <a:t>Graphs and </a:t>
            </a:r>
            <a:r>
              <a:rPr lang="en-US" sz="2800" dirty="0" smtClean="0"/>
              <a:t>Sessions</a:t>
            </a:r>
          </a:p>
          <a:p>
            <a:pPr>
              <a:lnSpc>
                <a:spcPct val="150000"/>
              </a:lnSpc>
              <a:buFont typeface="Wingdings" panose="05000000000000000000" pitchFamily="2" charset="2"/>
              <a:buChar char="Ø"/>
            </a:pPr>
            <a:r>
              <a:rPr lang="en-US" sz="2800" dirty="0" smtClean="0"/>
              <a:t>TensorFlow for basic image process</a:t>
            </a:r>
            <a:endParaRPr lang="en-US" sz="2800" dirty="0"/>
          </a:p>
          <a:p>
            <a:pPr>
              <a:lnSpc>
                <a:spcPct val="150000"/>
              </a:lnSpc>
              <a:buFont typeface="Wingdings" panose="05000000000000000000" pitchFamily="2" charset="2"/>
              <a:buChar char="Ø"/>
            </a:pPr>
            <a:r>
              <a:rPr lang="en-US" sz="2800" dirty="0" smtClean="0"/>
              <a:t>TensorFlow </a:t>
            </a:r>
            <a:r>
              <a:rPr lang="en-US" sz="2800" dirty="0"/>
              <a:t>for liner </a:t>
            </a:r>
            <a:r>
              <a:rPr lang="en-US" sz="2800" dirty="0" smtClean="0"/>
              <a:t>regression</a:t>
            </a:r>
          </a:p>
          <a:p>
            <a:pPr>
              <a:lnSpc>
                <a:spcPct val="150000"/>
              </a:lnSpc>
              <a:buFont typeface="Wingdings" panose="05000000000000000000" pitchFamily="2" charset="2"/>
              <a:buChar char="Ø"/>
            </a:pPr>
            <a:r>
              <a:rPr lang="en-US" sz="2800" dirty="0" smtClean="0"/>
              <a:t>TensorFlow for neural network</a:t>
            </a:r>
            <a:endParaRPr lang="en-US" sz="2800" dirty="0"/>
          </a:p>
          <a:p>
            <a:pPr>
              <a:lnSpc>
                <a:spcPct val="150000"/>
              </a:lnSpc>
              <a:buFont typeface="Wingdings" panose="05000000000000000000" pitchFamily="2" charset="2"/>
              <a:buChar char="Ø"/>
            </a:pPr>
            <a:r>
              <a:rPr lang="en-US" sz="2800" dirty="0"/>
              <a:t>CNN(Convolutional neural network</a:t>
            </a:r>
            <a:r>
              <a:rPr lang="en-US" sz="2800" dirty="0" smtClean="0"/>
              <a: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093297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 sz="3600" dirty="0">
                <a:ea typeface="Georgia"/>
                <a:cs typeface="Georgia"/>
                <a:sym typeface="Georgia"/>
              </a:rPr>
              <a:t>Data Flow Graphs</a:t>
            </a:r>
            <a:endParaRPr lang="en-US" sz="3600"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pic>
        <p:nvPicPr>
          <p:cNvPr id="6" name="Picture 5"/>
          <p:cNvPicPr>
            <a:picLocks noChangeAspect="1"/>
          </p:cNvPicPr>
          <p:nvPr/>
        </p:nvPicPr>
        <p:blipFill>
          <a:blip r:embed="rId2"/>
          <a:stretch>
            <a:fillRect/>
          </a:stretch>
        </p:blipFill>
        <p:spPr>
          <a:xfrm>
            <a:off x="954697" y="1462777"/>
            <a:ext cx="7234606" cy="3243525"/>
          </a:xfrm>
          <a:prstGeom prst="rect">
            <a:avLst/>
          </a:prstGeom>
        </p:spPr>
      </p:pic>
    </p:spTree>
    <p:extLst>
      <p:ext uri="{BB962C8B-B14F-4D97-AF65-F5344CB8AC3E}">
        <p14:creationId xmlns:p14="http://schemas.microsoft.com/office/powerpoint/2010/main" val="3461778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32529"/>
            <a:ext cx="8520600" cy="572700"/>
          </a:xfrm>
        </p:spPr>
        <p:txBody>
          <a:bodyPr>
            <a:noAutofit/>
          </a:bodyPr>
          <a:lstStyle/>
          <a:p>
            <a:pPr algn="ctr"/>
            <a:r>
              <a:rPr lang="en-US" sz="3600" dirty="0">
                <a:hlinkClick r:id="rId2"/>
              </a:rPr>
              <a:t>TensorFlow for basic image process</a:t>
            </a:r>
            <a:endParaRPr lang="en-US" sz="3600"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287014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90945"/>
            <a:ext cx="8520600" cy="572700"/>
          </a:xfrm>
        </p:spPr>
        <p:txBody>
          <a:bodyPr>
            <a:normAutofit fontScale="90000"/>
          </a:bodyPr>
          <a:lstStyle/>
          <a:p>
            <a:pPr algn="ctr"/>
            <a:r>
              <a:rPr lang="en-US" dirty="0">
                <a:hlinkClick r:id="rId2"/>
              </a:rPr>
              <a:t>TensorFlow for liner regression</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38776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8" y="1908065"/>
            <a:ext cx="8520600" cy="572700"/>
          </a:xfrm>
        </p:spPr>
        <p:txBody>
          <a:bodyPr>
            <a:normAutofit fontScale="90000"/>
          </a:bodyPr>
          <a:lstStyle/>
          <a:p>
            <a:pPr algn="ctr"/>
            <a:r>
              <a:rPr lang="en-US" dirty="0">
                <a:hlinkClick r:id="rId2"/>
              </a:rPr>
              <a:t>TensorFlow for neural network</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538674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8" y="2096844"/>
            <a:ext cx="8520600" cy="572700"/>
          </a:xfrm>
        </p:spPr>
        <p:txBody>
          <a:bodyPr>
            <a:normAutofit fontScale="90000"/>
          </a:bodyPr>
          <a:lstStyle/>
          <a:p>
            <a:pPr algn="ctr"/>
            <a:r>
              <a:rPr lang="en-US" dirty="0">
                <a:hlinkClick r:id="rId2"/>
              </a:rPr>
              <a:t>CNN(Convolutional neural network)</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73497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Overview of TensorFlow</a:t>
            </a:r>
            <a:endParaRPr lang="en-US" sz="3600" dirty="0"/>
          </a:p>
        </p:txBody>
      </p:sp>
      <p:sp>
        <p:nvSpPr>
          <p:cNvPr id="3" name="Text Placeholder 2"/>
          <p:cNvSpPr>
            <a:spLocks noGrp="1"/>
          </p:cNvSpPr>
          <p:nvPr>
            <p:ph type="body" idx="1"/>
          </p:nvPr>
        </p:nvSpPr>
        <p:spPr/>
        <p:txBody>
          <a:bodyPr/>
          <a:lstStyle/>
          <a:p>
            <a:pPr marL="971550" lvl="1" indent="-514350">
              <a:lnSpc>
                <a:spcPct val="150000"/>
              </a:lnSpc>
              <a:buFont typeface="Wingdings" panose="05000000000000000000" pitchFamily="2" charset="2"/>
              <a:buChar char="Ø"/>
            </a:pPr>
            <a:r>
              <a:rPr lang="en-US" sz="2800" dirty="0"/>
              <a:t>What is TensorFlow</a:t>
            </a:r>
          </a:p>
          <a:p>
            <a:pPr marL="971550" lvl="1" indent="-514350">
              <a:lnSpc>
                <a:spcPct val="150000"/>
              </a:lnSpc>
              <a:buFont typeface="Wingdings" panose="05000000000000000000" pitchFamily="2" charset="2"/>
              <a:buChar char="Ø"/>
            </a:pPr>
            <a:r>
              <a:rPr lang="en-US" sz="2800" dirty="0"/>
              <a:t>Why </a:t>
            </a:r>
            <a:r>
              <a:rPr lang="en-US" sz="2800" dirty="0" smtClean="0"/>
              <a:t>TensorFlow</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080465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What’s TensorFlow™?</a:t>
            </a:r>
          </a:p>
        </p:txBody>
      </p:sp>
      <p:sp>
        <p:nvSpPr>
          <p:cNvPr id="3" name="Text Placeholder 2"/>
          <p:cNvSpPr>
            <a:spLocks noGrp="1"/>
          </p:cNvSpPr>
          <p:nvPr>
            <p:ph type="body" idx="1"/>
          </p:nvPr>
        </p:nvSpPr>
        <p:spPr/>
        <p:txBody>
          <a:bodyPr/>
          <a:lstStyle/>
          <a:p>
            <a:pPr marL="114300" indent="0">
              <a:buNone/>
            </a:pPr>
            <a:r>
              <a:rPr lang="en-US" sz="2800" dirty="0"/>
              <a:t>Open source software library for </a:t>
            </a:r>
            <a:br>
              <a:rPr lang="en-US" sz="2800" dirty="0"/>
            </a:br>
            <a:r>
              <a:rPr lang="en-US" sz="2800" dirty="0"/>
              <a:t>numerical computation using data flow graphs</a:t>
            </a:r>
          </a:p>
          <a:p>
            <a:pPr marL="114300" indent="0">
              <a:buNone/>
            </a:pPr>
            <a:endParaRPr lang="en-US" dirty="0" smtClean="0"/>
          </a:p>
          <a:p>
            <a:pPr marL="114300" indent="0">
              <a:buNone/>
            </a:pPr>
            <a:endParaRPr lang="en-US" dirty="0"/>
          </a:p>
          <a:p>
            <a:pPr marL="114300" indent="0">
              <a:buNone/>
            </a:pPr>
            <a:endParaRPr lang="en-US" dirty="0" smtClean="0"/>
          </a:p>
          <a:p>
            <a:pPr marL="114300" indent="0">
              <a:buNone/>
            </a:pPr>
            <a:r>
              <a:rPr lang="en-US" dirty="0" smtClean="0"/>
              <a:t>developed </a:t>
            </a:r>
            <a:r>
              <a:rPr lang="en-US" dirty="0"/>
              <a:t>by the Google Brain Team within Google's Machine Intelligence research organization for machine learning and deep neural networks </a:t>
            </a:r>
            <a:r>
              <a:rPr lang="en-US" dirty="0" smtClean="0"/>
              <a:t>research</a:t>
            </a:r>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472035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Why TensorFlow?</a:t>
            </a:r>
            <a:endParaRPr sz="3600" dirty="0">
              <a:latin typeface="+mn-lt"/>
              <a:ea typeface="Georgia"/>
              <a:cs typeface="Georgia"/>
              <a:sym typeface="Georgia"/>
            </a:endParaRPr>
          </a:p>
        </p:txBody>
      </p:sp>
      <p:sp>
        <p:nvSpPr>
          <p:cNvPr id="99" name="Shape 9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Georgia"/>
              <a:buChar char="●"/>
            </a:pPr>
            <a:r>
              <a:rPr lang="en" sz="2800" dirty="0">
                <a:ea typeface="Georgia"/>
                <a:cs typeface="Georgia"/>
                <a:sym typeface="Georgia"/>
              </a:rPr>
              <a:t>Flexibility + Scalability</a:t>
            </a:r>
            <a:br>
              <a:rPr lang="en" sz="2800" dirty="0">
                <a:ea typeface="Georgia"/>
                <a:cs typeface="Georgia"/>
                <a:sym typeface="Georgia"/>
              </a:rPr>
            </a:br>
            <a:r>
              <a:rPr lang="en" sz="2400" dirty="0">
                <a:ea typeface="Georgia"/>
                <a:cs typeface="Georgia"/>
                <a:sym typeface="Georgia"/>
              </a:rPr>
              <a:t>Originally developed by Google as a single infrastructure for machine learning in both production and </a:t>
            </a:r>
            <a:r>
              <a:rPr lang="en" sz="2400" dirty="0" smtClean="0">
                <a:ea typeface="Georgia"/>
                <a:cs typeface="Georgia"/>
                <a:sym typeface="Georgia"/>
              </a:rPr>
              <a:t>research</a:t>
            </a:r>
          </a:p>
          <a:p>
            <a:pPr marL="114300" lvl="0" indent="0" rtl="0">
              <a:spcBef>
                <a:spcPts val="0"/>
              </a:spcBef>
              <a:spcAft>
                <a:spcPts val="0"/>
              </a:spcAft>
              <a:buSzPts val="1800"/>
              <a:buNone/>
            </a:pPr>
            <a:endParaRPr dirty="0">
              <a:solidFill>
                <a:srgbClr val="FF0000"/>
              </a:solidFill>
              <a:latin typeface="Georgia"/>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5</a:t>
            </a:fld>
            <a:endParaRPr dirty="0">
              <a:solidFill>
                <a:schemeClr val="lt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579" y="2288267"/>
            <a:ext cx="3831735" cy="2571750"/>
          </a:xfrm>
          <a:prstGeom prst="rect">
            <a:avLst/>
          </a:prstGeom>
        </p:spPr>
      </p:pic>
      <p:sp>
        <p:nvSpPr>
          <p:cNvPr id="3" name="Rectangle 2"/>
          <p:cNvSpPr/>
          <p:nvPr/>
        </p:nvSpPr>
        <p:spPr>
          <a:xfrm>
            <a:off x="728870" y="4747807"/>
            <a:ext cx="8292288" cy="276999"/>
          </a:xfrm>
          <a:prstGeom prst="rect">
            <a:avLst/>
          </a:prstGeom>
        </p:spPr>
        <p:txBody>
          <a:bodyPr wrap="square">
            <a:spAutoFit/>
          </a:bodyPr>
          <a:lstStyle/>
          <a:p>
            <a:r>
              <a:rPr lang="en-US" sz="1200" b="0" i="0" dirty="0" smtClean="0">
                <a:effectLst/>
                <a:latin typeface="medium-content-sans-serif-font"/>
              </a:rPr>
              <a:t>Deep Learning libraries/frameworks as per popularity(Source : Google)</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Why TensorFlow?</a:t>
            </a:r>
            <a:endParaRPr sz="3600" dirty="0">
              <a:latin typeface="+mn-lt"/>
              <a:ea typeface="Georgia"/>
              <a:cs typeface="Georgia"/>
              <a:sym typeface="Georgia"/>
            </a:endParaRPr>
          </a:p>
        </p:txBody>
      </p:sp>
      <p:sp>
        <p:nvSpPr>
          <p:cNvPr id="106" name="Shape 10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Georgia"/>
              <a:buChar char="●"/>
            </a:pPr>
            <a:r>
              <a:rPr lang="en" sz="2800" dirty="0">
                <a:ea typeface="Georgia"/>
                <a:cs typeface="Georgia"/>
                <a:sym typeface="Georgia"/>
              </a:rPr>
              <a:t>Flexibility + Scalability</a:t>
            </a:r>
            <a:endParaRPr sz="2800" dirty="0">
              <a:ea typeface="Georgia"/>
              <a:cs typeface="Georgia"/>
              <a:sym typeface="Georgia"/>
            </a:endParaRPr>
          </a:p>
          <a:p>
            <a:pPr marL="457200" lvl="0" indent="-342900" rtl="0">
              <a:spcBef>
                <a:spcPts val="0"/>
              </a:spcBef>
              <a:spcAft>
                <a:spcPts val="0"/>
              </a:spcAft>
              <a:buSzPts val="1800"/>
              <a:buFont typeface="Georgia"/>
              <a:buChar char="●"/>
            </a:pPr>
            <a:r>
              <a:rPr lang="en" sz="2800" dirty="0">
                <a:ea typeface="Georgia"/>
                <a:cs typeface="Georgia"/>
                <a:sym typeface="Georgia"/>
              </a:rPr>
              <a:t>Popularity</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6</a:t>
            </a:fld>
            <a:endParaRPr>
              <a:solidFill>
                <a:schemeClr val="lt2"/>
              </a:solidFill>
            </a:endParaRPr>
          </a:p>
        </p:txBody>
      </p:sp>
      <p:pic>
        <p:nvPicPr>
          <p:cNvPr id="108" name="Shape 108"/>
          <p:cNvPicPr preferRelativeResize="0"/>
          <p:nvPr/>
        </p:nvPicPr>
        <p:blipFill>
          <a:blip r:embed="rId3">
            <a:alphaModFix/>
          </a:blip>
          <a:stretch>
            <a:fillRect/>
          </a:stretch>
        </p:blipFill>
        <p:spPr>
          <a:xfrm>
            <a:off x="2323665" y="2198767"/>
            <a:ext cx="4303926" cy="26612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Companies using TensorFlow</a:t>
            </a:r>
            <a:endParaRPr sz="3600" dirty="0">
              <a:latin typeface="+mn-lt"/>
              <a:ea typeface="Georgia"/>
              <a:cs typeface="Georgia"/>
              <a:sym typeface="Georgia"/>
            </a:endParaRPr>
          </a:p>
        </p:txBody>
      </p:sp>
      <p:sp>
        <p:nvSpPr>
          <p:cNvPr id="114" name="Shape 1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7</a:t>
            </a:fld>
            <a:endParaRPr>
              <a:solidFill>
                <a:schemeClr val="lt2"/>
              </a:solidFill>
            </a:endParaRPr>
          </a:p>
        </p:txBody>
      </p:sp>
      <p:pic>
        <p:nvPicPr>
          <p:cNvPr id="115" name="Shape 115"/>
          <p:cNvPicPr preferRelativeResize="0"/>
          <p:nvPr/>
        </p:nvPicPr>
        <p:blipFill>
          <a:blip r:embed="rId3">
            <a:alphaModFix/>
          </a:blip>
          <a:stretch>
            <a:fillRect/>
          </a:stretch>
        </p:blipFill>
        <p:spPr>
          <a:xfrm>
            <a:off x="1521075" y="1072900"/>
            <a:ext cx="6101826" cy="384457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Demand for tutorials on TensorFlow</a:t>
            </a:r>
            <a:endParaRPr sz="3600" dirty="0">
              <a:latin typeface="+mn-lt"/>
              <a:ea typeface="Georgia"/>
              <a:cs typeface="Georgia"/>
              <a:sym typeface="Georgia"/>
            </a:endParaRPr>
          </a:p>
        </p:txBody>
      </p:sp>
      <p:sp>
        <p:nvSpPr>
          <p:cNvPr id="121" name="Shape 1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2"/>
                </a:solidFill>
              </a:rPr>
              <a:t>8</a:t>
            </a:fld>
            <a:endParaRPr>
              <a:solidFill>
                <a:schemeClr val="lt2"/>
              </a:solidFill>
            </a:endParaRPr>
          </a:p>
        </p:txBody>
      </p:sp>
      <p:pic>
        <p:nvPicPr>
          <p:cNvPr id="122" name="Shape 122"/>
          <p:cNvPicPr preferRelativeResize="0"/>
          <p:nvPr/>
        </p:nvPicPr>
        <p:blipFill>
          <a:blip r:embed="rId3">
            <a:alphaModFix/>
          </a:blip>
          <a:stretch>
            <a:fillRect/>
          </a:stretch>
        </p:blipFill>
        <p:spPr>
          <a:xfrm>
            <a:off x="698925" y="1159950"/>
            <a:ext cx="7746156" cy="382097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Resources</a:t>
            </a:r>
            <a:endParaRPr sz="3600" dirty="0">
              <a:latin typeface="+mn-lt"/>
              <a:ea typeface="Georgia"/>
              <a:cs typeface="Georgia"/>
              <a:sym typeface="Georgia"/>
            </a:endParaRPr>
          </a:p>
        </p:txBody>
      </p:sp>
      <p:sp>
        <p:nvSpPr>
          <p:cNvPr id="219" name="Shape 2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Georgia"/>
              <a:buChar char="●"/>
            </a:pPr>
            <a:r>
              <a:rPr lang="en" sz="2800" u="sng" dirty="0">
                <a:solidFill>
                  <a:schemeClr val="hlink"/>
                </a:solidFill>
                <a:ea typeface="Georgia"/>
                <a:cs typeface="Georgia"/>
                <a:sym typeface="Georgia"/>
                <a:hlinkClick r:id="rId3"/>
              </a:rPr>
              <a:t>The official documentations</a:t>
            </a:r>
            <a:endParaRPr sz="2800" dirty="0">
              <a:ea typeface="Georgia"/>
              <a:cs typeface="Georgia"/>
              <a:sym typeface="Georgia"/>
            </a:endParaRPr>
          </a:p>
          <a:p>
            <a:pPr marL="457200" lvl="0" indent="-342900" algn="l" rtl="0">
              <a:spcBef>
                <a:spcPts val="0"/>
              </a:spcBef>
              <a:spcAft>
                <a:spcPts val="0"/>
              </a:spcAft>
              <a:buSzPts val="1800"/>
              <a:buFont typeface="Georgia"/>
              <a:buChar char="●"/>
            </a:pPr>
            <a:r>
              <a:rPr lang="en" sz="2800" u="sng" dirty="0">
                <a:solidFill>
                  <a:schemeClr val="hlink"/>
                </a:solidFill>
                <a:ea typeface="Georgia"/>
                <a:cs typeface="Georgia"/>
                <a:sym typeface="Georgia"/>
                <a:hlinkClick r:id="rId4"/>
              </a:rPr>
              <a:t>TensorFlow’s official sample models</a:t>
            </a:r>
            <a:endParaRPr sz="2800" dirty="0">
              <a:ea typeface="Georgia"/>
              <a:cs typeface="Georgia"/>
              <a:sym typeface="Georgia"/>
            </a:endParaRPr>
          </a:p>
          <a:p>
            <a:pPr marL="457200" lvl="0" indent="-342900" algn="l" rtl="0">
              <a:spcBef>
                <a:spcPts val="0"/>
              </a:spcBef>
              <a:spcAft>
                <a:spcPts val="0"/>
              </a:spcAft>
              <a:buSzPts val="1800"/>
              <a:buFont typeface="Georgia"/>
              <a:buChar char="●"/>
            </a:pPr>
            <a:r>
              <a:rPr lang="en" sz="2800" dirty="0" smtClean="0">
                <a:ea typeface="Georgia"/>
                <a:cs typeface="Georgia"/>
                <a:sym typeface="Georgia"/>
              </a:rPr>
              <a:t>Books</a:t>
            </a:r>
            <a:endParaRPr sz="2800" dirty="0">
              <a:ea typeface="Georgia"/>
              <a:cs typeface="Georgia"/>
              <a:sym typeface="Georgia"/>
            </a:endParaRPr>
          </a:p>
          <a:p>
            <a:pPr marL="914400" lvl="1" indent="-317500" algn="l" rtl="0">
              <a:spcBef>
                <a:spcPts val="0"/>
              </a:spcBef>
              <a:spcAft>
                <a:spcPts val="0"/>
              </a:spcAft>
              <a:buSzPts val="1400"/>
              <a:buFont typeface="Georgia"/>
              <a:buChar char="○"/>
            </a:pPr>
            <a:r>
              <a:rPr lang="en" sz="2000" dirty="0">
                <a:ea typeface="Georgia"/>
                <a:cs typeface="Georgia"/>
                <a:sym typeface="Georgia"/>
              </a:rPr>
              <a:t>Aurélien Géron’s Hands-On Machine Learning with Scikit-Learn and TensorFlow (O’Reilly, March 2017)</a:t>
            </a:r>
            <a:endParaRPr sz="2000" dirty="0">
              <a:ea typeface="Georgia"/>
              <a:cs typeface="Georgia"/>
              <a:sym typeface="Georgia"/>
            </a:endParaRPr>
          </a:p>
          <a:p>
            <a:pPr marL="914400" lvl="1" indent="-317500" algn="l" rtl="0">
              <a:spcBef>
                <a:spcPts val="0"/>
              </a:spcBef>
              <a:spcAft>
                <a:spcPts val="0"/>
              </a:spcAft>
              <a:buSzPts val="1400"/>
              <a:buFont typeface="Georgia"/>
              <a:buChar char="○"/>
            </a:pPr>
            <a:r>
              <a:rPr lang="en" sz="2000" dirty="0">
                <a:ea typeface="Georgia"/>
                <a:cs typeface="Georgia"/>
                <a:sym typeface="Georgia"/>
              </a:rPr>
              <a:t>François Chollet’s Deep Learning with Python (Manning Publications, November 2017)</a:t>
            </a:r>
            <a:endParaRPr sz="2000" dirty="0">
              <a:ea typeface="Georgia"/>
              <a:cs typeface="Georgia"/>
              <a:sym typeface="Georgia"/>
            </a:endParaRPr>
          </a:p>
          <a:p>
            <a:pPr marL="914400" lvl="1" indent="-317500" algn="l" rtl="0">
              <a:spcBef>
                <a:spcPts val="0"/>
              </a:spcBef>
              <a:spcAft>
                <a:spcPts val="0"/>
              </a:spcAft>
              <a:buSzPts val="1400"/>
              <a:buFont typeface="Georgia"/>
              <a:buChar char="○"/>
            </a:pPr>
            <a:r>
              <a:rPr lang="en" sz="2000" dirty="0">
                <a:ea typeface="Georgia"/>
                <a:cs typeface="Georgia"/>
                <a:sym typeface="Georgia"/>
              </a:rPr>
              <a:t>Nishant Shukla’s Machine Learning with TensorFlow (Manning Publications, January 2018)</a:t>
            </a:r>
            <a:endParaRPr sz="2000" dirty="0">
              <a:ea typeface="Georgia"/>
              <a:cs typeface="Georgia"/>
              <a:sym typeface="Georgia"/>
            </a:endParaRPr>
          </a:p>
          <a:p>
            <a:pPr marL="914400" lvl="1" indent="-317500" algn="l" rtl="0">
              <a:spcBef>
                <a:spcPts val="0"/>
              </a:spcBef>
              <a:spcAft>
                <a:spcPts val="0"/>
              </a:spcAft>
              <a:buSzPts val="1400"/>
              <a:buFont typeface="Georgia"/>
              <a:buChar char="○"/>
            </a:pPr>
            <a:r>
              <a:rPr lang="en" sz="2000" dirty="0">
                <a:ea typeface="Georgia"/>
                <a:cs typeface="Georgia"/>
                <a:sym typeface="Georgia"/>
              </a:rPr>
              <a:t>Lieder et al.’s Learning TensorFlow A Guide to Building Deep Learning Systems (O’Reilly, August 2017)</a:t>
            </a:r>
            <a:endParaRPr sz="2000" dirty="0">
              <a:ea typeface="Georgia"/>
              <a:cs typeface="Georgia"/>
              <a:sym typeface="Georgia"/>
            </a:endParaRPr>
          </a:p>
          <a:p>
            <a:pPr marL="0" lvl="0" indent="0" algn="ctr" rtl="0">
              <a:spcBef>
                <a:spcPts val="1600"/>
              </a:spcBef>
              <a:spcAft>
                <a:spcPts val="0"/>
              </a:spcAft>
              <a:buNone/>
            </a:pPr>
            <a:endParaRPr dirty="0">
              <a:latin typeface="Georgia"/>
              <a:ea typeface="Georgia"/>
              <a:cs typeface="Georgia"/>
              <a:sym typeface="Georgia"/>
            </a:endParaRPr>
          </a:p>
          <a:p>
            <a:pPr marL="0" lvl="0" indent="0" algn="ctr" rtl="0">
              <a:spcBef>
                <a:spcPts val="1600"/>
              </a:spcBef>
              <a:spcAft>
                <a:spcPts val="1600"/>
              </a:spcAft>
              <a:buNone/>
            </a:pPr>
            <a:endParaRPr dirty="0">
              <a:latin typeface="Georgia"/>
              <a:ea typeface="Georgia"/>
              <a:cs typeface="Georgia"/>
              <a:sym typeface="Georgia"/>
            </a:endParaRPr>
          </a:p>
        </p:txBody>
      </p:sp>
      <p:sp>
        <p:nvSpPr>
          <p:cNvPr id="220" name="Shape 2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2"/>
                </a:solidFill>
              </a:rPr>
              <a:t>9</a:t>
            </a:fld>
            <a:endParaRPr>
              <a:solidFill>
                <a:schemeClr val="lt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1681</TotalTime>
  <Words>597</Words>
  <Application>Microsoft Office PowerPoint</Application>
  <PresentationFormat>On-screen Show (16:9)</PresentationFormat>
  <Paragraphs>134</Paragraphs>
  <Slides>24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medium-content-sans-serif-font</vt:lpstr>
      <vt:lpstr>Arial</vt:lpstr>
      <vt:lpstr>Calibri</vt:lpstr>
      <vt:lpstr>Calibri Light</vt:lpstr>
      <vt:lpstr>Consolas</vt:lpstr>
      <vt:lpstr>Georgia</vt:lpstr>
      <vt:lpstr>Times New Roman</vt:lpstr>
      <vt:lpstr>Wingdings</vt:lpstr>
      <vt:lpstr>Office Theme</vt:lpstr>
      <vt:lpstr>Welcome to TensorFlow!</vt:lpstr>
      <vt:lpstr>Contents</vt:lpstr>
      <vt:lpstr>Overview of TensorFlow</vt:lpstr>
      <vt:lpstr>What’s TensorFlow™?</vt:lpstr>
      <vt:lpstr>Why TensorFlow?</vt:lpstr>
      <vt:lpstr>Why TensorFlow?</vt:lpstr>
      <vt:lpstr>Companies using TensorFlow</vt:lpstr>
      <vt:lpstr>Demand for tutorials on TensorFlow</vt:lpstr>
      <vt:lpstr>Resources</vt:lpstr>
      <vt:lpstr>Build TensorFlow environment </vt:lpstr>
      <vt:lpstr>Build TensorFlow environment </vt:lpstr>
      <vt:lpstr>What’s a tensor?</vt:lpstr>
      <vt:lpstr>Data Flow Graphs</vt:lpstr>
      <vt:lpstr>Data Flow Graphs</vt:lpstr>
      <vt:lpstr>Data Flow Graphs</vt:lpstr>
      <vt:lpstr>Data Flow Graphs</vt:lpstr>
      <vt:lpstr>Data Flow Graphs</vt:lpstr>
      <vt:lpstr>How to get the value of a?</vt:lpstr>
      <vt:lpstr>tf.Session()</vt:lpstr>
      <vt:lpstr>Data Flow Graphs</vt:lpstr>
      <vt:lpstr>TensorFlow for basic image process</vt:lpstr>
      <vt:lpstr>TensorFlow for liner regression</vt:lpstr>
      <vt:lpstr>TensorFlow for neural network</vt:lpstr>
      <vt:lpstr>CNN(Convolutional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TensorFlow!</dc:title>
  <dc:creator>xxliu10</dc:creator>
  <cp:lastModifiedBy>xxliu10</cp:lastModifiedBy>
  <cp:revision>31</cp:revision>
  <dcterms:modified xsi:type="dcterms:W3CDTF">2018-04-06T18:25:18Z</dcterms:modified>
</cp:coreProperties>
</file>