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0"/>
  </p:notesMasterIdLst>
  <p:sldIdLst>
    <p:sldId id="337" r:id="rId2"/>
    <p:sldId id="338" r:id="rId3"/>
    <p:sldId id="339" r:id="rId4"/>
    <p:sldId id="340" r:id="rId5"/>
    <p:sldId id="263" r:id="rId6"/>
    <p:sldId id="341" r:id="rId7"/>
    <p:sldId id="342" r:id="rId8"/>
    <p:sldId id="343" r:id="rId9"/>
    <p:sldId id="344" r:id="rId10"/>
    <p:sldId id="345" r:id="rId11"/>
    <p:sldId id="346" r:id="rId12"/>
    <p:sldId id="349" r:id="rId13"/>
    <p:sldId id="347" r:id="rId14"/>
    <p:sldId id="348" r:id="rId15"/>
    <p:sldId id="350" r:id="rId16"/>
    <p:sldId id="351" r:id="rId17"/>
    <p:sldId id="352" r:id="rId18"/>
    <p:sldId id="353" r:id="rId19"/>
    <p:sldId id="354" r:id="rId20"/>
    <p:sldId id="356" r:id="rId21"/>
    <p:sldId id="357" r:id="rId22"/>
    <p:sldId id="358" r:id="rId23"/>
    <p:sldId id="359" r:id="rId24"/>
    <p:sldId id="362" r:id="rId25"/>
    <p:sldId id="363" r:id="rId26"/>
    <p:sldId id="365" r:id="rId27"/>
    <p:sldId id="361" r:id="rId28"/>
    <p:sldId id="366"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p:cViewPr varScale="1">
        <p:scale>
          <a:sx n="130" d="100"/>
          <a:sy n="130" d="100"/>
        </p:scale>
        <p:origin x="82" y="9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xliu10\Google%20Drive\51Work\ResearchNot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xxliu10\Google%20Drive\51Work\ResearchNot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Loss of Generator and Discriminator</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Sheet1!$G$445</c:f>
              <c:strCache>
                <c:ptCount val="1"/>
                <c:pt idx="0">
                  <c:v>Gegerator loss</c:v>
                </c:pt>
              </c:strCache>
            </c:strRef>
          </c:tx>
          <c:spPr>
            <a:ln w="28575" cap="rnd">
              <a:solidFill>
                <a:schemeClr val="accent1"/>
              </a:solidFill>
              <a:round/>
            </a:ln>
            <a:effectLst/>
          </c:spPr>
          <c:marker>
            <c:symbol val="none"/>
          </c:marker>
          <c:val>
            <c:numRef>
              <c:f>Sheet1!$G$446:$G$646</c:f>
              <c:numCache>
                <c:formatCode>General</c:formatCode>
                <c:ptCount val="201"/>
                <c:pt idx="0">
                  <c:v>1.90273</c:v>
                </c:pt>
                <c:pt idx="1">
                  <c:v>3.0720700000000001</c:v>
                </c:pt>
                <c:pt idx="2">
                  <c:v>3.0123000000000002</c:v>
                </c:pt>
                <c:pt idx="3">
                  <c:v>3.5705800000000001</c:v>
                </c:pt>
                <c:pt idx="4">
                  <c:v>3.8710100000000001</c:v>
                </c:pt>
                <c:pt idx="5">
                  <c:v>3.9957400000000001</c:v>
                </c:pt>
                <c:pt idx="6">
                  <c:v>3.6596299999999999</c:v>
                </c:pt>
                <c:pt idx="7">
                  <c:v>3.9683799999999998</c:v>
                </c:pt>
                <c:pt idx="8">
                  <c:v>4.0912899999999999</c:v>
                </c:pt>
                <c:pt idx="9">
                  <c:v>4.5668800000000003</c:v>
                </c:pt>
                <c:pt idx="10">
                  <c:v>4.8628200000000001</c:v>
                </c:pt>
                <c:pt idx="11">
                  <c:v>4.7643300000000002</c:v>
                </c:pt>
                <c:pt idx="12">
                  <c:v>5.01919</c:v>
                </c:pt>
                <c:pt idx="13">
                  <c:v>4.9188200000000002</c:v>
                </c:pt>
                <c:pt idx="14">
                  <c:v>4.2647199999999996</c:v>
                </c:pt>
                <c:pt idx="15">
                  <c:v>2.9336799999999998</c:v>
                </c:pt>
                <c:pt idx="16">
                  <c:v>2.7432699999999999</c:v>
                </c:pt>
                <c:pt idx="17">
                  <c:v>3.7908400000000002</c:v>
                </c:pt>
                <c:pt idx="18">
                  <c:v>3.75387</c:v>
                </c:pt>
                <c:pt idx="19">
                  <c:v>3.4142899999999998</c:v>
                </c:pt>
                <c:pt idx="20">
                  <c:v>4.2241600000000004</c:v>
                </c:pt>
                <c:pt idx="21">
                  <c:v>5.1119500000000002</c:v>
                </c:pt>
                <c:pt idx="22">
                  <c:v>6.2731000000000003</c:v>
                </c:pt>
                <c:pt idx="23">
                  <c:v>6.0941799999999997</c:v>
                </c:pt>
                <c:pt idx="24">
                  <c:v>5.3063500000000001</c:v>
                </c:pt>
                <c:pt idx="25">
                  <c:v>4.7833100000000002</c:v>
                </c:pt>
                <c:pt idx="26">
                  <c:v>4.4606599999999998</c:v>
                </c:pt>
                <c:pt idx="27">
                  <c:v>4.20688</c:v>
                </c:pt>
                <c:pt idx="28">
                  <c:v>3.6482600000000001</c:v>
                </c:pt>
                <c:pt idx="29">
                  <c:v>3.9690699999999999</c:v>
                </c:pt>
                <c:pt idx="30">
                  <c:v>4.3871700000000002</c:v>
                </c:pt>
                <c:pt idx="31">
                  <c:v>3.9057400000000002</c:v>
                </c:pt>
                <c:pt idx="32">
                  <c:v>4.4004700000000003</c:v>
                </c:pt>
                <c:pt idx="33">
                  <c:v>4.3124500000000001</c:v>
                </c:pt>
                <c:pt idx="34">
                  <c:v>3.7885</c:v>
                </c:pt>
                <c:pt idx="35">
                  <c:v>4.0400400000000003</c:v>
                </c:pt>
                <c:pt idx="36">
                  <c:v>3.7853300000000001</c:v>
                </c:pt>
                <c:pt idx="37">
                  <c:v>4.2747999999999999</c:v>
                </c:pt>
                <c:pt idx="38">
                  <c:v>3.98041</c:v>
                </c:pt>
                <c:pt idx="39">
                  <c:v>3.9769000000000001</c:v>
                </c:pt>
                <c:pt idx="40">
                  <c:v>3.8731900000000001</c:v>
                </c:pt>
                <c:pt idx="41">
                  <c:v>3.65239</c:v>
                </c:pt>
                <c:pt idx="42">
                  <c:v>3.7745299999999999</c:v>
                </c:pt>
                <c:pt idx="43">
                  <c:v>3.8845100000000001</c:v>
                </c:pt>
                <c:pt idx="44">
                  <c:v>3.7034400000000001</c:v>
                </c:pt>
                <c:pt idx="45">
                  <c:v>3.5228600000000001</c:v>
                </c:pt>
                <c:pt idx="46">
                  <c:v>3.5012599999999998</c:v>
                </c:pt>
                <c:pt idx="47">
                  <c:v>3.7518500000000001</c:v>
                </c:pt>
                <c:pt idx="48">
                  <c:v>3.4080300000000001</c:v>
                </c:pt>
                <c:pt idx="49">
                  <c:v>3.9829699999999999</c:v>
                </c:pt>
                <c:pt idx="50">
                  <c:v>3.6725099999999999</c:v>
                </c:pt>
                <c:pt idx="51">
                  <c:v>3.7956799999999999</c:v>
                </c:pt>
                <c:pt idx="52">
                  <c:v>3.7069200000000002</c:v>
                </c:pt>
                <c:pt idx="53">
                  <c:v>4.1803600000000003</c:v>
                </c:pt>
                <c:pt idx="54">
                  <c:v>3.8294600000000001</c:v>
                </c:pt>
                <c:pt idx="55">
                  <c:v>3.5822799999999999</c:v>
                </c:pt>
                <c:pt idx="56">
                  <c:v>3.3936099999999998</c:v>
                </c:pt>
                <c:pt idx="57">
                  <c:v>3.3342399999999999</c:v>
                </c:pt>
                <c:pt idx="58">
                  <c:v>3.1039500000000002</c:v>
                </c:pt>
                <c:pt idx="59">
                  <c:v>3.9832100000000001</c:v>
                </c:pt>
                <c:pt idx="60">
                  <c:v>3.2088700000000001</c:v>
                </c:pt>
                <c:pt idx="61">
                  <c:v>3.7077100000000001</c:v>
                </c:pt>
                <c:pt idx="62">
                  <c:v>3.6550199999999999</c:v>
                </c:pt>
                <c:pt idx="63">
                  <c:v>3.21123</c:v>
                </c:pt>
                <c:pt idx="64">
                  <c:v>3.6441599999999998</c:v>
                </c:pt>
                <c:pt idx="65">
                  <c:v>4.0499599999999996</c:v>
                </c:pt>
                <c:pt idx="66">
                  <c:v>3.87338</c:v>
                </c:pt>
                <c:pt idx="67">
                  <c:v>2.7860299999999998</c:v>
                </c:pt>
                <c:pt idx="68">
                  <c:v>3.4907599999999999</c:v>
                </c:pt>
                <c:pt idx="69">
                  <c:v>3.3281700000000001</c:v>
                </c:pt>
                <c:pt idx="70">
                  <c:v>4.1733900000000004</c:v>
                </c:pt>
                <c:pt idx="71">
                  <c:v>3.02075</c:v>
                </c:pt>
                <c:pt idx="72">
                  <c:v>3.2155800000000001</c:v>
                </c:pt>
                <c:pt idx="73">
                  <c:v>3.7829799999999998</c:v>
                </c:pt>
                <c:pt idx="74">
                  <c:v>3.85581</c:v>
                </c:pt>
                <c:pt idx="75">
                  <c:v>3.4986700000000002</c:v>
                </c:pt>
                <c:pt idx="76">
                  <c:v>5.0773799999999998</c:v>
                </c:pt>
                <c:pt idx="77">
                  <c:v>3.1669100000000001</c:v>
                </c:pt>
                <c:pt idx="78">
                  <c:v>3.702</c:v>
                </c:pt>
                <c:pt idx="79">
                  <c:v>3.8801999999999999</c:v>
                </c:pt>
                <c:pt idx="80">
                  <c:v>3.1126900000000002</c:v>
                </c:pt>
                <c:pt idx="81">
                  <c:v>3.5489999999999999</c:v>
                </c:pt>
                <c:pt idx="82">
                  <c:v>3.44821</c:v>
                </c:pt>
                <c:pt idx="83">
                  <c:v>3.67455</c:v>
                </c:pt>
                <c:pt idx="84">
                  <c:v>4.0052599999999998</c:v>
                </c:pt>
                <c:pt idx="85">
                  <c:v>3.91412</c:v>
                </c:pt>
                <c:pt idx="86">
                  <c:v>3.87764</c:v>
                </c:pt>
                <c:pt idx="87">
                  <c:v>3.2995800000000002</c:v>
                </c:pt>
                <c:pt idx="88">
                  <c:v>3.4423400000000002</c:v>
                </c:pt>
                <c:pt idx="89">
                  <c:v>3.7346400000000002</c:v>
                </c:pt>
                <c:pt idx="90">
                  <c:v>3.6542400000000002</c:v>
                </c:pt>
                <c:pt idx="91">
                  <c:v>3.7065700000000001</c:v>
                </c:pt>
                <c:pt idx="92">
                  <c:v>2.9745599999999999</c:v>
                </c:pt>
                <c:pt idx="93">
                  <c:v>4.23123</c:v>
                </c:pt>
                <c:pt idx="94">
                  <c:v>3.9634399999999999</c:v>
                </c:pt>
                <c:pt idx="95">
                  <c:v>3.5087000000000002</c:v>
                </c:pt>
                <c:pt idx="96">
                  <c:v>3.3169900000000001</c:v>
                </c:pt>
                <c:pt idx="97">
                  <c:v>4.7275099999999997</c:v>
                </c:pt>
                <c:pt idx="98">
                  <c:v>3.8647800000000001</c:v>
                </c:pt>
                <c:pt idx="99">
                  <c:v>3.1938</c:v>
                </c:pt>
                <c:pt idx="100">
                  <c:v>3.4681700000000002</c:v>
                </c:pt>
                <c:pt idx="101">
                  <c:v>3.4360400000000002</c:v>
                </c:pt>
                <c:pt idx="102">
                  <c:v>3.8555899999999999</c:v>
                </c:pt>
                <c:pt idx="103">
                  <c:v>3.4521799999999998</c:v>
                </c:pt>
                <c:pt idx="104">
                  <c:v>3.9754399999999999</c:v>
                </c:pt>
                <c:pt idx="105">
                  <c:v>3.4265699999999999</c:v>
                </c:pt>
                <c:pt idx="106">
                  <c:v>3.3785500000000002</c:v>
                </c:pt>
                <c:pt idx="107">
                  <c:v>3.84239</c:v>
                </c:pt>
                <c:pt idx="108">
                  <c:v>3.2354799999999999</c:v>
                </c:pt>
                <c:pt idx="109">
                  <c:v>3.6546699999999999</c:v>
                </c:pt>
                <c:pt idx="110">
                  <c:v>3.5420799999999999</c:v>
                </c:pt>
                <c:pt idx="111">
                  <c:v>3.8811499999999999</c:v>
                </c:pt>
                <c:pt idx="112">
                  <c:v>3.7275499999999999</c:v>
                </c:pt>
                <c:pt idx="113">
                  <c:v>3.4605999999999999</c:v>
                </c:pt>
                <c:pt idx="114">
                  <c:v>3.4969600000000001</c:v>
                </c:pt>
                <c:pt idx="115">
                  <c:v>3.90848</c:v>
                </c:pt>
                <c:pt idx="116">
                  <c:v>3.4443800000000002</c:v>
                </c:pt>
                <c:pt idx="117">
                  <c:v>3.7488199999999998</c:v>
                </c:pt>
                <c:pt idx="118">
                  <c:v>3.2838099999999999</c:v>
                </c:pt>
                <c:pt idx="119">
                  <c:v>3.53335</c:v>
                </c:pt>
                <c:pt idx="120">
                  <c:v>3.5465300000000002</c:v>
                </c:pt>
                <c:pt idx="121">
                  <c:v>3.4344299999999999</c:v>
                </c:pt>
                <c:pt idx="122">
                  <c:v>3.4437099999999998</c:v>
                </c:pt>
                <c:pt idx="123">
                  <c:v>3.0651700000000002</c:v>
                </c:pt>
                <c:pt idx="124">
                  <c:v>3.71008</c:v>
                </c:pt>
                <c:pt idx="125">
                  <c:v>3.3422800000000001</c:v>
                </c:pt>
                <c:pt idx="126">
                  <c:v>3.78261</c:v>
                </c:pt>
                <c:pt idx="127">
                  <c:v>3.3498299999999999</c:v>
                </c:pt>
                <c:pt idx="128">
                  <c:v>3.4209000000000001</c:v>
                </c:pt>
                <c:pt idx="129">
                  <c:v>3.2381799999999998</c:v>
                </c:pt>
                <c:pt idx="130">
                  <c:v>4.0007200000000003</c:v>
                </c:pt>
                <c:pt idx="131">
                  <c:v>3.5546700000000002</c:v>
                </c:pt>
                <c:pt idx="132">
                  <c:v>3.3827099999999999</c:v>
                </c:pt>
                <c:pt idx="133">
                  <c:v>3.5733999999999999</c:v>
                </c:pt>
                <c:pt idx="134">
                  <c:v>3.3452999999999999</c:v>
                </c:pt>
                <c:pt idx="135">
                  <c:v>3.2329500000000002</c:v>
                </c:pt>
                <c:pt idx="136">
                  <c:v>3.40144</c:v>
                </c:pt>
                <c:pt idx="137">
                  <c:v>3.35425</c:v>
                </c:pt>
                <c:pt idx="138">
                  <c:v>2.5768399999999998</c:v>
                </c:pt>
                <c:pt idx="139">
                  <c:v>3.07369</c:v>
                </c:pt>
                <c:pt idx="140">
                  <c:v>3.36876</c:v>
                </c:pt>
                <c:pt idx="141">
                  <c:v>3.5565600000000002</c:v>
                </c:pt>
                <c:pt idx="142">
                  <c:v>3.0648599999999999</c:v>
                </c:pt>
                <c:pt idx="143">
                  <c:v>2.8750100000000001</c:v>
                </c:pt>
                <c:pt idx="144">
                  <c:v>3.2425700000000002</c:v>
                </c:pt>
                <c:pt idx="145">
                  <c:v>3.51539</c:v>
                </c:pt>
                <c:pt idx="146">
                  <c:v>3.5970200000000001</c:v>
                </c:pt>
                <c:pt idx="147">
                  <c:v>3.8971399999999998</c:v>
                </c:pt>
                <c:pt idx="148">
                  <c:v>3.2496299999999998</c:v>
                </c:pt>
                <c:pt idx="149">
                  <c:v>3.22357</c:v>
                </c:pt>
                <c:pt idx="150">
                  <c:v>3.1855500000000001</c:v>
                </c:pt>
                <c:pt idx="151">
                  <c:v>2.6833499999999999</c:v>
                </c:pt>
                <c:pt idx="152">
                  <c:v>3.36741</c:v>
                </c:pt>
                <c:pt idx="153">
                  <c:v>3.0614300000000001</c:v>
                </c:pt>
                <c:pt idx="154">
                  <c:v>3.2505099999999998</c:v>
                </c:pt>
                <c:pt idx="155">
                  <c:v>3.3500700000000001</c:v>
                </c:pt>
                <c:pt idx="156">
                  <c:v>2.6582400000000002</c:v>
                </c:pt>
                <c:pt idx="157">
                  <c:v>3.528</c:v>
                </c:pt>
                <c:pt idx="158">
                  <c:v>3.6758099999999998</c:v>
                </c:pt>
                <c:pt idx="159">
                  <c:v>3.0790700000000002</c:v>
                </c:pt>
                <c:pt idx="160">
                  <c:v>3.2862</c:v>
                </c:pt>
                <c:pt idx="161">
                  <c:v>2.9562200000000001</c:v>
                </c:pt>
                <c:pt idx="162">
                  <c:v>2.8307799999999999</c:v>
                </c:pt>
                <c:pt idx="163">
                  <c:v>2.6537600000000001</c:v>
                </c:pt>
                <c:pt idx="164">
                  <c:v>3.5745200000000001</c:v>
                </c:pt>
                <c:pt idx="165">
                  <c:v>3.3210799999999998</c:v>
                </c:pt>
                <c:pt idx="166">
                  <c:v>3.2096200000000001</c:v>
                </c:pt>
                <c:pt idx="167">
                  <c:v>2.8164799999999999</c:v>
                </c:pt>
                <c:pt idx="168">
                  <c:v>3.09673</c:v>
                </c:pt>
                <c:pt idx="169">
                  <c:v>2.6105499999999999</c:v>
                </c:pt>
                <c:pt idx="170">
                  <c:v>3.02189</c:v>
                </c:pt>
                <c:pt idx="171">
                  <c:v>2.99099</c:v>
                </c:pt>
                <c:pt idx="172">
                  <c:v>3.0371100000000002</c:v>
                </c:pt>
                <c:pt idx="173">
                  <c:v>3.2331799999999999</c:v>
                </c:pt>
                <c:pt idx="174">
                  <c:v>2.9725299999999999</c:v>
                </c:pt>
                <c:pt idx="175">
                  <c:v>3.3160599999999998</c:v>
                </c:pt>
                <c:pt idx="176">
                  <c:v>3.0405700000000002</c:v>
                </c:pt>
                <c:pt idx="177">
                  <c:v>3.0660500000000002</c:v>
                </c:pt>
                <c:pt idx="178">
                  <c:v>2.9582700000000002</c:v>
                </c:pt>
                <c:pt idx="179">
                  <c:v>3.1379299999999999</c:v>
                </c:pt>
                <c:pt idx="180">
                  <c:v>2.8942000000000001</c:v>
                </c:pt>
                <c:pt idx="181">
                  <c:v>2.8225600000000002</c:v>
                </c:pt>
                <c:pt idx="182">
                  <c:v>2.7902800000000001</c:v>
                </c:pt>
                <c:pt idx="183">
                  <c:v>2.87453</c:v>
                </c:pt>
                <c:pt idx="184">
                  <c:v>3.0450599999999999</c:v>
                </c:pt>
                <c:pt idx="185">
                  <c:v>2.75549</c:v>
                </c:pt>
                <c:pt idx="186">
                  <c:v>2.9577900000000001</c:v>
                </c:pt>
                <c:pt idx="187">
                  <c:v>3.1031399999999998</c:v>
                </c:pt>
                <c:pt idx="188">
                  <c:v>2.7354599999999998</c:v>
                </c:pt>
                <c:pt idx="189">
                  <c:v>3.26485</c:v>
                </c:pt>
                <c:pt idx="190">
                  <c:v>2.5243600000000002</c:v>
                </c:pt>
                <c:pt idx="191">
                  <c:v>2.7715999999999998</c:v>
                </c:pt>
                <c:pt idx="192">
                  <c:v>3.37093</c:v>
                </c:pt>
                <c:pt idx="193">
                  <c:v>2.6135199999999998</c:v>
                </c:pt>
                <c:pt idx="194">
                  <c:v>2.8011599999999999</c:v>
                </c:pt>
                <c:pt idx="195">
                  <c:v>3.0569199999999999</c:v>
                </c:pt>
                <c:pt idx="196">
                  <c:v>3.3537300000000001</c:v>
                </c:pt>
                <c:pt idx="197">
                  <c:v>2.57945</c:v>
                </c:pt>
                <c:pt idx="198">
                  <c:v>2.9941300000000002</c:v>
                </c:pt>
                <c:pt idx="199">
                  <c:v>3.0477699999999999</c:v>
                </c:pt>
                <c:pt idx="200">
                  <c:v>3.0513699999999999</c:v>
                </c:pt>
              </c:numCache>
            </c:numRef>
          </c:val>
          <c:smooth val="0"/>
          <c:extLst>
            <c:ext xmlns:c16="http://schemas.microsoft.com/office/drawing/2014/chart" uri="{C3380CC4-5D6E-409C-BE32-E72D297353CC}">
              <c16:uniqueId val="{00000000-57E1-401C-99B2-DEA1F1CD5DEF}"/>
            </c:ext>
          </c:extLst>
        </c:ser>
        <c:ser>
          <c:idx val="1"/>
          <c:order val="1"/>
          <c:tx>
            <c:strRef>
              <c:f>Sheet1!$H$445</c:f>
              <c:strCache>
                <c:ptCount val="1"/>
                <c:pt idx="0">
                  <c:v>Discriminator loss</c:v>
                </c:pt>
              </c:strCache>
            </c:strRef>
          </c:tx>
          <c:spPr>
            <a:ln w="28575" cap="rnd">
              <a:solidFill>
                <a:schemeClr val="accent2"/>
              </a:solidFill>
              <a:round/>
            </a:ln>
            <a:effectLst/>
          </c:spPr>
          <c:marker>
            <c:symbol val="none"/>
          </c:marker>
          <c:val>
            <c:numRef>
              <c:f>Sheet1!$H$446:$H$646</c:f>
              <c:numCache>
                <c:formatCode>General</c:formatCode>
                <c:ptCount val="201"/>
                <c:pt idx="0">
                  <c:v>10.133039999999999</c:v>
                </c:pt>
                <c:pt idx="1">
                  <c:v>1.937432</c:v>
                </c:pt>
                <c:pt idx="2">
                  <c:v>1.30016</c:v>
                </c:pt>
                <c:pt idx="3">
                  <c:v>0.53001200000000004</c:v>
                </c:pt>
                <c:pt idx="4">
                  <c:v>0.44185600000000003</c:v>
                </c:pt>
                <c:pt idx="5">
                  <c:v>0.43225200000000003</c:v>
                </c:pt>
                <c:pt idx="6">
                  <c:v>0.52880320000000003</c:v>
                </c:pt>
                <c:pt idx="7">
                  <c:v>0.58036239999999994</c:v>
                </c:pt>
                <c:pt idx="8">
                  <c:v>0.43642720000000002</c:v>
                </c:pt>
                <c:pt idx="9">
                  <c:v>0.21943360000000001</c:v>
                </c:pt>
                <c:pt idx="10">
                  <c:v>0.26023600000000002</c:v>
                </c:pt>
                <c:pt idx="11">
                  <c:v>0.17149039999999999</c:v>
                </c:pt>
                <c:pt idx="12">
                  <c:v>0.1321368</c:v>
                </c:pt>
                <c:pt idx="13">
                  <c:v>0.15690879999999999</c:v>
                </c:pt>
                <c:pt idx="14">
                  <c:v>0.29479040000000001</c:v>
                </c:pt>
                <c:pt idx="15">
                  <c:v>0.93413599999999997</c:v>
                </c:pt>
                <c:pt idx="16">
                  <c:v>0.95041600000000004</c:v>
                </c:pt>
                <c:pt idx="17">
                  <c:v>0.40965600000000002</c:v>
                </c:pt>
                <c:pt idx="18">
                  <c:v>0.4451312</c:v>
                </c:pt>
                <c:pt idx="19">
                  <c:v>0.77219199999999999</c:v>
                </c:pt>
                <c:pt idx="20">
                  <c:v>0.38341839999999999</c:v>
                </c:pt>
                <c:pt idx="21">
                  <c:v>0.1742592</c:v>
                </c:pt>
                <c:pt idx="22">
                  <c:v>8.1216800000000006E-2</c:v>
                </c:pt>
                <c:pt idx="23">
                  <c:v>0.10724880000000001</c:v>
                </c:pt>
                <c:pt idx="24">
                  <c:v>0.68642479999999995</c:v>
                </c:pt>
                <c:pt idx="25">
                  <c:v>0.50146800000000002</c:v>
                </c:pt>
                <c:pt idx="26">
                  <c:v>0.48906480000000002</c:v>
                </c:pt>
                <c:pt idx="27">
                  <c:v>0.93600000000000005</c:v>
                </c:pt>
                <c:pt idx="28">
                  <c:v>0.70070239999999995</c:v>
                </c:pt>
                <c:pt idx="29">
                  <c:v>0.61458559999999995</c:v>
                </c:pt>
                <c:pt idx="30">
                  <c:v>0.85170400000000002</c:v>
                </c:pt>
                <c:pt idx="31">
                  <c:v>0.94596000000000002</c:v>
                </c:pt>
                <c:pt idx="32">
                  <c:v>0.58428000000000002</c:v>
                </c:pt>
                <c:pt idx="33">
                  <c:v>0.81800799999999996</c:v>
                </c:pt>
                <c:pt idx="34">
                  <c:v>0.70103119999999997</c:v>
                </c:pt>
                <c:pt idx="35">
                  <c:v>0.50914079999999995</c:v>
                </c:pt>
                <c:pt idx="36">
                  <c:v>1.1794800000000001</c:v>
                </c:pt>
                <c:pt idx="37">
                  <c:v>1.048144</c:v>
                </c:pt>
                <c:pt idx="38">
                  <c:v>1.825688</c:v>
                </c:pt>
                <c:pt idx="39">
                  <c:v>1.0740879999999999</c:v>
                </c:pt>
                <c:pt idx="40">
                  <c:v>1.3926719999999999</c:v>
                </c:pt>
                <c:pt idx="41">
                  <c:v>0.91977600000000004</c:v>
                </c:pt>
                <c:pt idx="42">
                  <c:v>1.4705360000000001</c:v>
                </c:pt>
                <c:pt idx="43">
                  <c:v>1.1788639999999999</c:v>
                </c:pt>
                <c:pt idx="44">
                  <c:v>1.575696</c:v>
                </c:pt>
                <c:pt idx="45">
                  <c:v>2.2071839999999998</c:v>
                </c:pt>
                <c:pt idx="46">
                  <c:v>1.2732559999999999</c:v>
                </c:pt>
                <c:pt idx="47">
                  <c:v>1.383704</c:v>
                </c:pt>
                <c:pt idx="48">
                  <c:v>1.9495359999999999</c:v>
                </c:pt>
                <c:pt idx="49">
                  <c:v>1.2814719999999999</c:v>
                </c:pt>
                <c:pt idx="50">
                  <c:v>1.2105440000000001</c:v>
                </c:pt>
                <c:pt idx="51">
                  <c:v>1.358088</c:v>
                </c:pt>
                <c:pt idx="52">
                  <c:v>1.7975840000000001</c:v>
                </c:pt>
                <c:pt idx="53">
                  <c:v>1.7469760000000001</c:v>
                </c:pt>
                <c:pt idx="54">
                  <c:v>1.2931440000000001</c:v>
                </c:pt>
                <c:pt idx="55">
                  <c:v>1.9856400000000001</c:v>
                </c:pt>
                <c:pt idx="56">
                  <c:v>1.954456</c:v>
                </c:pt>
                <c:pt idx="57">
                  <c:v>1.7585679999999999</c:v>
                </c:pt>
                <c:pt idx="58">
                  <c:v>3.1118800000000002</c:v>
                </c:pt>
                <c:pt idx="59">
                  <c:v>1.0065280000000001</c:v>
                </c:pt>
                <c:pt idx="60">
                  <c:v>2.5718239999999999</c:v>
                </c:pt>
                <c:pt idx="61">
                  <c:v>1.5256320000000001</c:v>
                </c:pt>
                <c:pt idx="62">
                  <c:v>2.0798239999999999</c:v>
                </c:pt>
                <c:pt idx="63">
                  <c:v>2.094096</c:v>
                </c:pt>
                <c:pt idx="64">
                  <c:v>1.588608</c:v>
                </c:pt>
                <c:pt idx="65">
                  <c:v>2.2482160000000002</c:v>
                </c:pt>
                <c:pt idx="66">
                  <c:v>1.656992</c:v>
                </c:pt>
                <c:pt idx="67">
                  <c:v>3.8382559999999999</c:v>
                </c:pt>
                <c:pt idx="68">
                  <c:v>2.5284879999999998</c:v>
                </c:pt>
                <c:pt idx="69">
                  <c:v>1.7117039999999999</c:v>
                </c:pt>
                <c:pt idx="70">
                  <c:v>1.7778400000000001</c:v>
                </c:pt>
                <c:pt idx="71">
                  <c:v>2.9523519999999999</c:v>
                </c:pt>
                <c:pt idx="72">
                  <c:v>2.6245759999999998</c:v>
                </c:pt>
                <c:pt idx="73">
                  <c:v>2.500432</c:v>
                </c:pt>
                <c:pt idx="74">
                  <c:v>1.59968</c:v>
                </c:pt>
                <c:pt idx="75">
                  <c:v>2.34836</c:v>
                </c:pt>
                <c:pt idx="76">
                  <c:v>0.57004080000000001</c:v>
                </c:pt>
                <c:pt idx="77">
                  <c:v>3.1031599999999999</c:v>
                </c:pt>
                <c:pt idx="78">
                  <c:v>1.669592</c:v>
                </c:pt>
                <c:pt idx="79">
                  <c:v>2.0225040000000001</c:v>
                </c:pt>
                <c:pt idx="80">
                  <c:v>2.8655279999999999</c:v>
                </c:pt>
                <c:pt idx="81">
                  <c:v>1.51332</c:v>
                </c:pt>
                <c:pt idx="82">
                  <c:v>2.5298159999999998</c:v>
                </c:pt>
                <c:pt idx="83">
                  <c:v>2.1328960000000001</c:v>
                </c:pt>
                <c:pt idx="84">
                  <c:v>1.2354560000000001</c:v>
                </c:pt>
                <c:pt idx="85">
                  <c:v>1.283952</c:v>
                </c:pt>
                <c:pt idx="86">
                  <c:v>1.569064</c:v>
                </c:pt>
                <c:pt idx="87">
                  <c:v>2.1533600000000002</c:v>
                </c:pt>
                <c:pt idx="88">
                  <c:v>3.0620880000000001</c:v>
                </c:pt>
                <c:pt idx="89">
                  <c:v>1.5731999999999999</c:v>
                </c:pt>
                <c:pt idx="90">
                  <c:v>1.7805839999999999</c:v>
                </c:pt>
                <c:pt idx="91">
                  <c:v>1.4084319999999999</c:v>
                </c:pt>
                <c:pt idx="92">
                  <c:v>2.3434560000000002</c:v>
                </c:pt>
                <c:pt idx="93">
                  <c:v>1.684968</c:v>
                </c:pt>
                <c:pt idx="94">
                  <c:v>1.3542479999999999</c:v>
                </c:pt>
                <c:pt idx="95">
                  <c:v>2.7130960000000002</c:v>
                </c:pt>
                <c:pt idx="96">
                  <c:v>1.7565519999999999</c:v>
                </c:pt>
                <c:pt idx="97">
                  <c:v>0.8982</c:v>
                </c:pt>
                <c:pt idx="98">
                  <c:v>1.5920000000000001</c:v>
                </c:pt>
                <c:pt idx="99">
                  <c:v>1.9981359999999999</c:v>
                </c:pt>
                <c:pt idx="100">
                  <c:v>2.7814640000000002</c:v>
                </c:pt>
                <c:pt idx="101">
                  <c:v>2.1309999999999998</c:v>
                </c:pt>
                <c:pt idx="102">
                  <c:v>1.6419840000000001</c:v>
                </c:pt>
                <c:pt idx="103">
                  <c:v>2.5253359999999998</c:v>
                </c:pt>
                <c:pt idx="104">
                  <c:v>1.604568</c:v>
                </c:pt>
                <c:pt idx="105">
                  <c:v>1.5011760000000001</c:v>
                </c:pt>
                <c:pt idx="106">
                  <c:v>2.4204720000000002</c:v>
                </c:pt>
                <c:pt idx="107">
                  <c:v>2.017776</c:v>
                </c:pt>
                <c:pt idx="108">
                  <c:v>2.1847840000000001</c:v>
                </c:pt>
                <c:pt idx="109">
                  <c:v>2.1125759999999998</c:v>
                </c:pt>
                <c:pt idx="110">
                  <c:v>1.941384</c:v>
                </c:pt>
                <c:pt idx="111">
                  <c:v>2.6996799999999999</c:v>
                </c:pt>
                <c:pt idx="112">
                  <c:v>2.2902480000000001</c:v>
                </c:pt>
                <c:pt idx="113">
                  <c:v>1.640112</c:v>
                </c:pt>
                <c:pt idx="114">
                  <c:v>2.3586719999999999</c:v>
                </c:pt>
                <c:pt idx="115">
                  <c:v>2.6105520000000002</c:v>
                </c:pt>
                <c:pt idx="116">
                  <c:v>2.2550319999999999</c:v>
                </c:pt>
                <c:pt idx="117">
                  <c:v>3.0947279999999999</c:v>
                </c:pt>
                <c:pt idx="118">
                  <c:v>2.0724320000000001</c:v>
                </c:pt>
                <c:pt idx="119">
                  <c:v>1.853016</c:v>
                </c:pt>
                <c:pt idx="120">
                  <c:v>2.0261119999999999</c:v>
                </c:pt>
                <c:pt idx="121">
                  <c:v>2.2800639999999999</c:v>
                </c:pt>
                <c:pt idx="122">
                  <c:v>2.3187679999999999</c:v>
                </c:pt>
                <c:pt idx="123">
                  <c:v>2.9321120000000001</c:v>
                </c:pt>
                <c:pt idx="124">
                  <c:v>1.4427760000000001</c:v>
                </c:pt>
                <c:pt idx="125">
                  <c:v>2.2220399999999998</c:v>
                </c:pt>
                <c:pt idx="126">
                  <c:v>2.2407520000000001</c:v>
                </c:pt>
                <c:pt idx="127">
                  <c:v>3.375016</c:v>
                </c:pt>
                <c:pt idx="128">
                  <c:v>2.7700719999999999</c:v>
                </c:pt>
                <c:pt idx="129">
                  <c:v>2.5334400000000001</c:v>
                </c:pt>
                <c:pt idx="130">
                  <c:v>2.4735839999999998</c:v>
                </c:pt>
                <c:pt idx="131">
                  <c:v>3.0856880000000002</c:v>
                </c:pt>
                <c:pt idx="132">
                  <c:v>2.060152</c:v>
                </c:pt>
                <c:pt idx="133">
                  <c:v>2.4612479999999999</c:v>
                </c:pt>
                <c:pt idx="134">
                  <c:v>3.2629760000000001</c:v>
                </c:pt>
                <c:pt idx="135">
                  <c:v>2.7230400000000001</c:v>
                </c:pt>
                <c:pt idx="136">
                  <c:v>2.5896240000000001</c:v>
                </c:pt>
                <c:pt idx="137">
                  <c:v>2.2074319999999998</c:v>
                </c:pt>
                <c:pt idx="138">
                  <c:v>3.2989999999999999</c:v>
                </c:pt>
                <c:pt idx="139">
                  <c:v>2.0236800000000001</c:v>
                </c:pt>
                <c:pt idx="140">
                  <c:v>1.8655839999999999</c:v>
                </c:pt>
                <c:pt idx="141">
                  <c:v>1.9874320000000001</c:v>
                </c:pt>
                <c:pt idx="142">
                  <c:v>2.6954880000000001</c:v>
                </c:pt>
                <c:pt idx="143">
                  <c:v>2.5831759999999999</c:v>
                </c:pt>
                <c:pt idx="144">
                  <c:v>2.516</c:v>
                </c:pt>
                <c:pt idx="145">
                  <c:v>3.2242639999999998</c:v>
                </c:pt>
                <c:pt idx="146">
                  <c:v>2.0503680000000002</c:v>
                </c:pt>
                <c:pt idx="147">
                  <c:v>3.168784</c:v>
                </c:pt>
                <c:pt idx="148">
                  <c:v>3.4013439999999999</c:v>
                </c:pt>
                <c:pt idx="149">
                  <c:v>3.17692</c:v>
                </c:pt>
                <c:pt idx="150">
                  <c:v>3.0619200000000002</c:v>
                </c:pt>
                <c:pt idx="151">
                  <c:v>3.7494559999999999</c:v>
                </c:pt>
                <c:pt idx="152">
                  <c:v>2.6930960000000002</c:v>
                </c:pt>
                <c:pt idx="153">
                  <c:v>4.1165039999999999</c:v>
                </c:pt>
                <c:pt idx="154">
                  <c:v>2.6143679999999998</c:v>
                </c:pt>
                <c:pt idx="155">
                  <c:v>2.925888</c:v>
                </c:pt>
                <c:pt idx="156">
                  <c:v>4.2156320000000003</c:v>
                </c:pt>
                <c:pt idx="157">
                  <c:v>2.5206879999999998</c:v>
                </c:pt>
                <c:pt idx="158">
                  <c:v>3.0872959999999998</c:v>
                </c:pt>
                <c:pt idx="159">
                  <c:v>3.1148159999999998</c:v>
                </c:pt>
                <c:pt idx="160">
                  <c:v>3.0693679999999999</c:v>
                </c:pt>
                <c:pt idx="161">
                  <c:v>2.5107520000000001</c:v>
                </c:pt>
                <c:pt idx="162">
                  <c:v>2.863696</c:v>
                </c:pt>
                <c:pt idx="163">
                  <c:v>3.7591760000000001</c:v>
                </c:pt>
                <c:pt idx="164">
                  <c:v>3.5676160000000001</c:v>
                </c:pt>
                <c:pt idx="165">
                  <c:v>1.953824</c:v>
                </c:pt>
                <c:pt idx="166">
                  <c:v>2.7376559999999999</c:v>
                </c:pt>
                <c:pt idx="167">
                  <c:v>2.8527999999999998</c:v>
                </c:pt>
                <c:pt idx="168">
                  <c:v>3.434024</c:v>
                </c:pt>
                <c:pt idx="169">
                  <c:v>3.041944</c:v>
                </c:pt>
                <c:pt idx="170">
                  <c:v>3.3052160000000002</c:v>
                </c:pt>
                <c:pt idx="171">
                  <c:v>4.0551599999999999</c:v>
                </c:pt>
                <c:pt idx="172">
                  <c:v>3.6872560000000001</c:v>
                </c:pt>
                <c:pt idx="173">
                  <c:v>2.5167600000000001</c:v>
                </c:pt>
                <c:pt idx="174">
                  <c:v>3.7597680000000002</c:v>
                </c:pt>
                <c:pt idx="175">
                  <c:v>2.9414400000000001</c:v>
                </c:pt>
                <c:pt idx="176">
                  <c:v>3.8067839999999999</c:v>
                </c:pt>
                <c:pt idx="177">
                  <c:v>3.3128880000000001</c:v>
                </c:pt>
                <c:pt idx="178">
                  <c:v>3.6346959999999999</c:v>
                </c:pt>
                <c:pt idx="179">
                  <c:v>3.6017440000000001</c:v>
                </c:pt>
                <c:pt idx="180">
                  <c:v>4.014672</c:v>
                </c:pt>
                <c:pt idx="181">
                  <c:v>3.9302320000000002</c:v>
                </c:pt>
                <c:pt idx="182">
                  <c:v>3.3719600000000001</c:v>
                </c:pt>
                <c:pt idx="183">
                  <c:v>3.2360000000000002</c:v>
                </c:pt>
                <c:pt idx="184">
                  <c:v>3.7130960000000002</c:v>
                </c:pt>
                <c:pt idx="185">
                  <c:v>3.144552</c:v>
                </c:pt>
                <c:pt idx="186">
                  <c:v>3.80864</c:v>
                </c:pt>
                <c:pt idx="187">
                  <c:v>3.5015679999999998</c:v>
                </c:pt>
                <c:pt idx="188">
                  <c:v>3.7169599999999998</c:v>
                </c:pt>
                <c:pt idx="189">
                  <c:v>3.439368</c:v>
                </c:pt>
                <c:pt idx="190">
                  <c:v>3.651824</c:v>
                </c:pt>
                <c:pt idx="191">
                  <c:v>4.4440080000000002</c:v>
                </c:pt>
                <c:pt idx="192">
                  <c:v>3.5363359999999999</c:v>
                </c:pt>
                <c:pt idx="193">
                  <c:v>2.9273920000000002</c:v>
                </c:pt>
                <c:pt idx="194">
                  <c:v>3.4493839999999998</c:v>
                </c:pt>
                <c:pt idx="195">
                  <c:v>4.5998239999999999</c:v>
                </c:pt>
                <c:pt idx="196">
                  <c:v>2.7648959999999998</c:v>
                </c:pt>
                <c:pt idx="197">
                  <c:v>3.5508320000000002</c:v>
                </c:pt>
                <c:pt idx="198">
                  <c:v>2.528832</c:v>
                </c:pt>
                <c:pt idx="199">
                  <c:v>3.2118319999999998</c:v>
                </c:pt>
                <c:pt idx="200">
                  <c:v>3.0507840000000002</c:v>
                </c:pt>
              </c:numCache>
            </c:numRef>
          </c:val>
          <c:smooth val="0"/>
          <c:extLst>
            <c:ext xmlns:c16="http://schemas.microsoft.com/office/drawing/2014/chart" uri="{C3380CC4-5D6E-409C-BE32-E72D297353CC}">
              <c16:uniqueId val="{00000001-57E1-401C-99B2-DEA1F1CD5DEF}"/>
            </c:ext>
          </c:extLst>
        </c:ser>
        <c:dLbls>
          <c:showLegendKey val="0"/>
          <c:showVal val="0"/>
          <c:showCatName val="0"/>
          <c:showSerName val="0"/>
          <c:showPercent val="0"/>
          <c:showBubbleSize val="0"/>
        </c:dLbls>
        <c:smooth val="0"/>
        <c:axId val="435922512"/>
        <c:axId val="435922840"/>
      </c:lineChart>
      <c:catAx>
        <c:axId val="43592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922840"/>
        <c:crosses val="autoZero"/>
        <c:auto val="1"/>
        <c:lblAlgn val="ctr"/>
        <c:lblOffset val="100"/>
        <c:noMultiLvlLbl val="0"/>
      </c:catAx>
      <c:valAx>
        <c:axId val="435922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922512"/>
        <c:crosses val="autoZero"/>
        <c:crossBetween val="between"/>
      </c:valAx>
      <c:spPr>
        <a:noFill/>
        <a:ln>
          <a:noFill/>
        </a:ln>
        <a:effectLst/>
      </c:spPr>
    </c:plotArea>
    <c:legend>
      <c:legendPos val="b"/>
      <c:layout>
        <c:manualLayout>
          <c:xMode val="edge"/>
          <c:yMode val="edge"/>
          <c:x val="0.29635046604713244"/>
          <c:y val="0.16104371071029908"/>
          <c:w val="0.34818116807662969"/>
          <c:h val="0.1143423508516628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Loss of Generator and Discriminator</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Sheet1!$L$412</c:f>
              <c:strCache>
                <c:ptCount val="1"/>
                <c:pt idx="0">
                  <c:v>Gegerator loss</c:v>
                </c:pt>
              </c:strCache>
            </c:strRef>
          </c:tx>
          <c:spPr>
            <a:ln w="28575" cap="rnd">
              <a:solidFill>
                <a:schemeClr val="accent1"/>
              </a:solidFill>
              <a:round/>
            </a:ln>
            <a:effectLst/>
          </c:spPr>
          <c:marker>
            <c:symbol val="none"/>
          </c:marker>
          <c:val>
            <c:numRef>
              <c:f>Sheet1!$L$413:$L$513</c:f>
              <c:numCache>
                <c:formatCode>General</c:formatCode>
                <c:ptCount val="101"/>
                <c:pt idx="0">
                  <c:v>3.6112600000000001</c:v>
                </c:pt>
                <c:pt idx="1">
                  <c:v>1.6452599999999999</c:v>
                </c:pt>
                <c:pt idx="2">
                  <c:v>1.53766</c:v>
                </c:pt>
                <c:pt idx="3">
                  <c:v>1.50627</c:v>
                </c:pt>
                <c:pt idx="4">
                  <c:v>1.2216800000000001</c:v>
                </c:pt>
                <c:pt idx="5">
                  <c:v>1.21919</c:v>
                </c:pt>
                <c:pt idx="6">
                  <c:v>1.6417900000000001</c:v>
                </c:pt>
                <c:pt idx="7">
                  <c:v>1.40256</c:v>
                </c:pt>
                <c:pt idx="8">
                  <c:v>1.9392</c:v>
                </c:pt>
                <c:pt idx="9">
                  <c:v>2.1207099999999999</c:v>
                </c:pt>
                <c:pt idx="10">
                  <c:v>2.3360799999999999</c:v>
                </c:pt>
                <c:pt idx="11">
                  <c:v>2.1196299999999999</c:v>
                </c:pt>
                <c:pt idx="12">
                  <c:v>1.66503</c:v>
                </c:pt>
                <c:pt idx="13">
                  <c:v>1.6737</c:v>
                </c:pt>
                <c:pt idx="14">
                  <c:v>2.3812099999999998</c:v>
                </c:pt>
                <c:pt idx="15">
                  <c:v>2.66004</c:v>
                </c:pt>
                <c:pt idx="16">
                  <c:v>2.1026199999999999</c:v>
                </c:pt>
                <c:pt idx="17">
                  <c:v>2.28383</c:v>
                </c:pt>
                <c:pt idx="18">
                  <c:v>2.7966899999999999</c:v>
                </c:pt>
                <c:pt idx="19">
                  <c:v>2.0998999999999999</c:v>
                </c:pt>
                <c:pt idx="20">
                  <c:v>3.1624500000000002</c:v>
                </c:pt>
                <c:pt idx="21">
                  <c:v>2.7147199999999998</c:v>
                </c:pt>
                <c:pt idx="22">
                  <c:v>3.6206999999999998</c:v>
                </c:pt>
                <c:pt idx="23">
                  <c:v>3.9660799999999998</c:v>
                </c:pt>
                <c:pt idx="24">
                  <c:v>3.6281500000000002</c:v>
                </c:pt>
                <c:pt idx="25">
                  <c:v>2.19801</c:v>
                </c:pt>
                <c:pt idx="26">
                  <c:v>2.5910299999999999</c:v>
                </c:pt>
                <c:pt idx="27">
                  <c:v>2.2762799999999999</c:v>
                </c:pt>
                <c:pt idx="28">
                  <c:v>3.4576099999999999</c:v>
                </c:pt>
                <c:pt idx="29">
                  <c:v>2.35561</c:v>
                </c:pt>
                <c:pt idx="30">
                  <c:v>3.26017</c:v>
                </c:pt>
                <c:pt idx="31">
                  <c:v>3.47058</c:v>
                </c:pt>
                <c:pt idx="32">
                  <c:v>1.52288</c:v>
                </c:pt>
                <c:pt idx="33">
                  <c:v>3.6353599999999999</c:v>
                </c:pt>
                <c:pt idx="34">
                  <c:v>3.1950599999999998</c:v>
                </c:pt>
                <c:pt idx="35">
                  <c:v>3.8193899999999998</c:v>
                </c:pt>
                <c:pt idx="36">
                  <c:v>3.75949</c:v>
                </c:pt>
                <c:pt idx="37">
                  <c:v>3.9277700000000002</c:v>
                </c:pt>
                <c:pt idx="38">
                  <c:v>4.6432000000000002</c:v>
                </c:pt>
                <c:pt idx="39">
                  <c:v>5.1568199999999997</c:v>
                </c:pt>
                <c:pt idx="40">
                  <c:v>3.4218000000000002</c:v>
                </c:pt>
                <c:pt idx="41">
                  <c:v>2.9414400000000001</c:v>
                </c:pt>
                <c:pt idx="42">
                  <c:v>3.6353900000000001</c:v>
                </c:pt>
                <c:pt idx="43">
                  <c:v>3.9739499999999999</c:v>
                </c:pt>
                <c:pt idx="44">
                  <c:v>4.9364100000000004</c:v>
                </c:pt>
                <c:pt idx="45">
                  <c:v>4.2199099999999996</c:v>
                </c:pt>
                <c:pt idx="46">
                  <c:v>4.3259999999999996</c:v>
                </c:pt>
                <c:pt idx="47">
                  <c:v>5.4150799999999997</c:v>
                </c:pt>
                <c:pt idx="48">
                  <c:v>5.2413100000000004</c:v>
                </c:pt>
                <c:pt idx="49">
                  <c:v>4.92021</c:v>
                </c:pt>
                <c:pt idx="50">
                  <c:v>4.2811000000000003</c:v>
                </c:pt>
                <c:pt idx="51">
                  <c:v>4.7090300000000003</c:v>
                </c:pt>
                <c:pt idx="52">
                  <c:v>3.9486400000000001</c:v>
                </c:pt>
                <c:pt idx="53">
                  <c:v>5.3926600000000002</c:v>
                </c:pt>
                <c:pt idx="54">
                  <c:v>5.0079599999999997</c:v>
                </c:pt>
                <c:pt idx="55">
                  <c:v>6.1167699999999998</c:v>
                </c:pt>
                <c:pt idx="56">
                  <c:v>4.9237599999999997</c:v>
                </c:pt>
                <c:pt idx="57">
                  <c:v>4.5811400000000004</c:v>
                </c:pt>
                <c:pt idx="58">
                  <c:v>5.8198999999999996</c:v>
                </c:pt>
                <c:pt idx="59">
                  <c:v>5.0711000000000004</c:v>
                </c:pt>
                <c:pt idx="60">
                  <c:v>5.3571099999999996</c:v>
                </c:pt>
                <c:pt idx="61">
                  <c:v>6.4871600000000003</c:v>
                </c:pt>
                <c:pt idx="62">
                  <c:v>4.5462899999999999</c:v>
                </c:pt>
                <c:pt idx="63">
                  <c:v>6.5787300000000002</c:v>
                </c:pt>
                <c:pt idx="64">
                  <c:v>4.7388300000000001</c:v>
                </c:pt>
                <c:pt idx="65">
                  <c:v>5.7432600000000003</c:v>
                </c:pt>
                <c:pt idx="66">
                  <c:v>4.3837000000000002</c:v>
                </c:pt>
                <c:pt idx="67">
                  <c:v>6.9451200000000002</c:v>
                </c:pt>
                <c:pt idx="68">
                  <c:v>3.82294</c:v>
                </c:pt>
                <c:pt idx="69">
                  <c:v>4.8656800000000002</c:v>
                </c:pt>
                <c:pt idx="70">
                  <c:v>4.7142999999999997</c:v>
                </c:pt>
                <c:pt idx="71">
                  <c:v>5.0494399999999997</c:v>
                </c:pt>
                <c:pt idx="72">
                  <c:v>3.5249199999999998</c:v>
                </c:pt>
                <c:pt idx="73">
                  <c:v>6.42997</c:v>
                </c:pt>
                <c:pt idx="74">
                  <c:v>5.7331899999999996</c:v>
                </c:pt>
                <c:pt idx="75">
                  <c:v>4.9413600000000004</c:v>
                </c:pt>
                <c:pt idx="76">
                  <c:v>5.6874799999999999</c:v>
                </c:pt>
                <c:pt idx="77">
                  <c:v>4.8003299999999998</c:v>
                </c:pt>
                <c:pt idx="78">
                  <c:v>5.8609400000000003</c:v>
                </c:pt>
                <c:pt idx="79">
                  <c:v>9.6275899999999996</c:v>
                </c:pt>
                <c:pt idx="80">
                  <c:v>3.6225200000000002</c:v>
                </c:pt>
                <c:pt idx="81">
                  <c:v>4.0022599999999997</c:v>
                </c:pt>
                <c:pt idx="82">
                  <c:v>6.2121300000000002</c:v>
                </c:pt>
                <c:pt idx="83">
                  <c:v>5.6957800000000001</c:v>
                </c:pt>
                <c:pt idx="84">
                  <c:v>4.4708800000000002</c:v>
                </c:pt>
                <c:pt idx="85">
                  <c:v>4.1511800000000001</c:v>
                </c:pt>
                <c:pt idx="86">
                  <c:v>4.8229800000000003</c:v>
                </c:pt>
                <c:pt idx="87">
                  <c:v>6.77583</c:v>
                </c:pt>
                <c:pt idx="88">
                  <c:v>5.6337999999999999</c:v>
                </c:pt>
                <c:pt idx="89">
                  <c:v>4.9755599999999998</c:v>
                </c:pt>
                <c:pt idx="90">
                  <c:v>6.4454700000000003</c:v>
                </c:pt>
                <c:pt idx="91">
                  <c:v>4.9064899999999998</c:v>
                </c:pt>
                <c:pt idx="92">
                  <c:v>4.6940299999999997</c:v>
                </c:pt>
                <c:pt idx="93">
                  <c:v>5.9143299999999996</c:v>
                </c:pt>
                <c:pt idx="94">
                  <c:v>5.55375</c:v>
                </c:pt>
                <c:pt idx="95">
                  <c:v>7.11632</c:v>
                </c:pt>
                <c:pt idx="96">
                  <c:v>4.8187100000000003</c:v>
                </c:pt>
                <c:pt idx="97">
                  <c:v>6.4976000000000003</c:v>
                </c:pt>
                <c:pt idx="98">
                  <c:v>5.2040499999999996</c:v>
                </c:pt>
                <c:pt idx="99">
                  <c:v>4.9873000000000003</c:v>
                </c:pt>
                <c:pt idx="100">
                  <c:v>6.3585799999999999</c:v>
                </c:pt>
              </c:numCache>
            </c:numRef>
          </c:val>
          <c:smooth val="0"/>
          <c:extLst>
            <c:ext xmlns:c16="http://schemas.microsoft.com/office/drawing/2014/chart" uri="{C3380CC4-5D6E-409C-BE32-E72D297353CC}">
              <c16:uniqueId val="{00000000-AD00-49F4-A4DC-0E83BBEB31E3}"/>
            </c:ext>
          </c:extLst>
        </c:ser>
        <c:ser>
          <c:idx val="1"/>
          <c:order val="1"/>
          <c:tx>
            <c:strRef>
              <c:f>Sheet1!$N$412</c:f>
              <c:strCache>
                <c:ptCount val="1"/>
                <c:pt idx="0">
                  <c:v>Discriminator loss</c:v>
                </c:pt>
              </c:strCache>
            </c:strRef>
          </c:tx>
          <c:spPr>
            <a:ln w="28575" cap="rnd">
              <a:solidFill>
                <a:schemeClr val="accent2"/>
              </a:solidFill>
              <a:round/>
            </a:ln>
            <a:effectLst/>
          </c:spPr>
          <c:marker>
            <c:symbol val="none"/>
          </c:marker>
          <c:val>
            <c:numRef>
              <c:f>Sheet1!$N$413:$N$513</c:f>
              <c:numCache>
                <c:formatCode>General</c:formatCode>
                <c:ptCount val="101"/>
                <c:pt idx="0">
                  <c:v>18.259599999999999</c:v>
                </c:pt>
                <c:pt idx="1">
                  <c:v>6.6872699999999998</c:v>
                </c:pt>
                <c:pt idx="2">
                  <c:v>11.093900000000001</c:v>
                </c:pt>
                <c:pt idx="3">
                  <c:v>11.072699999999999</c:v>
                </c:pt>
                <c:pt idx="4">
                  <c:v>9.9488400000000006</c:v>
                </c:pt>
                <c:pt idx="5">
                  <c:v>11.3392</c:v>
                </c:pt>
                <c:pt idx="6">
                  <c:v>8.6926100000000002</c:v>
                </c:pt>
                <c:pt idx="7">
                  <c:v>9.5003799999999998</c:v>
                </c:pt>
                <c:pt idx="8">
                  <c:v>8.076649999999999</c:v>
                </c:pt>
                <c:pt idx="9">
                  <c:v>9.6819400000000009</c:v>
                </c:pt>
                <c:pt idx="10">
                  <c:v>7.6883100000000004</c:v>
                </c:pt>
                <c:pt idx="11">
                  <c:v>9.20688</c:v>
                </c:pt>
                <c:pt idx="12">
                  <c:v>7.4424100000000006</c:v>
                </c:pt>
                <c:pt idx="13">
                  <c:v>6.9089</c:v>
                </c:pt>
                <c:pt idx="14">
                  <c:v>8.6819299999999995</c:v>
                </c:pt>
                <c:pt idx="15">
                  <c:v>6.7050099999999997</c:v>
                </c:pt>
                <c:pt idx="16">
                  <c:v>7.3738599999999996</c:v>
                </c:pt>
                <c:pt idx="17">
                  <c:v>8.4333799999999997</c:v>
                </c:pt>
                <c:pt idx="18">
                  <c:v>5.6435900000000006</c:v>
                </c:pt>
                <c:pt idx="19">
                  <c:v>4.3470899999999997</c:v>
                </c:pt>
                <c:pt idx="20">
                  <c:v>5.8597099999999998</c:v>
                </c:pt>
                <c:pt idx="21">
                  <c:v>4.5855100000000002</c:v>
                </c:pt>
                <c:pt idx="22">
                  <c:v>5.5462599999999993</c:v>
                </c:pt>
                <c:pt idx="23">
                  <c:v>5.7943299999999995</c:v>
                </c:pt>
                <c:pt idx="24">
                  <c:v>4.3228400000000002</c:v>
                </c:pt>
                <c:pt idx="25">
                  <c:v>4.6823899999999998</c:v>
                </c:pt>
                <c:pt idx="26">
                  <c:v>3.4660600000000001</c:v>
                </c:pt>
                <c:pt idx="27">
                  <c:v>4.6608200000000002</c:v>
                </c:pt>
                <c:pt idx="28">
                  <c:v>4.88931</c:v>
                </c:pt>
                <c:pt idx="29">
                  <c:v>6.9415499999999994</c:v>
                </c:pt>
                <c:pt idx="30">
                  <c:v>10.7102</c:v>
                </c:pt>
                <c:pt idx="31">
                  <c:v>2.7041199999999996</c:v>
                </c:pt>
                <c:pt idx="32">
                  <c:v>14.059799999999999</c:v>
                </c:pt>
                <c:pt idx="33">
                  <c:v>3.8880300000000001</c:v>
                </c:pt>
                <c:pt idx="34">
                  <c:v>1.8601999999999999</c:v>
                </c:pt>
                <c:pt idx="35">
                  <c:v>2.0043299999999999</c:v>
                </c:pt>
                <c:pt idx="36">
                  <c:v>2.6014200000000001</c:v>
                </c:pt>
                <c:pt idx="37">
                  <c:v>3.7303999999999999</c:v>
                </c:pt>
                <c:pt idx="38">
                  <c:v>1.95627</c:v>
                </c:pt>
                <c:pt idx="39">
                  <c:v>1.9240199999999998</c:v>
                </c:pt>
                <c:pt idx="40">
                  <c:v>3.4901900000000001</c:v>
                </c:pt>
                <c:pt idx="41">
                  <c:v>5.2776599999999991</c:v>
                </c:pt>
                <c:pt idx="42">
                  <c:v>1.6100500000000002</c:v>
                </c:pt>
                <c:pt idx="43">
                  <c:v>3.0036100000000001</c:v>
                </c:pt>
                <c:pt idx="44">
                  <c:v>1.8307200000000001</c:v>
                </c:pt>
                <c:pt idx="45">
                  <c:v>2.1482999999999999</c:v>
                </c:pt>
                <c:pt idx="46">
                  <c:v>2.4861300000000002</c:v>
                </c:pt>
                <c:pt idx="47">
                  <c:v>2.9939399999999998</c:v>
                </c:pt>
                <c:pt idx="48">
                  <c:v>2.2524999999999999</c:v>
                </c:pt>
                <c:pt idx="49">
                  <c:v>2.6279000000000003</c:v>
                </c:pt>
                <c:pt idx="50">
                  <c:v>3.4497</c:v>
                </c:pt>
                <c:pt idx="51">
                  <c:v>4.3576300000000003</c:v>
                </c:pt>
                <c:pt idx="52">
                  <c:v>0.56632199999999999</c:v>
                </c:pt>
                <c:pt idx="53">
                  <c:v>1.88554</c:v>
                </c:pt>
                <c:pt idx="54">
                  <c:v>1.8916599999999999</c:v>
                </c:pt>
                <c:pt idx="55">
                  <c:v>2.5602599999999995</c:v>
                </c:pt>
                <c:pt idx="56">
                  <c:v>1.9806000000000001</c:v>
                </c:pt>
                <c:pt idx="57">
                  <c:v>2.0701900000000002</c:v>
                </c:pt>
                <c:pt idx="58">
                  <c:v>1.9447000000000001</c:v>
                </c:pt>
                <c:pt idx="59">
                  <c:v>1.66177</c:v>
                </c:pt>
                <c:pt idx="60">
                  <c:v>0.67623100000000003</c:v>
                </c:pt>
                <c:pt idx="61">
                  <c:v>3.4765899999999998</c:v>
                </c:pt>
                <c:pt idx="62">
                  <c:v>4.7727900000000005</c:v>
                </c:pt>
                <c:pt idx="63">
                  <c:v>4.2473899999999993</c:v>
                </c:pt>
                <c:pt idx="64">
                  <c:v>4.1806299999999998</c:v>
                </c:pt>
                <c:pt idx="65">
                  <c:v>1.5288999999999999</c:v>
                </c:pt>
                <c:pt idx="66">
                  <c:v>1.60104</c:v>
                </c:pt>
                <c:pt idx="67">
                  <c:v>12.2401</c:v>
                </c:pt>
                <c:pt idx="68">
                  <c:v>2.0566800000000001</c:v>
                </c:pt>
                <c:pt idx="69">
                  <c:v>1.4655</c:v>
                </c:pt>
                <c:pt idx="70">
                  <c:v>1.75258</c:v>
                </c:pt>
                <c:pt idx="71">
                  <c:v>0.83642499999999997</c:v>
                </c:pt>
                <c:pt idx="72">
                  <c:v>2.9807199999999998</c:v>
                </c:pt>
                <c:pt idx="73">
                  <c:v>2.52623</c:v>
                </c:pt>
                <c:pt idx="74">
                  <c:v>0.81917100000000009</c:v>
                </c:pt>
                <c:pt idx="75">
                  <c:v>1.2516700000000001</c:v>
                </c:pt>
                <c:pt idx="76">
                  <c:v>2.23428</c:v>
                </c:pt>
                <c:pt idx="77">
                  <c:v>2.7790699999999999</c:v>
                </c:pt>
                <c:pt idx="78">
                  <c:v>0.64805800000000002</c:v>
                </c:pt>
                <c:pt idx="79">
                  <c:v>3.4674500000000004</c:v>
                </c:pt>
                <c:pt idx="80">
                  <c:v>1.1266400000000001</c:v>
                </c:pt>
                <c:pt idx="81">
                  <c:v>3.92388</c:v>
                </c:pt>
                <c:pt idx="82">
                  <c:v>1.1668499999999999</c:v>
                </c:pt>
                <c:pt idx="83">
                  <c:v>5.6955500000000008</c:v>
                </c:pt>
                <c:pt idx="84">
                  <c:v>1.2498</c:v>
                </c:pt>
                <c:pt idx="85">
                  <c:v>0.97972300000000001</c:v>
                </c:pt>
                <c:pt idx="86">
                  <c:v>0.96609999999999996</c:v>
                </c:pt>
                <c:pt idx="87">
                  <c:v>2.1627700000000001</c:v>
                </c:pt>
                <c:pt idx="88">
                  <c:v>1.0185200000000001</c:v>
                </c:pt>
                <c:pt idx="89">
                  <c:v>0.78526200000000002</c:v>
                </c:pt>
                <c:pt idx="90">
                  <c:v>0.33852899999999997</c:v>
                </c:pt>
                <c:pt idx="91">
                  <c:v>1.11178</c:v>
                </c:pt>
                <c:pt idx="92">
                  <c:v>1.0564900000000002</c:v>
                </c:pt>
                <c:pt idx="93">
                  <c:v>0.94025999999999998</c:v>
                </c:pt>
                <c:pt idx="94">
                  <c:v>1.0306200000000001</c:v>
                </c:pt>
                <c:pt idx="95">
                  <c:v>0.27237600000000001</c:v>
                </c:pt>
                <c:pt idx="96">
                  <c:v>5.9459499999999998</c:v>
                </c:pt>
                <c:pt idx="97">
                  <c:v>0.298433</c:v>
                </c:pt>
                <c:pt idx="98">
                  <c:v>0.39764099999999997</c:v>
                </c:pt>
                <c:pt idx="99">
                  <c:v>0.73652400000000007</c:v>
                </c:pt>
                <c:pt idx="100">
                  <c:v>0.804643</c:v>
                </c:pt>
              </c:numCache>
            </c:numRef>
          </c:val>
          <c:smooth val="0"/>
          <c:extLst>
            <c:ext xmlns:c16="http://schemas.microsoft.com/office/drawing/2014/chart" uri="{C3380CC4-5D6E-409C-BE32-E72D297353CC}">
              <c16:uniqueId val="{00000001-AD00-49F4-A4DC-0E83BBEB31E3}"/>
            </c:ext>
          </c:extLst>
        </c:ser>
        <c:dLbls>
          <c:showLegendKey val="0"/>
          <c:showVal val="0"/>
          <c:showCatName val="0"/>
          <c:showSerName val="0"/>
          <c:showPercent val="0"/>
          <c:showBubbleSize val="0"/>
        </c:dLbls>
        <c:smooth val="0"/>
        <c:axId val="332712712"/>
        <c:axId val="332711400"/>
      </c:lineChart>
      <c:catAx>
        <c:axId val="3327127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711400"/>
        <c:crosses val="autoZero"/>
        <c:auto val="1"/>
        <c:lblAlgn val="ctr"/>
        <c:lblOffset val="100"/>
        <c:noMultiLvlLbl val="0"/>
      </c:catAx>
      <c:valAx>
        <c:axId val="332711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712712"/>
        <c:crosses val="autoZero"/>
        <c:crossBetween val="between"/>
      </c:valAx>
      <c:spPr>
        <a:noFill/>
        <a:ln>
          <a:noFill/>
        </a:ln>
        <a:effectLst/>
      </c:spPr>
    </c:plotArea>
    <c:legend>
      <c:legendPos val="b"/>
      <c:layout>
        <c:manualLayout>
          <c:xMode val="edge"/>
          <c:yMode val="edge"/>
          <c:x val="0.20779211358325664"/>
          <c:y val="0.2195029062392497"/>
          <c:w val="0.46319599645542298"/>
          <c:h val="6.3666335334201171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367162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99654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074589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955959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51287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775039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232277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592359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848169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669169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9205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8870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863470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613483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716525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738900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dirty="0"/>
          </a:p>
        </p:txBody>
      </p:sp>
    </p:spTree>
    <p:extLst>
      <p:ext uri="{BB962C8B-B14F-4D97-AF65-F5344CB8AC3E}">
        <p14:creationId xmlns:p14="http://schemas.microsoft.com/office/powerpoint/2010/main" val="3802855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dirty="0"/>
          </a:p>
        </p:txBody>
      </p:sp>
    </p:spTree>
    <p:extLst>
      <p:ext uri="{BB962C8B-B14F-4D97-AF65-F5344CB8AC3E}">
        <p14:creationId xmlns:p14="http://schemas.microsoft.com/office/powerpoint/2010/main" val="2892105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832000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700092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18950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30218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626956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58185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28834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58382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3783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38869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00601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50261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271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972950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24856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2A2461-C089-4F78-8FCB-9D7DF6352CE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647204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2A2461-C089-4F78-8FCB-9D7DF6352CE9}"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524268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2A2461-C089-4F78-8FCB-9D7DF6352CE9}" type="datetimeFigureOut">
              <a:rPr lang="en-US" smtClean="0"/>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575710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A2461-C089-4F78-8FCB-9D7DF6352CE9}" type="datetimeFigureOut">
              <a:rPr lang="en-US" smtClean="0"/>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958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2A2461-C089-4F78-8FCB-9D7DF6352CE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58120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2A2461-C089-4F78-8FCB-9D7DF6352CE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82839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s://github.com/CMWENLIU/deep-learning-TF/blob/master/dcgan.ipynb"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github.com/CMWENLIU/deep-learning-TF/blob/master/gan.ipynb"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32A2461-C089-4F78-8FCB-9D7DF6352CE9}" type="datetimeFigureOut">
              <a:rPr lang="en-US" smtClean="0"/>
              <a:t>5/2/2018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689615" y="108667"/>
            <a:ext cx="1368449" cy="428046"/>
          </a:xfrm>
          <a:prstGeom prst="rect">
            <a:avLst/>
          </a:prstGeom>
        </p:spPr>
      </p:pic>
      <p:sp>
        <p:nvSpPr>
          <p:cNvPr id="8" name="TextBox 7"/>
          <p:cNvSpPr txBox="1"/>
          <p:nvPr userDrawn="1"/>
        </p:nvSpPr>
        <p:spPr>
          <a:xfrm>
            <a:off x="628650" y="4767263"/>
            <a:ext cx="4079274" cy="276999"/>
          </a:xfrm>
          <a:prstGeom prst="rect">
            <a:avLst/>
          </a:prstGeom>
          <a:noFill/>
        </p:spPr>
        <p:txBody>
          <a:bodyPr wrap="square" rtlCol="0">
            <a:spAutoFit/>
          </a:bodyPr>
          <a:lstStyle/>
          <a:p>
            <a:r>
              <a:rPr lang="en-US" sz="1200" dirty="0" smtClean="0">
                <a:hlinkClick r:id="rId15"/>
              </a:rPr>
              <a:t>Source code</a:t>
            </a:r>
            <a:r>
              <a:rPr lang="en-US" sz="1200" baseline="0" dirty="0" smtClean="0">
                <a:hlinkClick r:id="rId15"/>
              </a:rPr>
              <a:t> for GAN</a:t>
            </a:r>
            <a:r>
              <a:rPr lang="en-US" sz="1200" baseline="0" dirty="0" smtClean="0"/>
              <a:t>   </a:t>
            </a:r>
            <a:r>
              <a:rPr lang="en-US" sz="1200" baseline="0" dirty="0" smtClean="0">
                <a:hlinkClick r:id="rId16"/>
              </a:rPr>
              <a:t>DCGAN</a:t>
            </a:r>
            <a:endParaRPr lang="en-US" sz="1200" dirty="0"/>
          </a:p>
        </p:txBody>
      </p:sp>
    </p:spTree>
    <p:extLst>
      <p:ext uri="{BB962C8B-B14F-4D97-AF65-F5344CB8AC3E}">
        <p14:creationId xmlns:p14="http://schemas.microsoft.com/office/powerpoint/2010/main" val="194415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arxiv.org/pdf/1511.06434"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hyperlink" Target="https://arxiv.org/abs/1502.03167" TargetMode="External"/><Relationship Id="rId4" Type="http://schemas.openxmlformats.org/officeDocument/2006/relationships/hyperlink" Target="http://proceedings.mlr.press/v9/glorot10a.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2475"/>
            <a:ext cx="8520600" cy="1567279"/>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“(GANs), and the variations that are now being proposed is the most interesting idea in the last 10 years in ML, in my opinion.”  by Yann </a:t>
            </a:r>
            <a:r>
              <a:rPr lang="en-US" sz="2800" dirty="0" err="1">
                <a:ea typeface="Georgia"/>
                <a:cs typeface="Georgia"/>
                <a:sym typeface="Georgia"/>
              </a:rPr>
              <a:t>LeCun</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a:t>
            </a:fld>
            <a:endParaRPr dirty="0">
              <a:solidFill>
                <a:schemeClr val="lt2"/>
              </a:solidFill>
            </a:endParaRPr>
          </a:p>
        </p:txBody>
      </p:sp>
    </p:spTree>
    <p:extLst>
      <p:ext uri="{BB962C8B-B14F-4D97-AF65-F5344CB8AC3E}">
        <p14:creationId xmlns:p14="http://schemas.microsoft.com/office/powerpoint/2010/main" val="2178628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Define problem</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5"/>
            <a:ext cx="7342307" cy="2825261"/>
          </a:xfrm>
          <a:prstGeom prst="rect">
            <a:avLst/>
          </a:prstGeom>
        </p:spPr>
        <p:txBody>
          <a:bodyPr spcFirstLastPara="1" wrap="square" lIns="91425" tIns="91425" rIns="91425" bIns="91425" anchor="t" anchorCtr="0">
            <a:noAutofit/>
          </a:bodyPr>
          <a:lstStyle/>
          <a:p>
            <a:pPr marL="114300" lvl="0" indent="0">
              <a:buNone/>
            </a:pPr>
            <a:r>
              <a:rPr lang="en-US" sz="2800" dirty="0"/>
              <a:t>Generate fake images</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10</a:t>
            </a:fld>
            <a:endParaRPr dirty="0">
              <a:solidFill>
                <a:schemeClr val="lt2"/>
              </a:solidFill>
            </a:endParaRPr>
          </a:p>
        </p:txBody>
      </p:sp>
      <p:sp>
        <p:nvSpPr>
          <p:cNvPr id="2" name="Rectangle 1"/>
          <p:cNvSpPr/>
          <p:nvPr/>
        </p:nvSpPr>
        <p:spPr>
          <a:xfrm>
            <a:off x="4536911" y="2101807"/>
            <a:ext cx="4279634" cy="1477328"/>
          </a:xfrm>
          <a:prstGeom prst="rect">
            <a:avLst/>
          </a:prstGeom>
        </p:spPr>
        <p:txBody>
          <a:bodyPr wrap="square">
            <a:spAutoFit/>
          </a:bodyPr>
          <a:lstStyle/>
          <a:p>
            <a:r>
              <a:rPr lang="en-US" b="1" dirty="0">
                <a:solidFill>
                  <a:srgbClr val="000000"/>
                </a:solidFill>
              </a:rPr>
              <a:t>MNIST Dataset Overview</a:t>
            </a:r>
          </a:p>
          <a:p>
            <a:pPr algn="just"/>
            <a:r>
              <a:rPr lang="en-US" dirty="0">
                <a:solidFill>
                  <a:srgbClr val="000000"/>
                </a:solidFill>
              </a:rPr>
              <a:t>60,000 examples for training</a:t>
            </a:r>
          </a:p>
          <a:p>
            <a:pPr algn="just"/>
            <a:r>
              <a:rPr lang="en-US" dirty="0">
                <a:solidFill>
                  <a:srgbClr val="000000"/>
                </a:solidFill>
              </a:rPr>
              <a:t>10,000 examples for testing.</a:t>
            </a:r>
          </a:p>
          <a:p>
            <a:pPr algn="just"/>
            <a:r>
              <a:rPr lang="en-US" dirty="0">
                <a:solidFill>
                  <a:srgbClr val="000000"/>
                </a:solidFill>
              </a:rPr>
              <a:t>28x28 pixels with values from 0 to 1. </a:t>
            </a:r>
          </a:p>
          <a:p>
            <a:pPr algn="just"/>
            <a:r>
              <a:rPr lang="en-US" dirty="0">
                <a:solidFill>
                  <a:srgbClr val="000000"/>
                </a:solidFill>
              </a:rPr>
              <a:t>Flattened 1-D array of 784 features (28*28)</a:t>
            </a:r>
            <a:endParaRPr lang="en-US" b="0" i="0" dirty="0">
              <a:solidFill>
                <a:srgbClr val="000000"/>
              </a:solidFill>
              <a:effectLst/>
            </a:endParaRPr>
          </a:p>
        </p:txBody>
      </p:sp>
      <p:pic>
        <p:nvPicPr>
          <p:cNvPr id="3" name="Picture 2" descr="Image result for 1 layer generator 1 layer discrimin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81" y="1982311"/>
            <a:ext cx="3941017" cy="268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71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t>Define architecture</a:t>
            </a:r>
            <a:endParaRPr sz="3600" dirty="0">
              <a:latin typeface="+mn-lt"/>
              <a:ea typeface="Georgia"/>
              <a:cs typeface="Georgia"/>
              <a:sym typeface="Georgia"/>
            </a:endParaRPr>
          </a:p>
        </p:txBody>
      </p:sp>
      <p:sp>
        <p:nvSpPr>
          <p:cNvPr id="99" name="Shape 99"/>
          <p:cNvSpPr txBox="1">
            <a:spLocks noGrp="1"/>
          </p:cNvSpPr>
          <p:nvPr>
            <p:ph type="body" idx="1"/>
          </p:nvPr>
        </p:nvSpPr>
        <p:spPr>
          <a:xfrm>
            <a:off x="534121" y="1182958"/>
            <a:ext cx="7305237" cy="1175475"/>
          </a:xfrm>
          <a:prstGeom prst="rect">
            <a:avLst/>
          </a:prstGeom>
        </p:spPr>
        <p:txBody>
          <a:bodyPr spcFirstLastPara="1" wrap="square" lIns="91425" tIns="91425" rIns="91425" bIns="91425" anchor="t" anchorCtr="0">
            <a:noAutofit/>
          </a:bodyPr>
          <a:lstStyle/>
          <a:p>
            <a:r>
              <a:rPr lang="en-US" sz="2800" dirty="0">
                <a:sym typeface="Georgia"/>
              </a:rPr>
              <a:t>One hidden layer for discriminator</a:t>
            </a:r>
          </a:p>
          <a:p>
            <a:r>
              <a:rPr lang="en-US" sz="2800" dirty="0">
                <a:ea typeface="Georgia"/>
                <a:cs typeface="Georgia"/>
                <a:sym typeface="Georgia"/>
              </a:rPr>
              <a:t>One hidden layer for generator</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11</a:t>
            </a:fld>
            <a:endParaRPr dirty="0">
              <a:solidFill>
                <a:schemeClr val="lt2"/>
              </a:solidFill>
            </a:endParaRPr>
          </a:p>
        </p:txBody>
      </p:sp>
      <p:pic>
        <p:nvPicPr>
          <p:cNvPr id="4098" name="Picture 2" descr="https://s3-ap-south-1.amazonaws.com/av-blog-media/wp-content/uploads/2017/06/11000153/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538" y="2514600"/>
            <a:ext cx="60769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96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t>Define architecture</a:t>
            </a:r>
            <a:endParaRPr sz="3600" dirty="0">
              <a:latin typeface="+mn-lt"/>
              <a:ea typeface="Georgia"/>
              <a:cs typeface="Georgia"/>
              <a:sym typeface="Georgia"/>
            </a:endParaRPr>
          </a:p>
        </p:txBody>
      </p:sp>
      <p:sp>
        <p:nvSpPr>
          <p:cNvPr id="99" name="Shape 99"/>
          <p:cNvSpPr txBox="1">
            <a:spLocks noGrp="1"/>
          </p:cNvSpPr>
          <p:nvPr>
            <p:ph type="body" idx="1"/>
          </p:nvPr>
        </p:nvSpPr>
        <p:spPr>
          <a:xfrm>
            <a:off x="534121" y="1182958"/>
            <a:ext cx="7305237" cy="1175475"/>
          </a:xfrm>
          <a:prstGeom prst="rect">
            <a:avLst/>
          </a:prstGeom>
        </p:spPr>
        <p:txBody>
          <a:bodyPr spcFirstLastPara="1" wrap="square" lIns="91425" tIns="91425" rIns="91425" bIns="91425" anchor="t" anchorCtr="0">
            <a:noAutofit/>
          </a:bodyPr>
          <a:lstStyle/>
          <a:p>
            <a:r>
              <a:rPr lang="en-US" sz="2800" dirty="0">
                <a:sym typeface="Georgia"/>
              </a:rPr>
              <a:t>One hidden layer for discriminator</a:t>
            </a:r>
          </a:p>
          <a:p>
            <a:r>
              <a:rPr lang="en-US" sz="2800" dirty="0">
                <a:ea typeface="Georgia"/>
                <a:cs typeface="Georgia"/>
                <a:sym typeface="Georgia"/>
              </a:rPr>
              <a:t>One hidden layer for generator</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12</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30" name="Picture 10" descr="Image result for 1 hidden layer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788" y="2015519"/>
            <a:ext cx="3273539" cy="29232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590535" y="2211947"/>
            <a:ext cx="3986956" cy="2633269"/>
          </a:xfrm>
          <a:prstGeom prst="rect">
            <a:avLst/>
          </a:prstGeom>
        </p:spPr>
      </p:pic>
    </p:spTree>
    <p:extLst>
      <p:ext uri="{BB962C8B-B14F-4D97-AF65-F5344CB8AC3E}">
        <p14:creationId xmlns:p14="http://schemas.microsoft.com/office/powerpoint/2010/main" val="2561586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t>Training</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5"/>
            <a:ext cx="8009572" cy="2905421"/>
          </a:xfrm>
          <a:prstGeom prst="rect">
            <a:avLst/>
          </a:prstGeom>
        </p:spPr>
        <p:txBody>
          <a:bodyPr spcFirstLastPara="1" wrap="square" lIns="91425" tIns="91425" rIns="91425" bIns="91425" anchor="t" anchorCtr="0">
            <a:noAutofit/>
          </a:bodyPr>
          <a:lstStyle/>
          <a:p>
            <a:pPr marL="628650" lvl="0" indent="-514350">
              <a:buFont typeface="+mj-lt"/>
              <a:buAutoNum type="arabicPeriod"/>
            </a:pPr>
            <a:r>
              <a:rPr lang="en-US" sz="2800" dirty="0">
                <a:sym typeface="Georgia"/>
              </a:rPr>
              <a:t>Train Discriminator on real data for n epochs</a:t>
            </a:r>
          </a:p>
          <a:p>
            <a:pPr marL="628650" lvl="0" indent="-514350">
              <a:buFont typeface="+mj-lt"/>
              <a:buAutoNum type="arabicPeriod"/>
            </a:pPr>
            <a:r>
              <a:rPr lang="en-US" sz="2800" dirty="0"/>
              <a:t>Generate fake inputs for generator</a:t>
            </a:r>
          </a:p>
          <a:p>
            <a:pPr marL="628650" lvl="0" indent="-514350">
              <a:buFont typeface="+mj-lt"/>
              <a:buAutoNum type="arabicPeriod"/>
            </a:pPr>
            <a:r>
              <a:rPr lang="en-US" sz="2800" dirty="0"/>
              <a:t>Train discriminator on fake data</a:t>
            </a:r>
          </a:p>
          <a:p>
            <a:pPr marL="628650" lvl="0" indent="-514350">
              <a:buFont typeface="+mj-lt"/>
              <a:buAutoNum type="arabicPeriod"/>
            </a:pPr>
            <a:r>
              <a:rPr lang="en-US" sz="2800" dirty="0">
                <a:sym typeface="Georgia"/>
              </a:rPr>
              <a:t>Train generator with the output of discriminator</a:t>
            </a:r>
          </a:p>
          <a:p>
            <a:pPr marL="628650" lvl="0" indent="-514350">
              <a:buFont typeface="+mj-lt"/>
              <a:buAutoNum type="arabicPeriod"/>
            </a:pPr>
            <a:r>
              <a:rPr lang="en-US" sz="2800" dirty="0">
                <a:sym typeface="Georgia"/>
              </a:rPr>
              <a:t>Repeat 1-4 steps</a:t>
            </a:r>
          </a:p>
          <a:p>
            <a:pPr marL="628650" lvl="0" indent="-514350">
              <a:buFont typeface="+mj-lt"/>
              <a:buAutoNum type="arabicPeriod"/>
            </a:pPr>
            <a:r>
              <a:rPr lang="en-US" sz="2800" dirty="0">
                <a:sym typeface="Georgia"/>
              </a:rPr>
              <a:t>Check fake data result</a:t>
            </a:r>
            <a:endParaRPr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13</a:t>
            </a:fld>
            <a:endParaRPr dirty="0">
              <a:solidFill>
                <a:schemeClr val="lt2"/>
              </a:solidFill>
            </a:endParaRPr>
          </a:p>
        </p:txBody>
      </p:sp>
    </p:spTree>
    <p:extLst>
      <p:ext uri="{BB962C8B-B14F-4D97-AF65-F5344CB8AC3E}">
        <p14:creationId xmlns:p14="http://schemas.microsoft.com/office/powerpoint/2010/main" val="4148364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6"/>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10,000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14</a:t>
            </a:fld>
            <a:endParaRPr dirty="0">
              <a:solidFill>
                <a:schemeClr val="lt2"/>
              </a:solidFill>
            </a:endParaRPr>
          </a:p>
        </p:txBody>
      </p:sp>
      <p:pic>
        <p:nvPicPr>
          <p:cNvPr id="3" name="Picture 2"/>
          <p:cNvPicPr>
            <a:picLocks noChangeAspect="1"/>
          </p:cNvPicPr>
          <p:nvPr/>
        </p:nvPicPr>
        <p:blipFill>
          <a:blip r:embed="rId3"/>
          <a:stretch>
            <a:fillRect/>
          </a:stretch>
        </p:blipFill>
        <p:spPr>
          <a:xfrm>
            <a:off x="1389234" y="2607146"/>
            <a:ext cx="5895975" cy="1152525"/>
          </a:xfrm>
          <a:prstGeom prst="rect">
            <a:avLst/>
          </a:prstGeom>
        </p:spPr>
      </p:pic>
    </p:spTree>
    <p:extLst>
      <p:ext uri="{BB962C8B-B14F-4D97-AF65-F5344CB8AC3E}">
        <p14:creationId xmlns:p14="http://schemas.microsoft.com/office/powerpoint/2010/main" val="2311623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110528"/>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10,000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15</a:t>
            </a:fld>
            <a:endParaRPr dirty="0">
              <a:solidFill>
                <a:schemeClr val="lt2"/>
              </a:solidFill>
            </a:endParaRPr>
          </a:p>
        </p:txBody>
      </p:sp>
      <p:pic>
        <p:nvPicPr>
          <p:cNvPr id="3" name="Picture 2"/>
          <p:cNvPicPr>
            <a:picLocks noChangeAspect="1"/>
          </p:cNvPicPr>
          <p:nvPr/>
        </p:nvPicPr>
        <p:blipFill>
          <a:blip r:embed="rId3"/>
          <a:stretch>
            <a:fillRect/>
          </a:stretch>
        </p:blipFill>
        <p:spPr>
          <a:xfrm>
            <a:off x="2205682" y="1632454"/>
            <a:ext cx="3652194" cy="3511046"/>
          </a:xfrm>
          <a:prstGeom prst="rect">
            <a:avLst/>
          </a:prstGeom>
        </p:spPr>
      </p:pic>
    </p:spTree>
    <p:extLst>
      <p:ext uri="{BB962C8B-B14F-4D97-AF65-F5344CB8AC3E}">
        <p14:creationId xmlns:p14="http://schemas.microsoft.com/office/powerpoint/2010/main" val="2627859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6"/>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40,000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16</a:t>
            </a:fld>
            <a:endParaRPr dirty="0">
              <a:solidFill>
                <a:schemeClr val="lt2"/>
              </a:solidFill>
            </a:endParaRPr>
          </a:p>
        </p:txBody>
      </p:sp>
      <p:pic>
        <p:nvPicPr>
          <p:cNvPr id="2" name="Picture 1"/>
          <p:cNvPicPr>
            <a:picLocks noChangeAspect="1"/>
          </p:cNvPicPr>
          <p:nvPr/>
        </p:nvPicPr>
        <p:blipFill>
          <a:blip r:embed="rId3"/>
          <a:stretch>
            <a:fillRect/>
          </a:stretch>
        </p:blipFill>
        <p:spPr>
          <a:xfrm>
            <a:off x="1902939" y="2075653"/>
            <a:ext cx="4642537" cy="2866533"/>
          </a:xfrm>
          <a:prstGeom prst="rect">
            <a:avLst/>
          </a:prstGeom>
        </p:spPr>
      </p:pic>
    </p:spTree>
    <p:extLst>
      <p:ext uri="{BB962C8B-B14F-4D97-AF65-F5344CB8AC3E}">
        <p14:creationId xmlns:p14="http://schemas.microsoft.com/office/powerpoint/2010/main" val="3249318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110528"/>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40,000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17</a:t>
            </a:fld>
            <a:endParaRPr dirty="0">
              <a:solidFill>
                <a:schemeClr val="lt2"/>
              </a:solidFill>
            </a:endParaRPr>
          </a:p>
        </p:txBody>
      </p:sp>
      <p:pic>
        <p:nvPicPr>
          <p:cNvPr id="3" name="Picture 2"/>
          <p:cNvPicPr>
            <a:picLocks noChangeAspect="1"/>
          </p:cNvPicPr>
          <p:nvPr/>
        </p:nvPicPr>
        <p:blipFill>
          <a:blip r:embed="rId3"/>
          <a:stretch>
            <a:fillRect/>
          </a:stretch>
        </p:blipFill>
        <p:spPr>
          <a:xfrm>
            <a:off x="2236573" y="1779666"/>
            <a:ext cx="3358334" cy="3080351"/>
          </a:xfrm>
          <a:prstGeom prst="rect">
            <a:avLst/>
          </a:prstGeom>
        </p:spPr>
      </p:pic>
    </p:spTree>
    <p:extLst>
      <p:ext uri="{BB962C8B-B14F-4D97-AF65-F5344CB8AC3E}">
        <p14:creationId xmlns:p14="http://schemas.microsoft.com/office/powerpoint/2010/main" val="1457301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6"/>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80,000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18</a:t>
            </a:fld>
            <a:endParaRPr dirty="0">
              <a:solidFill>
                <a:schemeClr val="lt2"/>
              </a:solidFill>
            </a:endParaRPr>
          </a:p>
        </p:txBody>
      </p:sp>
      <p:pic>
        <p:nvPicPr>
          <p:cNvPr id="4" name="Picture 3"/>
          <p:cNvPicPr>
            <a:picLocks noChangeAspect="1"/>
          </p:cNvPicPr>
          <p:nvPr/>
        </p:nvPicPr>
        <p:blipFill>
          <a:blip r:embed="rId3"/>
          <a:stretch>
            <a:fillRect/>
          </a:stretch>
        </p:blipFill>
        <p:spPr>
          <a:xfrm>
            <a:off x="387050" y="2193381"/>
            <a:ext cx="4252912" cy="2378233"/>
          </a:xfrm>
          <a:prstGeom prst="rect">
            <a:avLst/>
          </a:prstGeom>
        </p:spPr>
      </p:pic>
      <p:pic>
        <p:nvPicPr>
          <p:cNvPr id="5" name="Picture 4"/>
          <p:cNvPicPr>
            <a:picLocks noChangeAspect="1"/>
          </p:cNvPicPr>
          <p:nvPr/>
        </p:nvPicPr>
        <p:blipFill>
          <a:blip r:embed="rId4"/>
          <a:stretch>
            <a:fillRect/>
          </a:stretch>
        </p:blipFill>
        <p:spPr>
          <a:xfrm>
            <a:off x="4639962" y="2193381"/>
            <a:ext cx="3851364" cy="2378233"/>
          </a:xfrm>
          <a:prstGeom prst="rect">
            <a:avLst/>
          </a:prstGeom>
        </p:spPr>
      </p:pic>
    </p:spTree>
    <p:extLst>
      <p:ext uri="{BB962C8B-B14F-4D97-AF65-F5344CB8AC3E}">
        <p14:creationId xmlns:p14="http://schemas.microsoft.com/office/powerpoint/2010/main" val="3298536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110528"/>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80,000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19</a:t>
            </a:fld>
            <a:endParaRPr dirty="0">
              <a:solidFill>
                <a:schemeClr val="lt2"/>
              </a:solidFill>
            </a:endParaRPr>
          </a:p>
        </p:txBody>
      </p:sp>
      <p:pic>
        <p:nvPicPr>
          <p:cNvPr id="3" name="Picture 2"/>
          <p:cNvPicPr>
            <a:picLocks noChangeAspect="1"/>
          </p:cNvPicPr>
          <p:nvPr/>
        </p:nvPicPr>
        <p:blipFill>
          <a:blip r:embed="rId3"/>
          <a:stretch>
            <a:fillRect/>
          </a:stretch>
        </p:blipFill>
        <p:spPr>
          <a:xfrm>
            <a:off x="2891482" y="1692222"/>
            <a:ext cx="3524121" cy="3211044"/>
          </a:xfrm>
          <a:prstGeom prst="rect">
            <a:avLst/>
          </a:prstGeom>
        </p:spPr>
      </p:pic>
    </p:spTree>
    <p:extLst>
      <p:ext uri="{BB962C8B-B14F-4D97-AF65-F5344CB8AC3E}">
        <p14:creationId xmlns:p14="http://schemas.microsoft.com/office/powerpoint/2010/main" val="2489888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672757"/>
            <a:ext cx="5208372" cy="2825261"/>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Playing chess:</a:t>
            </a:r>
          </a:p>
          <a:p>
            <a:pPr marL="114300" lvl="0" indent="0">
              <a:buNone/>
            </a:pPr>
            <a:r>
              <a:rPr lang="en-US" sz="2000" dirty="0">
                <a:ea typeface="Georgia"/>
                <a:cs typeface="Georgia"/>
                <a:sym typeface="Georgia"/>
              </a:rPr>
              <a:t>Compete with an opponent better than you</a:t>
            </a:r>
          </a:p>
          <a:p>
            <a:pPr marL="114300" lvl="0" indent="0">
              <a:buNone/>
            </a:pPr>
            <a:r>
              <a:rPr lang="en-US" sz="2000" dirty="0"/>
              <a:t>beat him / her in the next game</a:t>
            </a:r>
          </a:p>
          <a:p>
            <a:pPr marL="114300" lvl="0" indent="0">
              <a:buNone/>
            </a:pPr>
            <a:r>
              <a:rPr lang="en-US" sz="2000" dirty="0"/>
              <a:t>repeat this step</a:t>
            </a:r>
          </a:p>
          <a:p>
            <a:pPr marL="114300" lvl="0" indent="0">
              <a:buNone/>
            </a:pPr>
            <a:r>
              <a:rPr lang="en-US" sz="2000" dirty="0"/>
              <a:t>defeat the opponent</a:t>
            </a:r>
            <a:endParaRPr sz="20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a:t>
            </a:fld>
            <a:endParaRPr dirty="0">
              <a:solidFill>
                <a:schemeClr val="lt2"/>
              </a:solidFill>
            </a:endParaRPr>
          </a:p>
        </p:txBody>
      </p:sp>
      <p:pic>
        <p:nvPicPr>
          <p:cNvPr id="7170" name="Picture 2" descr="Image result for playing ch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630" y="1730808"/>
            <a:ext cx="333375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248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20</a:t>
            </a:fld>
            <a:endParaRPr dirty="0">
              <a:solidFill>
                <a:schemeClr val="lt2"/>
              </a:solidFill>
            </a:endParaRPr>
          </a:p>
        </p:txBody>
      </p:sp>
      <p:sp>
        <p:nvSpPr>
          <p:cNvPr id="3" name="TextBox 2"/>
          <p:cNvSpPr txBox="1"/>
          <p:nvPr/>
        </p:nvSpPr>
        <p:spPr>
          <a:xfrm>
            <a:off x="3286422" y="4405976"/>
            <a:ext cx="2310713" cy="307777"/>
          </a:xfrm>
          <a:prstGeom prst="rect">
            <a:avLst/>
          </a:prstGeom>
          <a:noFill/>
        </p:spPr>
        <p:txBody>
          <a:bodyPr wrap="square" rtlCol="0">
            <a:spAutoFit/>
          </a:bodyPr>
          <a:lstStyle/>
          <a:p>
            <a:r>
              <a:rPr lang="en-US" sz="1400" dirty="0" smtClean="0"/>
              <a:t>200th step </a:t>
            </a:r>
            <a:r>
              <a:rPr lang="en-US" sz="1400" dirty="0" smtClean="0">
                <a:sym typeface="Wingdings" panose="05000000000000000000" pitchFamily="2" charset="2"/>
              </a:rPr>
              <a:t></a:t>
            </a:r>
            <a:endParaRPr lang="en-US" sz="1400" dirty="0"/>
          </a:p>
        </p:txBody>
      </p:sp>
      <p:graphicFrame>
        <p:nvGraphicFramePr>
          <p:cNvPr id="7" name="Chart 6"/>
          <p:cNvGraphicFramePr>
            <a:graphicFrameLocks/>
          </p:cNvGraphicFramePr>
          <p:nvPr>
            <p:extLst>
              <p:ext uri="{D42A27DB-BD31-4B8C-83A1-F6EECF244321}">
                <p14:modId xmlns:p14="http://schemas.microsoft.com/office/powerpoint/2010/main" val="3167612121"/>
              </p:ext>
            </p:extLst>
          </p:nvPr>
        </p:nvGraphicFramePr>
        <p:xfrm>
          <a:off x="311700" y="1319649"/>
          <a:ext cx="8593015" cy="35403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6557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21</a:t>
            </a:fld>
            <a:endParaRPr dirty="0">
              <a:solidFill>
                <a:schemeClr val="lt2"/>
              </a:solidFill>
            </a:endParaRPr>
          </a:p>
        </p:txBody>
      </p:sp>
      <p:pic>
        <p:nvPicPr>
          <p:cNvPr id="7" name="Picture 6"/>
          <p:cNvPicPr>
            <a:picLocks noChangeAspect="1"/>
          </p:cNvPicPr>
          <p:nvPr/>
        </p:nvPicPr>
        <p:blipFill>
          <a:blip r:embed="rId3"/>
          <a:stretch>
            <a:fillRect/>
          </a:stretch>
        </p:blipFill>
        <p:spPr>
          <a:xfrm>
            <a:off x="297869" y="1320718"/>
            <a:ext cx="2787267" cy="2679546"/>
          </a:xfrm>
          <a:prstGeom prst="rect">
            <a:avLst/>
          </a:prstGeom>
        </p:spPr>
      </p:pic>
      <p:pic>
        <p:nvPicPr>
          <p:cNvPr id="10" name="Picture 9"/>
          <p:cNvPicPr>
            <a:picLocks noChangeAspect="1"/>
          </p:cNvPicPr>
          <p:nvPr/>
        </p:nvPicPr>
        <p:blipFill>
          <a:blip r:embed="rId4"/>
          <a:stretch>
            <a:fillRect/>
          </a:stretch>
        </p:blipFill>
        <p:spPr>
          <a:xfrm>
            <a:off x="2951040" y="1309124"/>
            <a:ext cx="2966709" cy="2721142"/>
          </a:xfrm>
          <a:prstGeom prst="rect">
            <a:avLst/>
          </a:prstGeom>
        </p:spPr>
      </p:pic>
      <p:pic>
        <p:nvPicPr>
          <p:cNvPr id="11" name="Picture 10"/>
          <p:cNvPicPr>
            <a:picLocks noChangeAspect="1"/>
          </p:cNvPicPr>
          <p:nvPr/>
        </p:nvPicPr>
        <p:blipFill>
          <a:blip r:embed="rId5"/>
          <a:stretch>
            <a:fillRect/>
          </a:stretch>
        </p:blipFill>
        <p:spPr>
          <a:xfrm>
            <a:off x="5673459" y="1355353"/>
            <a:ext cx="2872380" cy="2617203"/>
          </a:xfrm>
          <a:prstGeom prst="rect">
            <a:avLst/>
          </a:prstGeom>
        </p:spPr>
      </p:pic>
      <p:sp>
        <p:nvSpPr>
          <p:cNvPr id="4" name="Up Arrow Callout 3"/>
          <p:cNvSpPr/>
          <p:nvPr/>
        </p:nvSpPr>
        <p:spPr>
          <a:xfrm>
            <a:off x="748147" y="4100939"/>
            <a:ext cx="1918854" cy="949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r>
              <a:rPr lang="en-US" sz="2400" dirty="0" smtClean="0"/>
              <a:t>0kth Step</a:t>
            </a:r>
            <a:endParaRPr lang="en-US" sz="2400" dirty="0"/>
          </a:p>
        </p:txBody>
      </p:sp>
      <p:sp>
        <p:nvSpPr>
          <p:cNvPr id="12" name="Up Arrow Callout 11"/>
          <p:cNvSpPr/>
          <p:nvPr/>
        </p:nvSpPr>
        <p:spPr>
          <a:xfrm>
            <a:off x="3387487" y="4090547"/>
            <a:ext cx="1918854" cy="949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r>
              <a:rPr lang="en-US" sz="2400" dirty="0" smtClean="0"/>
              <a:t>0kth Step</a:t>
            </a:r>
            <a:endParaRPr lang="en-US" sz="2400" dirty="0"/>
          </a:p>
        </p:txBody>
      </p:sp>
      <p:sp>
        <p:nvSpPr>
          <p:cNvPr id="13" name="Up Arrow Callout 12"/>
          <p:cNvSpPr/>
          <p:nvPr/>
        </p:nvSpPr>
        <p:spPr>
          <a:xfrm>
            <a:off x="6150222" y="4076461"/>
            <a:ext cx="1918854" cy="949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80kth Step</a:t>
            </a:r>
            <a:endParaRPr lang="en-US" sz="2400" dirty="0"/>
          </a:p>
        </p:txBody>
      </p:sp>
      <p:sp>
        <p:nvSpPr>
          <p:cNvPr id="14" name="TextBox 13"/>
          <p:cNvSpPr txBox="1"/>
          <p:nvPr/>
        </p:nvSpPr>
        <p:spPr>
          <a:xfrm>
            <a:off x="370659" y="946576"/>
            <a:ext cx="6033655" cy="461665"/>
          </a:xfrm>
          <a:prstGeom prst="rect">
            <a:avLst/>
          </a:prstGeom>
          <a:noFill/>
        </p:spPr>
        <p:txBody>
          <a:bodyPr wrap="square" rtlCol="0">
            <a:spAutoFit/>
          </a:bodyPr>
          <a:lstStyle/>
          <a:p>
            <a:r>
              <a:rPr lang="en-US" sz="2400" dirty="0" smtClean="0"/>
              <a:t>Step based evaluation:</a:t>
            </a:r>
            <a:endParaRPr lang="en-US" sz="2400" dirty="0"/>
          </a:p>
        </p:txBody>
      </p:sp>
    </p:spTree>
    <p:extLst>
      <p:ext uri="{BB962C8B-B14F-4D97-AF65-F5344CB8AC3E}">
        <p14:creationId xmlns:p14="http://schemas.microsoft.com/office/powerpoint/2010/main" val="3420606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22</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dc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797" y="2537803"/>
            <a:ext cx="8810361" cy="205281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flipH="1">
            <a:off x="3415145" y="2944091"/>
            <a:ext cx="616528" cy="171912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999449" y="2944091"/>
            <a:ext cx="616528" cy="171912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88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23</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311700" y="1797661"/>
            <a:ext cx="8709458" cy="2031325"/>
          </a:xfrm>
          <a:prstGeom prst="rect">
            <a:avLst/>
          </a:prstGeom>
        </p:spPr>
        <p:txBody>
          <a:bodyPr wrap="square">
            <a:spAutoFit/>
          </a:bodyPr>
          <a:lstStyle/>
          <a:p>
            <a:pPr algn="just"/>
            <a:r>
              <a:rPr lang="en-US" dirty="0">
                <a:solidFill>
                  <a:srgbClr val="000000"/>
                </a:solidFill>
              </a:rPr>
              <a:t>References:</a:t>
            </a:r>
          </a:p>
          <a:p>
            <a:pPr>
              <a:buFont typeface="Arial" panose="020B0604020202020204" pitchFamily="34" charset="0"/>
              <a:buChar char="•"/>
            </a:pPr>
            <a:r>
              <a:rPr lang="en-US" u="sng" dirty="0">
                <a:solidFill>
                  <a:srgbClr val="0088CC"/>
                </a:solidFill>
                <a:hlinkClick r:id="rId3"/>
              </a:rPr>
              <a:t>Unsupervised representation learning with deep convolutional generative adversarial networks</a:t>
            </a:r>
            <a:r>
              <a:rPr lang="en-US" dirty="0">
                <a:solidFill>
                  <a:srgbClr val="000000"/>
                </a:solidFill>
              </a:rPr>
              <a:t>. A Radford, L Metz, S </a:t>
            </a:r>
            <a:r>
              <a:rPr lang="en-US" dirty="0" err="1">
                <a:solidFill>
                  <a:srgbClr val="000000"/>
                </a:solidFill>
              </a:rPr>
              <a:t>Chintala</a:t>
            </a:r>
            <a:r>
              <a:rPr lang="en-US" dirty="0">
                <a:solidFill>
                  <a:srgbClr val="000000"/>
                </a:solidFill>
              </a:rPr>
              <a:t>, 2016.</a:t>
            </a:r>
          </a:p>
          <a:p>
            <a:pPr>
              <a:buFont typeface="Arial" panose="020B0604020202020204" pitchFamily="34" charset="0"/>
              <a:buChar char="•"/>
            </a:pPr>
            <a:r>
              <a:rPr lang="en-US" u="sng" dirty="0">
                <a:solidFill>
                  <a:srgbClr val="0088CC"/>
                </a:solidFill>
                <a:hlinkClick r:id="rId4"/>
              </a:rPr>
              <a:t>Understanding the difficulty of training deep feedforward neural networks</a:t>
            </a:r>
            <a:r>
              <a:rPr lang="en-US" dirty="0">
                <a:solidFill>
                  <a:srgbClr val="000000"/>
                </a:solidFill>
              </a:rPr>
              <a:t>. X </a:t>
            </a:r>
            <a:r>
              <a:rPr lang="en-US" dirty="0" err="1">
                <a:solidFill>
                  <a:srgbClr val="000000"/>
                </a:solidFill>
              </a:rPr>
              <a:t>Glorot</a:t>
            </a:r>
            <a:r>
              <a:rPr lang="en-US" dirty="0">
                <a:solidFill>
                  <a:srgbClr val="000000"/>
                </a:solidFill>
              </a:rPr>
              <a:t>, Y </a:t>
            </a:r>
            <a:r>
              <a:rPr lang="en-US" dirty="0" err="1">
                <a:solidFill>
                  <a:srgbClr val="000000"/>
                </a:solidFill>
              </a:rPr>
              <a:t>Bengio</a:t>
            </a:r>
            <a:r>
              <a:rPr lang="en-US" dirty="0">
                <a:solidFill>
                  <a:srgbClr val="000000"/>
                </a:solidFill>
              </a:rPr>
              <a:t>. </a:t>
            </a:r>
            <a:r>
              <a:rPr lang="en-US" dirty="0" err="1">
                <a:solidFill>
                  <a:srgbClr val="000000"/>
                </a:solidFill>
              </a:rPr>
              <a:t>Aistats</a:t>
            </a:r>
            <a:r>
              <a:rPr lang="en-US" dirty="0">
                <a:solidFill>
                  <a:srgbClr val="000000"/>
                </a:solidFill>
              </a:rPr>
              <a:t> 9, 249-256</a:t>
            </a:r>
          </a:p>
          <a:p>
            <a:pPr>
              <a:buFont typeface="Arial" panose="020B0604020202020204" pitchFamily="34" charset="0"/>
              <a:buChar char="•"/>
            </a:pPr>
            <a:r>
              <a:rPr lang="en-US" u="sng" dirty="0">
                <a:solidFill>
                  <a:srgbClr val="0088CC"/>
                </a:solidFill>
                <a:hlinkClick r:id="rId5"/>
              </a:rPr>
              <a:t>Batch Normalization: Accelerating Deep Network Training by Reducing Internal Covariate Shift</a:t>
            </a:r>
            <a:r>
              <a:rPr lang="en-US" dirty="0">
                <a:solidFill>
                  <a:srgbClr val="000000"/>
                </a:solidFill>
              </a:rPr>
              <a:t>. Sergey </a:t>
            </a:r>
            <a:r>
              <a:rPr lang="en-US" dirty="0" err="1">
                <a:solidFill>
                  <a:srgbClr val="000000"/>
                </a:solidFill>
              </a:rPr>
              <a:t>Ioffe</a:t>
            </a:r>
            <a:r>
              <a:rPr lang="en-US" dirty="0">
                <a:solidFill>
                  <a:srgbClr val="000000"/>
                </a:solidFill>
              </a:rPr>
              <a:t>, Christian </a:t>
            </a:r>
            <a:r>
              <a:rPr lang="en-US" dirty="0" err="1">
                <a:solidFill>
                  <a:srgbClr val="000000"/>
                </a:solidFill>
              </a:rPr>
              <a:t>Szegedy</a:t>
            </a:r>
            <a:r>
              <a:rPr lang="en-US" dirty="0">
                <a:solidFill>
                  <a:srgbClr val="000000"/>
                </a:solidFill>
              </a:rPr>
              <a:t>. 2015.</a:t>
            </a:r>
            <a:endParaRPr lang="en-US" b="0" i="0" dirty="0">
              <a:solidFill>
                <a:srgbClr val="000000"/>
              </a:solidFill>
              <a:effectLst/>
            </a:endParaRPr>
          </a:p>
        </p:txBody>
      </p:sp>
    </p:spTree>
    <p:extLst>
      <p:ext uri="{BB962C8B-B14F-4D97-AF65-F5344CB8AC3E}">
        <p14:creationId xmlns:p14="http://schemas.microsoft.com/office/powerpoint/2010/main" val="1675763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24</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1643809" y="2022147"/>
            <a:ext cx="5856381" cy="3034670"/>
          </a:xfrm>
          <a:prstGeom prst="rect">
            <a:avLst/>
          </a:prstGeom>
        </p:spPr>
      </p:pic>
    </p:spTree>
    <p:extLst>
      <p:ext uri="{BB962C8B-B14F-4D97-AF65-F5344CB8AC3E}">
        <p14:creationId xmlns:p14="http://schemas.microsoft.com/office/powerpoint/2010/main" val="2935169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25</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1662052" y="1965318"/>
            <a:ext cx="5289733" cy="2922933"/>
          </a:xfrm>
          <a:prstGeom prst="rect">
            <a:avLst/>
          </a:prstGeom>
        </p:spPr>
      </p:pic>
    </p:spTree>
    <p:extLst>
      <p:ext uri="{BB962C8B-B14F-4D97-AF65-F5344CB8AC3E}">
        <p14:creationId xmlns:p14="http://schemas.microsoft.com/office/powerpoint/2010/main" val="2587244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26</a:t>
            </a:fld>
            <a:endParaRPr dirty="0">
              <a:solidFill>
                <a:schemeClr val="lt2"/>
              </a:solidFill>
            </a:endParaRPr>
          </a:p>
        </p:txBody>
      </p:sp>
      <p:sp>
        <p:nvSpPr>
          <p:cNvPr id="3" name="TextBox 2"/>
          <p:cNvSpPr txBox="1"/>
          <p:nvPr/>
        </p:nvSpPr>
        <p:spPr>
          <a:xfrm>
            <a:off x="3696730" y="4118761"/>
            <a:ext cx="2310713" cy="307777"/>
          </a:xfrm>
          <a:prstGeom prst="rect">
            <a:avLst/>
          </a:prstGeom>
          <a:noFill/>
        </p:spPr>
        <p:txBody>
          <a:bodyPr wrap="square" rtlCol="0">
            <a:spAutoFit/>
          </a:bodyPr>
          <a:lstStyle/>
          <a:p>
            <a:r>
              <a:rPr lang="en-US" sz="1400" dirty="0"/>
              <a:t>1</a:t>
            </a:r>
            <a:r>
              <a:rPr lang="en-US" sz="1400" dirty="0" smtClean="0"/>
              <a:t>00th step </a:t>
            </a:r>
            <a:r>
              <a:rPr lang="en-US" sz="1400" dirty="0" smtClean="0">
                <a:sym typeface="Wingdings" panose="05000000000000000000" pitchFamily="2" charset="2"/>
              </a:rPr>
              <a:t></a:t>
            </a:r>
            <a:endParaRPr lang="en-US" sz="1400" dirty="0"/>
          </a:p>
        </p:txBody>
      </p:sp>
      <p:graphicFrame>
        <p:nvGraphicFramePr>
          <p:cNvPr id="8" name="Chart 7"/>
          <p:cNvGraphicFramePr>
            <a:graphicFrameLocks/>
          </p:cNvGraphicFramePr>
          <p:nvPr>
            <p:extLst>
              <p:ext uri="{D42A27DB-BD31-4B8C-83A1-F6EECF244321}">
                <p14:modId xmlns:p14="http://schemas.microsoft.com/office/powerpoint/2010/main" val="3923534489"/>
              </p:ext>
            </p:extLst>
          </p:nvPr>
        </p:nvGraphicFramePr>
        <p:xfrm>
          <a:off x="515816" y="1271954"/>
          <a:ext cx="8106508" cy="33662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5971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27</a:t>
            </a:fld>
            <a:endParaRPr dirty="0">
              <a:solidFill>
                <a:schemeClr val="lt2"/>
              </a:solidFill>
            </a:endParaRPr>
          </a:p>
        </p:txBody>
      </p:sp>
      <p:pic>
        <p:nvPicPr>
          <p:cNvPr id="7" name="Picture 6"/>
          <p:cNvPicPr>
            <a:picLocks noChangeAspect="1"/>
          </p:cNvPicPr>
          <p:nvPr/>
        </p:nvPicPr>
        <p:blipFill>
          <a:blip r:embed="rId3"/>
          <a:stretch>
            <a:fillRect/>
          </a:stretch>
        </p:blipFill>
        <p:spPr>
          <a:xfrm>
            <a:off x="297869" y="1653236"/>
            <a:ext cx="2120973" cy="2039003"/>
          </a:xfrm>
          <a:prstGeom prst="rect">
            <a:avLst/>
          </a:prstGeom>
        </p:spPr>
      </p:pic>
      <p:pic>
        <p:nvPicPr>
          <p:cNvPr id="10" name="Picture 9"/>
          <p:cNvPicPr>
            <a:picLocks noChangeAspect="1"/>
          </p:cNvPicPr>
          <p:nvPr/>
        </p:nvPicPr>
        <p:blipFill>
          <a:blip r:embed="rId4"/>
          <a:stretch>
            <a:fillRect/>
          </a:stretch>
        </p:blipFill>
        <p:spPr>
          <a:xfrm>
            <a:off x="2418842" y="1641183"/>
            <a:ext cx="2304123" cy="2113401"/>
          </a:xfrm>
          <a:prstGeom prst="rect">
            <a:avLst/>
          </a:prstGeom>
        </p:spPr>
      </p:pic>
      <p:pic>
        <p:nvPicPr>
          <p:cNvPr id="11" name="Picture 10"/>
          <p:cNvPicPr>
            <a:picLocks noChangeAspect="1"/>
          </p:cNvPicPr>
          <p:nvPr/>
        </p:nvPicPr>
        <p:blipFill>
          <a:blip r:embed="rId5"/>
          <a:stretch>
            <a:fillRect/>
          </a:stretch>
        </p:blipFill>
        <p:spPr>
          <a:xfrm>
            <a:off x="4529691" y="1685703"/>
            <a:ext cx="2202174" cy="2006536"/>
          </a:xfrm>
          <a:prstGeom prst="rect">
            <a:avLst/>
          </a:prstGeom>
        </p:spPr>
      </p:pic>
      <p:sp>
        <p:nvSpPr>
          <p:cNvPr id="12" name="Up Arrow Callout 11"/>
          <p:cNvSpPr/>
          <p:nvPr/>
        </p:nvSpPr>
        <p:spPr>
          <a:xfrm>
            <a:off x="2743250" y="4073239"/>
            <a:ext cx="1572441" cy="76234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GAN 40k</a:t>
            </a:r>
            <a:endParaRPr lang="en-US" sz="2400" dirty="0"/>
          </a:p>
        </p:txBody>
      </p:sp>
      <p:pic>
        <p:nvPicPr>
          <p:cNvPr id="2" name="Picture 1"/>
          <p:cNvPicPr>
            <a:picLocks noChangeAspect="1"/>
          </p:cNvPicPr>
          <p:nvPr/>
        </p:nvPicPr>
        <p:blipFill>
          <a:blip r:embed="rId6"/>
          <a:stretch>
            <a:fillRect/>
          </a:stretch>
        </p:blipFill>
        <p:spPr>
          <a:xfrm>
            <a:off x="6606203" y="1667090"/>
            <a:ext cx="2089225" cy="2039003"/>
          </a:xfrm>
          <a:prstGeom prst="rect">
            <a:avLst/>
          </a:prstGeom>
        </p:spPr>
      </p:pic>
      <p:sp>
        <p:nvSpPr>
          <p:cNvPr id="14" name="Up Arrow Callout 13"/>
          <p:cNvSpPr/>
          <p:nvPr/>
        </p:nvSpPr>
        <p:spPr>
          <a:xfrm>
            <a:off x="536989" y="4073239"/>
            <a:ext cx="1575829" cy="76234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GAN 10k</a:t>
            </a:r>
            <a:endParaRPr lang="en-US" sz="2400" dirty="0"/>
          </a:p>
        </p:txBody>
      </p:sp>
      <p:sp>
        <p:nvSpPr>
          <p:cNvPr id="15" name="Up Arrow Callout 14"/>
          <p:cNvSpPr/>
          <p:nvPr/>
        </p:nvSpPr>
        <p:spPr>
          <a:xfrm>
            <a:off x="4844557" y="4073413"/>
            <a:ext cx="1572441" cy="76234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GAN80k</a:t>
            </a:r>
            <a:endParaRPr lang="en-US" sz="2400" dirty="0"/>
          </a:p>
        </p:txBody>
      </p:sp>
      <p:sp>
        <p:nvSpPr>
          <p:cNvPr id="16" name="Up Arrow Callout 15"/>
          <p:cNvSpPr/>
          <p:nvPr/>
        </p:nvSpPr>
        <p:spPr>
          <a:xfrm>
            <a:off x="6731865" y="4073239"/>
            <a:ext cx="1963563" cy="762348"/>
          </a:xfrm>
          <a:prstGeom prst="upArrowCallou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DCGAN 10k</a:t>
            </a:r>
            <a:endParaRPr lang="en-US" sz="2400" dirty="0"/>
          </a:p>
        </p:txBody>
      </p:sp>
      <p:sp>
        <p:nvSpPr>
          <p:cNvPr id="3" name="TextBox 2"/>
          <p:cNvSpPr txBox="1"/>
          <p:nvPr/>
        </p:nvSpPr>
        <p:spPr>
          <a:xfrm>
            <a:off x="383343" y="1177717"/>
            <a:ext cx="6033655" cy="461665"/>
          </a:xfrm>
          <a:prstGeom prst="rect">
            <a:avLst/>
          </a:prstGeom>
          <a:noFill/>
        </p:spPr>
        <p:txBody>
          <a:bodyPr wrap="square" rtlCol="0">
            <a:spAutoFit/>
          </a:bodyPr>
          <a:lstStyle/>
          <a:p>
            <a:r>
              <a:rPr lang="en-US" sz="2400" dirty="0" smtClean="0"/>
              <a:t>Step based evaluation:</a:t>
            </a:r>
            <a:endParaRPr lang="en-US" sz="2400" dirty="0"/>
          </a:p>
        </p:txBody>
      </p:sp>
    </p:spTree>
    <p:extLst>
      <p:ext uri="{BB962C8B-B14F-4D97-AF65-F5344CB8AC3E}">
        <p14:creationId xmlns:p14="http://schemas.microsoft.com/office/powerpoint/2010/main" val="3454866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28</a:t>
            </a:fld>
            <a:endParaRPr dirty="0">
              <a:solidFill>
                <a:schemeClr val="lt2"/>
              </a:solidFill>
            </a:endParaRPr>
          </a:p>
        </p:txBody>
      </p:sp>
      <p:sp>
        <p:nvSpPr>
          <p:cNvPr id="3" name="TextBox 2"/>
          <p:cNvSpPr txBox="1"/>
          <p:nvPr/>
        </p:nvSpPr>
        <p:spPr>
          <a:xfrm>
            <a:off x="3409320" y="1254365"/>
            <a:ext cx="2164422"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2400" dirty="0" smtClean="0"/>
              <a:t>This is the end</a:t>
            </a:r>
            <a:endParaRPr lang="en-US" sz="2400"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633" y="1981967"/>
            <a:ext cx="3302733" cy="260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515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a:t>
            </a:fld>
            <a:endParaRPr dirty="0">
              <a:solidFill>
                <a:schemeClr val="lt2"/>
              </a:solidFill>
            </a:endParaRPr>
          </a:p>
        </p:txBody>
      </p:sp>
      <p:sp>
        <p:nvSpPr>
          <p:cNvPr id="5" name="Shape 99"/>
          <p:cNvSpPr txBox="1">
            <a:spLocks/>
          </p:cNvSpPr>
          <p:nvPr/>
        </p:nvSpPr>
        <p:spPr>
          <a:xfrm>
            <a:off x="311700" y="1584644"/>
            <a:ext cx="5236484" cy="2825261"/>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SzPts val="1400"/>
              <a:buFont typeface="Arial" panose="020B0604020202020204" pitchFamily="34" charset="0"/>
              <a:buChar char="■"/>
              <a:defRPr sz="1350" kern="1200">
                <a:solidFill>
                  <a:schemeClr val="tx1"/>
                </a:solidFill>
                <a:latin typeface="+mn-lt"/>
                <a:ea typeface="+mn-ea"/>
                <a:cs typeface="+mn-cs"/>
              </a:defRPr>
            </a:lvl9pPr>
          </a:lstStyle>
          <a:p>
            <a:pPr marL="114300" indent="0">
              <a:buNone/>
            </a:pPr>
            <a:r>
              <a:rPr lang="en-US" sz="2800" dirty="0">
                <a:ea typeface="Georgia"/>
                <a:cs typeface="Georgia"/>
                <a:sym typeface="Georgia"/>
              </a:rPr>
              <a:t>Forger and an investigator:</a:t>
            </a:r>
          </a:p>
          <a:p>
            <a:pPr marL="114300" indent="0">
              <a:buNone/>
            </a:pPr>
            <a:r>
              <a:rPr lang="en-US" dirty="0"/>
              <a:t>Forger: create fraudulent imitations</a:t>
            </a:r>
          </a:p>
          <a:p>
            <a:pPr marL="114300" indent="0">
              <a:buNone/>
            </a:pPr>
            <a:r>
              <a:rPr lang="en-US" dirty="0"/>
              <a:t>Investigator: catch these forgers who create the fraudulent </a:t>
            </a:r>
          </a:p>
          <a:p>
            <a:pPr marL="114300" indent="0">
              <a:buNone/>
            </a:pPr>
            <a:r>
              <a:rPr lang="en-US" dirty="0"/>
              <a:t>contest of forger vs investigator goes on</a:t>
            </a:r>
          </a:p>
          <a:p>
            <a:pPr marL="114300" indent="0">
              <a:buNone/>
            </a:pPr>
            <a:r>
              <a:rPr lang="en-US" dirty="0"/>
              <a:t>world class investigators (and unfortunately world class forger)</a:t>
            </a:r>
            <a:endParaRPr lang="en-US" sz="2800" dirty="0">
              <a:ea typeface="Georgia"/>
              <a:cs typeface="Georgia"/>
              <a:sym typeface="Georgia"/>
            </a:endParaRPr>
          </a:p>
        </p:txBody>
      </p:sp>
      <p:pic>
        <p:nvPicPr>
          <p:cNvPr id="6146" name="Picture 2" descr="Image result for imitations of original paint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190" y="1584644"/>
            <a:ext cx="2817683" cy="2817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490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4</a:t>
            </a:fld>
            <a:endParaRPr dirty="0">
              <a:solidFill>
                <a:schemeClr val="lt2"/>
              </a:solidFill>
            </a:endParaRPr>
          </a:p>
        </p:txBody>
      </p:sp>
      <p:pic>
        <p:nvPicPr>
          <p:cNvPr id="9218" name="Picture 2" descr="Image result for generative adversarial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94" y="1844658"/>
            <a:ext cx="6217207" cy="27113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53115" y="1017725"/>
            <a:ext cx="3579185" cy="52322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sz="2800" dirty="0">
                <a:solidFill>
                  <a:srgbClr val="080E14"/>
                </a:solidFill>
              </a:rPr>
              <a:t> Two main components</a:t>
            </a:r>
            <a:endParaRPr lang="en-US" sz="2800" dirty="0"/>
          </a:p>
        </p:txBody>
      </p:sp>
      <p:sp>
        <p:nvSpPr>
          <p:cNvPr id="3" name="Down Arrow 2"/>
          <p:cNvSpPr/>
          <p:nvPr/>
        </p:nvSpPr>
        <p:spPr>
          <a:xfrm rot="3242823">
            <a:off x="4190015" y="959033"/>
            <a:ext cx="247135" cy="3003920"/>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Down Arrow 8"/>
          <p:cNvSpPr/>
          <p:nvPr/>
        </p:nvSpPr>
        <p:spPr>
          <a:xfrm rot="2879342">
            <a:off x="6675491" y="1180448"/>
            <a:ext cx="247135" cy="2374862"/>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3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Define GAN</a:t>
            </a:r>
            <a:endParaRPr sz="3600" dirty="0">
              <a:latin typeface="+mn-lt"/>
              <a:ea typeface="Georgia"/>
              <a:cs typeface="Georgia"/>
              <a:sym typeface="Georgia"/>
            </a:endParaRPr>
          </a:p>
        </p:txBody>
      </p:sp>
      <p:sp>
        <p:nvSpPr>
          <p:cNvPr id="106" name="Shape 106"/>
          <p:cNvSpPr txBox="1">
            <a:spLocks noGrp="1"/>
          </p:cNvSpPr>
          <p:nvPr>
            <p:ph type="body" idx="1"/>
          </p:nvPr>
        </p:nvSpPr>
        <p:spPr>
          <a:xfrm>
            <a:off x="919083" y="1152475"/>
            <a:ext cx="7553375" cy="2585444"/>
          </a:xfrm>
          <a:prstGeom prst="rect">
            <a:avLst/>
          </a:prstGeom>
        </p:spPr>
        <p:txBody>
          <a:bodyPr spcFirstLastPara="1" wrap="square" lIns="91425" tIns="91425" rIns="91425" bIns="91425" anchor="t" anchorCtr="0">
            <a:noAutofit/>
          </a:bodyPr>
          <a:lstStyle/>
          <a:p>
            <a:pPr marL="114300" lvl="0" indent="0">
              <a:buNone/>
            </a:pPr>
            <a:r>
              <a:rPr lang="en-US" sz="2800" dirty="0" err="1"/>
              <a:t>Pdata</a:t>
            </a:r>
            <a:r>
              <a:rPr lang="en-US" sz="2800" dirty="0"/>
              <a:t>(x) -&gt;  The distribution of real data</a:t>
            </a:r>
            <a:br>
              <a:rPr lang="en-US" sz="2800" dirty="0"/>
            </a:br>
            <a:r>
              <a:rPr lang="en-US" sz="2800" dirty="0"/>
              <a:t>X -&gt;              Sample from </a:t>
            </a:r>
            <a:r>
              <a:rPr lang="en-US" sz="2800" dirty="0" err="1"/>
              <a:t>pdata</a:t>
            </a:r>
            <a:r>
              <a:rPr lang="en-US" sz="2800" dirty="0"/>
              <a:t>(x)</a:t>
            </a:r>
            <a:br>
              <a:rPr lang="en-US" sz="2800" dirty="0"/>
            </a:br>
            <a:r>
              <a:rPr lang="en-US" sz="2800" dirty="0"/>
              <a:t>P(z) -&gt;         Distribution of generator</a:t>
            </a:r>
            <a:br>
              <a:rPr lang="en-US" sz="2800" dirty="0"/>
            </a:br>
            <a:r>
              <a:rPr lang="en-US" sz="2800" dirty="0"/>
              <a:t>Z -&gt;              Sample from p(z)</a:t>
            </a:r>
            <a:br>
              <a:rPr lang="en-US" sz="2800" dirty="0"/>
            </a:br>
            <a:r>
              <a:rPr lang="en-US" sz="2800" dirty="0"/>
              <a:t>G(z) -&gt;         Generator Network</a:t>
            </a:r>
            <a:br>
              <a:rPr lang="en-US" sz="2800" dirty="0"/>
            </a:br>
            <a:r>
              <a:rPr lang="en-US" sz="2800" dirty="0"/>
              <a:t>D(x) -&gt;         Discriminator Network</a:t>
            </a:r>
            <a:r>
              <a:rPr lang="en" dirty="0">
                <a:latin typeface="Georgia"/>
                <a:ea typeface="Georgia"/>
                <a:cs typeface="Georgia"/>
                <a:sym typeface="Georgia"/>
              </a:rPr>
              <a:t/>
            </a:r>
            <a:br>
              <a:rPr lang="en" dirty="0">
                <a:latin typeface="Georgia"/>
                <a:ea typeface="Georgia"/>
                <a:cs typeface="Georgia"/>
                <a:sym typeface="Georgia"/>
              </a:rPr>
            </a:br>
            <a:endParaRPr dirty="0">
              <a:latin typeface="Georgia"/>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5</a:t>
            </a:fld>
            <a:endParaRPr>
              <a:solidFill>
                <a:schemeClr val="lt2"/>
              </a:solidFill>
            </a:endParaRPr>
          </a:p>
        </p:txBody>
      </p:sp>
      <p:pic>
        <p:nvPicPr>
          <p:cNvPr id="10242" name="Picture 2" descr="https://s3-ap-south-1.amazonaws.com/av-blog-media/wp-content/uploads/2017/06/14180916/g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970" y="3812266"/>
            <a:ext cx="5810250" cy="1047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Define GANs</a:t>
            </a:r>
            <a:endParaRPr sz="3600" dirty="0">
              <a:latin typeface="+mn-lt"/>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6</a:t>
            </a:fld>
            <a:endParaRPr>
              <a:solidFill>
                <a:schemeClr val="lt2"/>
              </a:solidFill>
            </a:endParaRPr>
          </a:p>
        </p:txBody>
      </p:sp>
      <p:pic>
        <p:nvPicPr>
          <p:cNvPr id="10242" name="Picture 2" descr="https://s3-ap-south-1.amazonaws.com/av-blog-media/wp-content/uploads/2017/06/14180916/g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928" y="1522454"/>
            <a:ext cx="5810250" cy="104775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434280" y="1910531"/>
            <a:ext cx="2296297" cy="758528"/>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Oval 9"/>
          <p:cNvSpPr/>
          <p:nvPr/>
        </p:nvSpPr>
        <p:spPr>
          <a:xfrm>
            <a:off x="4730578" y="1865223"/>
            <a:ext cx="2689653" cy="803836"/>
          </a:xfrm>
          <a:prstGeom prst="ellipse">
            <a:avLst/>
          </a:prstGeom>
          <a:noFill/>
          <a:ln w="127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Oval 5"/>
          <p:cNvSpPr/>
          <p:nvPr/>
        </p:nvSpPr>
        <p:spPr>
          <a:xfrm>
            <a:off x="886597" y="3328231"/>
            <a:ext cx="3095368" cy="155077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dirty="0">
                <a:solidFill>
                  <a:srgbClr val="080E14"/>
                </a:solidFill>
              </a:rPr>
              <a:t>Entropy of (</a:t>
            </a:r>
            <a:r>
              <a:rPr lang="en-US" sz="2000" dirty="0" err="1">
                <a:solidFill>
                  <a:srgbClr val="080E14"/>
                </a:solidFill>
              </a:rPr>
              <a:t>pdata</a:t>
            </a:r>
            <a:r>
              <a:rPr lang="en-US" sz="2000" dirty="0">
                <a:solidFill>
                  <a:srgbClr val="080E14"/>
                </a:solidFill>
              </a:rPr>
              <a:t>(x))</a:t>
            </a:r>
            <a:endParaRPr lang="en-US" sz="2000" dirty="0"/>
          </a:p>
          <a:p>
            <a:r>
              <a:rPr lang="en-US" sz="2000" dirty="0">
                <a:solidFill>
                  <a:srgbClr val="080E14"/>
                </a:solidFill>
              </a:rPr>
              <a:t>data from real distribution</a:t>
            </a:r>
          </a:p>
        </p:txBody>
      </p:sp>
      <p:sp>
        <p:nvSpPr>
          <p:cNvPr id="12" name="Oval 11"/>
          <p:cNvSpPr/>
          <p:nvPr/>
        </p:nvSpPr>
        <p:spPr>
          <a:xfrm>
            <a:off x="5651440" y="3414679"/>
            <a:ext cx="3095368" cy="1550773"/>
          </a:xfrm>
          <a:prstGeom prst="ellipse">
            <a:avLst/>
          </a:prstGeom>
          <a:solidFill>
            <a:srgbClr val="FFC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dirty="0">
                <a:solidFill>
                  <a:srgbClr val="080E14"/>
                </a:solidFill>
              </a:rPr>
              <a:t>Entropy of (p(z)) </a:t>
            </a:r>
            <a:endParaRPr lang="en-US" sz="2000" dirty="0"/>
          </a:p>
          <a:p>
            <a:r>
              <a:rPr lang="en-US" sz="2000" dirty="0">
                <a:solidFill>
                  <a:srgbClr val="080E14"/>
                </a:solidFill>
              </a:rPr>
              <a:t>data from random input </a:t>
            </a:r>
          </a:p>
        </p:txBody>
      </p:sp>
      <p:cxnSp>
        <p:nvCxnSpPr>
          <p:cNvPr id="8" name="Straight Arrow Connector 7"/>
          <p:cNvCxnSpPr>
            <a:stCxn id="5" idx="4"/>
          </p:cNvCxnSpPr>
          <p:nvPr/>
        </p:nvCxnSpPr>
        <p:spPr>
          <a:xfrm flipH="1">
            <a:off x="2631991" y="2669059"/>
            <a:ext cx="950438" cy="65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4"/>
          </p:cNvCxnSpPr>
          <p:nvPr/>
        </p:nvCxnSpPr>
        <p:spPr>
          <a:xfrm>
            <a:off x="6075405" y="2669059"/>
            <a:ext cx="838200" cy="74562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034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Define GANs</a:t>
            </a:r>
            <a:endParaRPr sz="3600" dirty="0">
              <a:latin typeface="+mn-lt"/>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7</a:t>
            </a:fld>
            <a:endParaRPr>
              <a:solidFill>
                <a:schemeClr val="lt2"/>
              </a:solidFill>
            </a:endParaRPr>
          </a:p>
        </p:txBody>
      </p:sp>
      <p:pic>
        <p:nvPicPr>
          <p:cNvPr id="10242" name="Picture 2" descr="https://s3-ap-south-1.amazonaws.com/av-blog-media/wp-content/uploads/2017/06/14180916/g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928" y="1522454"/>
            <a:ext cx="5810250" cy="104775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434280" y="1910531"/>
            <a:ext cx="5097163" cy="758528"/>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Oval 9"/>
          <p:cNvSpPr/>
          <p:nvPr/>
        </p:nvSpPr>
        <p:spPr>
          <a:xfrm>
            <a:off x="4720281" y="1885819"/>
            <a:ext cx="2971799" cy="838850"/>
          </a:xfrm>
          <a:prstGeom prst="ellipse">
            <a:avLst/>
          </a:prstGeom>
          <a:noFill/>
          <a:ln w="127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Oval 5"/>
          <p:cNvSpPr/>
          <p:nvPr/>
        </p:nvSpPr>
        <p:spPr>
          <a:xfrm>
            <a:off x="886597" y="3328231"/>
            <a:ext cx="3095368" cy="155077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solidFill>
                  <a:schemeClr val="tx1"/>
                </a:solidFill>
              </a:rPr>
              <a:t>Discriminator is trying to maximize our function V</a:t>
            </a:r>
            <a:endParaRPr lang="en-US" sz="2000" dirty="0">
              <a:solidFill>
                <a:schemeClr val="tx1"/>
              </a:solidFill>
            </a:endParaRPr>
          </a:p>
        </p:txBody>
      </p:sp>
      <p:sp>
        <p:nvSpPr>
          <p:cNvPr id="12" name="Oval 11"/>
          <p:cNvSpPr/>
          <p:nvPr/>
        </p:nvSpPr>
        <p:spPr>
          <a:xfrm>
            <a:off x="5651440" y="3414679"/>
            <a:ext cx="3095368" cy="1550773"/>
          </a:xfrm>
          <a:prstGeom prst="ellipse">
            <a:avLst/>
          </a:prstGeom>
          <a:solidFill>
            <a:srgbClr val="FFC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solidFill>
                  <a:schemeClr val="tx1"/>
                </a:solidFill>
              </a:rPr>
              <a:t>Generator is trying to minimize the function V</a:t>
            </a:r>
            <a:endParaRPr lang="en-US" sz="2000" dirty="0">
              <a:solidFill>
                <a:schemeClr val="tx1"/>
              </a:solidFill>
            </a:endParaRPr>
          </a:p>
        </p:txBody>
      </p:sp>
      <p:cxnSp>
        <p:nvCxnSpPr>
          <p:cNvPr id="8" name="Straight Arrow Connector 7"/>
          <p:cNvCxnSpPr>
            <a:stCxn id="5" idx="4"/>
          </p:cNvCxnSpPr>
          <p:nvPr/>
        </p:nvCxnSpPr>
        <p:spPr>
          <a:xfrm flipH="1">
            <a:off x="2631991" y="2669059"/>
            <a:ext cx="2350871" cy="65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4"/>
          </p:cNvCxnSpPr>
          <p:nvPr/>
        </p:nvCxnSpPr>
        <p:spPr>
          <a:xfrm>
            <a:off x="6206181" y="2724669"/>
            <a:ext cx="707424" cy="6652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64510" y="2671376"/>
            <a:ext cx="589713" cy="369332"/>
          </a:xfrm>
          <a:prstGeom prst="rect">
            <a:avLst/>
          </a:prstGeom>
          <a:noFill/>
        </p:spPr>
        <p:txBody>
          <a:bodyPr wrap="none" rtlCol="0">
            <a:spAutoFit/>
          </a:bodyPr>
          <a:lstStyle/>
          <a:p>
            <a:r>
              <a:rPr lang="en-US" dirty="0"/>
              <a:t>Max</a:t>
            </a:r>
          </a:p>
        </p:txBody>
      </p:sp>
      <p:sp>
        <p:nvSpPr>
          <p:cNvPr id="18" name="TextBox 17"/>
          <p:cNvSpPr txBox="1"/>
          <p:nvPr/>
        </p:nvSpPr>
        <p:spPr>
          <a:xfrm>
            <a:off x="6494505" y="2754327"/>
            <a:ext cx="556563"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513812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Training GAN</a:t>
            </a:r>
            <a:endParaRPr sz="3600" dirty="0">
              <a:latin typeface="+mn-lt"/>
              <a:ea typeface="Georgia"/>
              <a:cs typeface="Georgia"/>
              <a:sym typeface="Georgia"/>
            </a:endParaRPr>
          </a:p>
        </p:txBody>
      </p:sp>
      <p:sp>
        <p:nvSpPr>
          <p:cNvPr id="106" name="Shape 106"/>
          <p:cNvSpPr txBox="1">
            <a:spLocks noGrp="1"/>
          </p:cNvSpPr>
          <p:nvPr>
            <p:ph type="body" idx="1"/>
          </p:nvPr>
        </p:nvSpPr>
        <p:spPr>
          <a:xfrm>
            <a:off x="919084" y="1152475"/>
            <a:ext cx="7316694" cy="552757"/>
          </a:xfrm>
          <a:prstGeom prst="rect">
            <a:avLst/>
          </a:prstGeom>
        </p:spPr>
        <p:txBody>
          <a:bodyPr spcFirstLastPara="1" wrap="square" lIns="91425" tIns="91425" rIns="91425" bIns="91425" anchor="t" anchorCtr="0">
            <a:noAutofit/>
          </a:bodyPr>
          <a:lstStyle/>
          <a:p>
            <a:pPr marL="114300" lvl="0" indent="0" algn="ctr">
              <a:buNone/>
            </a:pPr>
            <a:r>
              <a:rPr lang="en-US" sz="2800" dirty="0"/>
              <a:t>Pass 1: Freeze generator, Training discriminator</a:t>
            </a:r>
            <a:r>
              <a:rPr lang="en" dirty="0">
                <a:latin typeface="Georgia"/>
                <a:ea typeface="Georgia"/>
                <a:cs typeface="Georgia"/>
                <a:sym typeface="Georgia"/>
              </a:rPr>
              <a:t/>
            </a:r>
            <a:br>
              <a:rPr lang="en" dirty="0">
                <a:latin typeface="Georgia"/>
                <a:ea typeface="Georgia"/>
                <a:cs typeface="Georgia"/>
                <a:sym typeface="Georgia"/>
              </a:rPr>
            </a:br>
            <a:endParaRPr dirty="0">
              <a:latin typeface="Georgia"/>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8</a:t>
            </a:fld>
            <a:endParaRPr>
              <a:solidFill>
                <a:schemeClr val="lt2"/>
              </a:solidFill>
            </a:endParaRPr>
          </a:p>
        </p:txBody>
      </p:sp>
      <p:pic>
        <p:nvPicPr>
          <p:cNvPr id="1026" name="Picture 2" descr="https://s3-ap-south-1.amazonaws.com/av-blog-media/wp-content/uploads/2017/06/14204616/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519" y="1839982"/>
            <a:ext cx="4607612" cy="290323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4218709" y="2751270"/>
            <a:ext cx="1212271" cy="1080654"/>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460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Training GAN</a:t>
            </a:r>
            <a:endParaRPr sz="3600" dirty="0">
              <a:latin typeface="+mn-lt"/>
              <a:ea typeface="Georgia"/>
              <a:cs typeface="Georgia"/>
              <a:sym typeface="Georgia"/>
            </a:endParaRPr>
          </a:p>
        </p:txBody>
      </p:sp>
      <p:sp>
        <p:nvSpPr>
          <p:cNvPr id="106" name="Shape 106"/>
          <p:cNvSpPr txBox="1">
            <a:spLocks noGrp="1"/>
          </p:cNvSpPr>
          <p:nvPr>
            <p:ph type="body" idx="1"/>
          </p:nvPr>
        </p:nvSpPr>
        <p:spPr>
          <a:xfrm>
            <a:off x="919084" y="1152475"/>
            <a:ext cx="7316694" cy="552757"/>
          </a:xfrm>
          <a:prstGeom prst="rect">
            <a:avLst/>
          </a:prstGeom>
        </p:spPr>
        <p:txBody>
          <a:bodyPr spcFirstLastPara="1" wrap="square" lIns="91425" tIns="91425" rIns="91425" bIns="91425" anchor="t" anchorCtr="0">
            <a:noAutofit/>
          </a:bodyPr>
          <a:lstStyle/>
          <a:p>
            <a:pPr marL="114300" lvl="0" indent="0" algn="ctr">
              <a:buNone/>
            </a:pPr>
            <a:r>
              <a:rPr lang="en-US" sz="2800" dirty="0"/>
              <a:t>Pass 2: freeze discriminator, Train generator</a:t>
            </a:r>
            <a:r>
              <a:rPr lang="en" dirty="0">
                <a:latin typeface="Georgia"/>
                <a:ea typeface="Georgia"/>
                <a:cs typeface="Georgia"/>
                <a:sym typeface="Georgia"/>
              </a:rPr>
              <a:t/>
            </a:r>
            <a:br>
              <a:rPr lang="en" dirty="0">
                <a:latin typeface="Georgia"/>
                <a:ea typeface="Georgia"/>
                <a:cs typeface="Georgia"/>
                <a:sym typeface="Georgia"/>
              </a:rPr>
            </a:br>
            <a:endParaRPr dirty="0">
              <a:latin typeface="Georgia"/>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9</a:t>
            </a:fld>
            <a:endParaRPr>
              <a:solidFill>
                <a:schemeClr val="lt2"/>
              </a:solidFill>
            </a:endParaRPr>
          </a:p>
        </p:txBody>
      </p:sp>
      <p:pic>
        <p:nvPicPr>
          <p:cNvPr id="3" name="Picture 2" descr="https://s3-ap-south-1.amazonaws.com/av-blog-media/wp-content/uploads/2017/06/14204626/s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611" y="1705232"/>
            <a:ext cx="5131044" cy="3233041"/>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3021356" y="3169494"/>
            <a:ext cx="1087582" cy="101138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900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4444</TotalTime>
  <Words>2400</Words>
  <Application>Microsoft Office PowerPoint</Application>
  <PresentationFormat>On-screen Show (16:9)</PresentationFormat>
  <Paragraphs>142</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Georgia</vt:lpstr>
      <vt:lpstr>Wingdings</vt:lpstr>
      <vt:lpstr>Office Theme</vt:lpstr>
      <vt:lpstr>What is GANs</vt:lpstr>
      <vt:lpstr>What is GANs</vt:lpstr>
      <vt:lpstr>What is GANs</vt:lpstr>
      <vt:lpstr>What is GANs</vt:lpstr>
      <vt:lpstr>Define GAN</vt:lpstr>
      <vt:lpstr>Define GANs</vt:lpstr>
      <vt:lpstr>Define GANs</vt:lpstr>
      <vt:lpstr>Training GAN</vt:lpstr>
      <vt:lpstr>Training GAN</vt:lpstr>
      <vt:lpstr>GANs project: Define problem</vt:lpstr>
      <vt:lpstr>GANs project: Define architecture</vt:lpstr>
      <vt:lpstr>GANs project: Define architecture</vt:lpstr>
      <vt:lpstr>GANs project: Training</vt:lpstr>
      <vt:lpstr>GANs project: Results</vt:lpstr>
      <vt:lpstr>GANs project: Results</vt:lpstr>
      <vt:lpstr>GANs project: Results</vt:lpstr>
      <vt:lpstr>GANs project: Results</vt:lpstr>
      <vt:lpstr>GANs project: Results</vt:lpstr>
      <vt:lpstr>GANs project: Results</vt:lpstr>
      <vt:lpstr>GANs project: Analysis</vt:lpstr>
      <vt:lpstr>GANs project: Analysis</vt:lpstr>
      <vt:lpstr>GANs project: DCGAN Deep Convolutional Generative Adversarial Network </vt:lpstr>
      <vt:lpstr>GANs project: DCGAN Deep Convolutional Generative Adversarial Network </vt:lpstr>
      <vt:lpstr>GANs project: DCGAN Deep Convolutional Generative Adversarial Network </vt:lpstr>
      <vt:lpstr>GANs project: DCGAN Deep Convolutional Generative Adversarial Network </vt:lpstr>
      <vt:lpstr>GANs project: Analysis</vt:lpstr>
      <vt:lpstr>GANs project: Analysis</vt:lpstr>
      <vt:lpstr>GANs project: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TensorFlow!</dc:title>
  <dc:creator>xxliu10</dc:creator>
  <cp:lastModifiedBy>xxliu10</cp:lastModifiedBy>
  <cp:revision>89</cp:revision>
  <dcterms:modified xsi:type="dcterms:W3CDTF">2018-05-02T21:11:18Z</dcterms:modified>
</cp:coreProperties>
</file>