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1"/>
  </p:notesMasterIdLst>
  <p:sldIdLst>
    <p:sldId id="337" r:id="rId2"/>
    <p:sldId id="338" r:id="rId3"/>
    <p:sldId id="367" r:id="rId4"/>
    <p:sldId id="368" r:id="rId5"/>
    <p:sldId id="369" r:id="rId6"/>
    <p:sldId id="370" r:id="rId7"/>
    <p:sldId id="375" r:id="rId8"/>
    <p:sldId id="376" r:id="rId9"/>
    <p:sldId id="374" r:id="rId10"/>
    <p:sldId id="372" r:id="rId11"/>
    <p:sldId id="373" r:id="rId12"/>
    <p:sldId id="377" r:id="rId13"/>
    <p:sldId id="378" r:id="rId14"/>
    <p:sldId id="379" r:id="rId15"/>
    <p:sldId id="380" r:id="rId16"/>
    <p:sldId id="381" r:id="rId17"/>
    <p:sldId id="382" r:id="rId18"/>
    <p:sldId id="383" r:id="rId19"/>
    <p:sldId id="366"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p:cViewPr varScale="1">
        <p:scale>
          <a:sx n="130" d="100"/>
          <a:sy n="130" d="100"/>
        </p:scale>
        <p:origin x="82" y="91"/>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367162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114111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03911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324423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527868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469062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399451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502950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967138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993592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189507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8870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974675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212857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564928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803081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546009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830496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65780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32A2461-C089-4F78-8FCB-9D7DF6352CE9}"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38869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2A2461-C089-4F78-8FCB-9D7DF6352CE9}"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00601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2A2461-C089-4F78-8FCB-9D7DF6352CE9}"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502611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271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2A2461-C089-4F78-8FCB-9D7DF6352CE9}"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972950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2A2461-C089-4F78-8FCB-9D7DF6352CE9}"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248567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2A2461-C089-4F78-8FCB-9D7DF6352CE9}" type="datetimeFigureOut">
              <a:rPr lang="en-US" smtClean="0"/>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647204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2A2461-C089-4F78-8FCB-9D7DF6352CE9}" type="datetimeFigureOut">
              <a:rPr lang="en-US" smtClean="0"/>
              <a:t>5/9/2018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524268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2A2461-C089-4F78-8FCB-9D7DF6352CE9}" type="datetimeFigureOut">
              <a:rPr lang="en-US" smtClean="0"/>
              <a:t>5/9/2018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575710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A2461-C089-4F78-8FCB-9D7DF6352CE9}" type="datetimeFigureOut">
              <a:rPr lang="en-US" smtClean="0"/>
              <a:t>5/9/2018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9584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32A2461-C089-4F78-8FCB-9D7DF6352CE9}" type="datetimeFigureOut">
              <a:rPr lang="en-US" smtClean="0"/>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58120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32A2461-C089-4F78-8FCB-9D7DF6352CE9}" type="datetimeFigureOut">
              <a:rPr lang="en-US" smtClean="0"/>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82839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github.com/CMWENLIU/deep-learning-TF/blob/master/rnn.ipynb"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32A2461-C089-4F78-8FCB-9D7DF6352CE9}" type="datetimeFigureOut">
              <a:rPr lang="en-US" smtClean="0"/>
              <a:t>5/9/2018</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689615" y="108667"/>
            <a:ext cx="1368449" cy="428046"/>
          </a:xfrm>
          <a:prstGeom prst="rect">
            <a:avLst/>
          </a:prstGeom>
        </p:spPr>
      </p:pic>
      <p:sp>
        <p:nvSpPr>
          <p:cNvPr id="8" name="TextBox 7"/>
          <p:cNvSpPr txBox="1"/>
          <p:nvPr userDrawn="1"/>
        </p:nvSpPr>
        <p:spPr>
          <a:xfrm>
            <a:off x="628649" y="4733926"/>
            <a:ext cx="4672399" cy="261610"/>
          </a:xfrm>
          <a:prstGeom prst="rect">
            <a:avLst/>
          </a:prstGeom>
          <a:noFill/>
        </p:spPr>
        <p:txBody>
          <a:bodyPr wrap="square" rtlCol="0">
            <a:spAutoFit/>
          </a:bodyPr>
          <a:lstStyle/>
          <a:p>
            <a:r>
              <a:rPr lang="en-US" sz="1100" b="0" dirty="0" smtClean="0">
                <a:latin typeface="+mj-lt"/>
                <a:hlinkClick r:id="rId15"/>
              </a:rPr>
              <a:t>Source code</a:t>
            </a:r>
            <a:r>
              <a:rPr lang="en-US" sz="1100" b="0" baseline="0" dirty="0" smtClean="0">
                <a:latin typeface="+mj-lt"/>
                <a:hlinkClick r:id="rId15"/>
              </a:rPr>
              <a:t> for </a:t>
            </a:r>
            <a:r>
              <a:rPr lang="en-US" sz="1100" b="0" baseline="0" dirty="0" smtClean="0">
                <a:latin typeface="+mj-lt"/>
                <a:hlinkClick r:id="rId15"/>
              </a:rPr>
              <a:t>RNN </a:t>
            </a:r>
            <a:r>
              <a:rPr lang="en-US" sz="1100" b="0" i="0" kern="1200" dirty="0" smtClean="0">
                <a:solidFill>
                  <a:schemeClr val="tx1"/>
                </a:solidFill>
                <a:effectLst/>
                <a:latin typeface="+mj-lt"/>
                <a:ea typeface="+mn-ea"/>
                <a:cs typeface="+mn-cs"/>
                <a:hlinkClick r:id="rId15"/>
              </a:rPr>
              <a:t>Recurrent Neural Network</a:t>
            </a:r>
            <a:endParaRPr lang="en-US" sz="1100" b="0" i="0" kern="1200" dirty="0">
              <a:solidFill>
                <a:schemeClr val="tx1"/>
              </a:solidFill>
              <a:effectLst/>
              <a:latin typeface="+mj-lt"/>
              <a:ea typeface="+mn-ea"/>
              <a:cs typeface="+mn-cs"/>
            </a:endParaRPr>
          </a:p>
        </p:txBody>
      </p:sp>
    </p:spTree>
    <p:extLst>
      <p:ext uri="{BB962C8B-B14F-4D97-AF65-F5344CB8AC3E}">
        <p14:creationId xmlns:p14="http://schemas.microsoft.com/office/powerpoint/2010/main" val="194415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smtClean="0">
                <a:latin typeface="+mn-lt"/>
                <a:ea typeface="Georgia"/>
                <a:cs typeface="Georgia"/>
                <a:sym typeface="Georgia"/>
              </a:rPr>
              <a:t>RNN(Recurrent Neural Network)</a:t>
            </a:r>
            <a:endParaRPr sz="3600" dirty="0">
              <a:latin typeface="+mn-lt"/>
              <a:ea typeface="Georgia"/>
              <a:cs typeface="Georgia"/>
              <a:sym typeface="Georgia"/>
            </a:endParaRPr>
          </a:p>
        </p:txBody>
      </p:sp>
      <p:sp>
        <p:nvSpPr>
          <p:cNvPr id="99" name="Shape 99"/>
          <p:cNvSpPr txBox="1">
            <a:spLocks noGrp="1"/>
          </p:cNvSpPr>
          <p:nvPr>
            <p:ph type="body" idx="1"/>
          </p:nvPr>
        </p:nvSpPr>
        <p:spPr>
          <a:xfrm>
            <a:off x="504092" y="1152475"/>
            <a:ext cx="7842897" cy="2949968"/>
          </a:xfrm>
          <a:prstGeom prst="rect">
            <a:avLst/>
          </a:prstGeom>
        </p:spPr>
        <p:txBody>
          <a:bodyPr spcFirstLastPara="1" wrap="square" lIns="91425" tIns="91425" rIns="91425" bIns="91425" anchor="t" anchorCtr="0">
            <a:noAutofit/>
          </a:bodyPr>
          <a:lstStyle/>
          <a:p>
            <a:pPr marL="628650" lvl="0" indent="-514350">
              <a:buFont typeface="+mj-lt"/>
              <a:buAutoNum type="arabicPeriod"/>
            </a:pPr>
            <a:r>
              <a:rPr lang="en-US" sz="2800" dirty="0" smtClean="0">
                <a:ea typeface="Georgia"/>
                <a:cs typeface="Georgia"/>
                <a:sym typeface="Georgia"/>
              </a:rPr>
              <a:t>Why need RNN</a:t>
            </a:r>
          </a:p>
          <a:p>
            <a:pPr marL="628650" lvl="0" indent="-514350">
              <a:buFont typeface="+mj-lt"/>
              <a:buAutoNum type="arabicPeriod"/>
            </a:pPr>
            <a:r>
              <a:rPr lang="en-US" sz="2800" dirty="0" smtClean="0">
                <a:ea typeface="Georgia"/>
                <a:cs typeface="Georgia"/>
                <a:sym typeface="Georgia"/>
              </a:rPr>
              <a:t>What is RNN</a:t>
            </a:r>
          </a:p>
          <a:p>
            <a:pPr marL="628650" lvl="0" indent="-514350">
              <a:buFont typeface="+mj-lt"/>
              <a:buAutoNum type="arabicPeriod"/>
            </a:pPr>
            <a:r>
              <a:rPr lang="en-US" sz="2800" dirty="0" smtClean="0">
                <a:ea typeface="Georgia"/>
                <a:cs typeface="Georgia"/>
                <a:sym typeface="Georgia"/>
              </a:rPr>
              <a:t>Architecture of RNN</a:t>
            </a:r>
          </a:p>
          <a:p>
            <a:pPr marL="628650" lvl="0" indent="-514350">
              <a:buFont typeface="+mj-lt"/>
              <a:buAutoNum type="arabicPeriod"/>
            </a:pPr>
            <a:r>
              <a:rPr lang="en-US" sz="2800" dirty="0" smtClean="0">
                <a:ea typeface="Georgia"/>
                <a:cs typeface="Georgia"/>
                <a:sym typeface="Georgia"/>
              </a:rPr>
              <a:t>Understand RNN </a:t>
            </a:r>
            <a:r>
              <a:rPr lang="en-US" sz="2800" dirty="0">
                <a:ea typeface="Georgia"/>
                <a:cs typeface="Georgia"/>
                <a:sym typeface="Georgia"/>
              </a:rPr>
              <a:t>- Forward Propagation </a:t>
            </a:r>
            <a:endParaRPr lang="en-US" sz="2800" dirty="0" smtClean="0">
              <a:ea typeface="Georgia"/>
              <a:cs typeface="Georgia"/>
              <a:sym typeface="Georgia"/>
            </a:endParaRPr>
          </a:p>
          <a:p>
            <a:pPr marL="628650" lvl="0" indent="-514350">
              <a:buFont typeface="+mj-lt"/>
              <a:buAutoNum type="arabicPeriod"/>
            </a:pPr>
            <a:r>
              <a:rPr lang="en-US" sz="2800" dirty="0">
                <a:ea typeface="Georgia"/>
                <a:cs typeface="Georgia"/>
                <a:sym typeface="Georgia"/>
              </a:rPr>
              <a:t>Understand RNN </a:t>
            </a:r>
            <a:r>
              <a:rPr lang="en-US" sz="2800" dirty="0" smtClean="0">
                <a:ea typeface="Georgia"/>
                <a:cs typeface="Georgia"/>
                <a:sym typeface="Georgia"/>
              </a:rPr>
              <a:t>- Back propagation</a:t>
            </a:r>
          </a:p>
          <a:p>
            <a:pPr marL="628650" indent="-514350">
              <a:buFont typeface="+mj-lt"/>
              <a:buAutoNum type="arabicPeriod"/>
            </a:pPr>
            <a:r>
              <a:rPr lang="en-US" sz="2800" dirty="0">
                <a:ea typeface="Georgia"/>
                <a:cs typeface="Georgia"/>
              </a:rPr>
              <a:t>Implementation of RNN in </a:t>
            </a:r>
            <a:r>
              <a:rPr lang="en-US" sz="2800" dirty="0" smtClean="0">
                <a:ea typeface="Georgia"/>
                <a:cs typeface="Georgia"/>
              </a:rPr>
              <a:t>TensorFlow</a:t>
            </a:r>
            <a:endParaRPr lang="en-US" sz="2800" dirty="0">
              <a:ea typeface="Georgia"/>
              <a:cs typeface="Georgia"/>
            </a:endParaRPr>
          </a:p>
          <a:p>
            <a:pPr marL="114300" lvl="0" indent="0">
              <a:buNone/>
            </a:pP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a:t>
            </a:fld>
            <a:endParaRPr dirty="0">
              <a:solidFill>
                <a:schemeClr val="lt2"/>
              </a:solidFill>
            </a:endParaRPr>
          </a:p>
        </p:txBody>
      </p:sp>
    </p:spTree>
    <p:extLst>
      <p:ext uri="{BB962C8B-B14F-4D97-AF65-F5344CB8AC3E}">
        <p14:creationId xmlns:p14="http://schemas.microsoft.com/office/powerpoint/2010/main" val="2178628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588569" y="2216435"/>
            <a:ext cx="1515198" cy="919334"/>
          </a:xfrm>
          <a:prstGeom prst="rect">
            <a:avLst/>
          </a:prstGeom>
        </p:spPr>
      </p:pic>
      <p:pic>
        <p:nvPicPr>
          <p:cNvPr id="3" name="Picture 2"/>
          <p:cNvPicPr>
            <a:picLocks noChangeAspect="1"/>
          </p:cNvPicPr>
          <p:nvPr/>
        </p:nvPicPr>
        <p:blipFill>
          <a:blip r:embed="rId4"/>
          <a:stretch>
            <a:fillRect/>
          </a:stretch>
        </p:blipFill>
        <p:spPr>
          <a:xfrm>
            <a:off x="3397785" y="2141933"/>
            <a:ext cx="1595970" cy="1084640"/>
          </a:xfrm>
          <a:prstGeom prst="rect">
            <a:avLst/>
          </a:prstGeom>
        </p:spPr>
      </p:pic>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RNN - </a:t>
            </a:r>
            <a:r>
              <a:rPr lang="en-US" sz="3600" dirty="0">
                <a:latin typeface="+mn-lt"/>
                <a:ea typeface="Georgia"/>
                <a:cs typeface="Georgia"/>
              </a:rPr>
              <a:t>Forward Propagation</a:t>
            </a:r>
            <a:r>
              <a:rPr lang="en-US" sz="3600" dirty="0">
                <a:latin typeface="+mn-lt"/>
              </a:rPr>
              <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smtClean="0">
                <a:sym typeface="Georgia"/>
              </a:rPr>
              <a:t>To understand RNN, let’s see how </a:t>
            </a:r>
            <a:r>
              <a:rPr lang="en-US" dirty="0"/>
              <a:t>Forward Propagation </a:t>
            </a:r>
            <a:r>
              <a:rPr lang="en-US" dirty="0" smtClean="0"/>
              <a:t>works:</a:t>
            </a:r>
          </a:p>
          <a:p>
            <a:pPr marL="114300" indent="0">
              <a:buNone/>
            </a:pPr>
            <a:r>
              <a:rPr lang="en-US" dirty="0" smtClean="0"/>
              <a:t>For the word ‘hello’, we predict the last letter ‘o’ from ‘h’, ‘e’, and ‘l’</a:t>
            </a:r>
            <a:endParaRPr lang="en-US" dirty="0"/>
          </a:p>
        </p:txBody>
      </p:sp>
      <p:sp>
        <p:nvSpPr>
          <p:cNvPr id="2" name="TextBox 1"/>
          <p:cNvSpPr txBox="1"/>
          <p:nvPr/>
        </p:nvSpPr>
        <p:spPr>
          <a:xfrm>
            <a:off x="370320" y="1981607"/>
            <a:ext cx="8340415" cy="230832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smtClean="0"/>
              <a:t>Step 2:</a:t>
            </a:r>
          </a:p>
          <a:p>
            <a:r>
              <a:rPr lang="en-US" sz="2400" dirty="0"/>
              <a:t>calculate </a:t>
            </a:r>
            <a:endParaRPr lang="en-US" sz="2400" dirty="0" smtClean="0"/>
          </a:p>
          <a:p>
            <a:r>
              <a:rPr lang="en-US" sz="2400" dirty="0" smtClean="0"/>
              <a:t>(</a:t>
            </a:r>
            <a:r>
              <a:rPr lang="en-US" sz="2400" dirty="0" err="1" smtClean="0"/>
              <a:t>w</a:t>
            </a:r>
            <a:r>
              <a:rPr lang="en-US" sz="2400" baseline="-25000" dirty="0" err="1" smtClean="0"/>
              <a:t>hh</a:t>
            </a:r>
            <a:r>
              <a:rPr lang="en-US" sz="2400" dirty="0" smtClean="0"/>
              <a:t>*h</a:t>
            </a:r>
            <a:r>
              <a:rPr lang="en-US" sz="2400" baseline="-25000" dirty="0" smtClean="0"/>
              <a:t>t-1</a:t>
            </a:r>
            <a:r>
              <a:rPr lang="en-US" sz="2400" dirty="0" smtClean="0"/>
              <a:t>+bias)</a:t>
            </a:r>
          </a:p>
          <a:p>
            <a:endParaRPr lang="en-US" sz="2400" dirty="0" smtClean="0"/>
          </a:p>
          <a:p>
            <a:endParaRPr lang="en-US" sz="2400" dirty="0" smtClean="0"/>
          </a:p>
          <a:p>
            <a:endParaRPr lang="en-US" sz="2400" dirty="0"/>
          </a:p>
        </p:txBody>
      </p:sp>
      <p:sp>
        <p:nvSpPr>
          <p:cNvPr id="4" name="Rectangle 3"/>
          <p:cNvSpPr/>
          <p:nvPr/>
        </p:nvSpPr>
        <p:spPr>
          <a:xfrm>
            <a:off x="2456679" y="2747529"/>
            <a:ext cx="1102883" cy="1046440"/>
          </a:xfrm>
          <a:prstGeom prst="rect">
            <a:avLst/>
          </a:prstGeom>
        </p:spPr>
        <p:txBody>
          <a:bodyPr wrap="square">
            <a:spAutoFit/>
          </a:bodyPr>
          <a:lstStyle/>
          <a:p>
            <a:r>
              <a:rPr lang="en-US" sz="1600" dirty="0" smtClean="0">
                <a:solidFill>
                  <a:srgbClr val="000000"/>
                </a:solidFill>
              </a:rPr>
              <a:t>Randomly initialized</a:t>
            </a:r>
          </a:p>
          <a:p>
            <a:r>
              <a:rPr lang="en-US" sz="1600" dirty="0" err="1">
                <a:solidFill>
                  <a:srgbClr val="000000"/>
                </a:solidFill>
              </a:rPr>
              <a:t>W</a:t>
            </a:r>
            <a:r>
              <a:rPr lang="en-US" sz="1600" baseline="-25000" dirty="0" err="1">
                <a:solidFill>
                  <a:srgbClr val="000000"/>
                </a:solidFill>
              </a:rPr>
              <a:t>hh</a:t>
            </a:r>
            <a:endParaRPr lang="en-US" sz="1600" baseline="-25000" dirty="0">
              <a:solidFill>
                <a:srgbClr val="000000"/>
              </a:solidFill>
            </a:endParaRPr>
          </a:p>
          <a:p>
            <a:endParaRPr lang="en-US" sz="1400" dirty="0"/>
          </a:p>
        </p:txBody>
      </p:sp>
      <p:sp>
        <p:nvSpPr>
          <p:cNvPr id="17" name="Rectangle 16"/>
          <p:cNvSpPr/>
          <p:nvPr/>
        </p:nvSpPr>
        <p:spPr>
          <a:xfrm>
            <a:off x="5656853" y="2778611"/>
            <a:ext cx="1345230" cy="584775"/>
          </a:xfrm>
          <a:prstGeom prst="rect">
            <a:avLst/>
          </a:prstGeom>
        </p:spPr>
        <p:txBody>
          <a:bodyPr wrap="square">
            <a:spAutoFit/>
          </a:bodyPr>
          <a:lstStyle/>
          <a:p>
            <a:r>
              <a:rPr lang="en-US" sz="1600" dirty="0" smtClean="0"/>
              <a:t>Randomly </a:t>
            </a:r>
            <a:r>
              <a:rPr lang="en-US" sz="1600" dirty="0"/>
              <a:t>initialized </a:t>
            </a:r>
            <a:r>
              <a:rPr lang="en-US" sz="1600" dirty="0" smtClean="0"/>
              <a:t>bias</a:t>
            </a:r>
            <a:endParaRPr lang="en-US" sz="1600" dirty="0"/>
          </a:p>
        </p:txBody>
      </p:sp>
      <p:pic>
        <p:nvPicPr>
          <p:cNvPr id="6146" name="Picture 2" descr="https://s3-ap-south-1.amazonaws.com/av-blog-media/wp-content/uploads/2017/12/06013320/WH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385" y="2373922"/>
            <a:ext cx="914400" cy="4476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s3-ap-south-1.amazonaws.com/av-blog-media/wp-content/uploads/2017/12/06013447/bia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2269" y="2422660"/>
            <a:ext cx="876300" cy="4095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7"/>
          <a:stretch>
            <a:fillRect/>
          </a:stretch>
        </p:blipFill>
        <p:spPr>
          <a:xfrm>
            <a:off x="5150958" y="2396155"/>
            <a:ext cx="456151" cy="467699"/>
          </a:xfrm>
          <a:prstGeom prst="rect">
            <a:avLst/>
          </a:prstGeom>
        </p:spPr>
      </p:pic>
      <p:sp>
        <p:nvSpPr>
          <p:cNvPr id="21" name="Rectangle 20"/>
          <p:cNvSpPr/>
          <p:nvPr/>
        </p:nvSpPr>
        <p:spPr>
          <a:xfrm>
            <a:off x="3669634" y="3116861"/>
            <a:ext cx="2209324" cy="1077218"/>
          </a:xfrm>
          <a:prstGeom prst="rect">
            <a:avLst/>
          </a:prstGeom>
        </p:spPr>
        <p:txBody>
          <a:bodyPr wrap="square">
            <a:spAutoFit/>
          </a:bodyPr>
          <a:lstStyle/>
          <a:p>
            <a:r>
              <a:rPr lang="en-US" sz="1600" dirty="0" smtClean="0"/>
              <a:t>H</a:t>
            </a:r>
            <a:r>
              <a:rPr lang="en-US" sz="1600" baseline="-25000" dirty="0" smtClean="0"/>
              <a:t>t-1</a:t>
            </a:r>
          </a:p>
          <a:p>
            <a:r>
              <a:rPr lang="en-US" sz="1600" dirty="0" smtClean="0"/>
              <a:t>previous </a:t>
            </a:r>
            <a:r>
              <a:rPr lang="en-US" sz="1600" dirty="0"/>
              <a:t>state is [0,0,0] since there is no letter prior to it.</a:t>
            </a:r>
          </a:p>
        </p:txBody>
      </p:sp>
      <p:sp>
        <p:nvSpPr>
          <p:cNvPr id="22" name="Rectangle 21"/>
          <p:cNvSpPr/>
          <p:nvPr/>
        </p:nvSpPr>
        <p:spPr>
          <a:xfrm>
            <a:off x="7084387" y="3076979"/>
            <a:ext cx="1617472" cy="584775"/>
          </a:xfrm>
          <a:prstGeom prst="rect">
            <a:avLst/>
          </a:prstGeom>
        </p:spPr>
        <p:txBody>
          <a:bodyPr wrap="square">
            <a:spAutoFit/>
          </a:bodyPr>
          <a:lstStyle/>
          <a:p>
            <a:r>
              <a:rPr lang="en-US" sz="1600" dirty="0" smtClean="0"/>
              <a:t>Result of</a:t>
            </a:r>
          </a:p>
          <a:p>
            <a:r>
              <a:rPr lang="en-US" sz="1600" dirty="0" smtClean="0"/>
              <a:t>(</a:t>
            </a:r>
            <a:r>
              <a:rPr lang="en-US" sz="1600" dirty="0" err="1"/>
              <a:t>w</a:t>
            </a:r>
            <a:r>
              <a:rPr lang="en-US" sz="1600" baseline="-25000" dirty="0" err="1"/>
              <a:t>hh</a:t>
            </a:r>
            <a:r>
              <a:rPr lang="en-US" sz="1600" dirty="0"/>
              <a:t>*h</a:t>
            </a:r>
            <a:r>
              <a:rPr lang="en-US" sz="1600" baseline="-25000" dirty="0"/>
              <a:t>t-1</a:t>
            </a:r>
            <a:r>
              <a:rPr lang="en-US" sz="1600" dirty="0"/>
              <a:t>+bias)</a:t>
            </a:r>
          </a:p>
        </p:txBody>
      </p:sp>
    </p:spTree>
    <p:extLst>
      <p:ext uri="{BB962C8B-B14F-4D97-AF65-F5344CB8AC3E}">
        <p14:creationId xmlns:p14="http://schemas.microsoft.com/office/powerpoint/2010/main" val="271168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7172" name="Picture 4" descr="https://s3-ap-south-1.amazonaws.com/av-blog-media/wp-content/uploads/2017/12/06130247/h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910" y="2454657"/>
            <a:ext cx="4363222" cy="1931263"/>
          </a:xfrm>
          <a:prstGeom prst="rect">
            <a:avLst/>
          </a:prstGeom>
          <a:noFill/>
          <a:extLst>
            <a:ext uri="{909E8E84-426E-40DD-AFC4-6F175D3DCCD1}">
              <a14:hiddenFill xmlns:a14="http://schemas.microsoft.com/office/drawing/2010/main">
                <a:solidFill>
                  <a:srgbClr val="FFFFFF"/>
                </a:solidFill>
              </a14:hiddenFill>
            </a:ext>
          </a:extLst>
        </p:spPr>
      </p:pic>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RNN - </a:t>
            </a:r>
            <a:r>
              <a:rPr lang="en-US" sz="3600" dirty="0">
                <a:latin typeface="+mn-lt"/>
                <a:ea typeface="Georgia"/>
                <a:cs typeface="Georgia"/>
              </a:rPr>
              <a:t>Forward Propagation</a:t>
            </a:r>
            <a:r>
              <a:rPr lang="en-US" sz="3600" dirty="0">
                <a:latin typeface="+mn-lt"/>
              </a:rPr>
              <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smtClean="0">
                <a:sym typeface="Georgia"/>
              </a:rPr>
              <a:t>To understand RNN, let’s see how </a:t>
            </a:r>
            <a:r>
              <a:rPr lang="en-US" dirty="0"/>
              <a:t>Forward Propagation </a:t>
            </a:r>
            <a:r>
              <a:rPr lang="en-US" dirty="0" smtClean="0"/>
              <a:t>works:</a:t>
            </a:r>
          </a:p>
          <a:p>
            <a:pPr marL="114300" indent="0">
              <a:buNone/>
            </a:pPr>
            <a:r>
              <a:rPr lang="en-US" dirty="0" smtClean="0"/>
              <a:t>For the word ‘hello’, we predict the last letter ‘o’ from h, e, l and l</a:t>
            </a:r>
            <a:endParaRPr lang="en-US" dirty="0"/>
          </a:p>
        </p:txBody>
      </p:sp>
      <p:sp>
        <p:nvSpPr>
          <p:cNvPr id="2" name="TextBox 1"/>
          <p:cNvSpPr txBox="1"/>
          <p:nvPr/>
        </p:nvSpPr>
        <p:spPr>
          <a:xfrm>
            <a:off x="370320" y="1982920"/>
            <a:ext cx="8049517" cy="26776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smtClean="0"/>
              <a:t>Step 3: Get current State</a:t>
            </a:r>
          </a:p>
          <a:p>
            <a:endParaRPr lang="en-US" sz="2400" dirty="0" smtClean="0"/>
          </a:p>
          <a:p>
            <a:endParaRPr lang="en-US" sz="2400" dirty="0" smtClean="0"/>
          </a:p>
          <a:p>
            <a:endParaRPr lang="en-US" sz="2400" dirty="0"/>
          </a:p>
          <a:p>
            <a:endParaRPr lang="en-US" sz="2400" dirty="0" smtClean="0"/>
          </a:p>
          <a:p>
            <a:endParaRPr lang="en-US" sz="2400" dirty="0" smtClean="0"/>
          </a:p>
          <a:p>
            <a:endParaRPr lang="en-US" sz="2400" dirty="0"/>
          </a:p>
        </p:txBody>
      </p:sp>
      <p:sp>
        <p:nvSpPr>
          <p:cNvPr id="4" name="Rectangle 3"/>
          <p:cNvSpPr/>
          <p:nvPr/>
        </p:nvSpPr>
        <p:spPr>
          <a:xfrm>
            <a:off x="4404973" y="3254604"/>
            <a:ext cx="1476281" cy="584775"/>
          </a:xfrm>
          <a:prstGeom prst="rect">
            <a:avLst/>
          </a:prstGeom>
        </p:spPr>
        <p:txBody>
          <a:bodyPr wrap="square">
            <a:spAutoFit/>
          </a:bodyPr>
          <a:lstStyle/>
          <a:p>
            <a:r>
              <a:rPr lang="en-US" dirty="0" err="1"/>
              <a:t>w</a:t>
            </a:r>
            <a:r>
              <a:rPr lang="en-US" baseline="-25000" dirty="0" err="1"/>
              <a:t>hh</a:t>
            </a:r>
            <a:r>
              <a:rPr lang="en-US" dirty="0"/>
              <a:t>*h</a:t>
            </a:r>
            <a:r>
              <a:rPr lang="en-US" baseline="-25000" dirty="0"/>
              <a:t>t-1</a:t>
            </a:r>
            <a:r>
              <a:rPr lang="en-US" dirty="0"/>
              <a:t>+bias</a:t>
            </a:r>
            <a:endParaRPr lang="en-US" dirty="0">
              <a:solidFill>
                <a:srgbClr val="000000"/>
              </a:solidFill>
            </a:endParaRPr>
          </a:p>
          <a:p>
            <a:endParaRPr lang="en-US" sz="1400" dirty="0"/>
          </a:p>
        </p:txBody>
      </p:sp>
      <p:sp>
        <p:nvSpPr>
          <p:cNvPr id="22" name="Rectangle 21"/>
          <p:cNvSpPr/>
          <p:nvPr/>
        </p:nvSpPr>
        <p:spPr>
          <a:xfrm>
            <a:off x="3110971" y="3301831"/>
            <a:ext cx="1383250" cy="369332"/>
          </a:xfrm>
          <a:prstGeom prst="rect">
            <a:avLst/>
          </a:prstGeom>
        </p:spPr>
        <p:txBody>
          <a:bodyPr wrap="square">
            <a:spAutoFit/>
          </a:bodyPr>
          <a:lstStyle/>
          <a:p>
            <a:r>
              <a:rPr lang="en-US" dirty="0" err="1" smtClean="0"/>
              <a:t>W</a:t>
            </a:r>
            <a:r>
              <a:rPr lang="en-US" baseline="-25000" dirty="0" err="1" smtClean="0"/>
              <a:t>xh</a:t>
            </a:r>
            <a:r>
              <a:rPr lang="en-US" dirty="0" smtClean="0"/>
              <a:t>*</a:t>
            </a:r>
            <a:r>
              <a:rPr lang="en-US" dirty="0" err="1" smtClean="0"/>
              <a:t>X</a:t>
            </a:r>
            <a:r>
              <a:rPr lang="en-US" baseline="-25000" dirty="0" err="1" smtClean="0"/>
              <a:t>t</a:t>
            </a:r>
            <a:endParaRPr lang="en-US" baseline="-25000" dirty="0"/>
          </a:p>
        </p:txBody>
      </p:sp>
      <p:pic>
        <p:nvPicPr>
          <p:cNvPr id="16" name="Picture 6" descr="https://s3-ap-south-1.amazonaws.com/av-blog-media/wp-content/uploads/2017/12/06005300/eq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0995" y="2069277"/>
            <a:ext cx="1857051" cy="3112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940025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RNN - </a:t>
            </a:r>
            <a:r>
              <a:rPr lang="en-US" sz="3600" dirty="0">
                <a:latin typeface="+mn-lt"/>
                <a:ea typeface="Georgia"/>
                <a:cs typeface="Georgia"/>
              </a:rPr>
              <a:t>Forward Propagation</a:t>
            </a:r>
            <a:r>
              <a:rPr lang="en-US" sz="3600" dirty="0">
                <a:latin typeface="+mn-lt"/>
              </a:rPr>
              <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smtClean="0">
                <a:sym typeface="Georgia"/>
              </a:rPr>
              <a:t>To understand RNN, let’s see how </a:t>
            </a:r>
            <a:r>
              <a:rPr lang="en-US" dirty="0"/>
              <a:t>Forward Propagation </a:t>
            </a:r>
            <a:r>
              <a:rPr lang="en-US" dirty="0" smtClean="0"/>
              <a:t>works:</a:t>
            </a:r>
          </a:p>
          <a:p>
            <a:pPr marL="114300" indent="0">
              <a:buNone/>
            </a:pPr>
            <a:r>
              <a:rPr lang="en-US" dirty="0" smtClean="0"/>
              <a:t>For the word ‘hello’, we predict the last letter ‘o’ from h, e, l and l</a:t>
            </a:r>
            <a:endParaRPr lang="en-US" dirty="0"/>
          </a:p>
        </p:txBody>
      </p:sp>
      <p:sp>
        <p:nvSpPr>
          <p:cNvPr id="2" name="TextBox 1"/>
          <p:cNvSpPr txBox="1"/>
          <p:nvPr/>
        </p:nvSpPr>
        <p:spPr>
          <a:xfrm>
            <a:off x="370321" y="1823588"/>
            <a:ext cx="8208844" cy="304698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smtClean="0"/>
              <a:t>Step 4: </a:t>
            </a:r>
            <a:r>
              <a:rPr lang="en-US" sz="2400" dirty="0" err="1" smtClean="0"/>
              <a:t>h</a:t>
            </a:r>
            <a:r>
              <a:rPr lang="en-US" sz="2400" baseline="-25000" dirty="0" err="1" smtClean="0"/>
              <a:t>t</a:t>
            </a:r>
            <a:r>
              <a:rPr lang="en-US" sz="2400" dirty="0" smtClean="0"/>
              <a:t> become h</a:t>
            </a:r>
            <a:r>
              <a:rPr lang="en-US" sz="2400" baseline="-25000" dirty="0" smtClean="0"/>
              <a:t>t-1</a:t>
            </a:r>
            <a:r>
              <a:rPr lang="en-US" sz="2400" dirty="0" smtClean="0"/>
              <a:t> and ‘e’ is supplied</a:t>
            </a:r>
          </a:p>
          <a:p>
            <a:endParaRPr lang="en-US" sz="2400" dirty="0" smtClean="0"/>
          </a:p>
          <a:p>
            <a:endParaRPr lang="en-US" sz="2400" dirty="0" smtClean="0"/>
          </a:p>
          <a:p>
            <a:endParaRPr lang="en-US" sz="2400" dirty="0"/>
          </a:p>
          <a:p>
            <a:endParaRPr lang="en-US" sz="2400" dirty="0" smtClean="0"/>
          </a:p>
          <a:p>
            <a:endParaRPr lang="en-US" sz="2400" dirty="0" smtClean="0"/>
          </a:p>
          <a:p>
            <a:endParaRPr lang="en-US" sz="2400" dirty="0"/>
          </a:p>
          <a:p>
            <a:endParaRPr lang="en-US" sz="2400" dirty="0" smtClean="0"/>
          </a:p>
        </p:txBody>
      </p:sp>
      <p:pic>
        <p:nvPicPr>
          <p:cNvPr id="11266" name="Picture 2" descr="https://s3-ap-south-1.amazonaws.com/av-blog-media/wp-content/uploads/2017/12/06131259/new-h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830" y="2536090"/>
            <a:ext cx="7604774" cy="83228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s3-ap-south-1.amazonaws.com/av-blog-media/wp-content/uploads/2017/12/06132150/stat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804" y="3493717"/>
            <a:ext cx="4757305" cy="125151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61734" y="3803249"/>
            <a:ext cx="1383250" cy="461665"/>
          </a:xfrm>
          <a:prstGeom prst="rect">
            <a:avLst/>
          </a:prstGeom>
        </p:spPr>
        <p:txBody>
          <a:bodyPr wrap="square">
            <a:spAutoFit/>
          </a:bodyPr>
          <a:lstStyle/>
          <a:p>
            <a:r>
              <a:rPr lang="en-US" sz="2400" dirty="0" err="1" smtClean="0"/>
              <a:t>W</a:t>
            </a:r>
            <a:r>
              <a:rPr lang="en-US" sz="2400" baseline="-25000" dirty="0" err="1" smtClean="0"/>
              <a:t>xh</a:t>
            </a:r>
            <a:r>
              <a:rPr lang="en-US" sz="2400" dirty="0" smtClean="0"/>
              <a:t>*</a:t>
            </a:r>
            <a:r>
              <a:rPr lang="en-US" sz="2400" dirty="0" err="1" smtClean="0"/>
              <a:t>X</a:t>
            </a:r>
            <a:r>
              <a:rPr lang="en-US" sz="2400" baseline="-25000" dirty="0" err="1" smtClean="0"/>
              <a:t>t</a:t>
            </a:r>
            <a:endParaRPr lang="en-US" sz="2400" baseline="-25000" dirty="0"/>
          </a:p>
        </p:txBody>
      </p:sp>
      <p:sp>
        <p:nvSpPr>
          <p:cNvPr id="3" name="Right Arrow 2"/>
          <p:cNvSpPr/>
          <p:nvPr/>
        </p:nvSpPr>
        <p:spPr>
          <a:xfrm>
            <a:off x="1706644" y="3845348"/>
            <a:ext cx="976745" cy="47105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35144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RNN - </a:t>
            </a:r>
            <a:r>
              <a:rPr lang="en-US" sz="3600" dirty="0">
                <a:latin typeface="+mn-lt"/>
                <a:ea typeface="Georgia"/>
                <a:cs typeface="Georgia"/>
              </a:rPr>
              <a:t>Forward Propagation</a:t>
            </a:r>
            <a:r>
              <a:rPr lang="en-US" sz="3600" dirty="0">
                <a:latin typeface="+mn-lt"/>
              </a:rPr>
              <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smtClean="0">
                <a:sym typeface="Georgia"/>
              </a:rPr>
              <a:t>To understand RNN, let’s see how </a:t>
            </a:r>
            <a:r>
              <a:rPr lang="en-US" dirty="0"/>
              <a:t>Forward Propagation </a:t>
            </a:r>
            <a:r>
              <a:rPr lang="en-US" dirty="0" smtClean="0"/>
              <a:t>works:</a:t>
            </a:r>
          </a:p>
          <a:p>
            <a:pPr marL="114300" indent="0">
              <a:buNone/>
            </a:pPr>
            <a:r>
              <a:rPr lang="en-US" dirty="0" smtClean="0"/>
              <a:t>For the word ‘hello’, we predict the last letter ‘o’ from h, e, l and l</a:t>
            </a:r>
            <a:endParaRPr lang="en-US" dirty="0"/>
          </a:p>
        </p:txBody>
      </p:sp>
      <p:sp>
        <p:nvSpPr>
          <p:cNvPr id="2" name="TextBox 1"/>
          <p:cNvSpPr txBox="1"/>
          <p:nvPr/>
        </p:nvSpPr>
        <p:spPr>
          <a:xfrm>
            <a:off x="370320" y="1823588"/>
            <a:ext cx="7571917" cy="304698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smtClean="0"/>
              <a:t>Step 5: </a:t>
            </a:r>
            <a:r>
              <a:rPr lang="en-US" sz="2400" dirty="0"/>
              <a:t>calculating </a:t>
            </a:r>
            <a:r>
              <a:rPr lang="en-US" sz="2400" dirty="0" err="1"/>
              <a:t>h</a:t>
            </a:r>
            <a:r>
              <a:rPr lang="en-US" sz="2400" baseline="-25000" dirty="0" err="1"/>
              <a:t>t</a:t>
            </a:r>
            <a:r>
              <a:rPr lang="en-US" sz="2400" dirty="0"/>
              <a:t> for the letter “e”,</a:t>
            </a:r>
            <a:endParaRPr lang="en-US" sz="2400" dirty="0" smtClean="0"/>
          </a:p>
          <a:p>
            <a:endParaRPr lang="en-US" sz="2400" dirty="0" smtClean="0"/>
          </a:p>
          <a:p>
            <a:endParaRPr lang="en-US" sz="2400" dirty="0" smtClean="0"/>
          </a:p>
          <a:p>
            <a:endParaRPr lang="en-US" sz="2400" dirty="0"/>
          </a:p>
          <a:p>
            <a:endParaRPr lang="en-US" sz="2400" dirty="0" smtClean="0"/>
          </a:p>
          <a:p>
            <a:endParaRPr lang="en-US" sz="2400" dirty="0" smtClean="0"/>
          </a:p>
          <a:p>
            <a:endParaRPr lang="en-US" sz="2400" dirty="0"/>
          </a:p>
          <a:p>
            <a:endParaRPr lang="en-US" sz="2400" dirty="0" smtClean="0"/>
          </a:p>
        </p:txBody>
      </p:sp>
      <p:pic>
        <p:nvPicPr>
          <p:cNvPr id="1026" name="Picture 2" descr="https://s3-ap-south-1.amazonaws.com/av-blog-media/wp-content/uploads/2017/12/06132639/htlette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545" y="2703023"/>
            <a:ext cx="6677025"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873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RNN - </a:t>
            </a:r>
            <a:r>
              <a:rPr lang="en-US" sz="3600" dirty="0">
                <a:latin typeface="+mn-lt"/>
                <a:ea typeface="Georgia"/>
                <a:cs typeface="Georgia"/>
              </a:rPr>
              <a:t>Forward Propagation</a:t>
            </a:r>
            <a:r>
              <a:rPr lang="en-US" sz="3600" dirty="0">
                <a:latin typeface="+mn-lt"/>
              </a:rPr>
              <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smtClean="0">
                <a:sym typeface="Georgia"/>
              </a:rPr>
              <a:t>To understand RNN, let’s see how </a:t>
            </a:r>
            <a:r>
              <a:rPr lang="en-US" dirty="0"/>
              <a:t>Forward Propagation </a:t>
            </a:r>
            <a:r>
              <a:rPr lang="en-US" dirty="0" smtClean="0"/>
              <a:t>works:</a:t>
            </a:r>
          </a:p>
          <a:p>
            <a:pPr marL="114300" indent="0">
              <a:buNone/>
            </a:pPr>
            <a:r>
              <a:rPr lang="en-US" dirty="0" smtClean="0"/>
              <a:t>For the word ‘hello’, we predict the last letter ‘o’ from h, e, l and l</a:t>
            </a:r>
            <a:endParaRPr lang="en-US" dirty="0"/>
          </a:p>
        </p:txBody>
      </p:sp>
      <p:sp>
        <p:nvSpPr>
          <p:cNvPr id="2" name="TextBox 1"/>
          <p:cNvSpPr txBox="1"/>
          <p:nvPr/>
        </p:nvSpPr>
        <p:spPr>
          <a:xfrm>
            <a:off x="370320" y="1823588"/>
            <a:ext cx="7273126" cy="26776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smtClean="0"/>
              <a:t>Step 6: </a:t>
            </a:r>
            <a:r>
              <a:rPr lang="en-US" sz="2400" dirty="0"/>
              <a:t>calculate </a:t>
            </a:r>
            <a:r>
              <a:rPr lang="en-US" sz="2400" dirty="0" err="1"/>
              <a:t>y</a:t>
            </a:r>
            <a:r>
              <a:rPr lang="en-US" sz="2400" baseline="-25000" dirty="0" err="1"/>
              <a:t>t</a:t>
            </a:r>
            <a:r>
              <a:rPr lang="en-US" sz="2400" dirty="0"/>
              <a:t> for the letter </a:t>
            </a:r>
            <a:r>
              <a:rPr lang="en-US" sz="2400" dirty="0" smtClean="0"/>
              <a:t>‘e’</a:t>
            </a:r>
          </a:p>
          <a:p>
            <a:endParaRPr lang="en-US" sz="2400" dirty="0" smtClean="0"/>
          </a:p>
          <a:p>
            <a:endParaRPr lang="en-US" sz="2400" dirty="0"/>
          </a:p>
          <a:p>
            <a:endParaRPr lang="en-US" sz="2400" dirty="0" smtClean="0"/>
          </a:p>
          <a:p>
            <a:endParaRPr lang="en-US" sz="2400" dirty="0" smtClean="0"/>
          </a:p>
          <a:p>
            <a:endParaRPr lang="en-US" sz="2400" dirty="0"/>
          </a:p>
          <a:p>
            <a:endParaRPr lang="en-US" sz="2400" dirty="0" smtClean="0"/>
          </a:p>
        </p:txBody>
      </p:sp>
      <p:pic>
        <p:nvPicPr>
          <p:cNvPr id="2050" name="Picture 2" descr="https://s3-ap-south-1.amazonaws.com/av-blog-media/wp-content/uploads/2017/12/06005750/oute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52" y="2395651"/>
            <a:ext cx="150495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3-ap-south-1.amazonaws.com/av-blog-media/wp-content/uploads/2017/12/06133208/ytfinal12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991" y="2852851"/>
            <a:ext cx="65532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758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RNN - </a:t>
            </a:r>
            <a:r>
              <a:rPr lang="en-US" sz="3600" dirty="0">
                <a:latin typeface="+mn-lt"/>
                <a:ea typeface="Georgia"/>
                <a:cs typeface="Georgia"/>
              </a:rPr>
              <a:t>Forward Propagation</a:t>
            </a:r>
            <a:r>
              <a:rPr lang="en-US" sz="3600" dirty="0">
                <a:latin typeface="+mn-lt"/>
              </a:rPr>
              <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smtClean="0">
                <a:sym typeface="Georgia"/>
              </a:rPr>
              <a:t>To understand RNN, let’s see how </a:t>
            </a:r>
            <a:r>
              <a:rPr lang="en-US" dirty="0"/>
              <a:t>Forward Propagation </a:t>
            </a:r>
            <a:r>
              <a:rPr lang="en-US" dirty="0" smtClean="0"/>
              <a:t>works:</a:t>
            </a:r>
          </a:p>
          <a:p>
            <a:pPr marL="114300" indent="0">
              <a:buNone/>
            </a:pPr>
            <a:r>
              <a:rPr lang="en-US" dirty="0" smtClean="0"/>
              <a:t>For the word ‘hello’, we predict the last letter ‘o’ from h, e, l and l</a:t>
            </a:r>
            <a:endParaRPr lang="en-US" dirty="0"/>
          </a:p>
        </p:txBody>
      </p:sp>
      <p:sp>
        <p:nvSpPr>
          <p:cNvPr id="2" name="TextBox 1"/>
          <p:cNvSpPr txBox="1"/>
          <p:nvPr/>
        </p:nvSpPr>
        <p:spPr>
          <a:xfrm>
            <a:off x="370320" y="1823588"/>
            <a:ext cx="7273126" cy="26776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smtClean="0"/>
              <a:t>Step 7: Calculate probability using soft-max function</a:t>
            </a:r>
          </a:p>
          <a:p>
            <a:endParaRPr lang="en-US" sz="2400" dirty="0" smtClean="0"/>
          </a:p>
          <a:p>
            <a:endParaRPr lang="en-US" sz="2400" dirty="0"/>
          </a:p>
          <a:p>
            <a:endParaRPr lang="en-US" sz="2400" dirty="0" smtClean="0"/>
          </a:p>
          <a:p>
            <a:endParaRPr lang="en-US" sz="2400" dirty="0" smtClean="0"/>
          </a:p>
          <a:p>
            <a:endParaRPr lang="en-US" sz="2400" dirty="0"/>
          </a:p>
          <a:p>
            <a:endParaRPr lang="en-US" sz="2400" dirty="0" smtClean="0"/>
          </a:p>
        </p:txBody>
      </p:sp>
      <p:pic>
        <p:nvPicPr>
          <p:cNvPr id="3074" name="Picture 2" descr="https://s3-ap-south-1.amazonaws.com/av-blog-media/wp-content/uploads/2017/12/06133614/classwise-pro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60" y="2512524"/>
            <a:ext cx="6413518" cy="161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598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Understand RNN - </a:t>
            </a:r>
            <a:r>
              <a:rPr lang="en-US" sz="3600" dirty="0">
                <a:latin typeface="+mn-lt"/>
              </a:rPr>
              <a:t>Back propagation</a:t>
            </a:r>
            <a:r>
              <a:rPr lang="en-US" dirty="0"/>
              <a:t/>
            </a:r>
            <a:br>
              <a:rPr lang="en-US" dirty="0"/>
            </a:br>
            <a:r>
              <a:rPr lang="en-US" sz="3600" dirty="0">
                <a:latin typeface="+mn-lt"/>
              </a:rPr>
              <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smtClean="0">
                <a:sym typeface="Georgia"/>
              </a:rPr>
              <a:t>To understand RNN, let’s see how </a:t>
            </a:r>
            <a:r>
              <a:rPr lang="en-US" dirty="0"/>
              <a:t>Forward Propagation </a:t>
            </a:r>
            <a:r>
              <a:rPr lang="en-US" dirty="0" smtClean="0"/>
              <a:t>works:</a:t>
            </a:r>
          </a:p>
          <a:p>
            <a:pPr marL="114300" indent="0">
              <a:buNone/>
            </a:pPr>
            <a:r>
              <a:rPr lang="en-US" dirty="0" smtClean="0"/>
              <a:t>For the word ‘hello’, we predict the last letter ‘o’ from h, e, l and l</a:t>
            </a:r>
            <a:endParaRPr lang="en-US" dirty="0"/>
          </a:p>
        </p:txBody>
      </p:sp>
      <p:sp>
        <p:nvSpPr>
          <p:cNvPr id="2" name="TextBox 1"/>
          <p:cNvSpPr txBox="1"/>
          <p:nvPr/>
        </p:nvSpPr>
        <p:spPr>
          <a:xfrm>
            <a:off x="383866" y="1671189"/>
            <a:ext cx="7869180" cy="313932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dirty="0"/>
              <a:t>If we convert these probabilities to understand the prediction, we see that the model says that the letter after “e” should be h, </a:t>
            </a:r>
            <a:endParaRPr lang="en-US" dirty="0" smtClean="0"/>
          </a:p>
          <a:p>
            <a:endParaRPr lang="en-US" dirty="0"/>
          </a:p>
          <a:p>
            <a:r>
              <a:rPr lang="en-US" dirty="0" smtClean="0"/>
              <a:t>since </a:t>
            </a:r>
            <a:r>
              <a:rPr lang="en-US" dirty="0"/>
              <a:t>the highest probability is for the letter “h”. Does this mean we have done something wrong? </a:t>
            </a:r>
            <a:endParaRPr lang="en-US" dirty="0" smtClean="0"/>
          </a:p>
          <a:p>
            <a:r>
              <a:rPr lang="en-US" dirty="0" smtClean="0"/>
              <a:t>No</a:t>
            </a:r>
            <a:r>
              <a:rPr lang="en-US" dirty="0"/>
              <a:t>, so here we have hardly trained the network. We have just shown it two letters. So it pretty much hasn’t learnt anything yet.</a:t>
            </a:r>
          </a:p>
          <a:p>
            <a:endParaRPr lang="en-US" dirty="0" smtClean="0"/>
          </a:p>
          <a:p>
            <a:r>
              <a:rPr lang="en-US" dirty="0" smtClean="0"/>
              <a:t>Now </a:t>
            </a:r>
            <a:r>
              <a:rPr lang="en-US" dirty="0"/>
              <a:t>the next BIG question that faces us is how does Back propagation work in case of a Recurrent Neural Network. How are the weights updated while there is a feedback loop</a:t>
            </a:r>
            <a:r>
              <a:rPr lang="en-US" dirty="0" smtClean="0"/>
              <a:t>?</a:t>
            </a:r>
            <a:endParaRPr lang="en-US" sz="2400" dirty="0" smtClean="0"/>
          </a:p>
        </p:txBody>
      </p:sp>
    </p:spTree>
    <p:extLst>
      <p:ext uri="{BB962C8B-B14F-4D97-AF65-F5344CB8AC3E}">
        <p14:creationId xmlns:p14="http://schemas.microsoft.com/office/powerpoint/2010/main" val="4038492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4098" name="Picture 2" descr="https://s3-ap-south-1.amazonaws.com/av-blog-media/wp-content/uploads/2017/12/06022525/bpt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584" y="3071572"/>
            <a:ext cx="4767077" cy="1943963"/>
          </a:xfrm>
          <a:prstGeom prst="rect">
            <a:avLst/>
          </a:prstGeom>
          <a:noFill/>
          <a:extLst>
            <a:ext uri="{909E8E84-426E-40DD-AFC4-6F175D3DCCD1}">
              <a14:hiddenFill xmlns:a14="http://schemas.microsoft.com/office/drawing/2010/main">
                <a:solidFill>
                  <a:srgbClr val="FFFFFF"/>
                </a:solidFill>
              </a14:hiddenFill>
            </a:ext>
          </a:extLst>
        </p:spPr>
      </p:pic>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Understand RNN - </a:t>
            </a:r>
            <a:r>
              <a:rPr lang="en-US" sz="3600" dirty="0">
                <a:latin typeface="+mn-lt"/>
              </a:rPr>
              <a:t>Back propagation</a:t>
            </a:r>
            <a:r>
              <a:rPr lang="en-US" dirty="0"/>
              <a:t/>
            </a:r>
            <a:br>
              <a:rPr lang="en-US" dirty="0"/>
            </a:br>
            <a:r>
              <a:rPr lang="en-US" sz="3600" dirty="0">
                <a:latin typeface="+mn-lt"/>
              </a:rPr>
              <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smtClean="0">
                <a:sym typeface="Georgia"/>
              </a:rPr>
              <a:t>To understand RNN, let’s see how </a:t>
            </a:r>
            <a:r>
              <a:rPr lang="en-US" dirty="0"/>
              <a:t>Forward Propagation </a:t>
            </a:r>
            <a:r>
              <a:rPr lang="en-US" dirty="0" smtClean="0"/>
              <a:t>works:</a:t>
            </a:r>
          </a:p>
          <a:p>
            <a:pPr marL="114300" indent="0">
              <a:buNone/>
            </a:pPr>
            <a:r>
              <a:rPr lang="en-US" dirty="0" smtClean="0"/>
              <a:t>For the word ‘hello’, we predict the last letter ‘o’ from h, e, l and l</a:t>
            </a:r>
            <a:endParaRPr lang="en-US" dirty="0"/>
          </a:p>
        </p:txBody>
      </p:sp>
      <p:sp>
        <p:nvSpPr>
          <p:cNvPr id="2" name="TextBox 1"/>
          <p:cNvSpPr txBox="1"/>
          <p:nvPr/>
        </p:nvSpPr>
        <p:spPr>
          <a:xfrm>
            <a:off x="383865" y="1671189"/>
            <a:ext cx="7927795" cy="335476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800" dirty="0" err="1"/>
              <a:t>y</a:t>
            </a:r>
            <a:r>
              <a:rPr lang="en-US" sz="2800" baseline="-25000" dirty="0" err="1"/>
              <a:t>t</a:t>
            </a:r>
            <a:r>
              <a:rPr lang="en-US" sz="2800" dirty="0"/>
              <a:t> is the predicted value </a:t>
            </a:r>
            <a:endParaRPr lang="en-US" sz="2800" dirty="0" smtClean="0"/>
          </a:p>
          <a:p>
            <a:r>
              <a:rPr lang="en-US" sz="2800" dirty="0" err="1" smtClean="0"/>
              <a:t>ȳ</a:t>
            </a:r>
            <a:r>
              <a:rPr lang="en-US" sz="2800" baseline="-25000" dirty="0" err="1" smtClean="0"/>
              <a:t>t</a:t>
            </a:r>
            <a:r>
              <a:rPr lang="en-US" sz="2800" dirty="0" smtClean="0"/>
              <a:t> </a:t>
            </a:r>
            <a:r>
              <a:rPr lang="en-US" sz="2800" dirty="0"/>
              <a:t>is the actual </a:t>
            </a:r>
            <a:r>
              <a:rPr lang="en-US" sz="2800" dirty="0" smtClean="0"/>
              <a:t>value </a:t>
            </a:r>
          </a:p>
          <a:p>
            <a:r>
              <a:rPr lang="en-US" sz="2800" dirty="0" smtClean="0"/>
              <a:t>The </a:t>
            </a:r>
            <a:r>
              <a:rPr lang="en-US" sz="2800" dirty="0"/>
              <a:t>error is calculated as a cross entropy loss </a:t>
            </a:r>
            <a:endParaRPr lang="en-US" sz="2800" dirty="0" smtClean="0"/>
          </a:p>
          <a:p>
            <a:r>
              <a:rPr lang="en-US" sz="2800" dirty="0"/>
              <a:t>E</a:t>
            </a:r>
            <a:r>
              <a:rPr lang="en-US" sz="2800" baseline="-25000" dirty="0"/>
              <a:t>t</a:t>
            </a:r>
            <a:r>
              <a:rPr lang="en-US" sz="2800" dirty="0"/>
              <a:t>(</a:t>
            </a:r>
            <a:r>
              <a:rPr lang="en-US" sz="2800" dirty="0" err="1"/>
              <a:t>ȳ</a:t>
            </a:r>
            <a:r>
              <a:rPr lang="en-US" sz="2800" baseline="-25000" dirty="0" err="1"/>
              <a:t>t</a:t>
            </a:r>
            <a:r>
              <a:rPr lang="en-US" sz="2800" dirty="0" err="1"/>
              <a:t>,y</a:t>
            </a:r>
            <a:r>
              <a:rPr lang="en-US" sz="2800" baseline="-25000" dirty="0" err="1"/>
              <a:t>t</a:t>
            </a:r>
            <a:r>
              <a:rPr lang="en-US" sz="2800" dirty="0"/>
              <a:t>) = – </a:t>
            </a:r>
            <a:r>
              <a:rPr lang="en-US" sz="2800" dirty="0" err="1"/>
              <a:t>ȳ</a:t>
            </a:r>
            <a:r>
              <a:rPr lang="en-US" sz="2800" baseline="-25000" dirty="0" err="1"/>
              <a:t>t</a:t>
            </a:r>
            <a:r>
              <a:rPr lang="en-US" sz="2800" dirty="0"/>
              <a:t> log(</a:t>
            </a:r>
            <a:r>
              <a:rPr lang="en-US" sz="2800" dirty="0" err="1"/>
              <a:t>y</a:t>
            </a:r>
            <a:r>
              <a:rPr lang="en-US" sz="2800" baseline="-25000" dirty="0" err="1"/>
              <a:t>t</a:t>
            </a:r>
            <a:r>
              <a:rPr lang="en-US" sz="2800" dirty="0"/>
              <a:t>)</a:t>
            </a:r>
          </a:p>
          <a:p>
            <a:r>
              <a:rPr lang="en-US" sz="2800" dirty="0"/>
              <a:t>E(</a:t>
            </a:r>
            <a:r>
              <a:rPr lang="en-US" sz="2800" dirty="0" err="1"/>
              <a:t>ȳ,y</a:t>
            </a:r>
            <a:r>
              <a:rPr lang="en-US" sz="2800" dirty="0"/>
              <a:t>) = – ∑ </a:t>
            </a:r>
            <a:r>
              <a:rPr lang="en-US" sz="2800" dirty="0" err="1"/>
              <a:t>ȳ</a:t>
            </a:r>
            <a:r>
              <a:rPr lang="en-US" sz="2800" baseline="-25000" dirty="0" err="1"/>
              <a:t>t</a:t>
            </a:r>
            <a:r>
              <a:rPr lang="en-US" sz="2800" dirty="0"/>
              <a:t> log(</a:t>
            </a:r>
            <a:r>
              <a:rPr lang="en-US" sz="2800" dirty="0" err="1"/>
              <a:t>y</a:t>
            </a:r>
            <a:r>
              <a:rPr lang="en-US" sz="2800" baseline="-25000" dirty="0" err="1"/>
              <a:t>t</a:t>
            </a:r>
            <a:r>
              <a:rPr lang="en-US" sz="2800" dirty="0"/>
              <a:t>)</a:t>
            </a:r>
          </a:p>
          <a:p>
            <a:endParaRPr lang="en-US" dirty="0" smtClean="0"/>
          </a:p>
          <a:p>
            <a:endParaRPr lang="en-US" dirty="0"/>
          </a:p>
          <a:p>
            <a:endParaRPr lang="en-US" dirty="0"/>
          </a:p>
          <a:p>
            <a:endParaRPr lang="en-US" dirty="0" smtClean="0"/>
          </a:p>
        </p:txBody>
      </p:sp>
    </p:spTree>
    <p:extLst>
      <p:ext uri="{BB962C8B-B14F-4D97-AF65-F5344CB8AC3E}">
        <p14:creationId xmlns:p14="http://schemas.microsoft.com/office/powerpoint/2010/main" val="766747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Understand RNN - </a:t>
            </a:r>
            <a:r>
              <a:rPr lang="en-US" sz="3600" dirty="0">
                <a:latin typeface="+mn-lt"/>
              </a:rPr>
              <a:t>Back propagation</a:t>
            </a:r>
            <a:r>
              <a:rPr lang="en-US" dirty="0"/>
              <a:t/>
            </a:r>
            <a:br>
              <a:rPr lang="en-US" dirty="0"/>
            </a:br>
            <a:r>
              <a:rPr lang="en-US" sz="3600" dirty="0">
                <a:latin typeface="+mn-lt"/>
              </a:rPr>
              <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smtClean="0">
                <a:sym typeface="Georgia"/>
              </a:rPr>
              <a:t>To understand RNN, let’s see how </a:t>
            </a:r>
            <a:r>
              <a:rPr lang="en-US" dirty="0"/>
              <a:t>Forward Propagation </a:t>
            </a:r>
            <a:r>
              <a:rPr lang="en-US" dirty="0" smtClean="0"/>
              <a:t>works:</a:t>
            </a:r>
          </a:p>
          <a:p>
            <a:pPr marL="114300" indent="0">
              <a:buNone/>
            </a:pPr>
            <a:r>
              <a:rPr lang="en-US" dirty="0" smtClean="0"/>
              <a:t>For the word ‘hello’, we predict the last letter ‘o’ from h, e, l and l</a:t>
            </a:r>
            <a:endParaRPr lang="en-US" dirty="0"/>
          </a:p>
        </p:txBody>
      </p:sp>
      <p:sp>
        <p:nvSpPr>
          <p:cNvPr id="2" name="TextBox 1"/>
          <p:cNvSpPr txBox="1"/>
          <p:nvPr/>
        </p:nvSpPr>
        <p:spPr>
          <a:xfrm>
            <a:off x="383865" y="1671189"/>
            <a:ext cx="7987838" cy="301621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800" dirty="0" smtClean="0"/>
              <a:t>The steps of back propagation:</a:t>
            </a:r>
          </a:p>
          <a:p>
            <a:pPr marL="342900" indent="-342900">
              <a:buFont typeface="+mj-lt"/>
              <a:buAutoNum type="arabicPeriod"/>
            </a:pPr>
            <a:r>
              <a:rPr lang="en-US" dirty="0"/>
              <a:t>The cross entropy error </a:t>
            </a:r>
            <a:r>
              <a:rPr lang="en-US" dirty="0" smtClean="0"/>
              <a:t>is </a:t>
            </a:r>
            <a:r>
              <a:rPr lang="en-US" dirty="0"/>
              <a:t>computed using the current output and the actual output</a:t>
            </a:r>
          </a:p>
          <a:p>
            <a:pPr marL="342900" indent="-342900">
              <a:buFont typeface="+mj-lt"/>
              <a:buAutoNum type="arabicPeriod"/>
            </a:pPr>
            <a:r>
              <a:rPr lang="en-US" dirty="0"/>
              <a:t>N</a:t>
            </a:r>
            <a:r>
              <a:rPr lang="en-US" dirty="0" smtClean="0"/>
              <a:t>etwork </a:t>
            </a:r>
            <a:r>
              <a:rPr lang="en-US" dirty="0"/>
              <a:t>is unrolled for all the time steps</a:t>
            </a:r>
          </a:p>
          <a:p>
            <a:pPr marL="342900" indent="-342900">
              <a:buFont typeface="+mj-lt"/>
              <a:buAutoNum type="arabicPeriod"/>
            </a:pPr>
            <a:r>
              <a:rPr lang="en-US" dirty="0"/>
              <a:t>For the unrolled network, the gradient is calculated for each time step with respect to the weight parameter</a:t>
            </a:r>
          </a:p>
          <a:p>
            <a:pPr marL="342900" indent="-342900">
              <a:buFont typeface="+mj-lt"/>
              <a:buAutoNum type="arabicPeriod"/>
            </a:pPr>
            <a:r>
              <a:rPr lang="en-US" dirty="0"/>
              <a:t>W</a:t>
            </a:r>
            <a:r>
              <a:rPr lang="en-US" dirty="0" smtClean="0"/>
              <a:t>eight </a:t>
            </a:r>
            <a:r>
              <a:rPr lang="en-US" dirty="0"/>
              <a:t>is the same for all the time steps the gradients can be combined together for all time steps</a:t>
            </a:r>
          </a:p>
          <a:p>
            <a:pPr marL="342900" indent="-342900">
              <a:buFont typeface="+mj-lt"/>
              <a:buAutoNum type="arabicPeriod"/>
            </a:pPr>
            <a:r>
              <a:rPr lang="en-US" dirty="0"/>
              <a:t>The weights are then updated for both recurrent neuron and the dense layers</a:t>
            </a:r>
          </a:p>
          <a:p>
            <a:endParaRPr lang="en-US" dirty="0" smtClean="0"/>
          </a:p>
        </p:txBody>
      </p:sp>
    </p:spTree>
    <p:extLst>
      <p:ext uri="{BB962C8B-B14F-4D97-AF65-F5344CB8AC3E}">
        <p14:creationId xmlns:p14="http://schemas.microsoft.com/office/powerpoint/2010/main" val="610632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RNN(Recurrent Neural Network)</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19</a:t>
            </a:fld>
            <a:endParaRPr dirty="0">
              <a:solidFill>
                <a:schemeClr val="lt2"/>
              </a:solidFill>
            </a:endParaRPr>
          </a:p>
        </p:txBody>
      </p:sp>
      <p:sp>
        <p:nvSpPr>
          <p:cNvPr id="3" name="TextBox 2"/>
          <p:cNvSpPr txBox="1"/>
          <p:nvPr/>
        </p:nvSpPr>
        <p:spPr>
          <a:xfrm>
            <a:off x="3409320" y="1254365"/>
            <a:ext cx="2164422" cy="46166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2400" dirty="0" smtClean="0"/>
              <a:t>This is the end</a:t>
            </a:r>
            <a:endParaRPr lang="en-US" sz="2400" dirty="0"/>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0633" y="1981967"/>
            <a:ext cx="3302733" cy="2604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515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smtClean="0">
                <a:latin typeface="+mn-lt"/>
                <a:ea typeface="Georgia"/>
                <a:cs typeface="Georgia"/>
                <a:sym typeface="Georgia"/>
              </a:rPr>
              <a:t>Why need RNN</a:t>
            </a:r>
            <a:endParaRPr sz="3600" dirty="0">
              <a:latin typeface="+mn-lt"/>
              <a:ea typeface="Georgia"/>
              <a:cs typeface="Georgia"/>
              <a:sym typeface="Georgia"/>
            </a:endParaRPr>
          </a:p>
        </p:txBody>
      </p:sp>
      <p:sp>
        <p:nvSpPr>
          <p:cNvPr id="99" name="Shape 99"/>
          <p:cNvSpPr txBox="1">
            <a:spLocks noGrp="1"/>
          </p:cNvSpPr>
          <p:nvPr>
            <p:ph type="body" idx="1"/>
          </p:nvPr>
        </p:nvSpPr>
        <p:spPr>
          <a:xfrm>
            <a:off x="311700" y="1153774"/>
            <a:ext cx="5458905" cy="3578864"/>
          </a:xfrm>
          <a:prstGeom prst="rect">
            <a:avLst/>
          </a:prstGeom>
        </p:spPr>
        <p:txBody>
          <a:bodyPr spcFirstLastPara="1" wrap="square" lIns="91425" tIns="91425" rIns="91425" bIns="91425" anchor="t" anchorCtr="0">
            <a:noAutofit/>
          </a:bodyPr>
          <a:lstStyle/>
          <a:p>
            <a:pPr marL="114300" lvl="0" indent="0">
              <a:buNone/>
            </a:pPr>
            <a:r>
              <a:rPr lang="en-US" sz="2800" dirty="0" smtClean="0">
                <a:ea typeface="Georgia"/>
                <a:cs typeface="Georgia"/>
                <a:sym typeface="Georgia"/>
              </a:rPr>
              <a:t>In Natural language processing:</a:t>
            </a:r>
          </a:p>
          <a:p>
            <a:pPr marL="114300" lvl="0" indent="0">
              <a:buNone/>
            </a:pPr>
            <a:r>
              <a:rPr lang="en-US" dirty="0" smtClean="0">
                <a:solidFill>
                  <a:srgbClr val="FF0000"/>
                </a:solidFill>
              </a:rPr>
              <a:t>The sequence </a:t>
            </a:r>
            <a:r>
              <a:rPr lang="en-US" dirty="0">
                <a:solidFill>
                  <a:srgbClr val="FF0000"/>
                </a:solidFill>
              </a:rPr>
              <a:t>of words define their </a:t>
            </a:r>
            <a:r>
              <a:rPr lang="en-US" dirty="0" smtClean="0">
                <a:solidFill>
                  <a:srgbClr val="FF0000"/>
                </a:solidFill>
              </a:rPr>
              <a:t>meaning</a:t>
            </a:r>
          </a:p>
          <a:p>
            <a:pPr marL="114300" lvl="0" indent="0">
              <a:buNone/>
            </a:pPr>
            <a:endParaRPr lang="en-US" i="1" dirty="0" smtClean="0"/>
          </a:p>
          <a:p>
            <a:r>
              <a:rPr lang="en-US" i="1" dirty="0" smtClean="0"/>
              <a:t>Will </a:t>
            </a:r>
            <a:r>
              <a:rPr lang="en-US" i="1" dirty="0"/>
              <a:t>you do it</a:t>
            </a:r>
            <a:r>
              <a:rPr lang="en-US" i="1" dirty="0" smtClean="0"/>
              <a:t>?</a:t>
            </a:r>
          </a:p>
          <a:p>
            <a:r>
              <a:rPr lang="en-US" i="1" dirty="0"/>
              <a:t>Do you will it</a:t>
            </a:r>
            <a:r>
              <a:rPr lang="en-US" i="1" dirty="0" smtClean="0"/>
              <a:t>?</a:t>
            </a:r>
          </a:p>
          <a:p>
            <a:pPr marL="114300" lvl="0" indent="0">
              <a:buNone/>
            </a:pPr>
            <a:endParaRPr lang="en-US" sz="2000" i="1" dirty="0">
              <a:ea typeface="Georgia"/>
              <a:cs typeface="Georgia"/>
              <a:sym typeface="Georgia"/>
            </a:endParaRPr>
          </a:p>
          <a:p>
            <a:r>
              <a:rPr lang="en-US" i="1" dirty="0"/>
              <a:t>Woman, </a:t>
            </a:r>
            <a:r>
              <a:rPr lang="en-US" i="1" dirty="0" smtClean="0"/>
              <a:t>without </a:t>
            </a:r>
            <a:r>
              <a:rPr lang="en-US" i="1" dirty="0"/>
              <a:t>her man, is helpless</a:t>
            </a:r>
            <a:r>
              <a:rPr lang="en-US" i="1" dirty="0" smtClean="0"/>
              <a:t>.</a:t>
            </a:r>
          </a:p>
          <a:p>
            <a:r>
              <a:rPr lang="en-US" i="1" dirty="0"/>
              <a:t>Woman! Without her, man is helpless</a:t>
            </a:r>
            <a:r>
              <a:rPr lang="en-US" i="1" dirty="0" smtClean="0"/>
              <a:t>!</a:t>
            </a:r>
          </a:p>
          <a:p>
            <a:pPr marL="114300" lvl="0" indent="0">
              <a:buNone/>
            </a:pPr>
            <a:endParaRPr lang="en-US" sz="2000" i="1" dirty="0">
              <a:ea typeface="Georgia"/>
              <a:cs typeface="Georgia"/>
              <a:sym typeface="Georgia"/>
            </a:endParaRPr>
          </a:p>
          <a:p>
            <a:r>
              <a:rPr lang="en-US" i="1" dirty="0"/>
              <a:t>The dragon swallowed the </a:t>
            </a:r>
            <a:r>
              <a:rPr lang="en-US" i="1" dirty="0" smtClean="0"/>
              <a:t>knight.</a:t>
            </a:r>
          </a:p>
          <a:p>
            <a:r>
              <a:rPr lang="en-US" i="1" dirty="0"/>
              <a:t>The knight swallowed the </a:t>
            </a:r>
            <a:r>
              <a:rPr lang="en-US" i="1" dirty="0" smtClean="0"/>
              <a:t>dragon.</a:t>
            </a:r>
            <a:endParaRPr sz="20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a:t>
            </a:fld>
            <a:endParaRPr dirty="0">
              <a:solidFill>
                <a:schemeClr val="lt2"/>
              </a:solidFill>
            </a:endParaRPr>
          </a:p>
        </p:txBody>
      </p:sp>
      <p:pic>
        <p:nvPicPr>
          <p:cNvPr id="1026" name="Picture 2" descr="Image result for natural language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575" y="2068034"/>
            <a:ext cx="3298725" cy="175034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75737" y="2150075"/>
            <a:ext cx="2131541" cy="6858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7" name="Rectangle 6"/>
          <p:cNvSpPr/>
          <p:nvPr/>
        </p:nvSpPr>
        <p:spPr>
          <a:xfrm>
            <a:off x="491495" y="2971007"/>
            <a:ext cx="4648916" cy="6858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p:cNvSpPr/>
          <p:nvPr/>
        </p:nvSpPr>
        <p:spPr>
          <a:xfrm>
            <a:off x="475737" y="3875903"/>
            <a:ext cx="4145690" cy="6858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4002248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smtClean="0">
                <a:latin typeface="+mn-lt"/>
                <a:ea typeface="Georgia"/>
                <a:cs typeface="Georgia"/>
                <a:sym typeface="Georgia"/>
              </a:rPr>
              <a:t>Why need RNN</a:t>
            </a:r>
            <a:endParaRPr sz="3600" dirty="0">
              <a:latin typeface="+mn-lt"/>
              <a:ea typeface="Georgia"/>
              <a:cs typeface="Georgia"/>
              <a:sym typeface="Georgia"/>
            </a:endParaRPr>
          </a:p>
        </p:txBody>
      </p:sp>
      <p:sp>
        <p:nvSpPr>
          <p:cNvPr id="99" name="Shape 99"/>
          <p:cNvSpPr txBox="1">
            <a:spLocks noGrp="1"/>
          </p:cNvSpPr>
          <p:nvPr>
            <p:ph type="body" idx="1"/>
          </p:nvPr>
        </p:nvSpPr>
        <p:spPr>
          <a:xfrm>
            <a:off x="311700" y="1153774"/>
            <a:ext cx="5458905" cy="3578864"/>
          </a:xfrm>
          <a:prstGeom prst="rect">
            <a:avLst/>
          </a:prstGeom>
        </p:spPr>
        <p:txBody>
          <a:bodyPr spcFirstLastPara="1" wrap="square" lIns="91425" tIns="91425" rIns="91425" bIns="91425" anchor="t" anchorCtr="0">
            <a:noAutofit/>
          </a:bodyPr>
          <a:lstStyle/>
          <a:p>
            <a:pPr marL="114300" lvl="0" indent="0">
              <a:buNone/>
            </a:pPr>
            <a:r>
              <a:rPr lang="en-US" sz="2800" dirty="0" smtClean="0">
                <a:ea typeface="Georgia"/>
                <a:cs typeface="Georgia"/>
                <a:sym typeface="Georgia"/>
              </a:rPr>
              <a:t>In Bioinformatics:</a:t>
            </a:r>
          </a:p>
          <a:p>
            <a:pPr marL="114300" lvl="0" indent="0">
              <a:buNone/>
            </a:pPr>
            <a:r>
              <a:rPr lang="en-US" dirty="0" smtClean="0">
                <a:solidFill>
                  <a:srgbClr val="FF0000"/>
                </a:solidFill>
              </a:rPr>
              <a:t>Genome sequence </a:t>
            </a:r>
            <a:r>
              <a:rPr lang="en-US" dirty="0">
                <a:solidFill>
                  <a:srgbClr val="FF0000"/>
                </a:solidFill>
              </a:rPr>
              <a:t>define </a:t>
            </a:r>
            <a:r>
              <a:rPr lang="en-US" dirty="0" smtClean="0">
                <a:solidFill>
                  <a:srgbClr val="FF0000"/>
                </a:solidFill>
              </a:rPr>
              <a:t>nucleotides even life</a:t>
            </a:r>
          </a:p>
          <a:p>
            <a:pPr marL="114300" lvl="0" indent="0">
              <a:buNone/>
            </a:pPr>
            <a:endParaRPr lang="en-US" i="1" dirty="0" smtClean="0"/>
          </a:p>
          <a:p>
            <a:pPr marL="114300" lvl="0" indent="0">
              <a:buNone/>
            </a:pPr>
            <a:r>
              <a:rPr lang="en-US" dirty="0"/>
              <a:t>O</a:t>
            </a:r>
            <a:r>
              <a:rPr lang="en-US" dirty="0" smtClean="0"/>
              <a:t>rder </a:t>
            </a:r>
            <a:r>
              <a:rPr lang="en-US" dirty="0"/>
              <a:t>of As, Cs, </a:t>
            </a:r>
            <a:r>
              <a:rPr lang="en-US" dirty="0" err="1"/>
              <a:t>Gs</a:t>
            </a:r>
            <a:r>
              <a:rPr lang="en-US" dirty="0"/>
              <a:t>, and </a:t>
            </a:r>
            <a:r>
              <a:rPr lang="en-US" dirty="0" err="1"/>
              <a:t>Ts</a:t>
            </a:r>
            <a:r>
              <a:rPr lang="en-US" dirty="0"/>
              <a:t> that make up an organism's DNA. The human genome is made up of over 3 billion of these genetic letters</a:t>
            </a:r>
            <a:r>
              <a:rPr lang="en-US" dirty="0" smtClean="0"/>
              <a:t>.</a:t>
            </a:r>
          </a:p>
          <a:p>
            <a:pPr marL="114300" lvl="0" indent="0">
              <a:buNone/>
            </a:pPr>
            <a:endParaRPr lang="en-US" dirty="0" smtClean="0"/>
          </a:p>
          <a:p>
            <a:pPr marL="114300" lvl="0" indent="0">
              <a:buNone/>
            </a:pPr>
            <a:r>
              <a:rPr lang="en-US" dirty="0"/>
              <a:t>DNA sequence that has been translated from life's chemical alphabet into our alphabet of written letters might look like this:</a:t>
            </a:r>
            <a:endParaRPr lang="en-US" i="1" dirty="0" smtClean="0"/>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a:t>
            </a:fld>
            <a:endParaRPr dirty="0">
              <a:solidFill>
                <a:schemeClr val="lt2"/>
              </a:solidFill>
            </a:endParaRPr>
          </a:p>
        </p:txBody>
      </p:sp>
      <p:pic>
        <p:nvPicPr>
          <p:cNvPr id="2050" name="Picture 2" descr="Image result for DNA sequenc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781" y="1529490"/>
            <a:ext cx="2095500" cy="29813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genomenewsnetwork.org/gnn_images/whats_a_genome/LETTER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00" y="4358416"/>
            <a:ext cx="333375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399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smtClean="0">
                <a:latin typeface="+mn-lt"/>
                <a:ea typeface="Georgia"/>
                <a:cs typeface="Georgia"/>
                <a:sym typeface="Georgia"/>
              </a:rPr>
              <a:t>What is RNN</a:t>
            </a:r>
            <a:endParaRPr sz="3600" dirty="0">
              <a:latin typeface="+mn-lt"/>
              <a:ea typeface="Georgia"/>
              <a:cs typeface="Georgia"/>
              <a:sym typeface="Georgia"/>
            </a:endParaRPr>
          </a:p>
        </p:txBody>
      </p:sp>
      <p:sp>
        <p:nvSpPr>
          <p:cNvPr id="99" name="Shape 99"/>
          <p:cNvSpPr txBox="1">
            <a:spLocks noGrp="1"/>
          </p:cNvSpPr>
          <p:nvPr>
            <p:ph type="body" idx="1"/>
          </p:nvPr>
        </p:nvSpPr>
        <p:spPr>
          <a:xfrm>
            <a:off x="311701" y="1153774"/>
            <a:ext cx="5465084" cy="2911599"/>
          </a:xfrm>
          <a:prstGeom prst="rect">
            <a:avLst/>
          </a:prstGeom>
        </p:spPr>
        <p:txBody>
          <a:bodyPr spcFirstLastPara="1" wrap="square" lIns="91425" tIns="91425" rIns="91425" bIns="91425" anchor="t" anchorCtr="0">
            <a:noAutofit/>
          </a:bodyPr>
          <a:lstStyle/>
          <a:p>
            <a:pPr marL="114300" lvl="0" indent="0">
              <a:buNone/>
            </a:pPr>
            <a:r>
              <a:rPr lang="en-US" sz="2200" dirty="0" smtClean="0">
                <a:ea typeface="Georgia"/>
                <a:cs typeface="Georgia"/>
                <a:sym typeface="Georgia"/>
              </a:rPr>
              <a:t>How to predict the next word in a sentence?</a:t>
            </a:r>
          </a:p>
          <a:p>
            <a:pPr marL="114300" lvl="0" indent="0">
              <a:buNone/>
            </a:pPr>
            <a:endParaRPr lang="en-US" sz="2200" dirty="0">
              <a:ea typeface="Georgia"/>
              <a:cs typeface="Georgia"/>
              <a:sym typeface="Georgia"/>
            </a:endParaRPr>
          </a:p>
          <a:p>
            <a:r>
              <a:rPr lang="en-US" sz="2200" dirty="0" smtClean="0">
                <a:ea typeface="Georgia"/>
                <a:cs typeface="Georgia"/>
                <a:sym typeface="Georgia"/>
              </a:rPr>
              <a:t>Simplest MLP(Multilayer Perceptron)</a:t>
            </a:r>
          </a:p>
          <a:p>
            <a:endParaRPr lang="en-US" sz="2200" dirty="0" smtClean="0">
              <a:ea typeface="Georgia"/>
              <a:cs typeface="Georgia"/>
              <a:sym typeface="Georgia"/>
            </a:endParaRPr>
          </a:p>
          <a:p>
            <a:r>
              <a:rPr lang="en-US" sz="2200" dirty="0" smtClean="0">
                <a:ea typeface="Georgia"/>
                <a:cs typeface="Georgia"/>
                <a:sym typeface="Georgia"/>
              </a:rPr>
              <a:t>Multilayer MLP</a:t>
            </a:r>
          </a:p>
          <a:p>
            <a:pPr marL="114300" indent="0">
              <a:buNone/>
            </a:pPr>
            <a:endParaRPr lang="en-US" sz="2200" dirty="0">
              <a:ea typeface="Georgia"/>
              <a:cs typeface="Georgia"/>
              <a:sym typeface="Georgia"/>
            </a:endParaRPr>
          </a:p>
          <a:p>
            <a:pPr marL="114300" indent="0">
              <a:buNone/>
            </a:pPr>
            <a:r>
              <a:rPr lang="en-US" sz="2000" dirty="0">
                <a:solidFill>
                  <a:schemeClr val="accent1">
                    <a:lumMod val="75000"/>
                  </a:schemeClr>
                </a:solidFill>
              </a:rPr>
              <a:t>The input layer receives the input, the hidden layer activations are applied and then we finally receive the output.</a:t>
            </a:r>
            <a:endParaRPr lang="en-US" sz="2000" dirty="0" smtClean="0">
              <a:solidFill>
                <a:schemeClr val="accent1">
                  <a:lumMod val="75000"/>
                </a:schemeClr>
              </a:solidFill>
              <a:ea typeface="Georgia"/>
              <a:cs typeface="Georgia"/>
              <a:sym typeface="Georgia"/>
            </a:endParaRPr>
          </a:p>
        </p:txBody>
      </p:sp>
      <p:pic>
        <p:nvPicPr>
          <p:cNvPr id="2052" name="Picture 4" descr="https://s3-ap-south-1.amazonaws.com/av-blog-media/wp-content/uploads/2017/12/07111304/RN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8116" y="1017725"/>
            <a:ext cx="1402578" cy="230303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s3-ap-south-1.amazonaws.com/av-blog-media/wp-content/uploads/2017/12/07120933/rnn123456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862" y="2533135"/>
            <a:ext cx="2237238" cy="2335552"/>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rot="21096582">
            <a:off x="5111951" y="1779678"/>
            <a:ext cx="2602251" cy="112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440870">
            <a:off x="2669422" y="2730123"/>
            <a:ext cx="3365826" cy="161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869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smtClean="0">
                <a:latin typeface="+mn-lt"/>
                <a:ea typeface="Georgia"/>
                <a:cs typeface="Georgia"/>
                <a:sym typeface="Georgia"/>
              </a:rPr>
              <a:t>What is RNN</a:t>
            </a:r>
            <a:endParaRPr sz="3600" dirty="0">
              <a:latin typeface="+mn-lt"/>
              <a:ea typeface="Georgia"/>
              <a:cs typeface="Georgia"/>
              <a:sym typeface="Georgia"/>
            </a:endParaRPr>
          </a:p>
        </p:txBody>
      </p:sp>
      <p:sp>
        <p:nvSpPr>
          <p:cNvPr id="99" name="Shape 99"/>
          <p:cNvSpPr txBox="1">
            <a:spLocks noGrp="1"/>
          </p:cNvSpPr>
          <p:nvPr>
            <p:ph type="body" idx="1"/>
          </p:nvPr>
        </p:nvSpPr>
        <p:spPr>
          <a:xfrm>
            <a:off x="311701" y="1153775"/>
            <a:ext cx="7905542" cy="1107512"/>
          </a:xfrm>
          <a:prstGeom prst="rect">
            <a:avLst/>
          </a:prstGeom>
        </p:spPr>
        <p:txBody>
          <a:bodyPr spcFirstLastPara="1" wrap="square" lIns="91425" tIns="91425" rIns="91425" bIns="91425" anchor="t" anchorCtr="0">
            <a:noAutofit/>
          </a:bodyPr>
          <a:lstStyle/>
          <a:p>
            <a:pPr marL="114300" lvl="0" indent="0">
              <a:buNone/>
            </a:pPr>
            <a:r>
              <a:rPr lang="en-US" dirty="0"/>
              <a:t>Here, the weights and bias of these hidden layers are different. </a:t>
            </a:r>
            <a:endParaRPr lang="en-US" dirty="0" smtClean="0"/>
          </a:p>
          <a:p>
            <a:pPr marL="114300" lvl="0" indent="0">
              <a:buNone/>
            </a:pPr>
            <a:r>
              <a:rPr lang="en-US" dirty="0" smtClean="0"/>
              <a:t>And </a:t>
            </a:r>
            <a:r>
              <a:rPr lang="en-US" dirty="0"/>
              <a:t>hence each of these layers behave independently and cannot be combined together. </a:t>
            </a:r>
            <a:endParaRPr lang="en-US" dirty="0" smtClean="0"/>
          </a:p>
          <a:p>
            <a:pPr marL="114300" lvl="0" indent="0">
              <a:buNone/>
            </a:pPr>
            <a:r>
              <a:rPr lang="en-US" dirty="0" smtClean="0"/>
              <a:t>To </a:t>
            </a:r>
            <a:r>
              <a:rPr lang="en-US" dirty="0"/>
              <a:t>combine these hidden layers together, we shall have the same weights and bias for these hidden layers</a:t>
            </a:r>
            <a:r>
              <a:rPr lang="en-US" dirty="0" smtClean="0"/>
              <a:t>.</a:t>
            </a:r>
            <a:endParaRPr lang="en-US" sz="2200" dirty="0">
              <a:ea typeface="Georgia"/>
              <a:cs typeface="Georgia"/>
              <a:sym typeface="Georgia"/>
            </a:endParaRPr>
          </a:p>
        </p:txBody>
      </p:sp>
      <p:pic>
        <p:nvPicPr>
          <p:cNvPr id="2054" name="Picture 6" descr="https://s3-ap-south-1.amazonaws.com/av-blog-media/wp-content/uploads/2017/12/07120933/rnn12345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651" y="2767512"/>
            <a:ext cx="2113338" cy="220620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s3-ap-south-1.amazonaws.com/av-blog-media/wp-content/uploads/2017/12/07113713/rnn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9519" y="2546184"/>
            <a:ext cx="1161104" cy="2519520"/>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a:xfrm>
            <a:off x="3348681" y="3632886"/>
            <a:ext cx="1458097" cy="562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9386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smtClean="0">
                <a:latin typeface="+mn-lt"/>
                <a:ea typeface="Georgia"/>
                <a:cs typeface="Georgia"/>
                <a:sym typeface="Georgia"/>
              </a:rPr>
              <a:t>Architecture of RNN</a:t>
            </a:r>
            <a:endParaRPr sz="3600" dirty="0">
              <a:latin typeface="+mn-lt"/>
              <a:ea typeface="Georgia"/>
              <a:cs typeface="Georgia"/>
              <a:sym typeface="Georgia"/>
            </a:endParaRPr>
          </a:p>
        </p:txBody>
      </p:sp>
      <p:sp>
        <p:nvSpPr>
          <p:cNvPr id="99" name="Shape 99"/>
          <p:cNvSpPr txBox="1">
            <a:spLocks noGrp="1"/>
          </p:cNvSpPr>
          <p:nvPr>
            <p:ph type="body" idx="1"/>
          </p:nvPr>
        </p:nvSpPr>
        <p:spPr>
          <a:xfrm>
            <a:off x="311701" y="1153775"/>
            <a:ext cx="7905542" cy="1107512"/>
          </a:xfrm>
          <a:prstGeom prst="rect">
            <a:avLst/>
          </a:prstGeom>
        </p:spPr>
        <p:txBody>
          <a:bodyPr spcFirstLastPara="1" wrap="square" lIns="91425" tIns="91425" rIns="91425" bIns="91425" anchor="t" anchorCtr="0">
            <a:noAutofit/>
          </a:bodyPr>
          <a:lstStyle/>
          <a:p>
            <a:pPr marL="114300" lvl="0" indent="0">
              <a:buNone/>
            </a:pPr>
            <a:r>
              <a:rPr lang="en-US" dirty="0" smtClean="0">
                <a:sym typeface="Georgia"/>
              </a:rPr>
              <a:t>Unfold the RNN, we can see the architecture of RNN</a:t>
            </a:r>
            <a:endParaRPr lang="en-US" sz="2200" dirty="0">
              <a:ea typeface="Georgia"/>
              <a:cs typeface="Georgia"/>
              <a:sym typeface="Georgia"/>
            </a:endParaRPr>
          </a:p>
        </p:txBody>
      </p:sp>
      <p:pic>
        <p:nvPicPr>
          <p:cNvPr id="4098" name="Picture 2" descr="https://s3-ap-south-1.amazonaws.com/av-blog-media/wp-content/uploads/2017/12/06022525/bpt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208" y="2119157"/>
            <a:ext cx="5551581" cy="22638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s3-ap-south-1.amazonaws.com/av-blog-media/wp-content/uploads/2017/12/06004252/hidden-sta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9249" y="1711644"/>
            <a:ext cx="1337083" cy="3969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4102" name="Picture 6" descr="https://s3-ap-south-1.amazonaws.com/av-blog-media/wp-content/uploads/2017/12/06005300/eq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389" y="4277574"/>
            <a:ext cx="2220762" cy="372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4104" name="Picture 8" descr="https://s3-ap-south-1.amazonaws.com/av-blog-media/wp-content/uploads/2017/12/06005750/outeq.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6086" y="1643423"/>
            <a:ext cx="1255086" cy="381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Right Arrow 2"/>
          <p:cNvSpPr/>
          <p:nvPr/>
        </p:nvSpPr>
        <p:spPr>
          <a:xfrm rot="13566776">
            <a:off x="3574309" y="2528067"/>
            <a:ext cx="1419352" cy="172254"/>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ight Arrow 11"/>
          <p:cNvSpPr/>
          <p:nvPr/>
        </p:nvSpPr>
        <p:spPr>
          <a:xfrm rot="8052787">
            <a:off x="3513266" y="3822627"/>
            <a:ext cx="1419352" cy="172254"/>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ight Arrow 12"/>
          <p:cNvSpPr/>
          <p:nvPr/>
        </p:nvSpPr>
        <p:spPr>
          <a:xfrm rot="20093955">
            <a:off x="4921267" y="2120316"/>
            <a:ext cx="1419352" cy="172254"/>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5222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smtClean="0">
                <a:latin typeface="+mn-lt"/>
                <a:ea typeface="Georgia"/>
                <a:cs typeface="Georgia"/>
                <a:sym typeface="Georgia"/>
              </a:rPr>
              <a:t>Understand RNN - Steps</a:t>
            </a: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8675059" cy="3668975"/>
          </a:xfrm>
          <a:prstGeom prst="rect">
            <a:avLst/>
          </a:prstGeom>
        </p:spPr>
        <p:txBody>
          <a:bodyPr spcFirstLastPara="1" wrap="square" lIns="91425" tIns="91425" rIns="91425" bIns="91425" anchor="t" anchorCtr="0">
            <a:noAutofit/>
          </a:bodyPr>
          <a:lstStyle/>
          <a:p>
            <a:pPr marL="114300" indent="0">
              <a:buNone/>
            </a:pPr>
            <a:r>
              <a:rPr lang="en-US" sz="2200" dirty="0" smtClean="0"/>
              <a:t>Steps </a:t>
            </a:r>
            <a:r>
              <a:rPr lang="en-US" sz="2200" dirty="0"/>
              <a:t>in a recurrent </a:t>
            </a:r>
            <a:r>
              <a:rPr lang="en-US" sz="2200" dirty="0" smtClean="0"/>
              <a:t>neural network:</a:t>
            </a:r>
          </a:p>
          <a:p>
            <a:pPr marL="114300" indent="0">
              <a:buNone/>
            </a:pPr>
            <a:r>
              <a:rPr lang="en-US" sz="2200" dirty="0" smtClean="0">
                <a:solidFill>
                  <a:srgbClr val="FF0000"/>
                </a:solidFill>
              </a:rPr>
              <a:t>If you feel confused for my following example, </a:t>
            </a:r>
          </a:p>
          <a:p>
            <a:pPr marL="114300" indent="0">
              <a:buNone/>
            </a:pPr>
            <a:r>
              <a:rPr lang="en-US" sz="2200" dirty="0" smtClean="0">
                <a:solidFill>
                  <a:srgbClr val="FF0000"/>
                </a:solidFill>
              </a:rPr>
              <a:t>please review these steps again</a:t>
            </a:r>
          </a:p>
          <a:p>
            <a:pPr marL="114300" indent="0">
              <a:buNone/>
            </a:pPr>
            <a:endParaRPr lang="en-US" sz="1200" dirty="0"/>
          </a:p>
          <a:p>
            <a:pPr>
              <a:buFont typeface="+mj-lt"/>
              <a:buAutoNum type="arabicPeriod"/>
            </a:pPr>
            <a:r>
              <a:rPr lang="en-US" sz="2200" dirty="0"/>
              <a:t>A single time step of the input is supplied to the network </a:t>
            </a:r>
            <a:r>
              <a:rPr lang="en-US" sz="2200" dirty="0" smtClean="0"/>
              <a:t>i.e</a:t>
            </a:r>
            <a:r>
              <a:rPr lang="en-US" sz="2200" dirty="0"/>
              <a:t>. </a:t>
            </a:r>
            <a:r>
              <a:rPr lang="en-US" sz="2200" dirty="0" err="1"/>
              <a:t>x</a:t>
            </a:r>
            <a:r>
              <a:rPr lang="en-US" sz="2200" baseline="-25000" dirty="0" err="1"/>
              <a:t>t</a:t>
            </a:r>
            <a:r>
              <a:rPr lang="en-US" sz="2200" dirty="0"/>
              <a:t> is supplied to the network</a:t>
            </a:r>
          </a:p>
          <a:p>
            <a:pPr>
              <a:buFont typeface="+mj-lt"/>
              <a:buAutoNum type="arabicPeriod"/>
            </a:pPr>
            <a:r>
              <a:rPr lang="en-US" sz="2200" dirty="0"/>
              <a:t>C</a:t>
            </a:r>
            <a:r>
              <a:rPr lang="en-US" sz="2200" dirty="0" smtClean="0"/>
              <a:t>alculate current </a:t>
            </a:r>
            <a:r>
              <a:rPr lang="en-US" sz="2200" dirty="0"/>
              <a:t>state using a combination of the current input and the previous state i.e. we calculate </a:t>
            </a:r>
            <a:r>
              <a:rPr lang="en-US" sz="2200" dirty="0" err="1"/>
              <a:t>h</a:t>
            </a:r>
            <a:r>
              <a:rPr lang="en-US" sz="2200" baseline="-25000" dirty="0" err="1"/>
              <a:t>t</a:t>
            </a:r>
            <a:endParaRPr lang="en-US" sz="2200" baseline="-25000" dirty="0"/>
          </a:p>
          <a:p>
            <a:pPr>
              <a:buFont typeface="+mj-lt"/>
              <a:buAutoNum type="arabicPeriod"/>
            </a:pPr>
            <a:r>
              <a:rPr lang="en-US" sz="2200" dirty="0"/>
              <a:t>The current </a:t>
            </a:r>
            <a:r>
              <a:rPr lang="en-US" sz="2200" dirty="0" err="1"/>
              <a:t>h</a:t>
            </a:r>
            <a:r>
              <a:rPr lang="en-US" sz="2200" baseline="-25000" dirty="0" err="1"/>
              <a:t>t</a:t>
            </a:r>
            <a:r>
              <a:rPr lang="en-US" sz="2200" dirty="0"/>
              <a:t> becomes h</a:t>
            </a:r>
            <a:r>
              <a:rPr lang="en-US" sz="2200" baseline="-25000" dirty="0"/>
              <a:t>t-1</a:t>
            </a:r>
            <a:r>
              <a:rPr lang="en-US" sz="2200" dirty="0"/>
              <a:t> for the next time step</a:t>
            </a:r>
          </a:p>
          <a:p>
            <a:pPr>
              <a:buFont typeface="+mj-lt"/>
              <a:buAutoNum type="arabicPeriod"/>
            </a:pPr>
            <a:r>
              <a:rPr lang="en-US" sz="2200" dirty="0"/>
              <a:t>G</a:t>
            </a:r>
            <a:r>
              <a:rPr lang="en-US" sz="2200" dirty="0" smtClean="0"/>
              <a:t>o </a:t>
            </a:r>
            <a:r>
              <a:rPr lang="en-US" sz="2200" dirty="0"/>
              <a:t>as many time steps as the problem demands and combine the information from all the previous </a:t>
            </a:r>
            <a:r>
              <a:rPr lang="en-US" sz="2200" dirty="0" smtClean="0"/>
              <a:t>states</a:t>
            </a:r>
            <a:endParaRPr lang="en-US" sz="2200" dirty="0"/>
          </a:p>
        </p:txBody>
      </p:sp>
      <p:pic>
        <p:nvPicPr>
          <p:cNvPr id="10" name="Picture 6" descr="https://s3-ap-south-1.amazonaws.com/av-blog-media/wp-content/uploads/2017/12/06005300/eq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7862" y="1189955"/>
            <a:ext cx="2220762" cy="372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1" name="Picture 8" descr="https://s3-ap-south-1.amazonaws.com/av-blog-media/wp-content/uploads/2017/12/06005750/oute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6978" y="4205714"/>
            <a:ext cx="1255086" cy="381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Down Arrow 2"/>
          <p:cNvSpPr/>
          <p:nvPr/>
        </p:nvSpPr>
        <p:spPr>
          <a:xfrm>
            <a:off x="6801879" y="1734452"/>
            <a:ext cx="692727" cy="2369128"/>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008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smtClean="0">
                <a:latin typeface="+mn-lt"/>
                <a:ea typeface="Georgia"/>
                <a:cs typeface="Georgia"/>
                <a:sym typeface="Georgia"/>
              </a:rPr>
              <a:t>Understand RNN - Steps</a:t>
            </a: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8675059" cy="3668975"/>
          </a:xfrm>
          <a:prstGeom prst="rect">
            <a:avLst/>
          </a:prstGeom>
        </p:spPr>
        <p:txBody>
          <a:bodyPr spcFirstLastPara="1" wrap="square" lIns="91425" tIns="91425" rIns="91425" bIns="91425" anchor="t" anchorCtr="0">
            <a:noAutofit/>
          </a:bodyPr>
          <a:lstStyle/>
          <a:p>
            <a:pPr marL="114300" indent="0">
              <a:buNone/>
            </a:pPr>
            <a:r>
              <a:rPr lang="en-US" sz="2200" dirty="0" smtClean="0"/>
              <a:t>Steps </a:t>
            </a:r>
            <a:r>
              <a:rPr lang="en-US" sz="2200" dirty="0"/>
              <a:t>in a recurrent </a:t>
            </a:r>
            <a:r>
              <a:rPr lang="en-US" sz="2200" dirty="0" smtClean="0"/>
              <a:t>neural network:</a:t>
            </a:r>
          </a:p>
          <a:p>
            <a:pPr marL="114300" indent="0">
              <a:buNone/>
            </a:pPr>
            <a:r>
              <a:rPr lang="en-US" sz="2200" dirty="0" smtClean="0">
                <a:solidFill>
                  <a:srgbClr val="FF0000"/>
                </a:solidFill>
              </a:rPr>
              <a:t>If you feel confused for my following example, </a:t>
            </a:r>
          </a:p>
          <a:p>
            <a:pPr marL="114300" indent="0">
              <a:buNone/>
            </a:pPr>
            <a:r>
              <a:rPr lang="en-US" sz="2200" dirty="0" smtClean="0">
                <a:solidFill>
                  <a:srgbClr val="FF0000"/>
                </a:solidFill>
              </a:rPr>
              <a:t>please review these steps again</a:t>
            </a:r>
          </a:p>
          <a:p>
            <a:pPr marL="114300" indent="0">
              <a:buNone/>
            </a:pPr>
            <a:endParaRPr lang="en-US" sz="1200" dirty="0"/>
          </a:p>
          <a:p>
            <a:pPr>
              <a:buFont typeface="+mj-lt"/>
              <a:buAutoNum type="arabicPeriod" startAt="5"/>
            </a:pPr>
            <a:r>
              <a:rPr lang="en-US" sz="2200" dirty="0" smtClean="0"/>
              <a:t>Once </a:t>
            </a:r>
            <a:r>
              <a:rPr lang="en-US" sz="2200" dirty="0"/>
              <a:t>all the time steps are </a:t>
            </a:r>
            <a:r>
              <a:rPr lang="en-US" sz="2200" dirty="0" smtClean="0"/>
              <a:t>completed, the </a:t>
            </a:r>
            <a:r>
              <a:rPr lang="en-US" sz="2200" dirty="0"/>
              <a:t>final current state is used to calculate the output </a:t>
            </a:r>
            <a:r>
              <a:rPr lang="en-US" sz="2200" dirty="0" err="1"/>
              <a:t>y</a:t>
            </a:r>
            <a:r>
              <a:rPr lang="en-US" sz="2200" baseline="-25000" dirty="0" err="1"/>
              <a:t>t</a:t>
            </a:r>
            <a:endParaRPr lang="en-US" sz="2200" baseline="-25000" dirty="0"/>
          </a:p>
          <a:p>
            <a:pPr>
              <a:buFont typeface="+mj-lt"/>
              <a:buAutoNum type="arabicPeriod" startAt="5"/>
            </a:pPr>
            <a:r>
              <a:rPr lang="en-US" sz="2200" dirty="0"/>
              <a:t>The output is then compared to the actual output and the error is generated</a:t>
            </a:r>
          </a:p>
          <a:p>
            <a:pPr>
              <a:buFont typeface="+mj-lt"/>
              <a:buAutoNum type="arabicPeriod" startAt="5"/>
            </a:pPr>
            <a:r>
              <a:rPr lang="en-US" sz="2200" dirty="0"/>
              <a:t>The error is then </a:t>
            </a:r>
            <a:r>
              <a:rPr lang="en-US" sz="2200" dirty="0" err="1"/>
              <a:t>backpropagated</a:t>
            </a:r>
            <a:r>
              <a:rPr lang="en-US" sz="2200" dirty="0"/>
              <a:t> to the network to update the </a:t>
            </a:r>
            <a:r>
              <a:rPr lang="en-US" sz="2200" dirty="0" smtClean="0"/>
              <a:t>and </a:t>
            </a:r>
            <a:r>
              <a:rPr lang="en-US" sz="2200" dirty="0"/>
              <a:t>the network is </a:t>
            </a:r>
            <a:r>
              <a:rPr lang="en-US" sz="2200" dirty="0" smtClean="0"/>
              <a:t>trained</a:t>
            </a:r>
            <a:endParaRPr lang="en-US" sz="2200" dirty="0"/>
          </a:p>
        </p:txBody>
      </p:sp>
      <p:pic>
        <p:nvPicPr>
          <p:cNvPr id="4" name="Picture 6" descr="https://s3-ap-south-1.amazonaws.com/av-blog-media/wp-content/uploads/2017/12/06005300/eq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1262" y="1127612"/>
            <a:ext cx="2220762" cy="372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5" name="Picture 8" descr="https://s3-ap-south-1.amazonaws.com/av-blog-media/wp-content/uploads/2017/12/06005750/oute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0378" y="4143371"/>
            <a:ext cx="1255086" cy="381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 name="Down Arrow 5"/>
          <p:cNvSpPr/>
          <p:nvPr/>
        </p:nvSpPr>
        <p:spPr>
          <a:xfrm>
            <a:off x="7335279" y="1672109"/>
            <a:ext cx="692727" cy="2369128"/>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643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algn="ctr"/>
            <a:r>
              <a:rPr lang="en" sz="3600" dirty="0" smtClean="0">
                <a:latin typeface="+mn-lt"/>
                <a:ea typeface="Georgia"/>
                <a:cs typeface="Georgia"/>
                <a:sym typeface="Georgia"/>
              </a:rPr>
              <a:t>Understand RNN </a:t>
            </a:r>
            <a:r>
              <a:rPr lang="en" sz="3600" dirty="0">
                <a:latin typeface="+mn-lt"/>
                <a:ea typeface="Georgia"/>
                <a:cs typeface="Georgia"/>
                <a:sym typeface="Georgia"/>
              </a:rPr>
              <a:t>- </a:t>
            </a:r>
            <a:r>
              <a:rPr lang="en-US" sz="3600" dirty="0">
                <a:latin typeface="+mn-lt"/>
                <a:ea typeface="Georgia"/>
                <a:cs typeface="Georgia"/>
              </a:rPr>
              <a:t>Forward Propagation</a:t>
            </a:r>
            <a:r>
              <a:rPr lang="en-US" sz="3600" dirty="0">
                <a:latin typeface="+mn-lt"/>
              </a:rPr>
              <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54887"/>
            <a:ext cx="7726377" cy="580605"/>
          </a:xfrm>
          <a:prstGeom prst="rect">
            <a:avLst/>
          </a:prstGeom>
        </p:spPr>
        <p:txBody>
          <a:bodyPr spcFirstLastPara="1" wrap="square" lIns="91425" tIns="91425" rIns="91425" bIns="91425" anchor="t" anchorCtr="0">
            <a:noAutofit/>
          </a:bodyPr>
          <a:lstStyle/>
          <a:p>
            <a:pPr marL="114300" indent="0">
              <a:buNone/>
            </a:pPr>
            <a:r>
              <a:rPr lang="en-US" dirty="0" smtClean="0">
                <a:sym typeface="Georgia"/>
              </a:rPr>
              <a:t>To understand RNN, let’s see how </a:t>
            </a:r>
            <a:r>
              <a:rPr lang="en-US" dirty="0"/>
              <a:t>Forward Propagation </a:t>
            </a:r>
            <a:r>
              <a:rPr lang="en-US" dirty="0" smtClean="0"/>
              <a:t>works:</a:t>
            </a:r>
          </a:p>
          <a:p>
            <a:pPr marL="114300" indent="0">
              <a:buNone/>
            </a:pPr>
            <a:r>
              <a:rPr lang="en-US" dirty="0" smtClean="0"/>
              <a:t>For the word ‘hello’, we predict the last letter ‘o’ from ‘h’, ‘e’ and ‘l’ </a:t>
            </a:r>
            <a:endParaRPr lang="en-US" dirty="0"/>
          </a:p>
        </p:txBody>
      </p:sp>
      <p:pic>
        <p:nvPicPr>
          <p:cNvPr id="5122" name="Picture 2" descr="https://s3-ap-south-1.amazonaws.com/av-blog-media/wp-content/uploads/2017/12/06010908/inpu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2907" y="1761041"/>
            <a:ext cx="2466975" cy="11620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s3-ap-south-1.amazonaws.com/av-blog-media/wp-content/uploads/2017/12/06011846/wx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5144" y="1870578"/>
            <a:ext cx="2581275" cy="9429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s3-ap-south-1.amazonaws.com/av-blog-media/wp-content/uploads/2017/12/06122426/first-state-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2088" y="3580802"/>
            <a:ext cx="6010275" cy="1409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10796" y="1649837"/>
            <a:ext cx="7531442" cy="156966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smtClean="0"/>
              <a:t>Input</a:t>
            </a:r>
          </a:p>
          <a:p>
            <a:r>
              <a:rPr lang="en-US" sz="2400" dirty="0" smtClean="0"/>
              <a:t>Initialization</a:t>
            </a:r>
          </a:p>
          <a:p>
            <a:endParaRPr lang="en-US" sz="2400" dirty="0" smtClean="0"/>
          </a:p>
          <a:p>
            <a:endParaRPr lang="en-US" sz="2400" dirty="0"/>
          </a:p>
        </p:txBody>
      </p:sp>
      <p:sp>
        <p:nvSpPr>
          <p:cNvPr id="15" name="TextBox 14"/>
          <p:cNvSpPr txBox="1"/>
          <p:nvPr/>
        </p:nvSpPr>
        <p:spPr>
          <a:xfrm>
            <a:off x="392047" y="3593266"/>
            <a:ext cx="7550192" cy="144655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200" dirty="0" smtClean="0"/>
              <a:t>Step 1:</a:t>
            </a:r>
          </a:p>
          <a:p>
            <a:r>
              <a:rPr lang="en-US" sz="2200" dirty="0" smtClean="0"/>
              <a:t>Calculate</a:t>
            </a:r>
          </a:p>
          <a:p>
            <a:r>
              <a:rPr lang="en-US" sz="2200" dirty="0" err="1" smtClean="0"/>
              <a:t>W</a:t>
            </a:r>
            <a:r>
              <a:rPr lang="en-US" sz="2200" baseline="-25000" dirty="0" err="1" smtClean="0"/>
              <a:t>xh</a:t>
            </a:r>
            <a:r>
              <a:rPr lang="en-US" sz="2200" dirty="0" smtClean="0"/>
              <a:t>*</a:t>
            </a:r>
            <a:r>
              <a:rPr lang="en-US" sz="2200" dirty="0" err="1" smtClean="0"/>
              <a:t>X</a:t>
            </a:r>
            <a:r>
              <a:rPr lang="en-US" sz="2200" baseline="-25000" dirty="0" err="1" smtClean="0"/>
              <a:t>t</a:t>
            </a:r>
            <a:endParaRPr lang="en-US" sz="2200" baseline="-25000" dirty="0" smtClean="0"/>
          </a:p>
          <a:p>
            <a:endParaRPr lang="en-US" sz="2200" dirty="0"/>
          </a:p>
        </p:txBody>
      </p:sp>
      <p:sp>
        <p:nvSpPr>
          <p:cNvPr id="4" name="Rectangle 3"/>
          <p:cNvSpPr/>
          <p:nvPr/>
        </p:nvSpPr>
        <p:spPr>
          <a:xfrm>
            <a:off x="1952576" y="2886628"/>
            <a:ext cx="2367636" cy="369332"/>
          </a:xfrm>
          <a:prstGeom prst="rect">
            <a:avLst/>
          </a:prstGeom>
        </p:spPr>
        <p:txBody>
          <a:bodyPr wrap="none">
            <a:spAutoFit/>
          </a:bodyPr>
          <a:lstStyle/>
          <a:p>
            <a:r>
              <a:rPr lang="en-US" dirty="0" smtClean="0">
                <a:solidFill>
                  <a:srgbClr val="000000"/>
                </a:solidFill>
              </a:rPr>
              <a:t>One </a:t>
            </a:r>
            <a:r>
              <a:rPr lang="en-US" dirty="0">
                <a:solidFill>
                  <a:srgbClr val="000000"/>
                </a:solidFill>
              </a:rPr>
              <a:t>hot </a:t>
            </a:r>
            <a:r>
              <a:rPr lang="en-US" dirty="0" smtClean="0">
                <a:solidFill>
                  <a:srgbClr val="000000"/>
                </a:solidFill>
              </a:rPr>
              <a:t>encoded Input</a:t>
            </a:r>
            <a:endParaRPr lang="en-US" dirty="0"/>
          </a:p>
        </p:txBody>
      </p:sp>
      <p:sp>
        <p:nvSpPr>
          <p:cNvPr id="17" name="Rectangle 16"/>
          <p:cNvSpPr/>
          <p:nvPr/>
        </p:nvSpPr>
        <p:spPr>
          <a:xfrm>
            <a:off x="4975491" y="2873906"/>
            <a:ext cx="2910027" cy="369332"/>
          </a:xfrm>
          <a:prstGeom prst="rect">
            <a:avLst/>
          </a:prstGeom>
        </p:spPr>
        <p:txBody>
          <a:bodyPr wrap="none">
            <a:spAutoFit/>
          </a:bodyPr>
          <a:lstStyle/>
          <a:p>
            <a:r>
              <a:rPr lang="en-US" dirty="0" smtClean="0"/>
              <a:t>Randomly </a:t>
            </a:r>
            <a:r>
              <a:rPr lang="en-US" dirty="0"/>
              <a:t>initialized </a:t>
            </a:r>
            <a:r>
              <a:rPr lang="en-US" dirty="0" smtClean="0"/>
              <a:t>weights</a:t>
            </a:r>
            <a:r>
              <a:rPr lang="en-US" dirty="0"/>
              <a:t> </a:t>
            </a:r>
          </a:p>
        </p:txBody>
      </p:sp>
      <p:sp>
        <p:nvSpPr>
          <p:cNvPr id="18" name="Rectangle 17"/>
          <p:cNvSpPr/>
          <p:nvPr/>
        </p:nvSpPr>
        <p:spPr>
          <a:xfrm>
            <a:off x="1594014" y="4682948"/>
            <a:ext cx="2910027" cy="369332"/>
          </a:xfrm>
          <a:prstGeom prst="rect">
            <a:avLst/>
          </a:prstGeom>
        </p:spPr>
        <p:txBody>
          <a:bodyPr wrap="none">
            <a:spAutoFit/>
          </a:bodyPr>
          <a:lstStyle/>
          <a:p>
            <a:r>
              <a:rPr lang="en-US" dirty="0" smtClean="0"/>
              <a:t>Randomly </a:t>
            </a:r>
            <a:r>
              <a:rPr lang="en-US" dirty="0"/>
              <a:t>initialized </a:t>
            </a:r>
            <a:r>
              <a:rPr lang="en-US" dirty="0" smtClean="0"/>
              <a:t>weights</a:t>
            </a:r>
            <a:r>
              <a:rPr lang="en-US" dirty="0"/>
              <a:t> </a:t>
            </a:r>
          </a:p>
        </p:txBody>
      </p:sp>
      <p:sp>
        <p:nvSpPr>
          <p:cNvPr id="19" name="Rectangle 18"/>
          <p:cNvSpPr/>
          <p:nvPr/>
        </p:nvSpPr>
        <p:spPr>
          <a:xfrm>
            <a:off x="4773819" y="4774168"/>
            <a:ext cx="1361848" cy="369332"/>
          </a:xfrm>
          <a:prstGeom prst="rect">
            <a:avLst/>
          </a:prstGeom>
        </p:spPr>
        <p:txBody>
          <a:bodyPr wrap="none">
            <a:spAutoFit/>
          </a:bodyPr>
          <a:lstStyle/>
          <a:p>
            <a:r>
              <a:rPr lang="en-US" dirty="0" smtClean="0"/>
              <a:t>First input </a:t>
            </a:r>
            <a:r>
              <a:rPr lang="en-US" dirty="0" err="1" smtClean="0"/>
              <a:t>x</a:t>
            </a:r>
            <a:r>
              <a:rPr lang="en-US" baseline="-25000" dirty="0" err="1" smtClean="0"/>
              <a:t>t</a:t>
            </a:r>
            <a:endParaRPr lang="en-US" baseline="-25000" dirty="0"/>
          </a:p>
        </p:txBody>
      </p:sp>
      <p:sp>
        <p:nvSpPr>
          <p:cNvPr id="20" name="Rectangle 19"/>
          <p:cNvSpPr/>
          <p:nvPr/>
        </p:nvSpPr>
        <p:spPr>
          <a:xfrm>
            <a:off x="6524586" y="4730087"/>
            <a:ext cx="846450" cy="369332"/>
          </a:xfrm>
          <a:prstGeom prst="rect">
            <a:avLst/>
          </a:prstGeom>
        </p:spPr>
        <p:txBody>
          <a:bodyPr wrap="none">
            <a:spAutoFit/>
          </a:bodyPr>
          <a:lstStyle/>
          <a:p>
            <a:r>
              <a:rPr lang="en-US" dirty="0" err="1" smtClean="0"/>
              <a:t>W</a:t>
            </a:r>
            <a:r>
              <a:rPr lang="en-US" baseline="-25000" dirty="0" err="1" smtClean="0"/>
              <a:t>xh</a:t>
            </a:r>
            <a:r>
              <a:rPr lang="en-US" dirty="0" smtClean="0"/>
              <a:t>*</a:t>
            </a:r>
            <a:r>
              <a:rPr lang="en-US" dirty="0" err="1" smtClean="0"/>
              <a:t>X</a:t>
            </a:r>
            <a:r>
              <a:rPr lang="en-US" baseline="-25000" dirty="0" err="1" smtClean="0"/>
              <a:t>t</a:t>
            </a:r>
            <a:endParaRPr lang="en-US" baseline="-25000" dirty="0"/>
          </a:p>
        </p:txBody>
      </p:sp>
    </p:spTree>
    <p:extLst>
      <p:ext uri="{BB962C8B-B14F-4D97-AF65-F5344CB8AC3E}">
        <p14:creationId xmlns:p14="http://schemas.microsoft.com/office/powerpoint/2010/main" val="1143066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4888</TotalTime>
  <Words>2711</Words>
  <Application>Microsoft Office PowerPoint</Application>
  <PresentationFormat>On-screen Show (16:9)</PresentationFormat>
  <Paragraphs>182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Georgia</vt:lpstr>
      <vt:lpstr>Office Theme</vt:lpstr>
      <vt:lpstr>RNN(Recurrent Neural Network)</vt:lpstr>
      <vt:lpstr>Why need RNN</vt:lpstr>
      <vt:lpstr>Why need RNN</vt:lpstr>
      <vt:lpstr>What is RNN</vt:lpstr>
      <vt:lpstr>What is RNN</vt:lpstr>
      <vt:lpstr>Architecture of RNN</vt:lpstr>
      <vt:lpstr>Understand RNN - Steps</vt:lpstr>
      <vt:lpstr>Understand RNN - Steps</vt:lpstr>
      <vt:lpstr>Understand RNN - Forward Propagation </vt:lpstr>
      <vt:lpstr>Understand RNN - Forward Propagation </vt:lpstr>
      <vt:lpstr>Understand RNN - Forward Propagation </vt:lpstr>
      <vt:lpstr>Understand RNN - Forward Propagation </vt:lpstr>
      <vt:lpstr>Understand RNN - Forward Propagation </vt:lpstr>
      <vt:lpstr>Understand RNN - Forward Propagation </vt:lpstr>
      <vt:lpstr>Understand RNN - Forward Propagation </vt:lpstr>
      <vt:lpstr>Understand RNN - Back propagation  </vt:lpstr>
      <vt:lpstr>Understand RNN - Back propagation  </vt:lpstr>
      <vt:lpstr>Understand RNN - Back propagation  </vt:lpstr>
      <vt:lpstr>RNN(Recurrent Neural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TensorFlow!</dc:title>
  <dc:creator>xxliu10</dc:creator>
  <cp:lastModifiedBy>xxliu10</cp:lastModifiedBy>
  <cp:revision>119</cp:revision>
  <dcterms:modified xsi:type="dcterms:W3CDTF">2018-05-09T20:06:02Z</dcterms:modified>
</cp:coreProperties>
</file>