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60" r:id="rId3"/>
    <p:sldId id="414" r:id="rId4"/>
    <p:sldId id="505" r:id="rId5"/>
    <p:sldId id="506" r:id="rId6"/>
    <p:sldId id="415" r:id="rId7"/>
    <p:sldId id="420" r:id="rId8"/>
    <p:sldId id="416" r:id="rId9"/>
    <p:sldId id="425" r:id="rId10"/>
    <p:sldId id="417" r:id="rId11"/>
    <p:sldId id="426" r:id="rId12"/>
    <p:sldId id="418" r:id="rId13"/>
    <p:sldId id="427" r:id="rId14"/>
    <p:sldId id="419" r:id="rId15"/>
    <p:sldId id="428" r:id="rId16"/>
    <p:sldId id="421" r:id="rId17"/>
    <p:sldId id="429" r:id="rId18"/>
    <p:sldId id="422" r:id="rId19"/>
    <p:sldId id="433" r:id="rId20"/>
    <p:sldId id="454" r:id="rId21"/>
    <p:sldId id="455" r:id="rId22"/>
    <p:sldId id="456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92" r:id="rId35"/>
    <p:sldId id="469" r:id="rId36"/>
    <p:sldId id="470" r:id="rId37"/>
    <p:sldId id="471" r:id="rId38"/>
    <p:sldId id="472" r:id="rId39"/>
    <p:sldId id="482" r:id="rId40"/>
    <p:sldId id="483" r:id="rId41"/>
    <p:sldId id="484" r:id="rId42"/>
    <p:sldId id="485" r:id="rId43"/>
    <p:sldId id="486" r:id="rId44"/>
    <p:sldId id="487" r:id="rId45"/>
    <p:sldId id="488" r:id="rId46"/>
    <p:sldId id="489" r:id="rId47"/>
    <p:sldId id="490" r:id="rId48"/>
    <p:sldId id="493" r:id="rId49"/>
    <p:sldId id="494" r:id="rId50"/>
    <p:sldId id="495" r:id="rId51"/>
    <p:sldId id="497" r:id="rId52"/>
    <p:sldId id="496" r:id="rId53"/>
    <p:sldId id="498" r:id="rId54"/>
    <p:sldId id="499" r:id="rId55"/>
    <p:sldId id="500" r:id="rId56"/>
    <p:sldId id="501" r:id="rId57"/>
    <p:sldId id="502" r:id="rId58"/>
    <p:sldId id="503" r:id="rId59"/>
    <p:sldId id="504" r:id="rId60"/>
    <p:sldId id="507" r:id="rId61"/>
    <p:sldId id="508" r:id="rId62"/>
    <p:sldId id="509" r:id="rId63"/>
    <p:sldId id="510" r:id="rId64"/>
    <p:sldId id="511" r:id="rId65"/>
    <p:sldId id="412" r:id="rId6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csfile01\root\home\Xiangwen.Liu1\My%20Documents\ResearchNo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on 4 datasets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Sheet1!$C$286</c:f>
              <c:strCache>
                <c:ptCount val="1"/>
                <c:pt idx="0">
                  <c:v>Without Transfer(Labeled)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45720" rIns="38100" bIns="54864" anchor="t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Sheet1!$D$285:$G$285</c:f>
              <c:strCache>
                <c:ptCount val="4"/>
                <c:pt idx="0">
                  <c:v>News Data</c:v>
                </c:pt>
                <c:pt idx="1">
                  <c:v>Movie Review Data</c:v>
                </c:pt>
                <c:pt idx="2">
                  <c:v>Large Movie Review</c:v>
                </c:pt>
                <c:pt idx="3">
                  <c:v>Amazon Food Review</c:v>
                </c:pt>
              </c:strCache>
            </c:strRef>
          </c:cat>
          <c:val>
            <c:numRef>
              <c:f>Sheet1!$D$286:$G$286</c:f>
              <c:numCache>
                <c:formatCode>General</c:formatCode>
                <c:ptCount val="4"/>
                <c:pt idx="0">
                  <c:v>0.94699999999999995</c:v>
                </c:pt>
                <c:pt idx="1">
                  <c:v>0.71799999999999997</c:v>
                </c:pt>
                <c:pt idx="2">
                  <c:v>0.83199999999999996</c:v>
                </c:pt>
                <c:pt idx="3">
                  <c:v>0.876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D-429C-B79F-7BBF15D7B0D9}"/>
            </c:ext>
          </c:extLst>
        </c:ser>
        <c:ser>
          <c:idx val="1"/>
          <c:order val="1"/>
          <c:tx>
            <c:strRef>
              <c:f>Sheet1!$C$287</c:f>
              <c:strCache>
                <c:ptCount val="1"/>
                <c:pt idx="0">
                  <c:v>Without Transfer(Un-Labeled)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dLbl>
              <c:idx val="0"/>
              <c:layout>
                <c:manualLayout>
                  <c:x val="1.7276995816110185E-3"/>
                  <c:y val="-0.588632380155118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FD-429C-B79F-7BBF15D7B0D9}"/>
                </c:ext>
              </c:extLst>
            </c:dLbl>
            <c:dLbl>
              <c:idx val="1"/>
              <c:layout>
                <c:manualLayout>
                  <c:x val="1.7276995816109552E-3"/>
                  <c:y val="-0.310566777259755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FD-429C-B79F-7BBF15D7B0D9}"/>
                </c:ext>
              </c:extLst>
            </c:dLbl>
            <c:dLbl>
              <c:idx val="2"/>
              <c:layout>
                <c:manualLayout>
                  <c:x val="1.7276995816108919E-3"/>
                  <c:y val="-0.148060905437790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FD-429C-B79F-7BBF15D7B0D9}"/>
                </c:ext>
              </c:extLst>
            </c:dLbl>
            <c:dLbl>
              <c:idx val="3"/>
              <c:layout>
                <c:manualLayout>
                  <c:x val="-1.7276995816111454E-3"/>
                  <c:y val="-0.191395804590314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BFD-429C-B79F-7BBF15D7B0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54864" anchor="t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Sheet1!$D$285:$G$285</c:f>
              <c:strCache>
                <c:ptCount val="4"/>
                <c:pt idx="0">
                  <c:v>News Data</c:v>
                </c:pt>
                <c:pt idx="1">
                  <c:v>Movie Review Data</c:v>
                </c:pt>
                <c:pt idx="2">
                  <c:v>Large Movie Review</c:v>
                </c:pt>
                <c:pt idx="3">
                  <c:v>Amazon Food Review</c:v>
                </c:pt>
              </c:strCache>
            </c:strRef>
          </c:cat>
          <c:val>
            <c:numRef>
              <c:f>Sheet1!$D$287:$G$287</c:f>
              <c:numCache>
                <c:formatCode>General</c:formatCode>
                <c:ptCount val="4"/>
                <c:pt idx="0">
                  <c:v>0.57299999999999995</c:v>
                </c:pt>
                <c:pt idx="1">
                  <c:v>0.622</c:v>
                </c:pt>
                <c:pt idx="2">
                  <c:v>0.81100000000000005</c:v>
                </c:pt>
                <c:pt idx="3">
                  <c:v>0.82299999999999995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BFD-429C-B79F-7BBF15D7B0D9}"/>
            </c:ext>
          </c:extLst>
        </c:ser>
        <c:ser>
          <c:idx val="2"/>
          <c:order val="2"/>
          <c:tx>
            <c:strRef>
              <c:f>Sheet1!$C$288</c:f>
              <c:strCache>
                <c:ptCount val="1"/>
                <c:pt idx="0">
                  <c:v>Transfer Features(Labeled)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dLbl>
              <c:idx val="0"/>
              <c:layout>
                <c:manualLayout>
                  <c:x val="1.2093897071277098E-2"/>
                  <c:y val="-1.44449663841747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BFD-429C-B79F-7BBF15D7B0D9}"/>
                </c:ext>
              </c:extLst>
            </c:dLbl>
            <c:dLbl>
              <c:idx val="1"/>
              <c:layout>
                <c:manualLayout>
                  <c:x val="1.3821596652888148E-2"/>
                  <c:y val="-5.41686239406550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FD-429C-B79F-7BBF15D7B0D9}"/>
                </c:ext>
              </c:extLst>
            </c:dLbl>
            <c:dLbl>
              <c:idx val="2"/>
              <c:layout>
                <c:manualLayout>
                  <c:x val="1.7276995816110185E-3"/>
                  <c:y val="-1.80562079802183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BFD-429C-B79F-7BBF15D7B0D9}"/>
                </c:ext>
              </c:extLst>
            </c:dLbl>
            <c:dLbl>
              <c:idx val="3"/>
              <c:layout>
                <c:manualLayout>
                  <c:x val="5.183098744833056E-3"/>
                  <c:y val="-3.97236575564803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BFD-429C-B79F-7BBF15D7B0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Sheet1!$D$285:$G$285</c:f>
              <c:strCache>
                <c:ptCount val="4"/>
                <c:pt idx="0">
                  <c:v>News Data</c:v>
                </c:pt>
                <c:pt idx="1">
                  <c:v>Movie Review Data</c:v>
                </c:pt>
                <c:pt idx="2">
                  <c:v>Large Movie Review</c:v>
                </c:pt>
                <c:pt idx="3">
                  <c:v>Amazon Food Review</c:v>
                </c:pt>
              </c:strCache>
            </c:strRef>
          </c:cat>
          <c:val>
            <c:numRef>
              <c:f>Sheet1!$D$288:$G$288</c:f>
              <c:numCache>
                <c:formatCode>General</c:formatCode>
                <c:ptCount val="4"/>
                <c:pt idx="0">
                  <c:v>0.97099999999999997</c:v>
                </c:pt>
                <c:pt idx="1">
                  <c:v>0.76400000000000001</c:v>
                </c:pt>
                <c:pt idx="2">
                  <c:v>0.84299999999999997</c:v>
                </c:pt>
                <c:pt idx="3">
                  <c:v>0.88700000000000001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BFD-429C-B79F-7BBF15D7B0D9}"/>
            </c:ext>
          </c:extLst>
        </c:ser>
        <c:ser>
          <c:idx val="3"/>
          <c:order val="3"/>
          <c:tx>
            <c:strRef>
              <c:f>Sheet1!$C$289</c:f>
              <c:strCache>
                <c:ptCount val="1"/>
                <c:pt idx="0">
                  <c:v>Transfer Features(Un-Labeled)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dLbl>
              <c:idx val="0"/>
              <c:layout>
                <c:manualLayout>
                  <c:x val="2.5915493724165281E-2"/>
                  <c:y val="-4.6946140748567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BFD-429C-B79F-7BBF15D7B0D9}"/>
                </c:ext>
              </c:extLst>
            </c:dLbl>
            <c:dLbl>
              <c:idx val="1"/>
              <c:layout>
                <c:manualLayout>
                  <c:x val="2.0732394979332224E-2"/>
                  <c:y val="-6.13911071327424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BFD-429C-B79F-7BBF15D7B0D9}"/>
                </c:ext>
              </c:extLst>
            </c:dLbl>
            <c:dLbl>
              <c:idx val="2"/>
              <c:layout>
                <c:manualLayout>
                  <c:x val="6.9107983264440741E-3"/>
                  <c:y val="-6.50023487287860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BFD-429C-B79F-7BBF15D7B0D9}"/>
                </c:ext>
              </c:extLst>
            </c:dLbl>
            <c:dLbl>
              <c:idx val="3"/>
              <c:layout>
                <c:manualLayout>
                  <c:x val="2.2460094560943115E-2"/>
                  <c:y val="-4.6946140748567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BFD-429C-B79F-7BBF15D7B0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45720" anchor="t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Sheet1!$D$285:$G$285</c:f>
              <c:strCache>
                <c:ptCount val="4"/>
                <c:pt idx="0">
                  <c:v>News Data</c:v>
                </c:pt>
                <c:pt idx="1">
                  <c:v>Movie Review Data</c:v>
                </c:pt>
                <c:pt idx="2">
                  <c:v>Large Movie Review</c:v>
                </c:pt>
                <c:pt idx="3">
                  <c:v>Amazon Food Review</c:v>
                </c:pt>
              </c:strCache>
            </c:strRef>
          </c:cat>
          <c:val>
            <c:numRef>
              <c:f>Sheet1!$D$289:$G$289</c:f>
              <c:numCache>
                <c:formatCode>General</c:formatCode>
                <c:ptCount val="4"/>
                <c:pt idx="0">
                  <c:v>0.752</c:v>
                </c:pt>
                <c:pt idx="1">
                  <c:v>0.65600000000000003</c:v>
                </c:pt>
                <c:pt idx="2">
                  <c:v>0.83299999999999996</c:v>
                </c:pt>
                <c:pt idx="3">
                  <c:v>0.85599999999999998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BFD-429C-B79F-7BBF15D7B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3871280"/>
        <c:axId val="453852584"/>
        <c:axId val="0"/>
      </c:bar3DChart>
      <c:catAx>
        <c:axId val="45387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852584"/>
        <c:crosses val="autoZero"/>
        <c:auto val="1"/>
        <c:lblAlgn val="ctr"/>
        <c:lblOffset val="100"/>
        <c:noMultiLvlLbl val="0"/>
      </c:catAx>
      <c:valAx>
        <c:axId val="453852584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87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2098 </a:t>
          </a:r>
          <a:r>
            <a:rPr lang="en-US" dirty="0" err="1"/>
            <a:t>bbc</a:t>
          </a:r>
          <a:endParaRPr lang="en-US" dirty="0"/>
        </a:p>
        <a:p>
          <a:r>
            <a:rPr lang="en-US" dirty="0"/>
            <a:t>News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25,000</a:t>
          </a:r>
        </a:p>
        <a:p>
          <a:r>
            <a:rPr lang="en-US" dirty="0"/>
            <a:t>Movie review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9000</a:t>
          </a:r>
        </a:p>
        <a:p>
          <a:r>
            <a:rPr lang="en-US" dirty="0"/>
            <a:t> movie review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25,000</a:t>
          </a:r>
        </a:p>
        <a:p>
          <a:r>
            <a:rPr lang="en-US" dirty="0"/>
            <a:t>Movie review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9000</a:t>
          </a:r>
        </a:p>
        <a:p>
          <a:r>
            <a:rPr lang="en-US" dirty="0"/>
            <a:t> movie review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25,000</a:t>
          </a:r>
        </a:p>
        <a:p>
          <a:r>
            <a:rPr lang="en-US" dirty="0"/>
            <a:t>Movie review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10,000</a:t>
          </a:r>
        </a:p>
        <a:p>
          <a:r>
            <a:rPr lang="en-US" dirty="0"/>
            <a:t> movie review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60,000</a:t>
          </a:r>
        </a:p>
        <a:p>
          <a:r>
            <a:rPr lang="en-US" dirty="0"/>
            <a:t>Movie review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10,000</a:t>
          </a:r>
        </a:p>
        <a:p>
          <a:r>
            <a:rPr lang="en-US" dirty="0"/>
            <a:t> movie review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60,000</a:t>
          </a:r>
        </a:p>
        <a:p>
          <a:r>
            <a:rPr lang="en-US" dirty="0"/>
            <a:t>Movie review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28,726</a:t>
          </a:r>
        </a:p>
        <a:p>
          <a:r>
            <a:rPr lang="en-US" dirty="0"/>
            <a:t>Large </a:t>
          </a:r>
          <a:r>
            <a:rPr lang="en-US" dirty="0" err="1"/>
            <a:t>newsdata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2098 </a:t>
          </a:r>
          <a:r>
            <a:rPr lang="en-US" dirty="0" err="1"/>
            <a:t>bbc</a:t>
          </a:r>
          <a:endParaRPr lang="en-US" dirty="0"/>
        </a:p>
        <a:p>
          <a:r>
            <a:rPr lang="en-US" dirty="0"/>
            <a:t>News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28,726</a:t>
          </a:r>
        </a:p>
        <a:p>
          <a:r>
            <a:rPr lang="en-US" dirty="0"/>
            <a:t>Large </a:t>
          </a:r>
          <a:r>
            <a:rPr lang="en-US" dirty="0" err="1"/>
            <a:t>newsdata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2098 </a:t>
          </a:r>
          <a:r>
            <a:rPr lang="en-US" dirty="0" err="1"/>
            <a:t>bbc</a:t>
          </a:r>
          <a:endParaRPr lang="en-US" dirty="0"/>
        </a:p>
        <a:p>
          <a:r>
            <a:rPr lang="en-US" dirty="0"/>
            <a:t>News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28,726</a:t>
          </a:r>
        </a:p>
        <a:p>
          <a:r>
            <a:rPr lang="en-US" dirty="0"/>
            <a:t>Large </a:t>
          </a:r>
          <a:r>
            <a:rPr lang="en-US" dirty="0" err="1"/>
            <a:t>newsdata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10,662 movie review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25,000</a:t>
          </a:r>
        </a:p>
        <a:p>
          <a:r>
            <a:rPr lang="en-US" dirty="0"/>
            <a:t>Movie review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Word2vec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10,662 movie review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9BFFFA-3238-4B93-9EB8-336838517E21}" type="pres">
      <dgm:prSet presAssocID="{90EA1832-A370-4B5A-ABCC-9BDA33FF7920}" presName="centerShape" presStyleLbl="node0" presStyleIdx="0" presStyleCnt="1"/>
      <dgm:spPr/>
    </dgm:pt>
    <dgm:pt modelId="{EA8D9670-BF85-447C-A78D-FE13D6147847}" type="pres">
      <dgm:prSet presAssocID="{CECAAB6E-871F-45BA-8B6C-F97F64247E68}" presName="parTrans" presStyleLbl="bgSibTrans2D1" presStyleIdx="0" presStyleCnt="1"/>
      <dgm:spPr/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2098 </a:t>
          </a:r>
          <a:r>
            <a:rPr lang="en-US" sz="1000" kern="1200" dirty="0" err="1"/>
            <a:t>bbc</a:t>
          </a: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News data</a:t>
          </a:r>
        </a:p>
      </dsp:txBody>
      <dsp:txXfrm>
        <a:off x="1031324" y="15376"/>
        <a:ext cx="611678" cy="4833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25,000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Movie review data</a:t>
          </a:r>
        </a:p>
      </dsp:txBody>
      <dsp:txXfrm>
        <a:off x="1031324" y="15376"/>
        <a:ext cx="611678" cy="4833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9000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movie review data</a:t>
          </a:r>
        </a:p>
      </dsp:txBody>
      <dsp:txXfrm>
        <a:off x="1031324" y="15376"/>
        <a:ext cx="611678" cy="48332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25,000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Movie review data</a:t>
          </a:r>
        </a:p>
      </dsp:txBody>
      <dsp:txXfrm>
        <a:off x="1031324" y="15376"/>
        <a:ext cx="611678" cy="4833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9000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movie review data</a:t>
          </a:r>
        </a:p>
      </dsp:txBody>
      <dsp:txXfrm>
        <a:off x="1031324" y="15376"/>
        <a:ext cx="611678" cy="48332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25,000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Movie review data</a:t>
          </a:r>
        </a:p>
      </dsp:txBody>
      <dsp:txXfrm>
        <a:off x="1031324" y="15376"/>
        <a:ext cx="611678" cy="48332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10,000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movie review data</a:t>
          </a:r>
        </a:p>
      </dsp:txBody>
      <dsp:txXfrm>
        <a:off x="1031324" y="15376"/>
        <a:ext cx="611678" cy="4833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60,000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Movie review data</a:t>
          </a:r>
        </a:p>
      </dsp:txBody>
      <dsp:txXfrm>
        <a:off x="1031324" y="15376"/>
        <a:ext cx="611678" cy="48332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10,000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movie review data</a:t>
          </a:r>
        </a:p>
      </dsp:txBody>
      <dsp:txXfrm>
        <a:off x="1031324" y="15376"/>
        <a:ext cx="611678" cy="4833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60,000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Movie review data</a:t>
          </a:r>
        </a:p>
      </dsp:txBody>
      <dsp:txXfrm>
        <a:off x="1031324" y="15376"/>
        <a:ext cx="611678" cy="483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28,726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Large </a:t>
          </a:r>
          <a:r>
            <a:rPr lang="en-US" sz="900" kern="1200" dirty="0" err="1"/>
            <a:t>newsdata</a:t>
          </a:r>
          <a:endParaRPr lang="en-US" sz="900" kern="1200" dirty="0"/>
        </a:p>
      </dsp:txBody>
      <dsp:txXfrm>
        <a:off x="1031324" y="15376"/>
        <a:ext cx="611678" cy="4833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2098 </a:t>
          </a:r>
          <a:r>
            <a:rPr lang="en-US" sz="1000" kern="1200" dirty="0" err="1"/>
            <a:t>bbc</a:t>
          </a: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News data</a:t>
          </a:r>
        </a:p>
      </dsp:txBody>
      <dsp:txXfrm>
        <a:off x="1031324" y="15376"/>
        <a:ext cx="611678" cy="483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28,726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Large </a:t>
          </a:r>
          <a:r>
            <a:rPr lang="en-US" sz="900" kern="1200" dirty="0" err="1"/>
            <a:t>newsdata</a:t>
          </a:r>
          <a:endParaRPr lang="en-US" sz="900" kern="1200" dirty="0"/>
        </a:p>
      </dsp:txBody>
      <dsp:txXfrm>
        <a:off x="1031324" y="15376"/>
        <a:ext cx="611678" cy="4833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2098 </a:t>
          </a:r>
          <a:r>
            <a:rPr lang="en-US" sz="1000" kern="1200" dirty="0" err="1"/>
            <a:t>bbc</a:t>
          </a: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News data</a:t>
          </a:r>
        </a:p>
      </dsp:txBody>
      <dsp:txXfrm>
        <a:off x="1031324" y="15376"/>
        <a:ext cx="611678" cy="4833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28,726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Large </a:t>
          </a:r>
          <a:r>
            <a:rPr lang="en-US" sz="900" kern="1200" dirty="0" err="1"/>
            <a:t>newsdata</a:t>
          </a:r>
          <a:endParaRPr lang="en-US" sz="900" kern="1200" dirty="0"/>
        </a:p>
      </dsp:txBody>
      <dsp:txXfrm>
        <a:off x="1031324" y="15376"/>
        <a:ext cx="611678" cy="4833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10,662 movie review data</a:t>
          </a:r>
        </a:p>
      </dsp:txBody>
      <dsp:txXfrm>
        <a:off x="1031324" y="15376"/>
        <a:ext cx="611678" cy="4833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25,000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Movie review data</a:t>
          </a:r>
        </a:p>
      </dsp:txBody>
      <dsp:txXfrm>
        <a:off x="1031324" y="15376"/>
        <a:ext cx="611678" cy="4833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999399" y="670332"/>
          <a:ext cx="675528" cy="6755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Word2vec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1098328" y="769261"/>
        <a:ext cx="477670" cy="477670"/>
      </dsp:txXfrm>
    </dsp:sp>
    <dsp:sp modelId="{EA8D9670-BF85-447C-A78D-FE13D6147847}">
      <dsp:nvSpPr>
        <dsp:cNvPr id="0" name=""/>
        <dsp:cNvSpPr/>
      </dsp:nvSpPr>
      <dsp:spPr>
        <a:xfrm rot="16200000">
          <a:off x="1141883" y="356057"/>
          <a:ext cx="390560" cy="192525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7BE1A4A-2CF5-4CF7-BB40-9DB8A6B26450}">
      <dsp:nvSpPr>
        <dsp:cNvPr id="0" name=""/>
        <dsp:cNvSpPr/>
      </dsp:nvSpPr>
      <dsp:spPr>
        <a:xfrm>
          <a:off x="1016287" y="339"/>
          <a:ext cx="641752" cy="5134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10,662 movie review data</a:t>
          </a:r>
        </a:p>
      </dsp:txBody>
      <dsp:txXfrm>
        <a:off x="1031324" y="15376"/>
        <a:ext cx="611678" cy="483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068AD-7099-4624-93D7-1B79C32DAC9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E698F-C17A-4256-B96A-70B26094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6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5225" y="4709660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56525" y="4704900"/>
            <a:ext cx="1564004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46725" y="4704900"/>
            <a:ext cx="18973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589405">
              <a:lnSpc>
                <a:spcPts val="2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5450" y="1284990"/>
            <a:ext cx="367792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45225" y="4709660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7456525" y="4704900"/>
            <a:ext cx="1564004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246725" y="4704900"/>
            <a:ext cx="18973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589405">
              <a:lnSpc>
                <a:spcPts val="2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45225" y="4709660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7456525" y="4704900"/>
            <a:ext cx="1564004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246725" y="4704900"/>
            <a:ext cx="18973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589405">
              <a:lnSpc>
                <a:spcPts val="2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2170825" y="332725"/>
            <a:ext cx="5068174" cy="380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414" y="66928"/>
            <a:ext cx="8965170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225" y="1007647"/>
            <a:ext cx="8285480" cy="1678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7925" y="4717600"/>
            <a:ext cx="88499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1009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14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23,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12357" y="4713450"/>
            <a:ext cx="1670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04775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cs typeface="Arial" panose="020B0604020202020204" pitchFamily="34" charset="0"/>
              </a:rPr>
              <a:t>Artificial neural network based Self-taught leaning on text mining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1043646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39161"/>
              </p:ext>
            </p:extLst>
          </p:nvPr>
        </p:nvGraphicFramePr>
        <p:xfrm>
          <a:off x="500624" y="1487357"/>
          <a:ext cx="7957576" cy="328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1976">
                  <a:extLst>
                    <a:ext uri="{9D8B030D-6E8A-4147-A177-3AD203B41FA5}">
                      <a16:colId xmlns:a16="http://schemas.microsoft.com/office/drawing/2014/main" val="203433614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9703259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904907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08975051"/>
                    </a:ext>
                  </a:extLst>
                </a:gridCol>
              </a:tblGrid>
              <a:tr h="100355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Source Data (Not directly related to</a:t>
                      </a:r>
                      <a:r>
                        <a:rPr lang="en-US" sz="2800" baseline="0" dirty="0"/>
                        <a:t> task</a:t>
                      </a:r>
                      <a:r>
                        <a:rPr lang="en-US" sz="2800" dirty="0"/>
                        <a:t>)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42178"/>
                  </a:ext>
                </a:extLst>
              </a:tr>
              <a:tr h="692521">
                <a:tc rowSpan="3"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</a:p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207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Fine-tuning</a:t>
                      </a:r>
                    </a:p>
                    <a:p>
                      <a:pPr algn="ctr"/>
                      <a:r>
                        <a:rPr lang="en-US" dirty="0"/>
                        <a:t>Multitask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73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Domain-adversarial training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3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6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971550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 Domain adversarial training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773" y="4248150"/>
            <a:ext cx="8643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Yaroslav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Ganin</a:t>
            </a:r>
            <a:r>
              <a:rPr lang="en-US" sz="1600" dirty="0">
                <a:solidFill>
                  <a:srgbClr val="000000"/>
                </a:solidFill>
              </a:rPr>
              <a:t>, Victor </a:t>
            </a:r>
            <a:r>
              <a:rPr lang="en-US" sz="1600" dirty="0" err="1">
                <a:solidFill>
                  <a:srgbClr val="000000"/>
                </a:solidFill>
              </a:rPr>
              <a:t>Lempitsky</a:t>
            </a:r>
            <a:r>
              <a:rPr lang="en-US" sz="1600" dirty="0">
                <a:solidFill>
                  <a:srgbClr val="000000"/>
                </a:solidFill>
              </a:rPr>
              <a:t>, Unsupervised Domain Adaptation by Backpropagation, ICML, 2015</a:t>
            </a:r>
          </a:p>
          <a:p>
            <a:r>
              <a:rPr lang="en-US" sz="1600" dirty="0">
                <a:solidFill>
                  <a:srgbClr val="000000"/>
                </a:solidFill>
              </a:rPr>
              <a:t>Hana </a:t>
            </a:r>
            <a:r>
              <a:rPr lang="en-US" sz="1600" dirty="0" err="1">
                <a:solidFill>
                  <a:srgbClr val="000000"/>
                </a:solidFill>
              </a:rPr>
              <a:t>Ajakan</a:t>
            </a:r>
            <a:r>
              <a:rPr lang="en-US" sz="1600" dirty="0">
                <a:solidFill>
                  <a:srgbClr val="000000"/>
                </a:solidFill>
              </a:rPr>
              <a:t>, Pascal Germain, Hugo </a:t>
            </a:r>
            <a:r>
              <a:rPr lang="en-US" sz="1600" dirty="0" err="1">
                <a:solidFill>
                  <a:srgbClr val="000000"/>
                </a:solidFill>
              </a:rPr>
              <a:t>Larochelle</a:t>
            </a:r>
            <a:r>
              <a:rPr lang="en-US" sz="1600" dirty="0">
                <a:solidFill>
                  <a:srgbClr val="000000"/>
                </a:solidFill>
              </a:rPr>
              <a:t>, François </a:t>
            </a:r>
            <a:r>
              <a:rPr lang="en-US" sz="1600" dirty="0" err="1">
                <a:solidFill>
                  <a:srgbClr val="000000"/>
                </a:solidFill>
              </a:rPr>
              <a:t>Laviolette</a:t>
            </a:r>
            <a:r>
              <a:rPr lang="en-US" sz="1600" dirty="0">
                <a:solidFill>
                  <a:srgbClr val="000000"/>
                </a:solidFill>
              </a:rPr>
              <a:t>, Mario Marchand,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Domain-Adversarial Training of Neural Networks, JMLR, 2016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447374"/>
            <a:ext cx="6248400" cy="28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8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1043646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12</a:t>
            </a:fld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25012"/>
              </p:ext>
            </p:extLst>
          </p:nvPr>
        </p:nvGraphicFramePr>
        <p:xfrm>
          <a:off x="500624" y="1487357"/>
          <a:ext cx="7957576" cy="328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1976">
                  <a:extLst>
                    <a:ext uri="{9D8B030D-6E8A-4147-A177-3AD203B41FA5}">
                      <a16:colId xmlns:a16="http://schemas.microsoft.com/office/drawing/2014/main" val="203433614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9703259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904907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08975051"/>
                    </a:ext>
                  </a:extLst>
                </a:gridCol>
              </a:tblGrid>
              <a:tr h="100355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Source Data (Not directly related to</a:t>
                      </a:r>
                      <a:r>
                        <a:rPr lang="en-US" sz="2800" baseline="0" dirty="0"/>
                        <a:t> task</a:t>
                      </a:r>
                      <a:r>
                        <a:rPr lang="en-US" sz="2800" dirty="0"/>
                        <a:t>)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42178"/>
                  </a:ext>
                </a:extLst>
              </a:tr>
              <a:tr h="692521">
                <a:tc rowSpan="3"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</a:p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207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Fine-tuning</a:t>
                      </a:r>
                    </a:p>
                    <a:p>
                      <a:pPr algn="ctr"/>
                      <a:r>
                        <a:rPr lang="en-US" dirty="0"/>
                        <a:t>Multitask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73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Domain-adversarial training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Zero-shot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3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1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971550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 Zero-shot Learning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13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773" y="4248150"/>
            <a:ext cx="8643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Richard </a:t>
            </a:r>
            <a:r>
              <a:rPr lang="en-US" sz="1600" dirty="0" err="1">
                <a:solidFill>
                  <a:srgbClr val="000000"/>
                </a:solidFill>
              </a:rPr>
              <a:t>Socher</a:t>
            </a:r>
            <a:r>
              <a:rPr lang="en-US" sz="1600" dirty="0">
                <a:solidFill>
                  <a:srgbClr val="000000"/>
                </a:solidFill>
              </a:rPr>
              <a:t>, Milind </a:t>
            </a:r>
            <a:r>
              <a:rPr lang="en-US" sz="1600" dirty="0" err="1">
                <a:solidFill>
                  <a:srgbClr val="000000"/>
                </a:solidFill>
              </a:rPr>
              <a:t>Ganjoo</a:t>
            </a:r>
            <a:r>
              <a:rPr lang="en-US" sz="1600" dirty="0">
                <a:solidFill>
                  <a:srgbClr val="000000"/>
                </a:solidFill>
              </a:rPr>
              <a:t>, Christopher D. Manning, Andrew Y. Ng, “Zero-Shot Learning Through Cross-Modal Transfer” NIPS,2013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86363"/>
            <a:ext cx="4238624" cy="27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2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1043646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14</a:t>
            </a:fld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60310"/>
              </p:ext>
            </p:extLst>
          </p:nvPr>
        </p:nvGraphicFramePr>
        <p:xfrm>
          <a:off x="500624" y="1487357"/>
          <a:ext cx="7957576" cy="328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1976">
                  <a:extLst>
                    <a:ext uri="{9D8B030D-6E8A-4147-A177-3AD203B41FA5}">
                      <a16:colId xmlns:a16="http://schemas.microsoft.com/office/drawing/2014/main" val="203433614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9703259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904907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08975051"/>
                    </a:ext>
                  </a:extLst>
                </a:gridCol>
              </a:tblGrid>
              <a:tr h="100355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Source Data (Not directly related to</a:t>
                      </a:r>
                      <a:r>
                        <a:rPr lang="en-US" sz="2800" baseline="0" dirty="0"/>
                        <a:t> task</a:t>
                      </a:r>
                      <a:r>
                        <a:rPr lang="en-US" sz="2800" dirty="0"/>
                        <a:t>)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42178"/>
                  </a:ext>
                </a:extLst>
              </a:tr>
              <a:tr h="692521">
                <a:tc rowSpan="3"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</a:p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207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Fine-tuning</a:t>
                      </a:r>
                    </a:p>
                    <a:p>
                      <a:pPr algn="ctr"/>
                      <a:r>
                        <a:rPr lang="en-US" dirty="0"/>
                        <a:t>Multitask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Self-taught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73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Domain-adversarial training</a:t>
                      </a:r>
                    </a:p>
                    <a:p>
                      <a:pPr algn="ctr"/>
                      <a:r>
                        <a:rPr lang="en-US" dirty="0"/>
                        <a:t>Zero-shot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3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37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971550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 Self-taught Learning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15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773" y="4349175"/>
            <a:ext cx="8643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Rajat Raina, Alexis Battle, </a:t>
            </a:r>
            <a:r>
              <a:rPr lang="en-US" sz="1600" dirty="0" err="1">
                <a:solidFill>
                  <a:srgbClr val="000000"/>
                </a:solidFill>
              </a:rPr>
              <a:t>Honglak</a:t>
            </a:r>
            <a:r>
              <a:rPr lang="en-US" sz="1600" dirty="0">
                <a:solidFill>
                  <a:srgbClr val="000000"/>
                </a:solidFill>
              </a:rPr>
              <a:t> Lee, Benjamin Packer, Andrew Y. </a:t>
            </a:r>
            <a:r>
              <a:rPr lang="en-US" sz="1600" dirty="0" err="1">
                <a:solidFill>
                  <a:srgbClr val="000000"/>
                </a:solidFill>
              </a:rPr>
              <a:t>Ng,"Self</a:t>
            </a:r>
            <a:r>
              <a:rPr lang="en-US" sz="1600" dirty="0">
                <a:solidFill>
                  <a:srgbClr val="000000"/>
                </a:solidFill>
              </a:rPr>
              <a:t>-taught Learning: Transfer Learning from Unlabeled Data", ICML,2007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92667"/>
            <a:ext cx="3185245" cy="29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4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1043646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16</a:t>
            </a:fld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39865"/>
              </p:ext>
            </p:extLst>
          </p:nvPr>
        </p:nvGraphicFramePr>
        <p:xfrm>
          <a:off x="500624" y="1487357"/>
          <a:ext cx="7957576" cy="328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1976">
                  <a:extLst>
                    <a:ext uri="{9D8B030D-6E8A-4147-A177-3AD203B41FA5}">
                      <a16:colId xmlns:a16="http://schemas.microsoft.com/office/drawing/2014/main" val="203433614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9703259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904907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08975051"/>
                    </a:ext>
                  </a:extLst>
                </a:gridCol>
              </a:tblGrid>
              <a:tr h="100355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Source Data (Not directly related to</a:t>
                      </a:r>
                      <a:r>
                        <a:rPr lang="en-US" sz="2800" baseline="0" dirty="0"/>
                        <a:t> task</a:t>
                      </a:r>
                      <a:r>
                        <a:rPr lang="en-US" sz="2800" dirty="0"/>
                        <a:t>)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42178"/>
                  </a:ext>
                </a:extLst>
              </a:tr>
              <a:tr h="692521">
                <a:tc rowSpan="3"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</a:p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207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Fine-tuning</a:t>
                      </a:r>
                    </a:p>
                    <a:p>
                      <a:pPr algn="ctr"/>
                      <a:r>
                        <a:rPr lang="en-US" dirty="0"/>
                        <a:t>Multitask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Self-taught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73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Domain-adversarial training</a:t>
                      </a:r>
                    </a:p>
                    <a:p>
                      <a:pPr algn="ctr"/>
                      <a:r>
                        <a:rPr lang="en-US" dirty="0"/>
                        <a:t>Zero-shot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Self-taught clustering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3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8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971550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 Self-taught Clustering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17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773" y="4349175"/>
            <a:ext cx="864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Wenyuan</a:t>
            </a:r>
            <a:r>
              <a:rPr lang="en-US" sz="1600" dirty="0">
                <a:solidFill>
                  <a:srgbClr val="000000"/>
                </a:solidFill>
              </a:rPr>
              <a:t> Dai, </a:t>
            </a:r>
            <a:r>
              <a:rPr lang="en-US" sz="1600" dirty="0" err="1">
                <a:solidFill>
                  <a:srgbClr val="000000"/>
                </a:solidFill>
              </a:rPr>
              <a:t>Qiang</a:t>
            </a:r>
            <a:r>
              <a:rPr lang="en-US" sz="1600" dirty="0">
                <a:solidFill>
                  <a:srgbClr val="000000"/>
                </a:solidFill>
              </a:rPr>
              <a:t> Yang, </a:t>
            </a:r>
            <a:r>
              <a:rPr lang="en-US" sz="1600" dirty="0" err="1">
                <a:solidFill>
                  <a:srgbClr val="000000"/>
                </a:solidFill>
              </a:rPr>
              <a:t>Gui-Rong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Xue</a:t>
            </a:r>
            <a:r>
              <a:rPr lang="en-US" sz="1600" dirty="0">
                <a:solidFill>
                  <a:srgbClr val="000000"/>
                </a:solidFill>
              </a:rPr>
              <a:t>, Yong Yu, “</a:t>
            </a:r>
            <a:r>
              <a:rPr lang="en-US" sz="1600" dirty="0"/>
              <a:t>Self-taught Clustering  </a:t>
            </a:r>
            <a:r>
              <a:rPr lang="en-US" sz="1600" dirty="0">
                <a:solidFill>
                  <a:srgbClr val="000000"/>
                </a:solidFill>
              </a:rPr>
              <a:t>”,  ICML,2008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876ED-E4FB-264E-AD4D-33ACA5114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14690"/>
            <a:ext cx="6223000" cy="2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1043646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18</a:t>
            </a:fld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624" y="1487357"/>
          <a:ext cx="7957576" cy="328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1976">
                  <a:extLst>
                    <a:ext uri="{9D8B030D-6E8A-4147-A177-3AD203B41FA5}">
                      <a16:colId xmlns:a16="http://schemas.microsoft.com/office/drawing/2014/main" val="203433614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9703259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904907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08975051"/>
                    </a:ext>
                  </a:extLst>
                </a:gridCol>
              </a:tblGrid>
              <a:tr h="100355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Source Data (Not directly related to</a:t>
                      </a:r>
                      <a:r>
                        <a:rPr lang="en-US" sz="2800" baseline="0" dirty="0"/>
                        <a:t> task</a:t>
                      </a:r>
                      <a:r>
                        <a:rPr lang="en-US" sz="2800" dirty="0"/>
                        <a:t>)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42178"/>
                  </a:ext>
                </a:extLst>
              </a:tr>
              <a:tr h="692521">
                <a:tc rowSpan="3"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</a:p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207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Fine-tuning</a:t>
                      </a:r>
                    </a:p>
                    <a:p>
                      <a:pPr algn="ctr"/>
                      <a:r>
                        <a:rPr lang="en-US" dirty="0"/>
                        <a:t>Multitask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Self-taught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73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Domain-adversarial training</a:t>
                      </a:r>
                    </a:p>
                    <a:p>
                      <a:pPr algn="ctr"/>
                      <a:r>
                        <a:rPr lang="en-US" dirty="0"/>
                        <a:t>Zero-shot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Self-taught clustering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3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71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19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5238" y="1885950"/>
            <a:ext cx="79429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Definition: </a:t>
            </a:r>
            <a:r>
              <a:rPr lang="en-US" sz="2000" b="1" dirty="0">
                <a:solidFill>
                  <a:srgbClr val="000000"/>
                </a:solidFill>
              </a:rPr>
              <a:t>Meaning </a:t>
            </a:r>
            <a:r>
              <a:rPr lang="en-US" sz="2000" dirty="0">
                <a:solidFill>
                  <a:srgbClr val="000000"/>
                </a:solidFill>
              </a:rPr>
              <a:t>(Webster dictionary)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idea that is represented by a word, phrase,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idea that a person wants to express by using words, signs,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idea that is expressed in a work of writing, art, etc.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104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How do we representing meaning of word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438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Contents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7" y="1043646"/>
            <a:ext cx="7737900" cy="3847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cs typeface="Arial" panose="020B0604020202020204" pitchFamily="34" charset="0"/>
              </a:rPr>
              <a:t>Introduction(what is self-taught learning)</a:t>
            </a:r>
            <a:endParaRPr lang="en-US" sz="2000" b="1" spc="-5" dirty="0">
              <a:cs typeface="Arial" panose="020B0604020202020204" pitchFamily="34" charset="0"/>
            </a:endParaRP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2000" spc="-5" dirty="0">
                <a:cs typeface="Arial" panose="020B0604020202020204" pitchFamily="34" charset="0"/>
              </a:rPr>
              <a:t>Related work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cs typeface="Arial"/>
              </a:rPr>
              <a:t>Fine-tuning  &amp; Multitask Learning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cs typeface="Arial"/>
              </a:rPr>
              <a:t>Domain-adversarial training &amp; Zero-shot Learning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cs typeface="Arial"/>
              </a:rPr>
              <a:t>Self-taught learning &amp; Self-taught clustering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2000" spc="-5" dirty="0">
                <a:cs typeface="Arial" panose="020B0604020202020204" pitchFamily="34" charset="0"/>
              </a:rPr>
              <a:t>Self-taught learning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2000" spc="-5" dirty="0">
                <a:cs typeface="Arial"/>
              </a:rPr>
              <a:t>Architecture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2000" spc="-5" dirty="0">
                <a:cs typeface="Arial"/>
              </a:rPr>
              <a:t>Workflow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2000" spc="-5" dirty="0">
                <a:cs typeface="Arial" panose="020B0604020202020204" pitchFamily="34" charset="0"/>
              </a:rPr>
              <a:t>Text mining representation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2000" spc="-5" dirty="0">
                <a:cs typeface="Arial" panose="020B0604020202020204" pitchFamily="34" charset="0"/>
              </a:rPr>
              <a:t>Convolutional Neural Network for text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2000" spc="-5" dirty="0">
                <a:cs typeface="Arial" panose="020B0604020202020204" pitchFamily="34" charset="0"/>
              </a:rPr>
              <a:t>Datasets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2000" spc="-5" dirty="0"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20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5238" y="1885950"/>
            <a:ext cx="79429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Great as resource but missing nuances, e.g. </a:t>
            </a:r>
            <a:r>
              <a:rPr lang="en-US" sz="2000" b="1" dirty="0"/>
              <a:t>synonyms</a:t>
            </a:r>
            <a:r>
              <a:rPr lang="en-US" sz="2000" dirty="0"/>
              <a:t>: adept, expert, good, practiced, proficient, skillful?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Missing new words (impossible to keep up to date): wicked, badass, nifty, crack, ace, wizard, genius, </a:t>
            </a:r>
            <a:r>
              <a:rPr lang="en-US" sz="2000" dirty="0" err="1"/>
              <a:t>ninjia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Requires human labor to create and adapt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Hard to compute accurate word similarity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104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Problems with discrete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2725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21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5238" y="1428750"/>
            <a:ext cx="79429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vast majority of rule-based </a:t>
            </a:r>
            <a:r>
              <a:rPr lang="en-US" sz="2000" b="1" dirty="0"/>
              <a:t>and </a:t>
            </a:r>
            <a:r>
              <a:rPr lang="en-US" sz="2000" dirty="0"/>
              <a:t>statistical NLP work regards</a:t>
            </a:r>
          </a:p>
          <a:p>
            <a:r>
              <a:rPr lang="en-US" sz="2000" dirty="0"/>
              <a:t>words as atomic symbols</a:t>
            </a:r>
          </a:p>
          <a:p>
            <a:endParaRPr lang="en-US" sz="2000" dirty="0"/>
          </a:p>
          <a:p>
            <a:r>
              <a:rPr lang="en-US" sz="2000" dirty="0"/>
              <a:t>In vector space terms, this is a vector with one 1 and a lot of zeroes</a:t>
            </a:r>
          </a:p>
          <a:p>
            <a:r>
              <a:rPr lang="en-US" sz="2000" dirty="0"/>
              <a:t>[0 0 0 0 0 0 0 0 0 0 1 0 0 0 0]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104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Problems with discrete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99922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5238" y="1428750"/>
            <a:ext cx="79429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• Instead of capturing cooccurrence counts directly</a:t>
            </a:r>
          </a:p>
          <a:p>
            <a:r>
              <a:rPr lang="en-US" sz="2000" dirty="0"/>
              <a:t>• Predict surrounding words of every word</a:t>
            </a:r>
          </a:p>
          <a:p>
            <a:r>
              <a:rPr lang="en-US" sz="2000" dirty="0"/>
              <a:t>• Faster and can easily incorporate a new sentence document or add a word to the vocabulary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104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Main Idea of word2vec</a:t>
            </a:r>
          </a:p>
        </p:txBody>
      </p:sp>
    </p:spTree>
    <p:extLst>
      <p:ext uri="{BB962C8B-B14F-4D97-AF65-F5344CB8AC3E}">
        <p14:creationId xmlns:p14="http://schemas.microsoft.com/office/powerpoint/2010/main" val="283299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23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5238" y="1428750"/>
            <a:ext cx="7942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Continuous Bag of Word (CBOW): use a window of word to predict the middle 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Skip-gram (SG): use a word to predict the surrounding ones in window.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104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Basic neural network models: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29053"/>
            <a:ext cx="4077017" cy="24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55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24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104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212121"/>
                </a:solidFill>
              </a:rPr>
              <a:t>word2vec model: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11238" y="3486726"/>
            <a:ext cx="5579962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quick brown </a:t>
            </a:r>
            <a:r>
              <a:rPr lang="en-US" sz="2000" dirty="0">
                <a:solidFill>
                  <a:srgbClr val="FF0000"/>
                </a:solidFill>
              </a:rPr>
              <a:t>fox</a:t>
            </a:r>
            <a:r>
              <a:rPr lang="en-US" sz="2000" dirty="0"/>
              <a:t> jumps over the lazy dog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6330" y="1428750"/>
            <a:ext cx="3472962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1 Given a specific word </a:t>
            </a:r>
            <a:r>
              <a:rPr lang="en-US" sz="2000" dirty="0">
                <a:solidFill>
                  <a:srgbClr val="FF0000"/>
                </a:solidFill>
              </a:rPr>
              <a:t>“fox”</a:t>
            </a:r>
          </a:p>
        </p:txBody>
      </p:sp>
    </p:spTree>
    <p:extLst>
      <p:ext uri="{BB962C8B-B14F-4D97-AF65-F5344CB8AC3E}">
        <p14:creationId xmlns:p14="http://schemas.microsoft.com/office/powerpoint/2010/main" val="2573022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104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212121"/>
                </a:solidFill>
              </a:rPr>
              <a:t>word2vec model: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11238" y="3486726"/>
            <a:ext cx="5579962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quick brown </a:t>
            </a:r>
            <a:r>
              <a:rPr lang="en-US" sz="2000" dirty="0">
                <a:solidFill>
                  <a:srgbClr val="FF0000"/>
                </a:solidFill>
              </a:rPr>
              <a:t>fox</a:t>
            </a:r>
            <a:r>
              <a:rPr lang="en-US" sz="2000" dirty="0"/>
              <a:t> jumps over the lazy dog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6330" y="1428750"/>
            <a:ext cx="3472962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1 Given a specific word </a:t>
            </a:r>
            <a:r>
              <a:rPr lang="en-US" sz="2000" dirty="0">
                <a:solidFill>
                  <a:srgbClr val="FF0000"/>
                </a:solidFill>
              </a:rPr>
              <a:t>“fox”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330" y="2100625"/>
            <a:ext cx="4340470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2 Define nearby word by </a:t>
            </a:r>
            <a:r>
              <a:rPr lang="en-US" sz="2000" dirty="0">
                <a:solidFill>
                  <a:srgbClr val="FF0000"/>
                </a:solidFill>
              </a:rPr>
              <a:t>window size</a:t>
            </a:r>
          </a:p>
        </p:txBody>
      </p:sp>
    </p:spTree>
    <p:extLst>
      <p:ext uri="{BB962C8B-B14F-4D97-AF65-F5344CB8AC3E}">
        <p14:creationId xmlns:p14="http://schemas.microsoft.com/office/powerpoint/2010/main" val="517538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26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104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212121"/>
                </a:solidFill>
              </a:rPr>
              <a:t>word2vec model: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11238" y="3486726"/>
            <a:ext cx="5579962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quick brown </a:t>
            </a:r>
            <a:r>
              <a:rPr lang="en-US" sz="2000" dirty="0">
                <a:solidFill>
                  <a:srgbClr val="FF0000"/>
                </a:solidFill>
              </a:rPr>
              <a:t>fox</a:t>
            </a:r>
            <a:r>
              <a:rPr lang="en-US" sz="2000" dirty="0"/>
              <a:t> jumps over the lazy dog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6330" y="1428750"/>
            <a:ext cx="3472962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1 Given a specific word </a:t>
            </a:r>
            <a:r>
              <a:rPr lang="en-US" sz="2000" dirty="0">
                <a:solidFill>
                  <a:srgbClr val="FF0000"/>
                </a:solidFill>
              </a:rPr>
              <a:t>“fox”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330" y="2100625"/>
            <a:ext cx="4416670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2 Define nearby word by </a:t>
            </a:r>
            <a:r>
              <a:rPr lang="en-US" sz="2000" dirty="0">
                <a:solidFill>
                  <a:srgbClr val="FF0000"/>
                </a:solidFill>
              </a:rPr>
              <a:t>window size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5401" y="3315357"/>
            <a:ext cx="1752599" cy="7041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11780" y="2558314"/>
            <a:ext cx="2045678" cy="4001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Window size = 1</a:t>
            </a: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2171701" y="2895661"/>
            <a:ext cx="2218814" cy="419696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18996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104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212121"/>
                </a:solidFill>
              </a:rPr>
              <a:t>word2vec model: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11238" y="3486726"/>
            <a:ext cx="5579962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quick brown </a:t>
            </a:r>
            <a:r>
              <a:rPr lang="en-US" sz="2000" dirty="0">
                <a:solidFill>
                  <a:srgbClr val="FF0000"/>
                </a:solidFill>
              </a:rPr>
              <a:t>fox</a:t>
            </a:r>
            <a:r>
              <a:rPr lang="en-US" sz="2000" dirty="0"/>
              <a:t> jumps over the lazy dog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6330" y="1428750"/>
            <a:ext cx="3472962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1 Given a specific word </a:t>
            </a:r>
            <a:r>
              <a:rPr lang="en-US" sz="2000" dirty="0">
                <a:solidFill>
                  <a:srgbClr val="FF0000"/>
                </a:solidFill>
              </a:rPr>
              <a:t>“fox”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329" y="2100625"/>
            <a:ext cx="4340471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2 Define nearby word by </a:t>
            </a:r>
            <a:r>
              <a:rPr lang="en-US" sz="2000" dirty="0">
                <a:solidFill>
                  <a:srgbClr val="FF0000"/>
                </a:solidFill>
              </a:rPr>
              <a:t>window size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5219" y="3134154"/>
            <a:ext cx="2942381" cy="104732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4605" y="4363818"/>
            <a:ext cx="2045678" cy="4001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Window size = 2</a:t>
            </a: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3657600" y="4181477"/>
            <a:ext cx="1637005" cy="38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77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28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104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212121"/>
                </a:solidFill>
              </a:rPr>
              <a:t>word2vec model: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11238" y="3486726"/>
            <a:ext cx="5579962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quick brown </a:t>
            </a:r>
            <a:r>
              <a:rPr lang="en-US" sz="2000" dirty="0">
                <a:solidFill>
                  <a:srgbClr val="FF0000"/>
                </a:solidFill>
              </a:rPr>
              <a:t>fox</a:t>
            </a:r>
            <a:r>
              <a:rPr lang="en-US" sz="2000" dirty="0"/>
              <a:t> jumps over the lazy dog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6330" y="1428750"/>
            <a:ext cx="3472962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1 Given a specific word </a:t>
            </a:r>
            <a:r>
              <a:rPr lang="en-US" sz="2000" dirty="0">
                <a:solidFill>
                  <a:srgbClr val="FF0000"/>
                </a:solidFill>
              </a:rPr>
              <a:t>“fox”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330" y="2100625"/>
            <a:ext cx="4111870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2 Define nearby word by </a:t>
            </a:r>
            <a:r>
              <a:rPr lang="en-US" sz="2000" dirty="0">
                <a:solidFill>
                  <a:srgbClr val="FF0000"/>
                </a:solidFill>
              </a:rPr>
              <a:t>window size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5401" y="3315357"/>
            <a:ext cx="1752599" cy="7041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95036" y="2558314"/>
            <a:ext cx="2045678" cy="4001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Window size = 1</a:t>
            </a:r>
          </a:p>
        </p:txBody>
      </p:sp>
      <p:cxnSp>
        <p:nvCxnSpPr>
          <p:cNvPr id="20" name="Straight Arrow Connector 19"/>
          <p:cNvCxnSpPr>
            <a:stCxn id="18" idx="0"/>
            <a:endCxn id="19" idx="1"/>
          </p:cNvCxnSpPr>
          <p:nvPr/>
        </p:nvCxnSpPr>
        <p:spPr>
          <a:xfrm flipV="1">
            <a:off x="2171701" y="2758369"/>
            <a:ext cx="2423335" cy="556988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/>
          <p:cNvSpPr/>
          <p:nvPr/>
        </p:nvSpPr>
        <p:spPr>
          <a:xfrm>
            <a:off x="715219" y="3134154"/>
            <a:ext cx="2942381" cy="104732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4605" y="4363818"/>
            <a:ext cx="2045678" cy="4001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Window size = 2</a:t>
            </a: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3657600" y="4181477"/>
            <a:ext cx="1637005" cy="38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10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104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212121"/>
                </a:solidFill>
              </a:rPr>
              <a:t>word2vec model:</a:t>
            </a:r>
            <a:endParaRPr lang="en-US" sz="2800" dirty="0"/>
          </a:p>
        </p:txBody>
      </p:sp>
      <p:pic>
        <p:nvPicPr>
          <p:cNvPr id="24" name="Picture 4" descr="Trainin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56" y="1483868"/>
            <a:ext cx="5912712" cy="353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47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1043646"/>
            <a:ext cx="8186173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800" spc="-5" dirty="0">
                <a:cs typeface="Arial" panose="020B0604020202020204" pitchFamily="34" charset="0"/>
              </a:rPr>
              <a:t>What is Self-taught Learning?</a:t>
            </a:r>
          </a:p>
          <a:p>
            <a:pPr marL="469900" lvl="1">
              <a:spcBef>
                <a:spcPts val="100"/>
              </a:spcBef>
            </a:pPr>
            <a:r>
              <a:rPr lang="en-US" spc="-5" dirty="0">
                <a:cs typeface="Arial" panose="020B0604020202020204" pitchFamily="34" charset="0"/>
              </a:rPr>
              <a:t>Self-taught Learning is one kind of Transfer learning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5173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30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104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212121"/>
                </a:solidFill>
              </a:rPr>
              <a:t>word2vec model:</a:t>
            </a:r>
            <a:endParaRPr lang="en-US" sz="2800" dirty="0"/>
          </a:p>
        </p:txBody>
      </p:sp>
      <p:pic>
        <p:nvPicPr>
          <p:cNvPr id="7" name="Picture 2" descr="Skip-gram Neural Network Archite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93" y="1105896"/>
            <a:ext cx="6023318" cy="3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18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31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239" y="925465"/>
            <a:ext cx="3523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212121"/>
                </a:solidFill>
              </a:rPr>
              <a:t>Details of Word2vec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09600" y="1733550"/>
            <a:ext cx="6781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Predict surrounding words in a window of length m of every 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Objective function: Maximize the log probability of any context word given the current center word: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Where   represents all variables we optimize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02" y="2952750"/>
            <a:ext cx="3521997" cy="723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38550"/>
            <a:ext cx="174911" cy="2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54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Word2Vector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7257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Word Analogies</a:t>
            </a:r>
          </a:p>
          <a:p>
            <a:r>
              <a:rPr lang="en-US" sz="2000" dirty="0"/>
              <a:t>Test for linear rela4onships, examined by </a:t>
            </a:r>
            <a:r>
              <a:rPr lang="en-US" sz="2000" dirty="0" err="1"/>
              <a:t>Mikolov</a:t>
            </a:r>
            <a:r>
              <a:rPr lang="en-US" sz="2000" dirty="0"/>
              <a:t> et al. (2014)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06731"/>
            <a:ext cx="5831680" cy="32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35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CNN for text classification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8400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CNN(Convolutional neural network) Model</a:t>
            </a:r>
          </a:p>
        </p:txBody>
      </p:sp>
    </p:spTree>
    <p:extLst>
      <p:ext uri="{BB962C8B-B14F-4D97-AF65-F5344CB8AC3E}">
        <p14:creationId xmlns:p14="http://schemas.microsoft.com/office/powerpoint/2010/main" val="2627884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CNN for text classification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84001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Model</a:t>
            </a:r>
          </a:p>
          <a:p>
            <a:r>
              <a:rPr lang="en-US" sz="2000" dirty="0"/>
              <a:t>Kim, Y. (2014). Convolutional Neural Networks for Sentence Classification. EMNLP 2014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1581"/>
            <a:ext cx="6682121" cy="29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84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CNN for text classification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84001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layers embeds words into low-dimensional vectors.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Next layer performs convolutions over the embedded word vectors using multiple filter sizes. For example, sliding over 3, 4 or 5 words at a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Max-pool the result of the convolutional layer into a long feature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dropout regularization, and classify the result using a </a:t>
            </a:r>
            <a:r>
              <a:rPr lang="en-US" sz="2400" dirty="0" err="1"/>
              <a:t>softmax</a:t>
            </a:r>
            <a:r>
              <a:rPr lang="en-US" sz="2400" dirty="0"/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3711101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Datasets-Labelled data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16592"/>
              </p:ext>
            </p:extLst>
          </p:nvPr>
        </p:nvGraphicFramePr>
        <p:xfrm>
          <a:off x="488701" y="994629"/>
          <a:ext cx="4572606" cy="399665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26647">
                  <a:extLst>
                    <a:ext uri="{9D8B030D-6E8A-4147-A177-3AD203B41FA5}">
                      <a16:colId xmlns:a16="http://schemas.microsoft.com/office/drawing/2014/main" val="1064535578"/>
                    </a:ext>
                  </a:extLst>
                </a:gridCol>
                <a:gridCol w="1067463">
                  <a:extLst>
                    <a:ext uri="{9D8B030D-6E8A-4147-A177-3AD203B41FA5}">
                      <a16:colId xmlns:a16="http://schemas.microsoft.com/office/drawing/2014/main" val="812266573"/>
                    </a:ext>
                  </a:extLst>
                </a:gridCol>
                <a:gridCol w="1001864">
                  <a:extLst>
                    <a:ext uri="{9D8B030D-6E8A-4147-A177-3AD203B41FA5}">
                      <a16:colId xmlns:a16="http://schemas.microsoft.com/office/drawing/2014/main" val="3550031692"/>
                    </a:ext>
                  </a:extLst>
                </a:gridCol>
                <a:gridCol w="876632">
                  <a:extLst>
                    <a:ext uri="{9D8B030D-6E8A-4147-A177-3AD203B41FA5}">
                      <a16:colId xmlns:a16="http://schemas.microsoft.com/office/drawing/2014/main" val="811043639"/>
                    </a:ext>
                  </a:extLst>
                </a:gridCol>
              </a:tblGrid>
              <a:tr h="623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Data for classification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03796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News 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Business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502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2,098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77879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Entertainment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364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6892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Politics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399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083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Sports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497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72474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Tech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336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38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Movie Review Datasets(From Cornell)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5,331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10,662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3413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5,331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6488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Large Movie review datasets(From Stanford)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4,500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9,000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960956"/>
                  </a:ext>
                </a:extLst>
              </a:tr>
              <a:tr h="349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4,500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2757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Amazon food review 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10,000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6862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7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022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Datasets-Unlabeled data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04216"/>
              </p:ext>
            </p:extLst>
          </p:nvPr>
        </p:nvGraphicFramePr>
        <p:xfrm>
          <a:off x="3799892" y="1176548"/>
          <a:ext cx="5220637" cy="383759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26647">
                  <a:extLst>
                    <a:ext uri="{9D8B030D-6E8A-4147-A177-3AD203B41FA5}">
                      <a16:colId xmlns:a16="http://schemas.microsoft.com/office/drawing/2014/main" val="1064535578"/>
                    </a:ext>
                  </a:extLst>
                </a:gridCol>
                <a:gridCol w="1524390">
                  <a:extLst>
                    <a:ext uri="{9D8B030D-6E8A-4147-A177-3AD203B41FA5}">
                      <a16:colId xmlns:a16="http://schemas.microsoft.com/office/drawing/2014/main" val="2145145800"/>
                    </a:ext>
                  </a:extLst>
                </a:gridCol>
                <a:gridCol w="1117983">
                  <a:extLst>
                    <a:ext uri="{9D8B030D-6E8A-4147-A177-3AD203B41FA5}">
                      <a16:colId xmlns:a16="http://schemas.microsoft.com/office/drawing/2014/main" val="3573469569"/>
                    </a:ext>
                  </a:extLst>
                </a:gridCol>
                <a:gridCol w="951617">
                  <a:extLst>
                    <a:ext uri="{9D8B030D-6E8A-4147-A177-3AD203B41FA5}">
                      <a16:colId xmlns:a16="http://schemas.microsoft.com/office/drawing/2014/main" val="272050494"/>
                    </a:ext>
                  </a:extLst>
                </a:gridCol>
              </a:tblGrid>
              <a:tr h="623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Datasets for unsupervised learning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03796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News 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Business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5,444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28,726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77879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Entertainment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4,011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6892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Politics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5,188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083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Sports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6,138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72474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Tech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7,945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38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Movie Review Datasets(From Cornell)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25,000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3413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6488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Large Movie review datasets(From Stanford)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25,000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960956"/>
                  </a:ext>
                </a:extLst>
              </a:tr>
              <a:tr h="349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2757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Amazon food review 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30,000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60,000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6862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30,000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7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097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Datasets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8701" y="994629"/>
          <a:ext cx="8166596" cy="401951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26647">
                  <a:extLst>
                    <a:ext uri="{9D8B030D-6E8A-4147-A177-3AD203B41FA5}">
                      <a16:colId xmlns:a16="http://schemas.microsoft.com/office/drawing/2014/main" val="1064535578"/>
                    </a:ext>
                  </a:extLst>
                </a:gridCol>
                <a:gridCol w="1067463">
                  <a:extLst>
                    <a:ext uri="{9D8B030D-6E8A-4147-A177-3AD203B41FA5}">
                      <a16:colId xmlns:a16="http://schemas.microsoft.com/office/drawing/2014/main" val="812266573"/>
                    </a:ext>
                  </a:extLst>
                </a:gridCol>
                <a:gridCol w="1001864">
                  <a:extLst>
                    <a:ext uri="{9D8B030D-6E8A-4147-A177-3AD203B41FA5}">
                      <a16:colId xmlns:a16="http://schemas.microsoft.com/office/drawing/2014/main" val="3550031692"/>
                    </a:ext>
                  </a:extLst>
                </a:gridCol>
                <a:gridCol w="876632">
                  <a:extLst>
                    <a:ext uri="{9D8B030D-6E8A-4147-A177-3AD203B41FA5}">
                      <a16:colId xmlns:a16="http://schemas.microsoft.com/office/drawing/2014/main" val="811043639"/>
                    </a:ext>
                  </a:extLst>
                </a:gridCol>
                <a:gridCol w="1524390">
                  <a:extLst>
                    <a:ext uri="{9D8B030D-6E8A-4147-A177-3AD203B41FA5}">
                      <a16:colId xmlns:a16="http://schemas.microsoft.com/office/drawing/2014/main" val="2145145800"/>
                    </a:ext>
                  </a:extLst>
                </a:gridCol>
                <a:gridCol w="1117983">
                  <a:extLst>
                    <a:ext uri="{9D8B030D-6E8A-4147-A177-3AD203B41FA5}">
                      <a16:colId xmlns:a16="http://schemas.microsoft.com/office/drawing/2014/main" val="3573469569"/>
                    </a:ext>
                  </a:extLst>
                </a:gridCol>
                <a:gridCol w="951617">
                  <a:extLst>
                    <a:ext uri="{9D8B030D-6E8A-4147-A177-3AD203B41FA5}">
                      <a16:colId xmlns:a16="http://schemas.microsoft.com/office/drawing/2014/main" val="272050494"/>
                    </a:ext>
                  </a:extLst>
                </a:gridCol>
              </a:tblGrid>
              <a:tr h="623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Data for classification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Datasets for unsupervised learning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03796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News 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Business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502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2,098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Business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5,444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28,726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77879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Entertainment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364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Entertainment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4,011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6892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Politics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399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Politics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5,188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083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Sports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497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Sports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6,138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72474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Tech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336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Tech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7,945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38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Movie Review Datasets(From Cornell)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5,331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10,662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25,000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3413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5,331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6488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Large Movie review datasets(From Stanford)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4,500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9,000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25,000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960956"/>
                  </a:ext>
                </a:extLst>
              </a:tr>
              <a:tr h="349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4,500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2757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Amazon food review 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10,000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30,000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60,000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6862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30,000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7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840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35" y="90085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Working flow-Without transfer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637" y="1635199"/>
            <a:ext cx="1600200" cy="8603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0" name="Oval 9"/>
          <p:cNvSpPr/>
          <p:nvPr/>
        </p:nvSpPr>
        <p:spPr>
          <a:xfrm>
            <a:off x="2590801" y="1200150"/>
            <a:ext cx="1752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Labelled Dataset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81600" y="1635199"/>
            <a:ext cx="1447800" cy="8603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Word2Vec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29" name="Straight Arrow Connector 28"/>
          <p:cNvCxnSpPr>
            <a:stCxn id="3" idx="3"/>
            <a:endCxn id="10" idx="2"/>
          </p:cNvCxnSpPr>
          <p:nvPr/>
        </p:nvCxnSpPr>
        <p:spPr>
          <a:xfrm flipV="1">
            <a:off x="1851837" y="1657350"/>
            <a:ext cx="738964" cy="4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6"/>
            <a:endCxn id="27" idx="1"/>
          </p:cNvCxnSpPr>
          <p:nvPr/>
        </p:nvCxnSpPr>
        <p:spPr>
          <a:xfrm>
            <a:off x="4343401" y="1657350"/>
            <a:ext cx="838199" cy="4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35442" y="2630672"/>
            <a:ext cx="262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noise (</a:t>
            </a:r>
            <a:r>
              <a:rPr lang="en-US" dirty="0" err="1"/>
              <a:t>url</a:t>
            </a:r>
            <a:r>
              <a:rPr lang="en-US" dirty="0"/>
              <a:t>, etc.)</a:t>
            </a:r>
          </a:p>
          <a:p>
            <a:r>
              <a:rPr lang="en-US" dirty="0"/>
              <a:t>Lowercasing</a:t>
            </a:r>
          </a:p>
          <a:p>
            <a:r>
              <a:rPr lang="en-US" dirty="0"/>
              <a:t>Tokenization (optional)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87135" y="931858"/>
            <a:ext cx="178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Inputs are documents</a:t>
            </a:r>
          </a:p>
        </p:txBody>
      </p:sp>
    </p:spTree>
    <p:extLst>
      <p:ext uri="{BB962C8B-B14F-4D97-AF65-F5344CB8AC3E}">
        <p14:creationId xmlns:p14="http://schemas.microsoft.com/office/powerpoint/2010/main" val="229111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1043646"/>
            <a:ext cx="8186173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800" spc="-5" dirty="0">
                <a:cs typeface="Arial" panose="020B0604020202020204" pitchFamily="34" charset="0"/>
              </a:rPr>
              <a:t>What is Self-taught Learning?</a:t>
            </a:r>
          </a:p>
          <a:p>
            <a:pPr marL="469900" lvl="1">
              <a:spcBef>
                <a:spcPts val="100"/>
              </a:spcBef>
            </a:pPr>
            <a:r>
              <a:rPr lang="en-US" spc="-5" dirty="0">
                <a:cs typeface="Arial" panose="020B0604020202020204" pitchFamily="34" charset="0"/>
              </a:rPr>
              <a:t>Self-taught Learning is one kind of Transfer learning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4A3CDD9-93E0-8144-B387-95290704C686}"/>
              </a:ext>
            </a:extLst>
          </p:cNvPr>
          <p:cNvSpPr txBox="1"/>
          <p:nvPr/>
        </p:nvSpPr>
        <p:spPr>
          <a:xfrm>
            <a:off x="500626" y="2120462"/>
            <a:ext cx="8186173" cy="145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800" spc="-5" dirty="0">
                <a:cs typeface="Arial" panose="020B0604020202020204" pitchFamily="34" charset="0"/>
              </a:rPr>
              <a:t>Self-taught Learning assume:</a:t>
            </a:r>
          </a:p>
          <a:p>
            <a:pPr marL="469900" lvl="1">
              <a:spcBef>
                <a:spcPts val="100"/>
              </a:spcBef>
            </a:pPr>
            <a:r>
              <a:rPr lang="en-US" dirty="0"/>
              <a:t>The unlabeled data follows the same class labels or generative distribution as the labeled data </a:t>
            </a:r>
            <a:endParaRPr lang="en-US" sz="28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5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64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35" y="90085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Working flow-Without transfer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637" y="1635199"/>
            <a:ext cx="1600200" cy="8603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0" name="Oval 9"/>
          <p:cNvSpPr/>
          <p:nvPr/>
        </p:nvSpPr>
        <p:spPr>
          <a:xfrm>
            <a:off x="2590801" y="1200150"/>
            <a:ext cx="1752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Labelled Dataset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81600" y="1635199"/>
            <a:ext cx="1447800" cy="8603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Word2Vec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29" name="Straight Arrow Connector 28"/>
          <p:cNvCxnSpPr>
            <a:stCxn id="3" idx="3"/>
            <a:endCxn id="10" idx="2"/>
          </p:cNvCxnSpPr>
          <p:nvPr/>
        </p:nvCxnSpPr>
        <p:spPr>
          <a:xfrm flipV="1">
            <a:off x="1851837" y="1657350"/>
            <a:ext cx="738964" cy="4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6"/>
            <a:endCxn id="27" idx="1"/>
          </p:cNvCxnSpPr>
          <p:nvPr/>
        </p:nvCxnSpPr>
        <p:spPr>
          <a:xfrm>
            <a:off x="4343401" y="1657350"/>
            <a:ext cx="838199" cy="4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</p:cNvCxnSpPr>
          <p:nvPr/>
        </p:nvCxnSpPr>
        <p:spPr>
          <a:xfrm flipV="1">
            <a:off x="6629400" y="2065374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7391400" y="1504950"/>
            <a:ext cx="1458875" cy="1143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-35442" y="2630672"/>
            <a:ext cx="262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noise (</a:t>
            </a:r>
            <a:r>
              <a:rPr lang="en-US" dirty="0" err="1"/>
              <a:t>url</a:t>
            </a:r>
            <a:r>
              <a:rPr lang="en-US" dirty="0"/>
              <a:t>, etc.)</a:t>
            </a:r>
          </a:p>
          <a:p>
            <a:r>
              <a:rPr lang="en-US" dirty="0"/>
              <a:t>Lowercasing</a:t>
            </a:r>
          </a:p>
          <a:p>
            <a:r>
              <a:rPr lang="en-US" dirty="0"/>
              <a:t>Tokenization (optional)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87135" y="931858"/>
            <a:ext cx="178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Inputs are documents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80865" y="686269"/>
            <a:ext cx="1788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Outputs are vectors for </a:t>
            </a:r>
          </a:p>
          <a:p>
            <a:r>
              <a:rPr lang="en-US" dirty="0"/>
              <a:t>each word</a:t>
            </a:r>
          </a:p>
        </p:txBody>
      </p:sp>
    </p:spTree>
    <p:extLst>
      <p:ext uri="{BB962C8B-B14F-4D97-AF65-F5344CB8AC3E}">
        <p14:creationId xmlns:p14="http://schemas.microsoft.com/office/powerpoint/2010/main" val="4015056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35" y="90085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Working flow-Without transfer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637" y="1635199"/>
            <a:ext cx="1600200" cy="8603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0" name="Oval 9"/>
          <p:cNvSpPr/>
          <p:nvPr/>
        </p:nvSpPr>
        <p:spPr>
          <a:xfrm>
            <a:off x="2590801" y="1200150"/>
            <a:ext cx="1752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Labelled Dataset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81600" y="1635199"/>
            <a:ext cx="1447800" cy="8603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Word2Vec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29" name="Straight Arrow Connector 28"/>
          <p:cNvCxnSpPr>
            <a:stCxn id="3" idx="3"/>
            <a:endCxn id="10" idx="2"/>
          </p:cNvCxnSpPr>
          <p:nvPr/>
        </p:nvCxnSpPr>
        <p:spPr>
          <a:xfrm flipV="1">
            <a:off x="1851837" y="1657350"/>
            <a:ext cx="738964" cy="4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6"/>
            <a:endCxn id="27" idx="1"/>
          </p:cNvCxnSpPr>
          <p:nvPr/>
        </p:nvCxnSpPr>
        <p:spPr>
          <a:xfrm>
            <a:off x="4343401" y="1657350"/>
            <a:ext cx="838199" cy="4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</p:cNvCxnSpPr>
          <p:nvPr/>
        </p:nvCxnSpPr>
        <p:spPr>
          <a:xfrm flipV="1">
            <a:off x="6629400" y="2065374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7391400" y="1504950"/>
            <a:ext cx="1458875" cy="1143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37" y="4432559"/>
            <a:ext cx="695325" cy="5334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-35442" y="2630672"/>
            <a:ext cx="262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noise (</a:t>
            </a:r>
            <a:r>
              <a:rPr lang="en-US" dirty="0" err="1"/>
              <a:t>url</a:t>
            </a:r>
            <a:r>
              <a:rPr lang="en-US" dirty="0"/>
              <a:t>, etc.)</a:t>
            </a:r>
          </a:p>
          <a:p>
            <a:r>
              <a:rPr lang="en-US" dirty="0"/>
              <a:t>Lowercasing</a:t>
            </a:r>
          </a:p>
          <a:p>
            <a:r>
              <a:rPr lang="en-US" dirty="0"/>
              <a:t>Tokenization (optional)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87135" y="931858"/>
            <a:ext cx="178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Inputs are documents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80865" y="686269"/>
            <a:ext cx="1788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Outputs are vectors for </a:t>
            </a:r>
          </a:p>
          <a:p>
            <a:r>
              <a:rPr lang="en-US" dirty="0"/>
              <a:t>each word</a:t>
            </a:r>
          </a:p>
        </p:txBody>
      </p:sp>
      <p:cxnSp>
        <p:nvCxnSpPr>
          <p:cNvPr id="50" name="Straight Connector 49"/>
          <p:cNvCxnSpPr>
            <a:stCxn id="10" idx="5"/>
          </p:cNvCxnSpPr>
          <p:nvPr/>
        </p:nvCxnSpPr>
        <p:spPr>
          <a:xfrm>
            <a:off x="4086739" y="1980639"/>
            <a:ext cx="3553196" cy="211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</p:cNvCxnSpPr>
          <p:nvPr/>
        </p:nvCxnSpPr>
        <p:spPr>
          <a:xfrm flipH="1">
            <a:off x="7639935" y="2647950"/>
            <a:ext cx="480903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639935" y="40957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705600" y="4629150"/>
            <a:ext cx="93433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265221" y="4256241"/>
            <a:ext cx="1447800" cy="8603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875223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35" y="90085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Working flow-Without transfer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637" y="1635199"/>
            <a:ext cx="1600200" cy="8603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0" name="Oval 9"/>
          <p:cNvSpPr/>
          <p:nvPr/>
        </p:nvSpPr>
        <p:spPr>
          <a:xfrm>
            <a:off x="2590801" y="1200150"/>
            <a:ext cx="1752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Labelled Dataset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81600" y="1635199"/>
            <a:ext cx="1447800" cy="8603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Word2Vec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29" name="Straight Arrow Connector 28"/>
          <p:cNvCxnSpPr>
            <a:stCxn id="3" idx="3"/>
            <a:endCxn id="10" idx="2"/>
          </p:cNvCxnSpPr>
          <p:nvPr/>
        </p:nvCxnSpPr>
        <p:spPr>
          <a:xfrm flipV="1">
            <a:off x="1851837" y="1657350"/>
            <a:ext cx="738964" cy="4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6"/>
            <a:endCxn id="27" idx="1"/>
          </p:cNvCxnSpPr>
          <p:nvPr/>
        </p:nvCxnSpPr>
        <p:spPr>
          <a:xfrm>
            <a:off x="4343401" y="1657350"/>
            <a:ext cx="838199" cy="4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</p:cNvCxnSpPr>
          <p:nvPr/>
        </p:nvCxnSpPr>
        <p:spPr>
          <a:xfrm flipV="1">
            <a:off x="6629400" y="2065374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7391400" y="1504950"/>
            <a:ext cx="1458875" cy="1143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37" y="4432559"/>
            <a:ext cx="695325" cy="5334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-35442" y="2630672"/>
            <a:ext cx="262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noise (</a:t>
            </a:r>
            <a:r>
              <a:rPr lang="en-US" dirty="0" err="1"/>
              <a:t>url</a:t>
            </a:r>
            <a:r>
              <a:rPr lang="en-US" dirty="0"/>
              <a:t>, etc.)</a:t>
            </a:r>
          </a:p>
          <a:p>
            <a:r>
              <a:rPr lang="en-US" dirty="0"/>
              <a:t>Lowercasing</a:t>
            </a:r>
          </a:p>
          <a:p>
            <a:r>
              <a:rPr lang="en-US" dirty="0"/>
              <a:t>Tokenization (optional)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87135" y="931858"/>
            <a:ext cx="178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Inputs are documents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80865" y="686269"/>
            <a:ext cx="1788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Outputs are vectors for </a:t>
            </a:r>
          </a:p>
          <a:p>
            <a:r>
              <a:rPr lang="en-US" dirty="0"/>
              <a:t>each word</a:t>
            </a:r>
          </a:p>
        </p:txBody>
      </p:sp>
      <p:cxnSp>
        <p:nvCxnSpPr>
          <p:cNvPr id="50" name="Straight Connector 49"/>
          <p:cNvCxnSpPr>
            <a:stCxn id="10" idx="5"/>
          </p:cNvCxnSpPr>
          <p:nvPr/>
        </p:nvCxnSpPr>
        <p:spPr>
          <a:xfrm>
            <a:off x="4086739" y="1980639"/>
            <a:ext cx="3553196" cy="211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</p:cNvCxnSpPr>
          <p:nvPr/>
        </p:nvCxnSpPr>
        <p:spPr>
          <a:xfrm flipH="1">
            <a:off x="7639935" y="2647950"/>
            <a:ext cx="480903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639935" y="40957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705600" y="4629150"/>
            <a:ext cx="93433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265221" y="4256241"/>
            <a:ext cx="1447800" cy="8603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Classifier</a:t>
            </a:r>
          </a:p>
        </p:txBody>
      </p:sp>
      <p:sp>
        <p:nvSpPr>
          <p:cNvPr id="68" name="Oval 67"/>
          <p:cNvSpPr/>
          <p:nvPr/>
        </p:nvSpPr>
        <p:spPr>
          <a:xfrm>
            <a:off x="2347137" y="4314582"/>
            <a:ext cx="1857649" cy="62913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Classify Result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4190629" y="4629150"/>
            <a:ext cx="1067171" cy="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96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35" y="90085"/>
            <a:ext cx="8566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Working flow-Transfer from unlabeled data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637" y="1635199"/>
            <a:ext cx="1600200" cy="8603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0" name="Oval 9"/>
          <p:cNvSpPr/>
          <p:nvPr/>
        </p:nvSpPr>
        <p:spPr>
          <a:xfrm>
            <a:off x="2590801" y="1200150"/>
            <a:ext cx="1752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Labelled Dataset</a:t>
            </a:r>
          </a:p>
        </p:txBody>
      </p:sp>
      <p:cxnSp>
        <p:nvCxnSpPr>
          <p:cNvPr id="29" name="Straight Arrow Connector 28"/>
          <p:cNvCxnSpPr>
            <a:stCxn id="3" idx="3"/>
            <a:endCxn id="10" idx="2"/>
          </p:cNvCxnSpPr>
          <p:nvPr/>
        </p:nvCxnSpPr>
        <p:spPr>
          <a:xfrm flipV="1">
            <a:off x="1851837" y="1657350"/>
            <a:ext cx="738964" cy="4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4300" y="2715220"/>
            <a:ext cx="262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noise (</a:t>
            </a:r>
            <a:r>
              <a:rPr lang="en-US" dirty="0" err="1"/>
              <a:t>url</a:t>
            </a:r>
            <a:r>
              <a:rPr lang="en-US" dirty="0"/>
              <a:t>, etc.)</a:t>
            </a:r>
          </a:p>
          <a:p>
            <a:r>
              <a:rPr lang="en-US" dirty="0"/>
              <a:t>Lowercasing</a:t>
            </a:r>
          </a:p>
          <a:p>
            <a:r>
              <a:rPr lang="en-US" dirty="0"/>
              <a:t>Tokenization (optional)</a:t>
            </a:r>
          </a:p>
        </p:txBody>
      </p:sp>
      <p:sp>
        <p:nvSpPr>
          <p:cNvPr id="21" name="Oval 20"/>
          <p:cNvSpPr/>
          <p:nvPr/>
        </p:nvSpPr>
        <p:spPr>
          <a:xfrm>
            <a:off x="2576624" y="2382158"/>
            <a:ext cx="1752600" cy="9144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Unlabeled Dataset</a:t>
            </a:r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>
            <a:off x="1851837" y="2195624"/>
            <a:ext cx="724787" cy="64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20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35" y="90085"/>
            <a:ext cx="8566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Working flow-Transfer from unlabeled data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637" y="1635199"/>
            <a:ext cx="1600200" cy="8603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0" name="Oval 9"/>
          <p:cNvSpPr/>
          <p:nvPr/>
        </p:nvSpPr>
        <p:spPr>
          <a:xfrm>
            <a:off x="2590801" y="1200150"/>
            <a:ext cx="1752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Labelled Dataset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81600" y="1635199"/>
            <a:ext cx="1447800" cy="8603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Word2Vec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29" name="Straight Arrow Connector 28"/>
          <p:cNvCxnSpPr>
            <a:stCxn id="3" idx="3"/>
            <a:endCxn id="10" idx="2"/>
          </p:cNvCxnSpPr>
          <p:nvPr/>
        </p:nvCxnSpPr>
        <p:spPr>
          <a:xfrm flipV="1">
            <a:off x="1851837" y="1657350"/>
            <a:ext cx="738964" cy="4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</p:cNvCxnSpPr>
          <p:nvPr/>
        </p:nvCxnSpPr>
        <p:spPr>
          <a:xfrm flipV="1">
            <a:off x="6629400" y="2065374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7391400" y="1504950"/>
            <a:ext cx="1458875" cy="1143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4300" y="2715220"/>
            <a:ext cx="262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noise (</a:t>
            </a:r>
            <a:r>
              <a:rPr lang="en-US" dirty="0" err="1"/>
              <a:t>url</a:t>
            </a:r>
            <a:r>
              <a:rPr lang="en-US" dirty="0"/>
              <a:t>, etc.)</a:t>
            </a:r>
          </a:p>
          <a:p>
            <a:r>
              <a:rPr lang="en-US" dirty="0"/>
              <a:t>Lowercasing</a:t>
            </a:r>
          </a:p>
          <a:p>
            <a:r>
              <a:rPr lang="en-US" dirty="0"/>
              <a:t>Tokenization (optional)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87135" y="931858"/>
            <a:ext cx="178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Inputs are documents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80865" y="686269"/>
            <a:ext cx="1788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Outputs are vectors for </a:t>
            </a:r>
          </a:p>
          <a:p>
            <a:r>
              <a:rPr lang="en-US" dirty="0"/>
              <a:t>each word</a:t>
            </a:r>
          </a:p>
        </p:txBody>
      </p:sp>
      <p:sp>
        <p:nvSpPr>
          <p:cNvPr id="21" name="Oval 20"/>
          <p:cNvSpPr/>
          <p:nvPr/>
        </p:nvSpPr>
        <p:spPr>
          <a:xfrm>
            <a:off x="2576624" y="2382158"/>
            <a:ext cx="1752600" cy="9144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Unlabeled Dataset</a:t>
            </a:r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>
            <a:off x="1851837" y="2195624"/>
            <a:ext cx="724787" cy="64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6"/>
            <a:endCxn id="27" idx="1"/>
          </p:cNvCxnSpPr>
          <p:nvPr/>
        </p:nvCxnSpPr>
        <p:spPr>
          <a:xfrm flipV="1">
            <a:off x="4329224" y="2065375"/>
            <a:ext cx="852376" cy="77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04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35" y="90085"/>
            <a:ext cx="8566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Working flow-Transfer from unlabeled data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637" y="1635199"/>
            <a:ext cx="1600200" cy="8603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0" name="Oval 9"/>
          <p:cNvSpPr/>
          <p:nvPr/>
        </p:nvSpPr>
        <p:spPr>
          <a:xfrm>
            <a:off x="2590801" y="1200150"/>
            <a:ext cx="1752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Labelled Dataset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81600" y="1635199"/>
            <a:ext cx="1447800" cy="8603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Word2Vec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29" name="Straight Arrow Connector 28"/>
          <p:cNvCxnSpPr>
            <a:stCxn id="3" idx="3"/>
            <a:endCxn id="10" idx="2"/>
          </p:cNvCxnSpPr>
          <p:nvPr/>
        </p:nvCxnSpPr>
        <p:spPr>
          <a:xfrm flipV="1">
            <a:off x="1851837" y="1657350"/>
            <a:ext cx="738964" cy="4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</p:cNvCxnSpPr>
          <p:nvPr/>
        </p:nvCxnSpPr>
        <p:spPr>
          <a:xfrm flipV="1">
            <a:off x="6629400" y="2065374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7391400" y="1504950"/>
            <a:ext cx="1458875" cy="1143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37" y="4432559"/>
            <a:ext cx="695325" cy="5334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14300" y="2715220"/>
            <a:ext cx="262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noise (</a:t>
            </a:r>
            <a:r>
              <a:rPr lang="en-US" dirty="0" err="1"/>
              <a:t>url</a:t>
            </a:r>
            <a:r>
              <a:rPr lang="en-US" dirty="0"/>
              <a:t>, etc.)</a:t>
            </a:r>
          </a:p>
          <a:p>
            <a:r>
              <a:rPr lang="en-US" dirty="0"/>
              <a:t>Lowercasing</a:t>
            </a:r>
          </a:p>
          <a:p>
            <a:r>
              <a:rPr lang="en-US" dirty="0"/>
              <a:t>Tokenization (optional)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87135" y="931858"/>
            <a:ext cx="178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Inputs are documents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80865" y="686269"/>
            <a:ext cx="1788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Outputs are vectors for </a:t>
            </a:r>
          </a:p>
          <a:p>
            <a:r>
              <a:rPr lang="en-US" dirty="0"/>
              <a:t>each word</a:t>
            </a:r>
          </a:p>
        </p:txBody>
      </p:sp>
      <p:cxnSp>
        <p:nvCxnSpPr>
          <p:cNvPr id="50" name="Straight Connector 49"/>
          <p:cNvCxnSpPr>
            <a:stCxn id="10" idx="5"/>
          </p:cNvCxnSpPr>
          <p:nvPr/>
        </p:nvCxnSpPr>
        <p:spPr>
          <a:xfrm>
            <a:off x="4086739" y="1980639"/>
            <a:ext cx="3553196" cy="211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</p:cNvCxnSpPr>
          <p:nvPr/>
        </p:nvCxnSpPr>
        <p:spPr>
          <a:xfrm flipH="1">
            <a:off x="7639935" y="2647950"/>
            <a:ext cx="480903" cy="1447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639935" y="40957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705600" y="4629150"/>
            <a:ext cx="93433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265221" y="4256241"/>
            <a:ext cx="1447800" cy="8603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Classifier</a:t>
            </a:r>
          </a:p>
        </p:txBody>
      </p:sp>
      <p:sp>
        <p:nvSpPr>
          <p:cNvPr id="21" name="Oval 20"/>
          <p:cNvSpPr/>
          <p:nvPr/>
        </p:nvSpPr>
        <p:spPr>
          <a:xfrm>
            <a:off x="2576624" y="2382158"/>
            <a:ext cx="1752600" cy="9144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Unlabeled Dataset</a:t>
            </a:r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>
            <a:off x="1851837" y="2195624"/>
            <a:ext cx="724787" cy="64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6"/>
            <a:endCxn id="27" idx="1"/>
          </p:cNvCxnSpPr>
          <p:nvPr/>
        </p:nvCxnSpPr>
        <p:spPr>
          <a:xfrm flipV="1">
            <a:off x="4329224" y="2065375"/>
            <a:ext cx="852376" cy="77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38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35" y="90085"/>
            <a:ext cx="8566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Working flow-Transfer from unlabeled data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637" y="1635199"/>
            <a:ext cx="1600200" cy="8603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0" name="Oval 9"/>
          <p:cNvSpPr/>
          <p:nvPr/>
        </p:nvSpPr>
        <p:spPr>
          <a:xfrm>
            <a:off x="2590801" y="1200150"/>
            <a:ext cx="1752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Labelled Dataset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81600" y="1635199"/>
            <a:ext cx="1447800" cy="8603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Word2Vec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29" name="Straight Arrow Connector 28"/>
          <p:cNvCxnSpPr>
            <a:stCxn id="3" idx="3"/>
            <a:endCxn id="10" idx="2"/>
          </p:cNvCxnSpPr>
          <p:nvPr/>
        </p:nvCxnSpPr>
        <p:spPr>
          <a:xfrm flipV="1">
            <a:off x="1851837" y="1657350"/>
            <a:ext cx="738964" cy="4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</p:cNvCxnSpPr>
          <p:nvPr/>
        </p:nvCxnSpPr>
        <p:spPr>
          <a:xfrm flipV="1">
            <a:off x="6629400" y="2065374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7391400" y="1504950"/>
            <a:ext cx="1458875" cy="1143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37" y="4432559"/>
            <a:ext cx="695325" cy="5334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14300" y="2715220"/>
            <a:ext cx="262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noise (</a:t>
            </a:r>
            <a:r>
              <a:rPr lang="en-US" dirty="0" err="1"/>
              <a:t>url</a:t>
            </a:r>
            <a:r>
              <a:rPr lang="en-US" dirty="0"/>
              <a:t>, etc.)</a:t>
            </a:r>
          </a:p>
          <a:p>
            <a:r>
              <a:rPr lang="en-US" dirty="0"/>
              <a:t>Lowercasing</a:t>
            </a:r>
          </a:p>
          <a:p>
            <a:r>
              <a:rPr lang="en-US" dirty="0"/>
              <a:t>Tokenization (optional)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87135" y="931858"/>
            <a:ext cx="178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Inputs are documents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80865" y="686269"/>
            <a:ext cx="1788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Outputs are vectors for </a:t>
            </a:r>
          </a:p>
          <a:p>
            <a:r>
              <a:rPr lang="en-US" dirty="0"/>
              <a:t>each word</a:t>
            </a:r>
          </a:p>
        </p:txBody>
      </p:sp>
      <p:cxnSp>
        <p:nvCxnSpPr>
          <p:cNvPr id="50" name="Straight Connector 49"/>
          <p:cNvCxnSpPr>
            <a:stCxn id="10" idx="5"/>
          </p:cNvCxnSpPr>
          <p:nvPr/>
        </p:nvCxnSpPr>
        <p:spPr>
          <a:xfrm>
            <a:off x="4086739" y="1980639"/>
            <a:ext cx="3553196" cy="211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</p:cNvCxnSpPr>
          <p:nvPr/>
        </p:nvCxnSpPr>
        <p:spPr>
          <a:xfrm flipH="1">
            <a:off x="7639935" y="2647950"/>
            <a:ext cx="480903" cy="1447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639935" y="40957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705600" y="4629150"/>
            <a:ext cx="93433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265221" y="4256241"/>
            <a:ext cx="1447800" cy="8603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Classifier</a:t>
            </a:r>
          </a:p>
        </p:txBody>
      </p:sp>
      <p:sp>
        <p:nvSpPr>
          <p:cNvPr id="68" name="Oval 67"/>
          <p:cNvSpPr/>
          <p:nvPr/>
        </p:nvSpPr>
        <p:spPr>
          <a:xfrm>
            <a:off x="2347137" y="4314582"/>
            <a:ext cx="1857649" cy="62913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Classify Result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4190629" y="4629150"/>
            <a:ext cx="1067171" cy="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76624" y="2382158"/>
            <a:ext cx="1752600" cy="9144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Unlabeled Dataset</a:t>
            </a:r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>
            <a:off x="1851837" y="2195624"/>
            <a:ext cx="724787" cy="64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6"/>
            <a:endCxn id="27" idx="1"/>
          </p:cNvCxnSpPr>
          <p:nvPr/>
        </p:nvCxnSpPr>
        <p:spPr>
          <a:xfrm flipV="1">
            <a:off x="4329224" y="2065375"/>
            <a:ext cx="852376" cy="77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29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47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8095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Large newsdata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BBC newsdata classification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48778"/>
              </p:ext>
            </p:extLst>
          </p:nvPr>
        </p:nvGraphicFramePr>
        <p:xfrm>
          <a:off x="488701" y="1944608"/>
          <a:ext cx="8166596" cy="217739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26647">
                  <a:extLst>
                    <a:ext uri="{9D8B030D-6E8A-4147-A177-3AD203B41FA5}">
                      <a16:colId xmlns:a16="http://schemas.microsoft.com/office/drawing/2014/main" val="3507683479"/>
                    </a:ext>
                  </a:extLst>
                </a:gridCol>
                <a:gridCol w="1067463">
                  <a:extLst>
                    <a:ext uri="{9D8B030D-6E8A-4147-A177-3AD203B41FA5}">
                      <a16:colId xmlns:a16="http://schemas.microsoft.com/office/drawing/2014/main" val="3544459186"/>
                    </a:ext>
                  </a:extLst>
                </a:gridCol>
                <a:gridCol w="1001864">
                  <a:extLst>
                    <a:ext uri="{9D8B030D-6E8A-4147-A177-3AD203B41FA5}">
                      <a16:colId xmlns:a16="http://schemas.microsoft.com/office/drawing/2014/main" val="3859794486"/>
                    </a:ext>
                  </a:extLst>
                </a:gridCol>
                <a:gridCol w="876632">
                  <a:extLst>
                    <a:ext uri="{9D8B030D-6E8A-4147-A177-3AD203B41FA5}">
                      <a16:colId xmlns:a16="http://schemas.microsoft.com/office/drawing/2014/main" val="3950115563"/>
                    </a:ext>
                  </a:extLst>
                </a:gridCol>
                <a:gridCol w="1524390">
                  <a:extLst>
                    <a:ext uri="{9D8B030D-6E8A-4147-A177-3AD203B41FA5}">
                      <a16:colId xmlns:a16="http://schemas.microsoft.com/office/drawing/2014/main" val="152390586"/>
                    </a:ext>
                  </a:extLst>
                </a:gridCol>
                <a:gridCol w="1117983">
                  <a:extLst>
                    <a:ext uri="{9D8B030D-6E8A-4147-A177-3AD203B41FA5}">
                      <a16:colId xmlns:a16="http://schemas.microsoft.com/office/drawing/2014/main" val="1278876633"/>
                    </a:ext>
                  </a:extLst>
                </a:gridCol>
                <a:gridCol w="951617">
                  <a:extLst>
                    <a:ext uri="{9D8B030D-6E8A-4147-A177-3AD203B41FA5}">
                      <a16:colId xmlns:a16="http://schemas.microsoft.com/office/drawing/2014/main" val="1929368682"/>
                    </a:ext>
                  </a:extLst>
                </a:gridCol>
              </a:tblGrid>
              <a:tr h="623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Data for classification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Datasets for unsupervised learning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77795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News 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Business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502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2,098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Business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5,444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28,726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11873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Entertainment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364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Entertainment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4,011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3296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Politics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399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Politics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5,188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7328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Sports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497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Sports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6,138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6731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Tech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336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effectLst/>
                          <a:latin typeface="+mj-lt"/>
                          <a:cs typeface="+mj-cs"/>
                        </a:rPr>
                        <a:t>Tech</a:t>
                      </a:r>
                      <a:endParaRPr lang="en-US" sz="14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7,945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8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083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Results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48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059" y="842615"/>
            <a:ext cx="8095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Large newsdata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BBC newsdata classification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45087862"/>
              </p:ext>
            </p:extLst>
          </p:nvPr>
        </p:nvGraphicFramePr>
        <p:xfrm>
          <a:off x="2198" y="1705736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3"/>
          <p:cNvSpPr/>
          <p:nvPr/>
        </p:nvSpPr>
        <p:spPr>
          <a:xfrm>
            <a:off x="1274884" y="3034875"/>
            <a:ext cx="158262" cy="314501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18" y="3345489"/>
            <a:ext cx="1378196" cy="276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Down Arrow 32"/>
          <p:cNvSpPr/>
          <p:nvPr/>
        </p:nvSpPr>
        <p:spPr>
          <a:xfrm>
            <a:off x="1274884" y="3677803"/>
            <a:ext cx="158262" cy="31450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Flowchart: Multidocument 16"/>
          <p:cNvSpPr/>
          <p:nvPr/>
        </p:nvSpPr>
        <p:spPr>
          <a:xfrm>
            <a:off x="984738" y="4031160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19" name="Rounded Rectangle 41"/>
          <p:cNvSpPr/>
          <p:nvPr/>
        </p:nvSpPr>
        <p:spPr>
          <a:xfrm>
            <a:off x="530318" y="4757770"/>
            <a:ext cx="1567195" cy="3064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A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909182163"/>
              </p:ext>
            </p:extLst>
          </p:nvPr>
        </p:nvGraphicFramePr>
        <p:xfrm>
          <a:off x="1745273" y="1701344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Rectangle 20"/>
          <p:cNvSpPr/>
          <p:nvPr/>
        </p:nvSpPr>
        <p:spPr>
          <a:xfrm>
            <a:off x="2510202" y="3341097"/>
            <a:ext cx="1378196" cy="276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Down Arrow 29"/>
          <p:cNvSpPr/>
          <p:nvPr/>
        </p:nvSpPr>
        <p:spPr>
          <a:xfrm>
            <a:off x="3017959" y="3673410"/>
            <a:ext cx="158262" cy="31450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2727813" y="4026768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26" name="Down Arrow 46"/>
          <p:cNvSpPr/>
          <p:nvPr/>
        </p:nvSpPr>
        <p:spPr>
          <a:xfrm>
            <a:off x="3013335" y="3017295"/>
            <a:ext cx="158262" cy="314501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Rounded Rectangle 63"/>
          <p:cNvSpPr/>
          <p:nvPr/>
        </p:nvSpPr>
        <p:spPr>
          <a:xfrm>
            <a:off x="685800" y="1330357"/>
            <a:ext cx="2769577" cy="30646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Learn from 28,726 large news data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3534" y="1904544"/>
            <a:ext cx="5312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3534" y="1904544"/>
            <a:ext cx="0" cy="2362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534" y="42667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683766" y="1899390"/>
            <a:ext cx="581091" cy="5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71739" y="1904544"/>
            <a:ext cx="10595" cy="2324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89216" y="4228644"/>
            <a:ext cx="450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ounded Rectangle 41"/>
          <p:cNvSpPr/>
          <p:nvPr/>
        </p:nvSpPr>
        <p:spPr>
          <a:xfrm>
            <a:off x="2417481" y="4735613"/>
            <a:ext cx="1413142" cy="3064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B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377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Results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49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059" y="842615"/>
            <a:ext cx="8095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Large newsdata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BBC newsdata classification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198" y="1705736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3"/>
          <p:cNvSpPr/>
          <p:nvPr/>
        </p:nvSpPr>
        <p:spPr>
          <a:xfrm>
            <a:off x="1274884" y="3034875"/>
            <a:ext cx="158262" cy="314501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18" y="3345489"/>
            <a:ext cx="1378196" cy="276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Down Arrow 32"/>
          <p:cNvSpPr/>
          <p:nvPr/>
        </p:nvSpPr>
        <p:spPr>
          <a:xfrm>
            <a:off x="1274884" y="3677803"/>
            <a:ext cx="158262" cy="314501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Flowchart: Multidocument 16"/>
          <p:cNvSpPr/>
          <p:nvPr/>
        </p:nvSpPr>
        <p:spPr>
          <a:xfrm>
            <a:off x="984738" y="4031160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19" name="Rounded Rectangle 41"/>
          <p:cNvSpPr/>
          <p:nvPr/>
        </p:nvSpPr>
        <p:spPr>
          <a:xfrm>
            <a:off x="530318" y="4757770"/>
            <a:ext cx="1567195" cy="3064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A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0" name="Diagram 19"/>
          <p:cNvGraphicFramePr/>
          <p:nvPr>
            <p:extLst/>
          </p:nvPr>
        </p:nvGraphicFramePr>
        <p:xfrm>
          <a:off x="1745273" y="1701344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Rectangle 20"/>
          <p:cNvSpPr/>
          <p:nvPr/>
        </p:nvSpPr>
        <p:spPr>
          <a:xfrm>
            <a:off x="2510202" y="3341097"/>
            <a:ext cx="1378196" cy="276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Down Arrow 29"/>
          <p:cNvSpPr/>
          <p:nvPr/>
        </p:nvSpPr>
        <p:spPr>
          <a:xfrm>
            <a:off x="3017959" y="3673410"/>
            <a:ext cx="158262" cy="314501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2727813" y="4026768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26" name="Down Arrow 46"/>
          <p:cNvSpPr/>
          <p:nvPr/>
        </p:nvSpPr>
        <p:spPr>
          <a:xfrm>
            <a:off x="3013335" y="3017295"/>
            <a:ext cx="158262" cy="314501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Rounded Rectangle 63"/>
          <p:cNvSpPr/>
          <p:nvPr/>
        </p:nvSpPr>
        <p:spPr>
          <a:xfrm>
            <a:off x="685800" y="1330357"/>
            <a:ext cx="2769577" cy="30646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Learn from 28,726 large news data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3534" y="1904544"/>
            <a:ext cx="5312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3534" y="1904544"/>
            <a:ext cx="0" cy="2362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534" y="42667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683766" y="1899390"/>
            <a:ext cx="581091" cy="5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71739" y="1904544"/>
            <a:ext cx="10595" cy="2324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89216" y="4228644"/>
            <a:ext cx="450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ounded Rectangle 41"/>
          <p:cNvSpPr/>
          <p:nvPr/>
        </p:nvSpPr>
        <p:spPr>
          <a:xfrm>
            <a:off x="2417481" y="4735613"/>
            <a:ext cx="1413142" cy="3064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B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89268" y="1714452"/>
            <a:ext cx="159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labelled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15076" y="1669600"/>
            <a:ext cx="2828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unlabeled data</a:t>
            </a:r>
          </a:p>
          <a:p>
            <a:r>
              <a:rPr lang="en-US" dirty="0"/>
              <a:t>(has label, but was treated as unlabeled)</a:t>
            </a:r>
          </a:p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156842" y="1809750"/>
            <a:ext cx="15358" cy="291895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43400" y="2800350"/>
            <a:ext cx="46312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6078" y="2876550"/>
            <a:ext cx="462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Transfer         0.947                  0.573</a:t>
            </a:r>
          </a:p>
          <a:p>
            <a:r>
              <a:rPr lang="en-US" dirty="0"/>
              <a:t>(classifier A)</a:t>
            </a:r>
          </a:p>
        </p:txBody>
      </p:sp>
    </p:spTree>
    <p:extLst>
      <p:ext uri="{BB962C8B-B14F-4D97-AF65-F5344CB8AC3E}">
        <p14:creationId xmlns:p14="http://schemas.microsoft.com/office/powerpoint/2010/main" val="363662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1043646"/>
            <a:ext cx="8186173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800" spc="-5" dirty="0">
                <a:cs typeface="Arial" panose="020B0604020202020204" pitchFamily="34" charset="0"/>
              </a:rPr>
              <a:t>What is Self-taught Learning?</a:t>
            </a:r>
          </a:p>
          <a:p>
            <a:pPr marL="469900" lvl="1">
              <a:spcBef>
                <a:spcPts val="100"/>
              </a:spcBef>
            </a:pPr>
            <a:r>
              <a:rPr lang="en-US" spc="-5" dirty="0">
                <a:cs typeface="Arial" panose="020B0604020202020204" pitchFamily="34" charset="0"/>
              </a:rPr>
              <a:t>Self-taught Learning is one kind of Transfer learning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4A3CDD9-93E0-8144-B387-95290704C686}"/>
              </a:ext>
            </a:extLst>
          </p:cNvPr>
          <p:cNvSpPr txBox="1"/>
          <p:nvPr/>
        </p:nvSpPr>
        <p:spPr>
          <a:xfrm>
            <a:off x="500626" y="2120462"/>
            <a:ext cx="8186173" cy="145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800" spc="-5" dirty="0">
                <a:cs typeface="Arial" panose="020B0604020202020204" pitchFamily="34" charset="0"/>
              </a:rPr>
              <a:t>Self-taught Learning assume:</a:t>
            </a:r>
          </a:p>
          <a:p>
            <a:pPr marL="469900" lvl="1">
              <a:spcBef>
                <a:spcPts val="100"/>
              </a:spcBef>
            </a:pPr>
            <a:r>
              <a:rPr lang="en-US" dirty="0"/>
              <a:t>The unlabeled data follows the same class labels or generative distribution as the labeled data </a:t>
            </a:r>
            <a:endParaRPr lang="en-US" sz="28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5" dirty="0">
              <a:cs typeface="Arial" panose="020B0604020202020204" pitchFamily="34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FD3D0E4-8CAC-5549-B15E-4E707CF98690}"/>
              </a:ext>
            </a:extLst>
          </p:cNvPr>
          <p:cNvSpPr txBox="1"/>
          <p:nvPr/>
        </p:nvSpPr>
        <p:spPr>
          <a:xfrm>
            <a:off x="509769" y="3404516"/>
            <a:ext cx="8186173" cy="144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800" spc="-5" dirty="0">
                <a:cs typeface="Arial" panose="020B0604020202020204" pitchFamily="34" charset="0"/>
              </a:rPr>
              <a:t>Self-taught Learning use:</a:t>
            </a:r>
          </a:p>
          <a:p>
            <a:pPr lvl="1"/>
            <a:r>
              <a:rPr lang="en-US" dirty="0"/>
              <a:t>Large number of unlabeled text randomly downloaded from the Internet to improve performance on a given text classification task.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5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45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Results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50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059" y="842615"/>
            <a:ext cx="8095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Large newsdata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BBC newsdata classification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198" y="1705736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3"/>
          <p:cNvSpPr/>
          <p:nvPr/>
        </p:nvSpPr>
        <p:spPr>
          <a:xfrm>
            <a:off x="1274884" y="3034875"/>
            <a:ext cx="158262" cy="314501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18" y="3345489"/>
            <a:ext cx="1378196" cy="276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Down Arrow 32"/>
          <p:cNvSpPr/>
          <p:nvPr/>
        </p:nvSpPr>
        <p:spPr>
          <a:xfrm>
            <a:off x="1274884" y="3677803"/>
            <a:ext cx="158262" cy="314501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Flowchart: Multidocument 16"/>
          <p:cNvSpPr/>
          <p:nvPr/>
        </p:nvSpPr>
        <p:spPr>
          <a:xfrm>
            <a:off x="984738" y="4031160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19" name="Rounded Rectangle 41"/>
          <p:cNvSpPr/>
          <p:nvPr/>
        </p:nvSpPr>
        <p:spPr>
          <a:xfrm>
            <a:off x="530318" y="4757770"/>
            <a:ext cx="1567195" cy="3064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A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0" name="Diagram 19"/>
          <p:cNvGraphicFramePr/>
          <p:nvPr>
            <p:extLst/>
          </p:nvPr>
        </p:nvGraphicFramePr>
        <p:xfrm>
          <a:off x="1745273" y="1701344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Rectangle 20"/>
          <p:cNvSpPr/>
          <p:nvPr/>
        </p:nvSpPr>
        <p:spPr>
          <a:xfrm>
            <a:off x="2510202" y="3341097"/>
            <a:ext cx="1378196" cy="276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Down Arrow 29"/>
          <p:cNvSpPr/>
          <p:nvPr/>
        </p:nvSpPr>
        <p:spPr>
          <a:xfrm>
            <a:off x="3017959" y="3705049"/>
            <a:ext cx="158262" cy="314501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2727813" y="4026768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26" name="Down Arrow 46"/>
          <p:cNvSpPr/>
          <p:nvPr/>
        </p:nvSpPr>
        <p:spPr>
          <a:xfrm>
            <a:off x="3013335" y="3017295"/>
            <a:ext cx="158262" cy="314501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Rounded Rectangle 63"/>
          <p:cNvSpPr/>
          <p:nvPr/>
        </p:nvSpPr>
        <p:spPr>
          <a:xfrm>
            <a:off x="685800" y="1330357"/>
            <a:ext cx="2769577" cy="30646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Learn from 28,726 large news data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3534" y="1904544"/>
            <a:ext cx="5312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3534" y="1904544"/>
            <a:ext cx="0" cy="2362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534" y="42667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683766" y="1899390"/>
            <a:ext cx="581091" cy="5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71739" y="1904544"/>
            <a:ext cx="10595" cy="2324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89216" y="4228644"/>
            <a:ext cx="450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ounded Rectangle 41"/>
          <p:cNvSpPr/>
          <p:nvPr/>
        </p:nvSpPr>
        <p:spPr>
          <a:xfrm>
            <a:off x="2417481" y="4735613"/>
            <a:ext cx="1413142" cy="3064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B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89268" y="1714452"/>
            <a:ext cx="159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labelled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15076" y="1669600"/>
            <a:ext cx="2828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unlabeled data</a:t>
            </a:r>
          </a:p>
          <a:p>
            <a:r>
              <a:rPr lang="en-US" dirty="0"/>
              <a:t>(has label, but was treated as unlabeled)</a:t>
            </a:r>
          </a:p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156842" y="1809750"/>
            <a:ext cx="15358" cy="291895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43400" y="2800350"/>
            <a:ext cx="46312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6078" y="2876550"/>
            <a:ext cx="462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Transfer         0.947                  0.573</a:t>
            </a:r>
          </a:p>
          <a:p>
            <a:r>
              <a:rPr lang="en-US" dirty="0"/>
              <a:t>(classifier 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03882" y="4006920"/>
            <a:ext cx="462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  <a:p>
            <a:r>
              <a:rPr lang="en-US" dirty="0"/>
              <a:t>Transfer         0.971                  0.752</a:t>
            </a:r>
          </a:p>
          <a:p>
            <a:r>
              <a:rPr lang="en-US" dirty="0"/>
              <a:t>(classifier B)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343399" y="3767442"/>
            <a:ext cx="46312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00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51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5465"/>
            <a:ext cx="902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Large movie review data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small movie review data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07875"/>
              </p:ext>
            </p:extLst>
          </p:nvPr>
        </p:nvGraphicFramePr>
        <p:xfrm>
          <a:off x="304800" y="2190750"/>
          <a:ext cx="8166596" cy="129347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26647">
                  <a:extLst>
                    <a:ext uri="{9D8B030D-6E8A-4147-A177-3AD203B41FA5}">
                      <a16:colId xmlns:a16="http://schemas.microsoft.com/office/drawing/2014/main" val="1064535578"/>
                    </a:ext>
                  </a:extLst>
                </a:gridCol>
                <a:gridCol w="1067463">
                  <a:extLst>
                    <a:ext uri="{9D8B030D-6E8A-4147-A177-3AD203B41FA5}">
                      <a16:colId xmlns:a16="http://schemas.microsoft.com/office/drawing/2014/main" val="812266573"/>
                    </a:ext>
                  </a:extLst>
                </a:gridCol>
                <a:gridCol w="1001864">
                  <a:extLst>
                    <a:ext uri="{9D8B030D-6E8A-4147-A177-3AD203B41FA5}">
                      <a16:colId xmlns:a16="http://schemas.microsoft.com/office/drawing/2014/main" val="3550031692"/>
                    </a:ext>
                  </a:extLst>
                </a:gridCol>
                <a:gridCol w="876632">
                  <a:extLst>
                    <a:ext uri="{9D8B030D-6E8A-4147-A177-3AD203B41FA5}">
                      <a16:colId xmlns:a16="http://schemas.microsoft.com/office/drawing/2014/main" val="811043639"/>
                    </a:ext>
                  </a:extLst>
                </a:gridCol>
                <a:gridCol w="1524390">
                  <a:extLst>
                    <a:ext uri="{9D8B030D-6E8A-4147-A177-3AD203B41FA5}">
                      <a16:colId xmlns:a16="http://schemas.microsoft.com/office/drawing/2014/main" val="2145145800"/>
                    </a:ext>
                  </a:extLst>
                </a:gridCol>
                <a:gridCol w="1117983">
                  <a:extLst>
                    <a:ext uri="{9D8B030D-6E8A-4147-A177-3AD203B41FA5}">
                      <a16:colId xmlns:a16="http://schemas.microsoft.com/office/drawing/2014/main" val="3573469569"/>
                    </a:ext>
                  </a:extLst>
                </a:gridCol>
                <a:gridCol w="951617">
                  <a:extLst>
                    <a:ext uri="{9D8B030D-6E8A-4147-A177-3AD203B41FA5}">
                      <a16:colId xmlns:a16="http://schemas.microsoft.com/office/drawing/2014/main" val="272050494"/>
                    </a:ext>
                  </a:extLst>
                </a:gridCol>
              </a:tblGrid>
              <a:tr h="623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Data for classification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Datasets for unsupervised learning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03796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Movie Review Datasets(From Cornell)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5,331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10,662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25,000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3413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5,331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192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Results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6" y="833333"/>
            <a:ext cx="9135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Large movie review data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Small movie review data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48203608"/>
              </p:ext>
            </p:extLst>
          </p:nvPr>
        </p:nvGraphicFramePr>
        <p:xfrm>
          <a:off x="2198" y="1705736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3"/>
          <p:cNvSpPr/>
          <p:nvPr/>
        </p:nvSpPr>
        <p:spPr>
          <a:xfrm>
            <a:off x="1274884" y="3034875"/>
            <a:ext cx="158262" cy="31450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18" y="3345489"/>
            <a:ext cx="1378196" cy="276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Down Arrow 32"/>
          <p:cNvSpPr/>
          <p:nvPr/>
        </p:nvSpPr>
        <p:spPr>
          <a:xfrm>
            <a:off x="1274884" y="3677803"/>
            <a:ext cx="158262" cy="31450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Flowchart: Multidocument 16"/>
          <p:cNvSpPr/>
          <p:nvPr/>
        </p:nvSpPr>
        <p:spPr>
          <a:xfrm>
            <a:off x="984738" y="4031160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19" name="Rounded Rectangle 41"/>
          <p:cNvSpPr/>
          <p:nvPr/>
        </p:nvSpPr>
        <p:spPr>
          <a:xfrm>
            <a:off x="530318" y="4757770"/>
            <a:ext cx="1567195" cy="306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A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597323537"/>
              </p:ext>
            </p:extLst>
          </p:nvPr>
        </p:nvGraphicFramePr>
        <p:xfrm>
          <a:off x="1745273" y="1701344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Rectangle 20"/>
          <p:cNvSpPr/>
          <p:nvPr/>
        </p:nvSpPr>
        <p:spPr>
          <a:xfrm>
            <a:off x="2510202" y="3341097"/>
            <a:ext cx="1378196" cy="276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Down Arrow 29"/>
          <p:cNvSpPr/>
          <p:nvPr/>
        </p:nvSpPr>
        <p:spPr>
          <a:xfrm>
            <a:off x="3017959" y="3673410"/>
            <a:ext cx="158262" cy="31450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2727813" y="4026768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26" name="Down Arrow 46"/>
          <p:cNvSpPr/>
          <p:nvPr/>
        </p:nvSpPr>
        <p:spPr>
          <a:xfrm>
            <a:off x="3013335" y="3017295"/>
            <a:ext cx="158262" cy="31450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Rounded Rectangle 63"/>
          <p:cNvSpPr/>
          <p:nvPr/>
        </p:nvSpPr>
        <p:spPr>
          <a:xfrm>
            <a:off x="685800" y="1330357"/>
            <a:ext cx="2769577" cy="3064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Learn from 25,000 movie review data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3534" y="1904544"/>
            <a:ext cx="5312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3534" y="1904544"/>
            <a:ext cx="0" cy="2362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534" y="42667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683766" y="1899390"/>
            <a:ext cx="581091" cy="5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71739" y="1904544"/>
            <a:ext cx="10595" cy="2324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89216" y="4228644"/>
            <a:ext cx="450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ounded Rectangle 41"/>
          <p:cNvSpPr/>
          <p:nvPr/>
        </p:nvSpPr>
        <p:spPr>
          <a:xfrm>
            <a:off x="2417481" y="4735613"/>
            <a:ext cx="1413142" cy="306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B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89268" y="1714452"/>
            <a:ext cx="159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labelled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15076" y="1669600"/>
            <a:ext cx="2828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unlabeled data</a:t>
            </a:r>
          </a:p>
          <a:p>
            <a:r>
              <a:rPr lang="en-US" dirty="0"/>
              <a:t>(has label, but was treated as unlabeled)</a:t>
            </a:r>
          </a:p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156842" y="1809750"/>
            <a:ext cx="15358" cy="291895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43400" y="2800350"/>
            <a:ext cx="46312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6078" y="2876550"/>
            <a:ext cx="462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Transfer         0.718                  0.622</a:t>
            </a:r>
          </a:p>
          <a:p>
            <a:r>
              <a:rPr lang="en-US" dirty="0"/>
              <a:t>(classifier A)</a:t>
            </a:r>
          </a:p>
        </p:txBody>
      </p:sp>
    </p:spTree>
    <p:extLst>
      <p:ext uri="{BB962C8B-B14F-4D97-AF65-F5344CB8AC3E}">
        <p14:creationId xmlns:p14="http://schemas.microsoft.com/office/powerpoint/2010/main" val="3356600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Results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53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6" y="833333"/>
            <a:ext cx="9135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Large movie review data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Small movie review data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198" y="1705736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3"/>
          <p:cNvSpPr/>
          <p:nvPr/>
        </p:nvSpPr>
        <p:spPr>
          <a:xfrm>
            <a:off x="1274884" y="3034875"/>
            <a:ext cx="158262" cy="31450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18" y="3345489"/>
            <a:ext cx="1378196" cy="276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Down Arrow 32"/>
          <p:cNvSpPr/>
          <p:nvPr/>
        </p:nvSpPr>
        <p:spPr>
          <a:xfrm>
            <a:off x="1274884" y="3677803"/>
            <a:ext cx="158262" cy="31450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Flowchart: Multidocument 16"/>
          <p:cNvSpPr/>
          <p:nvPr/>
        </p:nvSpPr>
        <p:spPr>
          <a:xfrm>
            <a:off x="984738" y="4031160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19" name="Rounded Rectangle 41"/>
          <p:cNvSpPr/>
          <p:nvPr/>
        </p:nvSpPr>
        <p:spPr>
          <a:xfrm>
            <a:off x="530318" y="4757770"/>
            <a:ext cx="1567195" cy="306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A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0" name="Diagram 19"/>
          <p:cNvGraphicFramePr/>
          <p:nvPr>
            <p:extLst/>
          </p:nvPr>
        </p:nvGraphicFramePr>
        <p:xfrm>
          <a:off x="1745273" y="1701344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Rectangle 20"/>
          <p:cNvSpPr/>
          <p:nvPr/>
        </p:nvSpPr>
        <p:spPr>
          <a:xfrm>
            <a:off x="2510202" y="3341097"/>
            <a:ext cx="1378196" cy="276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Down Arrow 29"/>
          <p:cNvSpPr/>
          <p:nvPr/>
        </p:nvSpPr>
        <p:spPr>
          <a:xfrm>
            <a:off x="3017959" y="3673410"/>
            <a:ext cx="158262" cy="31450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2727813" y="4026768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26" name="Down Arrow 46"/>
          <p:cNvSpPr/>
          <p:nvPr/>
        </p:nvSpPr>
        <p:spPr>
          <a:xfrm>
            <a:off x="3013335" y="3017295"/>
            <a:ext cx="158262" cy="31450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Rounded Rectangle 63"/>
          <p:cNvSpPr/>
          <p:nvPr/>
        </p:nvSpPr>
        <p:spPr>
          <a:xfrm>
            <a:off x="685800" y="1330357"/>
            <a:ext cx="2769577" cy="3064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Learn from 25,000 movie review data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3534" y="1904544"/>
            <a:ext cx="5312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3534" y="1904544"/>
            <a:ext cx="0" cy="2362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534" y="42667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683766" y="1899390"/>
            <a:ext cx="581091" cy="5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71739" y="1904544"/>
            <a:ext cx="10595" cy="2324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89216" y="4228644"/>
            <a:ext cx="450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ounded Rectangle 41"/>
          <p:cNvSpPr/>
          <p:nvPr/>
        </p:nvSpPr>
        <p:spPr>
          <a:xfrm>
            <a:off x="2417481" y="4735613"/>
            <a:ext cx="1413142" cy="306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B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89268" y="1714452"/>
            <a:ext cx="159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labelled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15076" y="1669600"/>
            <a:ext cx="2828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unlabeled data</a:t>
            </a:r>
          </a:p>
          <a:p>
            <a:r>
              <a:rPr lang="en-US" dirty="0"/>
              <a:t>(has label, but was treated as unlabeled)</a:t>
            </a:r>
          </a:p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156842" y="1809750"/>
            <a:ext cx="15358" cy="291895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43400" y="2800350"/>
            <a:ext cx="46312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6078" y="2876550"/>
            <a:ext cx="462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Transfer         0.718                  0.622</a:t>
            </a:r>
          </a:p>
          <a:p>
            <a:r>
              <a:rPr lang="en-US" dirty="0"/>
              <a:t>(classifier 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03882" y="4006920"/>
            <a:ext cx="462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  <a:p>
            <a:r>
              <a:rPr lang="en-US" dirty="0"/>
              <a:t>Transfer         0.764                  0.656</a:t>
            </a:r>
          </a:p>
          <a:p>
            <a:r>
              <a:rPr lang="en-US" dirty="0"/>
              <a:t>(classifier B)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343399" y="3767442"/>
            <a:ext cx="46312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541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54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946179"/>
            <a:ext cx="902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Movie review data B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Movie review data A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54432"/>
              </p:ext>
            </p:extLst>
          </p:nvPr>
        </p:nvGraphicFramePr>
        <p:xfrm>
          <a:off x="426966" y="2038350"/>
          <a:ext cx="8166596" cy="129347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26647">
                  <a:extLst>
                    <a:ext uri="{9D8B030D-6E8A-4147-A177-3AD203B41FA5}">
                      <a16:colId xmlns:a16="http://schemas.microsoft.com/office/drawing/2014/main" val="1064535578"/>
                    </a:ext>
                  </a:extLst>
                </a:gridCol>
                <a:gridCol w="1067463">
                  <a:extLst>
                    <a:ext uri="{9D8B030D-6E8A-4147-A177-3AD203B41FA5}">
                      <a16:colId xmlns:a16="http://schemas.microsoft.com/office/drawing/2014/main" val="812266573"/>
                    </a:ext>
                  </a:extLst>
                </a:gridCol>
                <a:gridCol w="1001864">
                  <a:extLst>
                    <a:ext uri="{9D8B030D-6E8A-4147-A177-3AD203B41FA5}">
                      <a16:colId xmlns:a16="http://schemas.microsoft.com/office/drawing/2014/main" val="3550031692"/>
                    </a:ext>
                  </a:extLst>
                </a:gridCol>
                <a:gridCol w="876632">
                  <a:extLst>
                    <a:ext uri="{9D8B030D-6E8A-4147-A177-3AD203B41FA5}">
                      <a16:colId xmlns:a16="http://schemas.microsoft.com/office/drawing/2014/main" val="811043639"/>
                    </a:ext>
                  </a:extLst>
                </a:gridCol>
                <a:gridCol w="1524390">
                  <a:extLst>
                    <a:ext uri="{9D8B030D-6E8A-4147-A177-3AD203B41FA5}">
                      <a16:colId xmlns:a16="http://schemas.microsoft.com/office/drawing/2014/main" val="2145145800"/>
                    </a:ext>
                  </a:extLst>
                </a:gridCol>
                <a:gridCol w="1117983">
                  <a:extLst>
                    <a:ext uri="{9D8B030D-6E8A-4147-A177-3AD203B41FA5}">
                      <a16:colId xmlns:a16="http://schemas.microsoft.com/office/drawing/2014/main" val="3573469569"/>
                    </a:ext>
                  </a:extLst>
                </a:gridCol>
                <a:gridCol w="951617">
                  <a:extLst>
                    <a:ext uri="{9D8B030D-6E8A-4147-A177-3AD203B41FA5}">
                      <a16:colId xmlns:a16="http://schemas.microsoft.com/office/drawing/2014/main" val="272050494"/>
                    </a:ext>
                  </a:extLst>
                </a:gridCol>
              </a:tblGrid>
              <a:tr h="623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Data for classification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Datasets for unsupervised learning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03796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Large Movie review datasets(From Stanford)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4,500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9,000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25,000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960956"/>
                  </a:ext>
                </a:extLst>
              </a:tr>
              <a:tr h="349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4,500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1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Results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6" y="833333"/>
            <a:ext cx="9135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Movie review data B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Movie review data A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95490763"/>
              </p:ext>
            </p:extLst>
          </p:nvPr>
        </p:nvGraphicFramePr>
        <p:xfrm>
          <a:off x="2198" y="1705736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3"/>
          <p:cNvSpPr/>
          <p:nvPr/>
        </p:nvSpPr>
        <p:spPr>
          <a:xfrm>
            <a:off x="1274884" y="3034875"/>
            <a:ext cx="158262" cy="314501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18" y="3345489"/>
            <a:ext cx="1378196" cy="2769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Down Arrow 32"/>
          <p:cNvSpPr/>
          <p:nvPr/>
        </p:nvSpPr>
        <p:spPr>
          <a:xfrm>
            <a:off x="1274884" y="3677803"/>
            <a:ext cx="158262" cy="314501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Flowchart: Multidocument 16"/>
          <p:cNvSpPr/>
          <p:nvPr/>
        </p:nvSpPr>
        <p:spPr>
          <a:xfrm>
            <a:off x="984738" y="4031160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19" name="Rounded Rectangle 41"/>
          <p:cNvSpPr/>
          <p:nvPr/>
        </p:nvSpPr>
        <p:spPr>
          <a:xfrm>
            <a:off x="530318" y="4757770"/>
            <a:ext cx="1567195" cy="306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A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278171942"/>
              </p:ext>
            </p:extLst>
          </p:nvPr>
        </p:nvGraphicFramePr>
        <p:xfrm>
          <a:off x="1745273" y="1701344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Rectangle 20"/>
          <p:cNvSpPr/>
          <p:nvPr/>
        </p:nvSpPr>
        <p:spPr>
          <a:xfrm>
            <a:off x="2510202" y="3341097"/>
            <a:ext cx="1378196" cy="2769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Down Arrow 29"/>
          <p:cNvSpPr/>
          <p:nvPr/>
        </p:nvSpPr>
        <p:spPr>
          <a:xfrm>
            <a:off x="3017959" y="3673410"/>
            <a:ext cx="158262" cy="314501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2727813" y="4026768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26" name="Down Arrow 46"/>
          <p:cNvSpPr/>
          <p:nvPr/>
        </p:nvSpPr>
        <p:spPr>
          <a:xfrm>
            <a:off x="3013335" y="3017295"/>
            <a:ext cx="158262" cy="314501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Rounded Rectangle 63"/>
          <p:cNvSpPr/>
          <p:nvPr/>
        </p:nvSpPr>
        <p:spPr>
          <a:xfrm>
            <a:off x="685800" y="1330357"/>
            <a:ext cx="2971800" cy="3064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Learn from 25,000 movie review data B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3534" y="1904544"/>
            <a:ext cx="5312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3534" y="1904544"/>
            <a:ext cx="0" cy="2362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534" y="42667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683766" y="1899390"/>
            <a:ext cx="581091" cy="5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71739" y="1904544"/>
            <a:ext cx="10595" cy="2324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89216" y="4228644"/>
            <a:ext cx="450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ounded Rectangle 41"/>
          <p:cNvSpPr/>
          <p:nvPr/>
        </p:nvSpPr>
        <p:spPr>
          <a:xfrm>
            <a:off x="2417481" y="4735613"/>
            <a:ext cx="1413142" cy="306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B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89268" y="1714452"/>
            <a:ext cx="159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labelled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15076" y="1669600"/>
            <a:ext cx="2828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unlabeled data</a:t>
            </a:r>
          </a:p>
          <a:p>
            <a:r>
              <a:rPr lang="en-US" dirty="0"/>
              <a:t>(has label, but was treated as unlabeled)</a:t>
            </a:r>
          </a:p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156842" y="1809750"/>
            <a:ext cx="15358" cy="291895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43400" y="2800350"/>
            <a:ext cx="46312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6078" y="2876550"/>
            <a:ext cx="462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Transfer         0.832                  0.811</a:t>
            </a:r>
          </a:p>
          <a:p>
            <a:r>
              <a:rPr lang="en-US" dirty="0"/>
              <a:t>(classifier A)</a:t>
            </a:r>
          </a:p>
        </p:txBody>
      </p:sp>
    </p:spTree>
    <p:extLst>
      <p:ext uri="{BB962C8B-B14F-4D97-AF65-F5344CB8AC3E}">
        <p14:creationId xmlns:p14="http://schemas.microsoft.com/office/powerpoint/2010/main" val="47962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Results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56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6" y="833333"/>
            <a:ext cx="9135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Movie review data B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Movie review data A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43799740"/>
              </p:ext>
            </p:extLst>
          </p:nvPr>
        </p:nvGraphicFramePr>
        <p:xfrm>
          <a:off x="2198" y="1705736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3"/>
          <p:cNvSpPr/>
          <p:nvPr/>
        </p:nvSpPr>
        <p:spPr>
          <a:xfrm>
            <a:off x="1274884" y="3034875"/>
            <a:ext cx="158262" cy="314501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18" y="3345489"/>
            <a:ext cx="1378196" cy="2769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Down Arrow 32"/>
          <p:cNvSpPr/>
          <p:nvPr/>
        </p:nvSpPr>
        <p:spPr>
          <a:xfrm>
            <a:off x="1274884" y="3677803"/>
            <a:ext cx="158262" cy="314501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Flowchart: Multidocument 16"/>
          <p:cNvSpPr/>
          <p:nvPr/>
        </p:nvSpPr>
        <p:spPr>
          <a:xfrm>
            <a:off x="984738" y="4031160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19" name="Rounded Rectangle 41"/>
          <p:cNvSpPr/>
          <p:nvPr/>
        </p:nvSpPr>
        <p:spPr>
          <a:xfrm>
            <a:off x="530318" y="4757770"/>
            <a:ext cx="1567195" cy="306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A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648031392"/>
              </p:ext>
            </p:extLst>
          </p:nvPr>
        </p:nvGraphicFramePr>
        <p:xfrm>
          <a:off x="1745273" y="1701344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Rectangle 20"/>
          <p:cNvSpPr/>
          <p:nvPr/>
        </p:nvSpPr>
        <p:spPr>
          <a:xfrm>
            <a:off x="2510202" y="3341097"/>
            <a:ext cx="1378196" cy="2769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Down Arrow 29"/>
          <p:cNvSpPr/>
          <p:nvPr/>
        </p:nvSpPr>
        <p:spPr>
          <a:xfrm>
            <a:off x="3017959" y="3673410"/>
            <a:ext cx="158262" cy="314501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2727813" y="4026768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26" name="Down Arrow 46"/>
          <p:cNvSpPr/>
          <p:nvPr/>
        </p:nvSpPr>
        <p:spPr>
          <a:xfrm>
            <a:off x="3013335" y="3017295"/>
            <a:ext cx="158262" cy="314501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Rounded Rectangle 63"/>
          <p:cNvSpPr/>
          <p:nvPr/>
        </p:nvSpPr>
        <p:spPr>
          <a:xfrm>
            <a:off x="685800" y="1330357"/>
            <a:ext cx="3144823" cy="3064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Learn from 25,000 movie review data B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3534" y="1904544"/>
            <a:ext cx="5312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3534" y="1904544"/>
            <a:ext cx="0" cy="2362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534" y="42667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683766" y="1899390"/>
            <a:ext cx="581091" cy="5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71739" y="1904544"/>
            <a:ext cx="10595" cy="2324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89216" y="4228644"/>
            <a:ext cx="450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ounded Rectangle 41"/>
          <p:cNvSpPr/>
          <p:nvPr/>
        </p:nvSpPr>
        <p:spPr>
          <a:xfrm>
            <a:off x="2417481" y="4735613"/>
            <a:ext cx="1413142" cy="306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B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89268" y="1714452"/>
            <a:ext cx="159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labelled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15076" y="1669600"/>
            <a:ext cx="2828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unlabeled data</a:t>
            </a:r>
          </a:p>
          <a:p>
            <a:r>
              <a:rPr lang="en-US" dirty="0"/>
              <a:t>(has label, but was treated as unlabeled)</a:t>
            </a:r>
          </a:p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156842" y="1809750"/>
            <a:ext cx="15358" cy="291895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43400" y="2800350"/>
            <a:ext cx="46312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6078" y="2876550"/>
            <a:ext cx="462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Transfer         0.832                  0.811</a:t>
            </a:r>
          </a:p>
          <a:p>
            <a:r>
              <a:rPr lang="en-US" dirty="0"/>
              <a:t>(classifier 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03882" y="4006920"/>
            <a:ext cx="462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  <a:p>
            <a:r>
              <a:rPr lang="en-US" dirty="0"/>
              <a:t>Transfer         0.843                  0.833</a:t>
            </a:r>
          </a:p>
          <a:p>
            <a:r>
              <a:rPr lang="en-US" dirty="0"/>
              <a:t>(classifier B)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343399" y="3767442"/>
            <a:ext cx="46312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32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946179"/>
            <a:ext cx="902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Food review data B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Food review data A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0802"/>
              </p:ext>
            </p:extLst>
          </p:nvPr>
        </p:nvGraphicFramePr>
        <p:xfrm>
          <a:off x="488701" y="2442536"/>
          <a:ext cx="8166596" cy="119537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26647">
                  <a:extLst>
                    <a:ext uri="{9D8B030D-6E8A-4147-A177-3AD203B41FA5}">
                      <a16:colId xmlns:a16="http://schemas.microsoft.com/office/drawing/2014/main" val="1064535578"/>
                    </a:ext>
                  </a:extLst>
                </a:gridCol>
                <a:gridCol w="1067463">
                  <a:extLst>
                    <a:ext uri="{9D8B030D-6E8A-4147-A177-3AD203B41FA5}">
                      <a16:colId xmlns:a16="http://schemas.microsoft.com/office/drawing/2014/main" val="812266573"/>
                    </a:ext>
                  </a:extLst>
                </a:gridCol>
                <a:gridCol w="1001864">
                  <a:extLst>
                    <a:ext uri="{9D8B030D-6E8A-4147-A177-3AD203B41FA5}">
                      <a16:colId xmlns:a16="http://schemas.microsoft.com/office/drawing/2014/main" val="3550031692"/>
                    </a:ext>
                  </a:extLst>
                </a:gridCol>
                <a:gridCol w="876632">
                  <a:extLst>
                    <a:ext uri="{9D8B030D-6E8A-4147-A177-3AD203B41FA5}">
                      <a16:colId xmlns:a16="http://schemas.microsoft.com/office/drawing/2014/main" val="811043639"/>
                    </a:ext>
                  </a:extLst>
                </a:gridCol>
                <a:gridCol w="1524390">
                  <a:extLst>
                    <a:ext uri="{9D8B030D-6E8A-4147-A177-3AD203B41FA5}">
                      <a16:colId xmlns:a16="http://schemas.microsoft.com/office/drawing/2014/main" val="2145145800"/>
                    </a:ext>
                  </a:extLst>
                </a:gridCol>
                <a:gridCol w="1117983">
                  <a:extLst>
                    <a:ext uri="{9D8B030D-6E8A-4147-A177-3AD203B41FA5}">
                      <a16:colId xmlns:a16="http://schemas.microsoft.com/office/drawing/2014/main" val="3573469569"/>
                    </a:ext>
                  </a:extLst>
                </a:gridCol>
                <a:gridCol w="951617">
                  <a:extLst>
                    <a:ext uri="{9D8B030D-6E8A-4147-A177-3AD203B41FA5}">
                      <a16:colId xmlns:a16="http://schemas.microsoft.com/office/drawing/2014/main" val="272050494"/>
                    </a:ext>
                  </a:extLst>
                </a:gridCol>
              </a:tblGrid>
              <a:tr h="623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Data for classification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Datasets for unsupervised learning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03796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Amazon food review Datasets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10,000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30,000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60,000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6862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5,000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effectLst/>
                          <a:latin typeface="+mj-lt"/>
                          <a:cs typeface="+mj-cs"/>
                        </a:rPr>
                        <a:t>30,000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6659" marR="6659" marT="665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7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09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Results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58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772" y="811298"/>
            <a:ext cx="9135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Food review data B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Food review data A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98670052"/>
              </p:ext>
            </p:extLst>
          </p:nvPr>
        </p:nvGraphicFramePr>
        <p:xfrm>
          <a:off x="2198" y="1705736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3"/>
          <p:cNvSpPr/>
          <p:nvPr/>
        </p:nvSpPr>
        <p:spPr>
          <a:xfrm>
            <a:off x="1274884" y="3034875"/>
            <a:ext cx="158262" cy="314501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18" y="3345489"/>
            <a:ext cx="1378196" cy="276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Down Arrow 32"/>
          <p:cNvSpPr/>
          <p:nvPr/>
        </p:nvSpPr>
        <p:spPr>
          <a:xfrm>
            <a:off x="1274884" y="3677803"/>
            <a:ext cx="158262" cy="314501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Flowchart: Multidocument 16"/>
          <p:cNvSpPr/>
          <p:nvPr/>
        </p:nvSpPr>
        <p:spPr>
          <a:xfrm>
            <a:off x="984738" y="4031160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19" name="Rounded Rectangle 41"/>
          <p:cNvSpPr/>
          <p:nvPr/>
        </p:nvSpPr>
        <p:spPr>
          <a:xfrm>
            <a:off x="530318" y="4757770"/>
            <a:ext cx="1567195" cy="30646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A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144470172"/>
              </p:ext>
            </p:extLst>
          </p:nvPr>
        </p:nvGraphicFramePr>
        <p:xfrm>
          <a:off x="1745273" y="1701344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Rectangle 20"/>
          <p:cNvSpPr/>
          <p:nvPr/>
        </p:nvSpPr>
        <p:spPr>
          <a:xfrm>
            <a:off x="2510202" y="3341097"/>
            <a:ext cx="1378196" cy="276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Down Arrow 29"/>
          <p:cNvSpPr/>
          <p:nvPr/>
        </p:nvSpPr>
        <p:spPr>
          <a:xfrm>
            <a:off x="3017959" y="3673410"/>
            <a:ext cx="158262" cy="314501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2727813" y="4026768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26" name="Down Arrow 46"/>
          <p:cNvSpPr/>
          <p:nvPr/>
        </p:nvSpPr>
        <p:spPr>
          <a:xfrm>
            <a:off x="3013335" y="3017295"/>
            <a:ext cx="158262" cy="314501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Rounded Rectangle 63"/>
          <p:cNvSpPr/>
          <p:nvPr/>
        </p:nvSpPr>
        <p:spPr>
          <a:xfrm>
            <a:off x="685800" y="1330357"/>
            <a:ext cx="2769577" cy="3064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Learn from 60,000 food review data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3534" y="1904544"/>
            <a:ext cx="5312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3534" y="1904544"/>
            <a:ext cx="0" cy="2362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534" y="42667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683766" y="1899390"/>
            <a:ext cx="581091" cy="5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71739" y="1904544"/>
            <a:ext cx="10595" cy="2324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89216" y="4228644"/>
            <a:ext cx="450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ounded Rectangle 41"/>
          <p:cNvSpPr/>
          <p:nvPr/>
        </p:nvSpPr>
        <p:spPr>
          <a:xfrm>
            <a:off x="2417481" y="4735613"/>
            <a:ext cx="1413142" cy="30646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B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89268" y="1714452"/>
            <a:ext cx="159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labelled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15076" y="1669600"/>
            <a:ext cx="2828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unlabeled data</a:t>
            </a:r>
          </a:p>
          <a:p>
            <a:r>
              <a:rPr lang="en-US" dirty="0"/>
              <a:t>(has label, but was treated as unlabeled)</a:t>
            </a:r>
          </a:p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156842" y="1809750"/>
            <a:ext cx="15358" cy="291895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43400" y="2800350"/>
            <a:ext cx="46312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6078" y="2876550"/>
            <a:ext cx="462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Transfer         0.876                  0.823</a:t>
            </a:r>
          </a:p>
          <a:p>
            <a:r>
              <a:rPr lang="en-US" dirty="0"/>
              <a:t>(classifier A)</a:t>
            </a:r>
          </a:p>
        </p:txBody>
      </p:sp>
    </p:spTree>
    <p:extLst>
      <p:ext uri="{BB962C8B-B14F-4D97-AF65-F5344CB8AC3E}">
        <p14:creationId xmlns:p14="http://schemas.microsoft.com/office/powerpoint/2010/main" val="18538389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Results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772" y="811298"/>
            <a:ext cx="9135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>
                <a:solidFill>
                  <a:srgbClr val="FF0000"/>
                </a:solidFill>
              </a:rPr>
              <a:t>Food review data B </a:t>
            </a:r>
            <a:r>
              <a:rPr lang="da-DK" sz="2800" dirty="0">
                <a:solidFill>
                  <a:srgbClr val="212121"/>
                </a:solidFill>
              </a:rPr>
              <a:t>improve </a:t>
            </a:r>
            <a:r>
              <a:rPr lang="da-DK" sz="2800" dirty="0">
                <a:solidFill>
                  <a:srgbClr val="FF0000"/>
                </a:solidFill>
              </a:rPr>
              <a:t>Food review data A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198" y="1705736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3"/>
          <p:cNvSpPr/>
          <p:nvPr/>
        </p:nvSpPr>
        <p:spPr>
          <a:xfrm>
            <a:off x="1274884" y="3034875"/>
            <a:ext cx="158262" cy="314501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18" y="3345489"/>
            <a:ext cx="1378196" cy="276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Down Arrow 32"/>
          <p:cNvSpPr/>
          <p:nvPr/>
        </p:nvSpPr>
        <p:spPr>
          <a:xfrm>
            <a:off x="1274884" y="3677803"/>
            <a:ext cx="158262" cy="314501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Flowchart: Multidocument 16"/>
          <p:cNvSpPr/>
          <p:nvPr/>
        </p:nvSpPr>
        <p:spPr>
          <a:xfrm>
            <a:off x="984738" y="4031160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19" name="Rounded Rectangle 41"/>
          <p:cNvSpPr/>
          <p:nvPr/>
        </p:nvSpPr>
        <p:spPr>
          <a:xfrm>
            <a:off x="530318" y="4757770"/>
            <a:ext cx="1567195" cy="30646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A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0" name="Diagram 19"/>
          <p:cNvGraphicFramePr/>
          <p:nvPr>
            <p:extLst/>
          </p:nvPr>
        </p:nvGraphicFramePr>
        <p:xfrm>
          <a:off x="1745273" y="1701344"/>
          <a:ext cx="2674327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Rectangle 20"/>
          <p:cNvSpPr/>
          <p:nvPr/>
        </p:nvSpPr>
        <p:spPr>
          <a:xfrm>
            <a:off x="2510202" y="3341097"/>
            <a:ext cx="1378196" cy="276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Words in vectors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Down Arrow 29"/>
          <p:cNvSpPr/>
          <p:nvPr/>
        </p:nvSpPr>
        <p:spPr>
          <a:xfrm>
            <a:off x="3017959" y="3673410"/>
            <a:ext cx="158262" cy="314501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2727813" y="4026768"/>
            <a:ext cx="784713" cy="606636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26" name="Down Arrow 46"/>
          <p:cNvSpPr/>
          <p:nvPr/>
        </p:nvSpPr>
        <p:spPr>
          <a:xfrm>
            <a:off x="3013335" y="3017295"/>
            <a:ext cx="158262" cy="314501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endParaRPr lang="en-US" sz="135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Rounded Rectangle 63"/>
          <p:cNvSpPr/>
          <p:nvPr/>
        </p:nvSpPr>
        <p:spPr>
          <a:xfrm>
            <a:off x="685800" y="1330357"/>
            <a:ext cx="2769577" cy="3064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r>
              <a:rPr lang="en-US" sz="1350" dirty="0"/>
              <a:t>Learn from 60,000 food review data</a:t>
            </a:r>
            <a:endParaRPr lang="en-US" sz="135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3534" y="1904544"/>
            <a:ext cx="5312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3534" y="1904544"/>
            <a:ext cx="0" cy="2362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534" y="42667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683766" y="1899390"/>
            <a:ext cx="581091" cy="5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71739" y="1904544"/>
            <a:ext cx="10595" cy="2324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89216" y="4228644"/>
            <a:ext cx="450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ounded Rectangle 41"/>
          <p:cNvSpPr/>
          <p:nvPr/>
        </p:nvSpPr>
        <p:spPr>
          <a:xfrm>
            <a:off x="2417481" y="4735613"/>
            <a:ext cx="1413142" cy="30646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342900" hangingPunct="0"/>
            <a:r>
              <a:rPr lang="en-US" sz="13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Trained classifier B</a:t>
            </a:r>
            <a:endParaRPr lang="en-US" sz="1350" dirty="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89268" y="1714452"/>
            <a:ext cx="159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labelled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15076" y="1669600"/>
            <a:ext cx="2828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</a:t>
            </a:r>
          </a:p>
          <a:p>
            <a:r>
              <a:rPr lang="en-US" dirty="0"/>
              <a:t>unlabeled data</a:t>
            </a:r>
          </a:p>
          <a:p>
            <a:r>
              <a:rPr lang="en-US" dirty="0"/>
              <a:t>(has label, but was treated as unlabeled)</a:t>
            </a:r>
          </a:p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156842" y="1809750"/>
            <a:ext cx="15358" cy="291895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43400" y="2800350"/>
            <a:ext cx="46312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6078" y="2876550"/>
            <a:ext cx="462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Transfer         0.876                  0.823</a:t>
            </a:r>
          </a:p>
          <a:p>
            <a:r>
              <a:rPr lang="en-US" dirty="0"/>
              <a:t>(classifier 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03882" y="4006920"/>
            <a:ext cx="462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  <a:p>
            <a:r>
              <a:rPr lang="en-US" dirty="0"/>
              <a:t>Transfer         0.887                  0.856</a:t>
            </a:r>
          </a:p>
          <a:p>
            <a:r>
              <a:rPr lang="en-US" dirty="0"/>
              <a:t>(classifier B)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343399" y="3767442"/>
            <a:ext cx="46312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9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1043646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28562"/>
              </p:ext>
            </p:extLst>
          </p:nvPr>
        </p:nvGraphicFramePr>
        <p:xfrm>
          <a:off x="500624" y="1487357"/>
          <a:ext cx="7957576" cy="328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1976">
                  <a:extLst>
                    <a:ext uri="{9D8B030D-6E8A-4147-A177-3AD203B41FA5}">
                      <a16:colId xmlns:a16="http://schemas.microsoft.com/office/drawing/2014/main" val="203433614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9703259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904907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08975051"/>
                    </a:ext>
                  </a:extLst>
                </a:gridCol>
              </a:tblGrid>
              <a:tr h="100355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Source Data (Not directly related to</a:t>
                      </a:r>
                      <a:r>
                        <a:rPr lang="en-US" sz="2800" baseline="0" dirty="0"/>
                        <a:t> task</a:t>
                      </a:r>
                      <a:r>
                        <a:rPr lang="en-US" sz="2800" dirty="0"/>
                        <a:t>)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42178"/>
                  </a:ext>
                </a:extLst>
              </a:tr>
              <a:tr h="692521">
                <a:tc rowSpan="3"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</a:p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207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Fine-tuning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73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3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211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Result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60</a:t>
            </a:fld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586113"/>
              </p:ext>
            </p:extLst>
          </p:nvPr>
        </p:nvGraphicFramePr>
        <p:xfrm>
          <a:off x="457200" y="874310"/>
          <a:ext cx="8001000" cy="4243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10553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Conclusion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84001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Features learned from unlabeled data enhanced the classification of labelled data</a:t>
            </a:r>
          </a:p>
        </p:txBody>
      </p:sp>
    </p:spTree>
    <p:extLst>
      <p:ext uri="{BB962C8B-B14F-4D97-AF65-F5344CB8AC3E}">
        <p14:creationId xmlns:p14="http://schemas.microsoft.com/office/powerpoint/2010/main" val="3954807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Conclusion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84001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Features learned from unlabeled data enhanced the classification of labelled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Classifier trained from small volume labelled data is better when using features learned from unlabeled data</a:t>
            </a:r>
          </a:p>
        </p:txBody>
      </p:sp>
    </p:spTree>
    <p:extLst>
      <p:ext uri="{BB962C8B-B14F-4D97-AF65-F5344CB8AC3E}">
        <p14:creationId xmlns:p14="http://schemas.microsoft.com/office/powerpoint/2010/main" val="726581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Conclusion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84001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Features learned from unlabeled data enhanced the classification of labelled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Classifier trained from small volume labelled data is better when using features learned from unlabeled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Trained classifier can be used to assign labels for unlabeled data</a:t>
            </a:r>
          </a:p>
        </p:txBody>
      </p:sp>
    </p:spTree>
    <p:extLst>
      <p:ext uri="{BB962C8B-B14F-4D97-AF65-F5344CB8AC3E}">
        <p14:creationId xmlns:p14="http://schemas.microsoft.com/office/powerpoint/2010/main" val="40396134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Conclusion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238" y="925465"/>
            <a:ext cx="84001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Features learned from unlabeled data enhanced the classification of labelled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Classifier trained from small volume labelled data is better when using features learned from unlabeled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Trained classifier can be used to assign labels for unlabeled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Part of unlabeled data has labels, which can be used to train a better classifier.</a:t>
            </a:r>
          </a:p>
        </p:txBody>
      </p:sp>
    </p:spTree>
    <p:extLst>
      <p:ext uri="{BB962C8B-B14F-4D97-AF65-F5344CB8AC3E}">
        <p14:creationId xmlns:p14="http://schemas.microsoft.com/office/powerpoint/2010/main" val="41157074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5" y="149538"/>
            <a:ext cx="5010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i="0" spc="-10" dirty="0">
                <a:latin typeface="Arial"/>
                <a:cs typeface="Arial"/>
              </a:rPr>
              <a:t>References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65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625" y="896424"/>
            <a:ext cx="77755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[1] David M Blei, Thomas L Griffiths, and Michael I Jordan. 2010. The nested chinese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restaurant process and bayesian nonparametric inference of topic hierarchies.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Journal of the ACM (JACM) 57, 2 (2010), 7.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[2] DavidMBlei, AndrewY Ng, and Michael I Jordan. 2003. Latent dirichlet allocation.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 3, Jan (2003), 993–1022.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[3] Kevin Robert Canini, Lei Shi, and Thomas L Griffiths. 2009. Online Inference of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Topics with Latent Dirichlet Allocation.. In AISTATS, Vol. 9. 65–72.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[4] Ziqiang Cao, Sujian Li, Yang Liu, Wenjie Li, and Heng Ji. 2015. A Novel Neural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Topic Model and Its Supervised Extension.. In AAAI. 2210–2216.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[5] Rajarshi Das, Manzil Zaheer, and Chris Dyer. 2015. Gaussian lda for topic models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with word embeddings. In ACL Meeting. 795–804.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[6] Scott Deerwester, Susan T Dumais, George W Furnas, Thomas K Landauer, and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Richard Harshman. 1990. Indexing by latent semantic analysis. Journal of the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American Society for Information Science 41, 6 (1990), 391.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[7] Jacob Eisenstein, Amr Ahmed, and Eric P Xing. 2011. Sparse additive generative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models of text. In ICML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971550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 Fine-tuning example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21" y="1523242"/>
            <a:ext cx="6153159" cy="2895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773" y="4425375"/>
            <a:ext cx="8767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Jason </a:t>
            </a:r>
            <a:r>
              <a:rPr lang="en-US" sz="1600" dirty="0" err="1">
                <a:solidFill>
                  <a:srgbClr val="000000"/>
                </a:solidFill>
              </a:rPr>
              <a:t>Yosinski,Jeff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Clune,Yoshua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Bengio,HodLipson</a:t>
            </a:r>
            <a:r>
              <a:rPr lang="en-US" sz="1600" dirty="0">
                <a:solidFill>
                  <a:srgbClr val="000000"/>
                </a:solidFill>
              </a:rPr>
              <a:t>, “How transferable are features in deep neural networks?”, NIPS, 2014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487357"/>
            <a:ext cx="152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train the rest layers</a:t>
            </a:r>
          </a:p>
        </p:txBody>
      </p:sp>
    </p:spTree>
    <p:extLst>
      <p:ext uri="{BB962C8B-B14F-4D97-AF65-F5344CB8AC3E}">
        <p14:creationId xmlns:p14="http://schemas.microsoft.com/office/powerpoint/2010/main" val="6342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1043646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754"/>
              </p:ext>
            </p:extLst>
          </p:nvPr>
        </p:nvGraphicFramePr>
        <p:xfrm>
          <a:off x="500624" y="1487357"/>
          <a:ext cx="7957576" cy="328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1976">
                  <a:extLst>
                    <a:ext uri="{9D8B030D-6E8A-4147-A177-3AD203B41FA5}">
                      <a16:colId xmlns:a16="http://schemas.microsoft.com/office/drawing/2014/main" val="203433614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9703259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904907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08975051"/>
                    </a:ext>
                  </a:extLst>
                </a:gridCol>
              </a:tblGrid>
              <a:tr h="100355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Source Data (Not directly related to</a:t>
                      </a:r>
                      <a:r>
                        <a:rPr lang="en-US" sz="2800" baseline="0" dirty="0"/>
                        <a:t> task</a:t>
                      </a:r>
                      <a:r>
                        <a:rPr lang="en-US" sz="2800" dirty="0"/>
                        <a:t>)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42178"/>
                  </a:ext>
                </a:extLst>
              </a:tr>
              <a:tr h="692521">
                <a:tc rowSpan="3"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</a:p>
                    <a:p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207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Fine-tuning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Multitask Learning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7309"/>
                  </a:ext>
                </a:extLst>
              </a:tr>
              <a:tr h="7961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3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33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3626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i="0" spc="-5" dirty="0">
                <a:latin typeface="+mn-lt"/>
                <a:cs typeface="Arial"/>
              </a:rPr>
              <a:t>Introduction</a:t>
            </a:r>
            <a:endParaRPr sz="36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626" y="971550"/>
            <a:ext cx="8186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 panose="020B0604020202020204" pitchFamily="34" charset="0"/>
              </a:rPr>
              <a:t>Related work: Multi-task Learning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23,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774" y="4425375"/>
            <a:ext cx="83100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Daxiang</a:t>
            </a:r>
            <a:r>
              <a:rPr lang="en-US" sz="1600" dirty="0">
                <a:solidFill>
                  <a:srgbClr val="000000"/>
                </a:solidFill>
              </a:rPr>
              <a:t> Dong, </a:t>
            </a:r>
            <a:r>
              <a:rPr lang="en-US" sz="1600" dirty="0" err="1">
                <a:solidFill>
                  <a:srgbClr val="000000"/>
                </a:solidFill>
              </a:rPr>
              <a:t>HuaWu</a:t>
            </a:r>
            <a:r>
              <a:rPr lang="en-US" sz="1600" dirty="0">
                <a:solidFill>
                  <a:srgbClr val="000000"/>
                </a:solidFill>
              </a:rPr>
              <a:t>, Wei He, </a:t>
            </a:r>
            <a:r>
              <a:rPr lang="en-US" sz="1600" dirty="0" err="1">
                <a:solidFill>
                  <a:srgbClr val="000000"/>
                </a:solidFill>
              </a:rPr>
              <a:t>Dianhai</a:t>
            </a:r>
            <a:r>
              <a:rPr lang="en-US" sz="1600" dirty="0">
                <a:solidFill>
                  <a:srgbClr val="000000"/>
                </a:solidFill>
              </a:rPr>
              <a:t> Yu and </a:t>
            </a:r>
            <a:r>
              <a:rPr lang="en-US" sz="1600" dirty="0" err="1">
                <a:solidFill>
                  <a:srgbClr val="000000"/>
                </a:solidFill>
              </a:rPr>
              <a:t>Haifeng</a:t>
            </a:r>
            <a:r>
              <a:rPr lang="en-US" sz="1600" dirty="0">
                <a:solidFill>
                  <a:srgbClr val="000000"/>
                </a:solidFill>
              </a:rPr>
              <a:t> Wang, “Multi-Task Learning for Multiple Language Translation - ACL Anthology”, ACL, 2015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15712"/>
            <a:ext cx="4317543" cy="279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8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</TotalTime>
  <Words>3041</Words>
  <Application>Microsoft Office PowerPoint</Application>
  <PresentationFormat>On-screen Show (16:9)</PresentationFormat>
  <Paragraphs>953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Wingdings</vt:lpstr>
      <vt:lpstr>Office Theme</vt:lpstr>
      <vt:lpstr>PowerPoint Presentation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Word2Vector</vt:lpstr>
      <vt:lpstr>Word2Vector</vt:lpstr>
      <vt:lpstr>Word2Vector</vt:lpstr>
      <vt:lpstr>Word2Vector</vt:lpstr>
      <vt:lpstr>Word2Vector</vt:lpstr>
      <vt:lpstr>Word2Vector</vt:lpstr>
      <vt:lpstr>Word2Vector</vt:lpstr>
      <vt:lpstr>Word2Vector</vt:lpstr>
      <vt:lpstr>Word2Vector</vt:lpstr>
      <vt:lpstr>Word2Vector</vt:lpstr>
      <vt:lpstr>Word2Vector</vt:lpstr>
      <vt:lpstr>Word2Vector</vt:lpstr>
      <vt:lpstr>Word2Vector</vt:lpstr>
      <vt:lpstr>Word2Vector</vt:lpstr>
      <vt:lpstr>CNN for text classification</vt:lpstr>
      <vt:lpstr>CNN for text classification</vt:lpstr>
      <vt:lpstr>CNN for text classification</vt:lpstr>
      <vt:lpstr>Datasets-Labelled data</vt:lpstr>
      <vt:lpstr>Datasets-Unlabeled data</vt:lpstr>
      <vt:lpstr>Datasets</vt:lpstr>
      <vt:lpstr>Working flow-Without transfer</vt:lpstr>
      <vt:lpstr>Working flow-Without transfer</vt:lpstr>
      <vt:lpstr>Working flow-Without transfer</vt:lpstr>
      <vt:lpstr>Working flow-Without transfer</vt:lpstr>
      <vt:lpstr>Working flow-Transfer from unlabeled data</vt:lpstr>
      <vt:lpstr>Working flow-Transfer from unlabeled data</vt:lpstr>
      <vt:lpstr>Working flow-Transfer from unlabeled data</vt:lpstr>
      <vt:lpstr>Working flow-Transfer from unlabeled data</vt:lpstr>
      <vt:lpstr>Result</vt:lpstr>
      <vt:lpstr>Results</vt:lpstr>
      <vt:lpstr>Results</vt:lpstr>
      <vt:lpstr>Results</vt:lpstr>
      <vt:lpstr>Result</vt:lpstr>
      <vt:lpstr>Results</vt:lpstr>
      <vt:lpstr>Results</vt:lpstr>
      <vt:lpstr>Result</vt:lpstr>
      <vt:lpstr>Results</vt:lpstr>
      <vt:lpstr>Results</vt:lpstr>
      <vt:lpstr>Result</vt:lpstr>
      <vt:lpstr>Results</vt:lpstr>
      <vt:lpstr>Results</vt:lpstr>
      <vt:lpstr>Result</vt:lpstr>
      <vt:lpstr>Conclusion</vt:lpstr>
      <vt:lpstr>Conclusion</vt:lpstr>
      <vt:lpstr>Conclusion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xxliu10</dc:creator>
  <cp:lastModifiedBy>Liu, Xiangwen *</cp:lastModifiedBy>
  <cp:revision>167</cp:revision>
  <dcterms:created xsi:type="dcterms:W3CDTF">2018-05-13T21:34:53Z</dcterms:created>
  <dcterms:modified xsi:type="dcterms:W3CDTF">2018-06-22T20:29:18Z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