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0" r:id="rId1"/>
  </p:sldMasterIdLst>
  <p:notesMasterIdLst>
    <p:notesMasterId r:id="rId18"/>
  </p:notesMasterIdLst>
  <p:sldIdLst>
    <p:sldId id="270" r:id="rId2"/>
    <p:sldId id="257" r:id="rId3"/>
    <p:sldId id="277" r:id="rId4"/>
    <p:sldId id="258" r:id="rId5"/>
    <p:sldId id="268" r:id="rId6"/>
    <p:sldId id="276" r:id="rId7"/>
    <p:sldId id="275" r:id="rId8"/>
    <p:sldId id="274" r:id="rId9"/>
    <p:sldId id="272" r:id="rId10"/>
    <p:sldId id="271" r:id="rId11"/>
    <p:sldId id="273" r:id="rId12"/>
    <p:sldId id="269" r:id="rId13"/>
    <p:sldId id="267" r:id="rId14"/>
    <p:sldId id="264" r:id="rId15"/>
    <p:sldId id="266" r:id="rId16"/>
    <p:sldId id="265" r:id="rId17"/>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79"/>
    <p:restoredTop sz="81280"/>
  </p:normalViewPr>
  <p:slideViewPr>
    <p:cSldViewPr snapToGrid="0" snapToObjects="1">
      <p:cViewPr>
        <p:scale>
          <a:sx n="37" d="100"/>
          <a:sy n="37" d="100"/>
        </p:scale>
        <p:origin x="1128" y="-24"/>
      </p:cViewPr>
      <p:guideLst>
        <p:guide orient="horz" pos="5184"/>
        <p:guide pos="86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A9A9-64DD-1B48-BE2E-A6CB9AE34D16}" type="datetimeFigureOut">
              <a:rPr lang="en-US" smtClean="0"/>
              <a:t>12/13/18</a:t>
            </a:fld>
            <a:endParaRPr lang="en-US"/>
          </a:p>
        </p:txBody>
      </p:sp>
      <p:sp>
        <p:nvSpPr>
          <p:cNvPr id="4" name="Slide Image Placeholder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7AC7C-8B59-3F4B-9A15-A6A478D2B016}" type="slidenum">
              <a:rPr lang="en-US" smtClean="0"/>
              <a:t>‹#›</a:t>
            </a:fld>
            <a:endParaRPr lang="en-US"/>
          </a:p>
        </p:txBody>
      </p:sp>
    </p:spTree>
    <p:extLst>
      <p:ext uri="{BB962C8B-B14F-4D97-AF65-F5344CB8AC3E}">
        <p14:creationId xmlns:p14="http://schemas.microsoft.com/office/powerpoint/2010/main" val="951259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7AC7C-8B59-3F4B-9A15-A6A478D2B016}" type="slidenum">
              <a:rPr lang="en-US" smtClean="0"/>
              <a:t>2</a:t>
            </a:fld>
            <a:endParaRPr lang="en-US"/>
          </a:p>
        </p:txBody>
      </p:sp>
    </p:spTree>
    <p:extLst>
      <p:ext uri="{BB962C8B-B14F-4D97-AF65-F5344CB8AC3E}">
        <p14:creationId xmlns:p14="http://schemas.microsoft.com/office/powerpoint/2010/main" val="1948954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contrast to DUET and DSSM, the Deep Relevance Matching Model (DRMM) </a:t>
            </a:r>
            <a:r>
              <a:rPr lang="en-US" sz="1200" kern="1200" dirty="0" err="1" smtClean="0">
                <a:solidFill>
                  <a:schemeClr val="tx1"/>
                </a:solidFill>
                <a:effectLst/>
                <a:latin typeface="+mn-lt"/>
                <a:ea typeface="+mn-ea"/>
                <a:cs typeface="+mn-cs"/>
              </a:rPr>
              <a:t>Guo</a:t>
            </a:r>
            <a:r>
              <a:rPr lang="en-US" sz="1200" kern="1200" dirty="0" smtClean="0">
                <a:solidFill>
                  <a:schemeClr val="tx1"/>
                </a:solidFill>
                <a:effectLst/>
                <a:latin typeface="+mn-lt"/>
                <a:ea typeface="+mn-ea"/>
                <a:cs typeface="+mn-cs"/>
              </a:rPr>
              <a:t> et al. (2016) disregards the location of terms within the document and trains on the text of the document rather than the title. DRMM relies on relevance matching by comparing the term embeddings of each pair of terms within the query and the document in order to build local interactions. These are then used to generate fixed-length matching histograms that are employed in a feed forward matching network to learn the hierarchical matching patterns and return a score for the current query and document. The DRMM model is similar to other interaction-focused models such as MatchPyramid since it is based on matching signals. However, the histograms represent different levels of signal strengths rather than positions within the document. </a:t>
            </a:r>
            <a:endParaRPr lang="en-US" dirty="0" smtClean="0"/>
          </a:p>
        </p:txBody>
      </p:sp>
      <p:sp>
        <p:nvSpPr>
          <p:cNvPr id="4" name="Slide Number Placeholder 3"/>
          <p:cNvSpPr>
            <a:spLocks noGrp="1"/>
          </p:cNvSpPr>
          <p:nvPr>
            <p:ph type="sldNum" sz="quarter" idx="10"/>
          </p:nvPr>
        </p:nvSpPr>
        <p:spPr/>
        <p:txBody>
          <a:bodyPr/>
          <a:lstStyle/>
          <a:p>
            <a:fld id="{18D7AC7C-8B59-3F4B-9A15-A6A478D2B016}" type="slidenum">
              <a:rPr lang="en-US" smtClean="0"/>
              <a:t>11</a:t>
            </a:fld>
            <a:endParaRPr lang="en-US"/>
          </a:p>
        </p:txBody>
      </p:sp>
    </p:spTree>
    <p:extLst>
      <p:ext uri="{BB962C8B-B14F-4D97-AF65-F5344CB8AC3E}">
        <p14:creationId xmlns:p14="http://schemas.microsoft.com/office/powerpoint/2010/main" val="715599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7AC7C-8B59-3F4B-9A15-A6A478D2B016}" type="slidenum">
              <a:rPr lang="en-US" smtClean="0"/>
              <a:t>12</a:t>
            </a:fld>
            <a:endParaRPr lang="en-US"/>
          </a:p>
        </p:txBody>
      </p:sp>
    </p:spTree>
    <p:extLst>
      <p:ext uri="{BB962C8B-B14F-4D97-AF65-F5344CB8AC3E}">
        <p14:creationId xmlns:p14="http://schemas.microsoft.com/office/powerpoint/2010/main" val="296455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7AC7C-8B59-3F4B-9A15-A6A478D2B016}" type="slidenum">
              <a:rPr lang="en-US" smtClean="0"/>
              <a:t>13</a:t>
            </a:fld>
            <a:endParaRPr lang="en-US"/>
          </a:p>
        </p:txBody>
      </p:sp>
    </p:spTree>
    <p:extLst>
      <p:ext uri="{BB962C8B-B14F-4D97-AF65-F5344CB8AC3E}">
        <p14:creationId xmlns:p14="http://schemas.microsoft.com/office/powerpoint/2010/main" val="5396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18D7AC7C-8B59-3F4B-9A15-A6A478D2B016}" type="slidenum">
              <a:rPr lang="en-US" smtClean="0"/>
              <a:t>14</a:t>
            </a:fld>
            <a:endParaRPr lang="en-US"/>
          </a:p>
        </p:txBody>
      </p:sp>
    </p:spTree>
    <p:extLst>
      <p:ext uri="{BB962C8B-B14F-4D97-AF65-F5344CB8AC3E}">
        <p14:creationId xmlns:p14="http://schemas.microsoft.com/office/powerpoint/2010/main" val="534303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7AC7C-8B59-3F4B-9A15-A6A478D2B016}" type="slidenum">
              <a:rPr lang="en-US" smtClean="0"/>
              <a:t>15</a:t>
            </a:fld>
            <a:endParaRPr lang="en-US"/>
          </a:p>
        </p:txBody>
      </p:sp>
    </p:spTree>
    <p:extLst>
      <p:ext uri="{BB962C8B-B14F-4D97-AF65-F5344CB8AC3E}">
        <p14:creationId xmlns:p14="http://schemas.microsoft.com/office/powerpoint/2010/main" val="158417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7AC7C-8B59-3F4B-9A15-A6A478D2B016}" type="slidenum">
              <a:rPr lang="en-US" smtClean="0"/>
              <a:t>16</a:t>
            </a:fld>
            <a:endParaRPr lang="en-US"/>
          </a:p>
        </p:txBody>
      </p:sp>
    </p:spTree>
    <p:extLst>
      <p:ext uri="{BB962C8B-B14F-4D97-AF65-F5344CB8AC3E}">
        <p14:creationId xmlns:p14="http://schemas.microsoft.com/office/powerpoint/2010/main" val="720747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7AC7C-8B59-3F4B-9A15-A6A478D2B016}" type="slidenum">
              <a:rPr lang="en-US" smtClean="0"/>
              <a:t>3</a:t>
            </a:fld>
            <a:endParaRPr lang="en-US"/>
          </a:p>
        </p:txBody>
      </p:sp>
    </p:spTree>
    <p:extLst>
      <p:ext uri="{BB962C8B-B14F-4D97-AF65-F5344CB8AC3E}">
        <p14:creationId xmlns:p14="http://schemas.microsoft.com/office/powerpoint/2010/main" val="1675197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7AC7C-8B59-3F4B-9A15-A6A478D2B016}" type="slidenum">
              <a:rPr lang="en-US" smtClean="0"/>
              <a:t>4</a:t>
            </a:fld>
            <a:endParaRPr lang="en-US"/>
          </a:p>
        </p:txBody>
      </p:sp>
    </p:spTree>
    <p:extLst>
      <p:ext uri="{BB962C8B-B14F-4D97-AF65-F5344CB8AC3E}">
        <p14:creationId xmlns:p14="http://schemas.microsoft.com/office/powerpoint/2010/main" val="1181407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7AC7C-8B59-3F4B-9A15-A6A478D2B016}" type="slidenum">
              <a:rPr lang="en-US" smtClean="0"/>
              <a:t>5</a:t>
            </a:fld>
            <a:endParaRPr lang="en-US"/>
          </a:p>
        </p:txBody>
      </p:sp>
    </p:spTree>
    <p:extLst>
      <p:ext uri="{BB962C8B-B14F-4D97-AF65-F5344CB8AC3E}">
        <p14:creationId xmlns:p14="http://schemas.microsoft.com/office/powerpoint/2010/main" val="1537580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most basic method is MatchPyramid which was introduced in Pang et al. (2016). This method constructs a word level similarity matrix and uses meaningful matching patterns to determine word level matching signals. </a:t>
            </a:r>
            <a:endParaRPr lang="en-US" dirty="0" smtClean="0"/>
          </a:p>
        </p:txBody>
      </p:sp>
      <p:sp>
        <p:nvSpPr>
          <p:cNvPr id="4" name="Slide Number Placeholder 3"/>
          <p:cNvSpPr>
            <a:spLocks noGrp="1"/>
          </p:cNvSpPr>
          <p:nvPr>
            <p:ph type="sldNum" sz="quarter" idx="10"/>
          </p:nvPr>
        </p:nvSpPr>
        <p:spPr/>
        <p:txBody>
          <a:bodyPr/>
          <a:lstStyle/>
          <a:p>
            <a:fld id="{18D7AC7C-8B59-3F4B-9A15-A6A478D2B016}" type="slidenum">
              <a:rPr lang="en-US" smtClean="0"/>
              <a:t>6</a:t>
            </a:fld>
            <a:endParaRPr lang="en-US"/>
          </a:p>
        </p:txBody>
      </p:sp>
    </p:spTree>
    <p:extLst>
      <p:ext uri="{BB962C8B-B14F-4D97-AF65-F5344CB8AC3E}">
        <p14:creationId xmlns:p14="http://schemas.microsoft.com/office/powerpoint/2010/main" val="1303438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K-NRM, or the </a:t>
            </a:r>
            <a:r>
              <a:rPr lang="en-US" sz="1200" kern="1200" dirty="0" err="1" smtClean="0">
                <a:solidFill>
                  <a:schemeClr val="tx1"/>
                </a:solidFill>
                <a:effectLst/>
                <a:latin typeface="+mn-lt"/>
                <a:ea typeface="+mn-ea"/>
                <a:cs typeface="+mn-cs"/>
              </a:rPr>
              <a:t>kernal</a:t>
            </a:r>
            <a:r>
              <a:rPr lang="en-US" sz="1200" kern="1200" dirty="0" smtClean="0">
                <a:solidFill>
                  <a:schemeClr val="tx1"/>
                </a:solidFill>
                <a:effectLst/>
                <a:latin typeface="+mn-lt"/>
                <a:ea typeface="+mn-ea"/>
                <a:cs typeface="+mn-cs"/>
              </a:rPr>
              <a:t> based neural ranking model, is another method that uses a translation matrix to compute word-level similarities (</a:t>
            </a:r>
            <a:r>
              <a:rPr lang="en-US" sz="1200" kern="1200" dirty="0" err="1" smtClean="0">
                <a:solidFill>
                  <a:schemeClr val="tx1"/>
                </a:solidFill>
                <a:effectLst/>
                <a:latin typeface="+mn-lt"/>
                <a:ea typeface="+mn-ea"/>
                <a:cs typeface="+mn-cs"/>
              </a:rPr>
              <a:t>Xiong</a:t>
            </a:r>
            <a:r>
              <a:rPr lang="en-US" sz="1200" kern="1200" dirty="0" smtClean="0">
                <a:solidFill>
                  <a:schemeClr val="tx1"/>
                </a:solidFill>
                <a:effectLst/>
                <a:latin typeface="+mn-lt"/>
                <a:ea typeface="+mn-ea"/>
                <a:cs typeface="+mn-cs"/>
              </a:rPr>
              <a:t> et al., 2017). In the original implementation, the translation matrix indicates the ”translation” between words in the query and words in the document, however this can also be applied to a multilingual system. This model uses </a:t>
            </a:r>
            <a:r>
              <a:rPr lang="en-US" sz="1200" kern="1200" dirty="0" err="1" smtClean="0">
                <a:solidFill>
                  <a:schemeClr val="tx1"/>
                </a:solidFill>
                <a:effectLst/>
                <a:latin typeface="+mn-lt"/>
                <a:ea typeface="+mn-ea"/>
                <a:cs typeface="+mn-cs"/>
              </a:rPr>
              <a:t>kernals</a:t>
            </a:r>
            <a:r>
              <a:rPr lang="en-US" sz="1200" kern="1200" dirty="0" smtClean="0">
                <a:solidFill>
                  <a:schemeClr val="tx1"/>
                </a:solidFill>
                <a:effectLst/>
                <a:latin typeface="+mn-lt"/>
                <a:ea typeface="+mn-ea"/>
                <a:cs typeface="+mn-cs"/>
              </a:rPr>
              <a:t> to extract multi-level soft match features which then use learning to rank to determine a final score. </a:t>
            </a:r>
            <a:endParaRPr lang="en-US" dirty="0" smtClean="0"/>
          </a:p>
          <a:p>
            <a:endParaRPr lang="en-US" dirty="0"/>
          </a:p>
        </p:txBody>
      </p:sp>
      <p:sp>
        <p:nvSpPr>
          <p:cNvPr id="4" name="Slide Number Placeholder 3"/>
          <p:cNvSpPr>
            <a:spLocks noGrp="1"/>
          </p:cNvSpPr>
          <p:nvPr>
            <p:ph type="sldNum" sz="quarter" idx="10"/>
          </p:nvPr>
        </p:nvSpPr>
        <p:spPr/>
        <p:txBody>
          <a:bodyPr/>
          <a:lstStyle/>
          <a:p>
            <a:fld id="{18D7AC7C-8B59-3F4B-9A15-A6A478D2B016}" type="slidenum">
              <a:rPr lang="en-US" smtClean="0"/>
              <a:t>7</a:t>
            </a:fld>
            <a:endParaRPr lang="en-US"/>
          </a:p>
        </p:txBody>
      </p:sp>
    </p:spTree>
    <p:extLst>
      <p:ext uri="{BB962C8B-B14F-4D97-AF65-F5344CB8AC3E}">
        <p14:creationId xmlns:p14="http://schemas.microsoft.com/office/powerpoint/2010/main" val="1867021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model is the DUET model which was introduced in </a:t>
            </a:r>
            <a:r>
              <a:rPr lang="en-US" sz="1200" kern="1200" dirty="0" err="1" smtClean="0">
                <a:solidFill>
                  <a:schemeClr val="tx1"/>
                </a:solidFill>
                <a:effectLst/>
                <a:latin typeface="+mn-lt"/>
                <a:ea typeface="+mn-ea"/>
                <a:cs typeface="+mn-cs"/>
              </a:rPr>
              <a:t>Mitra</a:t>
            </a:r>
            <a:r>
              <a:rPr lang="en-US" sz="1200" kern="1200" dirty="0" smtClean="0">
                <a:solidFill>
                  <a:schemeClr val="tx1"/>
                </a:solidFill>
                <a:effectLst/>
                <a:latin typeface="+mn-lt"/>
                <a:ea typeface="+mn-ea"/>
                <a:cs typeface="+mn-cs"/>
              </a:rPr>
              <a:t> et al. (2017). This re- ranking system uses a dual approach to match the query to the document based on both a local and distributed representation of the text. The purpose of this ”duet” is for the local model to capture properties such as proximity and position of relevant terms within the document while the distributed model detects related terms, synonyms, and other term- specific properties. This model takes into consideration location within the document in order to appropriately manage longer documents that may contain a mixture of many different sub-documents of varying topics. </a:t>
            </a:r>
            <a:endParaRPr lang="en-US" dirty="0"/>
          </a:p>
        </p:txBody>
      </p:sp>
      <p:sp>
        <p:nvSpPr>
          <p:cNvPr id="4" name="Slide Number Placeholder 3"/>
          <p:cNvSpPr>
            <a:spLocks noGrp="1"/>
          </p:cNvSpPr>
          <p:nvPr>
            <p:ph type="sldNum" sz="quarter" idx="10"/>
          </p:nvPr>
        </p:nvSpPr>
        <p:spPr/>
        <p:txBody>
          <a:bodyPr/>
          <a:lstStyle/>
          <a:p>
            <a:fld id="{18D7AC7C-8B59-3F4B-9A15-A6A478D2B016}" type="slidenum">
              <a:rPr lang="en-US" smtClean="0"/>
              <a:t>8</a:t>
            </a:fld>
            <a:endParaRPr lang="en-US"/>
          </a:p>
        </p:txBody>
      </p:sp>
    </p:spTree>
    <p:extLst>
      <p:ext uri="{BB962C8B-B14F-4D97-AF65-F5344CB8AC3E}">
        <p14:creationId xmlns:p14="http://schemas.microsoft.com/office/powerpoint/2010/main" val="544170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Deep Structured Semantic Model (DSSM) introduced in Huang et al. (2013) is another neural re-ranking model that has been widely regarded favorably due to its use of a word hashing method. DSSM takes high-dimensional term vectors of queries and documents and projects them into low-dimensional letter-based n-gram concept vectors in a semantic feature space. Word hashing uses less space since it only has to store n-grams, thus allowing for large vocabularies – a trait that is useful for tasks such as document detection within large corpora. However, the original implementation of the DSSM model in Huang et al. (2013) only based re-ranking decisions on document titles rather than document text. </a:t>
            </a:r>
            <a:endParaRPr lang="en-US" dirty="0" smtClean="0"/>
          </a:p>
          <a:p>
            <a:endParaRPr lang="en-US" dirty="0"/>
          </a:p>
        </p:txBody>
      </p:sp>
      <p:sp>
        <p:nvSpPr>
          <p:cNvPr id="4" name="Slide Number Placeholder 3"/>
          <p:cNvSpPr>
            <a:spLocks noGrp="1"/>
          </p:cNvSpPr>
          <p:nvPr>
            <p:ph type="sldNum" sz="quarter" idx="10"/>
          </p:nvPr>
        </p:nvSpPr>
        <p:spPr/>
        <p:txBody>
          <a:bodyPr/>
          <a:lstStyle/>
          <a:p>
            <a:fld id="{18D7AC7C-8B59-3F4B-9A15-A6A478D2B016}" type="slidenum">
              <a:rPr lang="en-US" smtClean="0"/>
              <a:t>9</a:t>
            </a:fld>
            <a:endParaRPr lang="en-US"/>
          </a:p>
        </p:txBody>
      </p:sp>
    </p:spTree>
    <p:extLst>
      <p:ext uri="{BB962C8B-B14F-4D97-AF65-F5344CB8AC3E}">
        <p14:creationId xmlns:p14="http://schemas.microsoft.com/office/powerpoint/2010/main" val="502405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Similarly, CDSSM is an implementation of the DSSM model that includes a convolution layer (Shen et al., 2014). </a:t>
            </a:r>
            <a:endParaRPr lang="en-US" dirty="0" smtClean="0"/>
          </a:p>
        </p:txBody>
      </p:sp>
      <p:sp>
        <p:nvSpPr>
          <p:cNvPr id="4" name="Slide Number Placeholder 3"/>
          <p:cNvSpPr>
            <a:spLocks noGrp="1"/>
          </p:cNvSpPr>
          <p:nvPr>
            <p:ph type="sldNum" sz="quarter" idx="10"/>
          </p:nvPr>
        </p:nvSpPr>
        <p:spPr/>
        <p:txBody>
          <a:bodyPr/>
          <a:lstStyle/>
          <a:p>
            <a:fld id="{18D7AC7C-8B59-3F4B-9A15-A6A478D2B016}" type="slidenum">
              <a:rPr lang="en-US" smtClean="0"/>
              <a:t>10</a:t>
            </a:fld>
            <a:endParaRPr lang="en-US"/>
          </a:p>
        </p:txBody>
      </p:sp>
    </p:spTree>
    <p:extLst>
      <p:ext uri="{BB962C8B-B14F-4D97-AF65-F5344CB8AC3E}">
        <p14:creationId xmlns:p14="http://schemas.microsoft.com/office/powerpoint/2010/main" val="217314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20320"/>
            <a:ext cx="27432000" cy="1647952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3390901" y="5770882"/>
            <a:ext cx="17475606" cy="3951125"/>
          </a:xfrm>
        </p:spPr>
        <p:txBody>
          <a:bodyPr anchor="b">
            <a:noAutofit/>
          </a:bodyPr>
          <a:lstStyle>
            <a:lvl1pPr algn="r">
              <a:defRPr sz="121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390901" y="9722000"/>
            <a:ext cx="17475606" cy="2632558"/>
          </a:xfrm>
        </p:spPr>
        <p:txBody>
          <a:bodyPr anchor="t"/>
          <a:lstStyle>
            <a:lvl1pPr marL="0" indent="0" algn="r">
              <a:buNone/>
              <a:defRPr>
                <a:solidFill>
                  <a:schemeClr val="tx1">
                    <a:lumMod val="50000"/>
                    <a:lumOff val="50000"/>
                  </a:schemeClr>
                </a:solidFill>
              </a:defRPr>
            </a:lvl1pPr>
            <a:lvl2pPr marL="1028700" indent="0" algn="ctr">
              <a:buNone/>
              <a:defRPr>
                <a:solidFill>
                  <a:schemeClr val="tx1">
                    <a:tint val="75000"/>
                  </a:schemeClr>
                </a:solidFill>
              </a:defRPr>
            </a:lvl2pPr>
            <a:lvl3pPr marL="2057400" indent="0" algn="ctr">
              <a:buNone/>
              <a:defRPr>
                <a:solidFill>
                  <a:schemeClr val="tx1">
                    <a:tint val="75000"/>
                  </a:schemeClr>
                </a:solidFill>
              </a:defRPr>
            </a:lvl3pPr>
            <a:lvl4pPr marL="3086100" indent="0" algn="ctr">
              <a:buNone/>
              <a:defRPr>
                <a:solidFill>
                  <a:schemeClr val="tx1">
                    <a:tint val="75000"/>
                  </a:schemeClr>
                </a:solidFill>
              </a:defRPr>
            </a:lvl4pPr>
            <a:lvl5pPr marL="4114800" indent="0" algn="ctr">
              <a:buNone/>
              <a:defRPr>
                <a:solidFill>
                  <a:schemeClr val="tx1">
                    <a:tint val="75000"/>
                  </a:schemeClr>
                </a:solidFill>
              </a:defRPr>
            </a:lvl5pPr>
            <a:lvl6pPr marL="5143500" indent="0" algn="ctr">
              <a:buNone/>
              <a:defRPr>
                <a:solidFill>
                  <a:schemeClr val="tx1">
                    <a:tint val="75000"/>
                  </a:schemeClr>
                </a:solidFill>
              </a:defRPr>
            </a:lvl6pPr>
            <a:lvl7pPr marL="6172200" indent="0" algn="ctr">
              <a:buNone/>
              <a:defRPr>
                <a:solidFill>
                  <a:schemeClr val="tx1">
                    <a:tint val="75000"/>
                  </a:schemeClr>
                </a:solidFill>
              </a:defRPr>
            </a:lvl7pPr>
            <a:lvl8pPr marL="7200900" indent="0" algn="ctr">
              <a:buNone/>
              <a:defRPr>
                <a:solidFill>
                  <a:schemeClr val="tx1">
                    <a:tint val="75000"/>
                  </a:schemeClr>
                </a:solidFill>
              </a:defRPr>
            </a:lvl8pPr>
            <a:lvl9pPr marL="8229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53D7A8-1F1E-8044-9F3E-D49BE3D1CC50}"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rPr lang="uk-UA" smtClean="0"/>
              <a:t>‹#›</a:t>
            </a:fld>
            <a:endParaRPr lang="uk-UA"/>
          </a:p>
        </p:txBody>
      </p:sp>
    </p:spTree>
    <p:extLst>
      <p:ext uri="{BB962C8B-B14F-4D97-AF65-F5344CB8AC3E}">
        <p14:creationId xmlns:p14="http://schemas.microsoft.com/office/powerpoint/2010/main" val="120021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524004" y="1463040"/>
            <a:ext cx="19342503" cy="8168640"/>
          </a:xfrm>
        </p:spPr>
        <p:txBody>
          <a:bodyPr anchor="ctr">
            <a:normAutofit/>
          </a:bodyPr>
          <a:lstStyle>
            <a:lvl1pPr algn="l">
              <a:defRPr sz="99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24004" y="10728960"/>
            <a:ext cx="19342503" cy="3770309"/>
          </a:xfrm>
        </p:spPr>
        <p:txBody>
          <a:bodyPr anchor="ctr">
            <a:normAutofit/>
          </a:bodyPr>
          <a:lstStyle>
            <a:lvl1pPr marL="0" indent="0" algn="l">
              <a:buNone/>
              <a:defRPr sz="4050">
                <a:solidFill>
                  <a:schemeClr val="tx1">
                    <a:lumMod val="75000"/>
                    <a:lumOff val="25000"/>
                  </a:schemeClr>
                </a:solidFill>
              </a:defRPr>
            </a:lvl1pPr>
            <a:lvl2pPr marL="1028700" indent="0">
              <a:buNone/>
              <a:defRPr sz="4050">
                <a:solidFill>
                  <a:schemeClr val="tx1">
                    <a:tint val="75000"/>
                  </a:schemeClr>
                </a:solidFill>
              </a:defRPr>
            </a:lvl2pPr>
            <a:lvl3pPr marL="2057400" indent="0">
              <a:buNone/>
              <a:defRPr sz="3600">
                <a:solidFill>
                  <a:schemeClr val="tx1">
                    <a:tint val="75000"/>
                  </a:schemeClr>
                </a:solidFill>
              </a:defRPr>
            </a:lvl3pPr>
            <a:lvl4pPr marL="3086100" indent="0">
              <a:buNone/>
              <a:defRPr sz="3150">
                <a:solidFill>
                  <a:schemeClr val="tx1">
                    <a:tint val="75000"/>
                  </a:schemeClr>
                </a:solidFill>
              </a:defRPr>
            </a:lvl4pPr>
            <a:lvl5pPr marL="4114800" indent="0">
              <a:buNone/>
              <a:defRPr sz="3150">
                <a:solidFill>
                  <a:schemeClr val="tx1">
                    <a:tint val="75000"/>
                  </a:schemeClr>
                </a:solidFill>
              </a:defRPr>
            </a:lvl5pPr>
            <a:lvl6pPr marL="5143500" indent="0">
              <a:buNone/>
              <a:defRPr sz="3150">
                <a:solidFill>
                  <a:schemeClr val="tx1">
                    <a:tint val="75000"/>
                  </a:schemeClr>
                </a:solidFill>
              </a:defRPr>
            </a:lvl6pPr>
            <a:lvl7pPr marL="6172200" indent="0">
              <a:buNone/>
              <a:defRPr sz="3150">
                <a:solidFill>
                  <a:schemeClr val="tx1">
                    <a:tint val="75000"/>
                  </a:schemeClr>
                </a:solidFill>
              </a:defRPr>
            </a:lvl7pPr>
            <a:lvl8pPr marL="7200900" indent="0">
              <a:buNone/>
              <a:defRPr sz="3150">
                <a:solidFill>
                  <a:schemeClr val="tx1">
                    <a:tint val="75000"/>
                  </a:schemeClr>
                </a:solidFill>
              </a:defRPr>
            </a:lvl8pPr>
            <a:lvl9pPr marL="8229600" indent="0">
              <a:buNone/>
              <a:defRPr sz="31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53D7A8-1F1E-8044-9F3E-D49BE3D1CC50}"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rPr lang="uk-UA" smtClean="0"/>
              <a:t>‹#›</a:t>
            </a:fld>
            <a:endParaRPr lang="uk-UA"/>
          </a:p>
        </p:txBody>
      </p:sp>
    </p:spTree>
    <p:extLst>
      <p:ext uri="{BB962C8B-B14F-4D97-AF65-F5344CB8AC3E}">
        <p14:creationId xmlns:p14="http://schemas.microsoft.com/office/powerpoint/2010/main" val="99530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1" y="1463040"/>
            <a:ext cx="18211802" cy="7254240"/>
          </a:xfrm>
        </p:spPr>
        <p:txBody>
          <a:bodyPr anchor="ctr">
            <a:normAutofit/>
          </a:bodyPr>
          <a:lstStyle>
            <a:lvl1pPr algn="l">
              <a:defRPr sz="99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3073813" y="8717280"/>
            <a:ext cx="16255179" cy="914400"/>
          </a:xfrm>
        </p:spPr>
        <p:txBody>
          <a:bodyPr anchor="ctr">
            <a:noAutofit/>
          </a:bodyPr>
          <a:lstStyle>
            <a:lvl1pPr marL="0" indent="0">
              <a:buFontTx/>
              <a:buNone/>
              <a:defRPr sz="3600">
                <a:solidFill>
                  <a:schemeClr val="tx1">
                    <a:lumMod val="50000"/>
                    <a:lumOff val="50000"/>
                  </a:schemeClr>
                </a:solidFill>
              </a:defRPr>
            </a:lvl1pPr>
            <a:lvl2pPr marL="1028700" indent="0">
              <a:buFontTx/>
              <a:buNone/>
              <a:defRPr/>
            </a:lvl2pPr>
            <a:lvl3pPr marL="2057400" indent="0">
              <a:buFontTx/>
              <a:buNone/>
              <a:defRPr/>
            </a:lvl3pPr>
            <a:lvl4pPr marL="3086100" indent="0">
              <a:buFontTx/>
              <a:buNone/>
              <a:defRPr/>
            </a:lvl4pPr>
            <a:lvl5pPr marL="4114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524004" y="10728960"/>
            <a:ext cx="19342503" cy="3770309"/>
          </a:xfrm>
        </p:spPr>
        <p:txBody>
          <a:bodyPr anchor="ctr">
            <a:normAutofit/>
          </a:bodyPr>
          <a:lstStyle>
            <a:lvl1pPr marL="0" indent="0" algn="l">
              <a:buNone/>
              <a:defRPr sz="4050">
                <a:solidFill>
                  <a:schemeClr val="tx1">
                    <a:lumMod val="75000"/>
                    <a:lumOff val="25000"/>
                  </a:schemeClr>
                </a:solidFill>
              </a:defRPr>
            </a:lvl1pPr>
            <a:lvl2pPr marL="1028700" indent="0">
              <a:buNone/>
              <a:defRPr sz="4050">
                <a:solidFill>
                  <a:schemeClr val="tx1">
                    <a:tint val="75000"/>
                  </a:schemeClr>
                </a:solidFill>
              </a:defRPr>
            </a:lvl2pPr>
            <a:lvl3pPr marL="2057400" indent="0">
              <a:buNone/>
              <a:defRPr sz="3600">
                <a:solidFill>
                  <a:schemeClr val="tx1">
                    <a:tint val="75000"/>
                  </a:schemeClr>
                </a:solidFill>
              </a:defRPr>
            </a:lvl3pPr>
            <a:lvl4pPr marL="3086100" indent="0">
              <a:buNone/>
              <a:defRPr sz="3150">
                <a:solidFill>
                  <a:schemeClr val="tx1">
                    <a:tint val="75000"/>
                  </a:schemeClr>
                </a:solidFill>
              </a:defRPr>
            </a:lvl4pPr>
            <a:lvl5pPr marL="4114800" indent="0">
              <a:buNone/>
              <a:defRPr sz="3150">
                <a:solidFill>
                  <a:schemeClr val="tx1">
                    <a:tint val="75000"/>
                  </a:schemeClr>
                </a:solidFill>
              </a:defRPr>
            </a:lvl5pPr>
            <a:lvl6pPr marL="5143500" indent="0">
              <a:buNone/>
              <a:defRPr sz="3150">
                <a:solidFill>
                  <a:schemeClr val="tx1">
                    <a:tint val="75000"/>
                  </a:schemeClr>
                </a:solidFill>
              </a:defRPr>
            </a:lvl6pPr>
            <a:lvl7pPr marL="6172200" indent="0">
              <a:buNone/>
              <a:defRPr sz="3150">
                <a:solidFill>
                  <a:schemeClr val="tx1">
                    <a:tint val="75000"/>
                  </a:schemeClr>
                </a:solidFill>
              </a:defRPr>
            </a:lvl7pPr>
            <a:lvl8pPr marL="7200900" indent="0">
              <a:buNone/>
              <a:defRPr sz="3150">
                <a:solidFill>
                  <a:schemeClr val="tx1">
                    <a:tint val="75000"/>
                  </a:schemeClr>
                </a:solidFill>
              </a:defRPr>
            </a:lvl8pPr>
            <a:lvl9pPr marL="8229600" indent="0">
              <a:buNone/>
              <a:defRPr sz="31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53D7A8-1F1E-8044-9F3E-D49BE3D1CC50}"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rPr lang="uk-UA" smtClean="0"/>
              <a:t>‹#›</a:t>
            </a:fld>
            <a:endParaRPr lang="uk-UA"/>
          </a:p>
        </p:txBody>
      </p:sp>
      <p:sp>
        <p:nvSpPr>
          <p:cNvPr id="20" name="TextBox 19"/>
          <p:cNvSpPr txBox="1"/>
          <p:nvPr/>
        </p:nvSpPr>
        <p:spPr>
          <a:xfrm>
            <a:off x="1219208" y="1896907"/>
            <a:ext cx="1371600" cy="1403462"/>
          </a:xfrm>
          <a:prstGeom prst="rect">
            <a:avLst/>
          </a:prstGeom>
        </p:spPr>
        <p:txBody>
          <a:bodyPr vert="horz" lIns="205740" tIns="102870" rIns="205740" bIns="102870" rtlCol="0" anchor="ctr">
            <a:noAutofit/>
          </a:bodyPr>
          <a:lstStyle/>
          <a:p>
            <a:pPr lvl="0"/>
            <a:r>
              <a:rPr lang="en-US" sz="1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20009275" y="6927735"/>
            <a:ext cx="1371600" cy="1403462"/>
          </a:xfrm>
          <a:prstGeom prst="rect">
            <a:avLst/>
          </a:prstGeom>
        </p:spPr>
        <p:txBody>
          <a:bodyPr vert="horz" lIns="205740" tIns="102870" rIns="205740" bIns="102870" rtlCol="0" anchor="ctr">
            <a:noAutofit/>
          </a:bodyPr>
          <a:lstStyle/>
          <a:p>
            <a:pPr lvl="0"/>
            <a:r>
              <a:rPr lang="en-US" sz="18000" baseline="0" dirty="0">
                <a:ln w="3175" cmpd="sng">
                  <a:noFill/>
                </a:ln>
                <a:solidFill>
                  <a:schemeClr val="accent1">
                    <a:lumMod val="60000"/>
                    <a:lumOff val="40000"/>
                  </a:schemeClr>
                </a:solidFill>
                <a:latin typeface="Arial"/>
              </a:rPr>
              <a:t>”</a:t>
            </a:r>
            <a:endParaRPr lang="en-US" sz="11025" dirty="0">
              <a:solidFill>
                <a:schemeClr val="accent1">
                  <a:lumMod val="60000"/>
                  <a:lumOff val="40000"/>
                </a:schemeClr>
              </a:solidFill>
              <a:latin typeface="Arial"/>
            </a:endParaRPr>
          </a:p>
        </p:txBody>
      </p:sp>
    </p:spTree>
    <p:extLst>
      <p:ext uri="{BB962C8B-B14F-4D97-AF65-F5344CB8AC3E}">
        <p14:creationId xmlns:p14="http://schemas.microsoft.com/office/powerpoint/2010/main" val="1341311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524004" y="4636771"/>
            <a:ext cx="19342503" cy="6229104"/>
          </a:xfrm>
        </p:spPr>
        <p:txBody>
          <a:bodyPr anchor="b">
            <a:normAutofit/>
          </a:bodyPr>
          <a:lstStyle>
            <a:lvl1pPr algn="l">
              <a:defRPr sz="99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24004" y="10865875"/>
            <a:ext cx="19342503" cy="3633394"/>
          </a:xfrm>
        </p:spPr>
        <p:txBody>
          <a:bodyPr anchor="t">
            <a:normAutofit/>
          </a:bodyPr>
          <a:lstStyle>
            <a:lvl1pPr marL="0" indent="0" algn="l">
              <a:buNone/>
              <a:defRPr sz="4050">
                <a:solidFill>
                  <a:schemeClr val="tx1">
                    <a:lumMod val="75000"/>
                    <a:lumOff val="25000"/>
                  </a:schemeClr>
                </a:solidFill>
              </a:defRPr>
            </a:lvl1pPr>
            <a:lvl2pPr marL="1028700" indent="0">
              <a:buNone/>
              <a:defRPr sz="4050">
                <a:solidFill>
                  <a:schemeClr val="tx1">
                    <a:tint val="75000"/>
                  </a:schemeClr>
                </a:solidFill>
              </a:defRPr>
            </a:lvl2pPr>
            <a:lvl3pPr marL="2057400" indent="0">
              <a:buNone/>
              <a:defRPr sz="3600">
                <a:solidFill>
                  <a:schemeClr val="tx1">
                    <a:tint val="75000"/>
                  </a:schemeClr>
                </a:solidFill>
              </a:defRPr>
            </a:lvl3pPr>
            <a:lvl4pPr marL="3086100" indent="0">
              <a:buNone/>
              <a:defRPr sz="3150">
                <a:solidFill>
                  <a:schemeClr val="tx1">
                    <a:tint val="75000"/>
                  </a:schemeClr>
                </a:solidFill>
              </a:defRPr>
            </a:lvl4pPr>
            <a:lvl5pPr marL="4114800" indent="0">
              <a:buNone/>
              <a:defRPr sz="3150">
                <a:solidFill>
                  <a:schemeClr val="tx1">
                    <a:tint val="75000"/>
                  </a:schemeClr>
                </a:solidFill>
              </a:defRPr>
            </a:lvl5pPr>
            <a:lvl6pPr marL="5143500" indent="0">
              <a:buNone/>
              <a:defRPr sz="3150">
                <a:solidFill>
                  <a:schemeClr val="tx1">
                    <a:tint val="75000"/>
                  </a:schemeClr>
                </a:solidFill>
              </a:defRPr>
            </a:lvl6pPr>
            <a:lvl7pPr marL="6172200" indent="0">
              <a:buNone/>
              <a:defRPr sz="3150">
                <a:solidFill>
                  <a:schemeClr val="tx1">
                    <a:tint val="75000"/>
                  </a:schemeClr>
                </a:solidFill>
              </a:defRPr>
            </a:lvl7pPr>
            <a:lvl8pPr marL="7200900" indent="0">
              <a:buNone/>
              <a:defRPr sz="3150">
                <a:solidFill>
                  <a:schemeClr val="tx1">
                    <a:tint val="75000"/>
                  </a:schemeClr>
                </a:solidFill>
              </a:defRPr>
            </a:lvl8pPr>
            <a:lvl9pPr marL="8229600" indent="0">
              <a:buNone/>
              <a:defRPr sz="31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53D7A8-1F1E-8044-9F3E-D49BE3D1CC50}"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rPr lang="uk-UA" smtClean="0"/>
              <a:t>‹#›</a:t>
            </a:fld>
            <a:endParaRPr lang="uk-UA"/>
          </a:p>
        </p:txBody>
      </p:sp>
    </p:spTree>
    <p:extLst>
      <p:ext uri="{BB962C8B-B14F-4D97-AF65-F5344CB8AC3E}">
        <p14:creationId xmlns:p14="http://schemas.microsoft.com/office/powerpoint/2010/main" val="1278857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095501" y="1463040"/>
            <a:ext cx="18211802" cy="7254240"/>
          </a:xfrm>
        </p:spPr>
        <p:txBody>
          <a:bodyPr anchor="ctr">
            <a:normAutofit/>
          </a:bodyPr>
          <a:lstStyle>
            <a:lvl1pPr algn="l">
              <a:defRPr sz="99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523998" y="9631680"/>
            <a:ext cx="19342505" cy="1234195"/>
          </a:xfrm>
        </p:spPr>
        <p:txBody>
          <a:bodyPr anchor="b">
            <a:noAutofit/>
          </a:bodyPr>
          <a:lstStyle>
            <a:lvl1pPr marL="0" indent="0">
              <a:buFontTx/>
              <a:buNone/>
              <a:defRPr sz="5400">
                <a:solidFill>
                  <a:schemeClr val="tx1">
                    <a:lumMod val="75000"/>
                    <a:lumOff val="25000"/>
                  </a:schemeClr>
                </a:solidFill>
              </a:defRPr>
            </a:lvl1pPr>
            <a:lvl2pPr marL="1028700" indent="0">
              <a:buFontTx/>
              <a:buNone/>
              <a:defRPr/>
            </a:lvl2pPr>
            <a:lvl3pPr marL="2057400" indent="0">
              <a:buFontTx/>
              <a:buNone/>
              <a:defRPr/>
            </a:lvl3pPr>
            <a:lvl4pPr marL="3086100" indent="0">
              <a:buFontTx/>
              <a:buNone/>
              <a:defRPr/>
            </a:lvl4pPr>
            <a:lvl5pPr marL="4114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524004" y="10865875"/>
            <a:ext cx="19342503" cy="3633394"/>
          </a:xfrm>
        </p:spPr>
        <p:txBody>
          <a:bodyPr anchor="t">
            <a:normAutofit/>
          </a:bodyPr>
          <a:lstStyle>
            <a:lvl1pPr marL="0" indent="0" algn="l">
              <a:buNone/>
              <a:defRPr sz="4050">
                <a:solidFill>
                  <a:schemeClr val="tx1">
                    <a:lumMod val="50000"/>
                    <a:lumOff val="50000"/>
                  </a:schemeClr>
                </a:solidFill>
              </a:defRPr>
            </a:lvl1pPr>
            <a:lvl2pPr marL="1028700" indent="0">
              <a:buNone/>
              <a:defRPr sz="4050">
                <a:solidFill>
                  <a:schemeClr val="tx1">
                    <a:tint val="75000"/>
                  </a:schemeClr>
                </a:solidFill>
              </a:defRPr>
            </a:lvl2pPr>
            <a:lvl3pPr marL="2057400" indent="0">
              <a:buNone/>
              <a:defRPr sz="3600">
                <a:solidFill>
                  <a:schemeClr val="tx1">
                    <a:tint val="75000"/>
                  </a:schemeClr>
                </a:solidFill>
              </a:defRPr>
            </a:lvl3pPr>
            <a:lvl4pPr marL="3086100" indent="0">
              <a:buNone/>
              <a:defRPr sz="3150">
                <a:solidFill>
                  <a:schemeClr val="tx1">
                    <a:tint val="75000"/>
                  </a:schemeClr>
                </a:solidFill>
              </a:defRPr>
            </a:lvl4pPr>
            <a:lvl5pPr marL="4114800" indent="0">
              <a:buNone/>
              <a:defRPr sz="3150">
                <a:solidFill>
                  <a:schemeClr val="tx1">
                    <a:tint val="75000"/>
                  </a:schemeClr>
                </a:solidFill>
              </a:defRPr>
            </a:lvl5pPr>
            <a:lvl6pPr marL="5143500" indent="0">
              <a:buNone/>
              <a:defRPr sz="3150">
                <a:solidFill>
                  <a:schemeClr val="tx1">
                    <a:tint val="75000"/>
                  </a:schemeClr>
                </a:solidFill>
              </a:defRPr>
            </a:lvl6pPr>
            <a:lvl7pPr marL="6172200" indent="0">
              <a:buNone/>
              <a:defRPr sz="3150">
                <a:solidFill>
                  <a:schemeClr val="tx1">
                    <a:tint val="75000"/>
                  </a:schemeClr>
                </a:solidFill>
              </a:defRPr>
            </a:lvl7pPr>
            <a:lvl8pPr marL="7200900" indent="0">
              <a:buNone/>
              <a:defRPr sz="3150">
                <a:solidFill>
                  <a:schemeClr val="tx1">
                    <a:tint val="75000"/>
                  </a:schemeClr>
                </a:solidFill>
              </a:defRPr>
            </a:lvl8pPr>
            <a:lvl9pPr marL="8229600" indent="0">
              <a:buNone/>
              <a:defRPr sz="31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53D7A8-1F1E-8044-9F3E-D49BE3D1CC50}"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rPr lang="uk-UA" smtClean="0"/>
              <a:t>‹#›</a:t>
            </a:fld>
            <a:endParaRPr lang="uk-UA"/>
          </a:p>
        </p:txBody>
      </p:sp>
      <p:sp>
        <p:nvSpPr>
          <p:cNvPr id="24" name="TextBox 23"/>
          <p:cNvSpPr txBox="1"/>
          <p:nvPr/>
        </p:nvSpPr>
        <p:spPr>
          <a:xfrm>
            <a:off x="1219208" y="1896907"/>
            <a:ext cx="1371600" cy="1403462"/>
          </a:xfrm>
          <a:prstGeom prst="rect">
            <a:avLst/>
          </a:prstGeom>
        </p:spPr>
        <p:txBody>
          <a:bodyPr vert="horz" lIns="205740" tIns="102870" rIns="205740" bIns="102870" rtlCol="0" anchor="ctr">
            <a:noAutofit/>
          </a:bodyPr>
          <a:lstStyle/>
          <a:p>
            <a:pPr lvl="0"/>
            <a:r>
              <a:rPr lang="en-US" sz="1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0009275" y="6927735"/>
            <a:ext cx="1371600" cy="1403462"/>
          </a:xfrm>
          <a:prstGeom prst="rect">
            <a:avLst/>
          </a:prstGeom>
        </p:spPr>
        <p:txBody>
          <a:bodyPr vert="horz" lIns="205740" tIns="102870" rIns="205740" bIns="102870" rtlCol="0" anchor="ctr">
            <a:noAutofit/>
          </a:bodyPr>
          <a:lstStyle/>
          <a:p>
            <a:pPr lvl="0"/>
            <a:r>
              <a:rPr lang="en-US" sz="1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5646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543049" y="1463040"/>
            <a:ext cx="19323457" cy="7254240"/>
          </a:xfrm>
        </p:spPr>
        <p:txBody>
          <a:bodyPr anchor="ctr">
            <a:normAutofit/>
          </a:bodyPr>
          <a:lstStyle>
            <a:lvl1pPr algn="l">
              <a:defRPr sz="99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523998" y="9631680"/>
            <a:ext cx="19342505" cy="1234195"/>
          </a:xfrm>
        </p:spPr>
        <p:txBody>
          <a:bodyPr anchor="b">
            <a:noAutofit/>
          </a:bodyPr>
          <a:lstStyle>
            <a:lvl1pPr marL="0" indent="0">
              <a:buFontTx/>
              <a:buNone/>
              <a:defRPr sz="5400">
                <a:solidFill>
                  <a:schemeClr val="accent1"/>
                </a:solidFill>
              </a:defRPr>
            </a:lvl1pPr>
            <a:lvl2pPr marL="1028700" indent="0">
              <a:buFontTx/>
              <a:buNone/>
              <a:defRPr/>
            </a:lvl2pPr>
            <a:lvl3pPr marL="2057400" indent="0">
              <a:buFontTx/>
              <a:buNone/>
              <a:defRPr/>
            </a:lvl3pPr>
            <a:lvl4pPr marL="3086100" indent="0">
              <a:buFontTx/>
              <a:buNone/>
              <a:defRPr/>
            </a:lvl4pPr>
            <a:lvl5pPr marL="4114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524004" y="10865875"/>
            <a:ext cx="19342503" cy="3633394"/>
          </a:xfrm>
        </p:spPr>
        <p:txBody>
          <a:bodyPr anchor="t">
            <a:normAutofit/>
          </a:bodyPr>
          <a:lstStyle>
            <a:lvl1pPr marL="0" indent="0" algn="l">
              <a:buNone/>
              <a:defRPr sz="4050">
                <a:solidFill>
                  <a:schemeClr val="tx1">
                    <a:lumMod val="50000"/>
                    <a:lumOff val="50000"/>
                  </a:schemeClr>
                </a:solidFill>
              </a:defRPr>
            </a:lvl1pPr>
            <a:lvl2pPr marL="1028700" indent="0">
              <a:buNone/>
              <a:defRPr sz="4050">
                <a:solidFill>
                  <a:schemeClr val="tx1">
                    <a:tint val="75000"/>
                  </a:schemeClr>
                </a:solidFill>
              </a:defRPr>
            </a:lvl2pPr>
            <a:lvl3pPr marL="2057400" indent="0">
              <a:buNone/>
              <a:defRPr sz="3600">
                <a:solidFill>
                  <a:schemeClr val="tx1">
                    <a:tint val="75000"/>
                  </a:schemeClr>
                </a:solidFill>
              </a:defRPr>
            </a:lvl3pPr>
            <a:lvl4pPr marL="3086100" indent="0">
              <a:buNone/>
              <a:defRPr sz="3150">
                <a:solidFill>
                  <a:schemeClr val="tx1">
                    <a:tint val="75000"/>
                  </a:schemeClr>
                </a:solidFill>
              </a:defRPr>
            </a:lvl4pPr>
            <a:lvl5pPr marL="4114800" indent="0">
              <a:buNone/>
              <a:defRPr sz="3150">
                <a:solidFill>
                  <a:schemeClr val="tx1">
                    <a:tint val="75000"/>
                  </a:schemeClr>
                </a:solidFill>
              </a:defRPr>
            </a:lvl5pPr>
            <a:lvl6pPr marL="5143500" indent="0">
              <a:buNone/>
              <a:defRPr sz="3150">
                <a:solidFill>
                  <a:schemeClr val="tx1">
                    <a:tint val="75000"/>
                  </a:schemeClr>
                </a:solidFill>
              </a:defRPr>
            </a:lvl6pPr>
            <a:lvl7pPr marL="6172200" indent="0">
              <a:buNone/>
              <a:defRPr sz="3150">
                <a:solidFill>
                  <a:schemeClr val="tx1">
                    <a:tint val="75000"/>
                  </a:schemeClr>
                </a:solidFill>
              </a:defRPr>
            </a:lvl7pPr>
            <a:lvl8pPr marL="7200900" indent="0">
              <a:buNone/>
              <a:defRPr sz="3150">
                <a:solidFill>
                  <a:schemeClr val="tx1">
                    <a:tint val="75000"/>
                  </a:schemeClr>
                </a:solidFill>
              </a:defRPr>
            </a:lvl8pPr>
            <a:lvl9pPr marL="8229600" indent="0">
              <a:buNone/>
              <a:defRPr sz="31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53D7A8-1F1E-8044-9F3E-D49BE3D1CC50}"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rPr lang="uk-UA" smtClean="0"/>
              <a:t>‹#›</a:t>
            </a:fld>
            <a:endParaRPr lang="uk-UA"/>
          </a:p>
        </p:txBody>
      </p:sp>
    </p:spTree>
    <p:extLst>
      <p:ext uri="{BB962C8B-B14F-4D97-AF65-F5344CB8AC3E}">
        <p14:creationId xmlns:p14="http://schemas.microsoft.com/office/powerpoint/2010/main" val="1738970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53D7A8-1F1E-8044-9F3E-D49BE3D1CC50}"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rPr lang="uk-UA" smtClean="0"/>
              <a:t>‹#›</a:t>
            </a:fld>
            <a:endParaRPr lang="uk-UA"/>
          </a:p>
        </p:txBody>
      </p:sp>
    </p:spTree>
    <p:extLst>
      <p:ext uri="{BB962C8B-B14F-4D97-AF65-F5344CB8AC3E}">
        <p14:creationId xmlns:p14="http://schemas.microsoft.com/office/powerpoint/2010/main" val="1765938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927265" y="1463039"/>
            <a:ext cx="2935672" cy="12603482"/>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24004" y="1463040"/>
            <a:ext cx="15885338" cy="1260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53D7A8-1F1E-8044-9F3E-D49BE3D1CC50}"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rPr lang="uk-UA" smtClean="0"/>
              <a:t>‹#›</a:t>
            </a:fld>
            <a:endParaRPr lang="uk-UA"/>
          </a:p>
        </p:txBody>
      </p:sp>
    </p:spTree>
    <p:extLst>
      <p:ext uri="{BB962C8B-B14F-4D97-AF65-F5344CB8AC3E}">
        <p14:creationId xmlns:p14="http://schemas.microsoft.com/office/powerpoint/2010/main" val="1910284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81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53D7A8-1F1E-8044-9F3E-D49BE3D1CC50}"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rPr lang="uk-UA" smtClean="0"/>
              <a:t>‹#›</a:t>
            </a:fld>
            <a:endParaRPr lang="uk-UA"/>
          </a:p>
        </p:txBody>
      </p:sp>
    </p:spTree>
    <p:extLst>
      <p:ext uri="{BB962C8B-B14F-4D97-AF65-F5344CB8AC3E}">
        <p14:creationId xmlns:p14="http://schemas.microsoft.com/office/powerpoint/2010/main" val="760466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4" y="6482082"/>
            <a:ext cx="19342503" cy="4383794"/>
          </a:xfrm>
        </p:spPr>
        <p:txBody>
          <a:bodyPr anchor="b"/>
          <a:lstStyle>
            <a:lvl1pPr algn="l">
              <a:defRPr sz="9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24004" y="10865875"/>
            <a:ext cx="19342503" cy="2064960"/>
          </a:xfrm>
        </p:spPr>
        <p:txBody>
          <a:bodyPr anchor="t"/>
          <a:lstStyle>
            <a:lvl1pPr marL="0" indent="0" algn="l">
              <a:buNone/>
              <a:defRPr sz="4500">
                <a:solidFill>
                  <a:schemeClr val="tx1">
                    <a:lumMod val="50000"/>
                    <a:lumOff val="50000"/>
                  </a:schemeClr>
                </a:solidFill>
              </a:defRPr>
            </a:lvl1pPr>
            <a:lvl2pPr marL="1028700" indent="0">
              <a:buNone/>
              <a:defRPr sz="4050">
                <a:solidFill>
                  <a:schemeClr val="tx1">
                    <a:tint val="75000"/>
                  </a:schemeClr>
                </a:solidFill>
              </a:defRPr>
            </a:lvl2pPr>
            <a:lvl3pPr marL="2057400" indent="0">
              <a:buNone/>
              <a:defRPr sz="3600">
                <a:solidFill>
                  <a:schemeClr val="tx1">
                    <a:tint val="75000"/>
                  </a:schemeClr>
                </a:solidFill>
              </a:defRPr>
            </a:lvl3pPr>
            <a:lvl4pPr marL="3086100" indent="0">
              <a:buNone/>
              <a:defRPr sz="3150">
                <a:solidFill>
                  <a:schemeClr val="tx1">
                    <a:tint val="75000"/>
                  </a:schemeClr>
                </a:solidFill>
              </a:defRPr>
            </a:lvl4pPr>
            <a:lvl5pPr marL="4114800" indent="0">
              <a:buNone/>
              <a:defRPr sz="3150">
                <a:solidFill>
                  <a:schemeClr val="tx1">
                    <a:tint val="75000"/>
                  </a:schemeClr>
                </a:solidFill>
              </a:defRPr>
            </a:lvl5pPr>
            <a:lvl6pPr marL="5143500" indent="0">
              <a:buNone/>
              <a:defRPr sz="3150">
                <a:solidFill>
                  <a:schemeClr val="tx1">
                    <a:tint val="75000"/>
                  </a:schemeClr>
                </a:solidFill>
              </a:defRPr>
            </a:lvl6pPr>
            <a:lvl7pPr marL="6172200" indent="0">
              <a:buNone/>
              <a:defRPr sz="3150">
                <a:solidFill>
                  <a:schemeClr val="tx1">
                    <a:tint val="75000"/>
                  </a:schemeClr>
                </a:solidFill>
              </a:defRPr>
            </a:lvl7pPr>
            <a:lvl8pPr marL="7200900" indent="0">
              <a:buNone/>
              <a:defRPr sz="3150">
                <a:solidFill>
                  <a:schemeClr val="tx1">
                    <a:tint val="75000"/>
                  </a:schemeClr>
                </a:solidFill>
              </a:defRPr>
            </a:lvl8pPr>
            <a:lvl9pPr marL="8229600" indent="0">
              <a:buNone/>
              <a:defRPr sz="31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53D7A8-1F1E-8044-9F3E-D49BE3D1CC50}"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rPr lang="uk-UA" smtClean="0"/>
              <a:t>‹#›</a:t>
            </a:fld>
            <a:endParaRPr lang="uk-UA"/>
          </a:p>
        </p:txBody>
      </p:sp>
    </p:spTree>
    <p:extLst>
      <p:ext uri="{BB962C8B-B14F-4D97-AF65-F5344CB8AC3E}">
        <p14:creationId xmlns:p14="http://schemas.microsoft.com/office/powerpoint/2010/main" val="149160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24003" y="5185414"/>
            <a:ext cx="9414079" cy="931385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452432" y="5185415"/>
            <a:ext cx="9414077" cy="93138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53D7A8-1F1E-8044-9F3E-D49BE3D1CC50}" type="datetimeFigureOut">
              <a:rPr lang="en-US" smtClean="0"/>
              <a:t>12/13/18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rPr lang="uk-UA" smtClean="0"/>
              <a:t>‹#›</a:t>
            </a:fld>
            <a:endParaRPr lang="uk-UA"/>
          </a:p>
        </p:txBody>
      </p:sp>
    </p:spTree>
    <p:extLst>
      <p:ext uri="{BB962C8B-B14F-4D97-AF65-F5344CB8AC3E}">
        <p14:creationId xmlns:p14="http://schemas.microsoft.com/office/powerpoint/2010/main" val="1772068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520427" y="5186359"/>
            <a:ext cx="9417652" cy="1383029"/>
          </a:xfrm>
        </p:spPr>
        <p:txBody>
          <a:bodyPr anchor="b">
            <a:noAutofit/>
          </a:bodyPr>
          <a:lstStyle>
            <a:lvl1pPr marL="0" indent="0">
              <a:buNone/>
              <a:defRPr sz="5400" b="0"/>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smtClean="0"/>
              <a:t>Click to edit Master text styles</a:t>
            </a:r>
          </a:p>
        </p:txBody>
      </p:sp>
      <p:sp>
        <p:nvSpPr>
          <p:cNvPr id="4" name="Content Placeholder 3"/>
          <p:cNvSpPr>
            <a:spLocks noGrp="1"/>
          </p:cNvSpPr>
          <p:nvPr>
            <p:ph sz="half" idx="2"/>
          </p:nvPr>
        </p:nvSpPr>
        <p:spPr>
          <a:xfrm>
            <a:off x="1520427" y="6569389"/>
            <a:ext cx="9417652" cy="792988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448862" y="5186359"/>
            <a:ext cx="9417641" cy="1383029"/>
          </a:xfrm>
        </p:spPr>
        <p:txBody>
          <a:bodyPr anchor="b">
            <a:noAutofit/>
          </a:bodyPr>
          <a:lstStyle>
            <a:lvl1pPr marL="0" indent="0">
              <a:buNone/>
              <a:defRPr sz="5400" b="0"/>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smtClean="0"/>
              <a:t>Click to edit Master text styles</a:t>
            </a:r>
          </a:p>
        </p:txBody>
      </p:sp>
      <p:sp>
        <p:nvSpPr>
          <p:cNvPr id="6" name="Content Placeholder 5"/>
          <p:cNvSpPr>
            <a:spLocks noGrp="1"/>
          </p:cNvSpPr>
          <p:nvPr>
            <p:ph sz="quarter" idx="4"/>
          </p:nvPr>
        </p:nvSpPr>
        <p:spPr>
          <a:xfrm>
            <a:off x="11448865" y="6569389"/>
            <a:ext cx="9417638" cy="792988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53D7A8-1F1E-8044-9F3E-D49BE3D1CC50}" type="datetimeFigureOut">
              <a:rPr lang="en-US" smtClean="0"/>
              <a:t>12/13/18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rPr lang="uk-UA" smtClean="0"/>
              <a:t>‹#›</a:t>
            </a:fld>
            <a:endParaRPr lang="uk-UA"/>
          </a:p>
        </p:txBody>
      </p:sp>
    </p:spTree>
    <p:extLst>
      <p:ext uri="{BB962C8B-B14F-4D97-AF65-F5344CB8AC3E}">
        <p14:creationId xmlns:p14="http://schemas.microsoft.com/office/powerpoint/2010/main" val="18438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2" y="1463040"/>
            <a:ext cx="19342503" cy="316992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3D7A8-1F1E-8044-9F3E-D49BE3D1CC50}" type="datetimeFigureOut">
              <a:rPr lang="en-US" smtClean="0"/>
              <a:t>12/13/18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rPr lang="uk-UA" smtClean="0"/>
              <a:t>‹#›</a:t>
            </a:fld>
            <a:endParaRPr lang="uk-UA"/>
          </a:p>
        </p:txBody>
      </p:sp>
    </p:spTree>
    <p:extLst>
      <p:ext uri="{BB962C8B-B14F-4D97-AF65-F5344CB8AC3E}">
        <p14:creationId xmlns:p14="http://schemas.microsoft.com/office/powerpoint/2010/main" val="1746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rPr lang="en-US" smtClean="0"/>
              <a:t>12/13/18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rPr lang="uk-UA" smtClean="0"/>
              <a:t>‹#›</a:t>
            </a:fld>
            <a:endParaRPr lang="uk-UA"/>
          </a:p>
        </p:txBody>
      </p:sp>
    </p:spTree>
    <p:extLst>
      <p:ext uri="{BB962C8B-B14F-4D97-AF65-F5344CB8AC3E}">
        <p14:creationId xmlns:p14="http://schemas.microsoft.com/office/powerpoint/2010/main" val="143877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4002" y="3596650"/>
            <a:ext cx="8672688" cy="3068318"/>
          </a:xfrm>
        </p:spPr>
        <p:txBody>
          <a:bodyPr anchor="b">
            <a:normAutofit/>
          </a:bodyPr>
          <a:lstStyle>
            <a:lvl1pPr>
              <a:defRPr sz="4500"/>
            </a:lvl1pPr>
          </a:lstStyle>
          <a:p>
            <a:r>
              <a:rPr lang="en-US" smtClean="0"/>
              <a:t>Click to edit Master title style</a:t>
            </a:r>
            <a:endParaRPr lang="en-US" dirty="0"/>
          </a:p>
        </p:txBody>
      </p:sp>
      <p:sp>
        <p:nvSpPr>
          <p:cNvPr id="3" name="Content Placeholder 2"/>
          <p:cNvSpPr>
            <a:spLocks noGrp="1"/>
          </p:cNvSpPr>
          <p:nvPr>
            <p:ph idx="1"/>
          </p:nvPr>
        </p:nvSpPr>
        <p:spPr>
          <a:xfrm>
            <a:off x="10711039" y="1235819"/>
            <a:ext cx="10155467" cy="1326344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24002" y="6664967"/>
            <a:ext cx="8672688" cy="6202678"/>
          </a:xfrm>
        </p:spPr>
        <p:txBody>
          <a:bodyPr>
            <a:normAutofit/>
          </a:bodyPr>
          <a:lstStyle>
            <a:lvl1pPr marL="0" indent="0">
              <a:buNone/>
              <a:defRPr sz="3150"/>
            </a:lvl1pPr>
            <a:lvl2pPr marL="1028392" indent="0">
              <a:buNone/>
              <a:defRPr sz="3150"/>
            </a:lvl2pPr>
            <a:lvl3pPr marL="2056784" indent="0">
              <a:buNone/>
              <a:defRPr sz="2700"/>
            </a:lvl3pPr>
            <a:lvl4pPr marL="3085175" indent="0">
              <a:buNone/>
              <a:defRPr sz="2250"/>
            </a:lvl4pPr>
            <a:lvl5pPr marL="4113565" indent="0">
              <a:buNone/>
              <a:defRPr sz="2250"/>
            </a:lvl5pPr>
            <a:lvl6pPr marL="5141957" indent="0">
              <a:buNone/>
              <a:defRPr sz="2250"/>
            </a:lvl6pPr>
            <a:lvl7pPr marL="6170348" indent="0">
              <a:buNone/>
              <a:defRPr sz="2250"/>
            </a:lvl7pPr>
            <a:lvl8pPr marL="7198740" indent="0">
              <a:buNone/>
              <a:defRPr sz="2250"/>
            </a:lvl8pPr>
            <a:lvl9pPr marL="8227132" indent="0">
              <a:buNone/>
              <a:defRPr sz="22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53D7A8-1F1E-8044-9F3E-D49BE3D1CC50}" type="datetimeFigureOut">
              <a:rPr lang="en-US" smtClean="0"/>
              <a:t>12/13/18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rPr lang="uk-UA" smtClean="0"/>
              <a:t>‹#›</a:t>
            </a:fld>
            <a:endParaRPr lang="uk-UA"/>
          </a:p>
        </p:txBody>
      </p:sp>
    </p:spTree>
    <p:extLst>
      <p:ext uri="{BB962C8B-B14F-4D97-AF65-F5344CB8AC3E}">
        <p14:creationId xmlns:p14="http://schemas.microsoft.com/office/powerpoint/2010/main" val="855610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4003" y="11521440"/>
            <a:ext cx="19342501" cy="1360171"/>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24002" y="1463040"/>
            <a:ext cx="19342503" cy="9229723"/>
          </a:xfrm>
        </p:spPr>
        <p:txBody>
          <a:bodyPr anchor="t">
            <a:normAutofit/>
          </a:bodyPr>
          <a:lstStyle>
            <a:lvl1pPr marL="0" indent="0" algn="ctr">
              <a:buNone/>
              <a:defRPr sz="3600"/>
            </a:lvl1pPr>
            <a:lvl2pPr marL="1028700" indent="0">
              <a:buNone/>
              <a:defRPr sz="3600"/>
            </a:lvl2pPr>
            <a:lvl3pPr marL="2057400" indent="0">
              <a:buNone/>
              <a:defRPr sz="3600"/>
            </a:lvl3pPr>
            <a:lvl4pPr marL="3086100" indent="0">
              <a:buNone/>
              <a:defRPr sz="3600"/>
            </a:lvl4pPr>
            <a:lvl5pPr marL="4114800" indent="0">
              <a:buNone/>
              <a:defRPr sz="3600"/>
            </a:lvl5pPr>
            <a:lvl6pPr marL="5143500" indent="0">
              <a:buNone/>
              <a:defRPr sz="3600"/>
            </a:lvl6pPr>
            <a:lvl7pPr marL="6172200" indent="0">
              <a:buNone/>
              <a:defRPr sz="3600"/>
            </a:lvl7pPr>
            <a:lvl8pPr marL="7200900" indent="0">
              <a:buNone/>
              <a:defRPr sz="3600"/>
            </a:lvl8pPr>
            <a:lvl9pPr marL="8229600" indent="0">
              <a:buNone/>
              <a:defRPr sz="3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524003" y="12881611"/>
            <a:ext cx="19342501" cy="1617658"/>
          </a:xfrm>
        </p:spPr>
        <p:txBody>
          <a:bodyPr>
            <a:normAutofit/>
          </a:bodyPr>
          <a:lstStyle>
            <a:lvl1pPr marL="0" indent="0">
              <a:buNone/>
              <a:defRPr sz="2700"/>
            </a:lvl1pPr>
            <a:lvl2pPr marL="1028700" indent="0">
              <a:buNone/>
              <a:defRPr sz="2700"/>
            </a:lvl2pPr>
            <a:lvl3pPr marL="2057400" indent="0">
              <a:buNone/>
              <a:defRPr sz="2250"/>
            </a:lvl3pPr>
            <a:lvl4pPr marL="3086100" indent="0">
              <a:buNone/>
              <a:defRPr sz="2025"/>
            </a:lvl4pPr>
            <a:lvl5pPr marL="4114800" indent="0">
              <a:buNone/>
              <a:defRPr sz="2025"/>
            </a:lvl5pPr>
            <a:lvl6pPr marL="5143500" indent="0">
              <a:buNone/>
              <a:defRPr sz="2025"/>
            </a:lvl6pPr>
            <a:lvl7pPr marL="6172200" indent="0">
              <a:buNone/>
              <a:defRPr sz="2025"/>
            </a:lvl7pPr>
            <a:lvl8pPr marL="7200900" indent="0">
              <a:buNone/>
              <a:defRPr sz="2025"/>
            </a:lvl8pPr>
            <a:lvl9pPr marL="8229600" indent="0">
              <a:buNone/>
              <a:defRPr sz="20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53D7A8-1F1E-8044-9F3E-D49BE3D1CC50}" type="datetimeFigureOut">
              <a:rPr lang="en-US" smtClean="0"/>
              <a:t>12/13/18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rPr lang="uk-UA" smtClean="0"/>
              <a:t>‹#›</a:t>
            </a:fld>
            <a:endParaRPr lang="uk-UA"/>
          </a:p>
        </p:txBody>
      </p:sp>
    </p:spTree>
    <p:extLst>
      <p:ext uri="{BB962C8B-B14F-4D97-AF65-F5344CB8AC3E}">
        <p14:creationId xmlns:p14="http://schemas.microsoft.com/office/powerpoint/2010/main" val="6984673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20320"/>
            <a:ext cx="27432000" cy="1647952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524002" y="1463040"/>
            <a:ext cx="19342503" cy="316992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2" y="5185415"/>
            <a:ext cx="19342503" cy="931385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211550" y="14499270"/>
            <a:ext cx="2051863" cy="876300"/>
          </a:xfrm>
          <a:prstGeom prst="rect">
            <a:avLst/>
          </a:prstGeom>
        </p:spPr>
        <p:txBody>
          <a:bodyPr vert="horz" lIns="91440" tIns="45720" rIns="91440" bIns="45720" rtlCol="0" anchor="ctr"/>
          <a:lstStyle>
            <a:lvl1pPr algn="r">
              <a:defRPr sz="2025">
                <a:solidFill>
                  <a:schemeClr val="tx1">
                    <a:tint val="75000"/>
                  </a:schemeClr>
                </a:solidFill>
              </a:defRPr>
            </a:lvl1pPr>
          </a:lstStyle>
          <a:p>
            <a:fld id="{4753D7A8-1F1E-8044-9F3E-D49BE3D1CC50}" type="datetimeFigureOut">
              <a:rPr lang="en-US" smtClean="0"/>
              <a:t>12/13/18</a:t>
            </a:fld>
            <a:endParaRPr lang="en-US"/>
          </a:p>
        </p:txBody>
      </p:sp>
      <p:sp>
        <p:nvSpPr>
          <p:cNvPr id="5" name="Footer Placeholder 4"/>
          <p:cNvSpPr>
            <a:spLocks noGrp="1"/>
          </p:cNvSpPr>
          <p:nvPr>
            <p:ph type="ftr" sz="quarter" idx="3"/>
          </p:nvPr>
        </p:nvSpPr>
        <p:spPr>
          <a:xfrm>
            <a:off x="1524002" y="14499270"/>
            <a:ext cx="14169627" cy="876300"/>
          </a:xfrm>
          <a:prstGeom prst="rect">
            <a:avLst/>
          </a:prstGeom>
        </p:spPr>
        <p:txBody>
          <a:bodyPr vert="horz" lIns="91440" tIns="45720" rIns="91440" bIns="45720" rtlCol="0" anchor="ctr"/>
          <a:lstStyle>
            <a:lvl1pPr algn="l">
              <a:defRPr sz="202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28993" y="14499270"/>
            <a:ext cx="1537513" cy="876300"/>
          </a:xfrm>
          <a:prstGeom prst="rect">
            <a:avLst/>
          </a:prstGeom>
        </p:spPr>
        <p:txBody>
          <a:bodyPr vert="horz" lIns="91440" tIns="45720" rIns="91440" bIns="45720" rtlCol="0" anchor="ctr"/>
          <a:lstStyle>
            <a:lvl1pPr algn="r">
              <a:defRPr sz="2025">
                <a:solidFill>
                  <a:schemeClr val="accent1"/>
                </a:solidFill>
              </a:defRPr>
            </a:lvl1pPr>
          </a:lstStyle>
          <a:p>
            <a:fld id="{39C1E372-0626-2842-8F90-F95181A2701B}" type="slidenum">
              <a:rPr lang="uk-UA" smtClean="0"/>
              <a:t>‹#›</a:t>
            </a:fld>
            <a:endParaRPr lang="uk-UA"/>
          </a:p>
        </p:txBody>
      </p:sp>
    </p:spTree>
    <p:extLst>
      <p:ext uri="{BB962C8B-B14F-4D97-AF65-F5344CB8AC3E}">
        <p14:creationId xmlns:p14="http://schemas.microsoft.com/office/powerpoint/2010/main" val="647625831"/>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xStyles>
    <p:titleStyle>
      <a:lvl1pPr algn="l" defTabSz="1028700" rtl="0" eaLnBrk="1" latinLnBrk="0" hangingPunct="1">
        <a:spcBef>
          <a:spcPct val="0"/>
        </a:spcBef>
        <a:buNone/>
        <a:defRPr sz="81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771525" indent="-771525" algn="l" defTabSz="1028700" rtl="0" eaLnBrk="1" latinLnBrk="0" hangingPunct="1">
        <a:spcBef>
          <a:spcPts val="2250"/>
        </a:spcBef>
        <a:spcAft>
          <a:spcPts val="0"/>
        </a:spcAft>
        <a:buClr>
          <a:schemeClr val="accent1"/>
        </a:buClr>
        <a:buSzPct val="80000"/>
        <a:buFont typeface="Wingdings 3" charset="2"/>
        <a:buChar char=""/>
        <a:defRPr sz="4050" kern="1200">
          <a:solidFill>
            <a:schemeClr val="tx1">
              <a:lumMod val="75000"/>
              <a:lumOff val="25000"/>
            </a:schemeClr>
          </a:solidFill>
          <a:latin typeface="+mn-lt"/>
          <a:ea typeface="+mn-ea"/>
          <a:cs typeface="+mn-cs"/>
        </a:defRPr>
      </a:lvl1pPr>
      <a:lvl2pPr marL="1671638" indent="-642938" algn="l" defTabSz="1028700" rtl="0" eaLnBrk="1" latinLnBrk="0" hangingPunct="1">
        <a:spcBef>
          <a:spcPts val="2250"/>
        </a:spcBef>
        <a:spcAft>
          <a:spcPts val="0"/>
        </a:spcAft>
        <a:buClr>
          <a:schemeClr val="accent1"/>
        </a:buClr>
        <a:buSzPct val="80000"/>
        <a:buFont typeface="Wingdings 3" charset="2"/>
        <a:buChar char=""/>
        <a:defRPr sz="3600" kern="1200">
          <a:solidFill>
            <a:schemeClr val="tx1">
              <a:lumMod val="75000"/>
              <a:lumOff val="25000"/>
            </a:schemeClr>
          </a:solidFill>
          <a:latin typeface="+mn-lt"/>
          <a:ea typeface="+mn-ea"/>
          <a:cs typeface="+mn-cs"/>
        </a:defRPr>
      </a:lvl2pPr>
      <a:lvl3pPr marL="2571750" indent="-514350" algn="l" defTabSz="1028700" rtl="0" eaLnBrk="1" latinLnBrk="0" hangingPunct="1">
        <a:spcBef>
          <a:spcPts val="2250"/>
        </a:spcBef>
        <a:spcAft>
          <a:spcPts val="0"/>
        </a:spcAft>
        <a:buClr>
          <a:schemeClr val="accent1"/>
        </a:buClr>
        <a:buSzPct val="80000"/>
        <a:buFont typeface="Wingdings 3" charset="2"/>
        <a:buChar char=""/>
        <a:defRPr sz="3150" kern="1200">
          <a:solidFill>
            <a:schemeClr val="tx1">
              <a:lumMod val="75000"/>
              <a:lumOff val="25000"/>
            </a:schemeClr>
          </a:solidFill>
          <a:latin typeface="+mn-lt"/>
          <a:ea typeface="+mn-ea"/>
          <a:cs typeface="+mn-cs"/>
        </a:defRPr>
      </a:lvl3pPr>
      <a:lvl4pPr marL="3600450" indent="-514350" algn="l" defTabSz="1028700" rtl="0" eaLnBrk="1" latinLnBrk="0" hangingPunct="1">
        <a:spcBef>
          <a:spcPts val="225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4pPr>
      <a:lvl5pPr marL="4629150" indent="-514350" algn="l" defTabSz="1028700" rtl="0" eaLnBrk="1" latinLnBrk="0" hangingPunct="1">
        <a:spcBef>
          <a:spcPts val="225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5pPr>
      <a:lvl6pPr marL="5657850" indent="-514350" algn="l" defTabSz="1028700" rtl="0" eaLnBrk="1" latinLnBrk="0" hangingPunct="1">
        <a:spcBef>
          <a:spcPts val="225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6pPr>
      <a:lvl7pPr marL="6686550" indent="-514350" algn="l" defTabSz="1028700" rtl="0" eaLnBrk="1" latinLnBrk="0" hangingPunct="1">
        <a:spcBef>
          <a:spcPts val="225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7pPr>
      <a:lvl8pPr marL="7715250" indent="-514350" algn="l" defTabSz="1028700" rtl="0" eaLnBrk="1" latinLnBrk="0" hangingPunct="1">
        <a:spcBef>
          <a:spcPts val="225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8pPr>
      <a:lvl9pPr marL="8743950" indent="-514350" algn="l" defTabSz="1028700" rtl="0" eaLnBrk="1" latinLnBrk="0" hangingPunct="1">
        <a:spcBef>
          <a:spcPts val="225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9pPr>
    </p:bodyStyle>
    <p:otherStyle>
      <a:defPPr>
        <a:defRPr lang="en-US"/>
      </a:defPPr>
      <a:lvl1pPr marL="0" algn="l" defTabSz="1028700" rtl="0" eaLnBrk="1" latinLnBrk="0" hangingPunct="1">
        <a:defRPr sz="4050" kern="1200">
          <a:solidFill>
            <a:schemeClr val="tx1"/>
          </a:solidFill>
          <a:latin typeface="+mn-lt"/>
          <a:ea typeface="+mn-ea"/>
          <a:cs typeface="+mn-cs"/>
        </a:defRPr>
      </a:lvl1pPr>
      <a:lvl2pPr marL="1028700" algn="l" defTabSz="1028700" rtl="0" eaLnBrk="1" latinLnBrk="0" hangingPunct="1">
        <a:defRPr sz="4050" kern="1200">
          <a:solidFill>
            <a:schemeClr val="tx1"/>
          </a:solidFill>
          <a:latin typeface="+mn-lt"/>
          <a:ea typeface="+mn-ea"/>
          <a:cs typeface="+mn-cs"/>
        </a:defRPr>
      </a:lvl2pPr>
      <a:lvl3pPr marL="2057400" algn="l" defTabSz="1028700" rtl="0" eaLnBrk="1" latinLnBrk="0" hangingPunct="1">
        <a:defRPr sz="4050" kern="1200">
          <a:solidFill>
            <a:schemeClr val="tx1"/>
          </a:solidFill>
          <a:latin typeface="+mn-lt"/>
          <a:ea typeface="+mn-ea"/>
          <a:cs typeface="+mn-cs"/>
        </a:defRPr>
      </a:lvl3pPr>
      <a:lvl4pPr marL="3086100" algn="l" defTabSz="1028700" rtl="0" eaLnBrk="1" latinLnBrk="0" hangingPunct="1">
        <a:defRPr sz="4050" kern="1200">
          <a:solidFill>
            <a:schemeClr val="tx1"/>
          </a:solidFill>
          <a:latin typeface="+mn-lt"/>
          <a:ea typeface="+mn-ea"/>
          <a:cs typeface="+mn-cs"/>
        </a:defRPr>
      </a:lvl4pPr>
      <a:lvl5pPr marL="4114800" algn="l" defTabSz="1028700" rtl="0" eaLnBrk="1" latinLnBrk="0" hangingPunct="1">
        <a:defRPr sz="4050" kern="1200">
          <a:solidFill>
            <a:schemeClr val="tx1"/>
          </a:solidFill>
          <a:latin typeface="+mn-lt"/>
          <a:ea typeface="+mn-ea"/>
          <a:cs typeface="+mn-cs"/>
        </a:defRPr>
      </a:lvl5pPr>
      <a:lvl6pPr marL="5143500" algn="l" defTabSz="1028700" rtl="0" eaLnBrk="1" latinLnBrk="0" hangingPunct="1">
        <a:defRPr sz="4050" kern="1200">
          <a:solidFill>
            <a:schemeClr val="tx1"/>
          </a:solidFill>
          <a:latin typeface="+mn-lt"/>
          <a:ea typeface="+mn-ea"/>
          <a:cs typeface="+mn-cs"/>
        </a:defRPr>
      </a:lvl6pPr>
      <a:lvl7pPr marL="6172200" algn="l" defTabSz="1028700" rtl="0" eaLnBrk="1" latinLnBrk="0" hangingPunct="1">
        <a:defRPr sz="4050" kern="1200">
          <a:solidFill>
            <a:schemeClr val="tx1"/>
          </a:solidFill>
          <a:latin typeface="+mn-lt"/>
          <a:ea typeface="+mn-ea"/>
          <a:cs typeface="+mn-cs"/>
        </a:defRPr>
      </a:lvl7pPr>
      <a:lvl8pPr marL="7200900" algn="l" defTabSz="1028700" rtl="0" eaLnBrk="1" latinLnBrk="0" hangingPunct="1">
        <a:defRPr sz="4050" kern="1200">
          <a:solidFill>
            <a:schemeClr val="tx1"/>
          </a:solidFill>
          <a:latin typeface="+mn-lt"/>
          <a:ea typeface="+mn-ea"/>
          <a:cs typeface="+mn-cs"/>
        </a:defRPr>
      </a:lvl8pPr>
      <a:lvl9pPr marL="8229600" algn="l" defTabSz="1028700" rtl="0" eaLnBrk="1" latinLnBrk="0" hangingPunct="1">
        <a:defRPr sz="40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33"/>
          <p:cNvSpPr txBox="1">
            <a:spLocks noChangeArrowheads="1"/>
          </p:cNvSpPr>
          <p:nvPr/>
        </p:nvSpPr>
        <p:spPr bwMode="auto">
          <a:xfrm>
            <a:off x="798936" y="4196122"/>
            <a:ext cx="618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7" name="Text Box 234"/>
          <p:cNvSpPr txBox="1">
            <a:spLocks noChangeArrowheads="1"/>
          </p:cNvSpPr>
          <p:nvPr/>
        </p:nvSpPr>
        <p:spPr bwMode="auto">
          <a:xfrm>
            <a:off x="798936" y="3904974"/>
            <a:ext cx="13131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Abstract</a:t>
            </a:r>
            <a:endParaRPr lang="en-US" sz="2400" dirty="0">
              <a:solidFill>
                <a:srgbClr val="0071EE"/>
              </a:solidFill>
              <a:latin typeface="Helvetica" charset="0"/>
              <a:cs typeface="+mn-cs"/>
            </a:endParaRPr>
          </a:p>
        </p:txBody>
      </p:sp>
      <p:sp>
        <p:nvSpPr>
          <p:cNvPr id="8" name="Text Box 235"/>
          <p:cNvSpPr txBox="1">
            <a:spLocks noChangeArrowheads="1"/>
          </p:cNvSpPr>
          <p:nvPr/>
        </p:nvSpPr>
        <p:spPr bwMode="auto">
          <a:xfrm>
            <a:off x="798936" y="4441549"/>
            <a:ext cx="58772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a:t>Low-resource target languages introduce many challenges for cross-lingual document </a:t>
            </a:r>
            <a:r>
              <a:rPr lang="en-US" sz="1800" dirty="0" smtClean="0"/>
              <a:t>detection </a:t>
            </a:r>
            <a:r>
              <a:rPr lang="en-US" sz="1800" dirty="0"/>
              <a:t>(CLDD) and re-ranking. First, while CLDD can be reduced to monolingual information retrieval by document translation using machine translation (MT) systems, such MT systems suffer from the lack of parallel data for low-resource target languages. Second, recent neural retrieval models that outperform traditional language modeling approaches suffer from the scarcity of relevance judgments in low-resource target languages. Due to these constraints, it is necessary to find ways to optimize the document retrieval process in ways that are not bound by the restraints on training data. This project focuses on exploring a variety of </a:t>
            </a:r>
            <a:r>
              <a:rPr lang="en-US" sz="1800" dirty="0" smtClean="0"/>
              <a:t>existing </a:t>
            </a:r>
            <a:r>
              <a:rPr lang="en-US" sz="1800" dirty="0"/>
              <a:t>monolingual neural re-ranking models and applying them to the task of multilingual document retrieval. </a:t>
            </a:r>
          </a:p>
        </p:txBody>
      </p:sp>
      <p:sp>
        <p:nvSpPr>
          <p:cNvPr id="9" name="Text Box 237"/>
          <p:cNvSpPr txBox="1">
            <a:spLocks noChangeArrowheads="1"/>
          </p:cNvSpPr>
          <p:nvPr/>
        </p:nvSpPr>
        <p:spPr bwMode="auto">
          <a:xfrm>
            <a:off x="798936" y="8772572"/>
            <a:ext cx="32972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Materials and Methods</a:t>
            </a:r>
          </a:p>
        </p:txBody>
      </p:sp>
      <p:sp>
        <p:nvSpPr>
          <p:cNvPr id="10" name="Text Box 238"/>
          <p:cNvSpPr txBox="1">
            <a:spLocks noChangeArrowheads="1"/>
          </p:cNvSpPr>
          <p:nvPr/>
        </p:nvSpPr>
        <p:spPr bwMode="auto">
          <a:xfrm>
            <a:off x="827487" y="9412053"/>
            <a:ext cx="5877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a:t>To go about determining the best neural re-ranking system to use on multilingual systems, I relied heavily on the MatchZoo pre-existing implementations of the CDSSM, DRMM, DSSM, DUET, K-NRM, and MatchPyramid models (Fan et al., 2017). While these models were already structured for monolingual systems, I altered the implementation to use English queries to train on Swahili documents and test on Tagalog documents, as well as train on Tagalog documents and test on Swahili documents. I then calculated necessary evaluation metrics using scripts found in MatchZoo as well as in the TREC dataset that is associated with MATERIAL 1. The output of the evaluation provided the necessary information to compare the re-ranking system and MT system pairs. </a:t>
            </a:r>
          </a:p>
          <a:p>
            <a:endParaRPr lang="en-US" sz="1800" dirty="0" smtClean="0"/>
          </a:p>
          <a:p>
            <a:r>
              <a:rPr lang="en-US" sz="1800" dirty="0" smtClean="0"/>
              <a:t>The </a:t>
            </a:r>
            <a:r>
              <a:rPr lang="en-US" sz="1800" dirty="0"/>
              <a:t>re-ranking systems were trained on the filtered outputs of the machine translation systems. This was beneficial because the systems such as DBQT, PSQ, SMT, and NMT filter out any documents that they deem extraordinarily irrelevant which means that the training data was not primarily negatively labeled documents. </a:t>
            </a:r>
          </a:p>
        </p:txBody>
      </p:sp>
      <p:sp>
        <p:nvSpPr>
          <p:cNvPr id="11" name="Text Box 243"/>
          <p:cNvSpPr txBox="1">
            <a:spLocks noChangeArrowheads="1"/>
          </p:cNvSpPr>
          <p:nvPr/>
        </p:nvSpPr>
        <p:spPr bwMode="auto">
          <a:xfrm>
            <a:off x="20675600" y="4015739"/>
            <a:ext cx="12112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Results</a:t>
            </a:r>
          </a:p>
        </p:txBody>
      </p:sp>
      <p:sp>
        <p:nvSpPr>
          <p:cNvPr id="12" name="Text Box 244"/>
          <p:cNvSpPr txBox="1">
            <a:spLocks noChangeArrowheads="1"/>
          </p:cNvSpPr>
          <p:nvPr/>
        </p:nvSpPr>
        <p:spPr bwMode="auto">
          <a:xfrm>
            <a:off x="20675600" y="4568189"/>
            <a:ext cx="584227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a:t>The results displayed in Table 1 show that the implementation of DRMM drastically </a:t>
            </a:r>
            <a:r>
              <a:rPr lang="en-US" sz="1800" dirty="0" smtClean="0"/>
              <a:t>outperforms other methods </a:t>
            </a:r>
            <a:r>
              <a:rPr lang="en-US" sz="1800" dirty="0"/>
              <a:t>in the MAP, NDCG@20, and AQWV metrics. These results indicate that training on the original pre-translated document text for information retrieval tasks is </a:t>
            </a:r>
            <a:r>
              <a:rPr lang="en-US" sz="1800" dirty="0" smtClean="0"/>
              <a:t>highly </a:t>
            </a:r>
            <a:r>
              <a:rPr lang="en-US" sz="1800" dirty="0"/>
              <a:t>beneficial because it assigns relevance scores that more closely match the accurate relevance scores and thus makes cutoff learning more beneficial. </a:t>
            </a:r>
            <a:endParaRPr lang="en-US" sz="1800" dirty="0" smtClean="0"/>
          </a:p>
          <a:p>
            <a:endParaRPr lang="en-US" sz="1800" dirty="0"/>
          </a:p>
          <a:p>
            <a:r>
              <a:rPr lang="en-US" sz="1800" dirty="0"/>
              <a:t>It is clear that overall DRMM produces the net best outcome for multilingual systems, which indicates that the features that are critical to DRMM also are most important for multilingual tasks. Since DRMM does not rely on location of terms within the document, this indicates that for multilingual tasks term location is not critical for predicting relevance to a query. Additionally, DRMM’s signal matching approach using histograms is something to explore further as a potentially good structure for multilingual CLIR tasks. </a:t>
            </a:r>
          </a:p>
        </p:txBody>
      </p:sp>
      <p:sp>
        <p:nvSpPr>
          <p:cNvPr id="13" name="Text Box 245"/>
          <p:cNvSpPr txBox="1">
            <a:spLocks noChangeArrowheads="1"/>
          </p:cNvSpPr>
          <p:nvPr/>
        </p:nvSpPr>
        <p:spPr bwMode="auto">
          <a:xfrm>
            <a:off x="20675600" y="10190664"/>
            <a:ext cx="1708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Conclusion</a:t>
            </a:r>
          </a:p>
        </p:txBody>
      </p:sp>
      <p:sp>
        <p:nvSpPr>
          <p:cNvPr id="14" name="Text Box 246"/>
          <p:cNvSpPr txBox="1">
            <a:spLocks noChangeArrowheads="1"/>
          </p:cNvSpPr>
          <p:nvPr/>
        </p:nvSpPr>
        <p:spPr bwMode="auto">
          <a:xfrm>
            <a:off x="20675600" y="10752639"/>
            <a:ext cx="584227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a:t>This work proved that using neural re-ranking models significantly alters performance of CLIR systems for English Queries on Swahili Documents. Additionally, DRMM is the pre- existing monolingual re-ranking system that performs the best in a multilingual setting. The systems that work for re-ranking are also representative of what representation techniques could work on other CLIR tasks. Thus, due to the success of DRMM, it is likely that other tasks could benefit from focusing on signal-based matching using histograms and the discarding of term location information. </a:t>
            </a:r>
          </a:p>
        </p:txBody>
      </p:sp>
      <p:sp>
        <p:nvSpPr>
          <p:cNvPr id="15" name="Text Box 247"/>
          <p:cNvSpPr txBox="1">
            <a:spLocks noChangeArrowheads="1"/>
          </p:cNvSpPr>
          <p:nvPr/>
        </p:nvSpPr>
        <p:spPr bwMode="auto">
          <a:xfrm>
            <a:off x="20675600" y="13943838"/>
            <a:ext cx="20716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solidFill>
                  <a:srgbClr val="0071EE"/>
                </a:solidFill>
                <a:latin typeface="Helvetica" charset="0"/>
                <a:cs typeface="+mn-cs"/>
              </a:rPr>
              <a:t>Acknowledgement</a:t>
            </a:r>
          </a:p>
        </p:txBody>
      </p:sp>
      <p:sp>
        <p:nvSpPr>
          <p:cNvPr id="16" name="Text Box 249"/>
          <p:cNvSpPr txBox="1">
            <a:spLocks noChangeArrowheads="1"/>
          </p:cNvSpPr>
          <p:nvPr/>
        </p:nvSpPr>
        <p:spPr bwMode="auto">
          <a:xfrm>
            <a:off x="20675600" y="14407388"/>
            <a:ext cx="5842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a:t>Thank you to </a:t>
            </a:r>
            <a:r>
              <a:rPr lang="en-US" sz="1400" dirty="0" err="1"/>
              <a:t>Dragomir</a:t>
            </a:r>
            <a:r>
              <a:rPr lang="en-US" sz="1400" dirty="0"/>
              <a:t> </a:t>
            </a:r>
            <a:r>
              <a:rPr lang="en-US" sz="1400" dirty="0" smtClean="0"/>
              <a:t>Radev, </a:t>
            </a:r>
            <a:r>
              <a:rPr lang="en-US" sz="1400" dirty="0" err="1" smtClean="0"/>
              <a:t>Rui</a:t>
            </a:r>
            <a:r>
              <a:rPr lang="en-US" sz="1400" dirty="0" smtClean="0"/>
              <a:t> Zhang, and others on the MATERIAL project for their guidance and support on this project.</a:t>
            </a:r>
            <a:endParaRPr lang="en-US" sz="1400" dirty="0">
              <a:solidFill>
                <a:srgbClr val="000000"/>
              </a:solidFill>
              <a:latin typeface="Helvetica" charset="0"/>
            </a:endParaRPr>
          </a:p>
        </p:txBody>
      </p:sp>
      <p:sp>
        <p:nvSpPr>
          <p:cNvPr id="17" name="Text Box 250"/>
          <p:cNvSpPr txBox="1">
            <a:spLocks noChangeArrowheads="1"/>
          </p:cNvSpPr>
          <p:nvPr/>
        </p:nvSpPr>
        <p:spPr bwMode="auto">
          <a:xfrm>
            <a:off x="3941203" y="1860576"/>
            <a:ext cx="2025747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smtClean="0">
                <a:latin typeface="Helvetica" charset="0"/>
              </a:rPr>
              <a:t>Caitlin Westerfield</a:t>
            </a:r>
            <a:r>
              <a:rPr lang="en-US" sz="3600" baseline="30000" dirty="0" smtClean="0">
                <a:latin typeface="Helvetica" charset="0"/>
                <a:cs typeface="+mn-cs"/>
              </a:rPr>
              <a:t>1</a:t>
            </a:r>
            <a:endParaRPr lang="en-US" sz="3600" baseline="30000" dirty="0">
              <a:cs typeface="+mn-cs"/>
            </a:endParaRPr>
          </a:p>
        </p:txBody>
      </p:sp>
      <p:sp>
        <p:nvSpPr>
          <p:cNvPr id="18" name="Text Box 40"/>
          <p:cNvSpPr txBox="1">
            <a:spLocks noChangeArrowheads="1"/>
          </p:cNvSpPr>
          <p:nvPr/>
        </p:nvSpPr>
        <p:spPr bwMode="auto">
          <a:xfrm>
            <a:off x="3718324" y="208232"/>
            <a:ext cx="20935308"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5200" dirty="0">
                <a:solidFill>
                  <a:srgbClr val="0071EE"/>
                </a:solidFill>
                <a:latin typeface="Helvetica" charset="0"/>
              </a:rPr>
              <a:t>Using Multilingual Neural Re-ranking Models for Low Resource Target Languages in Cross-lingual Document Detection</a:t>
            </a:r>
            <a:endParaRPr lang="en-US" dirty="0">
              <a:solidFill>
                <a:srgbClr val="0071EE"/>
              </a:solidFill>
              <a:cs typeface="+mn-cs"/>
            </a:endParaRPr>
          </a:p>
        </p:txBody>
      </p:sp>
      <p:sp>
        <p:nvSpPr>
          <p:cNvPr id="19" name="Text Box 251"/>
          <p:cNvSpPr txBox="1">
            <a:spLocks noChangeArrowheads="1"/>
          </p:cNvSpPr>
          <p:nvPr/>
        </p:nvSpPr>
        <p:spPr bwMode="auto">
          <a:xfrm>
            <a:off x="4088961" y="2523544"/>
            <a:ext cx="202398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baseline="30000" dirty="0" smtClean="0">
                <a:solidFill>
                  <a:srgbClr val="000000"/>
                </a:solidFill>
                <a:latin typeface="Helvetica" charset="0"/>
                <a:cs typeface="+mn-cs"/>
              </a:rPr>
              <a:t>1</a:t>
            </a:r>
            <a:r>
              <a:rPr lang="en-US" sz="2800" dirty="0" smtClean="0">
                <a:solidFill>
                  <a:srgbClr val="000000"/>
                </a:solidFill>
                <a:latin typeface="Helvetica" charset="0"/>
              </a:rPr>
              <a:t>Language Information and Learning Lab</a:t>
            </a:r>
            <a:r>
              <a:rPr lang="en-US" sz="2800" dirty="0" smtClean="0">
                <a:solidFill>
                  <a:srgbClr val="000000"/>
                </a:solidFill>
                <a:latin typeface="Helvetica" charset="0"/>
                <a:cs typeface="+mn-cs"/>
              </a:rPr>
              <a:t>, </a:t>
            </a:r>
            <a:r>
              <a:rPr lang="en-US" sz="2800" dirty="0">
                <a:solidFill>
                  <a:srgbClr val="000000"/>
                </a:solidFill>
                <a:latin typeface="Helvetica" charset="0"/>
                <a:cs typeface="+mn-cs"/>
              </a:rPr>
              <a:t>Yale </a:t>
            </a:r>
            <a:r>
              <a:rPr lang="en-US" sz="2800" dirty="0" smtClean="0">
                <a:solidFill>
                  <a:srgbClr val="000000"/>
                </a:solidFill>
                <a:latin typeface="Helvetica" charset="0"/>
                <a:cs typeface="+mn-cs"/>
              </a:rPr>
              <a:t>University, </a:t>
            </a:r>
            <a:r>
              <a:rPr lang="en-US" sz="2800" dirty="0">
                <a:solidFill>
                  <a:srgbClr val="000000"/>
                </a:solidFill>
                <a:latin typeface="Helvetica" charset="0"/>
                <a:cs typeface="+mn-cs"/>
              </a:rPr>
              <a:t>New Haven, </a:t>
            </a:r>
            <a:r>
              <a:rPr lang="en-US" sz="2800" dirty="0" smtClean="0">
                <a:solidFill>
                  <a:srgbClr val="000000"/>
                </a:solidFill>
                <a:latin typeface="Helvetica" charset="0"/>
                <a:cs typeface="+mn-cs"/>
              </a:rPr>
              <a:t>CT</a:t>
            </a:r>
            <a:endParaRPr lang="en-US" sz="2800" dirty="0">
              <a:solidFill>
                <a:srgbClr val="000000"/>
              </a:solidFill>
              <a:cs typeface="+mn-cs"/>
            </a:endParaRPr>
          </a:p>
        </p:txBody>
      </p:sp>
      <p:cxnSp>
        <p:nvCxnSpPr>
          <p:cNvPr id="223" name="Straight Connector 222"/>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2" name="Text Box 38"/>
          <p:cNvSpPr txBox="1">
            <a:spLocks noChangeArrowheads="1"/>
          </p:cNvSpPr>
          <p:nvPr/>
        </p:nvSpPr>
        <p:spPr bwMode="auto">
          <a:xfrm>
            <a:off x="7863245" y="6713444"/>
            <a:ext cx="4522641"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Table 1. </a:t>
            </a:r>
            <a:r>
              <a:rPr lang="en-US" sz="1400" dirty="0" smtClean="0">
                <a:solidFill>
                  <a:srgbClr val="0071EE"/>
                </a:solidFill>
                <a:latin typeface="Helvetica" charset="0"/>
              </a:rPr>
              <a:t>MATERIAL Results by Re-Ranking System</a:t>
            </a:r>
            <a:endParaRPr lang="en-US" sz="1400" dirty="0">
              <a:solidFill>
                <a:srgbClr val="0071EE"/>
              </a:solidFill>
              <a:latin typeface="Helvetica" charset="0"/>
              <a:cs typeface="+mn-cs"/>
            </a:endParaRPr>
          </a:p>
        </p:txBody>
      </p:sp>
      <p:pic>
        <p:nvPicPr>
          <p:cNvPr id="228" name="Picture 6"/>
          <p:cNvPicPr>
            <a:picLocks noChangeAspect="1"/>
          </p:cNvPicPr>
          <p:nvPr/>
        </p:nvPicPr>
        <p:blipFill rotWithShape="1">
          <a:blip r:embed="rId2">
            <a:extLst>
              <a:ext uri="{28A0092B-C50C-407E-A947-70E740481C1C}">
                <a14:useLocalDpi xmlns:a14="http://schemas.microsoft.com/office/drawing/2010/main" val="0"/>
              </a:ext>
            </a:extLst>
          </a:blip>
          <a:srcRect b="6371"/>
          <a:stretch/>
        </p:blipFill>
        <p:spPr bwMode="auto">
          <a:xfrm>
            <a:off x="13934646" y="9630394"/>
            <a:ext cx="6245083" cy="572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 name="Text Box 38"/>
          <p:cNvSpPr txBox="1">
            <a:spLocks noChangeArrowheads="1"/>
          </p:cNvSpPr>
          <p:nvPr/>
        </p:nvSpPr>
        <p:spPr bwMode="auto">
          <a:xfrm>
            <a:off x="14208907" y="15584843"/>
            <a:ext cx="54855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4. </a:t>
            </a:r>
            <a:r>
              <a:rPr lang="en-US" sz="1400" dirty="0">
                <a:solidFill>
                  <a:srgbClr val="0071EE"/>
                </a:solidFill>
                <a:latin typeface="Helvetica" charset="0"/>
              </a:rPr>
              <a:t>Pre-Existing Monolingual Neural Re-ranking Models</a:t>
            </a:r>
          </a:p>
        </p:txBody>
      </p:sp>
      <p:sp>
        <p:nvSpPr>
          <p:cNvPr id="2" name="TextBox 1"/>
          <p:cNvSpPr txBox="1"/>
          <p:nvPr/>
        </p:nvSpPr>
        <p:spPr>
          <a:xfrm>
            <a:off x="24794308" y="2141865"/>
            <a:ext cx="1846662" cy="523220"/>
          </a:xfrm>
          <a:prstGeom prst="rect">
            <a:avLst/>
          </a:prstGeom>
          <a:noFill/>
        </p:spPr>
        <p:txBody>
          <a:bodyPr wrap="square" rtlCol="0">
            <a:spAutoFit/>
          </a:bodyPr>
          <a:lstStyle/>
          <a:p>
            <a:r>
              <a:rPr lang="en-US" sz="2800" dirty="0" smtClean="0">
                <a:latin typeface="Verdana" panose="020B0604030504040204" pitchFamily="34" charset="0"/>
                <a:ea typeface="Verdana" panose="020B0604030504040204" pitchFamily="34" charset="0"/>
                <a:cs typeface="Verdana" panose="020B0604030504040204" pitchFamily="34" charset="0"/>
              </a:rPr>
              <a:t>LILY Lab</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1029" name="Picture 5" descr="C:\Users\Dragomir Radev\Dropbox\Drago\Yale_University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pic>
        <p:nvPicPr>
          <p:cNvPr id="303" name="Content Placeholder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2007" y="4135806"/>
            <a:ext cx="6106773" cy="2388919"/>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668215"/>
            <a:ext cx="29699813" cy="18112153"/>
          </a:xfrm>
          <a:prstGeom prst="rect">
            <a:avLst/>
          </a:prstGeom>
        </p:spPr>
      </p:pic>
      <p:sp>
        <p:nvSpPr>
          <p:cNvPr id="25" name="Text Box 233"/>
          <p:cNvSpPr txBox="1">
            <a:spLocks noChangeArrowheads="1"/>
          </p:cNvSpPr>
          <p:nvPr/>
        </p:nvSpPr>
        <p:spPr bwMode="auto">
          <a:xfrm>
            <a:off x="798936" y="4196122"/>
            <a:ext cx="618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6" name="Text Box 234"/>
          <p:cNvSpPr txBox="1">
            <a:spLocks noChangeArrowheads="1"/>
          </p:cNvSpPr>
          <p:nvPr/>
        </p:nvSpPr>
        <p:spPr bwMode="auto">
          <a:xfrm>
            <a:off x="770538" y="3624054"/>
            <a:ext cx="13131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Abstract</a:t>
            </a:r>
            <a:endParaRPr lang="en-US" sz="2400" dirty="0">
              <a:solidFill>
                <a:srgbClr val="0071EE"/>
              </a:solidFill>
              <a:latin typeface="Helvetica" charset="0"/>
              <a:cs typeface="+mn-cs"/>
            </a:endParaRPr>
          </a:p>
        </p:txBody>
      </p:sp>
      <p:sp>
        <p:nvSpPr>
          <p:cNvPr id="27" name="Text Box 235"/>
          <p:cNvSpPr txBox="1">
            <a:spLocks noChangeArrowheads="1"/>
          </p:cNvSpPr>
          <p:nvPr/>
        </p:nvSpPr>
        <p:spPr bwMode="auto">
          <a:xfrm>
            <a:off x="798936" y="4196122"/>
            <a:ext cx="58772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a:t>Low-resource target languages introduce many challenges for cross-lingual document retrieval and detection (CLDD), as well as re-ranking. First, while CLDD can be reduced to </a:t>
            </a:r>
            <a:r>
              <a:rPr lang="en-US" sz="1800" dirty="0" smtClean="0"/>
              <a:t>monolingual </a:t>
            </a:r>
            <a:r>
              <a:rPr lang="en-US" sz="1800" dirty="0"/>
              <a:t>information retrieval by document translation using machine translation (MT) systems, such MT systems suffer from the lack of parallel data for low-resource target languages. Second, recent neural retrieval models that outperform traditional language modeling </a:t>
            </a:r>
            <a:r>
              <a:rPr lang="en-US" sz="1800" dirty="0" smtClean="0"/>
              <a:t>approaches </a:t>
            </a:r>
            <a:r>
              <a:rPr lang="en-US" sz="1800" dirty="0"/>
              <a:t>suffer from the scarcity of relevance judgments in low-resource target languages. Due to these constraints, it is necessary to find ways to optimize the document retrieval process in ways that are not bound by the restraints on training data. This project focuses on exploring a variety of existing monolingual neural re-ranking models and applying them to the task of multilingual document retrieval. </a:t>
            </a:r>
            <a:endParaRPr lang="en-US" sz="1800" dirty="0"/>
          </a:p>
        </p:txBody>
      </p:sp>
      <p:sp>
        <p:nvSpPr>
          <p:cNvPr id="28" name="Text Box 237"/>
          <p:cNvSpPr txBox="1">
            <a:spLocks noChangeArrowheads="1"/>
          </p:cNvSpPr>
          <p:nvPr/>
        </p:nvSpPr>
        <p:spPr bwMode="auto">
          <a:xfrm>
            <a:off x="827487" y="9231174"/>
            <a:ext cx="32972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Materials and Methods</a:t>
            </a:r>
          </a:p>
        </p:txBody>
      </p:sp>
      <p:sp>
        <p:nvSpPr>
          <p:cNvPr id="29" name="Text Box 238"/>
          <p:cNvSpPr txBox="1">
            <a:spLocks noChangeArrowheads="1"/>
          </p:cNvSpPr>
          <p:nvPr/>
        </p:nvSpPr>
        <p:spPr bwMode="auto">
          <a:xfrm>
            <a:off x="827487" y="9724763"/>
            <a:ext cx="5877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a:t>To go about determining the best neural re-ranking system to use on multilingual systems, I relied heavily on the MatchZoo pre-existing implementations of the CDSSM, DRMM, DSSM, DUET, K-NRM, and MatchPyramid models (Fan et al., 2017). While these models were already structured for monolingual systems, I altered the implementation to use English queries to train on Swahili documents and test on Tagalog documents, as well as train on Tagalog documents and test on Swahili documents. I then calculated necessary evaluation metrics using scripts found in MatchZoo as well as in the TREC dataset that is associated with MATERIAL 1. The output of the evaluation provided the necessary information to compare the re-ranking system and MT system pairs. </a:t>
            </a:r>
          </a:p>
          <a:p>
            <a:endParaRPr lang="en-US" sz="1800" dirty="0" smtClean="0"/>
          </a:p>
          <a:p>
            <a:r>
              <a:rPr lang="en-US" sz="1800" dirty="0" smtClean="0"/>
              <a:t>The </a:t>
            </a:r>
            <a:r>
              <a:rPr lang="en-US" sz="1800" dirty="0"/>
              <a:t>re-ranking systems were trained on the filtered outputs of the machine translation systems. This was beneficial because the systems such as DBQT, PSQ, SMT, and NMT filter out any documents that they deem extraordinarily irrelevant which means that the training data was not primarily negatively labeled documents. </a:t>
            </a:r>
          </a:p>
        </p:txBody>
      </p:sp>
      <p:sp>
        <p:nvSpPr>
          <p:cNvPr id="30" name="Text Box 243"/>
          <p:cNvSpPr txBox="1">
            <a:spLocks noChangeArrowheads="1"/>
          </p:cNvSpPr>
          <p:nvPr/>
        </p:nvSpPr>
        <p:spPr bwMode="auto">
          <a:xfrm>
            <a:off x="20675600" y="4015739"/>
            <a:ext cx="12112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Results</a:t>
            </a:r>
          </a:p>
        </p:txBody>
      </p:sp>
      <p:sp>
        <p:nvSpPr>
          <p:cNvPr id="31" name="Text Box 244"/>
          <p:cNvSpPr txBox="1">
            <a:spLocks noChangeArrowheads="1"/>
          </p:cNvSpPr>
          <p:nvPr/>
        </p:nvSpPr>
        <p:spPr bwMode="auto">
          <a:xfrm>
            <a:off x="20675600" y="4568189"/>
            <a:ext cx="584227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a:t>The results displayed in Table 1 show that the implementation of DRMM drastically </a:t>
            </a:r>
            <a:r>
              <a:rPr lang="en-US" sz="1800" dirty="0" smtClean="0"/>
              <a:t>outperforms other methods </a:t>
            </a:r>
            <a:r>
              <a:rPr lang="en-US" sz="1800" dirty="0"/>
              <a:t>in the MAP, NDCG@20, and AQWV metrics. These results indicate that training on the original pre-translated document text for information retrieval tasks is </a:t>
            </a:r>
            <a:r>
              <a:rPr lang="en-US" sz="1800" dirty="0" smtClean="0"/>
              <a:t>highly </a:t>
            </a:r>
            <a:r>
              <a:rPr lang="en-US" sz="1800" dirty="0"/>
              <a:t>beneficial because it assigns relevance scores that more closely match the accurate relevance scores and thus makes cutoff learning more beneficial. </a:t>
            </a:r>
            <a:endParaRPr lang="en-US" sz="1800" dirty="0" smtClean="0"/>
          </a:p>
          <a:p>
            <a:endParaRPr lang="en-US" sz="1800" dirty="0"/>
          </a:p>
          <a:p>
            <a:r>
              <a:rPr lang="en-US" sz="1800" dirty="0"/>
              <a:t>It is clear that overall DRMM produces the net best outcome for multilingual systems, which indicates that the features that are critical to DRMM also are most important for multilingual tasks. Since DRMM does not rely on location of terms within the document, this indicates that for multilingual tasks term location is not critical for predicting relevance to a query. Additionally, DRMM’s signal matching approach using histograms is something to explore further as a potentially good structure for multilingual CLIR tasks. </a:t>
            </a:r>
          </a:p>
        </p:txBody>
      </p:sp>
      <p:sp>
        <p:nvSpPr>
          <p:cNvPr id="32" name="Text Box 245"/>
          <p:cNvSpPr txBox="1">
            <a:spLocks noChangeArrowheads="1"/>
          </p:cNvSpPr>
          <p:nvPr/>
        </p:nvSpPr>
        <p:spPr bwMode="auto">
          <a:xfrm>
            <a:off x="20675600" y="10190664"/>
            <a:ext cx="1708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Conclusion</a:t>
            </a:r>
          </a:p>
        </p:txBody>
      </p:sp>
      <p:sp>
        <p:nvSpPr>
          <p:cNvPr id="33" name="Text Box 246"/>
          <p:cNvSpPr txBox="1">
            <a:spLocks noChangeArrowheads="1"/>
          </p:cNvSpPr>
          <p:nvPr/>
        </p:nvSpPr>
        <p:spPr bwMode="auto">
          <a:xfrm>
            <a:off x="20675600" y="10752639"/>
            <a:ext cx="584227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a:t>This work proved that using neural re-ranking models significantly </a:t>
            </a:r>
            <a:r>
              <a:rPr lang="en-US" sz="1800" dirty="0" smtClean="0"/>
              <a:t>alter </a:t>
            </a:r>
            <a:r>
              <a:rPr lang="en-US" sz="1800" dirty="0"/>
              <a:t>performance of CLIR systems for English Queries on Swahili Documents. Additionally, DRMM is the pre- existing monolingual re-ranking system that performs the best in a multilingual setting. The systems that work for re-ranking are also representative of what representation techniques could work on other CLIR tasks. Thus, due to the success of DRMM, it is likely that other tasks could benefit from focusing on signal-based matching using histograms and the discarding of term location information. </a:t>
            </a:r>
          </a:p>
        </p:txBody>
      </p:sp>
      <p:sp>
        <p:nvSpPr>
          <p:cNvPr id="34" name="Text Box 247"/>
          <p:cNvSpPr txBox="1">
            <a:spLocks noChangeArrowheads="1"/>
          </p:cNvSpPr>
          <p:nvPr/>
        </p:nvSpPr>
        <p:spPr bwMode="auto">
          <a:xfrm>
            <a:off x="20675600" y="14641741"/>
            <a:ext cx="20716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solidFill>
                  <a:srgbClr val="0071EE"/>
                </a:solidFill>
                <a:latin typeface="Helvetica" charset="0"/>
                <a:cs typeface="+mn-cs"/>
              </a:rPr>
              <a:t>Acknowledgement</a:t>
            </a:r>
          </a:p>
        </p:txBody>
      </p:sp>
      <p:sp>
        <p:nvSpPr>
          <p:cNvPr id="35" name="Text Box 249"/>
          <p:cNvSpPr txBox="1">
            <a:spLocks noChangeArrowheads="1"/>
          </p:cNvSpPr>
          <p:nvPr/>
        </p:nvSpPr>
        <p:spPr bwMode="auto">
          <a:xfrm>
            <a:off x="20675600" y="15158395"/>
            <a:ext cx="5842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a:t>Thank you to </a:t>
            </a:r>
            <a:r>
              <a:rPr lang="en-US" sz="1400" dirty="0" err="1"/>
              <a:t>Dragomir</a:t>
            </a:r>
            <a:r>
              <a:rPr lang="en-US" sz="1400" dirty="0"/>
              <a:t> </a:t>
            </a:r>
            <a:r>
              <a:rPr lang="en-US" sz="1400" dirty="0" smtClean="0"/>
              <a:t>Radev, </a:t>
            </a:r>
            <a:r>
              <a:rPr lang="en-US" sz="1400" dirty="0" err="1" smtClean="0"/>
              <a:t>Rui</a:t>
            </a:r>
            <a:r>
              <a:rPr lang="en-US" sz="1400" dirty="0" smtClean="0"/>
              <a:t> Zhang, and others on the MATERIAL project for their guidance and support on this project.</a:t>
            </a:r>
            <a:endParaRPr lang="en-US" sz="1400" dirty="0">
              <a:solidFill>
                <a:srgbClr val="000000"/>
              </a:solidFill>
              <a:latin typeface="Helvetica" charset="0"/>
            </a:endParaRPr>
          </a:p>
        </p:txBody>
      </p:sp>
      <p:sp>
        <p:nvSpPr>
          <p:cNvPr id="36" name="Text Box 250"/>
          <p:cNvSpPr txBox="1">
            <a:spLocks noChangeArrowheads="1"/>
          </p:cNvSpPr>
          <p:nvPr/>
        </p:nvSpPr>
        <p:spPr bwMode="auto">
          <a:xfrm>
            <a:off x="3941203" y="1860576"/>
            <a:ext cx="2025747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smtClean="0">
                <a:latin typeface="Helvetica" charset="0"/>
              </a:rPr>
              <a:t>Caitlin Westerfield</a:t>
            </a:r>
            <a:r>
              <a:rPr lang="en-US" sz="3600" baseline="30000" dirty="0" smtClean="0">
                <a:latin typeface="Helvetica" charset="0"/>
                <a:cs typeface="+mn-cs"/>
              </a:rPr>
              <a:t>1</a:t>
            </a:r>
            <a:endParaRPr lang="en-US" sz="3600" baseline="30000" dirty="0">
              <a:cs typeface="+mn-cs"/>
            </a:endParaRPr>
          </a:p>
        </p:txBody>
      </p:sp>
      <p:sp>
        <p:nvSpPr>
          <p:cNvPr id="37" name="Text Box 40"/>
          <p:cNvSpPr txBox="1">
            <a:spLocks noChangeArrowheads="1"/>
          </p:cNvSpPr>
          <p:nvPr/>
        </p:nvSpPr>
        <p:spPr bwMode="auto">
          <a:xfrm>
            <a:off x="3718324" y="208232"/>
            <a:ext cx="20935308"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5200" dirty="0">
                <a:solidFill>
                  <a:srgbClr val="0071EE"/>
                </a:solidFill>
                <a:latin typeface="Helvetica" charset="0"/>
              </a:rPr>
              <a:t>Using Multilingual Neural Re-ranking Models for Low Resource Target Languages in Cross-lingual Document </a:t>
            </a:r>
            <a:r>
              <a:rPr lang="en-US" sz="5200" dirty="0" smtClean="0">
                <a:solidFill>
                  <a:srgbClr val="0071EE"/>
                </a:solidFill>
                <a:latin typeface="Helvetica" charset="0"/>
              </a:rPr>
              <a:t>Retrieval</a:t>
            </a:r>
            <a:endParaRPr lang="en-US" dirty="0">
              <a:solidFill>
                <a:srgbClr val="0071EE"/>
              </a:solidFill>
              <a:cs typeface="+mn-cs"/>
            </a:endParaRPr>
          </a:p>
        </p:txBody>
      </p:sp>
      <p:sp>
        <p:nvSpPr>
          <p:cNvPr id="38" name="Text Box 251"/>
          <p:cNvSpPr txBox="1">
            <a:spLocks noChangeArrowheads="1"/>
          </p:cNvSpPr>
          <p:nvPr/>
        </p:nvSpPr>
        <p:spPr bwMode="auto">
          <a:xfrm>
            <a:off x="4088961" y="2523544"/>
            <a:ext cx="202398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baseline="30000" dirty="0" smtClean="0">
                <a:solidFill>
                  <a:srgbClr val="000000"/>
                </a:solidFill>
                <a:latin typeface="Helvetica" charset="0"/>
                <a:cs typeface="+mn-cs"/>
              </a:rPr>
              <a:t>1</a:t>
            </a:r>
            <a:r>
              <a:rPr lang="en-US" sz="2800" dirty="0" smtClean="0">
                <a:solidFill>
                  <a:srgbClr val="000000"/>
                </a:solidFill>
                <a:latin typeface="Helvetica" charset="0"/>
              </a:rPr>
              <a:t>Language Information and Learning Lab</a:t>
            </a:r>
            <a:r>
              <a:rPr lang="en-US" sz="2800" dirty="0" smtClean="0">
                <a:solidFill>
                  <a:srgbClr val="000000"/>
                </a:solidFill>
                <a:latin typeface="Helvetica" charset="0"/>
                <a:cs typeface="+mn-cs"/>
              </a:rPr>
              <a:t>, </a:t>
            </a:r>
            <a:r>
              <a:rPr lang="en-US" sz="2800" dirty="0">
                <a:solidFill>
                  <a:srgbClr val="000000"/>
                </a:solidFill>
                <a:latin typeface="Helvetica" charset="0"/>
                <a:cs typeface="+mn-cs"/>
              </a:rPr>
              <a:t>Yale </a:t>
            </a:r>
            <a:r>
              <a:rPr lang="en-US" sz="2800" dirty="0" smtClean="0">
                <a:solidFill>
                  <a:srgbClr val="000000"/>
                </a:solidFill>
                <a:latin typeface="Helvetica" charset="0"/>
                <a:cs typeface="+mn-cs"/>
              </a:rPr>
              <a:t>University, </a:t>
            </a:r>
            <a:r>
              <a:rPr lang="en-US" sz="2800" dirty="0">
                <a:solidFill>
                  <a:srgbClr val="000000"/>
                </a:solidFill>
                <a:latin typeface="Helvetica" charset="0"/>
                <a:cs typeface="+mn-cs"/>
              </a:rPr>
              <a:t>New Haven, </a:t>
            </a:r>
            <a:r>
              <a:rPr lang="en-US" sz="2800" dirty="0" smtClean="0">
                <a:solidFill>
                  <a:srgbClr val="000000"/>
                </a:solidFill>
                <a:latin typeface="Helvetica" charset="0"/>
                <a:cs typeface="+mn-cs"/>
              </a:rPr>
              <a:t>CT</a:t>
            </a:r>
            <a:endParaRPr lang="en-US" sz="2800" dirty="0">
              <a:solidFill>
                <a:srgbClr val="000000"/>
              </a:solidFill>
              <a:cs typeface="+mn-cs"/>
            </a:endParaRPr>
          </a:p>
        </p:txBody>
      </p:sp>
      <p:cxnSp>
        <p:nvCxnSpPr>
          <p:cNvPr id="39" name="Straight Connector 38"/>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 name="Text Box 38"/>
          <p:cNvSpPr txBox="1">
            <a:spLocks noChangeArrowheads="1"/>
          </p:cNvSpPr>
          <p:nvPr/>
        </p:nvSpPr>
        <p:spPr bwMode="auto">
          <a:xfrm>
            <a:off x="11517883" y="7241169"/>
            <a:ext cx="4312668"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Table 1. </a:t>
            </a:r>
            <a:r>
              <a:rPr lang="en-US" sz="1400" dirty="0" smtClean="0">
                <a:solidFill>
                  <a:srgbClr val="0071EE"/>
                </a:solidFill>
                <a:latin typeface="Helvetica" charset="0"/>
              </a:rPr>
              <a:t>MATERIAL Results by Re-Ranking System</a:t>
            </a:r>
            <a:endParaRPr lang="en-US" sz="1400" dirty="0">
              <a:solidFill>
                <a:srgbClr val="0071EE"/>
              </a:solidFill>
              <a:latin typeface="Helvetica" charset="0"/>
              <a:cs typeface="+mn-cs"/>
            </a:endParaRPr>
          </a:p>
        </p:txBody>
      </p:sp>
      <p:pic>
        <p:nvPicPr>
          <p:cNvPr id="41" name="Picture 6"/>
          <p:cNvPicPr>
            <a:picLocks noChangeAspect="1"/>
          </p:cNvPicPr>
          <p:nvPr/>
        </p:nvPicPr>
        <p:blipFill rotWithShape="1">
          <a:blip r:embed="rId2">
            <a:extLst>
              <a:ext uri="{28A0092B-C50C-407E-A947-70E740481C1C}">
                <a14:useLocalDpi xmlns:a14="http://schemas.microsoft.com/office/drawing/2010/main" val="0"/>
              </a:ext>
            </a:extLst>
          </a:blip>
          <a:srcRect b="6371"/>
          <a:stretch/>
        </p:blipFill>
        <p:spPr bwMode="auto">
          <a:xfrm>
            <a:off x="9660157" y="7908406"/>
            <a:ext cx="8025959" cy="735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38"/>
          <p:cNvSpPr txBox="1">
            <a:spLocks noChangeArrowheads="1"/>
          </p:cNvSpPr>
          <p:nvPr/>
        </p:nvSpPr>
        <p:spPr bwMode="auto">
          <a:xfrm>
            <a:off x="11288572" y="15627592"/>
            <a:ext cx="50849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a:t>
            </a:r>
            <a:r>
              <a:rPr lang="en-US" sz="1400" b="1" dirty="0" smtClean="0">
                <a:solidFill>
                  <a:srgbClr val="0071EE"/>
                </a:solidFill>
                <a:latin typeface="Helvetica" charset="0"/>
                <a:cs typeface="+mn-cs"/>
              </a:rPr>
              <a:t>1. </a:t>
            </a:r>
            <a:r>
              <a:rPr lang="en-US" sz="1400" dirty="0">
                <a:solidFill>
                  <a:srgbClr val="0071EE"/>
                </a:solidFill>
                <a:latin typeface="Helvetica" charset="0"/>
              </a:rPr>
              <a:t>Pre-Existing Monolingual Neural Re-ranking Models</a:t>
            </a:r>
          </a:p>
        </p:txBody>
      </p:sp>
      <p:sp>
        <p:nvSpPr>
          <p:cNvPr id="43" name="TextBox 42"/>
          <p:cNvSpPr txBox="1"/>
          <p:nvPr/>
        </p:nvSpPr>
        <p:spPr>
          <a:xfrm>
            <a:off x="24794308" y="2141865"/>
            <a:ext cx="1846662" cy="523220"/>
          </a:xfrm>
          <a:prstGeom prst="rect">
            <a:avLst/>
          </a:prstGeom>
          <a:noFill/>
        </p:spPr>
        <p:txBody>
          <a:bodyPr wrap="square" rtlCol="0">
            <a:spAutoFit/>
          </a:bodyPr>
          <a:lstStyle/>
          <a:p>
            <a:r>
              <a:rPr lang="en-US" sz="2800" dirty="0" smtClean="0">
                <a:latin typeface="Verdana" panose="020B0604030504040204" pitchFamily="34" charset="0"/>
                <a:ea typeface="Verdana" panose="020B0604030504040204" pitchFamily="34" charset="0"/>
                <a:cs typeface="Verdana" panose="020B0604030504040204" pitchFamily="34" charset="0"/>
              </a:rPr>
              <a:t>LILY Lab</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44" name="Picture 5" descr="C:\Users\Dragomir Radev\Dropbox\Drago\Yale_University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pic>
        <p:nvPicPr>
          <p:cNvPr id="46" name="Content Placeholder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8148" y="3873631"/>
            <a:ext cx="8266315" cy="3233714"/>
          </a:xfrm>
          <a:prstGeom prst="rect">
            <a:avLst/>
          </a:prstGeom>
        </p:spPr>
      </p:pic>
    </p:spTree>
    <p:extLst>
      <p:ext uri="{BB962C8B-B14F-4D97-AF65-F5344CB8AC3E}">
        <p14:creationId xmlns:p14="http://schemas.microsoft.com/office/powerpoint/2010/main" val="2008076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Existing Re-Ranking Models: CDSSM</a:t>
            </a:r>
            <a:endParaRPr lang="en-US" dirty="0"/>
          </a:p>
        </p:txBody>
      </p:sp>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75385" y="5661577"/>
            <a:ext cx="10432073" cy="7277464"/>
          </a:xfrm>
        </p:spPr>
      </p:pic>
    </p:spTree>
    <p:extLst>
      <p:ext uri="{BB962C8B-B14F-4D97-AF65-F5344CB8AC3E}">
        <p14:creationId xmlns:p14="http://schemas.microsoft.com/office/powerpoint/2010/main" val="441469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Existing Re-Ranking Models: DRMM</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3259" y="4632960"/>
            <a:ext cx="15923987" cy="8299939"/>
          </a:xfrm>
        </p:spPr>
      </p:pic>
    </p:spTree>
    <p:extLst>
      <p:ext uri="{BB962C8B-B14F-4D97-AF65-F5344CB8AC3E}">
        <p14:creationId xmlns:p14="http://schemas.microsoft.com/office/powerpoint/2010/main" val="475997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Evaluation Metrics</a:t>
            </a:r>
            <a:endParaRPr lang="en-US" dirty="0"/>
          </a:p>
        </p:txBody>
      </p:sp>
      <p:sp>
        <p:nvSpPr>
          <p:cNvPr id="3" name="Content Placeholder 2"/>
          <p:cNvSpPr>
            <a:spLocks noGrp="1"/>
          </p:cNvSpPr>
          <p:nvPr>
            <p:ph idx="1"/>
          </p:nvPr>
        </p:nvSpPr>
        <p:spPr/>
        <p:txBody>
          <a:bodyPr/>
          <a:lstStyle/>
          <a:p>
            <a:r>
              <a:rPr lang="en-US" dirty="0" smtClean="0"/>
              <a:t>MAP</a:t>
            </a:r>
          </a:p>
          <a:p>
            <a:r>
              <a:rPr lang="en-US" dirty="0" smtClean="0"/>
              <a:t>Precision@20</a:t>
            </a:r>
          </a:p>
          <a:p>
            <a:r>
              <a:rPr lang="en-US" dirty="0" smtClean="0"/>
              <a:t>NDCG@3, @5, @20</a:t>
            </a:r>
          </a:p>
          <a:p>
            <a:r>
              <a:rPr lang="en-US" dirty="0" smtClean="0"/>
              <a:t>AQWV</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7046" y="9226392"/>
            <a:ext cx="11252430" cy="5272878"/>
          </a:xfrm>
          <a:prstGeom prst="rect">
            <a:avLst/>
          </a:prstGeom>
        </p:spPr>
      </p:pic>
    </p:spTree>
    <p:extLst>
      <p:ext uri="{BB962C8B-B14F-4D97-AF65-F5344CB8AC3E}">
        <p14:creationId xmlns:p14="http://schemas.microsoft.com/office/powerpoint/2010/main" val="132604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7805" y="3048000"/>
            <a:ext cx="18978700" cy="7424310"/>
          </a:xfrm>
        </p:spPr>
      </p:pic>
    </p:spTree>
    <p:extLst>
      <p:ext uri="{BB962C8B-B14F-4D97-AF65-F5344CB8AC3E}">
        <p14:creationId xmlns:p14="http://schemas.microsoft.com/office/powerpoint/2010/main" val="518631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Future Research</a:t>
            </a:r>
            <a:endParaRPr lang="en-US" dirty="0"/>
          </a:p>
        </p:txBody>
      </p:sp>
      <p:sp>
        <p:nvSpPr>
          <p:cNvPr id="3" name="Content Placeholder 2"/>
          <p:cNvSpPr>
            <a:spLocks noGrp="1"/>
          </p:cNvSpPr>
          <p:nvPr>
            <p:ph idx="1"/>
          </p:nvPr>
        </p:nvSpPr>
        <p:spPr/>
        <p:txBody>
          <a:bodyPr/>
          <a:lstStyle/>
          <a:p>
            <a:r>
              <a:rPr lang="en-US" dirty="0" smtClean="0"/>
              <a:t>Training “in-house” so training on Swahili and testing on Swahili</a:t>
            </a:r>
          </a:p>
          <a:p>
            <a:r>
              <a:rPr lang="en-US" dirty="0" smtClean="0"/>
              <a:t>Expanding to other languages including Tagalog and Somali</a:t>
            </a:r>
          </a:p>
          <a:p>
            <a:r>
              <a:rPr lang="en-US" dirty="0" smtClean="0"/>
              <a:t>Combination of re-ranking systems</a:t>
            </a:r>
            <a:endParaRPr lang="en-US" dirty="0"/>
          </a:p>
        </p:txBody>
      </p:sp>
    </p:spTree>
    <p:extLst>
      <p:ext uri="{BB962C8B-B14F-4D97-AF65-F5344CB8AC3E}">
        <p14:creationId xmlns:p14="http://schemas.microsoft.com/office/powerpoint/2010/main" val="1453669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Acknowledgements</a:t>
            </a:r>
            <a:endParaRPr lang="en-US" dirty="0"/>
          </a:p>
        </p:txBody>
      </p:sp>
      <p:sp>
        <p:nvSpPr>
          <p:cNvPr id="3" name="Content Placeholder 2"/>
          <p:cNvSpPr>
            <a:spLocks noGrp="1"/>
          </p:cNvSpPr>
          <p:nvPr>
            <p:ph idx="1"/>
          </p:nvPr>
        </p:nvSpPr>
        <p:spPr/>
        <p:txBody>
          <a:bodyPr/>
          <a:lstStyle/>
          <a:p>
            <a:r>
              <a:rPr lang="en-US" dirty="0" err="1" smtClean="0"/>
              <a:t>Dragomir</a:t>
            </a:r>
            <a:r>
              <a:rPr lang="en-US" dirty="0" smtClean="0"/>
              <a:t> </a:t>
            </a:r>
            <a:r>
              <a:rPr lang="en-US" dirty="0"/>
              <a:t>Radev </a:t>
            </a:r>
          </a:p>
          <a:p>
            <a:r>
              <a:rPr lang="en-US" dirty="0" err="1" smtClean="0"/>
              <a:t>Rui</a:t>
            </a:r>
            <a:r>
              <a:rPr lang="en-US" dirty="0" smtClean="0"/>
              <a:t> </a:t>
            </a:r>
            <a:r>
              <a:rPr lang="en-US" dirty="0"/>
              <a:t>Zhang </a:t>
            </a:r>
            <a:endParaRPr lang="en-US" dirty="0" smtClean="0"/>
          </a:p>
          <a:p>
            <a:r>
              <a:rPr lang="en-US" dirty="0" smtClean="0"/>
              <a:t>Trevor Shim</a:t>
            </a:r>
          </a:p>
          <a:p>
            <a:r>
              <a:rPr lang="en-US" dirty="0" smtClean="0"/>
              <a:t>Garrett Bingham</a:t>
            </a:r>
          </a:p>
          <a:p>
            <a:r>
              <a:rPr lang="en-US" dirty="0" smtClean="0"/>
              <a:t>And all </a:t>
            </a:r>
            <a:r>
              <a:rPr lang="en-US" dirty="0"/>
              <a:t>others who have contributed to the overarching MATERIAL </a:t>
            </a:r>
            <a:r>
              <a:rPr lang="en-US" dirty="0" smtClean="0"/>
              <a:t>project</a:t>
            </a:r>
            <a:endParaRPr lang="en-US" dirty="0"/>
          </a:p>
        </p:txBody>
      </p:sp>
    </p:spTree>
    <p:extLst>
      <p:ext uri="{BB962C8B-B14F-4D97-AF65-F5344CB8AC3E}">
        <p14:creationId xmlns:p14="http://schemas.microsoft.com/office/powerpoint/2010/main" val="275871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99741"/>
            <a:ext cx="27432000" cy="2743200"/>
          </a:xfrm>
        </p:spPr>
        <p:txBody>
          <a:bodyPr>
            <a:noAutofit/>
          </a:bodyPr>
          <a:lstStyle/>
          <a:p>
            <a:pPr algn="ctr"/>
            <a:r>
              <a:rPr lang="en-US" sz="18000" dirty="0" smtClean="0"/>
              <a:t>Thank You!</a:t>
            </a:r>
            <a:endParaRPr lang="en-US" sz="18000" dirty="0"/>
          </a:p>
        </p:txBody>
      </p:sp>
    </p:spTree>
    <p:extLst>
      <p:ext uri="{BB962C8B-B14F-4D97-AF65-F5344CB8AC3E}">
        <p14:creationId xmlns:p14="http://schemas.microsoft.com/office/powerpoint/2010/main" val="138695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Cross-Lingual Document Detection</a:t>
            </a:r>
            <a:endParaRPr lang="en-US" dirty="0"/>
          </a:p>
        </p:txBody>
      </p:sp>
      <p:sp>
        <p:nvSpPr>
          <p:cNvPr id="3" name="Content Placeholder 2"/>
          <p:cNvSpPr>
            <a:spLocks noGrp="1"/>
          </p:cNvSpPr>
          <p:nvPr>
            <p:ph idx="1"/>
          </p:nvPr>
        </p:nvSpPr>
        <p:spPr/>
        <p:txBody>
          <a:bodyPr/>
          <a:lstStyle/>
          <a:p>
            <a:pPr defTabSz="914400">
              <a:spcBef>
                <a:spcPts val="0"/>
              </a:spcBef>
            </a:pPr>
            <a:r>
              <a:rPr lang="en-US" dirty="0" smtClean="0"/>
              <a:t>Purpose of Cross-Lingual Document Detection</a:t>
            </a:r>
            <a:endParaRPr lang="en-US" dirty="0"/>
          </a:p>
          <a:p>
            <a:pPr defTabSz="914400">
              <a:spcBef>
                <a:spcPts val="0"/>
              </a:spcBef>
            </a:pPr>
            <a:r>
              <a:rPr lang="en-US" dirty="0" smtClean="0"/>
              <a:t>Purpose of Incorporating Re-ranking systems</a:t>
            </a:r>
          </a:p>
        </p:txBody>
      </p:sp>
    </p:spTree>
    <p:extLst>
      <p:ext uri="{BB962C8B-B14F-4D97-AF65-F5344CB8AC3E}">
        <p14:creationId xmlns:p14="http://schemas.microsoft.com/office/powerpoint/2010/main" val="1987479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Cross-Lingual Document Detection</a:t>
            </a:r>
            <a:endParaRPr lang="en-US" dirty="0"/>
          </a:p>
        </p:txBody>
      </p:sp>
      <p:sp>
        <p:nvSpPr>
          <p:cNvPr id="3" name="Content Placeholder 2"/>
          <p:cNvSpPr>
            <a:spLocks noGrp="1"/>
          </p:cNvSpPr>
          <p:nvPr>
            <p:ph idx="1"/>
          </p:nvPr>
        </p:nvSpPr>
        <p:spPr/>
        <p:txBody>
          <a:bodyPr/>
          <a:lstStyle/>
          <a:p>
            <a:pPr defTabSz="914400">
              <a:spcBef>
                <a:spcPts val="0"/>
              </a:spcBef>
            </a:pPr>
            <a:r>
              <a:rPr lang="en-US" dirty="0" smtClean="0"/>
              <a:t>Purpose of Cross-Lingual Document Detection</a:t>
            </a:r>
            <a:endParaRPr lang="en-US" dirty="0"/>
          </a:p>
          <a:p>
            <a:pPr defTabSz="914400">
              <a:spcBef>
                <a:spcPts val="0"/>
              </a:spcBef>
            </a:pPr>
            <a:r>
              <a:rPr lang="en-US" dirty="0" smtClean="0"/>
              <a:t>Purpose of Incorporating Re-ranking systems</a:t>
            </a:r>
          </a:p>
          <a:p>
            <a:pPr lvl="1" defTabSz="914400">
              <a:spcBef>
                <a:spcPts val="0"/>
              </a:spcBef>
            </a:pPr>
            <a:r>
              <a:rPr lang="en-US" dirty="0" smtClean="0"/>
              <a:t>MatchPyramid</a:t>
            </a:r>
          </a:p>
          <a:p>
            <a:pPr lvl="1" defTabSz="914400">
              <a:spcBef>
                <a:spcPts val="0"/>
              </a:spcBef>
            </a:pPr>
            <a:r>
              <a:rPr lang="en-US" dirty="0" smtClean="0"/>
              <a:t>K-NRM</a:t>
            </a:r>
          </a:p>
          <a:p>
            <a:pPr lvl="1" defTabSz="914400">
              <a:spcBef>
                <a:spcPts val="0"/>
              </a:spcBef>
            </a:pPr>
            <a:r>
              <a:rPr lang="en-US" dirty="0" smtClean="0"/>
              <a:t>DUET</a:t>
            </a:r>
          </a:p>
          <a:p>
            <a:pPr lvl="1" defTabSz="914400">
              <a:spcBef>
                <a:spcPts val="0"/>
              </a:spcBef>
            </a:pPr>
            <a:r>
              <a:rPr lang="en-US" dirty="0" smtClean="0"/>
              <a:t>DSSM</a:t>
            </a:r>
          </a:p>
          <a:p>
            <a:pPr lvl="1" defTabSz="914400">
              <a:spcBef>
                <a:spcPts val="0"/>
              </a:spcBef>
            </a:pPr>
            <a:r>
              <a:rPr lang="en-US" dirty="0" smtClean="0"/>
              <a:t>CDSSM</a:t>
            </a:r>
          </a:p>
          <a:p>
            <a:pPr lvl="1" defTabSz="914400">
              <a:spcBef>
                <a:spcPts val="0"/>
              </a:spcBef>
            </a:pPr>
            <a:r>
              <a:rPr lang="en-US" dirty="0" smtClean="0"/>
              <a:t>DRMM</a:t>
            </a:r>
          </a:p>
        </p:txBody>
      </p:sp>
    </p:spTree>
    <p:extLst>
      <p:ext uri="{BB962C8B-B14F-4D97-AF65-F5344CB8AC3E}">
        <p14:creationId xmlns:p14="http://schemas.microsoft.com/office/powerpoint/2010/main" val="444111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Materials and Methods</a:t>
            </a:r>
            <a:endParaRPr lang="en-US" dirty="0"/>
          </a:p>
        </p:txBody>
      </p:sp>
      <p:sp>
        <p:nvSpPr>
          <p:cNvPr id="3" name="Content Placeholder 2"/>
          <p:cNvSpPr>
            <a:spLocks noGrp="1"/>
          </p:cNvSpPr>
          <p:nvPr>
            <p:ph idx="1"/>
          </p:nvPr>
        </p:nvSpPr>
        <p:spPr/>
        <p:txBody>
          <a:bodyPr/>
          <a:lstStyle/>
          <a:p>
            <a:r>
              <a:rPr lang="en-US" dirty="0" smtClean="0"/>
              <a:t>MATERIAL Dataset: QUERY 1 and DEV 1 (Tagalog and Swahili)</a:t>
            </a:r>
          </a:p>
          <a:p>
            <a:r>
              <a:rPr lang="en-US" dirty="0" err="1" smtClean="0"/>
              <a:t>GloVe</a:t>
            </a:r>
            <a:r>
              <a:rPr lang="en-US" dirty="0" smtClean="0"/>
              <a:t> Word Embeddings</a:t>
            </a:r>
            <a:endParaRPr lang="en-US" dirty="0"/>
          </a:p>
        </p:txBody>
      </p:sp>
    </p:spTree>
    <p:extLst>
      <p:ext uri="{BB962C8B-B14F-4D97-AF65-F5344CB8AC3E}">
        <p14:creationId xmlns:p14="http://schemas.microsoft.com/office/powerpoint/2010/main" val="354768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Evaluation Metrics</a:t>
            </a:r>
            <a:endParaRPr lang="en-US" dirty="0"/>
          </a:p>
        </p:txBody>
      </p:sp>
      <p:sp>
        <p:nvSpPr>
          <p:cNvPr id="3" name="Content Placeholder 2"/>
          <p:cNvSpPr>
            <a:spLocks noGrp="1"/>
          </p:cNvSpPr>
          <p:nvPr>
            <p:ph idx="1"/>
          </p:nvPr>
        </p:nvSpPr>
        <p:spPr/>
        <p:txBody>
          <a:bodyPr/>
          <a:lstStyle/>
          <a:p>
            <a:r>
              <a:rPr lang="en-US" dirty="0" smtClean="0"/>
              <a:t>MAP</a:t>
            </a:r>
          </a:p>
          <a:p>
            <a:r>
              <a:rPr lang="en-US" dirty="0" smtClean="0"/>
              <a:t>Precision@20</a:t>
            </a:r>
          </a:p>
          <a:p>
            <a:r>
              <a:rPr lang="en-US" dirty="0" smtClean="0"/>
              <a:t>NDCG@3, @5, @20</a:t>
            </a:r>
          </a:p>
          <a:p>
            <a:r>
              <a:rPr lang="en-US" dirty="0" smtClean="0"/>
              <a:t>AQWV</a:t>
            </a:r>
          </a:p>
          <a:p>
            <a:endParaRPr lang="en-US" dirty="0"/>
          </a:p>
        </p:txBody>
      </p:sp>
    </p:spTree>
    <p:extLst>
      <p:ext uri="{BB962C8B-B14F-4D97-AF65-F5344CB8AC3E}">
        <p14:creationId xmlns:p14="http://schemas.microsoft.com/office/powerpoint/2010/main" val="695560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1463040"/>
            <a:ext cx="20210583" cy="3169920"/>
          </a:xfrm>
        </p:spPr>
        <p:txBody>
          <a:bodyPr/>
          <a:lstStyle/>
          <a:p>
            <a:pPr algn="l"/>
            <a:r>
              <a:rPr lang="en-US" dirty="0" smtClean="0"/>
              <a:t>Existing Re-Ranking Models: MatchPyramid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89244" y="3048000"/>
            <a:ext cx="9825893" cy="11804043"/>
          </a:xfrm>
        </p:spPr>
      </p:pic>
    </p:spTree>
    <p:extLst>
      <p:ext uri="{BB962C8B-B14F-4D97-AF65-F5344CB8AC3E}">
        <p14:creationId xmlns:p14="http://schemas.microsoft.com/office/powerpoint/2010/main" val="79188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Existing Re-Ranking Models: K-NRM</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21841" y="3914225"/>
            <a:ext cx="15558184" cy="9309405"/>
          </a:xfrm>
        </p:spPr>
      </p:pic>
    </p:spTree>
    <p:extLst>
      <p:ext uri="{BB962C8B-B14F-4D97-AF65-F5344CB8AC3E}">
        <p14:creationId xmlns:p14="http://schemas.microsoft.com/office/powerpoint/2010/main" val="2099935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Existing Re-Ranking Models: DUET</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8910" y="3048000"/>
            <a:ext cx="6532685" cy="11758833"/>
          </a:xfrm>
        </p:spPr>
      </p:pic>
    </p:spTree>
    <p:extLst>
      <p:ext uri="{BB962C8B-B14F-4D97-AF65-F5344CB8AC3E}">
        <p14:creationId xmlns:p14="http://schemas.microsoft.com/office/powerpoint/2010/main" val="721184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Existing Re-Ranking Models: DSSM</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322" y="5054990"/>
            <a:ext cx="16325862" cy="7215346"/>
          </a:xfrm>
        </p:spPr>
      </p:pic>
    </p:spTree>
    <p:extLst>
      <p:ext uri="{BB962C8B-B14F-4D97-AF65-F5344CB8AC3E}">
        <p14:creationId xmlns:p14="http://schemas.microsoft.com/office/powerpoint/2010/main" val="11527994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2202</TotalTime>
  <Words>1976</Words>
  <Application>Microsoft Macintosh PowerPoint</Application>
  <PresentationFormat>Custom</PresentationFormat>
  <Paragraphs>104</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Helvetica</vt:lpstr>
      <vt:lpstr>Trebuchet MS</vt:lpstr>
      <vt:lpstr>Verdana</vt:lpstr>
      <vt:lpstr>Wingdings 3</vt:lpstr>
      <vt:lpstr>Facet</vt:lpstr>
      <vt:lpstr>PowerPoint Presentation</vt:lpstr>
      <vt:lpstr>Cross-Lingual Document Detection</vt:lpstr>
      <vt:lpstr>Cross-Lingual Document Detection</vt:lpstr>
      <vt:lpstr>Materials and Methods</vt:lpstr>
      <vt:lpstr>Evaluation Metrics</vt:lpstr>
      <vt:lpstr>Existing Re-Ranking Models: MatchPyramid</vt:lpstr>
      <vt:lpstr>Existing Re-Ranking Models: K-NRM</vt:lpstr>
      <vt:lpstr>Existing Re-Ranking Models: DUET</vt:lpstr>
      <vt:lpstr>Existing Re-Ranking Models: DSSM</vt:lpstr>
      <vt:lpstr>Existing Re-Ranking Models: CDSSM</vt:lpstr>
      <vt:lpstr>Existing Re-Ranking Models: DRMM</vt:lpstr>
      <vt:lpstr>Evaluation Metrics</vt:lpstr>
      <vt:lpstr>Results</vt:lpstr>
      <vt:lpstr>Future Research</vt:lpstr>
      <vt:lpstr>Acknowledgements</vt:lpstr>
      <vt:lpstr>Thank You!</vt:lpstr>
    </vt:vector>
  </TitlesOfParts>
  <Company>photo+design</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Caitlin Westerfield</cp:lastModifiedBy>
  <cp:revision>44</cp:revision>
  <dcterms:created xsi:type="dcterms:W3CDTF">2013-06-13T16:39:06Z</dcterms:created>
  <dcterms:modified xsi:type="dcterms:W3CDTF">2018-12-13T05:36:20Z</dcterms:modified>
</cp:coreProperties>
</file>