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59" r:id="rId2"/>
    <p:sldId id="402" r:id="rId3"/>
    <p:sldId id="322" r:id="rId4"/>
    <p:sldId id="470" r:id="rId5"/>
    <p:sldId id="459" r:id="rId6"/>
    <p:sldId id="471" r:id="rId7"/>
    <p:sldId id="472" r:id="rId8"/>
    <p:sldId id="473" r:id="rId9"/>
    <p:sldId id="460" r:id="rId10"/>
    <p:sldId id="474" r:id="rId11"/>
    <p:sldId id="468" r:id="rId12"/>
    <p:sldId id="475" r:id="rId13"/>
    <p:sldId id="476" r:id="rId14"/>
    <p:sldId id="477" r:id="rId15"/>
    <p:sldId id="478" r:id="rId16"/>
    <p:sldId id="479" r:id="rId17"/>
    <p:sldId id="480" r:id="rId18"/>
    <p:sldId id="481" r:id="rId19"/>
    <p:sldId id="461" r:id="rId20"/>
    <p:sldId id="31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84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588AD-8870-4520-B154-6AFCB8C79F0E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6A3F0-563B-4B27-8E69-064E3857E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84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51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7BD27-444A-4100-9405-91855C849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C06D53-47EF-49F1-9ABB-8CA3B37ED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D6F3F-6270-49B6-A7B1-882287AE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154D-9C15-45A3-B6D0-0BC3336B43A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D3BE0-3FAA-43E3-8E8E-CB7567E7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7639FB-C3B0-4E98-A130-908B6F89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BDD8-4499-4CEF-A41C-E40900355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66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5B5A4-CB99-4B06-A83B-72F24E74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1A8177-D9DF-44A3-BFF0-B667448AF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04FAB-8D81-4742-8510-55572230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154D-9C15-45A3-B6D0-0BC3336B43A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73236-13FB-40EC-8607-D27742A6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65A95-4161-489E-B2CF-4FA1E616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BDD8-4499-4CEF-A41C-E40900355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48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650EE5-1F61-45D1-B8C2-1D04D581D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0876FB-22C9-444D-B33E-B8D445FA0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E12BE-2A0B-4EF9-BA3A-37949433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154D-9C15-45A3-B6D0-0BC3336B43A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97314-CA28-4D60-80DC-DDEEAB29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F0A72-0F88-43CA-811A-EBFDD2C1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BDD8-4499-4CEF-A41C-E40900355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272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1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F2AAB-16CB-439A-9DBC-E73AC2EB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BCE63-9FF7-4D8D-964B-AA9C3BD23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9EF25-5EA0-4E37-9404-DE545BAB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154D-9C15-45A3-B6D0-0BC3336B43A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90386-AB51-4D2C-A913-24BDF5E1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79420A-9538-40B7-B1AC-48216AC1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BDD8-4499-4CEF-A41C-E40900355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55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EFCBA-F4CE-48BE-8FBF-EAF4D2011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922DE8-FE92-49E8-9B36-6C47BFF95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C724F-3728-4CB7-A5B9-C2B071A4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154D-9C15-45A3-B6D0-0BC3336B43A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7889F-4E17-4453-9EF4-C29A4C8B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ED398-37AA-4B7A-807F-E17B016D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BDD8-4499-4CEF-A41C-E40900355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1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7A9AE-B3F6-4F49-923D-E7780F3CF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48363-9177-4A5A-B96C-8C70100F3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124208-FBF0-4725-BBF5-607E1B5F2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7A351C-3DD7-4EFD-8B43-4A2D0FB5B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154D-9C15-45A3-B6D0-0BC3336B43A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B64858-8269-4501-B27E-6F111C35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F49483-B003-4AE5-9585-F6A0BB24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BDD8-4499-4CEF-A41C-E40900355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35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22137-61B4-40C0-9938-45E23C6A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EA1EB1-C145-4A9E-82C7-892CDE485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5E5EFF-A8F8-4B97-AA87-CAE06D58A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F20E21-FEB2-48A3-8722-1F3F7A81C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CCE2BB-B63D-442D-9850-E06D20579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81B044-CB5A-4E39-9E03-D5B4C389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154D-9C15-45A3-B6D0-0BC3336B43A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9AF136-5188-4FA1-B46D-D390D45B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11A9DD-54DA-4778-9023-4A474301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BDD8-4499-4CEF-A41C-E40900355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1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C5201-1B3C-4F30-B9E5-3F0470A2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E76FEB-A21B-4A8F-8E62-3680ABDA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154D-9C15-45A3-B6D0-0BC3336B43A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4E9F8C-C7F5-4BED-B859-CE3A2B51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F97AA8-8C44-4F6F-9206-02D6647A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BDD8-4499-4CEF-A41C-E40900355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7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A6FE36-C291-4A92-BD4F-E907D889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154D-9C15-45A3-B6D0-0BC3336B43A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976645-741B-4EB7-ACC6-E3BF643B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E20971-EC9F-4B53-8883-115F97F5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BDD8-4499-4CEF-A41C-E40900355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5DA23-D59F-4E1D-BE61-7A2D7376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004B8-B0B3-477D-A95A-5A520582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EA4FE0-4759-4427-88D1-78FFF11EA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93C3A3-5C95-42A7-BCBF-51092B6B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154D-9C15-45A3-B6D0-0BC3336B43A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1DF3A0-DB70-4D4A-AAAE-ECD4B0B7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25B87B-3450-4DF1-8B8D-B6FE8D78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BDD8-4499-4CEF-A41C-E40900355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70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B7173-15E4-4D19-93C8-690302A4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CAC7C5-3AC0-40B0-9875-6BDC6B6CF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925FEC-0543-4A1C-8968-294A4BE07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CDEF4E-6507-4F1E-A65E-3AE91030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154D-9C15-45A3-B6D0-0BC3336B43A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20E5B9-6801-47D2-B78E-7E9430F1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671A89-7B10-4C83-A34D-33C12005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BDD8-4499-4CEF-A41C-E40900355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3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28C2B9-8593-4B44-BE48-9471E353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3818C-6666-40D1-9C80-4FC746520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937FFC-1227-4A16-B463-A145A8B70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154D-9C15-45A3-B6D0-0BC3336B43A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FA207-D6FB-468D-80BD-B968DC2D2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F9204-4CFF-47BA-943B-8E78A5633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FBDD8-4499-4CEF-A41C-E40900355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40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240704" y="-15243"/>
            <a:ext cx="7246264" cy="7289736"/>
            <a:chOff x="-180528" y="-11432"/>
            <a:chExt cx="5125768" cy="5156519"/>
          </a:xfrm>
        </p:grpSpPr>
        <p:sp>
          <p:nvSpPr>
            <p:cNvPr id="3324" name="Freeform 3305"/>
            <p:cNvSpPr/>
            <p:nvPr/>
          </p:nvSpPr>
          <p:spPr bwMode="auto">
            <a:xfrm>
              <a:off x="-180528" y="-11432"/>
              <a:ext cx="5108575" cy="5146675"/>
            </a:xfrm>
            <a:custGeom>
              <a:avLst/>
              <a:gdLst>
                <a:gd name="T0" fmla="*/ 2365 w 3218"/>
                <a:gd name="T1" fmla="*/ 0 h 3242"/>
                <a:gd name="T2" fmla="*/ 0 w 3218"/>
                <a:gd name="T3" fmla="*/ 0 h 3242"/>
                <a:gd name="T4" fmla="*/ 0 w 3218"/>
                <a:gd name="T5" fmla="*/ 2356 h 3242"/>
                <a:gd name="T6" fmla="*/ 885 w 3218"/>
                <a:gd name="T7" fmla="*/ 3242 h 3242"/>
                <a:gd name="T8" fmla="*/ 3218 w 3218"/>
                <a:gd name="T9" fmla="*/ 907 h 3242"/>
                <a:gd name="T10" fmla="*/ 3218 w 3218"/>
                <a:gd name="T11" fmla="*/ 854 h 3242"/>
                <a:gd name="T12" fmla="*/ 2365 w 3218"/>
                <a:gd name="T13" fmla="*/ 0 h 3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8" h="3242">
                  <a:moveTo>
                    <a:pt x="2365" y="0"/>
                  </a:moveTo>
                  <a:lnTo>
                    <a:pt x="0" y="0"/>
                  </a:lnTo>
                  <a:lnTo>
                    <a:pt x="0" y="2356"/>
                  </a:lnTo>
                  <a:lnTo>
                    <a:pt x="885" y="3242"/>
                  </a:lnTo>
                  <a:lnTo>
                    <a:pt x="3218" y="907"/>
                  </a:lnTo>
                  <a:lnTo>
                    <a:pt x="3218" y="854"/>
                  </a:lnTo>
                  <a:lnTo>
                    <a:pt x="2365" y="0"/>
                  </a:lnTo>
                  <a:close/>
                </a:path>
              </a:pathLst>
            </a:custGeom>
            <a:solidFill>
              <a:srgbClr val="FBF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25" name="Freeform 3306"/>
            <p:cNvSpPr/>
            <p:nvPr/>
          </p:nvSpPr>
          <p:spPr bwMode="auto">
            <a:xfrm>
              <a:off x="-163335" y="-1588"/>
              <a:ext cx="5108575" cy="5146675"/>
            </a:xfrm>
            <a:custGeom>
              <a:avLst/>
              <a:gdLst>
                <a:gd name="T0" fmla="*/ 2365 w 3218"/>
                <a:gd name="T1" fmla="*/ 0 h 3242"/>
                <a:gd name="T2" fmla="*/ 0 w 3218"/>
                <a:gd name="T3" fmla="*/ 0 h 3242"/>
                <a:gd name="T4" fmla="*/ 0 w 3218"/>
                <a:gd name="T5" fmla="*/ 2356 h 3242"/>
                <a:gd name="T6" fmla="*/ 885 w 3218"/>
                <a:gd name="T7" fmla="*/ 3242 h 3242"/>
                <a:gd name="T8" fmla="*/ 3218 w 3218"/>
                <a:gd name="T9" fmla="*/ 907 h 3242"/>
                <a:gd name="T10" fmla="*/ 3218 w 3218"/>
                <a:gd name="T11" fmla="*/ 854 h 3242"/>
                <a:gd name="T12" fmla="*/ 2365 w 3218"/>
                <a:gd name="T13" fmla="*/ 0 h 3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8" h="3242">
                  <a:moveTo>
                    <a:pt x="2365" y="0"/>
                  </a:moveTo>
                  <a:lnTo>
                    <a:pt x="0" y="0"/>
                  </a:lnTo>
                  <a:lnTo>
                    <a:pt x="0" y="2356"/>
                  </a:lnTo>
                  <a:lnTo>
                    <a:pt x="885" y="3242"/>
                  </a:lnTo>
                  <a:lnTo>
                    <a:pt x="3218" y="907"/>
                  </a:lnTo>
                  <a:lnTo>
                    <a:pt x="3218" y="854"/>
                  </a:lnTo>
                  <a:lnTo>
                    <a:pt x="23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755771" y="281861"/>
              <a:ext cx="2229488" cy="2232243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755771" y="2514104"/>
              <a:ext cx="2229488" cy="2230865"/>
            </a:xfrm>
            <a:custGeom>
              <a:avLst/>
              <a:gdLst>
                <a:gd name="T0" fmla="*/ 809 w 1619"/>
                <a:gd name="T1" fmla="*/ 1620 h 1620"/>
                <a:gd name="T2" fmla="*/ 0 w 1619"/>
                <a:gd name="T3" fmla="*/ 810 h 1620"/>
                <a:gd name="T4" fmla="*/ 809 w 1619"/>
                <a:gd name="T5" fmla="*/ 0 h 1620"/>
                <a:gd name="T6" fmla="*/ 1619 w 1619"/>
                <a:gd name="T7" fmla="*/ 810 h 1620"/>
                <a:gd name="T8" fmla="*/ 809 w 1619"/>
                <a:gd name="T9" fmla="*/ 162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0">
                  <a:moveTo>
                    <a:pt x="809" y="1620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0"/>
                  </a:lnTo>
                  <a:close/>
                </a:path>
              </a:pathLst>
            </a:custGeom>
            <a:solidFill>
              <a:srgbClr val="961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1869827" y="1397295"/>
              <a:ext cx="2230865" cy="2232243"/>
            </a:xfrm>
            <a:custGeom>
              <a:avLst/>
              <a:gdLst>
                <a:gd name="T0" fmla="*/ 810 w 1620"/>
                <a:gd name="T1" fmla="*/ 1621 h 1621"/>
                <a:gd name="T2" fmla="*/ 0 w 1620"/>
                <a:gd name="T3" fmla="*/ 811 h 1621"/>
                <a:gd name="T4" fmla="*/ 810 w 1620"/>
                <a:gd name="T5" fmla="*/ 0 h 1621"/>
                <a:gd name="T6" fmla="*/ 1620 w 1620"/>
                <a:gd name="T7" fmla="*/ 811 h 1621"/>
                <a:gd name="T8" fmla="*/ 810 w 1620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0" h="1621">
                  <a:moveTo>
                    <a:pt x="810" y="1621"/>
                  </a:moveTo>
                  <a:lnTo>
                    <a:pt x="0" y="811"/>
                  </a:lnTo>
                  <a:lnTo>
                    <a:pt x="810" y="0"/>
                  </a:lnTo>
                  <a:lnTo>
                    <a:pt x="1620" y="811"/>
                  </a:lnTo>
                  <a:lnTo>
                    <a:pt x="810" y="1621"/>
                  </a:lnTo>
                  <a:close/>
                </a:path>
              </a:pathLst>
            </a:custGeom>
            <a:solidFill>
              <a:srgbClr val="B71C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10" name="Freeform 3297"/>
            <p:cNvSpPr/>
            <p:nvPr/>
          </p:nvSpPr>
          <p:spPr bwMode="auto">
            <a:xfrm>
              <a:off x="100316" y="1114832"/>
              <a:ext cx="2796817" cy="2798546"/>
            </a:xfrm>
            <a:custGeom>
              <a:avLst/>
              <a:gdLst>
                <a:gd name="T0" fmla="*/ 1619 w 3239"/>
                <a:gd name="T1" fmla="*/ 3241 h 3241"/>
                <a:gd name="T2" fmla="*/ 0 w 3239"/>
                <a:gd name="T3" fmla="*/ 1620 h 3241"/>
                <a:gd name="T4" fmla="*/ 1619 w 3239"/>
                <a:gd name="T5" fmla="*/ 0 h 3241"/>
                <a:gd name="T6" fmla="*/ 3239 w 3239"/>
                <a:gd name="T7" fmla="*/ 1620 h 3241"/>
                <a:gd name="T8" fmla="*/ 1619 w 3239"/>
                <a:gd name="T9" fmla="*/ 3241 h 3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9" h="3241">
                  <a:moveTo>
                    <a:pt x="1619" y="3241"/>
                  </a:moveTo>
                  <a:lnTo>
                    <a:pt x="0" y="1620"/>
                  </a:lnTo>
                  <a:lnTo>
                    <a:pt x="1619" y="0"/>
                  </a:lnTo>
                  <a:lnTo>
                    <a:pt x="3239" y="1620"/>
                  </a:lnTo>
                  <a:lnTo>
                    <a:pt x="1619" y="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87" t="445" r="10012" b="-445"/>
            <a:stretch>
              <a:fillRect/>
            </a:stretch>
          </p:blipFill>
          <p:spPr>
            <a:xfrm>
              <a:off x="230613" y="1256278"/>
              <a:ext cx="2539608" cy="2539608"/>
            </a:xfrm>
            <a:prstGeom prst="diamond">
              <a:avLst/>
            </a:prstGeom>
          </p:spPr>
        </p:pic>
      </p:grpSp>
      <p:sp>
        <p:nvSpPr>
          <p:cNvPr id="28" name="矩形 27"/>
          <p:cNvSpPr/>
          <p:nvPr/>
        </p:nvSpPr>
        <p:spPr>
          <a:xfrm>
            <a:off x="7514225" y="3415321"/>
            <a:ext cx="5078213" cy="57605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</a:rPr>
              <a:t>成员：何晨旭 陈羽靖 陈明香</a:t>
            </a:r>
          </a:p>
        </p:txBody>
      </p:sp>
      <p:sp>
        <p:nvSpPr>
          <p:cNvPr id="29" name="矩形 28"/>
          <p:cNvSpPr/>
          <p:nvPr/>
        </p:nvSpPr>
        <p:spPr>
          <a:xfrm>
            <a:off x="5465753" y="2342405"/>
            <a:ext cx="781994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网红机器人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开题报告</a:t>
            </a:r>
          </a:p>
          <a:p>
            <a:pPr>
              <a:defRPr/>
            </a:pPr>
            <a:endParaRPr lang="zh-CN" altLang="en-US" sz="4800" b="1" spc="400" dirty="0">
              <a:solidFill>
                <a:srgbClr val="333333"/>
              </a:solidFill>
              <a:cs typeface="+mn-ea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5615948" y="3292667"/>
            <a:ext cx="665202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612728" y="3429000"/>
            <a:ext cx="581997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780460" y="4079264"/>
            <a:ext cx="34875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8112224" y="5231876"/>
            <a:ext cx="4594179" cy="3491824"/>
            <a:chOff x="6084168" y="3923907"/>
            <a:chExt cx="3445634" cy="2618868"/>
          </a:xfrm>
        </p:grpSpPr>
        <p:sp>
          <p:nvSpPr>
            <p:cNvPr id="41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/>
            </a:p>
          </p:txBody>
        </p:sp>
        <p:sp>
          <p:nvSpPr>
            <p:cNvPr id="42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886519" y="441995"/>
            <a:ext cx="5008102" cy="74898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267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rPr>
              <a:t>系统方案</a:t>
            </a:r>
            <a:r>
              <a:rPr lang="en-US" altLang="zh-CN" sz="4267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rPr>
              <a:t>&amp;</a:t>
            </a:r>
            <a:r>
              <a:rPr lang="zh-CN" altLang="en-US" sz="4267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rPr>
              <a:t>技术路线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720757" y="-797444"/>
            <a:ext cx="2866773" cy="2178903"/>
            <a:chOff x="6084168" y="3923907"/>
            <a:chExt cx="3445634" cy="2618868"/>
          </a:xfrm>
        </p:grpSpPr>
        <p:sp>
          <p:nvSpPr>
            <p:cNvPr id="15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/>
            </a:p>
          </p:txBody>
        </p:sp>
        <p:sp>
          <p:nvSpPr>
            <p:cNvPr id="16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013062" y="887609"/>
            <a:ext cx="5670955" cy="4466151"/>
            <a:chOff x="14673" y="337"/>
            <a:chExt cx="17990" cy="7163"/>
          </a:xfrm>
        </p:grpSpPr>
        <p:sp>
          <p:nvSpPr>
            <p:cNvPr id="2" name="文本框 1"/>
            <p:cNvSpPr txBox="1"/>
            <p:nvPr/>
          </p:nvSpPr>
          <p:spPr>
            <a:xfrm>
              <a:off x="14673" y="337"/>
              <a:ext cx="3639" cy="1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5333" dirty="0">
                <a:latin typeface="TypeLand 康熙字典體試用版" charset="-120"/>
                <a:ea typeface="TypeLand 康熙字典體試用版" charset="-120"/>
                <a:sym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074" y="3329"/>
              <a:ext cx="16589" cy="4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ts val="2400"/>
                </a:lnSpc>
              </a:pPr>
              <a:r>
                <a:rPr lang="en-US" altLang="zh-CN" sz="3200" b="1" dirty="0"/>
                <a:t>1. </a:t>
              </a:r>
              <a:r>
                <a:rPr lang="zh-CN" altLang="en-US" sz="3200" b="1" dirty="0"/>
                <a:t>机器人的机械结构</a:t>
              </a:r>
              <a:endParaRPr lang="en-US" altLang="zh-CN" sz="3200" b="1" dirty="0"/>
            </a:p>
            <a:p>
              <a:pPr lvl="0">
                <a:lnSpc>
                  <a:spcPts val="2400"/>
                </a:lnSpc>
              </a:pPr>
              <a:endParaRPr lang="en-US" altLang="zh-CN" sz="2400" b="1" dirty="0"/>
            </a:p>
            <a:p>
              <a:pPr lvl="0">
                <a:lnSpc>
                  <a:spcPts val="3000"/>
                </a:lnSpc>
              </a:pPr>
              <a:r>
                <a:rPr lang="zh-CN" altLang="zh-CN" sz="2600" dirty="0"/>
                <a:t>机器人的驱动系统由左右两个马达组成，左右两部分都可以前景后退。通过左右的协调完成运动行为。</a:t>
              </a:r>
              <a:endParaRPr lang="en-US" altLang="zh-CN" sz="2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2A971AE-8060-45BD-92D0-81F06DC37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88839"/>
            <a:ext cx="6098915" cy="457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5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12C83C5B-4BFE-4878-81EA-EA60AADAA07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10" y="3438419"/>
            <a:ext cx="2424430" cy="173101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B326C73-C889-465F-8CF6-86DCA0742AA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57" y="3450214"/>
            <a:ext cx="2424430" cy="17310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75D3921-8303-4D1A-A063-5B7441882AD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366" y="3416347"/>
            <a:ext cx="2513965" cy="177228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86519" y="441995"/>
            <a:ext cx="5008102" cy="74898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267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rPr>
              <a:t>系统方案</a:t>
            </a:r>
            <a:r>
              <a:rPr lang="en-US" altLang="zh-CN" sz="4267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rPr>
              <a:t>&amp;</a:t>
            </a:r>
            <a:r>
              <a:rPr lang="zh-CN" altLang="en-US" sz="4267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rPr>
              <a:t>技术路线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720757" y="-797444"/>
            <a:ext cx="2866773" cy="2178903"/>
            <a:chOff x="6084168" y="3923907"/>
            <a:chExt cx="3445634" cy="2618868"/>
          </a:xfrm>
        </p:grpSpPr>
        <p:sp>
          <p:nvSpPr>
            <p:cNvPr id="15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/>
            </a:p>
          </p:txBody>
        </p:sp>
        <p:sp>
          <p:nvSpPr>
            <p:cNvPr id="16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/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9480E2CA-F932-42BC-9E71-B5C83F47163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689" y="3397144"/>
            <a:ext cx="2518410" cy="1798320"/>
          </a:xfrm>
          <a:prstGeom prst="rect">
            <a:avLst/>
          </a:prstGeom>
        </p:spPr>
      </p:pic>
      <p:sp>
        <p:nvSpPr>
          <p:cNvPr id="24" name="矩形 6">
            <a:extLst>
              <a:ext uri="{FF2B5EF4-FFF2-40B4-BE49-F238E27FC236}">
                <a16:creationId xmlns:a16="http://schemas.microsoft.com/office/drawing/2014/main" id="{2A74AC8D-94C6-4319-A7F5-F1871980B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091" y="5125776"/>
            <a:ext cx="27128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 spc="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右转</a:t>
            </a:r>
            <a:endParaRPr lang="en-US" altLang="zh-CN" sz="2000" kern="0" spc="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5" name="矩形 6">
            <a:extLst>
              <a:ext uri="{FF2B5EF4-FFF2-40B4-BE49-F238E27FC236}">
                <a16:creationId xmlns:a16="http://schemas.microsoft.com/office/drawing/2014/main" id="{666A8F3B-3FD4-46C3-9250-394019BAC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852" y="5113981"/>
            <a:ext cx="2712819" cy="64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 spc="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左转</a:t>
            </a:r>
            <a:endParaRPr lang="en-US" altLang="zh-CN" sz="2000" kern="0" spc="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/>
            <a:endParaRPr lang="en-US" altLang="zh-CN" sz="1600" kern="0" spc="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6" name="矩形 6">
            <a:extLst>
              <a:ext uri="{FF2B5EF4-FFF2-40B4-BE49-F238E27FC236}">
                <a16:creationId xmlns:a16="http://schemas.microsoft.com/office/drawing/2014/main" id="{1E75A67D-98A8-4D24-9C0F-945E41E20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8689" y="5113981"/>
            <a:ext cx="2712819" cy="64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 spc="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后退</a:t>
            </a:r>
            <a:endParaRPr lang="en-US" altLang="zh-CN" sz="2000" kern="0" spc="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/>
            <a:endParaRPr lang="en-US" altLang="zh-CN" sz="1600" kern="0" spc="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58084F2-5FB9-44CF-AE5E-D331DB35BB86}"/>
              </a:ext>
            </a:extLst>
          </p:cNvPr>
          <p:cNvSpPr txBox="1"/>
          <p:nvPr/>
        </p:nvSpPr>
        <p:spPr>
          <a:xfrm>
            <a:off x="1886519" y="2201975"/>
            <a:ext cx="52293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400"/>
              </a:lnSpc>
            </a:pPr>
            <a:r>
              <a:rPr lang="en-US" altLang="zh-CN" sz="3200" b="1" dirty="0"/>
              <a:t>2. </a:t>
            </a:r>
            <a:r>
              <a:rPr lang="zh-CN" altLang="en-US" sz="3200" b="1" dirty="0"/>
              <a:t>机器人转向的实现方法</a:t>
            </a:r>
            <a:endParaRPr lang="en-US" altLang="zh-CN" sz="3200" b="1" dirty="0"/>
          </a:p>
          <a:p>
            <a:pPr algn="ctr"/>
            <a:endParaRPr lang="en-US" altLang="zh-CN" sz="1600" kern="0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/>
            <a:endParaRPr lang="en-US" altLang="zh-CN" sz="1600" kern="0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/>
            <a:endParaRPr lang="en-US" altLang="zh-CN" sz="1600" kern="0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8" name="矩形 6">
            <a:extLst>
              <a:ext uri="{FF2B5EF4-FFF2-40B4-BE49-F238E27FC236}">
                <a16:creationId xmlns:a16="http://schemas.microsoft.com/office/drawing/2014/main" id="{D973A222-B896-4B19-B8A8-6038D8693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938" y="5125776"/>
            <a:ext cx="2712819" cy="64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 spc="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前进</a:t>
            </a:r>
            <a:endParaRPr lang="en-US" altLang="zh-CN" sz="2000" kern="0" spc="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/>
            <a:endParaRPr lang="en-US" altLang="zh-CN" sz="1600" kern="0" spc="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886519" y="441995"/>
            <a:ext cx="5008102" cy="74898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267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rPr>
              <a:t>系统方案</a:t>
            </a:r>
            <a:r>
              <a:rPr lang="en-US" altLang="zh-CN" sz="4267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rPr>
              <a:t>&amp;</a:t>
            </a:r>
            <a:r>
              <a:rPr lang="zh-CN" altLang="en-US" sz="4267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rPr>
              <a:t>技术路线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720757" y="-797444"/>
            <a:ext cx="2866773" cy="2178903"/>
            <a:chOff x="6084168" y="3923907"/>
            <a:chExt cx="3445634" cy="2618868"/>
          </a:xfrm>
        </p:grpSpPr>
        <p:sp>
          <p:nvSpPr>
            <p:cNvPr id="15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/>
            </a:p>
          </p:txBody>
        </p:sp>
        <p:sp>
          <p:nvSpPr>
            <p:cNvPr id="16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013062" y="887609"/>
            <a:ext cx="5704684" cy="6073541"/>
            <a:chOff x="14673" y="337"/>
            <a:chExt cx="18097" cy="9741"/>
          </a:xfrm>
        </p:grpSpPr>
        <p:sp>
          <p:nvSpPr>
            <p:cNvPr id="2" name="文本框 1"/>
            <p:cNvSpPr txBox="1"/>
            <p:nvPr/>
          </p:nvSpPr>
          <p:spPr>
            <a:xfrm>
              <a:off x="14673" y="337"/>
              <a:ext cx="3639" cy="1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5333" dirty="0">
                <a:latin typeface="TypeLand 康熙字典體試用版" charset="-120"/>
                <a:ea typeface="TypeLand 康熙字典體試用版" charset="-120"/>
                <a:sym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181" y="1341"/>
              <a:ext cx="16589" cy="8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ts val="2400"/>
                </a:lnSpc>
              </a:pPr>
              <a:r>
                <a:rPr lang="en-US" altLang="zh-CN" sz="3200" b="1" dirty="0"/>
                <a:t>3. </a:t>
              </a:r>
              <a:r>
                <a:rPr lang="zh-CN" altLang="en-US" sz="3200" b="1" dirty="0"/>
                <a:t>超声波避障</a:t>
              </a:r>
              <a:endParaRPr lang="en-US" altLang="zh-CN" sz="3200" b="1" dirty="0"/>
            </a:p>
            <a:p>
              <a:pPr lvl="0">
                <a:lnSpc>
                  <a:spcPts val="2400"/>
                </a:lnSpc>
              </a:pPr>
              <a:endParaRPr lang="en-US" altLang="zh-CN" sz="2400" b="1" dirty="0"/>
            </a:p>
            <a:p>
              <a:r>
                <a:rPr lang="zh-CN" altLang="zh-CN" sz="2600" dirty="0"/>
                <a:t>机器人通过超声波模块来进行障碍物的检测，由前、左、右三个传感器感知周围障碍物体，提交控制器进行运动决策。</a:t>
              </a:r>
            </a:p>
            <a:p>
              <a:r>
                <a:rPr lang="en-US" altLang="zh-CN" sz="2600" dirty="0"/>
                <a:t>HC-SR04</a:t>
              </a:r>
              <a:r>
                <a:rPr lang="zh-CN" altLang="zh-CN" sz="2600" dirty="0"/>
                <a:t>超声波传感器使用声纳来确定物体的距离，就像蝙蝠一样。它提供了非常好的非接触范围检测，准确度高，读数稳定，易于使用，尺寸从</a:t>
              </a:r>
              <a:r>
                <a:rPr lang="en-US" altLang="zh-CN" sz="2600" dirty="0"/>
                <a:t>2</a:t>
              </a:r>
              <a:r>
                <a:rPr lang="zh-CN" altLang="zh-CN" sz="2600" dirty="0"/>
                <a:t>厘米到</a:t>
              </a:r>
              <a:r>
                <a:rPr lang="en-US" altLang="zh-CN" sz="2600" dirty="0"/>
                <a:t>400</a:t>
              </a:r>
              <a:r>
                <a:rPr lang="zh-CN" altLang="zh-CN" sz="2600" dirty="0"/>
                <a:t>厘米或</a:t>
              </a:r>
              <a:r>
                <a:rPr lang="en-US" altLang="zh-CN" sz="2600" dirty="0"/>
                <a:t>1</a:t>
              </a:r>
              <a:r>
                <a:rPr lang="zh-CN" altLang="zh-CN" sz="2600" dirty="0"/>
                <a:t>英寸到</a:t>
              </a:r>
              <a:r>
                <a:rPr lang="en-US" altLang="zh-CN" sz="2600" dirty="0"/>
                <a:t>13</a:t>
              </a:r>
              <a:r>
                <a:rPr lang="zh-CN" altLang="zh-CN" sz="2600" dirty="0"/>
                <a:t>英尺不等。</a:t>
              </a:r>
              <a:endParaRPr lang="en-US" altLang="zh-CN" sz="2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03FCF2CD-0E11-48D9-B74A-45AE1A3573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2712"/>
            <a:ext cx="6096000" cy="379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8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886519" y="441995"/>
            <a:ext cx="5008102" cy="74898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267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rPr>
              <a:t>系统方案</a:t>
            </a:r>
            <a:r>
              <a:rPr lang="en-US" altLang="zh-CN" sz="4267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rPr>
              <a:t>&amp;</a:t>
            </a:r>
            <a:r>
              <a:rPr lang="zh-CN" altLang="en-US" sz="4267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rPr>
              <a:t>技术路线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720757" y="-797444"/>
            <a:ext cx="2866773" cy="2178903"/>
            <a:chOff x="6084168" y="3923907"/>
            <a:chExt cx="3445634" cy="2618868"/>
          </a:xfrm>
        </p:grpSpPr>
        <p:sp>
          <p:nvSpPr>
            <p:cNvPr id="15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/>
            </a:p>
          </p:txBody>
        </p:sp>
        <p:sp>
          <p:nvSpPr>
            <p:cNvPr id="16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14468" y="887609"/>
            <a:ext cx="5229320" cy="4735504"/>
            <a:chOff x="14043" y="337"/>
            <a:chExt cx="16589" cy="7595"/>
          </a:xfrm>
        </p:grpSpPr>
        <p:sp>
          <p:nvSpPr>
            <p:cNvPr id="2" name="文本框 1"/>
            <p:cNvSpPr txBox="1"/>
            <p:nvPr/>
          </p:nvSpPr>
          <p:spPr>
            <a:xfrm>
              <a:off x="14673" y="337"/>
              <a:ext cx="3639" cy="1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5333" dirty="0">
                <a:latin typeface="TypeLand 康熙字典體試用版" charset="-120"/>
                <a:ea typeface="TypeLand 康熙字典體試用版" charset="-120"/>
                <a:sym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4043" y="3144"/>
              <a:ext cx="16589" cy="4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ts val="2400"/>
                </a:lnSpc>
              </a:pPr>
              <a:r>
                <a:rPr lang="en-US" altLang="zh-CN" sz="3200" b="1" dirty="0"/>
                <a:t>4. </a:t>
              </a:r>
              <a:r>
                <a:rPr lang="zh-CN" altLang="en-US" sz="3200" b="1" dirty="0"/>
                <a:t>红外遥控</a:t>
              </a:r>
              <a:endParaRPr lang="en-US" altLang="zh-CN" sz="3200" b="1" dirty="0"/>
            </a:p>
            <a:p>
              <a:pPr lvl="0">
                <a:lnSpc>
                  <a:spcPts val="2400"/>
                </a:lnSpc>
              </a:pPr>
              <a:endParaRPr lang="en-US" altLang="zh-CN" sz="2400" b="1" dirty="0"/>
            </a:p>
            <a:p>
              <a:pPr>
                <a:lnSpc>
                  <a:spcPts val="3000"/>
                </a:lnSpc>
              </a:pPr>
              <a:r>
                <a:rPr lang="zh-CN" altLang="zh-CN" sz="2600" dirty="0"/>
                <a:t>机器人采用</a:t>
              </a:r>
              <a:r>
                <a:rPr lang="en-US" altLang="zh-CN" sz="2600" dirty="0"/>
                <a:t>1838</a:t>
              </a:r>
              <a:r>
                <a:rPr lang="zh-CN" altLang="zh-CN" sz="2600" dirty="0"/>
                <a:t>红外模块接受红外遥控的信号，将运动控制命令存入全局变量。再结合超声波传感器的反馈来进行避障、行进的决策。</a:t>
              </a: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A99A6DB7-7BA8-48C8-9B2E-C6FFB23E35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" y="2124472"/>
            <a:ext cx="3001010" cy="401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8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886519" y="441995"/>
            <a:ext cx="5008102" cy="74898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267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rPr>
              <a:t>系统方案</a:t>
            </a:r>
            <a:r>
              <a:rPr lang="en-US" altLang="zh-CN" sz="4267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rPr>
              <a:t>&amp;</a:t>
            </a:r>
            <a:r>
              <a:rPr lang="zh-CN" altLang="en-US" sz="4267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rPr>
              <a:t>技术路线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720757" y="-797444"/>
            <a:ext cx="2866773" cy="2178903"/>
            <a:chOff x="6084168" y="3923907"/>
            <a:chExt cx="3445634" cy="2618868"/>
          </a:xfrm>
        </p:grpSpPr>
        <p:sp>
          <p:nvSpPr>
            <p:cNvPr id="15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/>
            </a:p>
          </p:txBody>
        </p:sp>
        <p:sp>
          <p:nvSpPr>
            <p:cNvPr id="16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013062" y="887609"/>
            <a:ext cx="5564408" cy="5955076"/>
            <a:chOff x="14673" y="337"/>
            <a:chExt cx="17652" cy="9551"/>
          </a:xfrm>
        </p:grpSpPr>
        <p:sp>
          <p:nvSpPr>
            <p:cNvPr id="2" name="文本框 1"/>
            <p:cNvSpPr txBox="1"/>
            <p:nvPr/>
          </p:nvSpPr>
          <p:spPr>
            <a:xfrm>
              <a:off x="14673" y="337"/>
              <a:ext cx="3639" cy="1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5333" dirty="0">
                <a:latin typeface="TypeLand 康熙字典體試用版" charset="-120"/>
                <a:ea typeface="TypeLand 康熙字典體試用版" charset="-120"/>
                <a:sym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5736" y="2015"/>
              <a:ext cx="16589" cy="7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ts val="2400"/>
                </a:lnSpc>
              </a:pPr>
              <a:r>
                <a:rPr lang="en-US" altLang="zh-CN" sz="3200" b="1" dirty="0"/>
                <a:t>5. </a:t>
              </a:r>
              <a:r>
                <a:rPr lang="zh-CN" altLang="en-US" sz="3200" b="1" dirty="0"/>
                <a:t>电机驱动</a:t>
              </a:r>
              <a:endParaRPr lang="en-US" altLang="zh-CN" sz="3200" b="1" dirty="0"/>
            </a:p>
            <a:p>
              <a:pPr lvl="0">
                <a:lnSpc>
                  <a:spcPts val="2400"/>
                </a:lnSpc>
              </a:pPr>
              <a:endParaRPr lang="en-US" altLang="zh-CN" sz="2400" b="1" dirty="0"/>
            </a:p>
            <a:p>
              <a:pPr>
                <a:lnSpc>
                  <a:spcPts val="3000"/>
                </a:lnSpc>
              </a:pPr>
              <a:r>
                <a:rPr lang="zh-CN" altLang="zh-CN" sz="2600" dirty="0"/>
                <a:t>机器人左右两个电机由</a:t>
              </a:r>
              <a:r>
                <a:rPr lang="en-US" altLang="zh-CN" sz="2600" dirty="0"/>
                <a:t>l298n</a:t>
              </a:r>
              <a:r>
                <a:rPr lang="zh-CN" altLang="zh-CN" sz="2600" dirty="0"/>
                <a:t>来进行驱动，利用此驱动模块可以给予电机高于控制器的电压，同时控制电机转速，稳定行进方向。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600" dirty="0"/>
                <a:t>L298N </a:t>
              </a:r>
              <a:r>
                <a:rPr lang="zh-CN" altLang="zh-CN" sz="2600" dirty="0"/>
                <a:t>是一种双</a:t>
              </a:r>
              <a:r>
                <a:rPr lang="en-US" altLang="zh-CN" sz="2600" dirty="0"/>
                <a:t>H</a:t>
              </a:r>
              <a:r>
                <a:rPr lang="zh-CN" altLang="zh-CN" sz="2600" dirty="0"/>
                <a:t>桥电机驱动芯片，其中每个</a:t>
              </a:r>
              <a:r>
                <a:rPr lang="en-US" altLang="zh-CN" sz="2600" dirty="0"/>
                <a:t>H</a:t>
              </a:r>
              <a:r>
                <a:rPr lang="zh-CN" altLang="zh-CN" sz="2600" dirty="0"/>
                <a:t>桥可以提供</a:t>
              </a:r>
              <a:r>
                <a:rPr lang="en-US" altLang="zh-CN" sz="2600" dirty="0"/>
                <a:t>2A</a:t>
              </a:r>
              <a:r>
                <a:rPr lang="zh-CN" altLang="zh-CN" sz="2600" dirty="0"/>
                <a:t>的电流，功率部分的供电电压范围是</a:t>
              </a:r>
              <a:r>
                <a:rPr lang="en-US" altLang="zh-CN" sz="2600" dirty="0"/>
                <a:t>2.5-48v</a:t>
              </a:r>
              <a:r>
                <a:rPr lang="zh-CN" altLang="zh-CN" sz="2600" dirty="0"/>
                <a:t>，逻辑部分</a:t>
              </a:r>
              <a:r>
                <a:rPr lang="en-US" altLang="zh-CN" sz="2600" dirty="0"/>
                <a:t>5v</a:t>
              </a:r>
              <a:r>
                <a:rPr lang="zh-CN" altLang="zh-CN" sz="2600" dirty="0"/>
                <a:t>供电，接受</a:t>
              </a:r>
              <a:r>
                <a:rPr lang="en-US" altLang="zh-CN" sz="2600" dirty="0"/>
                <a:t>5vTTL</a:t>
              </a:r>
              <a:r>
                <a:rPr lang="zh-CN" altLang="zh-CN" sz="2600" dirty="0"/>
                <a:t>电平。</a:t>
              </a: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DB01A586-EE20-435E-94BD-980E6A2F67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28" y="2091057"/>
            <a:ext cx="4102631" cy="432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5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886519" y="441995"/>
            <a:ext cx="5008102" cy="74898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267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rPr>
              <a:t>系统方案</a:t>
            </a:r>
            <a:r>
              <a:rPr lang="en-US" altLang="zh-CN" sz="4267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rPr>
              <a:t>&amp;</a:t>
            </a:r>
            <a:r>
              <a:rPr lang="zh-CN" altLang="en-US" sz="4267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rPr>
              <a:t>技术路线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720757" y="-797444"/>
            <a:ext cx="2866773" cy="2178903"/>
            <a:chOff x="6084168" y="3923907"/>
            <a:chExt cx="3445634" cy="2618868"/>
          </a:xfrm>
        </p:grpSpPr>
        <p:sp>
          <p:nvSpPr>
            <p:cNvPr id="15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/>
            </a:p>
          </p:txBody>
        </p:sp>
        <p:sp>
          <p:nvSpPr>
            <p:cNvPr id="16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013062" y="887609"/>
            <a:ext cx="5406794" cy="6023663"/>
            <a:chOff x="14673" y="337"/>
            <a:chExt cx="17152" cy="9661"/>
          </a:xfrm>
        </p:grpSpPr>
        <p:sp>
          <p:nvSpPr>
            <p:cNvPr id="2" name="文本框 1"/>
            <p:cNvSpPr txBox="1"/>
            <p:nvPr/>
          </p:nvSpPr>
          <p:spPr>
            <a:xfrm>
              <a:off x="14673" y="337"/>
              <a:ext cx="3639" cy="1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5333" dirty="0">
                <a:latin typeface="TypeLand 康熙字典體試用版" charset="-120"/>
                <a:ea typeface="TypeLand 康熙字典體試用版" charset="-120"/>
                <a:sym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5236" y="2742"/>
              <a:ext cx="16589" cy="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ts val="2400"/>
                </a:lnSpc>
              </a:pPr>
              <a:r>
                <a:rPr lang="en-US" altLang="zh-CN" sz="3200" b="1" dirty="0"/>
                <a:t>6. </a:t>
              </a:r>
              <a:r>
                <a:rPr lang="zh-CN" altLang="en-US" sz="3200" b="1" dirty="0"/>
                <a:t>硬件总体方案及连线图</a:t>
              </a:r>
              <a:endParaRPr lang="en-US" altLang="zh-CN" sz="3200" b="1" dirty="0"/>
            </a:p>
            <a:p>
              <a:pPr lvl="0">
                <a:lnSpc>
                  <a:spcPts val="2400"/>
                </a:lnSpc>
              </a:pPr>
              <a:endParaRPr lang="en-US" altLang="zh-CN" sz="2400" b="1" dirty="0"/>
            </a:p>
            <a:p>
              <a:pPr lvl="0">
                <a:lnSpc>
                  <a:spcPts val="3000"/>
                </a:lnSpc>
              </a:pPr>
              <a:r>
                <a:rPr lang="zh-CN" altLang="zh-CN" sz="2600" dirty="0"/>
                <a:t>系统采用基于</a:t>
              </a:r>
              <a:r>
                <a:rPr lang="en-US" altLang="zh-CN" sz="2600" dirty="0"/>
                <a:t>ATMEGA328</a:t>
              </a:r>
              <a:r>
                <a:rPr lang="zh-CN" altLang="zh-CN" sz="2600" dirty="0"/>
                <a:t>微控制器的</a:t>
              </a:r>
              <a:r>
                <a:rPr lang="en-US" altLang="zh-CN" sz="2600" dirty="0"/>
                <a:t>Arduino</a:t>
              </a:r>
              <a:r>
                <a:rPr lang="zh-CN" altLang="zh-CN" sz="2600" dirty="0"/>
                <a:t>开发板作为系统控制板，构建基于</a:t>
              </a:r>
              <a:r>
                <a:rPr lang="en-US" altLang="zh-CN" sz="2600" dirty="0" err="1"/>
                <a:t>arduino</a:t>
              </a:r>
              <a:r>
                <a:rPr lang="zh-CN" altLang="zh-CN" sz="2600" dirty="0"/>
                <a:t>的网红机器人。选择</a:t>
              </a:r>
              <a:r>
                <a:rPr lang="en-US" altLang="zh-CN" sz="2600" dirty="0"/>
                <a:t>L298N</a:t>
              </a:r>
              <a:r>
                <a:rPr lang="zh-CN" altLang="zh-CN" sz="2600" dirty="0"/>
                <a:t>作为电机驱动板，驱动两个</a:t>
              </a:r>
              <a:r>
                <a:rPr lang="en-US" altLang="zh-CN" sz="2600" dirty="0"/>
                <a:t>120</a:t>
              </a:r>
              <a:r>
                <a:rPr lang="zh-CN" altLang="zh-CN" sz="2600" dirty="0"/>
                <a:t>：</a:t>
              </a:r>
              <a:r>
                <a:rPr lang="en-US" altLang="zh-CN" sz="2600" dirty="0"/>
                <a:t>1</a:t>
              </a:r>
              <a:r>
                <a:rPr lang="zh-CN" altLang="zh-CN" sz="2600" dirty="0"/>
                <a:t>减速电机，控制机器人运动。</a:t>
              </a:r>
              <a:r>
                <a:rPr lang="en-US" altLang="zh-CN" sz="2600" dirty="0"/>
                <a:t>1838</a:t>
              </a:r>
              <a:r>
                <a:rPr lang="zh-CN" altLang="zh-CN" sz="2600" dirty="0"/>
                <a:t>红外接收器接收红外信号实现对机器人的遥控。由</a:t>
              </a:r>
              <a:r>
                <a:rPr lang="en-US" altLang="zh-CN" sz="2600" dirty="0"/>
                <a:t>sr04</a:t>
              </a:r>
              <a:r>
                <a:rPr lang="zh-CN" altLang="zh-CN" sz="2600" dirty="0"/>
                <a:t>超声波模块进行障碍物探测。</a:t>
              </a:r>
              <a:endParaRPr lang="en-US" altLang="zh-CN" sz="2600" dirty="0">
                <a:sym typeface="+mn-ea"/>
              </a:endParaRP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5F9BB921-E7DC-491D-AC8F-BC34F959E19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6" y="2387133"/>
            <a:ext cx="4852002" cy="3201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002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6EA830E-E37C-44B8-8BD4-5583429209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29" y="1190983"/>
            <a:ext cx="8868091" cy="550825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86519" y="441995"/>
            <a:ext cx="5008102" cy="74898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267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rPr>
              <a:t>系统方案</a:t>
            </a:r>
            <a:r>
              <a:rPr lang="en-US" altLang="zh-CN" sz="4267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rPr>
              <a:t>&amp;</a:t>
            </a:r>
            <a:r>
              <a:rPr lang="zh-CN" altLang="en-US" sz="4267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rPr>
              <a:t>技术路线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720757" y="-797444"/>
            <a:ext cx="2866773" cy="2178903"/>
            <a:chOff x="6084168" y="3923907"/>
            <a:chExt cx="3445634" cy="2618868"/>
          </a:xfrm>
        </p:grpSpPr>
        <p:sp>
          <p:nvSpPr>
            <p:cNvPr id="15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/>
            </a:p>
          </p:txBody>
        </p:sp>
        <p:sp>
          <p:nvSpPr>
            <p:cNvPr id="16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93153" y="887609"/>
            <a:ext cx="5229320" cy="2051325"/>
            <a:chOff x="12072" y="337"/>
            <a:chExt cx="16589" cy="3290"/>
          </a:xfrm>
        </p:grpSpPr>
        <p:sp>
          <p:nvSpPr>
            <p:cNvPr id="2" name="文本框 1"/>
            <p:cNvSpPr txBox="1"/>
            <p:nvPr/>
          </p:nvSpPr>
          <p:spPr>
            <a:xfrm>
              <a:off x="14673" y="337"/>
              <a:ext cx="3639" cy="1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5333" dirty="0">
                <a:latin typeface="TypeLand 康熙字典體試用版" charset="-120"/>
                <a:ea typeface="TypeLand 康熙字典體試用版" charset="-120"/>
                <a:sym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2072" y="1801"/>
              <a:ext cx="16589" cy="1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ts val="2400"/>
                </a:lnSpc>
              </a:pPr>
              <a:r>
                <a:rPr lang="en-US" altLang="zh-CN" sz="3200" b="1" dirty="0"/>
                <a:t>7. </a:t>
              </a:r>
              <a:r>
                <a:rPr lang="zh-CN" altLang="en-US" sz="3200" b="1" dirty="0"/>
                <a:t>总体方案流程图</a:t>
              </a:r>
              <a:endParaRPr lang="en-US" altLang="zh-CN" sz="2400" b="1" dirty="0"/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0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886519" y="441995"/>
            <a:ext cx="5008102" cy="74898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267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rPr>
              <a:t>系统方案</a:t>
            </a:r>
            <a:r>
              <a:rPr lang="en-US" altLang="zh-CN" sz="4267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rPr>
              <a:t>&amp;</a:t>
            </a:r>
            <a:r>
              <a:rPr lang="zh-CN" altLang="en-US" sz="4267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rPr>
              <a:t>技术路线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720757" y="-797444"/>
            <a:ext cx="2866773" cy="2178903"/>
            <a:chOff x="6084168" y="3923907"/>
            <a:chExt cx="3445634" cy="2618868"/>
          </a:xfrm>
        </p:grpSpPr>
        <p:sp>
          <p:nvSpPr>
            <p:cNvPr id="15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/>
            </a:p>
          </p:txBody>
        </p:sp>
        <p:sp>
          <p:nvSpPr>
            <p:cNvPr id="16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79306" y="887609"/>
            <a:ext cx="5480871" cy="4493587"/>
            <a:chOff x="925" y="337"/>
            <a:chExt cx="17387" cy="7207"/>
          </a:xfrm>
        </p:grpSpPr>
        <p:sp>
          <p:nvSpPr>
            <p:cNvPr id="2" name="文本框 1"/>
            <p:cNvSpPr txBox="1"/>
            <p:nvPr/>
          </p:nvSpPr>
          <p:spPr>
            <a:xfrm>
              <a:off x="14673" y="337"/>
              <a:ext cx="3639" cy="1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5333" dirty="0">
                <a:latin typeface="TypeLand 康熙字典體試用版" charset="-120"/>
                <a:ea typeface="TypeLand 康熙字典體試用版" charset="-120"/>
                <a:sym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25" y="2015"/>
              <a:ext cx="10692" cy="5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ts val="2400"/>
                </a:lnSpc>
              </a:pPr>
              <a:r>
                <a:rPr lang="en-US" altLang="zh-CN" sz="3200" b="1" dirty="0"/>
                <a:t>9. </a:t>
              </a:r>
              <a:r>
                <a:rPr lang="zh-CN" altLang="en-US" sz="3200" b="1" dirty="0"/>
                <a:t>元件清单</a:t>
              </a:r>
              <a:endParaRPr lang="en-US" altLang="zh-CN" sz="3200" b="1" dirty="0"/>
            </a:p>
            <a:p>
              <a:pPr lvl="0">
                <a:lnSpc>
                  <a:spcPts val="2400"/>
                </a:lnSpc>
              </a:pPr>
              <a:endParaRPr lang="en-US" altLang="zh-CN" sz="2400" b="1" dirty="0"/>
            </a:p>
            <a:p>
              <a:r>
                <a:rPr lang="zh-CN" altLang="zh-CN" sz="2600" dirty="0"/>
                <a:t>基本功能材料</a:t>
              </a:r>
            </a:p>
            <a:p>
              <a:r>
                <a:rPr lang="zh-CN" altLang="zh-CN" sz="2600" dirty="0"/>
                <a:t>木板 若干</a:t>
              </a:r>
              <a:r>
                <a:rPr lang="en-US" altLang="zh-CN" sz="2600" dirty="0"/>
                <a:t> 12</a:t>
              </a:r>
              <a:r>
                <a:rPr lang="zh-CN" altLang="zh-CN" sz="2600" dirty="0"/>
                <a:t>元</a:t>
              </a:r>
            </a:p>
            <a:p>
              <a:r>
                <a:rPr lang="zh-CN" altLang="zh-CN" sz="2600" dirty="0"/>
                <a:t>纸板 若干</a:t>
              </a:r>
              <a:r>
                <a:rPr lang="en-US" altLang="zh-CN" sz="2600" dirty="0"/>
                <a:t> 0</a:t>
              </a:r>
              <a:r>
                <a:rPr lang="zh-CN" altLang="zh-CN" sz="2600" dirty="0"/>
                <a:t>元</a:t>
              </a:r>
            </a:p>
            <a:p>
              <a:r>
                <a:rPr lang="zh-CN" altLang="zh-CN" sz="2600" dirty="0"/>
                <a:t>导线 若干</a:t>
              </a:r>
              <a:r>
                <a:rPr lang="en-US" altLang="zh-CN" sz="2600" dirty="0"/>
                <a:t> 0</a:t>
              </a:r>
              <a:r>
                <a:rPr lang="zh-CN" altLang="zh-CN" sz="2600" dirty="0"/>
                <a:t>元</a:t>
              </a:r>
            </a:p>
            <a:p>
              <a:r>
                <a:rPr lang="zh-CN" altLang="zh-CN" sz="2600" dirty="0"/>
                <a:t>电机 两个</a:t>
              </a:r>
              <a:r>
                <a:rPr lang="en-US" altLang="zh-CN" sz="2600" dirty="0"/>
                <a:t> 7</a:t>
              </a:r>
              <a:r>
                <a:rPr lang="zh-CN" altLang="zh-CN" sz="2600" dirty="0"/>
                <a:t>元</a:t>
              </a: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636FAB27-3CD4-4A05-BD14-3283226546AA}"/>
              </a:ext>
            </a:extLst>
          </p:cNvPr>
          <p:cNvSpPr txBox="1"/>
          <p:nvPr/>
        </p:nvSpPr>
        <p:spPr>
          <a:xfrm>
            <a:off x="4945522" y="2488096"/>
            <a:ext cx="522931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Arduino </a:t>
            </a:r>
            <a:r>
              <a:rPr lang="en-US" altLang="zh-CN" sz="2600" dirty="0" err="1"/>
              <a:t>uno</a:t>
            </a:r>
            <a:r>
              <a:rPr lang="zh-CN" altLang="zh-CN" sz="2600" dirty="0"/>
              <a:t>开发板 一块</a:t>
            </a:r>
            <a:r>
              <a:rPr lang="en-US" altLang="zh-CN" sz="2600" dirty="0"/>
              <a:t> 27</a:t>
            </a:r>
            <a:r>
              <a:rPr lang="zh-CN" altLang="zh-CN" sz="2600" dirty="0"/>
              <a:t>元</a:t>
            </a:r>
          </a:p>
          <a:p>
            <a:r>
              <a:rPr lang="en-US" altLang="zh-CN" sz="2600" dirty="0"/>
              <a:t>1838</a:t>
            </a:r>
            <a:r>
              <a:rPr lang="zh-CN" altLang="zh-CN" sz="2600" dirty="0"/>
              <a:t>红外接收器 一个</a:t>
            </a:r>
            <a:r>
              <a:rPr lang="en-US" altLang="zh-CN" sz="2600" dirty="0"/>
              <a:t> 3</a:t>
            </a:r>
            <a:r>
              <a:rPr lang="zh-CN" altLang="zh-CN" sz="2600" dirty="0"/>
              <a:t>元</a:t>
            </a:r>
          </a:p>
          <a:p>
            <a:r>
              <a:rPr lang="zh-CN" altLang="zh-CN" sz="2600" dirty="0"/>
              <a:t>红外发射器 一个 </a:t>
            </a:r>
            <a:r>
              <a:rPr lang="en-US" altLang="zh-CN" sz="2600" dirty="0"/>
              <a:t>4</a:t>
            </a:r>
            <a:r>
              <a:rPr lang="zh-CN" altLang="zh-CN" sz="2600" dirty="0"/>
              <a:t>元</a:t>
            </a:r>
          </a:p>
          <a:p>
            <a:r>
              <a:rPr lang="en-US" altLang="zh-CN" sz="2600" dirty="0"/>
              <a:t>Sr04</a:t>
            </a:r>
            <a:r>
              <a:rPr lang="zh-CN" altLang="zh-CN" sz="2600" dirty="0"/>
              <a:t>超声波模块 三个</a:t>
            </a:r>
            <a:r>
              <a:rPr lang="en-US" altLang="zh-CN" sz="2600" dirty="0"/>
              <a:t> 13</a:t>
            </a:r>
            <a:r>
              <a:rPr lang="zh-CN" altLang="zh-CN" sz="2600" dirty="0"/>
              <a:t>元</a:t>
            </a:r>
          </a:p>
          <a:p>
            <a:r>
              <a:rPr lang="en-US" altLang="zh-CN" sz="2600" dirty="0"/>
              <a:t>L298N</a:t>
            </a:r>
            <a:r>
              <a:rPr lang="zh-CN" altLang="zh-CN" sz="2600" dirty="0"/>
              <a:t>双路电机驱动板 一个</a:t>
            </a:r>
            <a:r>
              <a:rPr lang="en-US" altLang="zh-CN" sz="2600" dirty="0"/>
              <a:t> 7</a:t>
            </a:r>
            <a:r>
              <a:rPr lang="zh-CN" altLang="zh-CN" sz="2600" dirty="0"/>
              <a:t>元</a:t>
            </a:r>
          </a:p>
          <a:p>
            <a:r>
              <a:rPr lang="en-US" altLang="zh-CN" sz="2600" dirty="0"/>
              <a:t>120</a:t>
            </a:r>
            <a:r>
              <a:rPr lang="zh-CN" altLang="zh-CN" sz="2600" dirty="0"/>
              <a:t>：</a:t>
            </a:r>
            <a:r>
              <a:rPr lang="en-US" altLang="zh-CN" sz="2600" dirty="0"/>
              <a:t>1</a:t>
            </a:r>
            <a:r>
              <a:rPr lang="zh-CN" altLang="zh-CN" sz="2600" dirty="0"/>
              <a:t>减速电机 两个</a:t>
            </a:r>
            <a:r>
              <a:rPr lang="en-US" altLang="zh-CN" sz="2600" dirty="0"/>
              <a:t> 7</a:t>
            </a:r>
            <a:r>
              <a:rPr lang="zh-CN" altLang="zh-CN" sz="2600" dirty="0"/>
              <a:t>元</a:t>
            </a:r>
          </a:p>
          <a:p>
            <a:r>
              <a:rPr lang="zh-CN" altLang="zh-CN" sz="2600" dirty="0"/>
              <a:t>总计</a:t>
            </a:r>
            <a:r>
              <a:rPr lang="en-US" altLang="zh-CN" sz="2600" dirty="0"/>
              <a:t> 80</a:t>
            </a:r>
            <a:r>
              <a:rPr lang="zh-CN" altLang="zh-CN" sz="2600" dirty="0"/>
              <a:t>元</a:t>
            </a:r>
            <a:endParaRPr lang="en-US" altLang="zh-CN" sz="26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03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157495" y="1723152"/>
            <a:ext cx="2208245" cy="2946448"/>
            <a:chOff x="3118121" y="1292364"/>
            <a:chExt cx="1656184" cy="2209836"/>
          </a:xfrm>
        </p:grpSpPr>
        <p:sp>
          <p:nvSpPr>
            <p:cNvPr id="16" name="Freeform 5"/>
            <p:cNvSpPr/>
            <p:nvPr/>
          </p:nvSpPr>
          <p:spPr bwMode="auto">
            <a:xfrm>
              <a:off x="3118121" y="1292364"/>
              <a:ext cx="1103895" cy="1105259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3118121" y="2397623"/>
              <a:ext cx="1103895" cy="1104577"/>
            </a:xfrm>
            <a:custGeom>
              <a:avLst/>
              <a:gdLst>
                <a:gd name="T0" fmla="*/ 809 w 1619"/>
                <a:gd name="T1" fmla="*/ 1620 h 1620"/>
                <a:gd name="T2" fmla="*/ 0 w 1619"/>
                <a:gd name="T3" fmla="*/ 810 h 1620"/>
                <a:gd name="T4" fmla="*/ 809 w 1619"/>
                <a:gd name="T5" fmla="*/ 0 h 1620"/>
                <a:gd name="T6" fmla="*/ 1619 w 1619"/>
                <a:gd name="T7" fmla="*/ 810 h 1620"/>
                <a:gd name="T8" fmla="*/ 809 w 1619"/>
                <a:gd name="T9" fmla="*/ 162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0">
                  <a:moveTo>
                    <a:pt x="809" y="1620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0"/>
                  </a:lnTo>
                  <a:close/>
                </a:path>
              </a:pathLst>
            </a:custGeom>
            <a:solidFill>
              <a:srgbClr val="961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3669728" y="1844653"/>
              <a:ext cx="1104577" cy="1105259"/>
            </a:xfrm>
            <a:custGeom>
              <a:avLst/>
              <a:gdLst>
                <a:gd name="T0" fmla="*/ 810 w 1620"/>
                <a:gd name="T1" fmla="*/ 1621 h 1621"/>
                <a:gd name="T2" fmla="*/ 0 w 1620"/>
                <a:gd name="T3" fmla="*/ 811 h 1621"/>
                <a:gd name="T4" fmla="*/ 810 w 1620"/>
                <a:gd name="T5" fmla="*/ 0 h 1621"/>
                <a:gd name="T6" fmla="*/ 1620 w 1620"/>
                <a:gd name="T7" fmla="*/ 811 h 1621"/>
                <a:gd name="T8" fmla="*/ 810 w 1620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0" h="1621">
                  <a:moveTo>
                    <a:pt x="810" y="1621"/>
                  </a:moveTo>
                  <a:lnTo>
                    <a:pt x="0" y="811"/>
                  </a:lnTo>
                  <a:lnTo>
                    <a:pt x="810" y="0"/>
                  </a:lnTo>
                  <a:lnTo>
                    <a:pt x="1620" y="811"/>
                  </a:lnTo>
                  <a:lnTo>
                    <a:pt x="810" y="1621"/>
                  </a:lnTo>
                  <a:close/>
                </a:path>
              </a:pathLst>
            </a:custGeom>
            <a:solidFill>
              <a:srgbClr val="B71C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098999" y="1740354"/>
            <a:ext cx="1524237" cy="1396844"/>
            <a:chOff x="2202008" y="436205"/>
            <a:chExt cx="1787563" cy="1638160"/>
          </a:xfrm>
        </p:grpSpPr>
        <p:sp>
          <p:nvSpPr>
            <p:cNvPr id="20" name="Freeform 3301"/>
            <p:cNvSpPr/>
            <p:nvPr/>
          </p:nvSpPr>
          <p:spPr bwMode="auto">
            <a:xfrm>
              <a:off x="2202008" y="436205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522009" y="726714"/>
              <a:ext cx="1467562" cy="1070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5333" spc="400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四</a:t>
              </a:r>
            </a:p>
          </p:txBody>
        </p:sp>
      </p:grpSp>
      <p:sp>
        <p:nvSpPr>
          <p:cNvPr id="14" name="TextBox 35"/>
          <p:cNvSpPr txBox="1"/>
          <p:nvPr/>
        </p:nvSpPr>
        <p:spPr>
          <a:xfrm>
            <a:off x="5349452" y="3976313"/>
            <a:ext cx="3962573" cy="796881"/>
          </a:xfrm>
          <a:prstGeom prst="rect">
            <a:avLst/>
          </a:prstGeom>
          <a:noFill/>
        </p:spPr>
        <p:txBody>
          <a:bodyPr wrap="none" lIns="480000" tIns="0" rIns="0" bIns="0" anchor="b" anchorCtr="0">
            <a:normAutofit/>
          </a:bodyPr>
          <a:lstStyle/>
          <a:p>
            <a:r>
              <a:rPr lang="zh-CN" altLang="en-US" sz="4800" b="1" dirty="0">
                <a:solidFill>
                  <a:srgbClr val="333333"/>
                </a:solidFill>
                <a:cs typeface="+mn-ea"/>
              </a:rPr>
              <a:t>工作计划</a:t>
            </a:r>
            <a:r>
              <a:rPr lang="en-US" altLang="zh-CN" sz="4800" b="1" dirty="0">
                <a:solidFill>
                  <a:srgbClr val="333333"/>
                </a:solidFill>
                <a:cs typeface="+mn-ea"/>
              </a:rPr>
              <a:t>&amp;</a:t>
            </a:r>
            <a:r>
              <a:rPr lang="zh-CN" altLang="en-US" sz="4800" b="1" dirty="0">
                <a:solidFill>
                  <a:srgbClr val="333333"/>
                </a:solidFill>
                <a:cs typeface="+mn-ea"/>
              </a:rPr>
              <a:t>团队分工</a:t>
            </a:r>
          </a:p>
        </p:txBody>
      </p:sp>
      <p:sp>
        <p:nvSpPr>
          <p:cNvPr id="23" name="Freeform 3297"/>
          <p:cNvSpPr/>
          <p:nvPr/>
        </p:nvSpPr>
        <p:spPr bwMode="auto">
          <a:xfrm>
            <a:off x="1583500" y="1412776"/>
            <a:ext cx="3729089" cy="3731395"/>
          </a:xfrm>
          <a:custGeom>
            <a:avLst/>
            <a:gdLst>
              <a:gd name="T0" fmla="*/ 1619 w 3239"/>
              <a:gd name="T1" fmla="*/ 3241 h 3241"/>
              <a:gd name="T2" fmla="*/ 0 w 3239"/>
              <a:gd name="T3" fmla="*/ 1620 h 3241"/>
              <a:gd name="T4" fmla="*/ 1619 w 3239"/>
              <a:gd name="T5" fmla="*/ 0 h 3241"/>
              <a:gd name="T6" fmla="*/ 3239 w 3239"/>
              <a:gd name="T7" fmla="*/ 1620 h 3241"/>
              <a:gd name="T8" fmla="*/ 1619 w 3239"/>
              <a:gd name="T9" fmla="*/ 3241 h 3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9" h="3241">
                <a:moveTo>
                  <a:pt x="1619" y="3241"/>
                </a:moveTo>
                <a:lnTo>
                  <a:pt x="0" y="1620"/>
                </a:lnTo>
                <a:lnTo>
                  <a:pt x="1619" y="0"/>
                </a:lnTo>
                <a:lnTo>
                  <a:pt x="3239" y="1620"/>
                </a:lnTo>
                <a:lnTo>
                  <a:pt x="1619" y="32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7" t="445" r="10012" b="-445"/>
          <a:stretch>
            <a:fillRect/>
          </a:stretch>
        </p:blipFill>
        <p:spPr>
          <a:xfrm>
            <a:off x="1484549" y="1483360"/>
            <a:ext cx="3590227" cy="3590227"/>
          </a:xfrm>
          <a:prstGeom prst="diamond">
            <a:avLst/>
          </a:prstGeom>
        </p:spPr>
      </p:pic>
    </p:spTree>
    <p:extLst>
      <p:ext uri="{BB962C8B-B14F-4D97-AF65-F5344CB8AC3E}">
        <p14:creationId xmlns:p14="http://schemas.microsoft.com/office/powerpoint/2010/main" val="192682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886519" y="441995"/>
            <a:ext cx="5008102" cy="74898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267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rPr>
              <a:t>工作计划</a:t>
            </a:r>
            <a:r>
              <a:rPr lang="en-US" altLang="zh-CN" sz="4267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rPr>
              <a:t>&amp;</a:t>
            </a:r>
            <a:r>
              <a:rPr lang="zh-CN" altLang="en-US" sz="4267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rPr>
              <a:t>团队分工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-720757" y="-797444"/>
            <a:ext cx="2866773" cy="2178903"/>
            <a:chOff x="6084168" y="3923907"/>
            <a:chExt cx="3445634" cy="2618868"/>
          </a:xfrm>
        </p:grpSpPr>
        <p:sp>
          <p:nvSpPr>
            <p:cNvPr id="19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/>
            </a:p>
          </p:txBody>
        </p:sp>
        <p:sp>
          <p:nvSpPr>
            <p:cNvPr id="20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559560"/>
            <a:ext cx="3738880" cy="373888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508576" y="3919125"/>
            <a:ext cx="1548944" cy="1548944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sz="2400"/>
          </a:p>
        </p:txBody>
      </p:sp>
      <p:sp>
        <p:nvSpPr>
          <p:cNvPr id="3" name="椭圆 2"/>
          <p:cNvSpPr/>
          <p:nvPr/>
        </p:nvSpPr>
        <p:spPr>
          <a:xfrm>
            <a:off x="3251877" y="5791069"/>
            <a:ext cx="513399" cy="51339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sz="240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4D82CBC-AEB3-47F8-8098-DDB2A67F9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686183"/>
              </p:ext>
            </p:extLst>
          </p:nvPr>
        </p:nvGraphicFramePr>
        <p:xfrm>
          <a:off x="5205707" y="1713198"/>
          <a:ext cx="5745417" cy="42014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5578">
                  <a:extLst>
                    <a:ext uri="{9D8B030D-6E8A-4147-A177-3AD203B41FA5}">
                      <a16:colId xmlns:a16="http://schemas.microsoft.com/office/drawing/2014/main" val="1167497313"/>
                    </a:ext>
                  </a:extLst>
                </a:gridCol>
                <a:gridCol w="978630">
                  <a:extLst>
                    <a:ext uri="{9D8B030D-6E8A-4147-A177-3AD203B41FA5}">
                      <a16:colId xmlns:a16="http://schemas.microsoft.com/office/drawing/2014/main" val="2700896006"/>
                    </a:ext>
                  </a:extLst>
                </a:gridCol>
                <a:gridCol w="2821209">
                  <a:extLst>
                    <a:ext uri="{9D8B030D-6E8A-4147-A177-3AD203B41FA5}">
                      <a16:colId xmlns:a16="http://schemas.microsoft.com/office/drawing/2014/main" val="3795582184"/>
                    </a:ext>
                  </a:extLst>
                </a:gridCol>
              </a:tblGrid>
              <a:tr h="466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第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1-2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周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需求分析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立项报告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硬件设计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需求分析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立项报告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硬件设计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689080"/>
                  </a:ext>
                </a:extLst>
              </a:tr>
              <a:tr h="466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第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3-4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周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硬件搭建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软件设计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硬件搭建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软件设计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083502"/>
                  </a:ext>
                </a:extLst>
              </a:tr>
              <a:tr h="466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第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5-6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周 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软件编程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运行测试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软件编程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运行测试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022524"/>
                  </a:ext>
                </a:extLst>
              </a:tr>
              <a:tr h="466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第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7-8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周 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撰写报告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撰写报告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03390"/>
                  </a:ext>
                </a:extLst>
              </a:tr>
              <a:tr h="466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第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周 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提交报告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提交报告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599696"/>
                  </a:ext>
                </a:extLst>
              </a:tr>
              <a:tr h="466831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团队分工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81804"/>
                  </a:ext>
                </a:extLst>
              </a:tr>
              <a:tr h="466831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陈羽婧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硬件搭建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软件编程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56612"/>
                  </a:ext>
                </a:extLst>
              </a:tr>
              <a:tr h="466831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陈明香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硬件搭建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软件编程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063051"/>
                  </a:ext>
                </a:extLst>
              </a:tr>
              <a:tr h="466831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何晨旭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硬件搭建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软件编程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825366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F9C42C50-21FE-44A3-A894-1A9607DA2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7" y="3281362"/>
            <a:ext cx="17731651" cy="99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7"/>
          <p:cNvSpPr txBox="1"/>
          <p:nvPr/>
        </p:nvSpPr>
        <p:spPr>
          <a:xfrm>
            <a:off x="5222075" y="2494932"/>
            <a:ext cx="3962573" cy="242864"/>
          </a:xfrm>
          <a:prstGeom prst="rect">
            <a:avLst/>
          </a:prstGeom>
          <a:noFill/>
        </p:spPr>
        <p:txBody>
          <a:bodyPr wrap="none" lIns="480000" tIns="0" rIns="0" bIns="0" anchor="b" anchorCtr="0">
            <a:noAutofit/>
          </a:bodyPr>
          <a:lstStyle/>
          <a:p>
            <a:r>
              <a:rPr lang="zh-CN" altLang="en-US" sz="3600" b="1" dirty="0">
                <a:solidFill>
                  <a:srgbClr val="333333"/>
                </a:solidFill>
                <a:cs typeface="+mn-ea"/>
              </a:rPr>
              <a:t>二、项目需求</a:t>
            </a:r>
          </a:p>
        </p:txBody>
      </p:sp>
      <p:sp>
        <p:nvSpPr>
          <p:cNvPr id="17" name="TextBox 35"/>
          <p:cNvSpPr txBox="1"/>
          <p:nvPr/>
        </p:nvSpPr>
        <p:spPr>
          <a:xfrm>
            <a:off x="5222072" y="1550956"/>
            <a:ext cx="3962573" cy="242864"/>
          </a:xfrm>
          <a:prstGeom prst="rect">
            <a:avLst/>
          </a:prstGeom>
          <a:noFill/>
        </p:spPr>
        <p:txBody>
          <a:bodyPr wrap="none" lIns="480000" tIns="0" rIns="0" bIns="0" anchor="b" anchorCtr="0">
            <a:noAutofit/>
          </a:bodyPr>
          <a:lstStyle/>
          <a:p>
            <a:r>
              <a:rPr lang="zh-CN" altLang="en-US" sz="3600" b="1" dirty="0">
                <a:solidFill>
                  <a:srgbClr val="B71C2B"/>
                </a:solidFill>
                <a:cs typeface="+mn-ea"/>
              </a:rPr>
              <a:t>一、项目创意</a:t>
            </a:r>
          </a:p>
        </p:txBody>
      </p:sp>
      <p:sp>
        <p:nvSpPr>
          <p:cNvPr id="34" name="Freeform 7"/>
          <p:cNvSpPr/>
          <p:nvPr/>
        </p:nvSpPr>
        <p:spPr bwMode="auto">
          <a:xfrm>
            <a:off x="1116550" y="-1114361"/>
            <a:ext cx="3145687" cy="3147631"/>
          </a:xfrm>
          <a:custGeom>
            <a:avLst/>
            <a:gdLst>
              <a:gd name="T0" fmla="*/ 810 w 1620"/>
              <a:gd name="T1" fmla="*/ 1621 h 1621"/>
              <a:gd name="T2" fmla="*/ 0 w 1620"/>
              <a:gd name="T3" fmla="*/ 811 h 1621"/>
              <a:gd name="T4" fmla="*/ 810 w 1620"/>
              <a:gd name="T5" fmla="*/ 0 h 1621"/>
              <a:gd name="T6" fmla="*/ 1620 w 1620"/>
              <a:gd name="T7" fmla="*/ 811 h 1621"/>
              <a:gd name="T8" fmla="*/ 810 w 1620"/>
              <a:gd name="T9" fmla="*/ 1621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0" h="1621">
                <a:moveTo>
                  <a:pt x="810" y="1621"/>
                </a:moveTo>
                <a:lnTo>
                  <a:pt x="0" y="811"/>
                </a:lnTo>
                <a:lnTo>
                  <a:pt x="810" y="0"/>
                </a:lnTo>
                <a:lnTo>
                  <a:pt x="1620" y="811"/>
                </a:lnTo>
                <a:lnTo>
                  <a:pt x="810" y="1621"/>
                </a:lnTo>
                <a:close/>
              </a:path>
            </a:pathLst>
          </a:custGeom>
          <a:solidFill>
            <a:srgbClr val="B71C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39" name="Freeform 3297"/>
          <p:cNvSpPr/>
          <p:nvPr/>
        </p:nvSpPr>
        <p:spPr bwMode="auto">
          <a:xfrm>
            <a:off x="-1401152" y="194273"/>
            <a:ext cx="3944757" cy="3947196"/>
          </a:xfrm>
          <a:custGeom>
            <a:avLst/>
            <a:gdLst>
              <a:gd name="T0" fmla="*/ 1619 w 3239"/>
              <a:gd name="T1" fmla="*/ 3241 h 3241"/>
              <a:gd name="T2" fmla="*/ 0 w 3239"/>
              <a:gd name="T3" fmla="*/ 1620 h 3241"/>
              <a:gd name="T4" fmla="*/ 1619 w 3239"/>
              <a:gd name="T5" fmla="*/ 0 h 3241"/>
              <a:gd name="T6" fmla="*/ 3239 w 3239"/>
              <a:gd name="T7" fmla="*/ 1620 h 3241"/>
              <a:gd name="T8" fmla="*/ 1619 w 3239"/>
              <a:gd name="T9" fmla="*/ 3241 h 3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9" h="3241">
                <a:moveTo>
                  <a:pt x="1619" y="3241"/>
                </a:moveTo>
                <a:lnTo>
                  <a:pt x="0" y="1620"/>
                </a:lnTo>
                <a:lnTo>
                  <a:pt x="1619" y="0"/>
                </a:lnTo>
                <a:lnTo>
                  <a:pt x="3239" y="1620"/>
                </a:lnTo>
                <a:lnTo>
                  <a:pt x="1619" y="32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grpSp>
        <p:nvGrpSpPr>
          <p:cNvPr id="35" name="组合 34"/>
          <p:cNvGrpSpPr/>
          <p:nvPr/>
        </p:nvGrpSpPr>
        <p:grpSpPr>
          <a:xfrm>
            <a:off x="2017685" y="2005478"/>
            <a:ext cx="2182187" cy="2184213"/>
            <a:chOff x="2343540" y="491900"/>
            <a:chExt cx="1636640" cy="1638160"/>
          </a:xfrm>
        </p:grpSpPr>
        <p:sp>
          <p:nvSpPr>
            <p:cNvPr id="36" name="Freeform 3301"/>
            <p:cNvSpPr/>
            <p:nvPr/>
          </p:nvSpPr>
          <p:spPr bwMode="auto">
            <a:xfrm>
              <a:off x="2343540" y="49190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7"/>
            </a:p>
          </p:txBody>
        </p:sp>
        <p:sp>
          <p:nvSpPr>
            <p:cNvPr id="37" name="矩形 36"/>
            <p:cNvSpPr/>
            <p:nvPr/>
          </p:nvSpPr>
          <p:spPr>
            <a:xfrm>
              <a:off x="2449948" y="967459"/>
              <a:ext cx="1467561" cy="5617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267" b="1" dirty="0">
                  <a:solidFill>
                    <a:schemeClr val="bg1">
                      <a:lumMod val="100000"/>
                    </a:schemeClr>
                  </a:solidFill>
                  <a:cs typeface="+mn-ea"/>
                  <a:sym typeface="+mn-lt"/>
                </a:rPr>
                <a:t>目录</a:t>
              </a:r>
            </a:p>
          </p:txBody>
        </p:sp>
      </p:grpSp>
      <p:sp>
        <p:nvSpPr>
          <p:cNvPr id="42" name="Freeform 7"/>
          <p:cNvSpPr/>
          <p:nvPr/>
        </p:nvSpPr>
        <p:spPr bwMode="auto">
          <a:xfrm>
            <a:off x="636699" y="3630389"/>
            <a:ext cx="2974487" cy="2976324"/>
          </a:xfrm>
          <a:custGeom>
            <a:avLst/>
            <a:gdLst>
              <a:gd name="T0" fmla="*/ 810 w 1620"/>
              <a:gd name="T1" fmla="*/ 1621 h 1621"/>
              <a:gd name="T2" fmla="*/ 0 w 1620"/>
              <a:gd name="T3" fmla="*/ 811 h 1621"/>
              <a:gd name="T4" fmla="*/ 810 w 1620"/>
              <a:gd name="T5" fmla="*/ 0 h 1621"/>
              <a:gd name="T6" fmla="*/ 1620 w 1620"/>
              <a:gd name="T7" fmla="*/ 811 h 1621"/>
              <a:gd name="T8" fmla="*/ 810 w 1620"/>
              <a:gd name="T9" fmla="*/ 1621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0" h="1621">
                <a:moveTo>
                  <a:pt x="810" y="1621"/>
                </a:moveTo>
                <a:lnTo>
                  <a:pt x="0" y="811"/>
                </a:lnTo>
                <a:lnTo>
                  <a:pt x="810" y="0"/>
                </a:lnTo>
                <a:lnTo>
                  <a:pt x="1620" y="811"/>
                </a:lnTo>
                <a:lnTo>
                  <a:pt x="810" y="1621"/>
                </a:lnTo>
                <a:close/>
              </a:path>
            </a:pathLst>
          </a:custGeom>
          <a:solidFill>
            <a:srgbClr val="B71C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3" name="Freeform 5"/>
          <p:cNvSpPr/>
          <p:nvPr/>
        </p:nvSpPr>
        <p:spPr bwMode="auto">
          <a:xfrm>
            <a:off x="8112224" y="5231876"/>
            <a:ext cx="3487515" cy="3491824"/>
          </a:xfrm>
          <a:custGeom>
            <a:avLst/>
            <a:gdLst>
              <a:gd name="T0" fmla="*/ 809 w 1619"/>
              <a:gd name="T1" fmla="*/ 1621 h 1621"/>
              <a:gd name="T2" fmla="*/ 0 w 1619"/>
              <a:gd name="T3" fmla="*/ 810 h 1621"/>
              <a:gd name="T4" fmla="*/ 809 w 1619"/>
              <a:gd name="T5" fmla="*/ 0 h 1621"/>
              <a:gd name="T6" fmla="*/ 1619 w 1619"/>
              <a:gd name="T7" fmla="*/ 810 h 1621"/>
              <a:gd name="T8" fmla="*/ 809 w 1619"/>
              <a:gd name="T9" fmla="*/ 1621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9" h="1621">
                <a:moveTo>
                  <a:pt x="809" y="1621"/>
                </a:moveTo>
                <a:lnTo>
                  <a:pt x="0" y="810"/>
                </a:lnTo>
                <a:lnTo>
                  <a:pt x="809" y="0"/>
                </a:lnTo>
                <a:lnTo>
                  <a:pt x="1619" y="810"/>
                </a:lnTo>
                <a:lnTo>
                  <a:pt x="809" y="1621"/>
                </a:lnTo>
                <a:close/>
              </a:path>
            </a:pathLst>
          </a:custGeom>
          <a:solidFill>
            <a:srgbClr val="DD2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4" name="Freeform 3301"/>
          <p:cNvSpPr/>
          <p:nvPr/>
        </p:nvSpPr>
        <p:spPr bwMode="auto">
          <a:xfrm>
            <a:off x="10524216" y="6027427"/>
            <a:ext cx="2182187" cy="2184213"/>
          </a:xfrm>
          <a:custGeom>
            <a:avLst/>
            <a:gdLst>
              <a:gd name="T0" fmla="*/ 1617 w 3233"/>
              <a:gd name="T1" fmla="*/ 3236 h 3236"/>
              <a:gd name="T2" fmla="*/ 0 w 3233"/>
              <a:gd name="T3" fmla="*/ 1619 h 3236"/>
              <a:gd name="T4" fmla="*/ 1617 w 3233"/>
              <a:gd name="T5" fmla="*/ 0 h 3236"/>
              <a:gd name="T6" fmla="*/ 3233 w 3233"/>
              <a:gd name="T7" fmla="*/ 1619 h 3236"/>
              <a:gd name="T8" fmla="*/ 1617 w 3233"/>
              <a:gd name="T9" fmla="*/ 3236 h 3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3" h="3236">
                <a:moveTo>
                  <a:pt x="1617" y="3236"/>
                </a:moveTo>
                <a:lnTo>
                  <a:pt x="0" y="1619"/>
                </a:lnTo>
                <a:lnTo>
                  <a:pt x="1617" y="0"/>
                </a:lnTo>
                <a:lnTo>
                  <a:pt x="3233" y="1619"/>
                </a:lnTo>
                <a:lnTo>
                  <a:pt x="1617" y="323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6" name="TextBox 35"/>
          <p:cNvSpPr txBox="1"/>
          <p:nvPr/>
        </p:nvSpPr>
        <p:spPr>
          <a:xfrm>
            <a:off x="5231904" y="3438908"/>
            <a:ext cx="3962573" cy="242864"/>
          </a:xfrm>
          <a:prstGeom prst="rect">
            <a:avLst/>
          </a:prstGeom>
          <a:noFill/>
        </p:spPr>
        <p:txBody>
          <a:bodyPr wrap="none" lIns="480000" tIns="0" rIns="0" bIns="0" anchor="b" anchorCtr="0">
            <a:noAutofit/>
          </a:bodyPr>
          <a:lstStyle/>
          <a:p>
            <a:r>
              <a:rPr lang="zh-CN" altLang="en-US" sz="3600" b="1" dirty="0">
                <a:solidFill>
                  <a:srgbClr val="B71C2B"/>
                </a:solidFill>
                <a:cs typeface="+mn-ea"/>
              </a:rPr>
              <a:t>三、系统方案</a:t>
            </a:r>
            <a:r>
              <a:rPr lang="en-US" altLang="zh-CN" sz="3600" b="1" dirty="0">
                <a:solidFill>
                  <a:srgbClr val="B71C2B"/>
                </a:solidFill>
                <a:cs typeface="+mn-ea"/>
              </a:rPr>
              <a:t>&amp;</a:t>
            </a:r>
            <a:r>
              <a:rPr lang="zh-CN" altLang="en-US" sz="3600" b="1" dirty="0">
                <a:solidFill>
                  <a:srgbClr val="B71C2B"/>
                </a:solidFill>
                <a:cs typeface="+mn-ea"/>
              </a:rPr>
              <a:t>技术路线</a:t>
            </a: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7" t="445" r="10012" b="-445"/>
          <a:stretch>
            <a:fillRect/>
          </a:stretch>
        </p:blipFill>
        <p:spPr>
          <a:xfrm>
            <a:off x="-1327972" y="372756"/>
            <a:ext cx="3590227" cy="3590227"/>
          </a:xfrm>
          <a:prstGeom prst="diamond">
            <a:avLst/>
          </a:prstGeom>
        </p:spPr>
      </p:pic>
      <p:sp>
        <p:nvSpPr>
          <p:cNvPr id="16" name="TextBox 37">
            <a:extLst>
              <a:ext uri="{FF2B5EF4-FFF2-40B4-BE49-F238E27FC236}">
                <a16:creationId xmlns:a16="http://schemas.microsoft.com/office/drawing/2014/main" id="{09D9F092-55D0-4199-A86C-889F7CB3DFA5}"/>
              </a:ext>
            </a:extLst>
          </p:cNvPr>
          <p:cNvSpPr txBox="1"/>
          <p:nvPr/>
        </p:nvSpPr>
        <p:spPr>
          <a:xfrm>
            <a:off x="5222071" y="4382884"/>
            <a:ext cx="3962573" cy="242864"/>
          </a:xfrm>
          <a:prstGeom prst="rect">
            <a:avLst/>
          </a:prstGeom>
          <a:noFill/>
        </p:spPr>
        <p:txBody>
          <a:bodyPr wrap="none" lIns="480000" tIns="0" rIns="0" bIns="0" anchor="b" anchorCtr="0">
            <a:noAutofit/>
          </a:bodyPr>
          <a:lstStyle/>
          <a:p>
            <a:r>
              <a:rPr lang="zh-CN" altLang="en-US" sz="3600" b="1" dirty="0">
                <a:solidFill>
                  <a:srgbClr val="333333"/>
                </a:solidFill>
                <a:cs typeface="+mn-ea"/>
              </a:rPr>
              <a:t>四、工作计划</a:t>
            </a:r>
            <a:r>
              <a:rPr lang="en-US" altLang="zh-CN" sz="3600" b="1" dirty="0">
                <a:solidFill>
                  <a:srgbClr val="333333"/>
                </a:solidFill>
                <a:cs typeface="+mn-ea"/>
              </a:rPr>
              <a:t>&amp;</a:t>
            </a:r>
            <a:r>
              <a:rPr lang="zh-CN" altLang="en-US" sz="3600" b="1" dirty="0">
                <a:solidFill>
                  <a:srgbClr val="333333"/>
                </a:solidFill>
                <a:cs typeface="+mn-ea"/>
              </a:rPr>
              <a:t>团队分工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117" y="6326625"/>
            <a:ext cx="1033515" cy="29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33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33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Freeform 3305"/>
          <p:cNvSpPr/>
          <p:nvPr/>
        </p:nvSpPr>
        <p:spPr bwMode="auto">
          <a:xfrm>
            <a:off x="-20806" y="-15242"/>
            <a:ext cx="6811433" cy="6862233"/>
          </a:xfrm>
          <a:custGeom>
            <a:avLst/>
            <a:gdLst>
              <a:gd name="T0" fmla="*/ 2365 w 3218"/>
              <a:gd name="T1" fmla="*/ 0 h 3242"/>
              <a:gd name="T2" fmla="*/ 0 w 3218"/>
              <a:gd name="T3" fmla="*/ 0 h 3242"/>
              <a:gd name="T4" fmla="*/ 0 w 3218"/>
              <a:gd name="T5" fmla="*/ 2356 h 3242"/>
              <a:gd name="T6" fmla="*/ 885 w 3218"/>
              <a:gd name="T7" fmla="*/ 3242 h 3242"/>
              <a:gd name="T8" fmla="*/ 3218 w 3218"/>
              <a:gd name="T9" fmla="*/ 907 h 3242"/>
              <a:gd name="T10" fmla="*/ 3218 w 3218"/>
              <a:gd name="T11" fmla="*/ 854 h 3242"/>
              <a:gd name="T12" fmla="*/ 2365 w 3218"/>
              <a:gd name="T13" fmla="*/ 0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8" h="3242">
                <a:moveTo>
                  <a:pt x="2365" y="0"/>
                </a:moveTo>
                <a:lnTo>
                  <a:pt x="0" y="0"/>
                </a:lnTo>
                <a:lnTo>
                  <a:pt x="0" y="2356"/>
                </a:lnTo>
                <a:lnTo>
                  <a:pt x="885" y="3242"/>
                </a:lnTo>
                <a:lnTo>
                  <a:pt x="3218" y="907"/>
                </a:lnTo>
                <a:lnTo>
                  <a:pt x="3218" y="854"/>
                </a:lnTo>
                <a:lnTo>
                  <a:pt x="2365" y="0"/>
                </a:lnTo>
                <a:close/>
              </a:path>
            </a:pathLst>
          </a:custGeom>
          <a:solidFill>
            <a:srgbClr val="FB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6192011" y="3026023"/>
            <a:ext cx="6192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b="1" spc="400" dirty="0">
                <a:solidFill>
                  <a:srgbClr val="333333"/>
                </a:solidFill>
                <a:cs typeface="+mn-ea"/>
                <a:sym typeface="+mn-lt"/>
              </a:rPr>
              <a:t>感谢观看</a:t>
            </a:r>
          </a:p>
        </p:txBody>
      </p:sp>
      <p:sp>
        <p:nvSpPr>
          <p:cNvPr id="15" name="Freeform 3306"/>
          <p:cNvSpPr/>
          <p:nvPr/>
        </p:nvSpPr>
        <p:spPr bwMode="auto">
          <a:xfrm>
            <a:off x="2118" y="-2117"/>
            <a:ext cx="6811433" cy="6862233"/>
          </a:xfrm>
          <a:custGeom>
            <a:avLst/>
            <a:gdLst>
              <a:gd name="T0" fmla="*/ 2365 w 3218"/>
              <a:gd name="T1" fmla="*/ 0 h 3242"/>
              <a:gd name="T2" fmla="*/ 0 w 3218"/>
              <a:gd name="T3" fmla="*/ 0 h 3242"/>
              <a:gd name="T4" fmla="*/ 0 w 3218"/>
              <a:gd name="T5" fmla="*/ 2356 h 3242"/>
              <a:gd name="T6" fmla="*/ 885 w 3218"/>
              <a:gd name="T7" fmla="*/ 3242 h 3242"/>
              <a:gd name="T8" fmla="*/ 3218 w 3218"/>
              <a:gd name="T9" fmla="*/ 907 h 3242"/>
              <a:gd name="T10" fmla="*/ 3218 w 3218"/>
              <a:gd name="T11" fmla="*/ 854 h 3242"/>
              <a:gd name="T12" fmla="*/ 2365 w 3218"/>
              <a:gd name="T13" fmla="*/ 0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8" h="3242">
                <a:moveTo>
                  <a:pt x="2365" y="0"/>
                </a:moveTo>
                <a:lnTo>
                  <a:pt x="0" y="0"/>
                </a:lnTo>
                <a:lnTo>
                  <a:pt x="0" y="2356"/>
                </a:lnTo>
                <a:lnTo>
                  <a:pt x="885" y="3242"/>
                </a:lnTo>
                <a:lnTo>
                  <a:pt x="3218" y="907"/>
                </a:lnTo>
                <a:lnTo>
                  <a:pt x="3218" y="854"/>
                </a:lnTo>
                <a:lnTo>
                  <a:pt x="23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3" name="Freeform 5"/>
          <p:cNvSpPr/>
          <p:nvPr/>
        </p:nvSpPr>
        <p:spPr bwMode="auto">
          <a:xfrm>
            <a:off x="1227592" y="375815"/>
            <a:ext cx="2972651" cy="2976324"/>
          </a:xfrm>
          <a:custGeom>
            <a:avLst/>
            <a:gdLst>
              <a:gd name="T0" fmla="*/ 809 w 1619"/>
              <a:gd name="T1" fmla="*/ 1621 h 1621"/>
              <a:gd name="T2" fmla="*/ 0 w 1619"/>
              <a:gd name="T3" fmla="*/ 810 h 1621"/>
              <a:gd name="T4" fmla="*/ 809 w 1619"/>
              <a:gd name="T5" fmla="*/ 0 h 1621"/>
              <a:gd name="T6" fmla="*/ 1619 w 1619"/>
              <a:gd name="T7" fmla="*/ 810 h 1621"/>
              <a:gd name="T8" fmla="*/ 809 w 1619"/>
              <a:gd name="T9" fmla="*/ 1621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9" h="1621">
                <a:moveTo>
                  <a:pt x="809" y="1621"/>
                </a:moveTo>
                <a:lnTo>
                  <a:pt x="0" y="810"/>
                </a:lnTo>
                <a:lnTo>
                  <a:pt x="809" y="0"/>
                </a:lnTo>
                <a:lnTo>
                  <a:pt x="1619" y="810"/>
                </a:lnTo>
                <a:lnTo>
                  <a:pt x="809" y="1621"/>
                </a:lnTo>
                <a:close/>
              </a:path>
            </a:pathLst>
          </a:custGeom>
          <a:solidFill>
            <a:srgbClr val="DD2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4" name="Freeform 6"/>
          <p:cNvSpPr/>
          <p:nvPr/>
        </p:nvSpPr>
        <p:spPr bwMode="auto">
          <a:xfrm>
            <a:off x="1227592" y="3352139"/>
            <a:ext cx="2972651" cy="2974487"/>
          </a:xfrm>
          <a:custGeom>
            <a:avLst/>
            <a:gdLst>
              <a:gd name="T0" fmla="*/ 809 w 1619"/>
              <a:gd name="T1" fmla="*/ 1620 h 1620"/>
              <a:gd name="T2" fmla="*/ 0 w 1619"/>
              <a:gd name="T3" fmla="*/ 810 h 1620"/>
              <a:gd name="T4" fmla="*/ 809 w 1619"/>
              <a:gd name="T5" fmla="*/ 0 h 1620"/>
              <a:gd name="T6" fmla="*/ 1619 w 1619"/>
              <a:gd name="T7" fmla="*/ 810 h 1620"/>
              <a:gd name="T8" fmla="*/ 809 w 1619"/>
              <a:gd name="T9" fmla="*/ 1620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9" h="1620">
                <a:moveTo>
                  <a:pt x="809" y="1620"/>
                </a:moveTo>
                <a:lnTo>
                  <a:pt x="0" y="810"/>
                </a:lnTo>
                <a:lnTo>
                  <a:pt x="809" y="0"/>
                </a:lnTo>
                <a:lnTo>
                  <a:pt x="1619" y="810"/>
                </a:lnTo>
                <a:lnTo>
                  <a:pt x="809" y="1620"/>
                </a:lnTo>
                <a:close/>
              </a:path>
            </a:pathLst>
          </a:custGeom>
          <a:solidFill>
            <a:srgbClr val="9614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5" name="Freeform 7"/>
          <p:cNvSpPr/>
          <p:nvPr/>
        </p:nvSpPr>
        <p:spPr bwMode="auto">
          <a:xfrm>
            <a:off x="2713001" y="1863061"/>
            <a:ext cx="2974487" cy="2976324"/>
          </a:xfrm>
          <a:custGeom>
            <a:avLst/>
            <a:gdLst>
              <a:gd name="T0" fmla="*/ 810 w 1620"/>
              <a:gd name="T1" fmla="*/ 1621 h 1621"/>
              <a:gd name="T2" fmla="*/ 0 w 1620"/>
              <a:gd name="T3" fmla="*/ 811 h 1621"/>
              <a:gd name="T4" fmla="*/ 810 w 1620"/>
              <a:gd name="T5" fmla="*/ 0 h 1621"/>
              <a:gd name="T6" fmla="*/ 1620 w 1620"/>
              <a:gd name="T7" fmla="*/ 811 h 1621"/>
              <a:gd name="T8" fmla="*/ 810 w 1620"/>
              <a:gd name="T9" fmla="*/ 1621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0" h="1621">
                <a:moveTo>
                  <a:pt x="810" y="1621"/>
                </a:moveTo>
                <a:lnTo>
                  <a:pt x="0" y="811"/>
                </a:lnTo>
                <a:lnTo>
                  <a:pt x="810" y="0"/>
                </a:lnTo>
                <a:lnTo>
                  <a:pt x="1620" y="811"/>
                </a:lnTo>
                <a:lnTo>
                  <a:pt x="810" y="1621"/>
                </a:lnTo>
                <a:close/>
              </a:path>
            </a:pathLst>
          </a:custGeom>
          <a:solidFill>
            <a:srgbClr val="B71C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30" name="Freeform 3297"/>
          <p:cNvSpPr/>
          <p:nvPr/>
        </p:nvSpPr>
        <p:spPr bwMode="auto">
          <a:xfrm>
            <a:off x="353653" y="1486443"/>
            <a:ext cx="3729089" cy="3731395"/>
          </a:xfrm>
          <a:custGeom>
            <a:avLst/>
            <a:gdLst>
              <a:gd name="T0" fmla="*/ 1619 w 3239"/>
              <a:gd name="T1" fmla="*/ 3241 h 3241"/>
              <a:gd name="T2" fmla="*/ 0 w 3239"/>
              <a:gd name="T3" fmla="*/ 1620 h 3241"/>
              <a:gd name="T4" fmla="*/ 1619 w 3239"/>
              <a:gd name="T5" fmla="*/ 0 h 3241"/>
              <a:gd name="T6" fmla="*/ 3239 w 3239"/>
              <a:gd name="T7" fmla="*/ 1620 h 3241"/>
              <a:gd name="T8" fmla="*/ 1619 w 3239"/>
              <a:gd name="T9" fmla="*/ 3241 h 3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9" h="3241">
                <a:moveTo>
                  <a:pt x="1619" y="3241"/>
                </a:moveTo>
                <a:lnTo>
                  <a:pt x="0" y="1620"/>
                </a:lnTo>
                <a:lnTo>
                  <a:pt x="1619" y="0"/>
                </a:lnTo>
                <a:lnTo>
                  <a:pt x="3239" y="1620"/>
                </a:lnTo>
                <a:lnTo>
                  <a:pt x="1619" y="32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32" name="Freeform 5"/>
          <p:cNvSpPr/>
          <p:nvPr/>
        </p:nvSpPr>
        <p:spPr bwMode="auto">
          <a:xfrm>
            <a:off x="8112224" y="5231876"/>
            <a:ext cx="3487515" cy="3491824"/>
          </a:xfrm>
          <a:custGeom>
            <a:avLst/>
            <a:gdLst>
              <a:gd name="T0" fmla="*/ 809 w 1619"/>
              <a:gd name="T1" fmla="*/ 1621 h 1621"/>
              <a:gd name="T2" fmla="*/ 0 w 1619"/>
              <a:gd name="T3" fmla="*/ 810 h 1621"/>
              <a:gd name="T4" fmla="*/ 809 w 1619"/>
              <a:gd name="T5" fmla="*/ 0 h 1621"/>
              <a:gd name="T6" fmla="*/ 1619 w 1619"/>
              <a:gd name="T7" fmla="*/ 810 h 1621"/>
              <a:gd name="T8" fmla="*/ 809 w 1619"/>
              <a:gd name="T9" fmla="*/ 1621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9" h="1621">
                <a:moveTo>
                  <a:pt x="809" y="1621"/>
                </a:moveTo>
                <a:lnTo>
                  <a:pt x="0" y="810"/>
                </a:lnTo>
                <a:lnTo>
                  <a:pt x="809" y="0"/>
                </a:lnTo>
                <a:lnTo>
                  <a:pt x="1619" y="810"/>
                </a:lnTo>
                <a:lnTo>
                  <a:pt x="809" y="1621"/>
                </a:lnTo>
                <a:close/>
              </a:path>
            </a:pathLst>
          </a:custGeom>
          <a:solidFill>
            <a:srgbClr val="DD2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33" name="Freeform 3301"/>
          <p:cNvSpPr/>
          <p:nvPr/>
        </p:nvSpPr>
        <p:spPr bwMode="auto">
          <a:xfrm>
            <a:off x="10524216" y="6027427"/>
            <a:ext cx="2182187" cy="2184213"/>
          </a:xfrm>
          <a:custGeom>
            <a:avLst/>
            <a:gdLst>
              <a:gd name="T0" fmla="*/ 1617 w 3233"/>
              <a:gd name="T1" fmla="*/ 3236 h 3236"/>
              <a:gd name="T2" fmla="*/ 0 w 3233"/>
              <a:gd name="T3" fmla="*/ 1619 h 3236"/>
              <a:gd name="T4" fmla="*/ 1617 w 3233"/>
              <a:gd name="T5" fmla="*/ 0 h 3236"/>
              <a:gd name="T6" fmla="*/ 3233 w 3233"/>
              <a:gd name="T7" fmla="*/ 1619 h 3236"/>
              <a:gd name="T8" fmla="*/ 1617 w 3233"/>
              <a:gd name="T9" fmla="*/ 3236 h 3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3" h="3236">
                <a:moveTo>
                  <a:pt x="1617" y="3236"/>
                </a:moveTo>
                <a:lnTo>
                  <a:pt x="0" y="1619"/>
                </a:lnTo>
                <a:lnTo>
                  <a:pt x="1617" y="0"/>
                </a:lnTo>
                <a:lnTo>
                  <a:pt x="3233" y="1619"/>
                </a:lnTo>
                <a:lnTo>
                  <a:pt x="1617" y="323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7" t="445" r="10012" b="-445"/>
          <a:stretch>
            <a:fillRect/>
          </a:stretch>
        </p:blipFill>
        <p:spPr>
          <a:xfrm>
            <a:off x="124452" y="1568163"/>
            <a:ext cx="3590227" cy="3590227"/>
          </a:xfrm>
          <a:prstGeom prst="diamond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157495" y="1723152"/>
            <a:ext cx="2208245" cy="2946448"/>
            <a:chOff x="3118121" y="1292364"/>
            <a:chExt cx="1656184" cy="2209836"/>
          </a:xfrm>
        </p:grpSpPr>
        <p:sp>
          <p:nvSpPr>
            <p:cNvPr id="16" name="Freeform 5"/>
            <p:cNvSpPr/>
            <p:nvPr/>
          </p:nvSpPr>
          <p:spPr bwMode="auto">
            <a:xfrm>
              <a:off x="3118121" y="1292364"/>
              <a:ext cx="1103895" cy="1105259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3118121" y="2397623"/>
              <a:ext cx="1103895" cy="1104577"/>
            </a:xfrm>
            <a:custGeom>
              <a:avLst/>
              <a:gdLst>
                <a:gd name="T0" fmla="*/ 809 w 1619"/>
                <a:gd name="T1" fmla="*/ 1620 h 1620"/>
                <a:gd name="T2" fmla="*/ 0 w 1619"/>
                <a:gd name="T3" fmla="*/ 810 h 1620"/>
                <a:gd name="T4" fmla="*/ 809 w 1619"/>
                <a:gd name="T5" fmla="*/ 0 h 1620"/>
                <a:gd name="T6" fmla="*/ 1619 w 1619"/>
                <a:gd name="T7" fmla="*/ 810 h 1620"/>
                <a:gd name="T8" fmla="*/ 809 w 1619"/>
                <a:gd name="T9" fmla="*/ 162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0">
                  <a:moveTo>
                    <a:pt x="809" y="1620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0"/>
                  </a:lnTo>
                  <a:close/>
                </a:path>
              </a:pathLst>
            </a:custGeom>
            <a:solidFill>
              <a:srgbClr val="961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3669728" y="1844653"/>
              <a:ext cx="1104577" cy="1105259"/>
            </a:xfrm>
            <a:custGeom>
              <a:avLst/>
              <a:gdLst>
                <a:gd name="T0" fmla="*/ 810 w 1620"/>
                <a:gd name="T1" fmla="*/ 1621 h 1621"/>
                <a:gd name="T2" fmla="*/ 0 w 1620"/>
                <a:gd name="T3" fmla="*/ 811 h 1621"/>
                <a:gd name="T4" fmla="*/ 810 w 1620"/>
                <a:gd name="T5" fmla="*/ 0 h 1621"/>
                <a:gd name="T6" fmla="*/ 1620 w 1620"/>
                <a:gd name="T7" fmla="*/ 811 h 1621"/>
                <a:gd name="T8" fmla="*/ 810 w 1620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0" h="1621">
                  <a:moveTo>
                    <a:pt x="810" y="1621"/>
                  </a:moveTo>
                  <a:lnTo>
                    <a:pt x="0" y="811"/>
                  </a:lnTo>
                  <a:lnTo>
                    <a:pt x="810" y="0"/>
                  </a:lnTo>
                  <a:lnTo>
                    <a:pt x="1620" y="811"/>
                  </a:lnTo>
                  <a:lnTo>
                    <a:pt x="810" y="1621"/>
                  </a:lnTo>
                  <a:close/>
                </a:path>
              </a:pathLst>
            </a:custGeom>
            <a:solidFill>
              <a:srgbClr val="B71C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098999" y="1740354"/>
            <a:ext cx="1524237" cy="1396844"/>
            <a:chOff x="2202008" y="436205"/>
            <a:chExt cx="1787563" cy="1638160"/>
          </a:xfrm>
        </p:grpSpPr>
        <p:sp>
          <p:nvSpPr>
            <p:cNvPr id="20" name="Freeform 3301"/>
            <p:cNvSpPr/>
            <p:nvPr/>
          </p:nvSpPr>
          <p:spPr bwMode="auto">
            <a:xfrm>
              <a:off x="2202008" y="436205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522009" y="726714"/>
              <a:ext cx="1467562" cy="1070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5333" spc="400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一</a:t>
              </a:r>
            </a:p>
          </p:txBody>
        </p:sp>
      </p:grpSp>
      <p:sp>
        <p:nvSpPr>
          <p:cNvPr id="14" name="TextBox 35"/>
          <p:cNvSpPr txBox="1"/>
          <p:nvPr/>
        </p:nvSpPr>
        <p:spPr>
          <a:xfrm>
            <a:off x="6444974" y="2632119"/>
            <a:ext cx="3962573" cy="809597"/>
          </a:xfrm>
          <a:prstGeom prst="rect">
            <a:avLst/>
          </a:prstGeom>
          <a:noFill/>
        </p:spPr>
        <p:txBody>
          <a:bodyPr wrap="none" lIns="480000" tIns="0" rIns="0" bIns="0" anchor="b" anchorCtr="0">
            <a:normAutofit/>
          </a:bodyPr>
          <a:lstStyle/>
          <a:p>
            <a:r>
              <a:rPr lang="zh-CN" altLang="en-US" sz="4800" b="1" dirty="0">
                <a:solidFill>
                  <a:srgbClr val="333333"/>
                </a:solidFill>
                <a:cs typeface="+mn-ea"/>
              </a:rPr>
              <a:t>项目创意</a:t>
            </a:r>
          </a:p>
        </p:txBody>
      </p:sp>
      <p:sp>
        <p:nvSpPr>
          <p:cNvPr id="23" name="Freeform 3297"/>
          <p:cNvSpPr/>
          <p:nvPr/>
        </p:nvSpPr>
        <p:spPr bwMode="auto">
          <a:xfrm>
            <a:off x="1583500" y="1412776"/>
            <a:ext cx="3729089" cy="3731395"/>
          </a:xfrm>
          <a:custGeom>
            <a:avLst/>
            <a:gdLst>
              <a:gd name="T0" fmla="*/ 1619 w 3239"/>
              <a:gd name="T1" fmla="*/ 3241 h 3241"/>
              <a:gd name="T2" fmla="*/ 0 w 3239"/>
              <a:gd name="T3" fmla="*/ 1620 h 3241"/>
              <a:gd name="T4" fmla="*/ 1619 w 3239"/>
              <a:gd name="T5" fmla="*/ 0 h 3241"/>
              <a:gd name="T6" fmla="*/ 3239 w 3239"/>
              <a:gd name="T7" fmla="*/ 1620 h 3241"/>
              <a:gd name="T8" fmla="*/ 1619 w 3239"/>
              <a:gd name="T9" fmla="*/ 3241 h 3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9" h="3241">
                <a:moveTo>
                  <a:pt x="1619" y="3241"/>
                </a:moveTo>
                <a:lnTo>
                  <a:pt x="0" y="1620"/>
                </a:lnTo>
                <a:lnTo>
                  <a:pt x="1619" y="0"/>
                </a:lnTo>
                <a:lnTo>
                  <a:pt x="3239" y="1620"/>
                </a:lnTo>
                <a:lnTo>
                  <a:pt x="1619" y="32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7" t="445" r="10012" b="-445"/>
          <a:stretch>
            <a:fillRect/>
          </a:stretch>
        </p:blipFill>
        <p:spPr>
          <a:xfrm>
            <a:off x="1484549" y="1483360"/>
            <a:ext cx="3590227" cy="3590227"/>
          </a:xfrm>
          <a:prstGeom prst="diamond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6101D94-EF4F-458F-B589-2A8735743C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67" b="-16667"/>
          <a:stretch>
            <a:fillRect/>
          </a:stretch>
        </p:blipFill>
        <p:spPr>
          <a:xfrm>
            <a:off x="-1953804" y="734773"/>
            <a:ext cx="7014380" cy="7014380"/>
          </a:xfrm>
          <a:prstGeom prst="diamond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86519" y="441995"/>
            <a:ext cx="2371162" cy="74898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267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rPr>
              <a:t>项目创意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720757" y="-797444"/>
            <a:ext cx="2866773" cy="2178903"/>
            <a:chOff x="6084168" y="3923907"/>
            <a:chExt cx="3445634" cy="2618868"/>
          </a:xfrm>
        </p:grpSpPr>
        <p:sp>
          <p:nvSpPr>
            <p:cNvPr id="15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/>
            </a:p>
          </p:txBody>
        </p:sp>
        <p:sp>
          <p:nvSpPr>
            <p:cNvPr id="16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32342" y="816489"/>
            <a:ext cx="6180994" cy="6924625"/>
            <a:chOff x="14673" y="337"/>
            <a:chExt cx="19608" cy="11106"/>
          </a:xfrm>
        </p:grpSpPr>
        <p:sp>
          <p:nvSpPr>
            <p:cNvPr id="2" name="文本框 1"/>
            <p:cNvSpPr txBox="1"/>
            <p:nvPr/>
          </p:nvSpPr>
          <p:spPr>
            <a:xfrm>
              <a:off x="14673" y="337"/>
              <a:ext cx="3639" cy="1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5333" dirty="0">
                <a:latin typeface="TypeLand 康熙字典體試用版" charset="-120"/>
                <a:ea typeface="TypeLand 康熙字典體試用版" charset="-120"/>
                <a:sym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4951" y="929"/>
              <a:ext cx="19330" cy="10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altLang="zh-CN" sz="2000" b="1" dirty="0"/>
                <a:t>1.</a:t>
              </a:r>
              <a:r>
                <a:rPr lang="zh-CN" altLang="en-US" sz="2000" b="1" dirty="0"/>
                <a:t>问题描述</a:t>
              </a:r>
              <a:endParaRPr lang="en-US" altLang="zh-CN" sz="2000" b="1" dirty="0"/>
            </a:p>
            <a:p>
              <a:pPr>
                <a:lnSpc>
                  <a:spcPts val="2400"/>
                </a:lnSpc>
              </a:pPr>
              <a:r>
                <a:rPr lang="en-US" altLang="zh-CN" dirty="0"/>
                <a:t>       </a:t>
              </a:r>
              <a:r>
                <a:rPr lang="zh-CN" altLang="zh-CN" dirty="0"/>
                <a:t>设计一个网红机器人，能够工作。不能够用成品模块直接使用，利用常用的一些生活废料完成。要求能手动控制行走，能自主行走，遇到障碍能规避。</a:t>
              </a:r>
              <a:endParaRPr lang="en-US" altLang="zh-CN" dirty="0"/>
            </a:p>
            <a:p>
              <a:pPr>
                <a:lnSpc>
                  <a:spcPts val="2400"/>
                </a:lnSpc>
              </a:pPr>
              <a:endParaRPr lang="en-US" altLang="zh-CN" dirty="0"/>
            </a:p>
            <a:p>
              <a:pPr>
                <a:lnSpc>
                  <a:spcPts val="2400"/>
                </a:lnSpc>
              </a:pPr>
              <a:r>
                <a:rPr lang="en-US" altLang="zh-CN" sz="2000" b="1" dirty="0"/>
                <a:t>2.</a:t>
              </a:r>
              <a:r>
                <a:rPr lang="zh-CN" altLang="en-US" sz="2000" b="1" dirty="0"/>
                <a:t>问题分析</a:t>
              </a:r>
              <a:endParaRPr lang="en-US" altLang="zh-CN" sz="2000" b="1" dirty="0"/>
            </a:p>
            <a:p>
              <a:pPr>
                <a:lnSpc>
                  <a:spcPts val="2400"/>
                </a:lnSpc>
              </a:pPr>
              <a:r>
                <a:rPr lang="en-US" altLang="zh-CN" dirty="0"/>
                <a:t>       </a:t>
              </a:r>
              <a:r>
                <a:rPr lang="zh-CN" altLang="zh-CN" dirty="0"/>
                <a:t>网红机器人是网路上一些手工爱好者制作的简单行走机器人。大部分机器人都不存在电路控制，只是简单的马达带动机械行走。只有接通电源与断开电源的开关可以控制机器人的前进与停止。很少有诸如遥控、障碍检测、转弯等功能。</a:t>
              </a:r>
              <a:endParaRPr lang="en-US" altLang="zh-CN" dirty="0"/>
            </a:p>
            <a:p>
              <a:pPr>
                <a:lnSpc>
                  <a:spcPts val="2400"/>
                </a:lnSpc>
              </a:pPr>
              <a:endParaRPr lang="en-US" altLang="zh-CN" dirty="0"/>
            </a:p>
            <a:p>
              <a:pPr>
                <a:lnSpc>
                  <a:spcPts val="2400"/>
                </a:lnSpc>
              </a:pPr>
              <a:r>
                <a:rPr lang="en-US" altLang="zh-CN" sz="2000" b="1" dirty="0"/>
                <a:t>3.</a:t>
              </a:r>
              <a:r>
                <a:rPr lang="zh-CN" altLang="en-US" sz="2000" b="1" dirty="0"/>
                <a:t>创意</a:t>
              </a:r>
              <a:endParaRPr lang="en-US" altLang="zh-CN" sz="2000" b="1" dirty="0"/>
            </a:p>
            <a:p>
              <a:pPr>
                <a:lnSpc>
                  <a:spcPts val="2400"/>
                </a:lnSpc>
              </a:pPr>
              <a:r>
                <a:rPr lang="en-US" altLang="zh-CN" dirty="0"/>
                <a:t>       </a:t>
              </a:r>
              <a:r>
                <a:rPr lang="zh-CN" altLang="zh-CN" dirty="0"/>
                <a:t>将两个只能前进的行走机器人左右并排，分别控制他们的前进后退来实现机器人整体的转向、行走功能。</a:t>
              </a:r>
            </a:p>
            <a:p>
              <a:pPr>
                <a:lnSpc>
                  <a:spcPts val="2400"/>
                </a:lnSpc>
              </a:pPr>
              <a:r>
                <a:rPr lang="zh-CN" altLang="zh-CN" dirty="0"/>
                <a:t>将</a:t>
              </a:r>
              <a:r>
                <a:rPr lang="en-US" altLang="zh-CN" dirty="0" err="1"/>
                <a:t>arduino</a:t>
              </a:r>
              <a:r>
                <a:rPr lang="zh-CN" altLang="zh-CN" dirty="0"/>
                <a:t>作为网红机器人的控制器，赋予机器人诸如避障、遥控等功能，提高网红机器人的可玩性。</a:t>
              </a: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857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157495" y="1723152"/>
            <a:ext cx="2208245" cy="2946448"/>
            <a:chOff x="3118121" y="1292364"/>
            <a:chExt cx="1656184" cy="2209836"/>
          </a:xfrm>
        </p:grpSpPr>
        <p:sp>
          <p:nvSpPr>
            <p:cNvPr id="16" name="Freeform 5"/>
            <p:cNvSpPr/>
            <p:nvPr/>
          </p:nvSpPr>
          <p:spPr bwMode="auto">
            <a:xfrm>
              <a:off x="3118121" y="1292364"/>
              <a:ext cx="1103895" cy="1105259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3118121" y="2397623"/>
              <a:ext cx="1103895" cy="1104577"/>
            </a:xfrm>
            <a:custGeom>
              <a:avLst/>
              <a:gdLst>
                <a:gd name="T0" fmla="*/ 809 w 1619"/>
                <a:gd name="T1" fmla="*/ 1620 h 1620"/>
                <a:gd name="T2" fmla="*/ 0 w 1619"/>
                <a:gd name="T3" fmla="*/ 810 h 1620"/>
                <a:gd name="T4" fmla="*/ 809 w 1619"/>
                <a:gd name="T5" fmla="*/ 0 h 1620"/>
                <a:gd name="T6" fmla="*/ 1619 w 1619"/>
                <a:gd name="T7" fmla="*/ 810 h 1620"/>
                <a:gd name="T8" fmla="*/ 809 w 1619"/>
                <a:gd name="T9" fmla="*/ 162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0">
                  <a:moveTo>
                    <a:pt x="809" y="1620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0"/>
                  </a:lnTo>
                  <a:close/>
                </a:path>
              </a:pathLst>
            </a:custGeom>
            <a:solidFill>
              <a:srgbClr val="961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3669728" y="1844653"/>
              <a:ext cx="1104577" cy="1105259"/>
            </a:xfrm>
            <a:custGeom>
              <a:avLst/>
              <a:gdLst>
                <a:gd name="T0" fmla="*/ 810 w 1620"/>
                <a:gd name="T1" fmla="*/ 1621 h 1621"/>
                <a:gd name="T2" fmla="*/ 0 w 1620"/>
                <a:gd name="T3" fmla="*/ 811 h 1621"/>
                <a:gd name="T4" fmla="*/ 810 w 1620"/>
                <a:gd name="T5" fmla="*/ 0 h 1621"/>
                <a:gd name="T6" fmla="*/ 1620 w 1620"/>
                <a:gd name="T7" fmla="*/ 811 h 1621"/>
                <a:gd name="T8" fmla="*/ 810 w 1620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0" h="1621">
                  <a:moveTo>
                    <a:pt x="810" y="1621"/>
                  </a:moveTo>
                  <a:lnTo>
                    <a:pt x="0" y="811"/>
                  </a:lnTo>
                  <a:lnTo>
                    <a:pt x="810" y="0"/>
                  </a:lnTo>
                  <a:lnTo>
                    <a:pt x="1620" y="811"/>
                  </a:lnTo>
                  <a:lnTo>
                    <a:pt x="810" y="1621"/>
                  </a:lnTo>
                  <a:close/>
                </a:path>
              </a:pathLst>
            </a:custGeom>
            <a:solidFill>
              <a:srgbClr val="B71C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098999" y="1740354"/>
            <a:ext cx="1524237" cy="1396844"/>
            <a:chOff x="2202008" y="436205"/>
            <a:chExt cx="1787563" cy="1638160"/>
          </a:xfrm>
        </p:grpSpPr>
        <p:sp>
          <p:nvSpPr>
            <p:cNvPr id="20" name="Freeform 3301"/>
            <p:cNvSpPr/>
            <p:nvPr/>
          </p:nvSpPr>
          <p:spPr bwMode="auto">
            <a:xfrm>
              <a:off x="2202008" y="436205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522009" y="726714"/>
              <a:ext cx="1467562" cy="1070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5333" spc="400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二</a:t>
              </a:r>
            </a:p>
          </p:txBody>
        </p:sp>
      </p:grpSp>
      <p:sp>
        <p:nvSpPr>
          <p:cNvPr id="14" name="TextBox 35"/>
          <p:cNvSpPr txBox="1"/>
          <p:nvPr/>
        </p:nvSpPr>
        <p:spPr>
          <a:xfrm>
            <a:off x="6444974" y="2632119"/>
            <a:ext cx="3962573" cy="809597"/>
          </a:xfrm>
          <a:prstGeom prst="rect">
            <a:avLst/>
          </a:prstGeom>
          <a:noFill/>
        </p:spPr>
        <p:txBody>
          <a:bodyPr wrap="none" lIns="480000" tIns="0" rIns="0" bIns="0" anchor="b" anchorCtr="0">
            <a:normAutofit/>
          </a:bodyPr>
          <a:lstStyle/>
          <a:p>
            <a:r>
              <a:rPr lang="zh-CN" altLang="en-US" sz="4800" b="1" dirty="0">
                <a:solidFill>
                  <a:srgbClr val="333333"/>
                </a:solidFill>
                <a:cs typeface="+mn-ea"/>
              </a:rPr>
              <a:t>项目需求</a:t>
            </a:r>
          </a:p>
        </p:txBody>
      </p:sp>
      <p:sp>
        <p:nvSpPr>
          <p:cNvPr id="23" name="Freeform 3297"/>
          <p:cNvSpPr/>
          <p:nvPr/>
        </p:nvSpPr>
        <p:spPr bwMode="auto">
          <a:xfrm>
            <a:off x="1583500" y="1412776"/>
            <a:ext cx="3729089" cy="3731395"/>
          </a:xfrm>
          <a:custGeom>
            <a:avLst/>
            <a:gdLst>
              <a:gd name="T0" fmla="*/ 1619 w 3239"/>
              <a:gd name="T1" fmla="*/ 3241 h 3241"/>
              <a:gd name="T2" fmla="*/ 0 w 3239"/>
              <a:gd name="T3" fmla="*/ 1620 h 3241"/>
              <a:gd name="T4" fmla="*/ 1619 w 3239"/>
              <a:gd name="T5" fmla="*/ 0 h 3241"/>
              <a:gd name="T6" fmla="*/ 3239 w 3239"/>
              <a:gd name="T7" fmla="*/ 1620 h 3241"/>
              <a:gd name="T8" fmla="*/ 1619 w 3239"/>
              <a:gd name="T9" fmla="*/ 3241 h 3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9" h="3241">
                <a:moveTo>
                  <a:pt x="1619" y="3241"/>
                </a:moveTo>
                <a:lnTo>
                  <a:pt x="0" y="1620"/>
                </a:lnTo>
                <a:lnTo>
                  <a:pt x="1619" y="0"/>
                </a:lnTo>
                <a:lnTo>
                  <a:pt x="3239" y="1620"/>
                </a:lnTo>
                <a:lnTo>
                  <a:pt x="1619" y="32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7" t="445" r="10012" b="-445"/>
          <a:stretch>
            <a:fillRect/>
          </a:stretch>
        </p:blipFill>
        <p:spPr>
          <a:xfrm>
            <a:off x="1484549" y="1483360"/>
            <a:ext cx="3590227" cy="3590227"/>
          </a:xfrm>
          <a:prstGeom prst="diamond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6101D94-EF4F-458F-B589-2A8735743C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67" b="-16667"/>
          <a:stretch>
            <a:fillRect/>
          </a:stretch>
        </p:blipFill>
        <p:spPr>
          <a:xfrm>
            <a:off x="-1953804" y="734773"/>
            <a:ext cx="7014380" cy="7014380"/>
          </a:xfrm>
          <a:prstGeom prst="diamond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86519" y="441995"/>
            <a:ext cx="2371162" cy="74898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267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rPr>
              <a:t>项目需求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720757" y="-797444"/>
            <a:ext cx="2866773" cy="2178903"/>
            <a:chOff x="6084168" y="3923907"/>
            <a:chExt cx="3445634" cy="2618868"/>
          </a:xfrm>
        </p:grpSpPr>
        <p:sp>
          <p:nvSpPr>
            <p:cNvPr id="15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/>
            </a:p>
          </p:txBody>
        </p:sp>
        <p:sp>
          <p:nvSpPr>
            <p:cNvPr id="16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32342" y="816489"/>
            <a:ext cx="6063414" cy="6398386"/>
            <a:chOff x="14673" y="337"/>
            <a:chExt cx="19235" cy="10262"/>
          </a:xfrm>
        </p:grpSpPr>
        <p:sp>
          <p:nvSpPr>
            <p:cNvPr id="2" name="文本框 1"/>
            <p:cNvSpPr txBox="1"/>
            <p:nvPr/>
          </p:nvSpPr>
          <p:spPr>
            <a:xfrm>
              <a:off x="14673" y="337"/>
              <a:ext cx="3639" cy="1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5333" dirty="0">
                <a:latin typeface="TypeLand 康熙字典體試用版" charset="-120"/>
                <a:ea typeface="TypeLand 康熙字典體試用版" charset="-120"/>
                <a:sym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074" y="2742"/>
              <a:ext cx="17834" cy="7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lvl="0" indent="-457200">
                <a:lnSpc>
                  <a:spcPts val="2400"/>
                </a:lnSpc>
                <a:buAutoNum type="arabicPeriod"/>
              </a:pPr>
              <a:r>
                <a:rPr lang="zh-CN" altLang="zh-CN" sz="3200" b="1" dirty="0"/>
                <a:t>材料</a:t>
              </a:r>
              <a:endParaRPr lang="en-US" altLang="zh-CN" sz="3200" b="1" dirty="0"/>
            </a:p>
            <a:p>
              <a:pPr lvl="0">
                <a:lnSpc>
                  <a:spcPts val="2400"/>
                </a:lnSpc>
              </a:pPr>
              <a:endParaRPr lang="en-US" altLang="zh-CN" sz="2000" b="1" dirty="0"/>
            </a:p>
            <a:p>
              <a:pPr lvl="0">
                <a:lnSpc>
                  <a:spcPts val="2800"/>
                </a:lnSpc>
              </a:pPr>
              <a:r>
                <a:rPr lang="zh-CN" altLang="en-US" sz="2400" dirty="0"/>
                <a:t>①</a:t>
              </a:r>
              <a:r>
                <a:rPr lang="zh-CN" altLang="zh-CN" sz="2400" dirty="0"/>
                <a:t>利用木板、纸板、热熔胶等生活中可以获取的材料组成机器人的机械结构。因为没有合适的切割工具，此处我们购买的裁剪好的木板</a:t>
              </a:r>
              <a:r>
                <a:rPr lang="en-US" altLang="zh-CN" sz="2400" dirty="0"/>
                <a:t>+</a:t>
              </a:r>
              <a:r>
                <a:rPr lang="zh-CN" altLang="zh-CN" sz="2400" dirty="0"/>
                <a:t>热熔胶和螺丝进行拼装。</a:t>
              </a:r>
              <a:endParaRPr lang="en-US" altLang="zh-CN" sz="2400" dirty="0"/>
            </a:p>
            <a:p>
              <a:pPr lvl="0">
                <a:lnSpc>
                  <a:spcPts val="2800"/>
                </a:lnSpc>
              </a:pPr>
              <a:endParaRPr lang="en-US" altLang="zh-CN" sz="2400" dirty="0"/>
            </a:p>
            <a:p>
              <a:pPr lvl="0">
                <a:lnSpc>
                  <a:spcPts val="2800"/>
                </a:lnSpc>
              </a:pPr>
              <a:r>
                <a:rPr lang="zh-CN" altLang="en-US" sz="2400" dirty="0"/>
                <a:t>②</a:t>
              </a:r>
              <a:r>
                <a:rPr lang="zh-CN" altLang="zh-CN" sz="2400" dirty="0"/>
                <a:t>开发板及传感器为网络购买，</a:t>
              </a:r>
              <a:r>
                <a:rPr lang="en-US" altLang="zh-CN" sz="2400" dirty="0"/>
                <a:t>led</a:t>
              </a:r>
              <a:r>
                <a:rPr lang="zh-CN" altLang="zh-CN" sz="2400" dirty="0"/>
                <a:t>与导线为以前实验剩余品。</a:t>
              </a:r>
            </a:p>
            <a:p>
              <a:pPr algn="ctr">
                <a:lnSpc>
                  <a:spcPts val="2600"/>
                </a:lnSpc>
              </a:pPr>
              <a:endParaRPr lang="en-US" altLang="zh-CN" sz="20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23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6101D94-EF4F-458F-B589-2A8735743C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67" b="-16667"/>
          <a:stretch>
            <a:fillRect/>
          </a:stretch>
        </p:blipFill>
        <p:spPr>
          <a:xfrm>
            <a:off x="-1953804" y="734773"/>
            <a:ext cx="7014380" cy="7014380"/>
          </a:xfrm>
          <a:prstGeom prst="diamond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86519" y="441995"/>
            <a:ext cx="2371162" cy="74898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267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rPr>
              <a:t>项目需求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720757" y="-797444"/>
            <a:ext cx="2866773" cy="2178903"/>
            <a:chOff x="6084168" y="3923907"/>
            <a:chExt cx="3445634" cy="2618868"/>
          </a:xfrm>
        </p:grpSpPr>
        <p:sp>
          <p:nvSpPr>
            <p:cNvPr id="15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/>
            </a:p>
          </p:txBody>
        </p:sp>
        <p:sp>
          <p:nvSpPr>
            <p:cNvPr id="16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32342" y="816489"/>
            <a:ext cx="5709413" cy="6637811"/>
            <a:chOff x="14673" y="337"/>
            <a:chExt cx="18112" cy="10646"/>
          </a:xfrm>
        </p:grpSpPr>
        <p:sp>
          <p:nvSpPr>
            <p:cNvPr id="2" name="文本框 1"/>
            <p:cNvSpPr txBox="1"/>
            <p:nvPr/>
          </p:nvSpPr>
          <p:spPr>
            <a:xfrm>
              <a:off x="14673" y="337"/>
              <a:ext cx="3639" cy="1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5333" dirty="0">
                <a:latin typeface="TypeLand 康熙字典體試用版" charset="-120"/>
                <a:ea typeface="TypeLand 康熙字典體試用版" charset="-120"/>
                <a:sym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4951" y="337"/>
              <a:ext cx="17834" cy="10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ts val="2400"/>
                </a:lnSpc>
              </a:pPr>
              <a:r>
                <a:rPr lang="en-US" altLang="zh-CN" sz="3200" b="1" dirty="0"/>
                <a:t>2. </a:t>
              </a:r>
              <a:r>
                <a:rPr lang="zh-CN" altLang="en-US" sz="3200" b="1" dirty="0"/>
                <a:t>基本功能</a:t>
              </a:r>
              <a:endParaRPr lang="en-US" altLang="zh-CN" sz="3200" b="1" dirty="0"/>
            </a:p>
            <a:p>
              <a:pPr lvl="0">
                <a:lnSpc>
                  <a:spcPts val="2800"/>
                </a:lnSpc>
              </a:pPr>
              <a:endParaRPr lang="en-US" altLang="zh-CN" sz="3200" b="1" dirty="0"/>
            </a:p>
            <a:p>
              <a:pPr lvl="0">
                <a:lnSpc>
                  <a:spcPts val="2800"/>
                </a:lnSpc>
              </a:pPr>
              <a:r>
                <a:rPr lang="zh-CN" altLang="en-US" sz="2400" dirty="0"/>
                <a:t>①</a:t>
              </a:r>
              <a:r>
                <a:rPr lang="zh-CN" altLang="zh-CN" sz="2400" dirty="0"/>
                <a:t>前、后行走；</a:t>
              </a:r>
              <a:endParaRPr lang="en-US" altLang="zh-CN" sz="2400" dirty="0"/>
            </a:p>
            <a:p>
              <a:pPr lvl="0">
                <a:lnSpc>
                  <a:spcPts val="2800"/>
                </a:lnSpc>
              </a:pPr>
              <a:r>
                <a:rPr lang="zh-CN" altLang="zh-CN" sz="2400" dirty="0"/>
                <a:t>遥控器可以下达前进后退的指令、机器人在绕过障碍后会自动遵循避障前的指令。</a:t>
              </a:r>
              <a:endParaRPr lang="en-US" altLang="zh-CN" sz="2400" dirty="0"/>
            </a:p>
            <a:p>
              <a:pPr lvl="0">
                <a:lnSpc>
                  <a:spcPts val="2800"/>
                </a:lnSpc>
              </a:pPr>
              <a:endParaRPr lang="en-US" altLang="zh-CN" sz="2400" dirty="0"/>
            </a:p>
            <a:p>
              <a:pPr marL="0" lvl="1">
                <a:lnSpc>
                  <a:spcPts val="2800"/>
                </a:lnSpc>
              </a:pPr>
              <a:r>
                <a:rPr lang="zh-CN" altLang="en-US" sz="2400" dirty="0"/>
                <a:t>②</a:t>
              </a:r>
              <a:r>
                <a:rPr lang="zh-CN" altLang="zh-CN" sz="2400" dirty="0"/>
                <a:t>能向左、向右转弯；</a:t>
              </a:r>
            </a:p>
            <a:p>
              <a:pPr>
                <a:lnSpc>
                  <a:spcPts val="2800"/>
                </a:lnSpc>
              </a:pPr>
              <a:r>
                <a:rPr lang="zh-CN" altLang="zh-CN" sz="2400" dirty="0"/>
                <a:t>遥控器可以下达前进后退的指令、机器人在遇到障碍物后会自动转弯。</a:t>
              </a:r>
              <a:endParaRPr lang="en-US" altLang="zh-CN" sz="2400" dirty="0">
                <a:sym typeface="+mn-ea"/>
              </a:endParaRPr>
            </a:p>
            <a:p>
              <a:pPr>
                <a:lnSpc>
                  <a:spcPts val="2800"/>
                </a:lnSpc>
              </a:pPr>
              <a:endParaRPr lang="en-US" altLang="zh-CN" sz="2400" dirty="0">
                <a:sym typeface="+mn-ea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400" dirty="0">
                  <a:sym typeface="+mn-ea"/>
                </a:rPr>
                <a:t>③</a:t>
              </a:r>
              <a:r>
                <a:rPr lang="zh-CN" altLang="zh-CN" sz="2400" dirty="0"/>
                <a:t>能探测前方障碍物，并自行转弯；</a:t>
              </a:r>
              <a:endParaRPr lang="en-US" altLang="zh-CN" sz="2400" dirty="0">
                <a:sym typeface="+mn-ea"/>
              </a:endParaRPr>
            </a:p>
            <a:p>
              <a:pPr>
                <a:lnSpc>
                  <a:spcPts val="2800"/>
                </a:lnSpc>
              </a:pPr>
              <a:endParaRPr lang="en-US" altLang="zh-CN" sz="2400" dirty="0">
                <a:sym typeface="+mn-ea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400" dirty="0">
                  <a:sym typeface="+mn-ea"/>
                </a:rPr>
                <a:t>④</a:t>
              </a:r>
              <a:r>
                <a:rPr lang="zh-CN" altLang="zh-CN" sz="2400" dirty="0"/>
                <a:t>能通过遥控控制机器人的运动；</a:t>
              </a:r>
            </a:p>
            <a:p>
              <a:pPr>
                <a:lnSpc>
                  <a:spcPts val="2800"/>
                </a:lnSpc>
              </a:pPr>
              <a:r>
                <a:rPr lang="zh-CN" altLang="zh-CN" sz="2400" dirty="0"/>
                <a:t>遥控可以下达前进、后退、左转、右转四种指令。</a:t>
              </a:r>
              <a:endParaRPr lang="en-US" altLang="zh-CN" sz="2400" dirty="0">
                <a:sym typeface="+mn-ea"/>
              </a:endParaRPr>
            </a:p>
            <a:p>
              <a:pPr>
                <a:lnSpc>
                  <a:spcPts val="2800"/>
                </a:lnSpc>
              </a:pPr>
              <a:endParaRPr lang="en-US" altLang="zh-CN" sz="2400" dirty="0">
                <a:sym typeface="+mn-ea"/>
              </a:endParaRP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ctr"/>
              <a:r>
                <a:rPr lang="en-US" altLang="zh-CN" sz="1600" kern="0" spc="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52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6101D94-EF4F-458F-B589-2A8735743C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67" b="-16667"/>
          <a:stretch>
            <a:fillRect/>
          </a:stretch>
        </p:blipFill>
        <p:spPr>
          <a:xfrm>
            <a:off x="-1953804" y="734773"/>
            <a:ext cx="7014380" cy="7014380"/>
          </a:xfrm>
          <a:prstGeom prst="diamond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86519" y="441995"/>
            <a:ext cx="2371162" cy="74898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267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rPr>
              <a:t>项目需求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720757" y="-797444"/>
            <a:ext cx="2866773" cy="2178903"/>
            <a:chOff x="6084168" y="3923907"/>
            <a:chExt cx="3445634" cy="2618868"/>
          </a:xfrm>
        </p:grpSpPr>
        <p:sp>
          <p:nvSpPr>
            <p:cNvPr id="15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/>
            </a:p>
          </p:txBody>
        </p:sp>
        <p:sp>
          <p:nvSpPr>
            <p:cNvPr id="16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32342" y="816489"/>
            <a:ext cx="6063414" cy="5346537"/>
            <a:chOff x="14673" y="337"/>
            <a:chExt cx="19235" cy="8575"/>
          </a:xfrm>
        </p:grpSpPr>
        <p:sp>
          <p:nvSpPr>
            <p:cNvPr id="2" name="文本框 1"/>
            <p:cNvSpPr txBox="1"/>
            <p:nvPr/>
          </p:nvSpPr>
          <p:spPr>
            <a:xfrm>
              <a:off x="14673" y="337"/>
              <a:ext cx="3639" cy="1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5333" dirty="0">
                <a:latin typeface="TypeLand 康熙字典體試用版" charset="-120"/>
                <a:ea typeface="TypeLand 康熙字典體試用版" charset="-120"/>
                <a:sym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074" y="2742"/>
              <a:ext cx="17834" cy="6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ts val="2400"/>
                </a:lnSpc>
              </a:pPr>
              <a:r>
                <a:rPr lang="en-US" altLang="zh-CN" sz="3200" b="1" dirty="0"/>
                <a:t>3. </a:t>
              </a:r>
              <a:r>
                <a:rPr lang="zh-CN" altLang="en-US" sz="3200" b="1" dirty="0"/>
                <a:t>优化设想</a:t>
              </a:r>
              <a:endParaRPr lang="en-US" altLang="zh-CN" sz="3200" b="1" dirty="0"/>
            </a:p>
            <a:p>
              <a:pPr lvl="0">
                <a:lnSpc>
                  <a:spcPts val="2400"/>
                </a:lnSpc>
              </a:pPr>
              <a:endParaRPr lang="en-US" altLang="zh-CN" sz="2000" b="1" dirty="0"/>
            </a:p>
            <a:p>
              <a:pPr lvl="0">
                <a:lnSpc>
                  <a:spcPts val="2800"/>
                </a:lnSpc>
              </a:pPr>
              <a:r>
                <a:rPr lang="zh-CN" altLang="en-US" sz="2400" dirty="0"/>
                <a:t>①</a:t>
              </a:r>
              <a:r>
                <a:rPr lang="zh-CN" altLang="zh-CN" sz="2400" dirty="0"/>
                <a:t>可自动寻迹</a:t>
              </a:r>
              <a:endParaRPr lang="en-US" altLang="zh-CN" sz="2400" dirty="0"/>
            </a:p>
            <a:p>
              <a:pPr lvl="0">
                <a:lnSpc>
                  <a:spcPts val="2800"/>
                </a:lnSpc>
              </a:pPr>
              <a:endParaRPr lang="en-US" altLang="zh-CN" sz="2400" dirty="0"/>
            </a:p>
            <a:p>
              <a:pPr>
                <a:lnSpc>
                  <a:spcPts val="2800"/>
                </a:lnSpc>
              </a:pPr>
              <a:r>
                <a:rPr lang="zh-CN" altLang="en-US" sz="2400" dirty="0"/>
                <a:t>②</a:t>
              </a:r>
              <a:r>
                <a:rPr lang="zh-CN" altLang="zh-CN" sz="2400" dirty="0"/>
                <a:t>可通过语音进行控制</a:t>
              </a:r>
              <a:endParaRPr lang="en-US" altLang="zh-CN" sz="2400" dirty="0"/>
            </a:p>
            <a:p>
              <a:pPr>
                <a:lnSpc>
                  <a:spcPts val="2800"/>
                </a:lnSpc>
              </a:pPr>
              <a:endParaRPr lang="en-US" altLang="zh-CN" sz="2400" dirty="0">
                <a:sym typeface="+mn-ea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400" dirty="0">
                  <a:sym typeface="+mn-ea"/>
                </a:rPr>
                <a:t>③</a:t>
              </a:r>
              <a:r>
                <a:rPr lang="zh-CN" altLang="zh-CN" sz="2400" dirty="0"/>
                <a:t>可进行交互行为包括对语音、震动等进行反馈</a:t>
              </a:r>
              <a:endParaRPr lang="en-US" altLang="zh-CN" sz="2400" dirty="0">
                <a:sym typeface="+mn-ea"/>
              </a:endParaRP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ctr"/>
              <a:endParaRPr lang="en-US" altLang="zh-CN" sz="1600" kern="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297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157495" y="1723152"/>
            <a:ext cx="2208245" cy="2946448"/>
            <a:chOff x="3118121" y="1292364"/>
            <a:chExt cx="1656184" cy="2209836"/>
          </a:xfrm>
        </p:grpSpPr>
        <p:sp>
          <p:nvSpPr>
            <p:cNvPr id="16" name="Freeform 5"/>
            <p:cNvSpPr/>
            <p:nvPr/>
          </p:nvSpPr>
          <p:spPr bwMode="auto">
            <a:xfrm>
              <a:off x="3118121" y="1292364"/>
              <a:ext cx="1103895" cy="1105259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3118121" y="2397623"/>
              <a:ext cx="1103895" cy="1104577"/>
            </a:xfrm>
            <a:custGeom>
              <a:avLst/>
              <a:gdLst>
                <a:gd name="T0" fmla="*/ 809 w 1619"/>
                <a:gd name="T1" fmla="*/ 1620 h 1620"/>
                <a:gd name="T2" fmla="*/ 0 w 1619"/>
                <a:gd name="T3" fmla="*/ 810 h 1620"/>
                <a:gd name="T4" fmla="*/ 809 w 1619"/>
                <a:gd name="T5" fmla="*/ 0 h 1620"/>
                <a:gd name="T6" fmla="*/ 1619 w 1619"/>
                <a:gd name="T7" fmla="*/ 810 h 1620"/>
                <a:gd name="T8" fmla="*/ 809 w 1619"/>
                <a:gd name="T9" fmla="*/ 162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0">
                  <a:moveTo>
                    <a:pt x="809" y="1620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0"/>
                  </a:lnTo>
                  <a:close/>
                </a:path>
              </a:pathLst>
            </a:custGeom>
            <a:solidFill>
              <a:srgbClr val="961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3669728" y="1844653"/>
              <a:ext cx="1104577" cy="1105259"/>
            </a:xfrm>
            <a:custGeom>
              <a:avLst/>
              <a:gdLst>
                <a:gd name="T0" fmla="*/ 810 w 1620"/>
                <a:gd name="T1" fmla="*/ 1621 h 1621"/>
                <a:gd name="T2" fmla="*/ 0 w 1620"/>
                <a:gd name="T3" fmla="*/ 811 h 1621"/>
                <a:gd name="T4" fmla="*/ 810 w 1620"/>
                <a:gd name="T5" fmla="*/ 0 h 1621"/>
                <a:gd name="T6" fmla="*/ 1620 w 1620"/>
                <a:gd name="T7" fmla="*/ 811 h 1621"/>
                <a:gd name="T8" fmla="*/ 810 w 1620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0" h="1621">
                  <a:moveTo>
                    <a:pt x="810" y="1621"/>
                  </a:moveTo>
                  <a:lnTo>
                    <a:pt x="0" y="811"/>
                  </a:lnTo>
                  <a:lnTo>
                    <a:pt x="810" y="0"/>
                  </a:lnTo>
                  <a:lnTo>
                    <a:pt x="1620" y="811"/>
                  </a:lnTo>
                  <a:lnTo>
                    <a:pt x="810" y="1621"/>
                  </a:lnTo>
                  <a:close/>
                </a:path>
              </a:pathLst>
            </a:custGeom>
            <a:solidFill>
              <a:srgbClr val="B71C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098999" y="1740354"/>
            <a:ext cx="1524237" cy="1396844"/>
            <a:chOff x="2202008" y="436205"/>
            <a:chExt cx="1787563" cy="1638160"/>
          </a:xfrm>
        </p:grpSpPr>
        <p:sp>
          <p:nvSpPr>
            <p:cNvPr id="20" name="Freeform 3301"/>
            <p:cNvSpPr/>
            <p:nvPr/>
          </p:nvSpPr>
          <p:spPr bwMode="auto">
            <a:xfrm>
              <a:off x="2202008" y="436205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522009" y="726714"/>
              <a:ext cx="1467562" cy="1070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5333" spc="400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三</a:t>
              </a:r>
            </a:p>
          </p:txBody>
        </p:sp>
      </p:grpSp>
      <p:sp>
        <p:nvSpPr>
          <p:cNvPr id="14" name="TextBox 35"/>
          <p:cNvSpPr txBox="1"/>
          <p:nvPr/>
        </p:nvSpPr>
        <p:spPr>
          <a:xfrm>
            <a:off x="5349452" y="3976313"/>
            <a:ext cx="3962573" cy="796881"/>
          </a:xfrm>
          <a:prstGeom prst="rect">
            <a:avLst/>
          </a:prstGeom>
          <a:noFill/>
        </p:spPr>
        <p:txBody>
          <a:bodyPr wrap="none" lIns="480000" tIns="0" rIns="0" bIns="0" anchor="b" anchorCtr="0">
            <a:normAutofit/>
          </a:bodyPr>
          <a:lstStyle/>
          <a:p>
            <a:r>
              <a:rPr lang="zh-CN" altLang="en-US" sz="4800" b="1" dirty="0">
                <a:solidFill>
                  <a:srgbClr val="333333"/>
                </a:solidFill>
                <a:cs typeface="+mn-ea"/>
              </a:rPr>
              <a:t>系统方案</a:t>
            </a:r>
            <a:r>
              <a:rPr lang="en-US" altLang="zh-CN" sz="4800" b="1" dirty="0">
                <a:solidFill>
                  <a:srgbClr val="333333"/>
                </a:solidFill>
                <a:cs typeface="+mn-ea"/>
              </a:rPr>
              <a:t>&amp;</a:t>
            </a:r>
            <a:r>
              <a:rPr lang="zh-CN" altLang="en-US" sz="4800" b="1" dirty="0">
                <a:solidFill>
                  <a:srgbClr val="333333"/>
                </a:solidFill>
                <a:cs typeface="+mn-ea"/>
              </a:rPr>
              <a:t>技术路线</a:t>
            </a:r>
          </a:p>
        </p:txBody>
      </p:sp>
      <p:sp>
        <p:nvSpPr>
          <p:cNvPr id="23" name="Freeform 3297"/>
          <p:cNvSpPr/>
          <p:nvPr/>
        </p:nvSpPr>
        <p:spPr bwMode="auto">
          <a:xfrm>
            <a:off x="1583500" y="1412776"/>
            <a:ext cx="3729089" cy="3731395"/>
          </a:xfrm>
          <a:custGeom>
            <a:avLst/>
            <a:gdLst>
              <a:gd name="T0" fmla="*/ 1619 w 3239"/>
              <a:gd name="T1" fmla="*/ 3241 h 3241"/>
              <a:gd name="T2" fmla="*/ 0 w 3239"/>
              <a:gd name="T3" fmla="*/ 1620 h 3241"/>
              <a:gd name="T4" fmla="*/ 1619 w 3239"/>
              <a:gd name="T5" fmla="*/ 0 h 3241"/>
              <a:gd name="T6" fmla="*/ 3239 w 3239"/>
              <a:gd name="T7" fmla="*/ 1620 h 3241"/>
              <a:gd name="T8" fmla="*/ 1619 w 3239"/>
              <a:gd name="T9" fmla="*/ 3241 h 3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9" h="3241">
                <a:moveTo>
                  <a:pt x="1619" y="3241"/>
                </a:moveTo>
                <a:lnTo>
                  <a:pt x="0" y="1620"/>
                </a:lnTo>
                <a:lnTo>
                  <a:pt x="1619" y="0"/>
                </a:lnTo>
                <a:lnTo>
                  <a:pt x="3239" y="1620"/>
                </a:lnTo>
                <a:lnTo>
                  <a:pt x="1619" y="32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7" t="445" r="10012" b="-445"/>
          <a:stretch>
            <a:fillRect/>
          </a:stretch>
        </p:blipFill>
        <p:spPr>
          <a:xfrm>
            <a:off x="1484549" y="1483360"/>
            <a:ext cx="3590227" cy="3590227"/>
          </a:xfrm>
          <a:prstGeom prst="diamond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1093</Words>
  <Application>Microsoft Office PowerPoint</Application>
  <PresentationFormat>宽屏</PresentationFormat>
  <Paragraphs>152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TypeLand 康熙字典體試用版</vt:lpstr>
      <vt:lpstr>等线</vt:lpstr>
      <vt:lpstr>等线 Light</vt:lpstr>
      <vt:lpstr>微软雅黑</vt:lpstr>
      <vt:lpstr>Agency FB</vt:lpstr>
      <vt:lpstr>Arial</vt:lpstr>
      <vt:lpstr>Calibri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小明 王</dc:creator>
  <cp:lastModifiedBy>小明 王</cp:lastModifiedBy>
  <cp:revision>21</cp:revision>
  <dcterms:created xsi:type="dcterms:W3CDTF">2019-03-07T08:05:41Z</dcterms:created>
  <dcterms:modified xsi:type="dcterms:W3CDTF">2019-03-07T10:15:29Z</dcterms:modified>
</cp:coreProperties>
</file>