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8"/>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2"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072" autoAdjust="0"/>
  </p:normalViewPr>
  <p:slideViewPr>
    <p:cSldViewPr snapToGrid="0">
      <p:cViewPr>
        <p:scale>
          <a:sx n="100" d="100"/>
          <a:sy n="100" d="100"/>
        </p:scale>
        <p:origin x="12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57C7A-8380-4FCA-B619-DEA27429F574}" type="datetimeFigureOut">
              <a:rPr lang="en-AU" smtClean="0"/>
              <a:t>29/07/2021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9E459-6D6A-4DF8-B1F9-868C07A45BF8}" type="slidenum">
              <a:rPr lang="en-AU" smtClean="0"/>
              <a:t>‹#›</a:t>
            </a:fld>
            <a:endParaRPr lang="en-AU"/>
          </a:p>
        </p:txBody>
      </p:sp>
    </p:spTree>
    <p:extLst>
      <p:ext uri="{BB962C8B-B14F-4D97-AF65-F5344CB8AC3E}">
        <p14:creationId xmlns:p14="http://schemas.microsoft.com/office/powerpoint/2010/main" val="243882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maybe we can show them the work allocation spreadsheet?</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4</a:t>
            </a:fld>
            <a:endParaRPr lang="en-AU"/>
          </a:p>
        </p:txBody>
      </p:sp>
    </p:spTree>
    <p:extLst>
      <p:ext uri="{BB962C8B-B14F-4D97-AF65-F5344CB8AC3E}">
        <p14:creationId xmlns:p14="http://schemas.microsoft.com/office/powerpoint/2010/main" val="1947331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Katherine to Present</a:t>
            </a:r>
          </a:p>
          <a:p>
            <a:endParaRPr lang="en-US" dirty="0"/>
          </a:p>
          <a:p>
            <a:r>
              <a:rPr lang="en-US" dirty="0"/>
              <a:t>Katherine -&gt; can you please edit the region graph bar with a title? Feel free to change the coloring as well.</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13</a:t>
            </a:fld>
            <a:endParaRPr lang="en-AU"/>
          </a:p>
        </p:txBody>
      </p:sp>
    </p:spTree>
    <p:extLst>
      <p:ext uri="{BB962C8B-B14F-4D97-AF65-F5344CB8AC3E}">
        <p14:creationId xmlns:p14="http://schemas.microsoft.com/office/powerpoint/2010/main" val="1129431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14</a:t>
            </a:fld>
            <a:endParaRPr lang="en-AU"/>
          </a:p>
        </p:txBody>
      </p:sp>
    </p:spTree>
    <p:extLst>
      <p:ext uri="{BB962C8B-B14F-4D97-AF65-F5344CB8AC3E}">
        <p14:creationId xmlns:p14="http://schemas.microsoft.com/office/powerpoint/2010/main" val="383125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Presenter</a:t>
            </a:r>
          </a:p>
          <a:p>
            <a:pPr marL="171450" indent="-171450">
              <a:buFont typeface="Arial" panose="020B0604020202020204" pitchFamily="34" charset="0"/>
              <a:buChar char="•"/>
            </a:pPr>
            <a:r>
              <a:rPr lang="en-US" dirty="0"/>
              <a:t>Please talk about how we have spent at least half of the time with data searching &amp; data cleaning prior to commencing coding process.</a:t>
            </a:r>
          </a:p>
          <a:p>
            <a:endParaRPr lang="en-US" dirty="0"/>
          </a:p>
          <a:p>
            <a:r>
              <a:rPr lang="en-US" dirty="0">
                <a:highlight>
                  <a:srgbClr val="FFFF00"/>
                </a:highlight>
              </a:rPr>
              <a:t>For point 1 to 3, Katherine can present her code</a:t>
            </a:r>
          </a:p>
          <a:p>
            <a:endParaRPr lang="en-US" dirty="0">
              <a:highlight>
                <a:srgbClr val="FFFF00"/>
              </a:highlight>
            </a:endParaRPr>
          </a:p>
          <a:p>
            <a:r>
              <a:rPr lang="en-US" dirty="0">
                <a:highlight>
                  <a:srgbClr val="FFFF00"/>
                </a:highlight>
              </a:rPr>
              <a:t>For point 4 and 5, Cathy can present her code </a:t>
            </a:r>
          </a:p>
          <a:p>
            <a:endParaRPr lang="en-US" dirty="0"/>
          </a:p>
          <a:p>
            <a:r>
              <a:rPr lang="en-US" dirty="0"/>
              <a:t>Time Grouping: Dawn (4am to 8am), Daytime (8am to 4pm)  Dusk (4pm to 8pm), </a:t>
            </a:r>
            <a:r>
              <a:rPr lang="en-US" dirty="0" err="1"/>
              <a:t>Nightime</a:t>
            </a:r>
            <a:r>
              <a:rPr lang="en-US" dirty="0"/>
              <a:t> (8pm to 4am)</a:t>
            </a:r>
          </a:p>
          <a:p>
            <a:r>
              <a:rPr lang="en-US" dirty="0"/>
              <a:t>Region Grouping: Perth &amp; Peel to be considered as metropolitan area; Anything above </a:t>
            </a:r>
            <a:r>
              <a:rPr lang="en-US" dirty="0" err="1"/>
              <a:t>Yanchep</a:t>
            </a:r>
            <a:r>
              <a:rPr lang="en-US" dirty="0"/>
              <a:t> is classified as Northern WA; Anything below </a:t>
            </a:r>
            <a:r>
              <a:rPr lang="en-US" dirty="0" err="1"/>
              <a:t>Dawsville</a:t>
            </a:r>
            <a:r>
              <a:rPr lang="en-US" dirty="0"/>
              <a:t> is Southern WA</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5</a:t>
            </a:fld>
            <a:endParaRPr lang="en-AU"/>
          </a:p>
        </p:txBody>
      </p:sp>
    </p:spTree>
    <p:extLst>
      <p:ext uri="{BB962C8B-B14F-4D97-AF65-F5344CB8AC3E}">
        <p14:creationId xmlns:p14="http://schemas.microsoft.com/office/powerpoint/2010/main" val="4204072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Katherine to Present</a:t>
            </a:r>
          </a:p>
          <a:p>
            <a:endParaRPr lang="en-US" dirty="0"/>
          </a:p>
          <a:p>
            <a:r>
              <a:rPr lang="en-US" dirty="0"/>
              <a:t>Katherine -&gt; can you please edit the region graph bar with a title? Feel free to change the coloring as well.</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6</a:t>
            </a:fld>
            <a:endParaRPr lang="en-AU"/>
          </a:p>
        </p:txBody>
      </p:sp>
    </p:spTree>
    <p:extLst>
      <p:ext uri="{BB962C8B-B14F-4D97-AF65-F5344CB8AC3E}">
        <p14:creationId xmlns:p14="http://schemas.microsoft.com/office/powerpoint/2010/main" val="50526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Cathy to present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Grouping: Dawn (4am to 8am), Daytime (8am to 4pm)  Dusk (4pm to 8pm), </a:t>
            </a:r>
            <a:r>
              <a:rPr lang="en-US" dirty="0" err="1"/>
              <a:t>Nightime</a:t>
            </a:r>
            <a:r>
              <a:rPr lang="en-US" dirty="0"/>
              <a:t> (8pm to 4am) and Unknown (no information provided)</a:t>
            </a:r>
          </a:p>
          <a:p>
            <a:r>
              <a:rPr lang="en-AU" dirty="0"/>
              <a:t>Shark attack by day figures: </a:t>
            </a:r>
            <a:r>
              <a:rPr lang="en-US" dirty="0"/>
              <a:t>Dawn 22,  Day 73, Dusk 38,  Night 4, Unknown 26</a:t>
            </a:r>
          </a:p>
          <a:p>
            <a:endParaRPr lang="en-US" dirty="0"/>
          </a:p>
          <a:p>
            <a:r>
              <a:rPr lang="en-US" dirty="0"/>
              <a:t>Shark attack by activities figures: Surfing Varieties 70, Swimming 19, Fishing 17, Spearfishing 17, Snorkeling / Diving 16, </a:t>
            </a:r>
            <a:r>
              <a:rPr lang="en-US" dirty="0" err="1"/>
              <a:t>Misc</a:t>
            </a:r>
            <a:r>
              <a:rPr lang="en-US" dirty="0"/>
              <a:t> 11, Wading 6</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7</a:t>
            </a:fld>
            <a:endParaRPr lang="en-AU"/>
          </a:p>
        </p:txBody>
      </p:sp>
    </p:spTree>
    <p:extLst>
      <p:ext uri="{BB962C8B-B14F-4D97-AF65-F5344CB8AC3E}">
        <p14:creationId xmlns:p14="http://schemas.microsoft.com/office/powerpoint/2010/main" val="1051129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to Presenter</a:t>
            </a:r>
          </a:p>
          <a:p>
            <a:pPr marL="171450" indent="-171450">
              <a:buFont typeface="Arial" panose="020B0604020202020204" pitchFamily="34" charset="0"/>
              <a:buChar char="•"/>
            </a:pPr>
            <a:r>
              <a:rPr lang="en-US" dirty="0"/>
              <a:t>Please talk about how we have spent at least half of the time with data searching &amp; data cleaning prior to commencing coding process.</a:t>
            </a:r>
          </a:p>
          <a:p>
            <a:endParaRPr lang="en-US" dirty="0"/>
          </a:p>
          <a:p>
            <a:r>
              <a:rPr lang="en-US" dirty="0">
                <a:highlight>
                  <a:srgbClr val="FFFF00"/>
                </a:highlight>
              </a:rPr>
              <a:t>For point 1 to 3, Katherine can present her code</a:t>
            </a:r>
          </a:p>
          <a:p>
            <a:endParaRPr lang="en-US" dirty="0">
              <a:highlight>
                <a:srgbClr val="FFFF00"/>
              </a:highlight>
            </a:endParaRPr>
          </a:p>
          <a:p>
            <a:r>
              <a:rPr lang="en-US" dirty="0">
                <a:highlight>
                  <a:srgbClr val="FFFF00"/>
                </a:highlight>
              </a:rPr>
              <a:t>For point 4 and 5, Cathy can present her code </a:t>
            </a:r>
          </a:p>
          <a:p>
            <a:endParaRPr lang="en-US" dirty="0"/>
          </a:p>
          <a:p>
            <a:r>
              <a:rPr lang="en-US" dirty="0"/>
              <a:t>Time Grouping: Dawn (4am to 8am), Daytime (8am to 4pm)  Dusk (4pm to 8pm), </a:t>
            </a:r>
            <a:r>
              <a:rPr lang="en-US" dirty="0" err="1"/>
              <a:t>Nightime</a:t>
            </a:r>
            <a:r>
              <a:rPr lang="en-US" dirty="0"/>
              <a:t> (8pm to 4am)</a:t>
            </a:r>
          </a:p>
          <a:p>
            <a:r>
              <a:rPr lang="en-US" dirty="0"/>
              <a:t>Region Grouping: Perth &amp; Peel to be considered as metropolitan area; Anything above </a:t>
            </a:r>
            <a:r>
              <a:rPr lang="en-US" dirty="0" err="1"/>
              <a:t>Yanchep</a:t>
            </a:r>
            <a:r>
              <a:rPr lang="en-US" dirty="0"/>
              <a:t> is classified as Northern WA; Anything below </a:t>
            </a:r>
            <a:r>
              <a:rPr lang="en-US" dirty="0" err="1"/>
              <a:t>Dawsville</a:t>
            </a:r>
            <a:r>
              <a:rPr lang="en-US" dirty="0"/>
              <a:t> is Southern WA</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8</a:t>
            </a:fld>
            <a:endParaRPr lang="en-AU"/>
          </a:p>
        </p:txBody>
      </p:sp>
    </p:spTree>
    <p:extLst>
      <p:ext uri="{BB962C8B-B14F-4D97-AF65-F5344CB8AC3E}">
        <p14:creationId xmlns:p14="http://schemas.microsoft.com/office/powerpoint/2010/main" val="400616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Katherine to Present</a:t>
            </a:r>
          </a:p>
          <a:p>
            <a:endParaRPr lang="en-US" dirty="0"/>
          </a:p>
          <a:p>
            <a:r>
              <a:rPr lang="en-US" dirty="0"/>
              <a:t>Katherine -&gt; can you please edit the region graph bar with a title? Feel free to change the coloring as well.</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9</a:t>
            </a:fld>
            <a:endParaRPr lang="en-AU"/>
          </a:p>
        </p:txBody>
      </p:sp>
    </p:spTree>
    <p:extLst>
      <p:ext uri="{BB962C8B-B14F-4D97-AF65-F5344CB8AC3E}">
        <p14:creationId xmlns:p14="http://schemas.microsoft.com/office/powerpoint/2010/main" val="2219836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Relevance is judged from </a:t>
            </a:r>
            <a:r>
              <a:rPr lang="en-US" sz="1200" dirty="0"/>
              <a:t>(</a:t>
            </a:r>
            <a:r>
              <a:rPr lang="en-US" sz="1200" dirty="0" err="1"/>
              <a:t>i.e</a:t>
            </a:r>
            <a:r>
              <a:rPr lang="en-US" sz="1200" dirty="0"/>
              <a:t> is the article a referring to the same topic covered previously?; is the article related to shark attacks by itself or is it talking about politics and research involving sharks?; is the article covering news in Australia?)</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10</a:t>
            </a:fld>
            <a:endParaRPr lang="en-AU"/>
          </a:p>
        </p:txBody>
      </p:sp>
    </p:spTree>
    <p:extLst>
      <p:ext uri="{BB962C8B-B14F-4D97-AF65-F5344CB8AC3E}">
        <p14:creationId xmlns:p14="http://schemas.microsoft.com/office/powerpoint/2010/main" val="339937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Katherine to Present</a:t>
            </a:r>
          </a:p>
          <a:p>
            <a:endParaRPr lang="en-US" dirty="0"/>
          </a:p>
          <a:p>
            <a:r>
              <a:rPr lang="en-US" dirty="0"/>
              <a:t>Katherine -&gt; can you please edit the region graph bar with a title? Feel free to change the coloring as well.</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11</a:t>
            </a:fld>
            <a:endParaRPr lang="en-AU"/>
          </a:p>
        </p:txBody>
      </p:sp>
    </p:spTree>
    <p:extLst>
      <p:ext uri="{BB962C8B-B14F-4D97-AF65-F5344CB8AC3E}">
        <p14:creationId xmlns:p14="http://schemas.microsoft.com/office/powerpoint/2010/main" val="568594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Melissa to confirm</a:t>
            </a:r>
            <a:endParaRPr lang="en-AU" dirty="0"/>
          </a:p>
        </p:txBody>
      </p:sp>
      <p:sp>
        <p:nvSpPr>
          <p:cNvPr id="4" name="Slide Number Placeholder 3"/>
          <p:cNvSpPr>
            <a:spLocks noGrp="1"/>
          </p:cNvSpPr>
          <p:nvPr>
            <p:ph type="sldNum" sz="quarter" idx="5"/>
          </p:nvPr>
        </p:nvSpPr>
        <p:spPr/>
        <p:txBody>
          <a:bodyPr/>
          <a:lstStyle/>
          <a:p>
            <a:fld id="{C9E9E459-6D6A-4DF8-B1F9-868C07A45BF8}" type="slidenum">
              <a:rPr lang="en-AU" smtClean="0"/>
              <a:t>12</a:t>
            </a:fld>
            <a:endParaRPr lang="en-AU"/>
          </a:p>
        </p:txBody>
      </p:sp>
    </p:spTree>
    <p:extLst>
      <p:ext uri="{BB962C8B-B14F-4D97-AF65-F5344CB8AC3E}">
        <p14:creationId xmlns:p14="http://schemas.microsoft.com/office/powerpoint/2010/main" val="3003506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7/29/2021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7/29/2021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catalogue.data.wa.gov.au/dataset/mrwa-crash-information-last-5-year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inder.com.au/"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api.fish.wa.gov.au/webapi/v1/RawDat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Shark Attacks</a:t>
            </a:r>
            <a:endParaRPr lang="en-US" sz="8000" dirty="0"/>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0F9E03D-CE0D-4979-AA0A-EB56590A1B55}"/>
              </a:ext>
            </a:extLst>
          </p:cNvPr>
          <p:cNvPicPr>
            <a:picLocks noChangeAspect="1"/>
          </p:cNvPicPr>
          <p:nvPr/>
        </p:nvPicPr>
        <p:blipFill>
          <a:blip r:embed="rId2"/>
          <a:stretch>
            <a:fillRect/>
          </a:stretch>
        </p:blipFill>
        <p:spPr>
          <a:xfrm>
            <a:off x="0" y="-1"/>
            <a:ext cx="4172231"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lstStyle/>
          <a:p>
            <a:r>
              <a:rPr lang="en-US" dirty="0"/>
              <a:t>Data 3 – Shark news reporting in Australia</a:t>
            </a:r>
            <a:endParaRPr lang="en-AU" dirty="0"/>
          </a:p>
        </p:txBody>
      </p:sp>
      <p:sp>
        <p:nvSpPr>
          <p:cNvPr id="3" name="Content Placeholder 2">
            <a:extLst>
              <a:ext uri="{FF2B5EF4-FFF2-40B4-BE49-F238E27FC236}">
                <a16:creationId xmlns:a16="http://schemas.microsoft.com/office/drawing/2014/main" id="{075FAFA0-2B2F-4CA3-8DFC-9452DE41FF6D}"/>
              </a:ext>
            </a:extLst>
          </p:cNvPr>
          <p:cNvSpPr>
            <a:spLocks noGrp="1"/>
          </p:cNvSpPr>
          <p:nvPr>
            <p:ph idx="1"/>
          </p:nvPr>
        </p:nvSpPr>
        <p:spPr>
          <a:xfrm>
            <a:off x="1165860" y="1948182"/>
            <a:ext cx="4930140" cy="4326888"/>
          </a:xfrm>
        </p:spPr>
        <p:txBody>
          <a:bodyPr>
            <a:noAutofit/>
          </a:bodyPr>
          <a:lstStyle/>
          <a:p>
            <a:pPr marL="0" indent="0">
              <a:buNone/>
            </a:pPr>
            <a:r>
              <a:rPr lang="en-US" sz="1200" dirty="0"/>
              <a:t>Steps Taken:</a:t>
            </a:r>
          </a:p>
          <a:p>
            <a:pPr marL="635508" lvl="1" indent="-342900">
              <a:buFont typeface="+mj-lt"/>
              <a:buAutoNum type="arabicPeriod"/>
            </a:pPr>
            <a:r>
              <a:rPr lang="en-US" sz="1200" dirty="0"/>
              <a:t>Shark articles have been obtained from 9news and extracted using </a:t>
            </a:r>
            <a:r>
              <a:rPr lang="en-US" sz="1200" dirty="0" err="1"/>
              <a:t>ParseHub</a:t>
            </a:r>
            <a:r>
              <a:rPr lang="en-US" sz="1200" dirty="0"/>
              <a:t> into an excel spreadsheet.</a:t>
            </a:r>
          </a:p>
          <a:p>
            <a:pPr marL="635508" lvl="1" indent="-342900">
              <a:buFont typeface="+mj-lt"/>
              <a:buAutoNum type="arabicPeriod"/>
            </a:pPr>
            <a:r>
              <a:rPr lang="en-US" sz="1200" dirty="0"/>
              <a:t>Once an excel file has been generated, manual processing was involved to clean the data which includes checking the relevancy of the article to shark attacks in Australia, checking whether the article covers victim’s activities prior to shark attack.</a:t>
            </a:r>
          </a:p>
          <a:p>
            <a:pPr marL="635508" lvl="1" indent="-342900">
              <a:buFont typeface="+mj-lt"/>
              <a:buAutoNum type="arabicPeriod"/>
            </a:pPr>
            <a:r>
              <a:rPr lang="en-US" sz="1200" dirty="0"/>
              <a:t>It is also worth noting that the data only covers a period from mid 2017 to mid 2021, and as such, analysis has only been carried out for period 2018-2020</a:t>
            </a:r>
          </a:p>
          <a:p>
            <a:pPr marL="635508" lvl="1" indent="-342900">
              <a:buFont typeface="+mj-lt"/>
              <a:buAutoNum type="arabicPeriod"/>
            </a:pPr>
            <a:r>
              <a:rPr lang="en-US" sz="1200" dirty="0"/>
              <a:t>The data was </a:t>
            </a:r>
            <a:r>
              <a:rPr lang="en-US" sz="1200" dirty="0" err="1"/>
              <a:t>summarised</a:t>
            </a:r>
            <a:r>
              <a:rPr lang="en-US" sz="1200" dirty="0"/>
              <a:t> using Python as follows:</a:t>
            </a:r>
          </a:p>
          <a:p>
            <a:pPr marL="892175" lvl="2" indent="-263525"/>
            <a:r>
              <a:rPr lang="en-US" sz="1200" dirty="0"/>
              <a:t>No. of shark related articles vs no. of shark attack articles </a:t>
            </a:r>
          </a:p>
          <a:p>
            <a:pPr marL="892175" lvl="2" indent="-263525"/>
            <a:r>
              <a:rPr lang="en-US" sz="1200" dirty="0"/>
              <a:t>Comparison of actual shark attacks in Australia (covered in Data 1) vs no. of shark attack articles published</a:t>
            </a:r>
          </a:p>
          <a:p>
            <a:pPr marL="892175" lvl="2" indent="-263525"/>
            <a:r>
              <a:rPr lang="en-US" sz="1200" dirty="0"/>
              <a:t>Activities carried out prior to shark attack outlined in the articles</a:t>
            </a:r>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endParaRPr lang="en-US" sz="1200" dirty="0"/>
          </a:p>
          <a:p>
            <a:endParaRPr lang="en-AU" sz="1200" dirty="0"/>
          </a:p>
        </p:txBody>
      </p:sp>
      <p:pic>
        <p:nvPicPr>
          <p:cNvPr id="6" name="Picture 5">
            <a:extLst>
              <a:ext uri="{FF2B5EF4-FFF2-40B4-BE49-F238E27FC236}">
                <a16:creationId xmlns:a16="http://schemas.microsoft.com/office/drawing/2014/main" id="{4FF0E9BD-8D14-4D56-A0E0-A8C18F170939}"/>
              </a:ext>
            </a:extLst>
          </p:cNvPr>
          <p:cNvPicPr>
            <a:picLocks noChangeAspect="1"/>
          </p:cNvPicPr>
          <p:nvPr/>
        </p:nvPicPr>
        <p:blipFill>
          <a:blip r:embed="rId3"/>
          <a:stretch>
            <a:fillRect/>
          </a:stretch>
        </p:blipFill>
        <p:spPr>
          <a:xfrm>
            <a:off x="6240780" y="2231550"/>
            <a:ext cx="4914900" cy="2706211"/>
          </a:xfrm>
          <a:prstGeom prst="rect">
            <a:avLst/>
          </a:prstGeom>
        </p:spPr>
      </p:pic>
      <p:sp>
        <p:nvSpPr>
          <p:cNvPr id="10" name="Content Placeholder 2">
            <a:extLst>
              <a:ext uri="{FF2B5EF4-FFF2-40B4-BE49-F238E27FC236}">
                <a16:creationId xmlns:a16="http://schemas.microsoft.com/office/drawing/2014/main" id="{AA967888-97EE-4836-AF46-BCA9905A3142}"/>
              </a:ext>
            </a:extLst>
          </p:cNvPr>
          <p:cNvSpPr txBox="1">
            <a:spLocks/>
          </p:cNvSpPr>
          <p:nvPr/>
        </p:nvSpPr>
        <p:spPr>
          <a:xfrm>
            <a:off x="6096000" y="4946176"/>
            <a:ext cx="4930140" cy="971549"/>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z="900" dirty="0"/>
              <a:t>Source:  </a:t>
            </a:r>
          </a:p>
          <a:p>
            <a:pPr marL="464058" lvl="1" indent="-171450"/>
            <a:r>
              <a:rPr lang="en-US" sz="900" dirty="0"/>
              <a:t>https://www.9news.com.au/shark-attack</a:t>
            </a:r>
          </a:p>
          <a:p>
            <a:pPr marL="464058" lvl="1" indent="-171450"/>
            <a:r>
              <a:rPr lang="en-US" sz="900" dirty="0"/>
              <a:t>https://www.parsehub.com/</a:t>
            </a:r>
          </a:p>
          <a:p>
            <a:pPr marL="464058" lvl="1" indent="-171450"/>
            <a:r>
              <a:rPr lang="en-US" sz="900" dirty="0"/>
              <a:t>https://www.youtube.com/watch?v=noqkJciAfWE</a:t>
            </a:r>
          </a:p>
          <a:p>
            <a:pPr marL="635508" lvl="1" indent="-342900">
              <a:buFont typeface="+mj-lt"/>
              <a:buAutoNum type="arabicPeriod"/>
            </a:pPr>
            <a:endParaRPr lang="en-US" sz="900" dirty="0"/>
          </a:p>
          <a:p>
            <a:pPr marL="635508" lvl="1" indent="-342900">
              <a:buFont typeface="+mj-lt"/>
              <a:buAutoNum type="arabicPeriod"/>
            </a:pPr>
            <a:endParaRPr lang="en-US" sz="900" dirty="0"/>
          </a:p>
          <a:p>
            <a:pPr marL="635508" lvl="1" indent="-342900">
              <a:buFont typeface="+mj-lt"/>
              <a:buAutoNum type="arabicPeriod"/>
            </a:pPr>
            <a:endParaRPr lang="en-US" sz="900" dirty="0"/>
          </a:p>
          <a:p>
            <a:pPr marL="635508" lvl="1" indent="-342900">
              <a:buFont typeface="+mj-lt"/>
              <a:buAutoNum type="arabicPeriod"/>
            </a:pPr>
            <a:endParaRPr lang="en-US" sz="900" dirty="0"/>
          </a:p>
          <a:p>
            <a:endParaRPr lang="en-US" sz="900" dirty="0"/>
          </a:p>
          <a:p>
            <a:endParaRPr lang="en-AU" sz="900" dirty="0"/>
          </a:p>
        </p:txBody>
      </p:sp>
    </p:spTree>
    <p:extLst>
      <p:ext uri="{BB962C8B-B14F-4D97-AF65-F5344CB8AC3E}">
        <p14:creationId xmlns:p14="http://schemas.microsoft.com/office/powerpoint/2010/main" val="226880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lstStyle/>
          <a:p>
            <a:r>
              <a:rPr lang="en-US" dirty="0"/>
              <a:t>Data 3 Results – Shark news reporting in Australia</a:t>
            </a:r>
            <a:endParaRPr lang="en-AU" dirty="0"/>
          </a:p>
        </p:txBody>
      </p:sp>
      <p:sp>
        <p:nvSpPr>
          <p:cNvPr id="5" name="Content Placeholder 4">
            <a:extLst>
              <a:ext uri="{FF2B5EF4-FFF2-40B4-BE49-F238E27FC236}">
                <a16:creationId xmlns:a16="http://schemas.microsoft.com/office/drawing/2014/main" id="{C0667D11-D1A7-4124-B497-01E12F589190}"/>
              </a:ext>
            </a:extLst>
          </p:cNvPr>
          <p:cNvSpPr>
            <a:spLocks noGrp="1"/>
          </p:cNvSpPr>
          <p:nvPr>
            <p:ph idx="1"/>
          </p:nvPr>
        </p:nvSpPr>
        <p:spPr>
          <a:xfrm>
            <a:off x="1142447" y="4754776"/>
            <a:ext cx="10058400" cy="1450757"/>
          </a:xfrm>
        </p:spPr>
        <p:txBody>
          <a:bodyPr>
            <a:normAutofit/>
          </a:bodyPr>
          <a:lstStyle/>
          <a:p>
            <a:r>
              <a:rPr lang="en-US" sz="1200" dirty="0"/>
              <a:t>Observation:</a:t>
            </a:r>
          </a:p>
          <a:p>
            <a:pPr marL="521208" lvl="1" indent="-228600">
              <a:buFont typeface="+mj-lt"/>
              <a:buAutoNum type="arabicPeriod"/>
            </a:pPr>
            <a:r>
              <a:rPr lang="en-US" sz="1200" dirty="0"/>
              <a:t>Throughout 2018-2019, the number of non-shark attack articles were more than double the number of shark attack articles, with exception of 2020</a:t>
            </a:r>
          </a:p>
          <a:p>
            <a:pPr marL="521208" lvl="1" indent="-228600">
              <a:buFont typeface="+mj-lt"/>
              <a:buAutoNum type="arabicPeriod"/>
            </a:pPr>
            <a:r>
              <a:rPr lang="en-US" sz="1200" dirty="0"/>
              <a:t>In 2018-2019,  more than 50% of shark attacks were reported in 9news, however, in 2020, the number of shark attack articles published exceeds the number of actual shark attacks. This is because some articles published repeats on the same attacks that were reported in the previous days (in 2020, there are 43 articles identified that falls under this category)</a:t>
            </a:r>
          </a:p>
          <a:p>
            <a:pPr marL="521208" lvl="1" indent="-228600">
              <a:buFont typeface="+mj-lt"/>
              <a:buAutoNum type="arabicPeriod"/>
            </a:pPr>
            <a:r>
              <a:rPr lang="en-US" sz="1200" dirty="0"/>
              <a:t>Number of shark attacks while victims are surfing continue to be the highest, in line with Data 1 results</a:t>
            </a:r>
            <a:endParaRPr lang="en-AU" sz="1200" dirty="0"/>
          </a:p>
        </p:txBody>
      </p:sp>
      <p:pic>
        <p:nvPicPr>
          <p:cNvPr id="6" name="Picture 5">
            <a:extLst>
              <a:ext uri="{FF2B5EF4-FFF2-40B4-BE49-F238E27FC236}">
                <a16:creationId xmlns:a16="http://schemas.microsoft.com/office/drawing/2014/main" id="{07F21C1D-0925-4701-BD0C-900EECB8FAF4}"/>
              </a:ext>
            </a:extLst>
          </p:cNvPr>
          <p:cNvPicPr>
            <a:picLocks noChangeAspect="1"/>
          </p:cNvPicPr>
          <p:nvPr/>
        </p:nvPicPr>
        <p:blipFill>
          <a:blip r:embed="rId3"/>
          <a:stretch>
            <a:fillRect/>
          </a:stretch>
        </p:blipFill>
        <p:spPr>
          <a:xfrm>
            <a:off x="1108156" y="2091794"/>
            <a:ext cx="3208971" cy="2202075"/>
          </a:xfrm>
          <a:prstGeom prst="rect">
            <a:avLst/>
          </a:prstGeom>
        </p:spPr>
      </p:pic>
      <p:pic>
        <p:nvPicPr>
          <p:cNvPr id="9" name="Picture 8">
            <a:extLst>
              <a:ext uri="{FF2B5EF4-FFF2-40B4-BE49-F238E27FC236}">
                <a16:creationId xmlns:a16="http://schemas.microsoft.com/office/drawing/2014/main" id="{AF58DDFE-F259-4660-81A2-2325EAD1F836}"/>
              </a:ext>
            </a:extLst>
          </p:cNvPr>
          <p:cNvPicPr>
            <a:picLocks noChangeAspect="1"/>
          </p:cNvPicPr>
          <p:nvPr/>
        </p:nvPicPr>
        <p:blipFill>
          <a:blip r:embed="rId4"/>
          <a:stretch>
            <a:fillRect/>
          </a:stretch>
        </p:blipFill>
        <p:spPr>
          <a:xfrm>
            <a:off x="4304747" y="2160374"/>
            <a:ext cx="3929257" cy="2133496"/>
          </a:xfrm>
          <a:prstGeom prst="rect">
            <a:avLst/>
          </a:prstGeom>
        </p:spPr>
      </p:pic>
      <p:pic>
        <p:nvPicPr>
          <p:cNvPr id="12" name="Picture 11">
            <a:extLst>
              <a:ext uri="{FF2B5EF4-FFF2-40B4-BE49-F238E27FC236}">
                <a16:creationId xmlns:a16="http://schemas.microsoft.com/office/drawing/2014/main" id="{81A0F39D-7DE0-43CF-9BAC-20A5ACE36B6F}"/>
              </a:ext>
            </a:extLst>
          </p:cNvPr>
          <p:cNvPicPr>
            <a:picLocks noChangeAspect="1"/>
          </p:cNvPicPr>
          <p:nvPr/>
        </p:nvPicPr>
        <p:blipFill>
          <a:blip r:embed="rId5"/>
          <a:stretch>
            <a:fillRect/>
          </a:stretch>
        </p:blipFill>
        <p:spPr>
          <a:xfrm>
            <a:off x="8268294" y="2126032"/>
            <a:ext cx="2988244" cy="2651656"/>
          </a:xfrm>
          <a:prstGeom prst="rect">
            <a:avLst/>
          </a:prstGeom>
        </p:spPr>
      </p:pic>
    </p:spTree>
    <p:extLst>
      <p:ext uri="{BB962C8B-B14F-4D97-AF65-F5344CB8AC3E}">
        <p14:creationId xmlns:p14="http://schemas.microsoft.com/office/powerpoint/2010/main" val="112900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lstStyle/>
          <a:p>
            <a:r>
              <a:rPr lang="en-US" dirty="0"/>
              <a:t>Data 4 – Car Crash in WA</a:t>
            </a:r>
            <a:endParaRPr lang="en-AU" dirty="0"/>
          </a:p>
        </p:txBody>
      </p:sp>
      <p:sp>
        <p:nvSpPr>
          <p:cNvPr id="3" name="Content Placeholder 2">
            <a:extLst>
              <a:ext uri="{FF2B5EF4-FFF2-40B4-BE49-F238E27FC236}">
                <a16:creationId xmlns:a16="http://schemas.microsoft.com/office/drawing/2014/main" id="{075FAFA0-2B2F-4CA3-8DFC-9452DE41FF6D}"/>
              </a:ext>
            </a:extLst>
          </p:cNvPr>
          <p:cNvSpPr>
            <a:spLocks noGrp="1"/>
          </p:cNvSpPr>
          <p:nvPr>
            <p:ph idx="1"/>
          </p:nvPr>
        </p:nvSpPr>
        <p:spPr>
          <a:xfrm>
            <a:off x="1165860" y="1948182"/>
            <a:ext cx="5966460" cy="4326888"/>
          </a:xfrm>
        </p:spPr>
        <p:txBody>
          <a:bodyPr>
            <a:noAutofit/>
          </a:bodyPr>
          <a:lstStyle/>
          <a:p>
            <a:pPr marL="0" indent="0">
              <a:buNone/>
            </a:pPr>
            <a:r>
              <a:rPr lang="en-US" sz="1200" dirty="0"/>
              <a:t>Steps Taken:</a:t>
            </a:r>
          </a:p>
          <a:p>
            <a:pPr marL="635508" lvl="1" indent="-342900">
              <a:buFont typeface="+mj-lt"/>
              <a:buAutoNum type="arabicPeriod"/>
            </a:pPr>
            <a:r>
              <a:rPr lang="en-US" sz="1200" dirty="0"/>
              <a:t>Csv file was extracted from </a:t>
            </a:r>
            <a:r>
              <a:rPr lang="en-US" sz="1200" dirty="0">
                <a:hlinkClick r:id="rId3"/>
              </a:rPr>
              <a:t>https://catalogue.data.wa.gov.au/dataset/mrwa-crash-information-last-5-years-</a:t>
            </a:r>
            <a:r>
              <a:rPr lang="en-US" sz="1200" dirty="0"/>
              <a:t> </a:t>
            </a:r>
          </a:p>
          <a:p>
            <a:pPr marL="635508" lvl="1" indent="-342900">
              <a:buFont typeface="+mj-lt"/>
              <a:buAutoNum type="arabicPeriod"/>
            </a:pPr>
            <a:r>
              <a:rPr lang="en-US" sz="1200" dirty="0"/>
              <a:t>Data cleaning was undertaken directly in Python to delete irrelevant columns</a:t>
            </a:r>
          </a:p>
          <a:p>
            <a:pPr marL="635508" lvl="1" indent="-342900">
              <a:buFont typeface="+mj-lt"/>
              <a:buAutoNum type="arabicPeriod"/>
            </a:pPr>
            <a:r>
              <a:rPr lang="en-US" sz="1200" dirty="0"/>
              <a:t>Region category column (Northern, Metro, and Southern) was added using the same assumptions used in Data 1.</a:t>
            </a:r>
          </a:p>
          <a:p>
            <a:pPr marL="635508" lvl="1" indent="-342900">
              <a:buFont typeface="+mj-lt"/>
              <a:buAutoNum type="arabicPeriod"/>
            </a:pPr>
            <a:r>
              <a:rPr lang="en-US" sz="1200" dirty="0"/>
              <a:t>The data are then sliced and then </a:t>
            </a:r>
            <a:r>
              <a:rPr lang="en-US" sz="1200" dirty="0" err="1"/>
              <a:t>summarised</a:t>
            </a:r>
            <a:r>
              <a:rPr lang="en-US" sz="1200" dirty="0"/>
              <a:t> using Python to produce the following output:</a:t>
            </a:r>
          </a:p>
          <a:p>
            <a:pPr marL="892175" lvl="2" indent="-263525"/>
            <a:r>
              <a:rPr lang="en-US" sz="1200" dirty="0"/>
              <a:t>No.  Car accidents in 2016-2020 divided by types of accidents (</a:t>
            </a:r>
            <a:r>
              <a:rPr lang="en-US" sz="1200" dirty="0" err="1"/>
              <a:t>i.e</a:t>
            </a:r>
            <a:r>
              <a:rPr lang="en-US" sz="1200" dirty="0"/>
              <a:t> pedestrian, motorcycle, trucks, </a:t>
            </a:r>
            <a:r>
              <a:rPr lang="en-US" sz="1200" dirty="0" err="1"/>
              <a:t>etc</a:t>
            </a:r>
            <a:r>
              <a:rPr lang="en-US" sz="1200" dirty="0"/>
              <a:t>)</a:t>
            </a:r>
          </a:p>
          <a:p>
            <a:pPr marL="892175" lvl="2" indent="-263525"/>
            <a:r>
              <a:rPr lang="en-US" sz="1200" dirty="0"/>
              <a:t>No. of car accidents involving pedestrian in 2016-2020, split based on region</a:t>
            </a:r>
          </a:p>
          <a:p>
            <a:pPr marL="892175" lvl="2" indent="-263525"/>
            <a:r>
              <a:rPr lang="en-US" sz="1200" dirty="0"/>
              <a:t>No. of shark attacks vs no. of car accidents involving pedestrians</a:t>
            </a:r>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endParaRPr lang="en-US" sz="1200" dirty="0"/>
          </a:p>
          <a:p>
            <a:endParaRPr lang="en-AU" sz="1200" dirty="0"/>
          </a:p>
        </p:txBody>
      </p:sp>
      <p:pic>
        <p:nvPicPr>
          <p:cNvPr id="5" name="Picture 4">
            <a:extLst>
              <a:ext uri="{FF2B5EF4-FFF2-40B4-BE49-F238E27FC236}">
                <a16:creationId xmlns:a16="http://schemas.microsoft.com/office/drawing/2014/main" id="{ACB4760E-8AB3-432A-B3E7-A09CB2060513}"/>
              </a:ext>
            </a:extLst>
          </p:cNvPr>
          <p:cNvPicPr>
            <a:picLocks noChangeAspect="1"/>
          </p:cNvPicPr>
          <p:nvPr/>
        </p:nvPicPr>
        <p:blipFill>
          <a:blip r:embed="rId4"/>
          <a:stretch>
            <a:fillRect/>
          </a:stretch>
        </p:blipFill>
        <p:spPr>
          <a:xfrm>
            <a:off x="7427245" y="1948182"/>
            <a:ext cx="2637714" cy="4175124"/>
          </a:xfrm>
          <a:prstGeom prst="rect">
            <a:avLst/>
          </a:prstGeom>
        </p:spPr>
      </p:pic>
    </p:spTree>
    <p:extLst>
      <p:ext uri="{BB962C8B-B14F-4D97-AF65-F5344CB8AC3E}">
        <p14:creationId xmlns:p14="http://schemas.microsoft.com/office/powerpoint/2010/main" val="84720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lstStyle/>
          <a:p>
            <a:r>
              <a:rPr lang="en-US" dirty="0"/>
              <a:t>Data 4 Results – Car Crash in WA</a:t>
            </a:r>
            <a:endParaRPr lang="en-AU" dirty="0"/>
          </a:p>
        </p:txBody>
      </p:sp>
      <p:sp>
        <p:nvSpPr>
          <p:cNvPr id="5" name="Content Placeholder 4">
            <a:extLst>
              <a:ext uri="{FF2B5EF4-FFF2-40B4-BE49-F238E27FC236}">
                <a16:creationId xmlns:a16="http://schemas.microsoft.com/office/drawing/2014/main" id="{C0667D11-D1A7-4124-B497-01E12F589190}"/>
              </a:ext>
            </a:extLst>
          </p:cNvPr>
          <p:cNvSpPr>
            <a:spLocks noGrp="1"/>
          </p:cNvSpPr>
          <p:nvPr>
            <p:ph idx="1"/>
          </p:nvPr>
        </p:nvSpPr>
        <p:spPr>
          <a:xfrm>
            <a:off x="1142447" y="4754776"/>
            <a:ext cx="10058400" cy="1450757"/>
          </a:xfrm>
        </p:spPr>
        <p:txBody>
          <a:bodyPr>
            <a:normAutofit/>
          </a:bodyPr>
          <a:lstStyle/>
          <a:p>
            <a:r>
              <a:rPr lang="en-US" sz="1200" dirty="0"/>
              <a:t>Observation:</a:t>
            </a:r>
          </a:p>
          <a:p>
            <a:pPr marL="521208" lvl="1" indent="-228600">
              <a:buFont typeface="+mj-lt"/>
              <a:buAutoNum type="arabicPeriod"/>
            </a:pPr>
            <a:r>
              <a:rPr lang="en-US" sz="1200" dirty="0"/>
              <a:t>Between 2016-2020, largest contributor to car accidents in WA are car crash between vehicles. Crashes involving pedestrians only makes up a small proportion of total road accidents in WA.</a:t>
            </a:r>
          </a:p>
          <a:p>
            <a:pPr marL="521208" lvl="1" indent="-228600">
              <a:buFont typeface="+mj-lt"/>
              <a:buAutoNum type="arabicPeriod"/>
            </a:pPr>
            <a:r>
              <a:rPr lang="en-US" sz="1200" dirty="0"/>
              <a:t>Most car accidents involving pedestrians occur in Metro area. Accidents involving pedestrians is averaging around 452 accidents per year across WA</a:t>
            </a:r>
          </a:p>
          <a:p>
            <a:pPr marL="521208" lvl="1" indent="-228600">
              <a:buFont typeface="+mj-lt"/>
              <a:buAutoNum type="arabicPeriod"/>
            </a:pPr>
            <a:r>
              <a:rPr lang="en-US" sz="1200" dirty="0"/>
              <a:t>The number of shark attacks y-o-y is substantially lower compared to the number of pedestrians accidents y-o-y</a:t>
            </a:r>
            <a:endParaRPr lang="en-AU" sz="1200" dirty="0"/>
          </a:p>
        </p:txBody>
      </p:sp>
      <p:pic>
        <p:nvPicPr>
          <p:cNvPr id="4" name="Picture 3">
            <a:extLst>
              <a:ext uri="{FF2B5EF4-FFF2-40B4-BE49-F238E27FC236}">
                <a16:creationId xmlns:a16="http://schemas.microsoft.com/office/drawing/2014/main" id="{993C2D89-1F61-43E8-8219-3FBF376280EF}"/>
              </a:ext>
            </a:extLst>
          </p:cNvPr>
          <p:cNvPicPr>
            <a:picLocks noChangeAspect="1"/>
          </p:cNvPicPr>
          <p:nvPr/>
        </p:nvPicPr>
        <p:blipFill>
          <a:blip r:embed="rId3"/>
          <a:stretch>
            <a:fillRect/>
          </a:stretch>
        </p:blipFill>
        <p:spPr>
          <a:xfrm>
            <a:off x="1215995" y="2141230"/>
            <a:ext cx="3087602" cy="2390588"/>
          </a:xfrm>
          <a:prstGeom prst="rect">
            <a:avLst/>
          </a:prstGeom>
        </p:spPr>
      </p:pic>
      <p:pic>
        <p:nvPicPr>
          <p:cNvPr id="8" name="Picture 7">
            <a:extLst>
              <a:ext uri="{FF2B5EF4-FFF2-40B4-BE49-F238E27FC236}">
                <a16:creationId xmlns:a16="http://schemas.microsoft.com/office/drawing/2014/main" id="{522E0FD7-28BE-493D-BA7A-E395E34C1FDC}"/>
              </a:ext>
            </a:extLst>
          </p:cNvPr>
          <p:cNvPicPr>
            <a:picLocks noChangeAspect="1"/>
          </p:cNvPicPr>
          <p:nvPr/>
        </p:nvPicPr>
        <p:blipFill>
          <a:blip r:embed="rId4"/>
          <a:stretch>
            <a:fillRect/>
          </a:stretch>
        </p:blipFill>
        <p:spPr>
          <a:xfrm>
            <a:off x="4468140" y="2133610"/>
            <a:ext cx="3255719" cy="2095500"/>
          </a:xfrm>
          <a:prstGeom prst="rect">
            <a:avLst/>
          </a:prstGeom>
        </p:spPr>
      </p:pic>
      <p:pic>
        <p:nvPicPr>
          <p:cNvPr id="6" name="Picture 5">
            <a:extLst>
              <a:ext uri="{FF2B5EF4-FFF2-40B4-BE49-F238E27FC236}">
                <a16:creationId xmlns:a16="http://schemas.microsoft.com/office/drawing/2014/main" id="{4C6781E3-C554-4D75-AB4E-F3218356D01B}"/>
              </a:ext>
            </a:extLst>
          </p:cNvPr>
          <p:cNvPicPr>
            <a:picLocks noChangeAspect="1"/>
          </p:cNvPicPr>
          <p:nvPr/>
        </p:nvPicPr>
        <p:blipFill>
          <a:blip r:embed="rId5"/>
          <a:stretch>
            <a:fillRect/>
          </a:stretch>
        </p:blipFill>
        <p:spPr>
          <a:xfrm>
            <a:off x="7803630" y="2095604"/>
            <a:ext cx="3172375" cy="2171513"/>
          </a:xfrm>
          <a:prstGeom prst="rect">
            <a:avLst/>
          </a:prstGeom>
        </p:spPr>
      </p:pic>
    </p:spTree>
    <p:extLst>
      <p:ext uri="{BB962C8B-B14F-4D97-AF65-F5344CB8AC3E}">
        <p14:creationId xmlns:p14="http://schemas.microsoft.com/office/powerpoint/2010/main" val="343064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0648-0DC4-4A8E-B9FF-E5523EB0B941}"/>
              </a:ext>
            </a:extLst>
          </p:cNvPr>
          <p:cNvSpPr>
            <a:spLocks noGrp="1"/>
          </p:cNvSpPr>
          <p:nvPr>
            <p:ph type="title"/>
          </p:nvPr>
        </p:nvSpPr>
        <p:spPr/>
        <p:txBody>
          <a:bodyPr vert="horz" lIns="91440" tIns="45720" rIns="91440" bIns="45720" rtlCol="0" anchor="b">
            <a:normAutofit/>
          </a:bodyPr>
          <a:lstStyle/>
          <a:p>
            <a:r>
              <a:rPr lang="en-US" dirty="0"/>
              <a:t>Are we more likely to be attacked by shark than hit by a car?</a:t>
            </a:r>
          </a:p>
        </p:txBody>
      </p:sp>
      <p:sp>
        <p:nvSpPr>
          <p:cNvPr id="5" name="Content Placeholder 2">
            <a:extLst>
              <a:ext uri="{FF2B5EF4-FFF2-40B4-BE49-F238E27FC236}">
                <a16:creationId xmlns:a16="http://schemas.microsoft.com/office/drawing/2014/main" id="{E26A238C-B30E-4354-80B4-E10A1D5FA8B5}"/>
              </a:ext>
            </a:extLst>
          </p:cNvPr>
          <p:cNvSpPr txBox="1">
            <a:spLocks/>
          </p:cNvSpPr>
          <p:nvPr/>
        </p:nvSpPr>
        <p:spPr>
          <a:xfrm>
            <a:off x="6637021" y="2118058"/>
            <a:ext cx="4678679" cy="3234992"/>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4000" b="1" i="1" dirty="0">
                <a:solidFill>
                  <a:srgbClr val="FFC000"/>
                </a:solidFill>
              </a:rPr>
              <a:t>However….</a:t>
            </a:r>
          </a:p>
          <a:p>
            <a:pPr>
              <a:lnSpc>
                <a:spcPct val="100000"/>
              </a:lnSpc>
            </a:pPr>
            <a:endParaRPr lang="en-US" sz="4000" b="1" i="1" dirty="0">
              <a:solidFill>
                <a:srgbClr val="FFC000"/>
              </a:solidFill>
            </a:endParaRPr>
          </a:p>
          <a:p>
            <a:pPr>
              <a:lnSpc>
                <a:spcPct val="100000"/>
              </a:lnSpc>
            </a:pPr>
            <a:r>
              <a:rPr lang="en-US" sz="4000" b="1" i="1" dirty="0">
                <a:solidFill>
                  <a:srgbClr val="FFC000"/>
                </a:solidFill>
              </a:rPr>
              <a:t>We cross the road more often than we go to the beach</a:t>
            </a:r>
          </a:p>
        </p:txBody>
      </p:sp>
      <p:pic>
        <p:nvPicPr>
          <p:cNvPr id="1026" name="Picture 2">
            <a:extLst>
              <a:ext uri="{FF2B5EF4-FFF2-40B4-BE49-F238E27FC236}">
                <a16:creationId xmlns:a16="http://schemas.microsoft.com/office/drawing/2014/main" id="{A9000C35-17F2-4D20-B45F-2AFDF2B0C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118059"/>
            <a:ext cx="5299213" cy="3307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37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0648-0DC4-4A8E-B9FF-E5523EB0B941}"/>
              </a:ext>
            </a:extLst>
          </p:cNvPr>
          <p:cNvSpPr>
            <a:spLocks noGrp="1"/>
          </p:cNvSpPr>
          <p:nvPr>
            <p:ph type="title"/>
          </p:nvPr>
        </p:nvSpPr>
        <p:spPr/>
        <p:txBody>
          <a:bodyPr/>
          <a:lstStyle/>
          <a:p>
            <a:r>
              <a:rPr lang="en-US"/>
              <a:t>What are the odds?</a:t>
            </a:r>
            <a:endParaRPr lang="en-AU" dirty="0"/>
          </a:p>
        </p:txBody>
      </p:sp>
      <p:sp>
        <p:nvSpPr>
          <p:cNvPr id="5" name="Content Placeholder 2">
            <a:extLst>
              <a:ext uri="{FF2B5EF4-FFF2-40B4-BE49-F238E27FC236}">
                <a16:creationId xmlns:a16="http://schemas.microsoft.com/office/drawing/2014/main" id="{E26A238C-B30E-4354-80B4-E10A1D5FA8B5}"/>
              </a:ext>
            </a:extLst>
          </p:cNvPr>
          <p:cNvSpPr txBox="1">
            <a:spLocks/>
          </p:cNvSpPr>
          <p:nvPr/>
        </p:nvSpPr>
        <p:spPr>
          <a:xfrm>
            <a:off x="1097281" y="2124711"/>
            <a:ext cx="10104119" cy="558957"/>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500" dirty="0"/>
              <a:t>Based on national coastal safety report 2018 we estimated the number of people engaging in ocean activity per year in WA to be 2.18m</a:t>
            </a:r>
          </a:p>
          <a:p>
            <a:pPr marL="0" indent="0">
              <a:lnSpc>
                <a:spcPct val="100000"/>
              </a:lnSpc>
              <a:buNone/>
            </a:pPr>
            <a:endParaRPr lang="en-US" sz="2000" i="1" dirty="0">
              <a:solidFill>
                <a:srgbClr val="00B0F0"/>
              </a:solidFill>
            </a:endParaRPr>
          </a:p>
          <a:p>
            <a:pPr>
              <a:lnSpc>
                <a:spcPct val="100000"/>
              </a:lnSpc>
            </a:pPr>
            <a:endParaRPr lang="en-US" sz="1500" dirty="0"/>
          </a:p>
          <a:p>
            <a:pPr>
              <a:lnSpc>
                <a:spcPct val="100000"/>
              </a:lnSpc>
            </a:pPr>
            <a:endParaRPr lang="en-US" sz="1500" dirty="0"/>
          </a:p>
        </p:txBody>
      </p:sp>
      <p:pic>
        <p:nvPicPr>
          <p:cNvPr id="3074" name="Picture 2">
            <a:extLst>
              <a:ext uri="{FF2B5EF4-FFF2-40B4-BE49-F238E27FC236}">
                <a16:creationId xmlns:a16="http://schemas.microsoft.com/office/drawing/2014/main" id="{BBC32233-B534-4210-BBE1-1F1E3C8E45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370" y="2628821"/>
            <a:ext cx="5675350" cy="3192384"/>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45719D90-BD2B-486E-9283-D9AA987DED7B}"/>
              </a:ext>
            </a:extLst>
          </p:cNvPr>
          <p:cNvSpPr txBox="1">
            <a:spLocks/>
          </p:cNvSpPr>
          <p:nvPr/>
        </p:nvSpPr>
        <p:spPr>
          <a:xfrm>
            <a:off x="1097280" y="2794793"/>
            <a:ext cx="4018001" cy="312023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500" dirty="0"/>
              <a:t>Combined with our shark attack data, the odds of getting attacked by a </a:t>
            </a:r>
            <a:r>
              <a:rPr lang="en-US" sz="2000" b="1" dirty="0">
                <a:solidFill>
                  <a:srgbClr val="00B0F0"/>
                </a:solidFill>
              </a:rPr>
              <a:t>shark</a:t>
            </a:r>
            <a:r>
              <a:rPr lang="en-US" sz="2000" dirty="0">
                <a:solidFill>
                  <a:srgbClr val="FF0000"/>
                </a:solidFill>
              </a:rPr>
              <a:t> </a:t>
            </a:r>
            <a:r>
              <a:rPr lang="en-US" sz="1500" dirty="0"/>
              <a:t>is </a:t>
            </a:r>
            <a:r>
              <a:rPr lang="en-US" sz="2000" b="1" dirty="0">
                <a:solidFill>
                  <a:srgbClr val="00B0F0"/>
                </a:solidFill>
              </a:rPr>
              <a:t>1 in 270,000</a:t>
            </a:r>
          </a:p>
          <a:p>
            <a:pPr>
              <a:lnSpc>
                <a:spcPct val="100000"/>
              </a:lnSpc>
            </a:pPr>
            <a:r>
              <a:rPr lang="en-US" sz="1500" dirty="0"/>
              <a:t>In comparison, the chance of a </a:t>
            </a:r>
            <a:r>
              <a:rPr lang="en-US" sz="2000" b="1" dirty="0">
                <a:solidFill>
                  <a:srgbClr val="00B050"/>
                </a:solidFill>
              </a:rPr>
              <a:t>pedestrian</a:t>
            </a:r>
            <a:r>
              <a:rPr lang="en-US" sz="1500" dirty="0"/>
              <a:t> getting hit by a car (based on total WA population) is </a:t>
            </a:r>
            <a:r>
              <a:rPr lang="en-US" sz="2000" b="1" dirty="0">
                <a:solidFill>
                  <a:srgbClr val="00B050"/>
                </a:solidFill>
              </a:rPr>
              <a:t>1 in 2,000,000</a:t>
            </a:r>
          </a:p>
          <a:p>
            <a:pPr>
              <a:lnSpc>
                <a:spcPct val="100000"/>
              </a:lnSpc>
            </a:pPr>
            <a:r>
              <a:rPr lang="en-US" sz="1500" dirty="0"/>
              <a:t>Finally, the chance of being involved in a </a:t>
            </a:r>
            <a:r>
              <a:rPr lang="en-US" sz="2000" b="1" dirty="0">
                <a:solidFill>
                  <a:srgbClr val="FF0000"/>
                </a:solidFill>
              </a:rPr>
              <a:t>road accident </a:t>
            </a:r>
            <a:r>
              <a:rPr lang="en-US" sz="1500" dirty="0"/>
              <a:t>is </a:t>
            </a:r>
            <a:r>
              <a:rPr lang="en-US" sz="2000" b="1" dirty="0">
                <a:solidFill>
                  <a:srgbClr val="FF0000"/>
                </a:solidFill>
              </a:rPr>
              <a:t>1 in 65,000</a:t>
            </a:r>
          </a:p>
          <a:p>
            <a:pPr marL="0" indent="0">
              <a:lnSpc>
                <a:spcPct val="100000"/>
              </a:lnSpc>
              <a:buNone/>
            </a:pPr>
            <a:endParaRPr lang="en-US" sz="2000" i="1" dirty="0">
              <a:solidFill>
                <a:srgbClr val="00B0F0"/>
              </a:solidFill>
            </a:endParaRPr>
          </a:p>
          <a:p>
            <a:pPr>
              <a:lnSpc>
                <a:spcPct val="100000"/>
              </a:lnSpc>
            </a:pPr>
            <a:endParaRPr lang="en-US" sz="1500" dirty="0"/>
          </a:p>
          <a:p>
            <a:pPr>
              <a:lnSpc>
                <a:spcPct val="100000"/>
              </a:lnSpc>
            </a:pPr>
            <a:endParaRPr lang="en-US" sz="1500" dirty="0"/>
          </a:p>
        </p:txBody>
      </p:sp>
    </p:spTree>
    <p:extLst>
      <p:ext uri="{BB962C8B-B14F-4D97-AF65-F5344CB8AC3E}">
        <p14:creationId xmlns:p14="http://schemas.microsoft.com/office/powerpoint/2010/main" val="1813809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686B6A-720E-4FD4-90A6-4AA1A99086EF}"/>
              </a:ext>
            </a:extLst>
          </p:cNvPr>
          <p:cNvSpPr txBox="1">
            <a:spLocks/>
          </p:cNvSpPr>
          <p:nvPr/>
        </p:nvSpPr>
        <p:spPr>
          <a:xfrm>
            <a:off x="3019424" y="835343"/>
            <a:ext cx="8401050" cy="1450757"/>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Are you feeling lucky?</a:t>
            </a:r>
            <a:endParaRPr lang="en-AU" dirty="0"/>
          </a:p>
        </p:txBody>
      </p:sp>
      <p:pic>
        <p:nvPicPr>
          <p:cNvPr id="3" name="Picture 2">
            <a:extLst>
              <a:ext uri="{FF2B5EF4-FFF2-40B4-BE49-F238E27FC236}">
                <a16:creationId xmlns:a16="http://schemas.microsoft.com/office/drawing/2014/main" id="{1B053331-B304-42C5-AE81-05A601E90A68}"/>
              </a:ext>
            </a:extLst>
          </p:cNvPr>
          <p:cNvPicPr>
            <a:picLocks noChangeAspect="1"/>
          </p:cNvPicPr>
          <p:nvPr/>
        </p:nvPicPr>
        <p:blipFill>
          <a:blip r:embed="rId2"/>
          <a:stretch>
            <a:fillRect/>
          </a:stretch>
        </p:blipFill>
        <p:spPr>
          <a:xfrm>
            <a:off x="3319461" y="1612582"/>
            <a:ext cx="5781675" cy="3829050"/>
          </a:xfrm>
          <a:prstGeom prst="rect">
            <a:avLst/>
          </a:prstGeom>
        </p:spPr>
      </p:pic>
      <p:sp>
        <p:nvSpPr>
          <p:cNvPr id="7" name="Content Placeholder 2">
            <a:extLst>
              <a:ext uri="{FF2B5EF4-FFF2-40B4-BE49-F238E27FC236}">
                <a16:creationId xmlns:a16="http://schemas.microsoft.com/office/drawing/2014/main" id="{560304AA-A773-4B27-97C7-8A9BC98BAB0A}"/>
              </a:ext>
            </a:extLst>
          </p:cNvPr>
          <p:cNvSpPr txBox="1">
            <a:spLocks/>
          </p:cNvSpPr>
          <p:nvPr/>
        </p:nvSpPr>
        <p:spPr>
          <a:xfrm>
            <a:off x="3090864" y="5536882"/>
            <a:ext cx="9101136" cy="971549"/>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z="1500" i="1" dirty="0"/>
              <a:t>Fun fact: attempting to lasso a shark can be hazardous to your health </a:t>
            </a:r>
          </a:p>
          <a:p>
            <a:pPr marL="635508" lvl="1" indent="-342900">
              <a:buFont typeface="+mj-lt"/>
              <a:buAutoNum type="arabicPeriod"/>
            </a:pPr>
            <a:endParaRPr lang="en-US" sz="1500" dirty="0"/>
          </a:p>
          <a:p>
            <a:pPr marL="635508" lvl="1" indent="-342900">
              <a:buFont typeface="+mj-lt"/>
              <a:buAutoNum type="arabicPeriod"/>
            </a:pPr>
            <a:endParaRPr lang="en-US" sz="1500" dirty="0"/>
          </a:p>
          <a:p>
            <a:pPr marL="635508" lvl="1" indent="-342900">
              <a:buFont typeface="+mj-lt"/>
              <a:buAutoNum type="arabicPeriod"/>
            </a:pPr>
            <a:endParaRPr lang="en-US" sz="1500" dirty="0"/>
          </a:p>
          <a:p>
            <a:pPr marL="635508" lvl="1" indent="-342900">
              <a:buFont typeface="+mj-lt"/>
              <a:buAutoNum type="arabicPeriod"/>
            </a:pPr>
            <a:endParaRPr lang="en-US" sz="1500" dirty="0"/>
          </a:p>
          <a:p>
            <a:endParaRPr lang="en-US" sz="1500" dirty="0"/>
          </a:p>
          <a:p>
            <a:endParaRPr lang="en-AU" sz="1500" dirty="0"/>
          </a:p>
        </p:txBody>
      </p:sp>
    </p:spTree>
    <p:extLst>
      <p:ext uri="{BB962C8B-B14F-4D97-AF65-F5344CB8AC3E}">
        <p14:creationId xmlns:p14="http://schemas.microsoft.com/office/powerpoint/2010/main" val="160725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643466" y="786383"/>
            <a:ext cx="3517567" cy="2093975"/>
          </a:xfrm>
        </p:spPr>
        <p:txBody>
          <a:bodyPr anchor="b">
            <a:normAutofit/>
          </a:bodyPr>
          <a:lstStyle/>
          <a:p>
            <a:pPr lvl="0"/>
            <a:r>
              <a:rPr lang="en-US" sz="2300" i="1" dirty="0"/>
              <a:t>If you go to the beach in WA, are you less likely to be attacked by a shark than be a pedestrian involved in a car accident?</a:t>
            </a:r>
          </a:p>
        </p:txBody>
      </p:sp>
      <p:sp>
        <p:nvSpPr>
          <p:cNvPr id="54" name="Content Placeholder 2">
            <a:extLst>
              <a:ext uri="{FF2B5EF4-FFF2-40B4-BE49-F238E27FC236}">
                <a16:creationId xmlns:a16="http://schemas.microsoft.com/office/drawing/2014/main" id="{73FCF01A-E6FF-4C6F-976C-098ABC829293}"/>
              </a:ext>
            </a:extLst>
          </p:cNvPr>
          <p:cNvSpPr>
            <a:spLocks noGrp="1"/>
          </p:cNvSpPr>
          <p:nvPr>
            <p:ph idx="1"/>
          </p:nvPr>
        </p:nvSpPr>
        <p:spPr>
          <a:xfrm>
            <a:off x="5458984" y="812799"/>
            <a:ext cx="5928344" cy="5294757"/>
          </a:xfrm>
        </p:spPr>
        <p:txBody>
          <a:bodyPr/>
          <a:lstStyle/>
          <a:p>
            <a:r>
              <a:rPr lang="en-US" dirty="0"/>
              <a:t>According to statistics, Australia ranks second in the world for the number of shark attacks, right behind USA in 2018 (Source: </a:t>
            </a:r>
            <a:r>
              <a:rPr lang="en-US" dirty="0">
                <a:hlinkClick r:id="rId2"/>
              </a:rPr>
              <a:t>https://www.finder.com.au</a:t>
            </a:r>
            <a:r>
              <a:rPr lang="en-US" dirty="0"/>
              <a:t>)</a:t>
            </a:r>
            <a:r>
              <a:rPr lang="en-AU" dirty="0"/>
              <a:t>. This is also followed by regular reporting of shark attacks all over the news which cast fear amongst the population on danger of holidaying near the coasts.</a:t>
            </a:r>
          </a:p>
          <a:p>
            <a:r>
              <a:rPr lang="en-AU" dirty="0"/>
              <a:t>Given the above, this project has been conducted to assess the likelihood of being attacked by sharks and convince them that swimming at the beach is not as dangerous as it seems.</a:t>
            </a:r>
          </a:p>
          <a:p>
            <a:endParaRPr lang="en-US" dirty="0"/>
          </a:p>
        </p:txBody>
      </p:sp>
      <p:pic>
        <p:nvPicPr>
          <p:cNvPr id="13" name="Picture 12">
            <a:extLst>
              <a:ext uri="{FF2B5EF4-FFF2-40B4-BE49-F238E27FC236}">
                <a16:creationId xmlns:a16="http://schemas.microsoft.com/office/drawing/2014/main" id="{DE90F9E9-69F5-49CF-9C3F-C25A18CD7496}"/>
              </a:ext>
            </a:extLst>
          </p:cNvPr>
          <p:cNvPicPr>
            <a:picLocks noChangeAspect="1"/>
          </p:cNvPicPr>
          <p:nvPr/>
        </p:nvPicPr>
        <p:blipFill>
          <a:blip r:embed="rId3"/>
          <a:stretch>
            <a:fillRect/>
          </a:stretch>
        </p:blipFill>
        <p:spPr>
          <a:xfrm>
            <a:off x="710779" y="3043050"/>
            <a:ext cx="2944593" cy="3288548"/>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C94AD-1C0C-4275-81C4-0861DC7B2C46}"/>
              </a:ext>
            </a:extLst>
          </p:cNvPr>
          <p:cNvSpPr>
            <a:spLocks noGrp="1"/>
          </p:cNvSpPr>
          <p:nvPr>
            <p:ph type="title"/>
          </p:nvPr>
        </p:nvSpPr>
        <p:spPr>
          <a:xfrm>
            <a:off x="1097280" y="286603"/>
            <a:ext cx="10058400" cy="1450757"/>
          </a:xfrm>
        </p:spPr>
        <p:txBody>
          <a:bodyPr anchor="b">
            <a:normAutofit/>
          </a:bodyPr>
          <a:lstStyle/>
          <a:p>
            <a:r>
              <a:rPr lang="en-US" dirty="0"/>
              <a:t>Methodology</a:t>
            </a:r>
            <a:endParaRPr lang="en-AU" dirty="0"/>
          </a:p>
        </p:txBody>
      </p:sp>
      <p:sp>
        <p:nvSpPr>
          <p:cNvPr id="3" name="Content Placeholder 2">
            <a:extLst>
              <a:ext uri="{FF2B5EF4-FFF2-40B4-BE49-F238E27FC236}">
                <a16:creationId xmlns:a16="http://schemas.microsoft.com/office/drawing/2014/main" id="{0D9F90E4-55E7-4B01-8384-D972958CCE28}"/>
              </a:ext>
            </a:extLst>
          </p:cNvPr>
          <p:cNvSpPr>
            <a:spLocks noGrp="1"/>
          </p:cNvSpPr>
          <p:nvPr>
            <p:ph sz="half" idx="1"/>
          </p:nvPr>
        </p:nvSpPr>
        <p:spPr>
          <a:xfrm>
            <a:off x="1097279" y="2120901"/>
            <a:ext cx="10058399" cy="892888"/>
          </a:xfrm>
        </p:spPr>
        <p:txBody>
          <a:bodyPr>
            <a:normAutofit/>
          </a:bodyPr>
          <a:lstStyle/>
          <a:p>
            <a:pPr>
              <a:lnSpc>
                <a:spcPct val="100000"/>
              </a:lnSpc>
            </a:pPr>
            <a:r>
              <a:rPr lang="en-US" sz="1500" dirty="0"/>
              <a:t>Question: If you go to the beach in WA, are you less likely to be attacked by a shark than be a pedestrian involved in a car accident?</a:t>
            </a:r>
          </a:p>
        </p:txBody>
      </p:sp>
      <p:sp>
        <p:nvSpPr>
          <p:cNvPr id="6" name="TextBox 5">
            <a:extLst>
              <a:ext uri="{FF2B5EF4-FFF2-40B4-BE49-F238E27FC236}">
                <a16:creationId xmlns:a16="http://schemas.microsoft.com/office/drawing/2014/main" id="{7FB92B3F-D768-42BC-BBE8-6D04E0BF05C9}"/>
              </a:ext>
            </a:extLst>
          </p:cNvPr>
          <p:cNvSpPr txBox="1"/>
          <p:nvPr/>
        </p:nvSpPr>
        <p:spPr>
          <a:xfrm>
            <a:off x="1097279" y="2855927"/>
            <a:ext cx="4632402" cy="3117034"/>
          </a:xfrm>
          <a:prstGeom prst="rect">
            <a:avLst/>
          </a:prstGeom>
        </p:spPr>
        <p:txBody>
          <a:bodyPr vert="horz" lIns="0" tIns="45720" rIns="0" bIns="45720" rtlCol="0">
            <a:noAutofit/>
          </a:bodyPr>
          <a:lstStyle>
            <a:lvl1pPr marL="91440" indent="-91440">
              <a:lnSpc>
                <a:spcPct val="100000"/>
              </a:lnSpc>
              <a:spcBef>
                <a:spcPts val="1200"/>
              </a:spcBef>
              <a:spcAft>
                <a:spcPts val="200"/>
              </a:spcAft>
              <a:buClr>
                <a:schemeClr val="accent1"/>
              </a:buClr>
              <a:buSzPct val="100000"/>
              <a:buFont typeface="Calibri" panose="020F0502020204030204" pitchFamily="34" charset="0"/>
              <a:buChar char=" "/>
              <a:defRPr sz="1500">
                <a:solidFill>
                  <a:schemeClr val="tx1">
                    <a:lumMod val="75000"/>
                    <a:lumOff val="25000"/>
                  </a:schemeClr>
                </a:solidFill>
              </a:defRPr>
            </a:lvl1pPr>
            <a:lvl2pPr marL="384048" indent="-182880">
              <a:lnSpc>
                <a:spcPct val="100000"/>
              </a:lnSpc>
              <a:spcBef>
                <a:spcPts val="200"/>
              </a:spcBef>
              <a:spcAft>
                <a:spcPts val="400"/>
              </a:spcAft>
              <a:buClrTx/>
              <a:buFont typeface="Calibri" pitchFamily="34" charset="0"/>
              <a:buChar char="◦"/>
              <a:defRPr sz="1700">
                <a:solidFill>
                  <a:schemeClr val="tx1">
                    <a:lumMod val="75000"/>
                    <a:lumOff val="25000"/>
                  </a:schemeClr>
                </a:solidFill>
              </a:defRPr>
            </a:lvl2pPr>
            <a:lvl3pPr marL="566928" indent="-182880">
              <a:lnSpc>
                <a:spcPct val="100000"/>
              </a:lnSpc>
              <a:spcBef>
                <a:spcPts val="200"/>
              </a:spcBef>
              <a:spcAft>
                <a:spcPts val="400"/>
              </a:spcAft>
              <a:buClrTx/>
              <a:buFont typeface="Calibri" pitchFamily="34" charset="0"/>
              <a:buChar char="◦"/>
              <a:defRPr sz="1300">
                <a:solidFill>
                  <a:schemeClr val="tx1">
                    <a:lumMod val="75000"/>
                    <a:lumOff val="25000"/>
                  </a:schemeClr>
                </a:solidFill>
              </a:defRPr>
            </a:lvl3pPr>
            <a:lvl4pPr marL="749808" indent="-182880">
              <a:lnSpc>
                <a:spcPct val="100000"/>
              </a:lnSpc>
              <a:spcBef>
                <a:spcPts val="200"/>
              </a:spcBef>
              <a:spcAft>
                <a:spcPts val="400"/>
              </a:spcAft>
              <a:buClrTx/>
              <a:buFont typeface="Calibri" pitchFamily="34" charset="0"/>
              <a:buChar char="◦"/>
              <a:defRPr sz="1300">
                <a:solidFill>
                  <a:schemeClr val="tx1">
                    <a:lumMod val="75000"/>
                    <a:lumOff val="25000"/>
                  </a:schemeClr>
                </a:solidFill>
              </a:defRPr>
            </a:lvl4pPr>
            <a:lvl5pPr marL="932688" indent="-182880">
              <a:lnSpc>
                <a:spcPct val="100000"/>
              </a:lnSpc>
              <a:spcBef>
                <a:spcPts val="200"/>
              </a:spcBef>
              <a:spcAft>
                <a:spcPts val="400"/>
              </a:spcAft>
              <a:buClrTx/>
              <a:buFont typeface="Calibri" pitchFamily="34" charset="0"/>
              <a:buChar char="◦"/>
              <a:defRPr sz="1300">
                <a:solidFill>
                  <a:schemeClr val="tx1">
                    <a:lumMod val="75000"/>
                    <a:lumOff val="25000"/>
                  </a:schemeClr>
                </a:solidFill>
              </a:defRPr>
            </a:lvl5pPr>
            <a:lvl6pPr marL="11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pPr>
              <a:spcAft>
                <a:spcPts val="1200"/>
              </a:spcAft>
            </a:pPr>
            <a:r>
              <a:rPr lang="en-US" dirty="0"/>
              <a:t>Variables considered in this project:</a:t>
            </a:r>
          </a:p>
          <a:p>
            <a:pPr lvl="1"/>
            <a:r>
              <a:rPr lang="en-US" sz="1500" dirty="0"/>
              <a:t>Number of shark attacks between 2016-2020</a:t>
            </a:r>
          </a:p>
          <a:p>
            <a:pPr lvl="1"/>
            <a:r>
              <a:rPr lang="en-US" sz="1500" dirty="0"/>
              <a:t>Number of shark sightings between 2016-2020</a:t>
            </a:r>
          </a:p>
          <a:p>
            <a:pPr lvl="1"/>
            <a:r>
              <a:rPr lang="en-US" sz="1500" dirty="0"/>
              <a:t>Shark attacks by region</a:t>
            </a:r>
          </a:p>
          <a:p>
            <a:pPr lvl="1"/>
            <a:r>
              <a:rPr lang="en-US" sz="1500" dirty="0"/>
              <a:t>Frequency of shark attacks according to time of the day</a:t>
            </a:r>
          </a:p>
          <a:p>
            <a:pPr lvl="1"/>
            <a:r>
              <a:rPr lang="en-US" sz="1500" dirty="0"/>
              <a:t>Human activities undertaken during shark attack</a:t>
            </a:r>
          </a:p>
          <a:p>
            <a:pPr lvl="1"/>
            <a:r>
              <a:rPr lang="en-US" sz="1500" dirty="0"/>
              <a:t>Number of news reports in comparison to number of shark attacks</a:t>
            </a:r>
          </a:p>
          <a:p>
            <a:pPr lvl="1"/>
            <a:r>
              <a:rPr lang="en-US" sz="1500" dirty="0"/>
              <a:t>Comparison against car accidents involving pedestrians</a:t>
            </a:r>
          </a:p>
        </p:txBody>
      </p:sp>
      <p:pic>
        <p:nvPicPr>
          <p:cNvPr id="7" name="Picture 6">
            <a:extLst>
              <a:ext uri="{FF2B5EF4-FFF2-40B4-BE49-F238E27FC236}">
                <a16:creationId xmlns:a16="http://schemas.microsoft.com/office/drawing/2014/main" id="{AB411732-26B3-472D-ACC5-87AAF68E9767}"/>
              </a:ext>
            </a:extLst>
          </p:cNvPr>
          <p:cNvPicPr>
            <a:picLocks noChangeAspect="1"/>
          </p:cNvPicPr>
          <p:nvPr/>
        </p:nvPicPr>
        <p:blipFill>
          <a:blip r:embed="rId2"/>
          <a:stretch>
            <a:fillRect/>
          </a:stretch>
        </p:blipFill>
        <p:spPr>
          <a:xfrm>
            <a:off x="6066410" y="3013789"/>
            <a:ext cx="5089268" cy="2934119"/>
          </a:xfrm>
          <a:prstGeom prst="rect">
            <a:avLst/>
          </a:prstGeom>
        </p:spPr>
      </p:pic>
    </p:spTree>
    <p:extLst>
      <p:ext uri="{BB962C8B-B14F-4D97-AF65-F5344CB8AC3E}">
        <p14:creationId xmlns:p14="http://schemas.microsoft.com/office/powerpoint/2010/main" val="41401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AD27-8FF7-4DA1-A091-8D1C0394651D}"/>
              </a:ext>
            </a:extLst>
          </p:cNvPr>
          <p:cNvSpPr>
            <a:spLocks noGrp="1"/>
          </p:cNvSpPr>
          <p:nvPr>
            <p:ph type="title"/>
          </p:nvPr>
        </p:nvSpPr>
        <p:spPr/>
        <p:txBody>
          <a:bodyPr/>
          <a:lstStyle/>
          <a:p>
            <a:r>
              <a:rPr lang="en-US" dirty="0"/>
              <a:t>Methodology – </a:t>
            </a:r>
            <a:r>
              <a:rPr lang="en-US" i="1" dirty="0"/>
              <a:t>cont.</a:t>
            </a:r>
            <a:endParaRPr lang="en-AU" dirty="0"/>
          </a:p>
        </p:txBody>
      </p:sp>
      <p:sp>
        <p:nvSpPr>
          <p:cNvPr id="3" name="Content Placeholder 2">
            <a:extLst>
              <a:ext uri="{FF2B5EF4-FFF2-40B4-BE49-F238E27FC236}">
                <a16:creationId xmlns:a16="http://schemas.microsoft.com/office/drawing/2014/main" id="{B8ABA4D0-BCD2-4EEB-B32D-34A820D7478E}"/>
              </a:ext>
            </a:extLst>
          </p:cNvPr>
          <p:cNvSpPr>
            <a:spLocks noGrp="1"/>
          </p:cNvSpPr>
          <p:nvPr>
            <p:ph idx="1"/>
          </p:nvPr>
        </p:nvSpPr>
        <p:spPr>
          <a:xfrm>
            <a:off x="1097280" y="2108201"/>
            <a:ext cx="5202852" cy="3760891"/>
          </a:xfrm>
        </p:spPr>
        <p:txBody>
          <a:bodyPr>
            <a:normAutofit fontScale="92500" lnSpcReduction="20000"/>
          </a:bodyPr>
          <a:lstStyle/>
          <a:p>
            <a:pPr marL="201168" lvl="1" indent="0">
              <a:buNone/>
            </a:pPr>
            <a:r>
              <a:rPr lang="en-US" sz="1600" dirty="0"/>
              <a:t>Steps Taken:</a:t>
            </a:r>
          </a:p>
          <a:p>
            <a:pPr lvl="1"/>
            <a:r>
              <a:rPr lang="en-US" sz="1600" dirty="0"/>
              <a:t>Step 1 – Determine the output required</a:t>
            </a:r>
          </a:p>
          <a:p>
            <a:pPr lvl="1"/>
            <a:r>
              <a:rPr lang="en-US" sz="1600" dirty="0"/>
              <a:t>Step 2 – Determine what data is available to obtain the desired output</a:t>
            </a:r>
          </a:p>
          <a:p>
            <a:pPr lvl="1"/>
            <a:r>
              <a:rPr lang="en-US" sz="1600" dirty="0"/>
              <a:t>Step 3 – Determine the work and tools required (</a:t>
            </a:r>
            <a:r>
              <a:rPr lang="en-US" sz="1600" dirty="0" err="1"/>
              <a:t>i.e</a:t>
            </a:r>
            <a:r>
              <a:rPr lang="en-US" sz="1600" dirty="0"/>
              <a:t> data cleaning, coding, etc.)</a:t>
            </a:r>
          </a:p>
          <a:p>
            <a:pPr lvl="1"/>
            <a:r>
              <a:rPr lang="en-US" sz="1600" dirty="0"/>
              <a:t>Step 4 – Allocate the work amongst team members</a:t>
            </a:r>
          </a:p>
          <a:p>
            <a:pPr marL="201168" lvl="1" indent="0">
              <a:buNone/>
            </a:pPr>
            <a:endParaRPr lang="en-AU" sz="1600" dirty="0"/>
          </a:p>
          <a:p>
            <a:pPr marL="201168" lvl="1" indent="0">
              <a:buNone/>
            </a:pPr>
            <a:r>
              <a:rPr lang="en-US" sz="1600" dirty="0"/>
              <a:t>Tools Involved:</a:t>
            </a:r>
          </a:p>
          <a:p>
            <a:pPr lvl="1"/>
            <a:r>
              <a:rPr lang="en-US" sz="1600" dirty="0"/>
              <a:t>Python (API, </a:t>
            </a:r>
            <a:r>
              <a:rPr lang="en-US" sz="1600" dirty="0" err="1"/>
              <a:t>Gmap</a:t>
            </a:r>
            <a:r>
              <a:rPr lang="en-US" sz="1600" dirty="0"/>
              <a:t>, Pandas)</a:t>
            </a:r>
          </a:p>
          <a:p>
            <a:pPr lvl="1"/>
            <a:r>
              <a:rPr lang="en-US" sz="1600" dirty="0"/>
              <a:t>Microsoft Excel</a:t>
            </a:r>
          </a:p>
          <a:p>
            <a:pPr lvl="1"/>
            <a:r>
              <a:rPr lang="en-US" sz="1600" dirty="0" err="1"/>
              <a:t>ParseHub</a:t>
            </a:r>
            <a:endParaRPr lang="en-US" sz="1600" dirty="0"/>
          </a:p>
          <a:p>
            <a:pPr lvl="1"/>
            <a:r>
              <a:rPr lang="en-US" sz="1600" dirty="0"/>
              <a:t>Git Hub</a:t>
            </a:r>
          </a:p>
          <a:p>
            <a:pPr lvl="1"/>
            <a:r>
              <a:rPr lang="en-US" sz="1600" dirty="0"/>
              <a:t>Google Drive</a:t>
            </a:r>
          </a:p>
          <a:p>
            <a:pPr marL="201168" lvl="1" indent="0">
              <a:buNone/>
            </a:pPr>
            <a:endParaRPr lang="en-AU" sz="1600" dirty="0"/>
          </a:p>
        </p:txBody>
      </p:sp>
      <p:pic>
        <p:nvPicPr>
          <p:cNvPr id="4" name="Picture 3">
            <a:extLst>
              <a:ext uri="{FF2B5EF4-FFF2-40B4-BE49-F238E27FC236}">
                <a16:creationId xmlns:a16="http://schemas.microsoft.com/office/drawing/2014/main" id="{A5817435-0219-4CCA-A890-63615002A2FF}"/>
              </a:ext>
            </a:extLst>
          </p:cNvPr>
          <p:cNvPicPr>
            <a:picLocks noChangeAspect="1"/>
          </p:cNvPicPr>
          <p:nvPr/>
        </p:nvPicPr>
        <p:blipFill>
          <a:blip r:embed="rId3"/>
          <a:stretch>
            <a:fillRect/>
          </a:stretch>
        </p:blipFill>
        <p:spPr>
          <a:xfrm>
            <a:off x="6892718" y="2236103"/>
            <a:ext cx="2152650" cy="590550"/>
          </a:xfrm>
          <a:prstGeom prst="rect">
            <a:avLst/>
          </a:prstGeom>
        </p:spPr>
      </p:pic>
      <p:pic>
        <p:nvPicPr>
          <p:cNvPr id="5" name="Picture 4">
            <a:extLst>
              <a:ext uri="{FF2B5EF4-FFF2-40B4-BE49-F238E27FC236}">
                <a16:creationId xmlns:a16="http://schemas.microsoft.com/office/drawing/2014/main" id="{868FDB9D-E520-41A0-A204-DF24BFF8B4CA}"/>
              </a:ext>
            </a:extLst>
          </p:cNvPr>
          <p:cNvPicPr>
            <a:picLocks noChangeAspect="1"/>
          </p:cNvPicPr>
          <p:nvPr/>
        </p:nvPicPr>
        <p:blipFill>
          <a:blip r:embed="rId4"/>
          <a:stretch>
            <a:fillRect/>
          </a:stretch>
        </p:blipFill>
        <p:spPr>
          <a:xfrm>
            <a:off x="6892718" y="3351615"/>
            <a:ext cx="2098562" cy="590550"/>
          </a:xfrm>
          <a:prstGeom prst="rect">
            <a:avLst/>
          </a:prstGeom>
        </p:spPr>
      </p:pic>
      <p:pic>
        <p:nvPicPr>
          <p:cNvPr id="6" name="Picture 5">
            <a:extLst>
              <a:ext uri="{FF2B5EF4-FFF2-40B4-BE49-F238E27FC236}">
                <a16:creationId xmlns:a16="http://schemas.microsoft.com/office/drawing/2014/main" id="{A3ABA78C-36BD-4B05-A732-6547085D5545}"/>
              </a:ext>
            </a:extLst>
          </p:cNvPr>
          <p:cNvPicPr>
            <a:picLocks noChangeAspect="1"/>
          </p:cNvPicPr>
          <p:nvPr/>
        </p:nvPicPr>
        <p:blipFill>
          <a:blip r:embed="rId5"/>
          <a:stretch>
            <a:fillRect/>
          </a:stretch>
        </p:blipFill>
        <p:spPr>
          <a:xfrm>
            <a:off x="9317878" y="2259915"/>
            <a:ext cx="1647825" cy="542925"/>
          </a:xfrm>
          <a:prstGeom prst="rect">
            <a:avLst/>
          </a:prstGeom>
        </p:spPr>
      </p:pic>
      <p:pic>
        <p:nvPicPr>
          <p:cNvPr id="7" name="Picture 6">
            <a:extLst>
              <a:ext uri="{FF2B5EF4-FFF2-40B4-BE49-F238E27FC236}">
                <a16:creationId xmlns:a16="http://schemas.microsoft.com/office/drawing/2014/main" id="{7BDD34DD-1B6A-4BFB-B061-0681AAFE252B}"/>
              </a:ext>
            </a:extLst>
          </p:cNvPr>
          <p:cNvPicPr>
            <a:picLocks noChangeAspect="1"/>
          </p:cNvPicPr>
          <p:nvPr/>
        </p:nvPicPr>
        <p:blipFill>
          <a:blip r:embed="rId6"/>
          <a:stretch>
            <a:fillRect/>
          </a:stretch>
        </p:blipFill>
        <p:spPr>
          <a:xfrm>
            <a:off x="9317878" y="3426903"/>
            <a:ext cx="1571032" cy="480038"/>
          </a:xfrm>
          <a:prstGeom prst="rect">
            <a:avLst/>
          </a:prstGeom>
        </p:spPr>
      </p:pic>
      <p:pic>
        <p:nvPicPr>
          <p:cNvPr id="9" name="Picture 8">
            <a:extLst>
              <a:ext uri="{FF2B5EF4-FFF2-40B4-BE49-F238E27FC236}">
                <a16:creationId xmlns:a16="http://schemas.microsoft.com/office/drawing/2014/main" id="{B32CB611-FEBD-4527-B942-A210B6E5B32D}"/>
              </a:ext>
            </a:extLst>
          </p:cNvPr>
          <p:cNvPicPr>
            <a:picLocks noChangeAspect="1"/>
          </p:cNvPicPr>
          <p:nvPr/>
        </p:nvPicPr>
        <p:blipFill>
          <a:blip r:embed="rId7"/>
          <a:stretch>
            <a:fillRect/>
          </a:stretch>
        </p:blipFill>
        <p:spPr>
          <a:xfrm>
            <a:off x="6892718" y="4467128"/>
            <a:ext cx="2098562" cy="526170"/>
          </a:xfrm>
          <a:prstGeom prst="rect">
            <a:avLst/>
          </a:prstGeom>
        </p:spPr>
      </p:pic>
    </p:spTree>
    <p:extLst>
      <p:ext uri="{BB962C8B-B14F-4D97-AF65-F5344CB8AC3E}">
        <p14:creationId xmlns:p14="http://schemas.microsoft.com/office/powerpoint/2010/main" val="208662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lstStyle/>
          <a:p>
            <a:r>
              <a:rPr lang="en-US" dirty="0"/>
              <a:t>Data 1 –Shark Attacks Across Australia</a:t>
            </a:r>
            <a:endParaRPr lang="en-AU" dirty="0"/>
          </a:p>
        </p:txBody>
      </p:sp>
      <p:sp>
        <p:nvSpPr>
          <p:cNvPr id="3" name="Content Placeholder 2">
            <a:extLst>
              <a:ext uri="{FF2B5EF4-FFF2-40B4-BE49-F238E27FC236}">
                <a16:creationId xmlns:a16="http://schemas.microsoft.com/office/drawing/2014/main" id="{075FAFA0-2B2F-4CA3-8DFC-9452DE41FF6D}"/>
              </a:ext>
            </a:extLst>
          </p:cNvPr>
          <p:cNvSpPr>
            <a:spLocks noGrp="1"/>
          </p:cNvSpPr>
          <p:nvPr>
            <p:ph idx="1"/>
          </p:nvPr>
        </p:nvSpPr>
        <p:spPr>
          <a:xfrm>
            <a:off x="1165860" y="1948182"/>
            <a:ext cx="10058400" cy="3308530"/>
          </a:xfrm>
        </p:spPr>
        <p:txBody>
          <a:bodyPr/>
          <a:lstStyle/>
          <a:p>
            <a:pPr marL="0" indent="0">
              <a:buNone/>
            </a:pPr>
            <a:r>
              <a:rPr lang="en-US" sz="1200" dirty="0"/>
              <a:t>Steps Taken:</a:t>
            </a:r>
          </a:p>
          <a:p>
            <a:pPr marL="635508" lvl="1" indent="-342900">
              <a:buFont typeface="+mj-lt"/>
              <a:buAutoNum type="arabicPeriod"/>
            </a:pPr>
            <a:r>
              <a:rPr lang="en-US" sz="1200" dirty="0"/>
              <a:t>An excel spreadsheet was obtained from Global Shark Attack File (https://www.sharkattackfile.net/incidentlog.htm), and data cleaning was undertaken (</a:t>
            </a:r>
            <a:r>
              <a:rPr lang="en-US" sz="1200" dirty="0" err="1"/>
              <a:t>i.e</a:t>
            </a:r>
            <a:r>
              <a:rPr lang="en-US" sz="1200" dirty="0"/>
              <a:t> filtered for Australian attack across 2016-2020).</a:t>
            </a:r>
          </a:p>
          <a:p>
            <a:pPr marL="635508" lvl="1" indent="-342900">
              <a:buFont typeface="+mj-lt"/>
              <a:buAutoNum type="arabicPeriod"/>
            </a:pPr>
            <a:r>
              <a:rPr lang="en-US" sz="1200" dirty="0"/>
              <a:t>Using Python, the Group has also </a:t>
            </a:r>
            <a:r>
              <a:rPr lang="en-US" sz="1200" dirty="0" err="1"/>
              <a:t>categorised</a:t>
            </a:r>
            <a:r>
              <a:rPr lang="en-US" sz="1200" dirty="0"/>
              <a:t> attacks across Western Australia area into 3 groups, being Northern, Metro, and Southern region in a separate </a:t>
            </a:r>
            <a:r>
              <a:rPr lang="en-US" sz="1200" dirty="0" err="1"/>
              <a:t>dataframe</a:t>
            </a:r>
            <a:r>
              <a:rPr lang="en-US" sz="1200" dirty="0"/>
              <a:t>.</a:t>
            </a:r>
          </a:p>
          <a:p>
            <a:pPr marL="635508" lvl="1" indent="-342900">
              <a:buFont typeface="+mj-lt"/>
              <a:buAutoNum type="arabicPeriod"/>
            </a:pPr>
            <a:r>
              <a:rPr lang="en-US" sz="1200" dirty="0" err="1"/>
              <a:t>Gmaps</a:t>
            </a:r>
            <a:r>
              <a:rPr lang="en-US" sz="1200" dirty="0"/>
              <a:t> was also </a:t>
            </a:r>
            <a:r>
              <a:rPr lang="en-US" sz="1200" dirty="0" err="1"/>
              <a:t>utilised</a:t>
            </a:r>
            <a:r>
              <a:rPr lang="en-US" sz="1200" dirty="0"/>
              <a:t> to obtain estimate latitude &amp; longitude of location of attack based on Location column.</a:t>
            </a:r>
          </a:p>
          <a:p>
            <a:pPr marL="635508" lvl="1" indent="-342900">
              <a:buFont typeface="+mj-lt"/>
              <a:buAutoNum type="arabicPeriod"/>
            </a:pPr>
            <a:r>
              <a:rPr lang="en-US" sz="1200" dirty="0"/>
              <a:t>Additional columns were added manually in the spreadsheet to group time of attack into Dawn, Daytime, Dusk, Nighttime.</a:t>
            </a:r>
          </a:p>
          <a:p>
            <a:pPr marL="635508" lvl="1" indent="-342900">
              <a:buFont typeface="+mj-lt"/>
              <a:buAutoNum type="arabicPeriod"/>
            </a:pPr>
            <a:r>
              <a:rPr lang="en-US" sz="1200" dirty="0"/>
              <a:t>Using Python, further cleaning was done on Activity Column to create major activity group that was being undertaken during the shark attack (</a:t>
            </a:r>
            <a:r>
              <a:rPr lang="en-US" sz="1200" dirty="0" err="1"/>
              <a:t>i.e</a:t>
            </a:r>
            <a:r>
              <a:rPr lang="en-US" sz="1200" dirty="0"/>
              <a:t> Surfing Varieties, Swimming, Fishing, Snorkeling, Wading, and Misc.).</a:t>
            </a:r>
          </a:p>
          <a:p>
            <a:pPr marL="635508" lvl="1" indent="-342900">
              <a:buFont typeface="+mj-lt"/>
              <a:buAutoNum type="arabicPeriod"/>
            </a:pPr>
            <a:r>
              <a:rPr lang="en-US" sz="1200" dirty="0"/>
              <a:t>Once the above data cleaning process was completed, Python codes were run to create bar graphs and heatmaps where relevant.</a:t>
            </a:r>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endParaRPr lang="en-US" sz="1600" dirty="0"/>
          </a:p>
          <a:p>
            <a:endParaRPr lang="en-AU" dirty="0"/>
          </a:p>
        </p:txBody>
      </p:sp>
      <p:pic>
        <p:nvPicPr>
          <p:cNvPr id="10" name="Picture 9">
            <a:extLst>
              <a:ext uri="{FF2B5EF4-FFF2-40B4-BE49-F238E27FC236}">
                <a16:creationId xmlns:a16="http://schemas.microsoft.com/office/drawing/2014/main" id="{D86594E6-60B6-45E5-A658-940003BCA1C3}"/>
              </a:ext>
            </a:extLst>
          </p:cNvPr>
          <p:cNvPicPr>
            <a:picLocks noChangeAspect="1"/>
          </p:cNvPicPr>
          <p:nvPr/>
        </p:nvPicPr>
        <p:blipFill>
          <a:blip r:embed="rId3"/>
          <a:stretch>
            <a:fillRect/>
          </a:stretch>
        </p:blipFill>
        <p:spPr>
          <a:xfrm>
            <a:off x="2080259" y="4381642"/>
            <a:ext cx="7006591" cy="1950111"/>
          </a:xfrm>
          <a:prstGeom prst="rect">
            <a:avLst/>
          </a:prstGeom>
        </p:spPr>
      </p:pic>
    </p:spTree>
    <p:extLst>
      <p:ext uri="{BB962C8B-B14F-4D97-AF65-F5344CB8AC3E}">
        <p14:creationId xmlns:p14="http://schemas.microsoft.com/office/powerpoint/2010/main" val="9170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lstStyle/>
          <a:p>
            <a:r>
              <a:rPr lang="en-US" dirty="0"/>
              <a:t>Data 1 Results – Shark Attacks Across Australia</a:t>
            </a:r>
            <a:endParaRPr lang="en-AU" dirty="0"/>
          </a:p>
        </p:txBody>
      </p:sp>
      <p:sp>
        <p:nvSpPr>
          <p:cNvPr id="5" name="Content Placeholder 4">
            <a:extLst>
              <a:ext uri="{FF2B5EF4-FFF2-40B4-BE49-F238E27FC236}">
                <a16:creationId xmlns:a16="http://schemas.microsoft.com/office/drawing/2014/main" id="{C0667D11-D1A7-4124-B497-01E12F589190}"/>
              </a:ext>
            </a:extLst>
          </p:cNvPr>
          <p:cNvSpPr>
            <a:spLocks noGrp="1"/>
          </p:cNvSpPr>
          <p:nvPr>
            <p:ph idx="1"/>
          </p:nvPr>
        </p:nvSpPr>
        <p:spPr>
          <a:xfrm>
            <a:off x="1097280" y="5082752"/>
            <a:ext cx="10058400" cy="1055157"/>
          </a:xfrm>
        </p:spPr>
        <p:txBody>
          <a:bodyPr>
            <a:noAutofit/>
          </a:bodyPr>
          <a:lstStyle/>
          <a:p>
            <a:r>
              <a:rPr lang="en-US" sz="1200" dirty="0"/>
              <a:t>Observation:</a:t>
            </a:r>
          </a:p>
          <a:p>
            <a:pPr marL="521208" lvl="1" indent="-228600">
              <a:buFont typeface="+mj-lt"/>
              <a:buAutoNum type="arabicPeriod"/>
            </a:pPr>
            <a:r>
              <a:rPr lang="en-US" sz="1200" dirty="0"/>
              <a:t>Number of shark attacks in the last 5 years across Australia averaged to 29 attacks per year, with WA state averaging to 8 per year</a:t>
            </a:r>
          </a:p>
          <a:p>
            <a:pPr marL="521208" lvl="1" indent="-228600">
              <a:buFont typeface="+mj-lt"/>
              <a:buAutoNum type="arabicPeriod"/>
            </a:pPr>
            <a:r>
              <a:rPr lang="en-US" sz="1200" dirty="0"/>
              <a:t>In the last 5 years, most shark attacks in WA  happens in the Southern Region, then followed by Metro region.</a:t>
            </a:r>
          </a:p>
        </p:txBody>
      </p:sp>
      <p:pic>
        <p:nvPicPr>
          <p:cNvPr id="2050" name="Picture 2">
            <a:extLst>
              <a:ext uri="{FF2B5EF4-FFF2-40B4-BE49-F238E27FC236}">
                <a16:creationId xmlns:a16="http://schemas.microsoft.com/office/drawing/2014/main" id="{E6E89084-0EB4-4C1A-A4A1-FDE22BFF0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162175"/>
            <a:ext cx="3352800" cy="2533650"/>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A8EABE8-CDBA-4505-B3E3-E9411EFD7FBB}"/>
              </a:ext>
            </a:extLst>
          </p:cNvPr>
          <p:cNvGrpSpPr/>
          <p:nvPr/>
        </p:nvGrpSpPr>
        <p:grpSpPr>
          <a:xfrm>
            <a:off x="8230266" y="2124287"/>
            <a:ext cx="2999999" cy="2359721"/>
            <a:chOff x="8230266" y="2124287"/>
            <a:chExt cx="2999999" cy="2359721"/>
          </a:xfrm>
        </p:grpSpPr>
        <p:pic>
          <p:nvPicPr>
            <p:cNvPr id="8" name="Picture 7">
              <a:extLst>
                <a:ext uri="{FF2B5EF4-FFF2-40B4-BE49-F238E27FC236}">
                  <a16:creationId xmlns:a16="http://schemas.microsoft.com/office/drawing/2014/main" id="{43D89DC5-4BDE-4F4E-A4E6-F9C9ED202187}"/>
                </a:ext>
              </a:extLst>
            </p:cNvPr>
            <p:cNvPicPr>
              <a:picLocks noChangeAspect="1"/>
            </p:cNvPicPr>
            <p:nvPr/>
          </p:nvPicPr>
          <p:blipFill>
            <a:blip r:embed="rId4"/>
            <a:stretch>
              <a:fillRect/>
            </a:stretch>
          </p:blipFill>
          <p:spPr>
            <a:xfrm>
              <a:off x="8230266" y="2379345"/>
              <a:ext cx="2590292" cy="2104663"/>
            </a:xfrm>
            <a:prstGeom prst="rect">
              <a:avLst/>
            </a:prstGeom>
          </p:spPr>
        </p:pic>
        <p:sp>
          <p:nvSpPr>
            <p:cNvPr id="9" name="Content Placeholder 4">
              <a:extLst>
                <a:ext uri="{FF2B5EF4-FFF2-40B4-BE49-F238E27FC236}">
                  <a16:creationId xmlns:a16="http://schemas.microsoft.com/office/drawing/2014/main" id="{0D20FB65-E48E-4E74-935D-148EAA38FCDB}"/>
                </a:ext>
              </a:extLst>
            </p:cNvPr>
            <p:cNvSpPr txBox="1">
              <a:spLocks/>
            </p:cNvSpPr>
            <p:nvPr/>
          </p:nvSpPr>
          <p:spPr>
            <a:xfrm>
              <a:off x="8554406" y="2124287"/>
              <a:ext cx="2675859" cy="42841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latin typeface="Calibri" panose="020F0502020204030204" pitchFamily="34" charset="0"/>
                  <a:cs typeface="Calibri" panose="020F0502020204030204" pitchFamily="34" charset="0"/>
                </a:rPr>
                <a:t>Shark attacks by location </a:t>
              </a:r>
              <a:endParaRPr lang="en-AU" sz="1400" dirty="0">
                <a:latin typeface="Calibri" panose="020F0502020204030204" pitchFamily="34" charset="0"/>
                <a:cs typeface="Calibri" panose="020F0502020204030204" pitchFamily="34" charset="0"/>
              </a:endParaRPr>
            </a:p>
          </p:txBody>
        </p:sp>
      </p:grpSp>
      <p:pic>
        <p:nvPicPr>
          <p:cNvPr id="4100" name="Picture 4">
            <a:extLst>
              <a:ext uri="{FF2B5EF4-FFF2-40B4-BE49-F238E27FC236}">
                <a16:creationId xmlns:a16="http://schemas.microsoft.com/office/drawing/2014/main" id="{BECF3E48-5EC2-401E-8846-22836D8744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3900" y="2171700"/>
            <a:ext cx="34480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736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normAutofit fontScale="90000"/>
          </a:bodyPr>
          <a:lstStyle/>
          <a:p>
            <a:r>
              <a:rPr lang="en-US" sz="3900" dirty="0"/>
              <a:t>Data 1 Results – Shark Attacks based on Activities &amp; Time of Day across Australia (2016-2020)</a:t>
            </a:r>
            <a:endParaRPr lang="en-AU" sz="3900" dirty="0"/>
          </a:p>
        </p:txBody>
      </p:sp>
      <p:sp>
        <p:nvSpPr>
          <p:cNvPr id="5" name="Content Placeholder 4">
            <a:extLst>
              <a:ext uri="{FF2B5EF4-FFF2-40B4-BE49-F238E27FC236}">
                <a16:creationId xmlns:a16="http://schemas.microsoft.com/office/drawing/2014/main" id="{C0667D11-D1A7-4124-B497-01E12F589190}"/>
              </a:ext>
            </a:extLst>
          </p:cNvPr>
          <p:cNvSpPr>
            <a:spLocks noGrp="1"/>
          </p:cNvSpPr>
          <p:nvPr>
            <p:ph idx="1"/>
          </p:nvPr>
        </p:nvSpPr>
        <p:spPr>
          <a:xfrm>
            <a:off x="1097280" y="5059679"/>
            <a:ext cx="10058400" cy="963718"/>
          </a:xfrm>
        </p:spPr>
        <p:txBody>
          <a:bodyPr>
            <a:noAutofit/>
          </a:bodyPr>
          <a:lstStyle/>
          <a:p>
            <a:r>
              <a:rPr lang="en-US" sz="1200" dirty="0"/>
              <a:t>Observation:</a:t>
            </a:r>
          </a:p>
          <a:p>
            <a:pPr marL="521208" lvl="1" indent="-228600">
              <a:buFont typeface="+mj-lt"/>
              <a:buAutoNum type="arabicPeriod"/>
            </a:pPr>
            <a:r>
              <a:rPr lang="en-US" sz="1200" dirty="0"/>
              <a:t>Majority of shark attacks occur during the daytime (between 8am to 4pm) and dusk (between 4pm to 8pm). </a:t>
            </a:r>
          </a:p>
          <a:p>
            <a:pPr marL="521208" lvl="1" indent="-228600">
              <a:buFont typeface="+mj-lt"/>
              <a:buAutoNum type="arabicPeriod"/>
            </a:pPr>
            <a:r>
              <a:rPr lang="en-US" sz="1200" dirty="0"/>
              <a:t>Most shark attacks occurs while the victims were surfing with total number of 70 cases. The remaining activities such as swimming, fishing, and spearfishing shows a considerably lower number of cases of less than 20 for each.</a:t>
            </a:r>
          </a:p>
        </p:txBody>
      </p:sp>
      <p:pic>
        <p:nvPicPr>
          <p:cNvPr id="4" name="Picture 3">
            <a:extLst>
              <a:ext uri="{FF2B5EF4-FFF2-40B4-BE49-F238E27FC236}">
                <a16:creationId xmlns:a16="http://schemas.microsoft.com/office/drawing/2014/main" id="{38E1E40E-BE80-4D52-B083-7E62FD7D2A50}"/>
              </a:ext>
            </a:extLst>
          </p:cNvPr>
          <p:cNvPicPr>
            <a:picLocks noChangeAspect="1"/>
          </p:cNvPicPr>
          <p:nvPr/>
        </p:nvPicPr>
        <p:blipFill>
          <a:blip r:embed="rId3"/>
          <a:stretch>
            <a:fillRect/>
          </a:stretch>
        </p:blipFill>
        <p:spPr>
          <a:xfrm>
            <a:off x="1316355" y="2183606"/>
            <a:ext cx="4275683" cy="2490787"/>
          </a:xfrm>
          <a:prstGeom prst="rect">
            <a:avLst/>
          </a:prstGeom>
        </p:spPr>
      </p:pic>
      <p:pic>
        <p:nvPicPr>
          <p:cNvPr id="7" name="Picture 6">
            <a:extLst>
              <a:ext uri="{FF2B5EF4-FFF2-40B4-BE49-F238E27FC236}">
                <a16:creationId xmlns:a16="http://schemas.microsoft.com/office/drawing/2014/main" id="{ADECC6C0-772C-4B81-B9C6-63745A49C744}"/>
              </a:ext>
            </a:extLst>
          </p:cNvPr>
          <p:cNvPicPr>
            <a:picLocks noChangeAspect="1"/>
          </p:cNvPicPr>
          <p:nvPr/>
        </p:nvPicPr>
        <p:blipFill>
          <a:blip r:embed="rId4"/>
          <a:stretch>
            <a:fillRect/>
          </a:stretch>
        </p:blipFill>
        <p:spPr>
          <a:xfrm>
            <a:off x="6510337" y="2181175"/>
            <a:ext cx="3557588" cy="2878504"/>
          </a:xfrm>
          <a:prstGeom prst="rect">
            <a:avLst/>
          </a:prstGeom>
        </p:spPr>
      </p:pic>
    </p:spTree>
    <p:extLst>
      <p:ext uri="{BB962C8B-B14F-4D97-AF65-F5344CB8AC3E}">
        <p14:creationId xmlns:p14="http://schemas.microsoft.com/office/powerpoint/2010/main" val="146803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lstStyle/>
          <a:p>
            <a:r>
              <a:rPr lang="en-US" dirty="0"/>
              <a:t>Data 2 –Shark Sightings Across Western Australia</a:t>
            </a:r>
            <a:endParaRPr lang="en-AU" dirty="0"/>
          </a:p>
        </p:txBody>
      </p:sp>
      <p:sp>
        <p:nvSpPr>
          <p:cNvPr id="3" name="Content Placeholder 2">
            <a:extLst>
              <a:ext uri="{FF2B5EF4-FFF2-40B4-BE49-F238E27FC236}">
                <a16:creationId xmlns:a16="http://schemas.microsoft.com/office/drawing/2014/main" id="{075FAFA0-2B2F-4CA3-8DFC-9452DE41FF6D}"/>
              </a:ext>
            </a:extLst>
          </p:cNvPr>
          <p:cNvSpPr>
            <a:spLocks noGrp="1"/>
          </p:cNvSpPr>
          <p:nvPr>
            <p:ph idx="1"/>
          </p:nvPr>
        </p:nvSpPr>
        <p:spPr>
          <a:xfrm>
            <a:off x="1165860" y="1948182"/>
            <a:ext cx="10344150" cy="2646678"/>
          </a:xfrm>
        </p:spPr>
        <p:txBody>
          <a:bodyPr>
            <a:normAutofit/>
          </a:bodyPr>
          <a:lstStyle/>
          <a:p>
            <a:pPr marL="0" indent="0">
              <a:buNone/>
            </a:pPr>
            <a:r>
              <a:rPr lang="en-US" sz="1200" dirty="0"/>
              <a:t>Steps Taken:</a:t>
            </a:r>
          </a:p>
          <a:p>
            <a:pPr marL="635508" lvl="1" indent="-342900">
              <a:buFont typeface="+mj-lt"/>
              <a:buAutoNum type="arabicPeriod"/>
            </a:pPr>
            <a:r>
              <a:rPr lang="en-US" sz="1200" dirty="0"/>
              <a:t>Python API code was run through </a:t>
            </a:r>
            <a:r>
              <a:rPr lang="en-US" sz="1200" dirty="0">
                <a:hlinkClick r:id="rId3"/>
              </a:rPr>
              <a:t>http://api.fish.wa.gov.au/webapi/v1/RawData</a:t>
            </a:r>
            <a:r>
              <a:rPr lang="en-US" sz="1200" dirty="0"/>
              <a:t> to extract all reported shark sightings in WA.  Information extracted include sighting date and location (location name, latitude, longitude).</a:t>
            </a:r>
          </a:p>
          <a:p>
            <a:pPr marL="635508" lvl="1" indent="-342900">
              <a:buFont typeface="+mj-lt"/>
              <a:buAutoNum type="arabicPeriod"/>
            </a:pPr>
            <a:r>
              <a:rPr lang="en-US" sz="1200" dirty="0"/>
              <a:t>A </a:t>
            </a:r>
            <a:r>
              <a:rPr lang="en-US" sz="1200" dirty="0" err="1"/>
              <a:t>DataFrame</a:t>
            </a:r>
            <a:r>
              <a:rPr lang="en-US" sz="1200" dirty="0"/>
              <a:t> was then created using Panda and converted into a csv file. Some minor data cleaning was undertaken in the csv file to separate date and year of sightings in the Sighting Date Column.</a:t>
            </a:r>
          </a:p>
          <a:p>
            <a:pPr marL="635508" lvl="1" indent="-342900">
              <a:buFont typeface="+mj-lt"/>
              <a:buAutoNum type="arabicPeriod"/>
            </a:pPr>
            <a:r>
              <a:rPr lang="en-US" sz="1200" dirty="0"/>
              <a:t>Charts and heatmaps were created to reflect the data acquired.</a:t>
            </a:r>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pPr marL="635508" lvl="1" indent="-342900">
              <a:buFont typeface="+mj-lt"/>
              <a:buAutoNum type="arabicPeriod"/>
            </a:pPr>
            <a:endParaRPr lang="en-US" sz="1200" dirty="0"/>
          </a:p>
          <a:p>
            <a:endParaRPr lang="en-US" sz="1600" dirty="0"/>
          </a:p>
          <a:p>
            <a:endParaRPr lang="en-AU" dirty="0"/>
          </a:p>
        </p:txBody>
      </p:sp>
      <p:pic>
        <p:nvPicPr>
          <p:cNvPr id="5" name="Picture 4">
            <a:extLst>
              <a:ext uri="{FF2B5EF4-FFF2-40B4-BE49-F238E27FC236}">
                <a16:creationId xmlns:a16="http://schemas.microsoft.com/office/drawing/2014/main" id="{7D313C2F-3307-4DA3-A374-A96AB46DDAA5}"/>
              </a:ext>
            </a:extLst>
          </p:cNvPr>
          <p:cNvPicPr>
            <a:picLocks noChangeAspect="1"/>
          </p:cNvPicPr>
          <p:nvPr/>
        </p:nvPicPr>
        <p:blipFill>
          <a:blip r:embed="rId4"/>
          <a:stretch>
            <a:fillRect/>
          </a:stretch>
        </p:blipFill>
        <p:spPr>
          <a:xfrm>
            <a:off x="1385138" y="3482343"/>
            <a:ext cx="1788499" cy="2646677"/>
          </a:xfrm>
          <a:prstGeom prst="rect">
            <a:avLst/>
          </a:prstGeom>
        </p:spPr>
      </p:pic>
      <p:pic>
        <p:nvPicPr>
          <p:cNvPr id="9" name="Picture 8">
            <a:extLst>
              <a:ext uri="{FF2B5EF4-FFF2-40B4-BE49-F238E27FC236}">
                <a16:creationId xmlns:a16="http://schemas.microsoft.com/office/drawing/2014/main" id="{3931C0F6-6455-4EFE-A860-C99C08B45F1A}"/>
              </a:ext>
            </a:extLst>
          </p:cNvPr>
          <p:cNvPicPr>
            <a:picLocks noChangeAspect="1"/>
          </p:cNvPicPr>
          <p:nvPr/>
        </p:nvPicPr>
        <p:blipFill>
          <a:blip r:embed="rId5"/>
          <a:stretch>
            <a:fillRect/>
          </a:stretch>
        </p:blipFill>
        <p:spPr>
          <a:xfrm>
            <a:off x="3306127" y="3482343"/>
            <a:ext cx="7849553" cy="1735077"/>
          </a:xfrm>
          <a:prstGeom prst="rect">
            <a:avLst/>
          </a:prstGeom>
        </p:spPr>
      </p:pic>
    </p:spTree>
    <p:extLst>
      <p:ext uri="{BB962C8B-B14F-4D97-AF65-F5344CB8AC3E}">
        <p14:creationId xmlns:p14="http://schemas.microsoft.com/office/powerpoint/2010/main" val="268158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B9A0-48E8-46D6-A23C-4BED4B6AB51B}"/>
              </a:ext>
            </a:extLst>
          </p:cNvPr>
          <p:cNvSpPr>
            <a:spLocks noGrp="1"/>
          </p:cNvSpPr>
          <p:nvPr>
            <p:ph type="title"/>
          </p:nvPr>
        </p:nvSpPr>
        <p:spPr/>
        <p:txBody>
          <a:bodyPr/>
          <a:lstStyle/>
          <a:p>
            <a:r>
              <a:rPr lang="en-US" dirty="0"/>
              <a:t>Data 2 Results – Shark Sightings Across Western Australia</a:t>
            </a:r>
            <a:endParaRPr lang="en-AU" dirty="0"/>
          </a:p>
        </p:txBody>
      </p:sp>
      <p:sp>
        <p:nvSpPr>
          <p:cNvPr id="5" name="Content Placeholder 4">
            <a:extLst>
              <a:ext uri="{FF2B5EF4-FFF2-40B4-BE49-F238E27FC236}">
                <a16:creationId xmlns:a16="http://schemas.microsoft.com/office/drawing/2014/main" id="{C0667D11-D1A7-4124-B497-01E12F589190}"/>
              </a:ext>
            </a:extLst>
          </p:cNvPr>
          <p:cNvSpPr>
            <a:spLocks noGrp="1"/>
          </p:cNvSpPr>
          <p:nvPr>
            <p:ph idx="1"/>
          </p:nvPr>
        </p:nvSpPr>
        <p:spPr>
          <a:xfrm>
            <a:off x="1142447" y="4697626"/>
            <a:ext cx="10058400" cy="1450757"/>
          </a:xfrm>
        </p:spPr>
        <p:txBody>
          <a:bodyPr>
            <a:normAutofit/>
          </a:bodyPr>
          <a:lstStyle/>
          <a:p>
            <a:r>
              <a:rPr lang="en-US" sz="1200" dirty="0"/>
              <a:t>Observation:</a:t>
            </a:r>
          </a:p>
          <a:p>
            <a:pPr marL="521208" lvl="1" indent="-228600">
              <a:buFont typeface="+mj-lt"/>
              <a:buAutoNum type="arabicPeriod"/>
            </a:pPr>
            <a:r>
              <a:rPr lang="en-US" sz="1200" dirty="0"/>
              <a:t>There has been a declining trend in the number of shark sighting across WA in the last 5 years, with exception for 2020 whereby the number of sightings has increased slightly</a:t>
            </a:r>
          </a:p>
          <a:p>
            <a:pPr marL="521208" lvl="1" indent="-228600">
              <a:buFont typeface="+mj-lt"/>
              <a:buAutoNum type="arabicPeriod"/>
            </a:pPr>
            <a:r>
              <a:rPr lang="en-US" sz="1200" dirty="0"/>
              <a:t>Highest number of shark sightings were noted in Metro area, but this continues to decline when Southern region starts recording more sightings in 2019-2020</a:t>
            </a:r>
          </a:p>
          <a:p>
            <a:pPr marL="521208" lvl="1" indent="-228600">
              <a:buFont typeface="+mj-lt"/>
              <a:buAutoNum type="arabicPeriod"/>
            </a:pPr>
            <a:r>
              <a:rPr lang="en-US" sz="1200" dirty="0"/>
              <a:t>Heatmap above notes the total number of sightings between 2016-2020 noting large number of sightings occurs in Metro and Southern  region</a:t>
            </a:r>
            <a:endParaRPr lang="en-AU" sz="1200" dirty="0"/>
          </a:p>
        </p:txBody>
      </p:sp>
      <p:pic>
        <p:nvPicPr>
          <p:cNvPr id="7" name="Picture 6">
            <a:extLst>
              <a:ext uri="{FF2B5EF4-FFF2-40B4-BE49-F238E27FC236}">
                <a16:creationId xmlns:a16="http://schemas.microsoft.com/office/drawing/2014/main" id="{93779ADC-4AA0-4AF7-BC58-FD3FD1B06134}"/>
              </a:ext>
            </a:extLst>
          </p:cNvPr>
          <p:cNvPicPr>
            <a:picLocks noChangeAspect="1"/>
          </p:cNvPicPr>
          <p:nvPr/>
        </p:nvPicPr>
        <p:blipFill>
          <a:blip r:embed="rId3"/>
          <a:stretch>
            <a:fillRect/>
          </a:stretch>
        </p:blipFill>
        <p:spPr>
          <a:xfrm>
            <a:off x="4821818" y="2057940"/>
            <a:ext cx="3537196" cy="2547832"/>
          </a:xfrm>
          <a:prstGeom prst="rect">
            <a:avLst/>
          </a:prstGeom>
        </p:spPr>
      </p:pic>
      <p:grpSp>
        <p:nvGrpSpPr>
          <p:cNvPr id="3" name="Group 2">
            <a:extLst>
              <a:ext uri="{FF2B5EF4-FFF2-40B4-BE49-F238E27FC236}">
                <a16:creationId xmlns:a16="http://schemas.microsoft.com/office/drawing/2014/main" id="{1801392D-6EA8-4041-9E70-7414FF6F29CC}"/>
              </a:ext>
            </a:extLst>
          </p:cNvPr>
          <p:cNvGrpSpPr/>
          <p:nvPr/>
        </p:nvGrpSpPr>
        <p:grpSpPr>
          <a:xfrm>
            <a:off x="8494006" y="2129711"/>
            <a:ext cx="3107734" cy="2228184"/>
            <a:chOff x="8436856" y="2129711"/>
            <a:chExt cx="3107734" cy="2228184"/>
          </a:xfrm>
        </p:grpSpPr>
        <p:pic>
          <p:nvPicPr>
            <p:cNvPr id="10" name="Picture 9">
              <a:extLst>
                <a:ext uri="{FF2B5EF4-FFF2-40B4-BE49-F238E27FC236}">
                  <a16:creationId xmlns:a16="http://schemas.microsoft.com/office/drawing/2014/main" id="{F98E3D95-2DFA-4187-A826-565E344D86B0}"/>
                </a:ext>
              </a:extLst>
            </p:cNvPr>
            <p:cNvPicPr>
              <a:picLocks noChangeAspect="1"/>
            </p:cNvPicPr>
            <p:nvPr/>
          </p:nvPicPr>
          <p:blipFill>
            <a:blip r:embed="rId4"/>
            <a:stretch>
              <a:fillRect/>
            </a:stretch>
          </p:blipFill>
          <p:spPr>
            <a:xfrm>
              <a:off x="8436856" y="2362200"/>
              <a:ext cx="2640955" cy="1995695"/>
            </a:xfrm>
            <a:prstGeom prst="rect">
              <a:avLst/>
            </a:prstGeom>
          </p:spPr>
        </p:pic>
        <p:sp>
          <p:nvSpPr>
            <p:cNvPr id="8" name="Content Placeholder 4">
              <a:extLst>
                <a:ext uri="{FF2B5EF4-FFF2-40B4-BE49-F238E27FC236}">
                  <a16:creationId xmlns:a16="http://schemas.microsoft.com/office/drawing/2014/main" id="{02ED0C8A-4856-4AB7-BEC9-164784AFDF81}"/>
                </a:ext>
              </a:extLst>
            </p:cNvPr>
            <p:cNvSpPr txBox="1">
              <a:spLocks/>
            </p:cNvSpPr>
            <p:nvPr/>
          </p:nvSpPr>
          <p:spPr>
            <a:xfrm>
              <a:off x="8868731" y="2129711"/>
              <a:ext cx="2675859" cy="428413"/>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100" b="1" dirty="0">
                  <a:latin typeface="Calibri" panose="020F0502020204030204" pitchFamily="34" charset="0"/>
                  <a:cs typeface="Calibri" panose="020F0502020204030204" pitchFamily="34" charset="0"/>
                </a:rPr>
                <a:t>Shark sightings  by location </a:t>
              </a:r>
              <a:endParaRPr lang="en-AU" sz="1100" b="1" dirty="0">
                <a:latin typeface="Calibri" panose="020F0502020204030204" pitchFamily="34" charset="0"/>
                <a:cs typeface="Calibri" panose="020F0502020204030204" pitchFamily="34" charset="0"/>
              </a:endParaRPr>
            </a:p>
          </p:txBody>
        </p:sp>
      </p:grpSp>
      <p:pic>
        <p:nvPicPr>
          <p:cNvPr id="13" name="Picture 12">
            <a:extLst>
              <a:ext uri="{FF2B5EF4-FFF2-40B4-BE49-F238E27FC236}">
                <a16:creationId xmlns:a16="http://schemas.microsoft.com/office/drawing/2014/main" id="{C1172E9C-C358-4205-914B-A4C60512836A}"/>
              </a:ext>
            </a:extLst>
          </p:cNvPr>
          <p:cNvPicPr>
            <a:picLocks noChangeAspect="1"/>
          </p:cNvPicPr>
          <p:nvPr/>
        </p:nvPicPr>
        <p:blipFill>
          <a:blip r:embed="rId5"/>
          <a:stretch>
            <a:fillRect/>
          </a:stretch>
        </p:blipFill>
        <p:spPr>
          <a:xfrm>
            <a:off x="1157287" y="2194519"/>
            <a:ext cx="3748289" cy="2312774"/>
          </a:xfrm>
          <a:prstGeom prst="rect">
            <a:avLst/>
          </a:prstGeom>
        </p:spPr>
      </p:pic>
    </p:spTree>
    <p:extLst>
      <p:ext uri="{BB962C8B-B14F-4D97-AF65-F5344CB8AC3E}">
        <p14:creationId xmlns:p14="http://schemas.microsoft.com/office/powerpoint/2010/main" val="183450251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{A63C865F-596C-409A-9F86-4390B9031DCC}tf56160789_win32</Template>
  <TotalTime>1312</TotalTime>
  <Words>1949</Words>
  <Application>Microsoft Office PowerPoint</Application>
  <PresentationFormat>Widescreen</PresentationFormat>
  <Paragraphs>177</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Franklin Gothic Book</vt:lpstr>
      <vt:lpstr>1_RetrospectVTI</vt:lpstr>
      <vt:lpstr>Shark Attacks</vt:lpstr>
      <vt:lpstr>If you go to the beach in WA, are you less likely to be attacked by a shark than be a pedestrian involved in a car accident?</vt:lpstr>
      <vt:lpstr>Methodology</vt:lpstr>
      <vt:lpstr>Methodology – cont.</vt:lpstr>
      <vt:lpstr>Data 1 –Shark Attacks Across Australia</vt:lpstr>
      <vt:lpstr>Data 1 Results – Shark Attacks Across Australia</vt:lpstr>
      <vt:lpstr>Data 1 Results – Shark Attacks based on Activities &amp; Time of Day across Australia (2016-2020)</vt:lpstr>
      <vt:lpstr>Data 2 –Shark Sightings Across Western Australia</vt:lpstr>
      <vt:lpstr>Data 2 Results – Shark Sightings Across Western Australia</vt:lpstr>
      <vt:lpstr>Data 3 – Shark news reporting in Australia</vt:lpstr>
      <vt:lpstr>Data 3 Results – Shark news reporting in Australia</vt:lpstr>
      <vt:lpstr>Data 4 – Car Crash in WA</vt:lpstr>
      <vt:lpstr>Data 4 Results – Car Crash in WA</vt:lpstr>
      <vt:lpstr>Are we more likely to be attacked by shark than hit by a car?</vt:lpstr>
      <vt:lpstr>What are the odds?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Shark Attacks</dc:title>
  <dc:creator>Kevin Kurniawan</dc:creator>
  <cp:lastModifiedBy>Kevin Kurniawan</cp:lastModifiedBy>
  <cp:revision>45</cp:revision>
  <dcterms:created xsi:type="dcterms:W3CDTF">2021-07-27T12:47:19Z</dcterms:created>
  <dcterms:modified xsi:type="dcterms:W3CDTF">2021-07-29T12:11:08Z</dcterms:modified>
</cp:coreProperties>
</file>