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79" r:id="rId3"/>
    <p:sldId id="280" r:id="rId4"/>
    <p:sldId id="269" r:id="rId5"/>
    <p:sldId id="257" r:id="rId6"/>
    <p:sldId id="258" r:id="rId7"/>
    <p:sldId id="259" r:id="rId8"/>
    <p:sldId id="260" r:id="rId9"/>
    <p:sldId id="263" r:id="rId10"/>
    <p:sldId id="261" r:id="rId11"/>
    <p:sldId id="264" r:id="rId12"/>
    <p:sldId id="262" r:id="rId13"/>
    <p:sldId id="265" r:id="rId14"/>
    <p:sldId id="266" r:id="rId15"/>
    <p:sldId id="267" r:id="rId16"/>
    <p:sldId id="271" r:id="rId17"/>
    <p:sldId id="272" r:id="rId18"/>
    <p:sldId id="268" r:id="rId19"/>
    <p:sldId id="273" r:id="rId20"/>
    <p:sldId id="275" r:id="rId21"/>
    <p:sldId id="270" r:id="rId22"/>
    <p:sldId id="278" r:id="rId23"/>
    <p:sldId id="274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075" autoAdjust="0"/>
  </p:normalViewPr>
  <p:slideViewPr>
    <p:cSldViewPr snapToGrid="0">
      <p:cViewPr varScale="1">
        <p:scale>
          <a:sx n="76" d="100"/>
          <a:sy n="76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5379F-3DD3-451D-A018-85B7E5E318F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7243C-671F-48EC-8863-87A08C87F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35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MySQL Inject a path into malicious library into wrapper file used by many MySQL</a:t>
            </a:r>
            <a:r>
              <a:rPr lang="en-US" baseline="0" dirty="0"/>
              <a:t> packages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7243C-671F-48EC-8863-87A08C87F3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12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7243C-671F-48EC-8863-87A08C87F3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08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–</a:t>
            </a:r>
            <a:r>
              <a:rPr lang="en-US" baseline="0" dirty="0"/>
              <a:t> We’ll see in a bit</a:t>
            </a:r>
          </a:p>
          <a:p>
            <a:r>
              <a:rPr lang="en-US" baseline="0" dirty="0"/>
              <a:t>Error Based – Look at error messages that leak implementation details about database</a:t>
            </a:r>
          </a:p>
          <a:p>
            <a:r>
              <a:rPr lang="en-US" baseline="0" dirty="0"/>
              <a:t>Blind – Generic error 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7243C-671F-48EC-8863-87A08C87F3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90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OWASP – non profit</a:t>
            </a:r>
            <a:r>
              <a:rPr lang="en-US" baseline="0" dirty="0"/>
              <a:t> focused on improving security of software worldwide.</a:t>
            </a:r>
          </a:p>
          <a:p>
            <a:r>
              <a:rPr lang="en-US" baseline="0" dirty="0"/>
              <a:t>Best Practices</a:t>
            </a:r>
          </a:p>
          <a:p>
            <a:r>
              <a:rPr lang="en-US" baseline="0" dirty="0"/>
              <a:t>All the materials are free, books,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7243C-671F-48EC-8863-87A08C87F3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02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</a:t>
            </a:r>
            <a:r>
              <a:rPr lang="en-US" baseline="0" dirty="0"/>
              <a:t> input is evaluated directly without any preprocessing</a:t>
            </a:r>
          </a:p>
          <a:p>
            <a:r>
              <a:rPr lang="en-US" baseline="0" dirty="0"/>
              <a:t>To remove special characters and such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7243C-671F-48EC-8863-87A08C87F3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4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you’re being astute – not really true.</a:t>
            </a:r>
          </a:p>
          <a:p>
            <a:r>
              <a:rPr lang="en-US" baseline="0" dirty="0"/>
              <a:t>What am I doing with the password field, and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7243C-671F-48EC-8863-87A08C87F3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50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Attention – why did I put the two dashes?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7243C-671F-48EC-8863-87A08C87F3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03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came to CTF practice last year this will look familiar</a:t>
            </a:r>
          </a:p>
          <a:p>
            <a:r>
              <a:rPr lang="en-US" dirty="0"/>
              <a:t>Simple, textbook SQL</a:t>
            </a:r>
            <a:r>
              <a:rPr lang="en-US" baseline="0" dirty="0"/>
              <a:t> injection – make a statement that evaluates to TRUE for every row</a:t>
            </a:r>
            <a:endParaRPr lang="en-US" dirty="0"/>
          </a:p>
          <a:p>
            <a:r>
              <a:rPr lang="en-US" baseline="0" dirty="0"/>
              <a:t>Side Note: This is why we always store password hashes!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7243C-671F-48EC-8863-87A08C87F3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0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Before, we guessed</a:t>
            </a:r>
            <a:r>
              <a:rPr lang="en-US" baseline="0" dirty="0"/>
              <a:t> at the table names. Now, we have the server giving it all up to us by default.</a:t>
            </a:r>
          </a:p>
          <a:p>
            <a:r>
              <a:rPr lang="en-US" baseline="0" dirty="0"/>
              <a:t>Won’t go into details of it but just know that error based SQL injection is a simple task.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7243C-671F-48EC-8863-87A08C87F3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27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~7 requests per character.</a:t>
            </a:r>
          </a:p>
          <a:p>
            <a:r>
              <a:rPr lang="en-US" dirty="0"/>
              <a:t>Using binary search character by character, an 8 letter</a:t>
            </a:r>
            <a:r>
              <a:rPr lang="en-US" baseline="0" dirty="0"/>
              <a:t> username takes 56 requests.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7243C-671F-48EC-8863-87A08C87F3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2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bashing.com/sql_demo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09-15-16</a:t>
            </a:r>
          </a:p>
          <a:p>
            <a:r>
              <a:rPr lang="en-US" dirty="0"/>
              <a:t>Siddarth </a:t>
            </a:r>
            <a:r>
              <a:rPr lang="en-US" dirty="0" err="1"/>
              <a:t>senthilkumar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sql</a:t>
            </a:r>
            <a:r>
              <a:rPr lang="en-US" dirty="0"/>
              <a:t> statements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6994" y="1983257"/>
            <a:ext cx="6067417" cy="32885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9796" y="2519265"/>
            <a:ext cx="40588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&gt;SELECT FIRST_NAME FROM ADDRESS WHERE LAST_NAME=‘Mouse’;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&lt;Mickey&gt;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&gt;SELECT * FROM ADDRESS WHERE AGE&gt;60;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&lt;Mickey, Mouse, 123 Fantasy Way, Anaheim, 73&gt;</a:t>
            </a:r>
          </a:p>
          <a:p>
            <a:r>
              <a:rPr lang="en-US" dirty="0">
                <a:solidFill>
                  <a:srgbClr val="00B050"/>
                </a:solidFill>
              </a:rPr>
              <a:t>&lt;Donald, Duck, 555 Quack Street, Mallard, 65&gt;</a:t>
            </a:r>
          </a:p>
          <a:p>
            <a:r>
              <a:rPr lang="en-US" dirty="0">
                <a:solidFill>
                  <a:srgbClr val="00B050"/>
                </a:solidFill>
              </a:rPr>
              <a:t>&lt;Wiley, Coyote, 999 Acme Way, Canyon, 61&gt;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58408" y="6055567"/>
            <a:ext cx="43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&gt;SELECT * FROM ADDRESS WHERE TRUE;</a:t>
            </a:r>
          </a:p>
        </p:txBody>
      </p:sp>
    </p:spTree>
    <p:extLst>
      <p:ext uri="{BB962C8B-B14F-4D97-AF65-F5344CB8AC3E}">
        <p14:creationId xmlns:p14="http://schemas.microsoft.com/office/powerpoint/2010/main" val="251061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users interact with the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72" y="2300761"/>
            <a:ext cx="5591175" cy="1085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991" y="2200749"/>
            <a:ext cx="4780817" cy="1285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587" y="3707130"/>
            <a:ext cx="96488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1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Inject SQL commands with </a:t>
            </a:r>
            <a:r>
              <a:rPr lang="en-US" dirty="0" err="1"/>
              <a:t>unsanitized</a:t>
            </a:r>
            <a:r>
              <a:rPr lang="en-US" dirty="0"/>
              <a:t> user data</a:t>
            </a:r>
          </a:p>
          <a:p>
            <a:r>
              <a:rPr lang="en-US" dirty="0"/>
              <a:t>Steal, modify, destroy data</a:t>
            </a:r>
          </a:p>
          <a:p>
            <a:r>
              <a:rPr lang="en-US" dirty="0"/>
              <a:t>What does </a:t>
            </a:r>
            <a:r>
              <a:rPr lang="en-US" dirty="0" err="1"/>
              <a:t>unsanitized</a:t>
            </a:r>
            <a:r>
              <a:rPr lang="en-US" dirty="0"/>
              <a:t> mean?</a:t>
            </a:r>
          </a:p>
          <a:p>
            <a:pPr lvl="1"/>
            <a:r>
              <a:rPr lang="en-US" dirty="0"/>
              <a:t>Sanitization – cleaning</a:t>
            </a:r>
          </a:p>
          <a:p>
            <a:pPr lvl="1"/>
            <a:r>
              <a:rPr lang="en-US" dirty="0"/>
              <a:t>Clean input by removing all special characters; disallow certain characters, etc.</a:t>
            </a:r>
          </a:p>
          <a:p>
            <a:pPr lvl="1"/>
            <a:r>
              <a:rPr lang="en-US" dirty="0"/>
              <a:t>Very dangerous to directly process user input without sanitizing it first.</a:t>
            </a:r>
          </a:p>
        </p:txBody>
      </p:sp>
    </p:spTree>
    <p:extLst>
      <p:ext uri="{BB962C8B-B14F-4D97-AF65-F5344CB8AC3E}">
        <p14:creationId xmlns:p14="http://schemas.microsoft.com/office/powerpoint/2010/main" val="427011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take another look at that script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29" y="2186241"/>
            <a:ext cx="9648825" cy="2781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878" y="5243804"/>
            <a:ext cx="10291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part:</a:t>
            </a:r>
          </a:p>
          <a:p>
            <a:r>
              <a:rPr lang="en-US" dirty="0" err="1"/>
              <a:t>cursor.execute</a:t>
            </a:r>
            <a:r>
              <a:rPr lang="en-US" dirty="0"/>
              <a:t>(“select * from user where username=‘” + name + “’ and password = ‘” + password + “’;”)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The input NAME and PASSWORD are not sanitized at all! </a:t>
            </a:r>
            <a:r>
              <a:rPr lang="en-US" dirty="0"/>
              <a:t>They interact DIRECTLY with the database!</a:t>
            </a:r>
          </a:p>
          <a:p>
            <a:r>
              <a:rPr lang="en-US" dirty="0">
                <a:solidFill>
                  <a:srgbClr val="FF0000"/>
                </a:solidFill>
              </a:rPr>
              <a:t>	&gt; This is an attack vector.</a:t>
            </a:r>
          </a:p>
        </p:txBody>
      </p:sp>
    </p:spTree>
    <p:extLst>
      <p:ext uri="{BB962C8B-B14F-4D97-AF65-F5344CB8AC3E}">
        <p14:creationId xmlns:p14="http://schemas.microsoft.com/office/powerpoint/2010/main" val="1734693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attack this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cursor.execute</a:t>
            </a:r>
            <a:r>
              <a:rPr lang="en-US" dirty="0"/>
              <a:t>(“select * from user where username=‘” + name + “’ and password = ‘” + password + “’;”)</a:t>
            </a:r>
          </a:p>
          <a:p>
            <a:r>
              <a:rPr lang="en-US" dirty="0"/>
              <a:t>Can we input text into the username field to execute arbitrary SQL code?</a:t>
            </a:r>
          </a:p>
          <a:p>
            <a:r>
              <a:rPr lang="en-US" dirty="0"/>
              <a:t>Let’s say we want this statement to be run:</a:t>
            </a:r>
          </a:p>
          <a:p>
            <a:pPr lvl="1"/>
            <a:r>
              <a:rPr lang="en-US" dirty="0"/>
              <a:t>select * from user where username=‘’ OR TRUE; --</a:t>
            </a:r>
          </a:p>
          <a:p>
            <a:r>
              <a:rPr lang="en-US" dirty="0"/>
              <a:t>What do we input into the username?</a:t>
            </a:r>
          </a:p>
          <a:p>
            <a:pPr lvl="1"/>
            <a:r>
              <a:rPr lang="en-US" dirty="0"/>
              <a:t>‘ OR TRUE; --</a:t>
            </a:r>
          </a:p>
          <a:p>
            <a:r>
              <a:rPr lang="en-US" dirty="0"/>
              <a:t>The result?</a:t>
            </a:r>
          </a:p>
          <a:p>
            <a:r>
              <a:rPr lang="en-US" dirty="0" err="1"/>
              <a:t>cursor.execute</a:t>
            </a:r>
            <a:r>
              <a:rPr lang="en-US" dirty="0"/>
              <a:t>(“select * from user where username=‘’ OR TRUE; -- ’ and password=‘???’;</a:t>
            </a:r>
          </a:p>
          <a:p>
            <a:r>
              <a:rPr lang="en-US" dirty="0"/>
              <a:t>This gives us all the tuples in that table!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13160" y="3938954"/>
            <a:ext cx="717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user where username=‘’ OR TRUE; -- </a:t>
            </a:r>
            <a:r>
              <a:rPr lang="en-US" dirty="0">
                <a:solidFill>
                  <a:srgbClr val="FF0000"/>
                </a:solidFill>
              </a:rPr>
              <a:t>‘ AND password = ‘????’;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8400421" y="4391130"/>
            <a:ext cx="128619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54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Easy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https://2013.picoctf.com/problems/injection/index.php</a:t>
            </a:r>
          </a:p>
        </p:txBody>
      </p:sp>
    </p:spTree>
    <p:extLst>
      <p:ext uri="{BB962C8B-B14F-4D97-AF65-F5344CB8AC3E}">
        <p14:creationId xmlns:p14="http://schemas.microsoft.com/office/powerpoint/2010/main" val="1702990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based </a:t>
            </a:r>
            <a:r>
              <a:rPr lang="en-US" dirty="0" err="1"/>
              <a:t>sql</a:t>
            </a:r>
            <a:r>
              <a:rPr lang="en-US" dirty="0"/>
              <a:t>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003" y="1863250"/>
            <a:ext cx="11029615" cy="45935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Maybe a normal query to the database for a website looks like this: </a:t>
            </a:r>
          </a:p>
          <a:p>
            <a:r>
              <a:rPr lang="en-US" dirty="0"/>
              <a:t>What happens if we do this?</a:t>
            </a:r>
          </a:p>
          <a:p>
            <a:pPr lvl="1"/>
            <a:r>
              <a:rPr lang="en-US" dirty="0"/>
              <a:t>X = 1 is not valid SQL syntax </a:t>
            </a:r>
            <a:r>
              <a:rPr lang="en-US" dirty="0" err="1"/>
              <a:t>iff</a:t>
            </a:r>
            <a:r>
              <a:rPr lang="en-US" dirty="0"/>
              <a:t> there is no column in the database called X</a:t>
            </a:r>
          </a:p>
          <a:p>
            <a:pPr lvl="1"/>
            <a:r>
              <a:rPr lang="en-US" dirty="0"/>
              <a:t>So the server may throw an error message like this: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is terrible! The server is leaking internal database information to the user via an error, making this the perfect target for error based SQL injection.</a:t>
            </a:r>
          </a:p>
          <a:p>
            <a:r>
              <a:rPr lang="en-US" dirty="0"/>
              <a:t>Write more complicated SQL statements that leak details such as table names, column names, and even data 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527" y="1863250"/>
            <a:ext cx="3609975" cy="55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158" y="2491816"/>
            <a:ext cx="4438650" cy="55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995" y="3399426"/>
            <a:ext cx="77247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7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the web app developer got a bit smarter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715956"/>
            <a:ext cx="11029615" cy="3678303"/>
          </a:xfrm>
        </p:spPr>
        <p:txBody>
          <a:bodyPr/>
          <a:lstStyle/>
          <a:p>
            <a:r>
              <a:rPr lang="en-US" sz="2800" dirty="0"/>
              <a:t>He fixes the problem by creating a default error page – perhaps just a blank page. Whenever the site experiences an internal error due to a request, it serves up the default error page.</a:t>
            </a:r>
          </a:p>
          <a:p>
            <a:r>
              <a:rPr lang="en-US" sz="2800" dirty="0"/>
              <a:t>Is it secure now?</a:t>
            </a:r>
          </a:p>
          <a:p>
            <a:endParaRPr lang="en-US" dirty="0"/>
          </a:p>
        </p:txBody>
      </p:sp>
      <p:pic>
        <p:nvPicPr>
          <p:cNvPr id="1026" name="Picture 2" descr="The Simpsons no marge simpson season 10 episode 14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028" y="3555223"/>
            <a:ext cx="3803780" cy="285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6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Blind </a:t>
            </a:r>
            <a:r>
              <a:rPr lang="en-US" dirty="0" err="1"/>
              <a:t>sql</a:t>
            </a:r>
            <a:r>
              <a:rPr lang="en-US" dirty="0"/>
              <a:t>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queries resulting in Boolean values, and interpreting the output HTML pages</a:t>
            </a:r>
          </a:p>
          <a:p>
            <a:r>
              <a:rPr lang="en-US" dirty="0"/>
              <a:t>Happens when web app configured to show generic error messages but still not mitigated </a:t>
            </a:r>
            <a:r>
              <a:rPr lang="en-US" dirty="0" err="1"/>
              <a:t>SQLi</a:t>
            </a:r>
            <a:r>
              <a:rPr lang="en-US" dirty="0"/>
              <a:t> vulnerable code.</a:t>
            </a:r>
          </a:p>
          <a:p>
            <a:r>
              <a:rPr lang="en-US" dirty="0"/>
              <a:t>When database doesn’t output the data from the database, attacker steals data by asking database true/false questions about it.</a:t>
            </a:r>
          </a:p>
          <a:p>
            <a:r>
              <a:rPr lang="en-US" dirty="0" err="1"/>
              <a:t>Blackhat</a:t>
            </a:r>
            <a:r>
              <a:rPr lang="en-US" dirty="0"/>
              <a:t> guy - “Blind attacks are essentially playing 20 questions with web server”</a:t>
            </a:r>
          </a:p>
          <a:p>
            <a:r>
              <a:rPr lang="en-US" dirty="0"/>
              <a:t>Sped up with automation tools.</a:t>
            </a:r>
          </a:p>
          <a:p>
            <a:pPr lvl="1"/>
            <a:r>
              <a:rPr lang="en-US" dirty="0" err="1"/>
              <a:t>Burpsuite</a:t>
            </a:r>
            <a:endParaRPr lang="en-US" dirty="0"/>
          </a:p>
          <a:p>
            <a:pPr lvl="1"/>
            <a:r>
              <a:rPr lang="en-US" dirty="0" err="1"/>
              <a:t>SQLmap</a:t>
            </a:r>
            <a:endParaRPr lang="en-US" dirty="0"/>
          </a:p>
          <a:p>
            <a:r>
              <a:rPr lang="en-US" dirty="0"/>
              <a:t>8 letter username takes ~56 requests</a:t>
            </a:r>
          </a:p>
        </p:txBody>
      </p:sp>
    </p:spTree>
    <p:extLst>
      <p:ext uri="{BB962C8B-B14F-4D97-AF65-F5344CB8AC3E}">
        <p14:creationId xmlns:p14="http://schemas.microsoft.com/office/powerpoint/2010/main" val="163181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 sheets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563" y="1812077"/>
            <a:ext cx="6083073" cy="612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Club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CSAW CTF: THIS WEEKEND!!</a:t>
            </a:r>
          </a:p>
          <a:p>
            <a:pPr lvl="1"/>
            <a:r>
              <a:rPr lang="en-US" dirty="0"/>
              <a:t>6PM Friday – if you want to be awesome, you’ll stop by</a:t>
            </a:r>
          </a:p>
          <a:p>
            <a:pPr lvl="1"/>
            <a:r>
              <a:rPr lang="en-US" dirty="0"/>
              <a:t>10AM Saturday</a:t>
            </a:r>
          </a:p>
          <a:p>
            <a:pPr lvl="1"/>
            <a:r>
              <a:rPr lang="en-US" dirty="0"/>
              <a:t>Tacos, Food, Fun, Hacking, Coolness, etc.</a:t>
            </a:r>
          </a:p>
          <a:p>
            <a:pPr lvl="1"/>
            <a:r>
              <a:rPr lang="en-US" dirty="0"/>
              <a:t>If you join our team, YOU could get excused from your classwork to compete in the finals!!</a:t>
            </a:r>
          </a:p>
          <a:p>
            <a:r>
              <a:rPr lang="en-US" dirty="0"/>
              <a:t>Next week Cisco</a:t>
            </a:r>
          </a:p>
          <a:p>
            <a:r>
              <a:rPr lang="en-US" dirty="0"/>
              <a:t>Car hacking</a:t>
            </a:r>
          </a:p>
          <a:p>
            <a:r>
              <a:rPr lang="en-US" dirty="0"/>
              <a:t>Email list issues, our bad</a:t>
            </a:r>
          </a:p>
          <a:p>
            <a:r>
              <a:rPr lang="en-US" dirty="0"/>
              <a:t>Join #</a:t>
            </a:r>
            <a:r>
              <a:rPr lang="en-US" dirty="0" err="1"/>
              <a:t>thedeepestweb</a:t>
            </a:r>
            <a:r>
              <a:rPr lang="en-US" dirty="0"/>
              <a:t> on </a:t>
            </a:r>
            <a:r>
              <a:rPr lang="en-US" dirty="0" err="1"/>
              <a:t>freenode</a:t>
            </a:r>
            <a:r>
              <a:rPr lang="en-US" dirty="0"/>
              <a:t> IRC </a:t>
            </a:r>
            <a:r>
              <a:rPr lang="en-US" dirty="0">
                <a:sym typeface="Wingdings" panose="05000000000000000000" pitchFamily="2" charset="2"/>
              </a:rPr>
              <a:t>to chill with past </a:t>
            </a:r>
            <a:r>
              <a:rPr lang="en-US" dirty="0" err="1">
                <a:sym typeface="Wingdings" panose="05000000000000000000" pitchFamily="2" charset="2"/>
              </a:rPr>
              <a:t>GreyHat</a:t>
            </a:r>
            <a:r>
              <a:rPr lang="en-US" dirty="0">
                <a:sym typeface="Wingdings" panose="05000000000000000000" pitchFamily="2" charset="2"/>
              </a:rPr>
              <a:t> alumni and talk to really cool people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126" y="1986553"/>
            <a:ext cx="3187411" cy="173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4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Blind </a:t>
            </a:r>
            <a:r>
              <a:rPr lang="en-US" dirty="0" err="1"/>
              <a:t>sql</a:t>
            </a:r>
            <a:r>
              <a:rPr lang="en-US" dirty="0"/>
              <a:t> injection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http://web2014.picoctf.com/injection4/</a:t>
            </a:r>
          </a:p>
        </p:txBody>
      </p:sp>
    </p:spTree>
    <p:extLst>
      <p:ext uri="{BB962C8B-B14F-4D97-AF65-F5344CB8AC3E}">
        <p14:creationId xmlns:p14="http://schemas.microsoft.com/office/powerpoint/2010/main" val="2489802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Time based SQL Injection attacks</a:t>
            </a:r>
          </a:p>
          <a:p>
            <a:pPr lvl="1"/>
            <a:r>
              <a:rPr lang="en-US" sz="2400" dirty="0"/>
              <a:t>Instead of figuring HTML output, inject:</a:t>
            </a:r>
          </a:p>
          <a:p>
            <a:r>
              <a:rPr lang="en-US" sz="2400" dirty="0"/>
              <a:t>Encoding based</a:t>
            </a:r>
          </a:p>
          <a:p>
            <a:r>
              <a:rPr lang="en-US" sz="2400" dirty="0"/>
              <a:t>More</a:t>
            </a:r>
          </a:p>
          <a:p>
            <a:pPr lvl="1"/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98636" y="3427707"/>
            <a:ext cx="4329405" cy="40011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waitfor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delay '00:00:10'--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66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is a very common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</a:t>
            </a:r>
          </a:p>
          <a:p>
            <a:r>
              <a:rPr lang="en-US" dirty="0" err="1"/>
              <a:t>MySpace</a:t>
            </a:r>
            <a:endParaRPr lang="en-US" dirty="0"/>
          </a:p>
          <a:p>
            <a:r>
              <a:rPr lang="en-US" dirty="0"/>
              <a:t>LinkedIn</a:t>
            </a:r>
          </a:p>
          <a:p>
            <a:r>
              <a:rPr lang="en-US" dirty="0"/>
              <a:t>JP Morgan</a:t>
            </a:r>
          </a:p>
          <a:p>
            <a:r>
              <a:rPr lang="en-US" dirty="0"/>
              <a:t>Ashley Madison</a:t>
            </a:r>
          </a:p>
          <a:p>
            <a:r>
              <a:rPr lang="en-US" dirty="0"/>
              <a:t>Sony</a:t>
            </a:r>
          </a:p>
          <a:p>
            <a:r>
              <a:rPr lang="en-US" dirty="0"/>
              <a:t>Any time you read in the news “x million usernames and passwords stolen from ____”, it was probably </a:t>
            </a:r>
            <a:r>
              <a:rPr lang="en-US" dirty="0" err="1"/>
              <a:t>SQLi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Companies don’t tend to like when you purposefully attack their websites. (selfish, right?)</a:t>
            </a:r>
          </a:p>
          <a:p>
            <a:r>
              <a:rPr lang="en-US" dirty="0"/>
              <a:t>Using automated tools is “noisy” – easily detectable.</a:t>
            </a:r>
          </a:p>
          <a:p>
            <a:r>
              <a:rPr lang="en-US" dirty="0"/>
              <a:t>Don’t test these things on websites unless you explicitly have permission from the site owner to do so.</a:t>
            </a:r>
          </a:p>
          <a:p>
            <a:r>
              <a:rPr lang="en-US" dirty="0"/>
              <a:t>If you want to practice:</a:t>
            </a:r>
          </a:p>
          <a:p>
            <a:pPr lvl="1"/>
            <a:r>
              <a:rPr lang="en-US" dirty="0"/>
              <a:t>CTF problems</a:t>
            </a:r>
          </a:p>
          <a:p>
            <a:pPr lvl="1"/>
            <a:r>
              <a:rPr lang="en-US" dirty="0">
                <a:hlinkClick r:id="rId2"/>
              </a:rPr>
              <a:t>http://www.codebashing.com/sql_demo</a:t>
            </a:r>
            <a:endParaRPr lang="en-US" dirty="0"/>
          </a:p>
          <a:p>
            <a:pPr lvl="1"/>
            <a:r>
              <a:rPr lang="en-US" dirty="0"/>
              <a:t>Google “SQL Injection practice” – demo vulnerable web servers available for download</a:t>
            </a:r>
          </a:p>
          <a:p>
            <a:pPr lvl="1"/>
            <a:r>
              <a:rPr lang="en-US" dirty="0" err="1"/>
              <a:t>OverTheWire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29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20476"/>
            <a:ext cx="5956768" cy="3678303"/>
          </a:xfrm>
        </p:spPr>
        <p:txBody>
          <a:bodyPr>
            <a:normAutofit/>
          </a:bodyPr>
          <a:lstStyle/>
          <a:p>
            <a:r>
              <a:rPr lang="en-US" sz="2400" dirty="0"/>
              <a:t>Always sanitize your inputs!</a:t>
            </a:r>
          </a:p>
          <a:p>
            <a:r>
              <a:rPr lang="en-US" sz="2400" dirty="0"/>
              <a:t>Never trust the user!</a:t>
            </a:r>
          </a:p>
          <a:p>
            <a:r>
              <a:rPr lang="en-US" sz="2400" dirty="0"/>
              <a:t>Don’t leak implementation to user!</a:t>
            </a:r>
          </a:p>
        </p:txBody>
      </p:sp>
      <p:pic>
        <p:nvPicPr>
          <p:cNvPr id="3074" name="Picture 2" descr="http://www.popgadget.net/images/unotron_washable_key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268" y="1948183"/>
            <a:ext cx="35052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olar-power-now.com/wp-content/uploads/2016/06/shadylen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960" y="4651937"/>
            <a:ext cx="33242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178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708" y="2309180"/>
            <a:ext cx="8852038" cy="2714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4707" y="5141167"/>
            <a:ext cx="776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courtesy </a:t>
            </a:r>
            <a:r>
              <a:rPr lang="en-US" dirty="0" err="1"/>
              <a:t>xkcd</a:t>
            </a:r>
            <a:endParaRPr lang="en-US" dirty="0"/>
          </a:p>
          <a:p>
            <a:r>
              <a:rPr lang="en-US" dirty="0"/>
              <a:t>Did I really give a presentation on SQL Injection if I didn’t show you this comic?</a:t>
            </a:r>
          </a:p>
        </p:txBody>
      </p:sp>
    </p:spTree>
    <p:extLst>
      <p:ext uri="{BB962C8B-B14F-4D97-AF65-F5344CB8AC3E}">
        <p14:creationId xmlns:p14="http://schemas.microsoft.com/office/powerpoint/2010/main" val="392541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cool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says bye to HTTP</a:t>
            </a:r>
          </a:p>
          <a:p>
            <a:r>
              <a:rPr lang="en-US" dirty="0"/>
              <a:t>No Patch from Oracle yet!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84" y="4019647"/>
            <a:ext cx="6034400" cy="1552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663" y="2039816"/>
            <a:ext cx="5318144" cy="455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3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Types of </a:t>
            </a:r>
            <a:r>
              <a:rPr lang="en-US" dirty="0" err="1"/>
              <a:t>sql</a:t>
            </a:r>
            <a:r>
              <a:rPr lang="en-US" dirty="0"/>
              <a:t>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6563" y="2087190"/>
            <a:ext cx="11029615" cy="3678303"/>
          </a:xfrm>
        </p:spPr>
        <p:txBody>
          <a:bodyPr>
            <a:normAutofit/>
          </a:bodyPr>
          <a:lstStyle/>
          <a:p>
            <a:r>
              <a:rPr lang="en-US" sz="3600" dirty="0"/>
              <a:t>Simple</a:t>
            </a:r>
          </a:p>
          <a:p>
            <a:r>
              <a:rPr lang="en-US" sz="3600" dirty="0"/>
              <a:t>Error based</a:t>
            </a:r>
          </a:p>
          <a:p>
            <a:r>
              <a:rPr lang="en-US" sz="3600" dirty="0"/>
              <a:t>Blind</a:t>
            </a:r>
          </a:p>
        </p:txBody>
      </p:sp>
      <p:pic>
        <p:nvPicPr>
          <p:cNvPr id="1026" name="Picture 2" descr="http://www.mobafire.com/images/champion/icon/lee-s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680" y="4410220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77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OWASP – Open Web Application Security Project</a:t>
            </a:r>
          </a:p>
          <a:p>
            <a:r>
              <a:rPr lang="en-US" sz="3200" dirty="0"/>
              <a:t>Everyone uses the internet</a:t>
            </a:r>
          </a:p>
          <a:p>
            <a:r>
              <a:rPr lang="en-US" sz="3200" dirty="0"/>
              <a:t>But how does it “work”?</a:t>
            </a:r>
          </a:p>
          <a:p>
            <a:endParaRPr lang="en-US" sz="3200" dirty="0"/>
          </a:p>
        </p:txBody>
      </p:sp>
      <p:pic>
        <p:nvPicPr>
          <p:cNvPr id="2050" name="Picture 2" descr="http://www.htmlandcssbook.com/images/press/book-paragrap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709" y="3424285"/>
            <a:ext cx="4655738" cy="289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685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985" y="2024645"/>
            <a:ext cx="7186030" cy="433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6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Web Browser</a:t>
            </a:r>
          </a:p>
          <a:p>
            <a:pPr lvl="1"/>
            <a:r>
              <a:rPr lang="en-US" dirty="0"/>
              <a:t>HTML/CSS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JSON</a:t>
            </a:r>
          </a:p>
          <a:p>
            <a:r>
              <a:rPr lang="en-US" dirty="0"/>
              <a:t>Web Server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PHP</a:t>
            </a:r>
          </a:p>
          <a:p>
            <a:pPr lvl="1"/>
            <a:r>
              <a:rPr lang="en-US" dirty="0"/>
              <a:t>ASP</a:t>
            </a:r>
          </a:p>
          <a:p>
            <a:pPr lvl="1"/>
            <a:r>
              <a:rPr lang="en-US" dirty="0"/>
              <a:t>Perl</a:t>
            </a:r>
          </a:p>
          <a:p>
            <a:pPr lvl="1"/>
            <a:r>
              <a:rPr lang="en-US" dirty="0"/>
              <a:t>Ruby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SQL</a:t>
            </a:r>
          </a:p>
          <a:p>
            <a:pPr lvl="1"/>
            <a:r>
              <a:rPr lang="en-US" dirty="0"/>
              <a:t>NoSQL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291" y="2590897"/>
            <a:ext cx="2857500" cy="2857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127380" y="4021494"/>
            <a:ext cx="4357396" cy="142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60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is a query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821" y="2126430"/>
            <a:ext cx="11029615" cy="1482742"/>
          </a:xfrm>
        </p:spPr>
        <p:txBody>
          <a:bodyPr/>
          <a:lstStyle/>
          <a:p>
            <a:r>
              <a:rPr lang="en-US" dirty="0"/>
              <a:t>You don’t “program” in SQL – not intended to be able to write for loops, complex if/else structures, etc.</a:t>
            </a:r>
          </a:p>
          <a:p>
            <a:r>
              <a:rPr lang="en-US" dirty="0"/>
              <a:t>Databases are organized as tables.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011" y="3255460"/>
            <a:ext cx="5598332" cy="30342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01255" y="2955032"/>
            <a:ext cx="1362269" cy="599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name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136294" y="3254535"/>
            <a:ext cx="942392" cy="20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520890" y="4581331"/>
            <a:ext cx="7557796" cy="3825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8864082" y="4198776"/>
            <a:ext cx="437173" cy="3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455398" y="3859251"/>
            <a:ext cx="1362269" cy="599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 of data - a tuple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54136" y="6363477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391469" y="6186196"/>
            <a:ext cx="2771192" cy="289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301255" y="5587189"/>
            <a:ext cx="1362269" cy="599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Name</a:t>
            </a:r>
          </a:p>
        </p:txBody>
      </p:sp>
    </p:spTree>
    <p:extLst>
      <p:ext uri="{BB962C8B-B14F-4D97-AF65-F5344CB8AC3E}">
        <p14:creationId xmlns:p14="http://schemas.microsoft.com/office/powerpoint/2010/main" val="416435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  <p:bldP spid="14" grpId="0" animBg="1"/>
      <p:bldP spid="15" grpId="0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  <a:p>
            <a:r>
              <a:rPr lang="en-US" dirty="0"/>
              <a:t>Standard programming language for interacting with databases</a:t>
            </a:r>
          </a:p>
          <a:p>
            <a:r>
              <a:rPr lang="en-US" dirty="0"/>
              <a:t>Example Commands:</a:t>
            </a:r>
          </a:p>
          <a:p>
            <a:pPr lvl="1"/>
            <a:r>
              <a:rPr lang="en-US" dirty="0"/>
              <a:t>SELECT – retrieve data</a:t>
            </a:r>
          </a:p>
          <a:p>
            <a:pPr lvl="1"/>
            <a:r>
              <a:rPr lang="en-US" dirty="0"/>
              <a:t>DROP – delete table</a:t>
            </a:r>
          </a:p>
          <a:p>
            <a:pPr lvl="1"/>
            <a:r>
              <a:rPr lang="en-US" dirty="0"/>
              <a:t>INSERT – add row to table</a:t>
            </a:r>
          </a:p>
          <a:p>
            <a:pPr lvl="1"/>
            <a:r>
              <a:rPr lang="en-US" dirty="0"/>
              <a:t>UPDATE – modify row in a table</a:t>
            </a:r>
          </a:p>
          <a:p>
            <a:pPr lvl="1"/>
            <a:r>
              <a:rPr lang="en-US" dirty="0"/>
              <a:t>DELETE – remove row from table</a:t>
            </a:r>
          </a:p>
          <a:p>
            <a:pPr lvl="1"/>
            <a:r>
              <a:rPr lang="en-US" dirty="0"/>
              <a:t>-- Comments are written with a dash </a:t>
            </a:r>
            <a:r>
              <a:rPr lang="en-US" dirty="0" err="1"/>
              <a:t>dash</a:t>
            </a:r>
            <a:r>
              <a:rPr lang="en-US" dirty="0"/>
              <a:t> space in front</a:t>
            </a:r>
          </a:p>
        </p:txBody>
      </p:sp>
    </p:spTree>
    <p:extLst>
      <p:ext uri="{BB962C8B-B14F-4D97-AF65-F5344CB8AC3E}">
        <p14:creationId xmlns:p14="http://schemas.microsoft.com/office/powerpoint/2010/main" val="2948613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3233</TotalTime>
  <Words>1194</Words>
  <Application>Microsoft Office PowerPoint</Application>
  <PresentationFormat>Widescreen</PresentationFormat>
  <Paragraphs>182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 New</vt:lpstr>
      <vt:lpstr>Gill Sans MT</vt:lpstr>
      <vt:lpstr>Wingdings</vt:lpstr>
      <vt:lpstr>Wingdings 2</vt:lpstr>
      <vt:lpstr>Dividend</vt:lpstr>
      <vt:lpstr>SQL Injection</vt:lpstr>
      <vt:lpstr>Club news</vt:lpstr>
      <vt:lpstr>Other cool news</vt:lpstr>
      <vt:lpstr>3 Types of sql injection</vt:lpstr>
      <vt:lpstr>Network security basics</vt:lpstr>
      <vt:lpstr>Web server architecture</vt:lpstr>
      <vt:lpstr>languages</vt:lpstr>
      <vt:lpstr>SQL is a query language</vt:lpstr>
      <vt:lpstr>SQL 101</vt:lpstr>
      <vt:lpstr>Sample sql statements</vt:lpstr>
      <vt:lpstr>How users interact with the database</vt:lpstr>
      <vt:lpstr>SQL Injection</vt:lpstr>
      <vt:lpstr>Let’s take another look at that script</vt:lpstr>
      <vt:lpstr>How can we attack this input</vt:lpstr>
      <vt:lpstr>Quick Easy example</vt:lpstr>
      <vt:lpstr>Error based sql injection</vt:lpstr>
      <vt:lpstr>Ok, the web app developer got a bit smarter</vt:lpstr>
      <vt:lpstr>Blind sql injection</vt:lpstr>
      <vt:lpstr>Cheat sheets</vt:lpstr>
      <vt:lpstr>Blind sql injection demo</vt:lpstr>
      <vt:lpstr>Other attacks</vt:lpstr>
      <vt:lpstr>SQL injection is a very common attack</vt:lpstr>
      <vt:lpstr>disclaimer</vt:lpstr>
      <vt:lpstr>Mitigation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</dc:title>
  <dc:creator>Siddarth Senthilkumar</dc:creator>
  <cp:lastModifiedBy>Siddarth Senthilkumar</cp:lastModifiedBy>
  <cp:revision>105</cp:revision>
  <dcterms:created xsi:type="dcterms:W3CDTF">2016-08-25T13:18:52Z</dcterms:created>
  <dcterms:modified xsi:type="dcterms:W3CDTF">2016-09-15T17:07:56Z</dcterms:modified>
</cp:coreProperties>
</file>