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1" r:id="rId4"/>
    <p:sldId id="262" r:id="rId5"/>
    <p:sldId id="271" r:id="rId6"/>
    <p:sldId id="272" r:id="rId7"/>
    <p:sldId id="263" r:id="rId8"/>
    <p:sldId id="264" r:id="rId9"/>
    <p:sldId id="273" r:id="rId10"/>
    <p:sldId id="274" r:id="rId11"/>
    <p:sldId id="265" r:id="rId12"/>
    <p:sldId id="266" r:id="rId13"/>
    <p:sldId id="267" r:id="rId14"/>
    <p:sldId id="268" r:id="rId15"/>
    <p:sldId id="270" r:id="rId16"/>
    <p:sldId id="269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963" autoAdjust="0"/>
  </p:normalViewPr>
  <p:slideViewPr>
    <p:cSldViewPr snapToGrid="0">
      <p:cViewPr varScale="1">
        <p:scale>
          <a:sx n="74" d="100"/>
          <a:sy n="74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4AD98-DF1A-4FA3-A63B-199F8C206D3B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7B687-5494-40FD-A681-4A681295D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7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you look</a:t>
            </a:r>
            <a:r>
              <a:rPr lang="en-US" baseline="0" dirty="0"/>
              <a:t> carefully I wrote securely twice because that’s important – varying definitions securely: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Integrity, confidentiality, authentication (know who sent </a:t>
            </a:r>
            <a:r>
              <a:rPr lang="en-US" baseline="0" dirty="0" err="1"/>
              <a:t>msg</a:t>
            </a:r>
            <a:r>
              <a:rPr lang="en-US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Eves: NSA/government agency, your dad, your girlfriend – doesn’t matter</a:t>
            </a:r>
            <a:endParaRPr lang="en-US" dirty="0"/>
          </a:p>
          <a:p>
            <a:r>
              <a:rPr lang="en-US" dirty="0"/>
              <a:t>- What do we mean by hard?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154C-0223-4B49-8805-40B185AE36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National Supercomputing Center - Wuxi China</a:t>
            </a:r>
          </a:p>
          <a:p>
            <a:r>
              <a:rPr lang="en-US" dirty="0"/>
              <a:t>Our computers – 2-4 cores</a:t>
            </a:r>
          </a:p>
          <a:p>
            <a:r>
              <a:rPr lang="en-US" dirty="0"/>
              <a:t>This computer – 10 million cores</a:t>
            </a:r>
          </a:p>
          <a:p>
            <a:r>
              <a:rPr lang="en-US" dirty="0"/>
              <a:t>I can’t even imagine the number</a:t>
            </a:r>
            <a:r>
              <a:rPr lang="en-US" baseline="0" dirty="0"/>
              <a:t> one million. Single spaced 1,000,000 characters = 328 pages.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154C-0223-4B49-8805-40B185AE36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Hardness?</a:t>
            </a:r>
            <a:r>
              <a:rPr lang="en-US" baseline="0" dirty="0"/>
              <a:t>  </a:t>
            </a:r>
            <a:r>
              <a:rPr lang="en-US" dirty="0"/>
              <a:t>-&gt; Even if every computer in the world was working for</a:t>
            </a:r>
            <a:r>
              <a:rPr lang="en-US" baseline="0" dirty="0"/>
              <a:t> a hundred years to </a:t>
            </a:r>
            <a:r>
              <a:rPr lang="en-US" baseline="0" dirty="0" err="1"/>
              <a:t>bruteforce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Always Assume: Starbucks, free </a:t>
            </a:r>
            <a:r>
              <a:rPr lang="en-US" baseline="0" dirty="0" err="1"/>
              <a:t>wifi</a:t>
            </a:r>
            <a:r>
              <a:rPr lang="en-US" baseline="0" dirty="0"/>
              <a:t>, unsecure. Capture traffic. Bank cannot be so nonchalant about you using their site on insecure channel. Need cryptography. HTTPS.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154C-0223-4B49-8805-40B185AE36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probably</a:t>
            </a:r>
            <a:r>
              <a:rPr lang="en-US" baseline="0" dirty="0"/>
              <a:t> did truth tables in Geometry with T’s and F’s.</a:t>
            </a:r>
          </a:p>
          <a:p>
            <a:r>
              <a:rPr lang="en-US" baseline="0" dirty="0"/>
              <a:t>Do Ex. First – 68 = plaintext, 90 = key, 30 = </a:t>
            </a:r>
            <a:r>
              <a:rPr lang="en-US" baseline="0" dirty="0" err="1"/>
              <a:t>ciphertext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154C-0223-4B49-8805-40B185AE36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154C-0223-4B49-8805-40B185AE36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93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so space inefficient to have key length, just make really long key then use that for all your messages!</a:t>
            </a:r>
            <a:endParaRPr lang="en-US" dirty="0"/>
          </a:p>
          <a:p>
            <a:r>
              <a:rPr lang="en-US" dirty="0"/>
              <a:t>Restrictions with key re-use: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Meet up, exchange hard disk full of meaningless data for key.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What do you do after the key runs out? Reuse?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How do you implement this in the real world? Can’t just “meet up”, defeats the purpose.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154C-0223-4B49-8805-40B185AE36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5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Crib drag – Guess words in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154C-0223-4B49-8805-40B185AE36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19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154C-0223-4B49-8805-40B185AE36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42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all!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B687-5494-40FD-A681-4A681295D2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6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stebin.com/a27ALwhv" TargetMode="External"/><Relationship Id="rId2" Type="http://schemas.openxmlformats.org/officeDocument/2006/relationships/hyperlink" Target="https://github.com/SpiderLabs/cribdra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4442" y="1964267"/>
            <a:ext cx="8705683" cy="2421464"/>
          </a:xfrm>
        </p:spPr>
        <p:txBody>
          <a:bodyPr/>
          <a:lstStyle/>
          <a:p>
            <a:r>
              <a:rPr lang="en-US" dirty="0"/>
              <a:t>One time pad &amp; Many Time pad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09-??-16</a:t>
            </a:r>
          </a:p>
          <a:p>
            <a:r>
              <a:rPr lang="en-US" dirty="0"/>
              <a:t>Siddarth </a:t>
            </a:r>
            <a:r>
              <a:rPr lang="en-US" dirty="0" err="1"/>
              <a:t>senthilkumar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5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4083161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Impossible to know which key yielded the actual message! </a:t>
            </a:r>
            <a:r>
              <a:rPr lang="en-US" sz="2800" dirty="0"/>
              <a:t>Brute forcing the key will never work because you have no idea whether you brute forced the right key.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93" y="304800"/>
            <a:ext cx="7757261" cy="48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3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coming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Cryptography Solved! OTP is perfect.</a:t>
            </a:r>
          </a:p>
          <a:p>
            <a:r>
              <a:rPr lang="en-US" dirty="0"/>
              <a:t>Next meeting same place, same time.</a:t>
            </a:r>
          </a:p>
          <a:p>
            <a:r>
              <a:rPr lang="en-US" dirty="0"/>
              <a:t>Keep eye out for upcoming CTF competitions.</a:t>
            </a:r>
          </a:p>
          <a:p>
            <a:r>
              <a:rPr lang="en-US" dirty="0"/>
              <a:t>Join our mailing lists if you haven’t already done so</a:t>
            </a:r>
          </a:p>
        </p:txBody>
      </p:sp>
    </p:spTree>
    <p:extLst>
      <p:ext uri="{BB962C8B-B14F-4D97-AF65-F5344CB8AC3E}">
        <p14:creationId xmlns:p14="http://schemas.microsoft.com/office/powerpoint/2010/main" val="156857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problems with the </a:t>
            </a:r>
            <a:r>
              <a:rPr lang="en-US" dirty="0" err="1"/>
              <a:t>otp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1) Key MUST be truly random – if you can guess the key, it’s a bad key.</a:t>
            </a:r>
          </a:p>
          <a:p>
            <a:r>
              <a:rPr lang="en-US" sz="2800" dirty="0"/>
              <a:t>2) Key must be at LEAST as long as message to be encrypted</a:t>
            </a:r>
          </a:p>
          <a:p>
            <a:r>
              <a:rPr lang="en-US" sz="2800" dirty="0"/>
              <a:t>3) Probably most important: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Key must be used only once</a:t>
            </a:r>
            <a:r>
              <a:rPr lang="en-US" sz="2800" dirty="0"/>
              <a:t>. After you encrypt one message with the key, never reuse that key.</a:t>
            </a:r>
          </a:p>
        </p:txBody>
      </p:sp>
    </p:spTree>
    <p:extLst>
      <p:ext uri="{BB962C8B-B14F-4D97-AF65-F5344CB8AC3E}">
        <p14:creationId xmlns:p14="http://schemas.microsoft.com/office/powerpoint/2010/main" val="186789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3) Key must be used only once. After you encrypt one message with the key, never reuse that key.</a:t>
            </a:r>
          </a:p>
          <a:p>
            <a:pPr marL="0" indent="0">
              <a:buNone/>
            </a:pPr>
            <a:r>
              <a:rPr lang="en-US" sz="2800" dirty="0"/>
              <a:t>Why?</a:t>
            </a:r>
          </a:p>
          <a:p>
            <a:pPr marL="0" indent="0">
              <a:buNone/>
            </a:pPr>
            <a:r>
              <a:rPr lang="en-US" sz="2800" dirty="0"/>
              <a:t>Let’s say you have:</a:t>
            </a:r>
          </a:p>
          <a:p>
            <a:pPr marL="0" indent="0">
              <a:buNone/>
            </a:pPr>
            <a:r>
              <a:rPr lang="en-US" sz="2800" dirty="0"/>
              <a:t>C1 = M1 ⊕ K</a:t>
            </a:r>
          </a:p>
          <a:p>
            <a:pPr marL="0" indent="0">
              <a:buNone/>
            </a:pPr>
            <a:r>
              <a:rPr lang="en-US" sz="2800" dirty="0"/>
              <a:t>C2 = M2 ⊕ K</a:t>
            </a:r>
          </a:p>
          <a:p>
            <a:pPr marL="0" indent="0">
              <a:buNone/>
            </a:pPr>
            <a:r>
              <a:rPr lang="en-US" sz="2800" dirty="0"/>
              <a:t>Then:</a:t>
            </a:r>
          </a:p>
          <a:p>
            <a:pPr marL="0" indent="0">
              <a:buNone/>
            </a:pPr>
            <a:r>
              <a:rPr lang="en-US" sz="2800" dirty="0"/>
              <a:t>C1 ⊕ C2 = (M1 ⊕ K) ⊕ (M2 ⊕ K) = M1 ⊕ M2 ⊕ 0 = M1 ⊕ M2</a:t>
            </a:r>
          </a:p>
          <a:p>
            <a:pPr marL="0" indent="0">
              <a:buNone/>
            </a:pPr>
            <a:r>
              <a:rPr lang="en-US" sz="2800" dirty="0"/>
              <a:t>What can you do with this?</a:t>
            </a:r>
          </a:p>
        </p:txBody>
      </p:sp>
    </p:spTree>
    <p:extLst>
      <p:ext uri="{BB962C8B-B14F-4D97-AF65-F5344CB8AC3E}">
        <p14:creationId xmlns:p14="http://schemas.microsoft.com/office/powerpoint/2010/main" val="263664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OTP: Key Reuse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With M1 ⊕ M2, you can perform frequency analyses on certain bit patterns to deduce characters of each message.</a:t>
            </a:r>
          </a:p>
          <a:p>
            <a:r>
              <a:rPr lang="en-US" dirty="0"/>
              <a:t>Crib Drag: - Guess words/characters, continue.</a:t>
            </a:r>
          </a:p>
          <a:p>
            <a:pPr lvl="1"/>
            <a:r>
              <a:rPr lang="en-US" sz="2400" dirty="0"/>
              <a:t>M1 = HELLOWORLD</a:t>
            </a:r>
          </a:p>
          <a:p>
            <a:pPr lvl="1"/>
            <a:r>
              <a:rPr lang="en-US" sz="2400" dirty="0"/>
              <a:t>M2 = TODAYTHURS</a:t>
            </a:r>
          </a:p>
          <a:p>
            <a:pPr lvl="1"/>
            <a:r>
              <a:rPr lang="en-US" sz="2400" dirty="0"/>
              <a:t>(M1 ⊕ M2) ⊕  TODAY111111… =  HELLO010101</a:t>
            </a:r>
          </a:p>
          <a:p>
            <a:pPr lvl="1"/>
            <a:r>
              <a:rPr lang="en-US" sz="2400" dirty="0"/>
              <a:t>Why? Because M2 ⊕ M2 = 0000000, and 000000 ⊕ M1 = M1</a:t>
            </a:r>
          </a:p>
          <a:p>
            <a:pPr lvl="1"/>
            <a:r>
              <a:rPr lang="en-US" sz="2400" dirty="0"/>
              <a:t>Continuing:</a:t>
            </a:r>
          </a:p>
          <a:p>
            <a:pPr lvl="2"/>
            <a:r>
              <a:rPr lang="en-US" sz="2400" dirty="0"/>
              <a:t>HELLOWORLD ⊕ (M1 ⊕ M2) = TODAYTHURS</a:t>
            </a:r>
          </a:p>
          <a:p>
            <a:pPr lvl="2"/>
            <a:r>
              <a:rPr lang="en-US" sz="2400" dirty="0"/>
              <a:t>XOR is commutative and associative!</a:t>
            </a:r>
          </a:p>
        </p:txBody>
      </p:sp>
    </p:spTree>
    <p:extLst>
      <p:ext uri="{BB962C8B-B14F-4D97-AF65-F5344CB8AC3E}">
        <p14:creationId xmlns:p14="http://schemas.microsoft.com/office/powerpoint/2010/main" val="327664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break perfect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hlinkClick r:id="rId2"/>
              </a:rPr>
              <a:t>https://github.com/SpiderLabs/cribdrag</a:t>
            </a:r>
            <a:endParaRPr lang="en-US" sz="4400" dirty="0"/>
          </a:p>
          <a:p>
            <a:r>
              <a:rPr lang="en-US" sz="4400" dirty="0">
                <a:hlinkClick r:id="rId3"/>
              </a:rPr>
              <a:t>http://pastebin.com/a27ALwhv</a:t>
            </a:r>
            <a:endParaRPr lang="en-US" sz="4400" dirty="0"/>
          </a:p>
          <a:p>
            <a:r>
              <a:rPr lang="en-US" sz="3200" dirty="0"/>
              <a:t>Python 3 users: use </a:t>
            </a:r>
            <a:r>
              <a:rPr lang="en-US" sz="3200" dirty="0" err="1"/>
              <a:t>Py</a:t>
            </a:r>
            <a:r>
              <a:rPr lang="en-US" sz="3200" dirty="0"/>
              <a:t> -2 if you have Python 2 on your system already</a:t>
            </a:r>
          </a:p>
        </p:txBody>
      </p:sp>
    </p:spTree>
    <p:extLst>
      <p:ext uri="{BB962C8B-B14F-4D97-AF65-F5344CB8AC3E}">
        <p14:creationId xmlns:p14="http://schemas.microsoft.com/office/powerpoint/2010/main" val="178081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issues with </a:t>
            </a:r>
            <a:r>
              <a:rPr lang="en-US" dirty="0" err="1"/>
              <a:t>otp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Key has to be very long – at least as long as message – and must be truly random (as opposed to pseudorandom)</a:t>
            </a:r>
          </a:p>
          <a:p>
            <a:r>
              <a:rPr lang="en-US" sz="2800" dirty="0"/>
              <a:t>Key can only be used once; once it’s used it has to be thrown away.</a:t>
            </a:r>
          </a:p>
          <a:p>
            <a:r>
              <a:rPr lang="en-US" sz="2800" dirty="0"/>
              <a:t>Sharing the key securely can be a pain</a:t>
            </a:r>
          </a:p>
        </p:txBody>
      </p:sp>
    </p:spTree>
    <p:extLst>
      <p:ext uri="{BB962C8B-B14F-4D97-AF65-F5344CB8AC3E}">
        <p14:creationId xmlns:p14="http://schemas.microsoft.com/office/powerpoint/2010/main" val="242912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cryptosystems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RSA</a:t>
            </a:r>
          </a:p>
          <a:p>
            <a:r>
              <a:rPr lang="en-US" sz="3600" dirty="0"/>
              <a:t>AES</a:t>
            </a:r>
          </a:p>
          <a:p>
            <a:r>
              <a:rPr lang="en-US" sz="3600" dirty="0"/>
              <a:t>DES / 3DES</a:t>
            </a:r>
          </a:p>
          <a:p>
            <a:r>
              <a:rPr lang="en-US" sz="3600" dirty="0"/>
              <a:t>PGP</a:t>
            </a:r>
          </a:p>
          <a:p>
            <a:r>
              <a:rPr lang="en-US" sz="3600" dirty="0" err="1"/>
              <a:t>Quantam</a:t>
            </a:r>
            <a:r>
              <a:rPr lang="en-US" sz="3600" dirty="0"/>
              <a:t> Cryptography</a:t>
            </a:r>
          </a:p>
        </p:txBody>
      </p:sp>
    </p:spTree>
    <p:extLst>
      <p:ext uri="{BB962C8B-B14F-4D97-AF65-F5344CB8AC3E}">
        <p14:creationId xmlns:p14="http://schemas.microsoft.com/office/powerpoint/2010/main" val="87022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cryptography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5993" y="2065867"/>
            <a:ext cx="6475983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- How to send information securely from one party to another securely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 It should be Hard to crack the original message without the key.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784" y="1407102"/>
            <a:ext cx="4549254" cy="304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38216" y="968401"/>
            <a:ext cx="136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78720" y="894080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1200" y="2135235"/>
            <a:ext cx="122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22668" y="4524470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Ciphertext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40800" y="4074160"/>
            <a:ext cx="1046480" cy="22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Insecure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36411" y="5345668"/>
            <a:ext cx="5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  <p:cxnSp>
        <p:nvCxnSpPr>
          <p:cNvPr id="12" name="Straight Connector 11"/>
          <p:cNvCxnSpPr>
            <a:endCxn id="10" idx="0"/>
          </p:cNvCxnSpPr>
          <p:nvPr/>
        </p:nvCxnSpPr>
        <p:spPr>
          <a:xfrm>
            <a:off x="9672320" y="4185920"/>
            <a:ext cx="18520" cy="1159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upload.wikimedia.org/wikipedia/commons/thumb/3/3f/Seal_of_the_United_States_National_Security_Agency.svg/2000px-Seal_of_the_United_States_National_Security_Agency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828" y="5736955"/>
            <a:ext cx="818598" cy="81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incomeworth.com/wp-content/uploads/2016/06/Selena-Gomez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327" y="4984269"/>
            <a:ext cx="1659821" cy="160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southerngospelyankee.files.wordpress.com/2014/12/matthew-mcconaughey-and-mckenzie-foy-in-interstella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874" y="5058417"/>
            <a:ext cx="2900507" cy="16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2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5112" y="2328150"/>
            <a:ext cx="5492802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9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cryptography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5993" y="2089313"/>
            <a:ext cx="6475983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- Send information from one party to another securely</a:t>
            </a:r>
          </a:p>
          <a:p>
            <a:pPr marL="0" indent="0">
              <a:buNone/>
            </a:pPr>
            <a:r>
              <a:rPr lang="en-US" sz="2000" dirty="0"/>
              <a:t>- It should be Hard to get the message text without the key.</a:t>
            </a:r>
          </a:p>
          <a:p>
            <a:pPr>
              <a:buFontTx/>
              <a:buChar char="-"/>
            </a:pPr>
            <a:r>
              <a:rPr lang="en-US" sz="2000" dirty="0"/>
              <a:t>Always assume there is someone else who reads your text.</a:t>
            </a:r>
          </a:p>
          <a:p>
            <a:pPr>
              <a:buFontTx/>
              <a:buChar char="-"/>
            </a:pPr>
            <a:r>
              <a:rPr lang="en-US" sz="2000" dirty="0"/>
              <a:t>How algorithm works should NOT be a secret!</a:t>
            </a:r>
          </a:p>
          <a:p>
            <a:pPr marL="0" indent="0">
              <a:buNone/>
            </a:pPr>
            <a:r>
              <a:rPr lang="en-US" sz="2000" dirty="0"/>
              <a:t>	Ex. IBM DES</a:t>
            </a:r>
          </a:p>
          <a:p>
            <a:pPr marL="0" indent="0">
              <a:buNone/>
            </a:pPr>
            <a:r>
              <a:rPr lang="en-US" sz="2000" dirty="0"/>
              <a:t>	Ex. Enigma</a:t>
            </a:r>
          </a:p>
          <a:p>
            <a:pPr marL="0" indent="0">
              <a:buNone/>
            </a:pPr>
            <a:r>
              <a:rPr lang="en-US" sz="2000" dirty="0"/>
              <a:t>	Ex. RC4</a:t>
            </a:r>
          </a:p>
          <a:p>
            <a:pPr marL="0" indent="0">
              <a:buNone/>
            </a:pPr>
            <a:r>
              <a:rPr lang="en-US" sz="2000" dirty="0"/>
              <a:t>	Ex. Open Smart Grid Protocol</a:t>
            </a:r>
          </a:p>
          <a:p>
            <a:pPr marL="0" indent="0">
              <a:buNone/>
            </a:pPr>
            <a:r>
              <a:rPr lang="en-US" sz="2000" dirty="0"/>
              <a:t>	Ex. More</a:t>
            </a:r>
          </a:p>
          <a:p>
            <a:pPr marL="0" indent="0">
              <a:buNone/>
            </a:pPr>
            <a:r>
              <a:rPr lang="en-US" sz="2000" dirty="0"/>
              <a:t>- Main Tool: Math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976" y="949280"/>
            <a:ext cx="4549254" cy="304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055172">
            <a:off x="5015608" y="4483143"/>
            <a:ext cx="3852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DON’T DO IT!</a:t>
            </a:r>
          </a:p>
        </p:txBody>
      </p:sp>
    </p:spTree>
    <p:extLst>
      <p:ext uri="{BB962C8B-B14F-4D97-AF65-F5344CB8AC3E}">
        <p14:creationId xmlns:p14="http://schemas.microsoft.com/office/powerpoint/2010/main" val="195759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is stored on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200" dirty="0"/>
              <a:t>Letter you want to store on a computer:</a:t>
            </a:r>
          </a:p>
          <a:p>
            <a:pPr lvl="1"/>
            <a:r>
              <a:rPr lang="en-US" sz="6200" dirty="0"/>
              <a:t>G</a:t>
            </a:r>
          </a:p>
          <a:p>
            <a:r>
              <a:rPr lang="en-US" sz="6200" dirty="0"/>
              <a:t>Look up on ASCII Table.</a:t>
            </a:r>
          </a:p>
          <a:p>
            <a:pPr lvl="1"/>
            <a:r>
              <a:rPr lang="en-US" sz="6200" dirty="0"/>
              <a:t>G = 71</a:t>
            </a:r>
          </a:p>
          <a:p>
            <a:r>
              <a:rPr lang="en-US" sz="6200" dirty="0"/>
              <a:t>Bits and Bytes</a:t>
            </a:r>
          </a:p>
          <a:p>
            <a:pPr lvl="1"/>
            <a:r>
              <a:rPr lang="en-US" sz="6200" dirty="0"/>
              <a:t>0s and 1s – base 2</a:t>
            </a:r>
          </a:p>
          <a:p>
            <a:pPr lvl="1"/>
            <a:r>
              <a:rPr lang="en-US" sz="6200" dirty="0"/>
              <a:t>In base 2, 71 = 0100 0111</a:t>
            </a:r>
          </a:p>
          <a:p>
            <a:pPr lvl="1"/>
            <a:r>
              <a:rPr lang="en-US" sz="6200" dirty="0"/>
              <a:t>8 bits = 1 byte.</a:t>
            </a:r>
          </a:p>
          <a:p>
            <a:r>
              <a:rPr lang="en-US" sz="6200" dirty="0"/>
              <a:t>Hexadecimal</a:t>
            </a:r>
          </a:p>
          <a:p>
            <a:pPr lvl="1"/>
            <a:r>
              <a:rPr lang="en-US" sz="6200" dirty="0"/>
              <a:t>Easier way for humans to read larger quantities of bits.</a:t>
            </a:r>
          </a:p>
          <a:p>
            <a:pPr lvl="1"/>
            <a:r>
              <a:rPr lang="en-US" sz="6200" dirty="0"/>
              <a:t>Just another base – base 16</a:t>
            </a:r>
          </a:p>
          <a:p>
            <a:pPr lvl="1"/>
            <a:r>
              <a:rPr lang="en-US" sz="6200" dirty="0"/>
              <a:t>0100 0111 becomes 47 in hex</a:t>
            </a:r>
          </a:p>
          <a:p>
            <a:r>
              <a:rPr lang="en-US" sz="5600" dirty="0"/>
              <a:t>Why not just keep it in decimal? Hex can easily be converted to binary by a human – 4 in binary is 0100, 7 in binary is 0111. 16 is 1111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655" y="2065867"/>
            <a:ext cx="30575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5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63998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/>
              <a:t>All information on computer is bits</a:t>
            </a:r>
          </a:p>
          <a:p>
            <a:r>
              <a:rPr lang="en-US" sz="2800" dirty="0"/>
              <a:t>If we figure out a way to encrypt bits, we can encrypt the message.</a:t>
            </a:r>
          </a:p>
          <a:p>
            <a:r>
              <a:rPr lang="en-US" sz="2800" dirty="0"/>
              <a:t>Vocabulary:</a:t>
            </a:r>
          </a:p>
          <a:p>
            <a:pPr lvl="1"/>
            <a:r>
              <a:rPr lang="en-US" sz="2600" dirty="0"/>
              <a:t>Plaintext – The message to be encrypted. “The readable English”</a:t>
            </a:r>
          </a:p>
          <a:p>
            <a:pPr lvl="1"/>
            <a:r>
              <a:rPr lang="en-US" sz="2600" dirty="0" err="1"/>
              <a:t>Ciphertext</a:t>
            </a:r>
            <a:r>
              <a:rPr lang="en-US" sz="2600" dirty="0"/>
              <a:t> – A  scrambled message. May look like “a9z1!@a$h0l3”</a:t>
            </a:r>
          </a:p>
          <a:p>
            <a:pPr lvl="1"/>
            <a:r>
              <a:rPr lang="en-US" sz="2600" dirty="0"/>
              <a:t>Key – Something you use to convert the Plaintext to </a:t>
            </a:r>
            <a:r>
              <a:rPr lang="en-US" sz="2600" dirty="0" err="1"/>
              <a:t>Ciphertext</a:t>
            </a:r>
            <a:r>
              <a:rPr lang="en-US" sz="2600" dirty="0"/>
              <a:t>, and vice-versa</a:t>
            </a:r>
          </a:p>
        </p:txBody>
      </p:sp>
    </p:spTree>
    <p:extLst>
      <p:ext uri="{BB962C8B-B14F-4D97-AF65-F5344CB8AC3E}">
        <p14:creationId xmlns:p14="http://schemas.microsoft.com/office/powerpoint/2010/main" val="187652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XOR = Exclusive OR</a:t>
            </a:r>
          </a:p>
          <a:p>
            <a:r>
              <a:rPr lang="en-US" dirty="0"/>
              <a:t>Important Property:</a:t>
            </a:r>
          </a:p>
          <a:p>
            <a:pPr lvl="1"/>
            <a:r>
              <a:rPr lang="en-US" dirty="0"/>
              <a:t>A ⊕  B ⊕ A = B</a:t>
            </a:r>
          </a:p>
          <a:p>
            <a:pPr lvl="1"/>
            <a:r>
              <a:rPr lang="en-US" dirty="0"/>
              <a:t>Think of the first XOR as encrypting, second XOR as decrypting</a:t>
            </a:r>
          </a:p>
          <a:p>
            <a:pPr lvl="1"/>
            <a:r>
              <a:rPr lang="en-US" dirty="0"/>
              <a:t>A is the key.</a:t>
            </a:r>
          </a:p>
          <a:p>
            <a:pPr lvl="1"/>
            <a:r>
              <a:rPr lang="en-US" dirty="0"/>
              <a:t>Example: D = 68, Z = 90</a:t>
            </a:r>
          </a:p>
          <a:p>
            <a:pPr lvl="1"/>
            <a:r>
              <a:rPr lang="en-US" dirty="0"/>
              <a:t>68 ⊕ 90 =  1000100 ⊕  1011010 = 0011110 = 30</a:t>
            </a:r>
          </a:p>
          <a:p>
            <a:pPr lvl="1"/>
            <a:r>
              <a:rPr lang="en-US" dirty="0"/>
              <a:t>30 ⊕ 68 = 0011110 ⊕ 1000100 = 1011010 = 68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120" y="2065867"/>
            <a:ext cx="2802060" cy="23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5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“Perfect cryptography” – cannot be cracked if implemented correctly</a:t>
            </a:r>
          </a:p>
          <a:p>
            <a:r>
              <a:rPr lang="en-US" sz="3200" dirty="0"/>
              <a:t>How does it work?</a:t>
            </a:r>
          </a:p>
          <a:p>
            <a:pPr marL="457200" lvl="1" indent="0">
              <a:buNone/>
            </a:pPr>
            <a:r>
              <a:rPr lang="en-US" dirty="0"/>
              <a:t>1) Come up with a key that is at least as long as the message/data.</a:t>
            </a:r>
          </a:p>
          <a:p>
            <a:pPr marL="457200" lvl="1" indent="0">
              <a:buNone/>
            </a:pPr>
            <a:r>
              <a:rPr lang="en-US" dirty="0"/>
              <a:t>2) Encryption: </a:t>
            </a:r>
            <a:r>
              <a:rPr lang="en-US" dirty="0" err="1"/>
              <a:t>Ciphertext</a:t>
            </a:r>
            <a:r>
              <a:rPr lang="en-US" dirty="0"/>
              <a:t> = plaintext ⊕ key</a:t>
            </a:r>
          </a:p>
          <a:p>
            <a:pPr marL="457200" lvl="1" indent="0">
              <a:buNone/>
            </a:pPr>
            <a:r>
              <a:rPr lang="en-US" dirty="0"/>
              <a:t>3) Decryption: Plaintext = </a:t>
            </a:r>
            <a:r>
              <a:rPr lang="en-US" dirty="0" err="1"/>
              <a:t>ciphertext</a:t>
            </a:r>
            <a:r>
              <a:rPr lang="en-US" dirty="0"/>
              <a:t> ⊕ key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rgbClr val="00B050"/>
                </a:solidFill>
              </a:rPr>
              <a:t>Provably Perfectly Secure; cannot be cracked - ever.</a:t>
            </a:r>
          </a:p>
        </p:txBody>
      </p:sp>
    </p:spTree>
    <p:extLst>
      <p:ext uri="{BB962C8B-B14F-4D97-AF65-F5344CB8AC3E}">
        <p14:creationId xmlns:p14="http://schemas.microsoft.com/office/powerpoint/2010/main" val="28835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192" y="204355"/>
            <a:ext cx="10131425" cy="1456267"/>
          </a:xfrm>
        </p:spPr>
        <p:txBody>
          <a:bodyPr/>
          <a:lstStyle/>
          <a:p>
            <a:r>
              <a:rPr lang="en-US" dirty="0"/>
              <a:t>Why is it perfectly secure?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074" y="3626102"/>
            <a:ext cx="10131425" cy="2047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Let’s say we want to brute force attack the one time pad.</a:t>
            </a:r>
          </a:p>
          <a:p>
            <a:pPr marL="0" indent="0">
              <a:buNone/>
            </a:pPr>
            <a:r>
              <a:rPr lang="en-US" sz="4000" dirty="0"/>
              <a:t>This means:</a:t>
            </a:r>
          </a:p>
          <a:p>
            <a:pPr marL="0" indent="0">
              <a:buNone/>
            </a:pPr>
            <a:r>
              <a:rPr lang="en-US" sz="4000" dirty="0"/>
              <a:t>1) Guess every single key possible until we get the right key.</a:t>
            </a:r>
          </a:p>
          <a:p>
            <a:pPr marL="0" indent="0">
              <a:buNone/>
            </a:pPr>
            <a:r>
              <a:rPr lang="en-US" sz="4000" dirty="0"/>
              <a:t>2) Then XOR the </a:t>
            </a:r>
            <a:r>
              <a:rPr lang="en-US" sz="4000" dirty="0" err="1"/>
              <a:t>ciphertext</a:t>
            </a:r>
            <a:r>
              <a:rPr lang="en-US" sz="4000" dirty="0"/>
              <a:t> with the key to get plaintext.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49912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172</TotalTime>
  <Words>969</Words>
  <Application>Microsoft Office PowerPoint</Application>
  <PresentationFormat>Widescreen</PresentationFormat>
  <Paragraphs>140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One time pad &amp; Many Time pad</vt:lpstr>
      <vt:lpstr>What is cryptography</vt:lpstr>
      <vt:lpstr>PowerPoint Presentation</vt:lpstr>
      <vt:lpstr>What is cryptography</vt:lpstr>
      <vt:lpstr>How data is stored on computer</vt:lpstr>
      <vt:lpstr>realization</vt:lpstr>
      <vt:lpstr>XOR Review</vt:lpstr>
      <vt:lpstr>One Time pad</vt:lpstr>
      <vt:lpstr>Why is it perfectly secure?</vt:lpstr>
      <vt:lpstr>PowerPoint Presentation</vt:lpstr>
      <vt:lpstr>Thanks for coming</vt:lpstr>
      <vt:lpstr>Important problems with the otp</vt:lpstr>
      <vt:lpstr>Important considerations</vt:lpstr>
      <vt:lpstr>OTP: Key Reuse attack</vt:lpstr>
      <vt:lpstr>Lets break perfect crypto</vt:lpstr>
      <vt:lpstr>Practical issues with otp</vt:lpstr>
      <vt:lpstr>Other cryptosystems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Siddarth Senthilkumar</dc:creator>
  <cp:lastModifiedBy>Siddarth Senthilkumar</cp:lastModifiedBy>
  <cp:revision>58</cp:revision>
  <dcterms:created xsi:type="dcterms:W3CDTF">2016-08-24T20:16:24Z</dcterms:created>
  <dcterms:modified xsi:type="dcterms:W3CDTF">2016-08-24T23:09:14Z</dcterms:modified>
</cp:coreProperties>
</file>