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  <p:sldId id="265" r:id="rId12"/>
    <p:sldId id="266" r:id="rId13"/>
    <p:sldId id="267" r:id="rId14"/>
    <p:sldId id="271" r:id="rId15"/>
    <p:sldId id="272" r:id="rId16"/>
    <p:sldId id="268" r:id="rId17"/>
    <p:sldId id="273" r:id="rId18"/>
    <p:sldId id="275" r:id="rId19"/>
    <p:sldId id="270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379F-3DD3-451D-A018-85B7E5E318F6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7243C-671F-48EC-8863-87A08C87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OWASP – non profit</a:t>
            </a:r>
            <a:r>
              <a:rPr lang="en-US" baseline="0" dirty="0"/>
              <a:t> focused on improving security of software worldwide.</a:t>
            </a:r>
          </a:p>
          <a:p>
            <a:r>
              <a:rPr lang="en-US" baseline="0" dirty="0"/>
              <a:t>Best Practices</a:t>
            </a:r>
          </a:p>
          <a:p>
            <a:r>
              <a:rPr lang="en-US" baseline="0" dirty="0"/>
              <a:t>All the materials are free, books,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came to CTF practice last year this will look familiar</a:t>
            </a:r>
          </a:p>
          <a:p>
            <a:r>
              <a:rPr lang="en-US" dirty="0"/>
              <a:t>Solution:</a:t>
            </a:r>
            <a:r>
              <a:rPr lang="en-US" baseline="0" dirty="0"/>
              <a:t> </a:t>
            </a:r>
            <a:r>
              <a:rPr lang="en-US" dirty="0"/>
              <a:t>‘ OR</a:t>
            </a:r>
            <a:r>
              <a:rPr lang="en-US" baseline="0" dirty="0"/>
              <a:t> ‘1’=‘1</a:t>
            </a:r>
          </a:p>
          <a:p>
            <a:r>
              <a:rPr lang="en-US" baseline="0" dirty="0"/>
              <a:t>Side Note: This is why we always store password hashes!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Before, we guessed</a:t>
            </a:r>
            <a:r>
              <a:rPr lang="en-US" baseline="0" dirty="0"/>
              <a:t> at the table names. Now, we have the server giving it all up to us by default.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~7 requests per character.</a:t>
            </a:r>
          </a:p>
          <a:p>
            <a:r>
              <a:rPr lang="en-US" dirty="0"/>
              <a:t>Using binary search character by character, an 8 letter</a:t>
            </a:r>
            <a:r>
              <a:rPr lang="en-US" baseline="0" dirty="0"/>
              <a:t> username takes 56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7243C-671F-48EC-8863-87A08C87F3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ashing.com/sql_dem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09-??-16</a:t>
            </a:r>
          </a:p>
          <a:p>
            <a:r>
              <a:rPr lang="en-US" dirty="0"/>
              <a:t>Siddarth </a:t>
            </a:r>
            <a:r>
              <a:rPr lang="en-US" dirty="0" err="1"/>
              <a:t>senthilkumar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SQL commands with </a:t>
            </a:r>
            <a:r>
              <a:rPr lang="en-US" dirty="0" err="1"/>
              <a:t>unsanitized</a:t>
            </a:r>
            <a:r>
              <a:rPr lang="en-US" dirty="0"/>
              <a:t> user data</a:t>
            </a:r>
          </a:p>
          <a:p>
            <a:r>
              <a:rPr lang="en-US" dirty="0"/>
              <a:t>Steal, modify, destroy data</a:t>
            </a:r>
          </a:p>
          <a:p>
            <a:r>
              <a:rPr lang="en-US" dirty="0"/>
              <a:t>What does </a:t>
            </a:r>
            <a:r>
              <a:rPr lang="en-US" dirty="0" err="1"/>
              <a:t>unsanitized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Sanitization – cleaning</a:t>
            </a:r>
          </a:p>
          <a:p>
            <a:pPr lvl="1"/>
            <a:r>
              <a:rPr lang="en-US" dirty="0"/>
              <a:t>Clean input by removing all special characters; disallow certain characters, etc.</a:t>
            </a:r>
          </a:p>
          <a:p>
            <a:pPr lvl="1"/>
            <a:r>
              <a:rPr lang="en-US" dirty="0"/>
              <a:t>Very dangerous to directly process user input without sanitizing it first.</a:t>
            </a:r>
          </a:p>
        </p:txBody>
      </p:sp>
    </p:spTree>
    <p:extLst>
      <p:ext uri="{BB962C8B-B14F-4D97-AF65-F5344CB8AC3E}">
        <p14:creationId xmlns:p14="http://schemas.microsoft.com/office/powerpoint/2010/main" val="42701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another look at that 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9" y="2186241"/>
            <a:ext cx="9648825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878" y="5243804"/>
            <a:ext cx="1029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part:</a:t>
            </a:r>
          </a:p>
          <a:p>
            <a:r>
              <a:rPr lang="en-US" dirty="0" err="1"/>
              <a:t>cursor.execute</a:t>
            </a:r>
            <a:r>
              <a:rPr lang="en-US" dirty="0"/>
              <a:t>(“select * from user where username=‘” + name + “’ and password = ‘” + password + “’;”)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input NAME and PASSWORD are not sanitized at all! </a:t>
            </a:r>
            <a:r>
              <a:rPr lang="en-US" dirty="0"/>
              <a:t>They interact DIRECTLY with the database!</a:t>
            </a:r>
          </a:p>
          <a:p>
            <a:r>
              <a:rPr lang="en-US" dirty="0">
                <a:solidFill>
                  <a:srgbClr val="FF0000"/>
                </a:solidFill>
              </a:rPr>
              <a:t>	&gt; This is an attack vector.</a:t>
            </a:r>
          </a:p>
        </p:txBody>
      </p:sp>
    </p:spTree>
    <p:extLst>
      <p:ext uri="{BB962C8B-B14F-4D97-AF65-F5344CB8AC3E}">
        <p14:creationId xmlns:p14="http://schemas.microsoft.com/office/powerpoint/2010/main" val="173469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attack this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cursor.execute</a:t>
            </a:r>
            <a:r>
              <a:rPr lang="en-US" dirty="0"/>
              <a:t>(“select * from user where username=‘” + name + “’ and password = ‘” + password + “’;”)</a:t>
            </a:r>
          </a:p>
          <a:p>
            <a:r>
              <a:rPr lang="en-US" dirty="0"/>
              <a:t>Can we input text into the username field to execute arbitrary SQL code?</a:t>
            </a:r>
          </a:p>
          <a:p>
            <a:r>
              <a:rPr lang="en-US" dirty="0"/>
              <a:t>Let’s say we want this statement to be run:</a:t>
            </a:r>
          </a:p>
          <a:p>
            <a:pPr lvl="1"/>
            <a:r>
              <a:rPr lang="en-US" dirty="0"/>
              <a:t>select * from user where username=‘’ OR TRUE; --</a:t>
            </a:r>
          </a:p>
          <a:p>
            <a:r>
              <a:rPr lang="en-US" dirty="0"/>
              <a:t>What do we input into the username?</a:t>
            </a:r>
          </a:p>
          <a:p>
            <a:pPr lvl="1"/>
            <a:r>
              <a:rPr lang="en-US" dirty="0"/>
              <a:t>‘ OR TRUE; --</a:t>
            </a:r>
          </a:p>
          <a:p>
            <a:r>
              <a:rPr lang="en-US" dirty="0"/>
              <a:t>The result?</a:t>
            </a:r>
          </a:p>
          <a:p>
            <a:r>
              <a:rPr lang="en-US" dirty="0" err="1"/>
              <a:t>cursor.execute</a:t>
            </a:r>
            <a:r>
              <a:rPr lang="en-US" dirty="0"/>
              <a:t>(“select * from user where username=‘’ OR TRUE; --’ and password=‘???’;</a:t>
            </a:r>
          </a:p>
          <a:p>
            <a:r>
              <a:rPr lang="en-US" dirty="0"/>
              <a:t>This gives us all the tuples in that table!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4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Easy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https://2013.picoctf.com/problems/injection/index.php</a:t>
            </a:r>
          </a:p>
        </p:txBody>
      </p:sp>
    </p:spTree>
    <p:extLst>
      <p:ext uri="{BB962C8B-B14F-4D97-AF65-F5344CB8AC3E}">
        <p14:creationId xmlns:p14="http://schemas.microsoft.com/office/powerpoint/2010/main" val="170299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based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03" y="1863250"/>
            <a:ext cx="11029615" cy="45935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Maybe a normal query to the database for a website looks like this: </a:t>
            </a:r>
          </a:p>
          <a:p>
            <a:r>
              <a:rPr lang="en-US" dirty="0"/>
              <a:t>What happens if we do this?</a:t>
            </a:r>
          </a:p>
          <a:p>
            <a:pPr lvl="1"/>
            <a:r>
              <a:rPr lang="en-US" dirty="0"/>
              <a:t>X = 1 is not valid SQL syntax </a:t>
            </a:r>
            <a:r>
              <a:rPr lang="en-US" dirty="0" err="1"/>
              <a:t>iff</a:t>
            </a:r>
            <a:r>
              <a:rPr lang="en-US" dirty="0"/>
              <a:t> there is no column in the database called X</a:t>
            </a:r>
          </a:p>
          <a:p>
            <a:pPr lvl="1"/>
            <a:r>
              <a:rPr lang="en-US" dirty="0"/>
              <a:t>So the server may throw an error message like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terrible! The server is leaking internal database information to the user via an error, making this the perfect target for error based SQL injection.</a:t>
            </a:r>
          </a:p>
          <a:p>
            <a:r>
              <a:rPr lang="en-US" dirty="0"/>
              <a:t>Write more complicated SQL statements that leak details such as table names, column names, and even data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527" y="1863250"/>
            <a:ext cx="360997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158" y="2491816"/>
            <a:ext cx="4438650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95" y="3399426"/>
            <a:ext cx="77247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7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the web app developer got a bit smarter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3678303"/>
          </a:xfrm>
        </p:spPr>
        <p:txBody>
          <a:bodyPr/>
          <a:lstStyle/>
          <a:p>
            <a:r>
              <a:rPr lang="en-US" sz="2800" dirty="0"/>
              <a:t>He fixes the problem by creating a default error page – perhaps just a blank page. Whenever the site experiences an internal error due to a request, it serves up the default error page.</a:t>
            </a:r>
          </a:p>
          <a:p>
            <a:r>
              <a:rPr lang="en-US" sz="2800" dirty="0"/>
              <a:t>Is it secure now?</a:t>
            </a:r>
          </a:p>
          <a:p>
            <a:endParaRPr lang="en-US" dirty="0"/>
          </a:p>
        </p:txBody>
      </p:sp>
      <p:pic>
        <p:nvPicPr>
          <p:cNvPr id="1026" name="Picture 2" descr="The Simpsons no marge simpson season 10 episode 1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28" y="3555223"/>
            <a:ext cx="3803780" cy="285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queries resulting in Boolean values, and interpreting the output HTML pages</a:t>
            </a:r>
          </a:p>
          <a:p>
            <a:r>
              <a:rPr lang="en-US" dirty="0"/>
              <a:t>Happens when web app configured to show generic error messages but still not mitigated </a:t>
            </a:r>
            <a:r>
              <a:rPr lang="en-US" dirty="0" err="1"/>
              <a:t>SQLi</a:t>
            </a:r>
            <a:r>
              <a:rPr lang="en-US" dirty="0"/>
              <a:t> vulnerable code.</a:t>
            </a:r>
          </a:p>
          <a:p>
            <a:r>
              <a:rPr lang="en-US" dirty="0"/>
              <a:t>When database doesn’t output the data from the database, attacker steals data by asking database true/false questions about it.</a:t>
            </a:r>
          </a:p>
          <a:p>
            <a:r>
              <a:rPr lang="en-US" dirty="0" err="1"/>
              <a:t>Blackhat</a:t>
            </a:r>
            <a:r>
              <a:rPr lang="en-US" dirty="0"/>
              <a:t> guy - “Blind attacks are essentially playing 20 questions with web server”</a:t>
            </a:r>
          </a:p>
          <a:p>
            <a:r>
              <a:rPr lang="en-US" dirty="0"/>
              <a:t>Sped up with automation tools.</a:t>
            </a:r>
          </a:p>
          <a:p>
            <a:pPr lvl="1"/>
            <a:r>
              <a:rPr lang="en-US" dirty="0" err="1"/>
              <a:t>Burpsuite</a:t>
            </a:r>
            <a:endParaRPr lang="en-US" dirty="0"/>
          </a:p>
          <a:p>
            <a:pPr lvl="1"/>
            <a:r>
              <a:rPr lang="en-US" dirty="0" err="1"/>
              <a:t>SQLmap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1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63" y="1812077"/>
            <a:ext cx="6083073" cy="61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</a:t>
            </a:r>
            <a:r>
              <a:rPr lang="en-US" dirty="0" err="1"/>
              <a:t>sql</a:t>
            </a:r>
            <a:r>
              <a:rPr lang="en-US" dirty="0"/>
              <a:t> injection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0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Time based SQL Injection attacks</a:t>
            </a:r>
          </a:p>
          <a:p>
            <a:pPr lvl="1"/>
            <a:r>
              <a:rPr lang="en-US" sz="2400" dirty="0"/>
              <a:t>Instead of figuring HTML output, inject:</a:t>
            </a:r>
          </a:p>
          <a:p>
            <a:r>
              <a:rPr lang="en-US" sz="2400" dirty="0"/>
              <a:t>Encoding based</a:t>
            </a:r>
          </a:p>
          <a:p>
            <a:r>
              <a:rPr lang="en-US" sz="2400" dirty="0"/>
              <a:t>More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98636" y="3427707"/>
            <a:ext cx="4329405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waitfor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delay '00:00:10'--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Error based</a:t>
            </a:r>
          </a:p>
          <a:p>
            <a:r>
              <a:rPr lang="en-US" dirty="0"/>
              <a:t>Blind</a:t>
            </a:r>
          </a:p>
        </p:txBody>
      </p:sp>
    </p:spTree>
    <p:extLst>
      <p:ext uri="{BB962C8B-B14F-4D97-AF65-F5344CB8AC3E}">
        <p14:creationId xmlns:p14="http://schemas.microsoft.com/office/powerpoint/2010/main" val="224377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don’t tend to like when you purposefully attack their websites. (selfish, right?)</a:t>
            </a:r>
          </a:p>
          <a:p>
            <a:r>
              <a:rPr lang="en-US" dirty="0"/>
              <a:t>Using automated tools is “noisy” – easily detectable.</a:t>
            </a:r>
          </a:p>
          <a:p>
            <a:r>
              <a:rPr lang="en-US" dirty="0"/>
              <a:t>Don’t test these things on websites unless you explicitly have permission from the site owner to do so.</a:t>
            </a:r>
          </a:p>
          <a:p>
            <a:r>
              <a:rPr lang="en-US" dirty="0"/>
              <a:t>If you want to practice:</a:t>
            </a:r>
          </a:p>
          <a:p>
            <a:pPr lvl="1"/>
            <a:r>
              <a:rPr lang="en-US" dirty="0"/>
              <a:t>CTF problems</a:t>
            </a:r>
          </a:p>
          <a:p>
            <a:pPr lvl="1"/>
            <a:r>
              <a:rPr lang="en-US" dirty="0">
                <a:hlinkClick r:id="rId2"/>
              </a:rPr>
              <a:t>http://www.codebashing.com/sql_demo</a:t>
            </a:r>
            <a:endParaRPr lang="en-US" dirty="0"/>
          </a:p>
          <a:p>
            <a:pPr lvl="1"/>
            <a:r>
              <a:rPr lang="en-US" dirty="0"/>
              <a:t>Google “SQL Injection practice” – demo vulnerable web servers available for download</a:t>
            </a:r>
          </a:p>
          <a:p>
            <a:pPr lvl="1"/>
            <a:r>
              <a:rPr lang="en-US" dirty="0" err="1"/>
              <a:t>OverTheWire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2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20476"/>
            <a:ext cx="5956768" cy="3678303"/>
          </a:xfrm>
        </p:spPr>
        <p:txBody>
          <a:bodyPr>
            <a:normAutofit/>
          </a:bodyPr>
          <a:lstStyle/>
          <a:p>
            <a:r>
              <a:rPr lang="en-US" sz="2400" dirty="0"/>
              <a:t>Always sanitize your inputs!</a:t>
            </a:r>
          </a:p>
          <a:p>
            <a:r>
              <a:rPr lang="en-US" sz="2400" dirty="0"/>
              <a:t>Never trust the user!</a:t>
            </a:r>
          </a:p>
          <a:p>
            <a:r>
              <a:rPr lang="en-US" sz="2400" dirty="0"/>
              <a:t>Don’t leak implementation to user!</a:t>
            </a:r>
          </a:p>
        </p:txBody>
      </p:sp>
      <p:pic>
        <p:nvPicPr>
          <p:cNvPr id="3074" name="Picture 2" descr="http://www.popgadget.net/images/unotron_washable_ke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68" y="1948183"/>
            <a:ext cx="35052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olar-power-now.com/wp-content/uploads/2016/06/shadylen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60" y="4651937"/>
            <a:ext cx="33242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7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08" y="2309180"/>
            <a:ext cx="8852038" cy="271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4707" y="5141167"/>
            <a:ext cx="776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 </a:t>
            </a:r>
            <a:r>
              <a:rPr lang="en-US" dirty="0" err="1"/>
              <a:t>xkcd</a:t>
            </a:r>
            <a:endParaRPr lang="en-US" dirty="0"/>
          </a:p>
          <a:p>
            <a:r>
              <a:rPr lang="en-US" dirty="0"/>
              <a:t>Did I really give a presentation on SQL Injection if I didn’t show you this comic?</a:t>
            </a:r>
          </a:p>
        </p:txBody>
      </p:sp>
    </p:spTree>
    <p:extLst>
      <p:ext uri="{BB962C8B-B14F-4D97-AF65-F5344CB8AC3E}">
        <p14:creationId xmlns:p14="http://schemas.microsoft.com/office/powerpoint/2010/main" val="392541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OSWASP – Open Web Application Security Project</a:t>
            </a:r>
          </a:p>
          <a:p>
            <a:r>
              <a:rPr lang="en-US" sz="3200" dirty="0"/>
              <a:t>Everyone uses the internet</a:t>
            </a:r>
          </a:p>
          <a:p>
            <a:r>
              <a:rPr lang="en-US" sz="3200" dirty="0"/>
              <a:t>But how does it “work”?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668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85" y="2024645"/>
            <a:ext cx="7186030" cy="43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6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Web Browser</a:t>
            </a:r>
          </a:p>
          <a:p>
            <a:pPr lvl="1"/>
            <a:r>
              <a:rPr lang="en-US" dirty="0"/>
              <a:t>HTML/CSS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JSON</a:t>
            </a:r>
          </a:p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ASP</a:t>
            </a:r>
          </a:p>
          <a:p>
            <a:pPr lvl="1"/>
            <a:r>
              <a:rPr lang="en-US" dirty="0"/>
              <a:t>Perl</a:t>
            </a:r>
          </a:p>
          <a:p>
            <a:pPr lvl="1"/>
            <a:r>
              <a:rPr lang="en-US" dirty="0"/>
              <a:t>Ruby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NoSQL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91" y="2590897"/>
            <a:ext cx="2857500" cy="285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127380" y="4021494"/>
            <a:ext cx="4357396" cy="142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21" y="2126430"/>
            <a:ext cx="11029615" cy="1482742"/>
          </a:xfrm>
        </p:spPr>
        <p:txBody>
          <a:bodyPr/>
          <a:lstStyle/>
          <a:p>
            <a:r>
              <a:rPr lang="en-US" dirty="0"/>
              <a:t>You don’t “program” in SQL – not intended to be able to write for loops, complex if/else structures, etc.</a:t>
            </a:r>
          </a:p>
          <a:p>
            <a:r>
              <a:rPr lang="en-US" dirty="0"/>
              <a:t>Databases are organized as 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11" y="3255460"/>
            <a:ext cx="5598332" cy="3034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1255" y="2955032"/>
            <a:ext cx="1362269" cy="59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36294" y="3254535"/>
            <a:ext cx="942392" cy="20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20890" y="4581331"/>
            <a:ext cx="7557796" cy="3825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864082" y="4198776"/>
            <a:ext cx="437173" cy="30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55398" y="3859251"/>
            <a:ext cx="1362269" cy="59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of data - a tuple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4136" y="636347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91469" y="6186196"/>
            <a:ext cx="2771192" cy="2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301255" y="5587189"/>
            <a:ext cx="1362269" cy="59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Name</a:t>
            </a:r>
          </a:p>
        </p:txBody>
      </p:sp>
    </p:spTree>
    <p:extLst>
      <p:ext uri="{BB962C8B-B14F-4D97-AF65-F5344CB8AC3E}">
        <p14:creationId xmlns:p14="http://schemas.microsoft.com/office/powerpoint/2010/main" val="416435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14" grpId="0" animBg="1"/>
      <p:bldP spid="15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  <a:p>
            <a:r>
              <a:rPr lang="en-US" dirty="0"/>
              <a:t>Standard programming language for interacting with databases</a:t>
            </a:r>
          </a:p>
          <a:p>
            <a:r>
              <a:rPr lang="en-US" dirty="0"/>
              <a:t>Example Commands:</a:t>
            </a:r>
          </a:p>
          <a:p>
            <a:pPr lvl="1"/>
            <a:r>
              <a:rPr lang="en-US" dirty="0"/>
              <a:t>SELECT – retrieve data</a:t>
            </a:r>
          </a:p>
          <a:p>
            <a:pPr lvl="1"/>
            <a:r>
              <a:rPr lang="en-US" dirty="0"/>
              <a:t>DROP – delete table</a:t>
            </a:r>
          </a:p>
          <a:p>
            <a:pPr lvl="1"/>
            <a:r>
              <a:rPr lang="en-US" dirty="0"/>
              <a:t>INSERT – add row to table</a:t>
            </a:r>
          </a:p>
          <a:p>
            <a:pPr lvl="1"/>
            <a:r>
              <a:rPr lang="en-US" dirty="0"/>
              <a:t>UPDATE – modify row in a table</a:t>
            </a:r>
          </a:p>
          <a:p>
            <a:pPr lvl="1"/>
            <a:r>
              <a:rPr lang="en-US" dirty="0"/>
              <a:t>DELETE – remove row from table</a:t>
            </a:r>
          </a:p>
          <a:p>
            <a:pPr lvl="1"/>
            <a:r>
              <a:rPr lang="en-US" dirty="0"/>
              <a:t>-- Comments are written with a dash </a:t>
            </a:r>
            <a:r>
              <a:rPr lang="en-US" dirty="0" err="1"/>
              <a:t>dash</a:t>
            </a:r>
            <a:r>
              <a:rPr lang="en-US" dirty="0"/>
              <a:t> in front</a:t>
            </a:r>
          </a:p>
        </p:txBody>
      </p:sp>
    </p:spTree>
    <p:extLst>
      <p:ext uri="{BB962C8B-B14F-4D97-AF65-F5344CB8AC3E}">
        <p14:creationId xmlns:p14="http://schemas.microsoft.com/office/powerpoint/2010/main" val="29486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sql</a:t>
            </a:r>
            <a:r>
              <a:rPr lang="en-US" dirty="0"/>
              <a:t> statements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6994" y="1983257"/>
            <a:ext cx="6067417" cy="3288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796" y="2519265"/>
            <a:ext cx="4058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&gt;SELECT FIRST_NAME FROM ADDRESS WHERE LAST_NAME=‘Mouse’;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&lt;Mickey&gt;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&gt;SELECT * FROM ADDRESS WHERE AGE&gt;60;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&lt;Mickey, Mouse, 123 Fantasy Way, Anaheim, 73&gt;</a:t>
            </a:r>
          </a:p>
          <a:p>
            <a:r>
              <a:rPr lang="en-US" dirty="0">
                <a:solidFill>
                  <a:srgbClr val="00B050"/>
                </a:solidFill>
              </a:rPr>
              <a:t>&lt;Donald, Duck, 555 Quack Street, Mallard, 65&gt;</a:t>
            </a:r>
          </a:p>
          <a:p>
            <a:r>
              <a:rPr lang="en-US" dirty="0">
                <a:solidFill>
                  <a:srgbClr val="00B050"/>
                </a:solidFill>
              </a:rPr>
              <a:t>&lt;Wiley, Coyote, 999 Acme Way, Canyon, 61&gt;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8408" y="6055567"/>
            <a:ext cx="43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&gt;SELECT * FROM ADDRESS WHERE TRUE;</a:t>
            </a:r>
          </a:p>
        </p:txBody>
      </p:sp>
    </p:spTree>
    <p:extLst>
      <p:ext uri="{BB962C8B-B14F-4D97-AF65-F5344CB8AC3E}">
        <p14:creationId xmlns:p14="http://schemas.microsoft.com/office/powerpoint/2010/main" val="251061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users interact with the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" y="2300761"/>
            <a:ext cx="559117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91" y="2200749"/>
            <a:ext cx="4780817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7" y="3707130"/>
            <a:ext cx="9648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2277</TotalTime>
  <Words>917</Words>
  <Application>Microsoft Office PowerPoint</Application>
  <PresentationFormat>Widescreen</PresentationFormat>
  <Paragraphs>142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Wingdings</vt:lpstr>
      <vt:lpstr>Wingdings 2</vt:lpstr>
      <vt:lpstr>Dividend</vt:lpstr>
      <vt:lpstr>SQL Injection</vt:lpstr>
      <vt:lpstr>3 Types of sql injection</vt:lpstr>
      <vt:lpstr>Network security basics</vt:lpstr>
      <vt:lpstr>Web server architecture</vt:lpstr>
      <vt:lpstr>languages</vt:lpstr>
      <vt:lpstr>SQL is a query language</vt:lpstr>
      <vt:lpstr>SQL 101</vt:lpstr>
      <vt:lpstr>Sample sql statements</vt:lpstr>
      <vt:lpstr>How users interact with the database</vt:lpstr>
      <vt:lpstr>SQL Injection</vt:lpstr>
      <vt:lpstr>Let’s take another look at that script</vt:lpstr>
      <vt:lpstr>How can we attack this input</vt:lpstr>
      <vt:lpstr>Quick Easy example</vt:lpstr>
      <vt:lpstr>Error based sql injection</vt:lpstr>
      <vt:lpstr>Ok, the web app developer got a bit smarter</vt:lpstr>
      <vt:lpstr>Blind sql injection</vt:lpstr>
      <vt:lpstr>Cheat sheets</vt:lpstr>
      <vt:lpstr>Blind sql injection demo</vt:lpstr>
      <vt:lpstr>Other attacks</vt:lpstr>
      <vt:lpstr>disclaimer</vt:lpstr>
      <vt:lpstr>Mitigation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Siddarth Senthilkumar</dc:creator>
  <cp:lastModifiedBy>Siddarth Senthilkumar</cp:lastModifiedBy>
  <cp:revision>78</cp:revision>
  <dcterms:created xsi:type="dcterms:W3CDTF">2016-08-25T13:18:52Z</dcterms:created>
  <dcterms:modified xsi:type="dcterms:W3CDTF">2016-08-27T03:16:10Z</dcterms:modified>
</cp:coreProperties>
</file>