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1" r:id="rId8"/>
    <p:sldId id="267" r:id="rId9"/>
    <p:sldId id="260" r:id="rId10"/>
    <p:sldId id="268" r:id="rId11"/>
    <p:sldId id="269" r:id="rId12"/>
    <p:sldId id="262" r:id="rId13"/>
    <p:sldId id="270" r:id="rId14"/>
    <p:sldId id="263" r:id="rId15"/>
    <p:sldId id="271" r:id="rId16"/>
    <p:sldId id="272" r:id="rId17"/>
    <p:sldId id="264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8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28E6AC-4D29-4AD6-BF53-C371E01B36E1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RNN, LSTM, 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how to deal with sequential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1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3" r="33524"/>
          <a:stretch/>
        </p:blipFill>
        <p:spPr>
          <a:xfrm>
            <a:off x="506580" y="1474724"/>
            <a:ext cx="4500500" cy="467731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Gates of LSTM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330864" y="3042227"/>
            <a:ext cx="537517" cy="48050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8138" y="3042227"/>
            <a:ext cx="81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135863" y="2753625"/>
            <a:ext cx="558850" cy="2223856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766719" y="2723708"/>
            <a:ext cx="1152129" cy="2265499"/>
          </a:xfrm>
          <a:prstGeom prst="rect">
            <a:avLst/>
          </a:prstGeom>
          <a:noFill/>
          <a:ln w="76200" cmpd="sng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09063" y="2723708"/>
            <a:ext cx="1524943" cy="2244248"/>
          </a:xfrm>
          <a:prstGeom prst="rect">
            <a:avLst/>
          </a:prstGeom>
          <a:noFill/>
          <a:ln w="76200" cmpd="sng"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16" idx="2"/>
            <a:endCxn id="8" idx="0"/>
          </p:cNvCxnSpPr>
          <p:nvPr/>
        </p:nvCxnSpPr>
        <p:spPr>
          <a:xfrm>
            <a:off x="1391710" y="1955888"/>
            <a:ext cx="23578" cy="7977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99622" y="15865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Forget gate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34006" y="2140554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gate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642858" y="1955888"/>
            <a:ext cx="150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 gate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2"/>
            <a:endCxn id="9" idx="0"/>
          </p:cNvCxnSpPr>
          <p:nvPr/>
        </p:nvCxnSpPr>
        <p:spPr>
          <a:xfrm flipH="1">
            <a:off x="2342784" y="2325220"/>
            <a:ext cx="51854" cy="39848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8" idx="2"/>
            <a:endCxn id="10" idx="3"/>
          </p:cNvCxnSpPr>
          <p:nvPr/>
        </p:nvCxnSpPr>
        <p:spPr>
          <a:xfrm flipH="1">
            <a:off x="4534006" y="2509886"/>
            <a:ext cx="813408" cy="133594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03" y="1771222"/>
            <a:ext cx="2910230" cy="40827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Image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7"/>
          <a:stretch/>
        </p:blipFill>
        <p:spPr>
          <a:xfrm>
            <a:off x="7385526" y="3804241"/>
            <a:ext cx="1553307" cy="44199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20" y="2924944"/>
            <a:ext cx="3106613" cy="611274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797152"/>
            <a:ext cx="2202371" cy="563929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68"/>
          <a:stretch/>
        </p:blipFill>
        <p:spPr>
          <a:xfrm>
            <a:off x="6894906" y="3804241"/>
            <a:ext cx="490620" cy="44199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7" name="Rectangle 46"/>
          <p:cNvSpPr/>
          <p:nvPr/>
        </p:nvSpPr>
        <p:spPr>
          <a:xfrm flipH="1">
            <a:off x="7368215" y="3830348"/>
            <a:ext cx="45719" cy="390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: pros and cons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Helps solving the vanishing gradient issue</a:t>
            </a:r>
          </a:p>
          <a:p>
            <a:endParaRPr lang="en-US" dirty="0" smtClean="0"/>
          </a:p>
          <a:p>
            <a:r>
              <a:rPr lang="en-US" dirty="0" smtClean="0"/>
              <a:t>Retains past events in the long-term</a:t>
            </a:r>
          </a:p>
          <a:p>
            <a:endParaRPr lang="en-US" dirty="0"/>
          </a:p>
          <a:p>
            <a:r>
              <a:rPr lang="en-US" dirty="0" smtClean="0"/>
              <a:t>Gives a vector representation of the whole sentence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May lose memory of the beginning of the sentence if it is long</a:t>
            </a:r>
          </a:p>
          <a:p>
            <a:endParaRPr lang="en-US" dirty="0"/>
          </a:p>
          <a:p>
            <a:r>
              <a:rPr lang="en-US" dirty="0" smtClean="0"/>
              <a:t>Does no take context into account (for prediction of a word, classification of discourse,…)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0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Historically : machine translation, auto captioning</a:t>
            </a:r>
          </a:p>
          <a:p>
            <a:r>
              <a:rPr lang="en-US" dirty="0" smtClean="0"/>
              <a:t>2 LSTM one after the other</a:t>
            </a:r>
          </a:p>
          <a:p>
            <a:r>
              <a:rPr lang="en-US" dirty="0" smtClean="0"/>
              <a:t>In the middle : the context vector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Sequence-to-sequence models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56992"/>
            <a:ext cx="5486400" cy="2202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9752" y="3197942"/>
            <a:ext cx="2448272" cy="2679330"/>
          </a:xfrm>
          <a:prstGeom prst="rect">
            <a:avLst/>
          </a:prstGeom>
          <a:noFill/>
          <a:ln cmpd="sng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3197942"/>
            <a:ext cx="2160240" cy="2679330"/>
          </a:xfrm>
          <a:prstGeom prst="rect">
            <a:avLst/>
          </a:prstGeom>
          <a:noFill/>
          <a:ln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Decoding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012160" y="3717032"/>
            <a:ext cx="360040" cy="741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544580" y="3717032"/>
            <a:ext cx="360040" cy="741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Bottleneck : context vector </a:t>
            </a:r>
            <a:r>
              <a:rPr lang="en-US" i="1" dirty="0" smtClean="0"/>
              <a:t>c</a:t>
            </a:r>
          </a:p>
          <a:p>
            <a:endParaRPr lang="en-US" dirty="0"/>
          </a:p>
          <a:p>
            <a:r>
              <a:rPr lang="en-US" dirty="0" smtClean="0"/>
              <a:t>It is enough to keep the general idea of a sentence</a:t>
            </a:r>
          </a:p>
          <a:p>
            <a:endParaRPr lang="en-US" dirty="0"/>
          </a:p>
          <a:p>
            <a:r>
              <a:rPr lang="en-US" dirty="0" smtClean="0"/>
              <a:t>But rather bad for fine-grained translations, or video captioning.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: issues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3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!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65" y="2733680"/>
            <a:ext cx="5560318" cy="41243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51520" y="1412776"/>
            <a:ext cx="3312368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Weight every prediction by not only the previous prediction, but by how well the previous prediction fit in the original sentence</a:t>
            </a:r>
          </a:p>
          <a:p>
            <a:endParaRPr lang="en-US" dirty="0"/>
          </a:p>
          <a:p>
            <a:r>
              <a:rPr lang="en-US" dirty="0" smtClean="0"/>
              <a:t>Take into account the context of a word in relation to the whole sentence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!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5"/>
            <a:ext cx="4062786" cy="30135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0528"/>
            <a:ext cx="6680543" cy="252743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4067944" y="3356992"/>
            <a:ext cx="223224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mean-looking equations but the idea is simple : did you get it 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Can be used :</a:t>
            </a:r>
          </a:p>
          <a:p>
            <a:pPr lvl="1"/>
            <a:r>
              <a:rPr lang="en-US" dirty="0" smtClean="0"/>
              <a:t>Many-to-many (as in seq2seq)</a:t>
            </a:r>
          </a:p>
          <a:p>
            <a:pPr lvl="1"/>
            <a:r>
              <a:rPr lang="en-US" dirty="0" smtClean="0"/>
              <a:t>Many-to-one (as we’ll do in TP)</a:t>
            </a:r>
          </a:p>
          <a:p>
            <a:endParaRPr lang="en-US" dirty="0"/>
          </a:p>
          <a:p>
            <a:r>
              <a:rPr lang="en-US" dirty="0" smtClean="0"/>
              <a:t>Many-to-one : same attention, just one prediction to make, so less hassle about training and more focus on the mechanism.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Attention: do not fear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34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39959"/>
          </a:xfrm>
        </p:spPr>
        <p:txBody>
          <a:bodyPr>
            <a:normAutofit/>
          </a:bodyPr>
          <a:lstStyle/>
          <a:p>
            <a:r>
              <a:rPr lang="en-US" dirty="0" smtClean="0"/>
              <a:t>Encode words in a numerical format</a:t>
            </a:r>
          </a:p>
          <a:p>
            <a:pPr lvl="1"/>
            <a:r>
              <a:rPr lang="en-US" dirty="0" smtClean="0"/>
              <a:t>One-hot-encoding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OHE is a vector of the size of the vocabulary, with 1 if it is that word and 0 otherwise</a:t>
            </a:r>
          </a:p>
          <a:p>
            <a:pPr lvl="1"/>
            <a:r>
              <a:rPr lang="en-US" dirty="0" smtClean="0"/>
              <a:t>Knowing which word of the vocab is used based on its “index”, almost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Bonus : what is embedding and why do we use it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9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size of the vocabulary goes up (10 000, 50 000 words), what happens ? </a:t>
            </a:r>
          </a:p>
          <a:p>
            <a:r>
              <a:rPr lang="en-US" dirty="0" smtClean="0"/>
              <a:t>No putting the word in its context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OHE : specificities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64570"/>
              </p:ext>
            </p:extLst>
          </p:nvPr>
        </p:nvGraphicFramePr>
        <p:xfrm>
          <a:off x="971600" y="3140968"/>
          <a:ext cx="6744072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  <a:gridCol w="843009"/>
              </a:tblGrid>
              <a:tr h="327861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27861"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573757">
                <a:tc>
                  <a:txBody>
                    <a:bodyPr/>
                    <a:lstStyle/>
                    <a:p>
                      <a:r>
                        <a:rPr lang="en-US" dirty="0" smtClean="0"/>
                        <a:t>mashed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573757">
                <a:tc>
                  <a:txBody>
                    <a:bodyPr/>
                    <a:lstStyle/>
                    <a:p>
                      <a:r>
                        <a:rPr lang="en-US" dirty="0" smtClean="0"/>
                        <a:t>potatoes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27861"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27861"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27861">
                <a:tc>
                  <a:txBody>
                    <a:bodyPr/>
                    <a:lstStyle/>
                    <a:p>
                      <a:r>
                        <a:rPr lang="en-US" dirty="0" smtClean="0"/>
                        <a:t>your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27861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4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4517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Distributional </a:t>
            </a:r>
            <a:r>
              <a:rPr lang="en-US" dirty="0" err="1" smtClean="0"/>
              <a:t>hyposthesis</a:t>
            </a:r>
            <a:r>
              <a:rPr lang="en-US" dirty="0" smtClean="0"/>
              <a:t> : you know a word by the company it keeps</a:t>
            </a:r>
          </a:p>
          <a:p>
            <a:endParaRPr lang="en-US" dirty="0"/>
          </a:p>
          <a:p>
            <a:r>
              <a:rPr lang="en-US" dirty="0" smtClean="0"/>
              <a:t>Simply put :</a:t>
            </a:r>
          </a:p>
          <a:p>
            <a:pPr lvl="1"/>
            <a:r>
              <a:rPr lang="en-US" dirty="0" smtClean="0"/>
              <a:t>Take a OHE vector</a:t>
            </a:r>
          </a:p>
          <a:p>
            <a:pPr lvl="1"/>
            <a:r>
              <a:rPr lang="en-US" dirty="0" smtClean="0"/>
              <a:t>Run it through a matrix</a:t>
            </a:r>
          </a:p>
          <a:p>
            <a:pPr lvl="1"/>
            <a:r>
              <a:rPr lang="en-US" dirty="0" smtClean="0"/>
              <a:t>Obtain representations of the OHE of another dimension</a:t>
            </a:r>
          </a:p>
          <a:p>
            <a:endParaRPr lang="en-US" dirty="0"/>
          </a:p>
          <a:p>
            <a:r>
              <a:rPr lang="en-US" dirty="0" smtClean="0"/>
              <a:t>The weights are trainable, and optimize the best/most discriminative vector representation of a word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layer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96220"/>
              </p:ext>
            </p:extLst>
          </p:nvPr>
        </p:nvGraphicFramePr>
        <p:xfrm>
          <a:off x="251520" y="4221088"/>
          <a:ext cx="3124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12510"/>
              </p:ext>
            </p:extLst>
          </p:nvPr>
        </p:nvGraphicFramePr>
        <p:xfrm>
          <a:off x="3851920" y="3284984"/>
          <a:ext cx="237626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80838"/>
              </p:ext>
            </p:extLst>
          </p:nvPr>
        </p:nvGraphicFramePr>
        <p:xfrm>
          <a:off x="6444208" y="3573016"/>
          <a:ext cx="2376262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66"/>
                <a:gridCol w="339466"/>
                <a:gridCol w="339466"/>
                <a:gridCol w="339466"/>
                <a:gridCol w="339466"/>
                <a:gridCol w="339466"/>
                <a:gridCol w="339466"/>
              </a:tblGrid>
              <a:tr h="6300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1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data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Non-sequential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34226"/>
            <a:ext cx="2098576" cy="1806742"/>
          </a:xfrm>
        </p:spPr>
      </p:pic>
      <p:pic>
        <p:nvPicPr>
          <p:cNvPr id="1026" name="Picture 2" descr="Time Series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409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MBRES USOAM – USO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975573" cy="19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 the data type of column in pandas python - DataScience Made Si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6" y="4034926"/>
            <a:ext cx="2498529" cy="110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2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30266" y="4892824"/>
            <a:ext cx="4283968" cy="12241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Idea of sequential visual attention (which part is read first ?)</a:t>
            </a:r>
            <a:endParaRPr lang="fr-FR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Non-sequential data can be seen as sequential data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545380" y="6510247"/>
            <a:ext cx="4608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http://karpathy.github.io/2015/05/21/rnn-effectiveness/</a:t>
            </a:r>
            <a:endParaRPr lang="fr-FR" sz="12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1706880" cy="3048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6" y="2336091"/>
            <a:ext cx="3866728" cy="373783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368186" y="1521658"/>
            <a:ext cx="466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Sequentially add colors to the image to generate a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5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716016" y="2978161"/>
            <a:ext cx="3898776" cy="432048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neighbour</a:t>
            </a:r>
            <a:r>
              <a:rPr lang="en-US" dirty="0" smtClean="0"/>
              <a:t> has a nice cat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RNN, Recurrent Neural Network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2" idx="1"/>
            <a:endCxn id="9" idx="3"/>
          </p:cNvCxnSpPr>
          <p:nvPr/>
        </p:nvCxnSpPr>
        <p:spPr>
          <a:xfrm flipH="1">
            <a:off x="3148061" y="3194185"/>
            <a:ext cx="156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99789" y="2317022"/>
            <a:ext cx="24482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/>
              <a:t>= The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neighbour</a:t>
            </a:r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has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4 </a:t>
            </a:r>
            <a:r>
              <a:rPr lang="en-US" dirty="0" smtClean="0"/>
              <a:t> = a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5</a:t>
            </a:r>
            <a:r>
              <a:rPr lang="en-US" dirty="0" smtClean="0"/>
              <a:t> = nice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r>
              <a:rPr lang="en-US" dirty="0" smtClean="0"/>
              <a:t> = cat</a:t>
            </a:r>
            <a:endParaRPr lang="fr-FR" baseline="-25000" dirty="0"/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323528" y="1510051"/>
            <a:ext cx="3898776" cy="4320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mtClean="0"/>
              <a:t>I love mashed potatoes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4" idx="3"/>
            <a:endCxn id="16" idx="1"/>
          </p:cNvCxnSpPr>
          <p:nvPr/>
        </p:nvCxnSpPr>
        <p:spPr>
          <a:xfrm>
            <a:off x="4222304" y="1726075"/>
            <a:ext cx="1814636" cy="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36940" y="1132295"/>
            <a:ext cx="244827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/>
              <a:t>= I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love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mashed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4 =</a:t>
            </a:r>
            <a:r>
              <a:rPr lang="en-US" dirty="0" smtClean="0"/>
              <a:t> potatoes</a:t>
            </a:r>
            <a:endParaRPr lang="fr-FR" baseline="-25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56692" y="4365104"/>
            <a:ext cx="812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 to every word x</a:t>
            </a:r>
            <a:r>
              <a:rPr lang="en-US" baseline="-25000" dirty="0" smtClean="0"/>
              <a:t>i </a:t>
            </a:r>
            <a:r>
              <a:rPr lang="en-US" dirty="0" smtClean="0"/>
              <a:t> a numerical vector called an embedding (or vector representation) to be able to process it.</a:t>
            </a:r>
            <a:endParaRPr lang="fr-FR" baseline="-250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" t="12120" r="23923" b="-3951"/>
          <a:stretch/>
        </p:blipFill>
        <p:spPr>
          <a:xfrm>
            <a:off x="5129622" y="4900988"/>
            <a:ext cx="3593207" cy="18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450912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/>
              <a:t>t</a:t>
            </a:r>
            <a:r>
              <a:rPr lang="en-US" dirty="0" smtClean="0"/>
              <a:t> = words of input sentence</a:t>
            </a:r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r>
              <a:rPr lang="en-US" dirty="0" smtClean="0"/>
              <a:t> = hidden state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7" y="1268760"/>
            <a:ext cx="7402773" cy="27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229600" cy="2952327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4509120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words of input sentence</a:t>
            </a:r>
          </a:p>
          <a:p>
            <a:r>
              <a:rPr lang="en-US" dirty="0" smtClean="0"/>
              <a:t>h</a:t>
            </a:r>
            <a:r>
              <a:rPr lang="en-US" baseline="-25000" dirty="0"/>
              <a:t>i</a:t>
            </a:r>
            <a:r>
              <a:rPr lang="en-US" dirty="0" smtClean="0"/>
              <a:t> = hidden state</a:t>
            </a:r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hidden sequence, words of input “encoded” by the network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H</a:t>
            </a:r>
            <a:r>
              <a:rPr lang="en-US" dirty="0" smtClean="0"/>
              <a:t>, W</a:t>
            </a:r>
            <a:r>
              <a:rPr lang="en-US" baseline="-25000" dirty="0" smtClean="0"/>
              <a:t>Y</a:t>
            </a:r>
            <a:r>
              <a:rPr lang="en-US" dirty="0" smtClean="0"/>
              <a:t>, W</a:t>
            </a:r>
            <a:r>
              <a:rPr lang="en-US" baseline="-25000" dirty="0" smtClean="0"/>
              <a:t>X</a:t>
            </a:r>
            <a:r>
              <a:rPr lang="en-US" dirty="0" smtClean="0"/>
              <a:t> = weight matrixes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id</a:t>
            </a:r>
            <a:r>
              <a:rPr lang="en-US" dirty="0" smtClean="0"/>
              <a:t> = hidden neurons, </a:t>
            </a:r>
            <a:r>
              <a:rPr lang="en-US" dirty="0" err="1" smtClean="0"/>
              <a:t>tanh</a:t>
            </a:r>
            <a:r>
              <a:rPr lang="en-US" dirty="0" smtClean="0"/>
              <a:t> activated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0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some idea of context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Can deal with sequential data of any length (it is always the same W,U,V matrices being updated )</a:t>
            </a:r>
          </a:p>
          <a:p>
            <a:endParaRPr lang="en-US" dirty="0" smtClean="0"/>
          </a:p>
          <a:p>
            <a:r>
              <a:rPr lang="en-US" dirty="0" smtClean="0"/>
              <a:t>Last hidden state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r>
              <a:rPr lang="en-US" dirty="0" smtClean="0"/>
              <a:t> gives a representation of the whole sentence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is a good idea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0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23936"/>
          </a:xfrm>
        </p:spPr>
        <p:txBody>
          <a:bodyPr/>
          <a:lstStyle/>
          <a:p>
            <a:r>
              <a:rPr lang="en-US" dirty="0" smtClean="0"/>
              <a:t>Vanishing gradient or exploding gradient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See TP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Very short term memory (usually only what comes two to three word before)</a:t>
            </a:r>
          </a:p>
          <a:p>
            <a:pPr>
              <a:buFont typeface="Symbol"/>
              <a:buChar char="Þ"/>
            </a:pPr>
            <a:r>
              <a:rPr lang="en-US" dirty="0" smtClean="0"/>
              <a:t>only suited to some applications</a:t>
            </a:r>
          </a:p>
          <a:p>
            <a:pPr>
              <a:buFont typeface="Symbol"/>
              <a:buChar char="Þ"/>
            </a:pPr>
            <a:endParaRPr lang="en-US" dirty="0" smtClean="0"/>
          </a:p>
          <a:p>
            <a:pPr>
              <a:buFont typeface="Symbol"/>
              <a:buChar char="Þ"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has issues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229600" cy="309208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LSTM, just an RNN with gates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4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525</TotalTime>
  <Words>667</Words>
  <Application>Microsoft Office PowerPoint</Application>
  <PresentationFormat>Affichage à l'écran (4:3)</PresentationFormat>
  <Paragraphs>172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Rotonde</vt:lpstr>
      <vt:lpstr>RNN, LSTM, Attention</vt:lpstr>
      <vt:lpstr>Sequential data ?</vt:lpstr>
      <vt:lpstr>Non-sequential data can be seen as sequential data</vt:lpstr>
      <vt:lpstr>RNN, Recurrent Neural Network</vt:lpstr>
      <vt:lpstr>RNN</vt:lpstr>
      <vt:lpstr>RNN</vt:lpstr>
      <vt:lpstr>RNN is a good idea</vt:lpstr>
      <vt:lpstr>RNN has issues</vt:lpstr>
      <vt:lpstr>LSTM, just an RNN with gates</vt:lpstr>
      <vt:lpstr>Gates of LSTM</vt:lpstr>
      <vt:lpstr>LSTM : pros and cons</vt:lpstr>
      <vt:lpstr>Sequence-to-sequence models</vt:lpstr>
      <vt:lpstr>Seq2seq : issues</vt:lpstr>
      <vt:lpstr>Attention !</vt:lpstr>
      <vt:lpstr>Attention !</vt:lpstr>
      <vt:lpstr>Attention: do not fear</vt:lpstr>
      <vt:lpstr>Bonus : what is embedding and why do we use it ?</vt:lpstr>
      <vt:lpstr>OHE : specificities</vt:lpstr>
      <vt:lpstr>Embedding layer</vt:lpstr>
    </vt:vector>
  </TitlesOfParts>
  <Company>SIPA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RNN, LSTM, Attention</dc:title>
  <dc:creator>MALLART Cyrielle</dc:creator>
  <cp:lastModifiedBy>MALLART Cyrielle</cp:lastModifiedBy>
  <cp:revision>15</cp:revision>
  <dcterms:created xsi:type="dcterms:W3CDTF">2020-10-27T10:04:14Z</dcterms:created>
  <dcterms:modified xsi:type="dcterms:W3CDTF">2020-10-28T12:55:33Z</dcterms:modified>
</cp:coreProperties>
</file>