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6" r:id="rId6"/>
    <p:sldId id="265" r:id="rId7"/>
    <p:sldId id="261" r:id="rId8"/>
    <p:sldId id="267" r:id="rId9"/>
    <p:sldId id="260" r:id="rId10"/>
    <p:sldId id="268" r:id="rId11"/>
    <p:sldId id="269" r:id="rId12"/>
    <p:sldId id="262" r:id="rId13"/>
    <p:sldId id="270" r:id="rId14"/>
    <p:sldId id="263" r:id="rId15"/>
    <p:sldId id="271" r:id="rId16"/>
    <p:sldId id="264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72" y="-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F28E6AC-4D29-4AD6-BF53-C371E01B36E1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D77942-1687-4358-9E68-EFEA8B10CA6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28E6AC-4D29-4AD6-BF53-C371E01B36E1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D77942-1687-4358-9E68-EFEA8B10CA6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28E6AC-4D29-4AD6-BF53-C371E01B36E1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D77942-1687-4358-9E68-EFEA8B10CA6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28E6AC-4D29-4AD6-BF53-C371E01B36E1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D77942-1687-4358-9E68-EFEA8B10CA6B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28E6AC-4D29-4AD6-BF53-C371E01B36E1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D77942-1687-4358-9E68-EFEA8B10CA6B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28E6AC-4D29-4AD6-BF53-C371E01B36E1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D77942-1687-4358-9E68-EFEA8B10CA6B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28E6AC-4D29-4AD6-BF53-C371E01B36E1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D77942-1687-4358-9E68-EFEA8B10CA6B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28E6AC-4D29-4AD6-BF53-C371E01B36E1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D77942-1687-4358-9E68-EFEA8B10CA6B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28E6AC-4D29-4AD6-BF53-C371E01B36E1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D77942-1687-4358-9E68-EFEA8B10CA6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F28E6AC-4D29-4AD6-BF53-C371E01B36E1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D77942-1687-4358-9E68-EFEA8B10CA6B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F28E6AC-4D29-4AD6-BF53-C371E01B36E1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3D77942-1687-4358-9E68-EFEA8B10CA6B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F28E6AC-4D29-4AD6-BF53-C371E01B36E1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3D77942-1687-4358-9E68-EFEA8B10CA6B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RNN, LSTM, Attention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 how to deal with sequential data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019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23" r="33524"/>
          <a:stretch/>
        </p:blipFill>
        <p:spPr>
          <a:xfrm>
            <a:off x="506580" y="1474724"/>
            <a:ext cx="4500500" cy="4677318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Gates of LSTM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330864" y="3042227"/>
            <a:ext cx="537517" cy="480503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18138" y="3042227"/>
            <a:ext cx="817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135863" y="2753625"/>
            <a:ext cx="558850" cy="2223856"/>
          </a:xfrm>
          <a:prstGeom prst="rect">
            <a:avLst/>
          </a:prstGeom>
          <a:noFill/>
          <a:ln w="76200" cmpd="sng"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766719" y="2723708"/>
            <a:ext cx="1152129" cy="2265499"/>
          </a:xfrm>
          <a:prstGeom prst="rect">
            <a:avLst/>
          </a:prstGeom>
          <a:noFill/>
          <a:ln w="76200" cmpd="sng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009063" y="2723708"/>
            <a:ext cx="1524943" cy="2244248"/>
          </a:xfrm>
          <a:prstGeom prst="rect">
            <a:avLst/>
          </a:prstGeom>
          <a:noFill/>
          <a:ln w="76200" cmpd="sng"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>
            <a:stCxn id="16" idx="2"/>
            <a:endCxn id="8" idx="0"/>
          </p:cNvCxnSpPr>
          <p:nvPr/>
        </p:nvCxnSpPr>
        <p:spPr>
          <a:xfrm>
            <a:off x="1391710" y="1955888"/>
            <a:ext cx="23578" cy="79773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599622" y="158655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Forget gate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4534006" y="2140554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gate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1642858" y="1955888"/>
            <a:ext cx="150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nput gate</a:t>
            </a:r>
            <a:endParaRPr lang="fr-FR" dirty="0"/>
          </a:p>
        </p:txBody>
      </p:sp>
      <p:cxnSp>
        <p:nvCxnSpPr>
          <p:cNvPr id="24" name="Connecteur droit avec flèche 23"/>
          <p:cNvCxnSpPr>
            <a:stCxn id="19" idx="2"/>
            <a:endCxn id="9" idx="0"/>
          </p:cNvCxnSpPr>
          <p:nvPr/>
        </p:nvCxnSpPr>
        <p:spPr>
          <a:xfrm flipH="1">
            <a:off x="2342784" y="2325220"/>
            <a:ext cx="51854" cy="398488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8" idx="2"/>
            <a:endCxn id="10" idx="3"/>
          </p:cNvCxnSpPr>
          <p:nvPr/>
        </p:nvCxnSpPr>
        <p:spPr>
          <a:xfrm flipH="1">
            <a:off x="4534006" y="2509886"/>
            <a:ext cx="813408" cy="1335946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Imag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603" y="1771222"/>
            <a:ext cx="2910230" cy="40827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43" name="Image 4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57"/>
          <a:stretch/>
        </p:blipFill>
        <p:spPr>
          <a:xfrm>
            <a:off x="7385526" y="3804241"/>
            <a:ext cx="1553307" cy="441998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220" y="2924944"/>
            <a:ext cx="3106613" cy="611274"/>
          </a:xfrm>
          <a:prstGeom prst="rect">
            <a:avLst/>
          </a:prstGeom>
          <a:ln w="19050">
            <a:solidFill>
              <a:srgbClr val="92D050"/>
            </a:solidFill>
          </a:ln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797152"/>
            <a:ext cx="2202371" cy="563929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  <p:pic>
        <p:nvPicPr>
          <p:cNvPr id="46" name="Image 4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68"/>
          <a:stretch/>
        </p:blipFill>
        <p:spPr>
          <a:xfrm>
            <a:off x="6894906" y="3804241"/>
            <a:ext cx="490620" cy="441998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47" name="Rectangle 46"/>
          <p:cNvSpPr/>
          <p:nvPr/>
        </p:nvSpPr>
        <p:spPr>
          <a:xfrm flipH="1">
            <a:off x="7368215" y="3830348"/>
            <a:ext cx="45719" cy="390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23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 : pros and cons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Helps solving the vanishing gradient issue</a:t>
            </a:r>
          </a:p>
          <a:p>
            <a:endParaRPr lang="en-US" dirty="0" smtClean="0"/>
          </a:p>
          <a:p>
            <a:r>
              <a:rPr lang="en-US" dirty="0" smtClean="0"/>
              <a:t>Retains past events in the long-term</a:t>
            </a:r>
          </a:p>
          <a:p>
            <a:endParaRPr lang="en-US" dirty="0"/>
          </a:p>
          <a:p>
            <a:r>
              <a:rPr lang="en-US" dirty="0" smtClean="0"/>
              <a:t>Gives a vector representation of the whole sentence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May lose memory of the beginning of the sentence if it is long</a:t>
            </a:r>
          </a:p>
          <a:p>
            <a:endParaRPr lang="en-US" dirty="0"/>
          </a:p>
          <a:p>
            <a:r>
              <a:rPr lang="en-US" dirty="0" smtClean="0"/>
              <a:t>Does no take context into account (for prediction of a word, classification of discourse,…)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001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15558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Historically : machine translation, auto captioning</a:t>
            </a:r>
          </a:p>
          <a:p>
            <a:r>
              <a:rPr lang="en-US" dirty="0" smtClean="0"/>
              <a:t>2 LSTM one after the other</a:t>
            </a:r>
          </a:p>
          <a:p>
            <a:r>
              <a:rPr lang="en-US" dirty="0" smtClean="0"/>
              <a:t>In the middle : the context vector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Sequence-to-sequence models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356992"/>
            <a:ext cx="5486400" cy="22021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39752" y="3197942"/>
            <a:ext cx="2448272" cy="2679330"/>
          </a:xfrm>
          <a:prstGeom prst="rect">
            <a:avLst/>
          </a:prstGeom>
          <a:noFill/>
          <a:ln cmpd="sng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Encoding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8104" y="3197942"/>
            <a:ext cx="2160240" cy="2679330"/>
          </a:xfrm>
          <a:prstGeom prst="rect">
            <a:avLst/>
          </a:prstGeom>
          <a:noFill/>
          <a:ln cmpd="sng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Decoding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6012160" y="3717032"/>
            <a:ext cx="360040" cy="7410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6544580" y="3717032"/>
            <a:ext cx="360040" cy="7410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8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Bottleneck : context vector </a:t>
            </a:r>
            <a:r>
              <a:rPr lang="en-US" i="1" dirty="0" smtClean="0"/>
              <a:t>c</a:t>
            </a:r>
          </a:p>
          <a:p>
            <a:endParaRPr lang="en-US" dirty="0"/>
          </a:p>
          <a:p>
            <a:r>
              <a:rPr lang="en-US" dirty="0" smtClean="0"/>
              <a:t>It is enough to keep the general idea of a sentence</a:t>
            </a:r>
          </a:p>
          <a:p>
            <a:endParaRPr lang="en-US" dirty="0"/>
          </a:p>
          <a:p>
            <a:r>
              <a:rPr lang="en-US" dirty="0" smtClean="0"/>
              <a:t>But rather bad for fine-grained translations, or video captioning.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Seq2seq : issues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139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 !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665" y="2733680"/>
            <a:ext cx="5560318" cy="4124320"/>
          </a:xfrm>
          <a:prstGeom prst="rect">
            <a:avLst/>
          </a:prstGeom>
        </p:spPr>
      </p:pic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251520" y="1412776"/>
            <a:ext cx="3312368" cy="48245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Weight every prediction by not only the previous prediction, but by how well the previous prediction fit in the original sentence</a:t>
            </a:r>
          </a:p>
          <a:p>
            <a:endParaRPr lang="en-US" dirty="0"/>
          </a:p>
          <a:p>
            <a:r>
              <a:rPr lang="en-US" dirty="0" smtClean="0"/>
              <a:t>Take into account the context of a word in relation to the whole sentence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376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 !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5"/>
            <a:ext cx="4062786" cy="301353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70528"/>
            <a:ext cx="6680543" cy="2527430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>
            <a:off x="4067944" y="3356992"/>
            <a:ext cx="2232248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61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Bonus : what is embedding and why do we use it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999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data ?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Non-sequential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Sequential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334226"/>
            <a:ext cx="2098576" cy="1806742"/>
          </a:xfrm>
        </p:spPr>
      </p:pic>
      <p:pic>
        <p:nvPicPr>
          <p:cNvPr id="1026" name="Picture 2" descr="Time Series Icons - Download Free Vector Icons | Noun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14096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MBRES USOAM – USO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1975573" cy="197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t the data type of column in pandas python - DataScience Made Simp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476" y="4034926"/>
            <a:ext cx="2498529" cy="110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29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>
          <a:xfrm>
            <a:off x="30266" y="4892824"/>
            <a:ext cx="4283968" cy="1224136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dirty="0" smtClean="0"/>
              <a:t>Idea of sequential visual attention (which part is read first ?)</a:t>
            </a:r>
            <a:endParaRPr lang="fr-FR" dirty="0"/>
          </a:p>
        </p:txBody>
      </p:sp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Non-sequential data can be seen as sequential data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4545380" y="6510247"/>
            <a:ext cx="46085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/>
              <a:t>http://karpathy.github.io/2015/05/21/rnn-effectiveness/</a:t>
            </a:r>
            <a:endParaRPr lang="fr-FR" sz="1200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844824"/>
            <a:ext cx="1706880" cy="30480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186" y="2336091"/>
            <a:ext cx="3866728" cy="3737837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4368186" y="1521658"/>
            <a:ext cx="4668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Sequentially add colors to the image to generate a 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451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716016" y="2978161"/>
            <a:ext cx="3898776" cy="432048"/>
          </a:xfrm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neighbour</a:t>
            </a:r>
            <a:r>
              <a:rPr lang="en-US" dirty="0" smtClean="0"/>
              <a:t> has a nice cat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RNN, Recurrent Neural Network</a:t>
            </a:r>
            <a:endParaRPr lang="fr-FR" dirty="0"/>
          </a:p>
        </p:txBody>
      </p:sp>
      <p:cxnSp>
        <p:nvCxnSpPr>
          <p:cNvPr id="6" name="Connecteur droit avec flèche 5"/>
          <p:cNvCxnSpPr>
            <a:stCxn id="2" idx="1"/>
            <a:endCxn id="9" idx="3"/>
          </p:cNvCxnSpPr>
          <p:nvPr/>
        </p:nvCxnSpPr>
        <p:spPr>
          <a:xfrm flipH="1">
            <a:off x="3148061" y="3194185"/>
            <a:ext cx="15679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699789" y="2317022"/>
            <a:ext cx="2448272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 </a:t>
            </a:r>
            <a:r>
              <a:rPr lang="en-US" dirty="0" smtClean="0"/>
              <a:t>= The</a:t>
            </a:r>
          </a:p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= </a:t>
            </a:r>
            <a:r>
              <a:rPr lang="en-US" dirty="0" err="1" smtClean="0"/>
              <a:t>neighbour</a:t>
            </a:r>
            <a:endParaRPr lang="en-US" dirty="0" smtClean="0"/>
          </a:p>
          <a:p>
            <a:r>
              <a:rPr lang="en-US" dirty="0" smtClean="0"/>
              <a:t>X</a:t>
            </a:r>
            <a:r>
              <a:rPr lang="en-US" baseline="-25000" dirty="0" smtClean="0"/>
              <a:t>3</a:t>
            </a:r>
            <a:r>
              <a:rPr lang="en-US" dirty="0" smtClean="0"/>
              <a:t> = has</a:t>
            </a:r>
          </a:p>
          <a:p>
            <a:r>
              <a:rPr lang="en-US" dirty="0" smtClean="0"/>
              <a:t>X</a:t>
            </a:r>
            <a:r>
              <a:rPr lang="en-US" baseline="-25000" dirty="0" smtClean="0"/>
              <a:t>4 </a:t>
            </a:r>
            <a:r>
              <a:rPr lang="en-US" dirty="0" smtClean="0"/>
              <a:t> = a</a:t>
            </a:r>
          </a:p>
          <a:p>
            <a:r>
              <a:rPr lang="en-US" dirty="0" smtClean="0"/>
              <a:t>X</a:t>
            </a:r>
            <a:r>
              <a:rPr lang="en-US" baseline="-25000" dirty="0" smtClean="0"/>
              <a:t>5</a:t>
            </a:r>
            <a:r>
              <a:rPr lang="en-US" dirty="0" smtClean="0"/>
              <a:t> = nice</a:t>
            </a:r>
          </a:p>
          <a:p>
            <a:r>
              <a:rPr lang="en-US" dirty="0" smtClean="0"/>
              <a:t>X</a:t>
            </a:r>
            <a:r>
              <a:rPr lang="en-US" baseline="-25000" dirty="0" smtClean="0"/>
              <a:t>6</a:t>
            </a:r>
            <a:r>
              <a:rPr lang="en-US" dirty="0" smtClean="0"/>
              <a:t> = cat</a:t>
            </a:r>
            <a:endParaRPr lang="fr-FR" baseline="-25000" dirty="0"/>
          </a:p>
        </p:txBody>
      </p:sp>
      <p:sp>
        <p:nvSpPr>
          <p:cNvPr id="14" name="Espace réservé du contenu 1"/>
          <p:cNvSpPr txBox="1">
            <a:spLocks/>
          </p:cNvSpPr>
          <p:nvPr/>
        </p:nvSpPr>
        <p:spPr>
          <a:xfrm>
            <a:off x="323528" y="1510051"/>
            <a:ext cx="3898776" cy="43204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92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en-US" smtClean="0"/>
              <a:t>I love mashed potatoes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14" idx="3"/>
            <a:endCxn id="16" idx="1"/>
          </p:cNvCxnSpPr>
          <p:nvPr/>
        </p:nvCxnSpPr>
        <p:spPr>
          <a:xfrm>
            <a:off x="4222304" y="1726075"/>
            <a:ext cx="1814636" cy="6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036940" y="1132295"/>
            <a:ext cx="244827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 </a:t>
            </a:r>
            <a:r>
              <a:rPr lang="en-US" dirty="0" smtClean="0"/>
              <a:t>= I</a:t>
            </a:r>
          </a:p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= love</a:t>
            </a:r>
          </a:p>
          <a:p>
            <a:r>
              <a:rPr lang="en-US" dirty="0" smtClean="0"/>
              <a:t>X</a:t>
            </a:r>
            <a:r>
              <a:rPr lang="en-US" baseline="-25000" dirty="0" smtClean="0"/>
              <a:t>3</a:t>
            </a:r>
            <a:r>
              <a:rPr lang="en-US" dirty="0" smtClean="0"/>
              <a:t> = mashed</a:t>
            </a:r>
          </a:p>
          <a:p>
            <a:r>
              <a:rPr lang="en-US" dirty="0" smtClean="0"/>
              <a:t>X</a:t>
            </a:r>
            <a:r>
              <a:rPr lang="en-US" baseline="-25000" dirty="0" smtClean="0"/>
              <a:t>4 =</a:t>
            </a:r>
            <a:r>
              <a:rPr lang="en-US" dirty="0" smtClean="0"/>
              <a:t> potatoes</a:t>
            </a:r>
            <a:endParaRPr lang="fr-FR" baseline="-25000" dirty="0"/>
          </a:p>
        </p:txBody>
      </p:sp>
      <p:sp>
        <p:nvSpPr>
          <p:cNvPr id="23" name="ZoneTexte 22"/>
          <p:cNvSpPr txBox="1"/>
          <p:nvPr/>
        </p:nvSpPr>
        <p:spPr>
          <a:xfrm>
            <a:off x="356692" y="4365104"/>
            <a:ext cx="8128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Associate to every word x</a:t>
            </a:r>
            <a:r>
              <a:rPr lang="en-US" baseline="-25000" dirty="0" smtClean="0"/>
              <a:t>i </a:t>
            </a:r>
            <a:r>
              <a:rPr lang="en-US" dirty="0" smtClean="0"/>
              <a:t> a numerical vector called an embedding (or vector representation) to be able to process it.</a:t>
            </a:r>
            <a:endParaRPr lang="fr-FR" baseline="-25000" dirty="0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" t="12120" r="23923" b="-3951"/>
          <a:stretch/>
        </p:blipFill>
        <p:spPr>
          <a:xfrm>
            <a:off x="5129622" y="4900988"/>
            <a:ext cx="3593207" cy="180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5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55576" y="4509120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</a:t>
            </a:r>
            <a:r>
              <a:rPr lang="en-US" baseline="-25000" dirty="0" err="1"/>
              <a:t>t</a:t>
            </a:r>
            <a:r>
              <a:rPr lang="en-US" dirty="0" smtClean="0"/>
              <a:t> = words of input sentence</a:t>
            </a:r>
          </a:p>
          <a:p>
            <a:r>
              <a:rPr lang="en-US" dirty="0" err="1" smtClean="0"/>
              <a:t>h</a:t>
            </a:r>
            <a:r>
              <a:rPr lang="en-US" baseline="-25000" dirty="0" err="1" smtClean="0"/>
              <a:t>t</a:t>
            </a:r>
            <a:r>
              <a:rPr lang="en-US" dirty="0" smtClean="0"/>
              <a:t> = hidden state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17" y="1268760"/>
            <a:ext cx="7402773" cy="277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1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12776"/>
            <a:ext cx="8229600" cy="2952327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55576" y="4509120"/>
            <a:ext cx="7704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= words of input sentence</a:t>
            </a:r>
          </a:p>
          <a:p>
            <a:r>
              <a:rPr lang="en-US" dirty="0" smtClean="0"/>
              <a:t>h</a:t>
            </a:r>
            <a:r>
              <a:rPr lang="en-US" baseline="-25000" dirty="0"/>
              <a:t>i</a:t>
            </a:r>
            <a:r>
              <a:rPr lang="en-US" dirty="0" smtClean="0"/>
              <a:t> = hidden state</a:t>
            </a:r>
          </a:p>
          <a:p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 = hidden sequence, words of input “encoded” by the network</a:t>
            </a:r>
          </a:p>
          <a:p>
            <a:r>
              <a:rPr lang="en-US" dirty="0" smtClean="0"/>
              <a:t>W</a:t>
            </a:r>
            <a:r>
              <a:rPr lang="en-US" baseline="-25000" dirty="0" smtClean="0"/>
              <a:t>H</a:t>
            </a:r>
            <a:r>
              <a:rPr lang="en-US" dirty="0" smtClean="0"/>
              <a:t>, W</a:t>
            </a:r>
            <a:r>
              <a:rPr lang="en-US" baseline="-25000" dirty="0" smtClean="0"/>
              <a:t>Y</a:t>
            </a:r>
            <a:r>
              <a:rPr lang="en-US" dirty="0" smtClean="0"/>
              <a:t>, W</a:t>
            </a:r>
            <a:r>
              <a:rPr lang="en-US" baseline="-25000" dirty="0" smtClean="0"/>
              <a:t>X</a:t>
            </a:r>
            <a:r>
              <a:rPr lang="en-US" dirty="0" smtClean="0"/>
              <a:t> = weight matrixes</a:t>
            </a:r>
          </a:p>
          <a:p>
            <a:r>
              <a:rPr lang="en-US" dirty="0" smtClean="0"/>
              <a:t>a</a:t>
            </a:r>
            <a:r>
              <a:rPr lang="en-US" baseline="-25000" dirty="0" smtClean="0"/>
              <a:t>id</a:t>
            </a:r>
            <a:r>
              <a:rPr lang="en-US" dirty="0" smtClean="0"/>
              <a:t> = hidden neurons, </a:t>
            </a:r>
            <a:r>
              <a:rPr lang="en-US" dirty="0" err="1" smtClean="0"/>
              <a:t>tanh</a:t>
            </a:r>
            <a:r>
              <a:rPr lang="en-US" dirty="0" smtClean="0"/>
              <a:t> activated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505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some idea of context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Can deal with sequential data of any length (it is always the same W,U,V matrices being updated )</a:t>
            </a:r>
          </a:p>
          <a:p>
            <a:endParaRPr lang="en-US" dirty="0" smtClean="0"/>
          </a:p>
          <a:p>
            <a:r>
              <a:rPr lang="en-US" dirty="0" smtClean="0"/>
              <a:t>Last hidden state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T</a:t>
            </a:r>
            <a:r>
              <a:rPr lang="en-US" dirty="0" smtClean="0"/>
              <a:t> gives a representation of the whole sentence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 is a good idea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804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323936"/>
          </a:xfrm>
        </p:spPr>
        <p:txBody>
          <a:bodyPr/>
          <a:lstStyle/>
          <a:p>
            <a:r>
              <a:rPr lang="en-US" dirty="0" smtClean="0"/>
              <a:t>Vanishing gradient or exploding gradient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See TP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Very short term memory (usually only what comes two to three word before)</a:t>
            </a:r>
          </a:p>
          <a:p>
            <a:pPr>
              <a:buFont typeface="Symbol"/>
              <a:buChar char="Þ"/>
            </a:pPr>
            <a:r>
              <a:rPr lang="en-US" dirty="0" smtClean="0"/>
              <a:t>only suited to some applications</a:t>
            </a:r>
          </a:p>
          <a:p>
            <a:pPr>
              <a:buFont typeface="Symbol"/>
              <a:buChar char="Þ"/>
            </a:pPr>
            <a:endParaRPr lang="en-US" dirty="0" smtClean="0"/>
          </a:p>
          <a:p>
            <a:pPr>
              <a:buFont typeface="Symbol"/>
              <a:buChar char="Þ"/>
            </a:pP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 has issues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745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44824"/>
            <a:ext cx="8229600" cy="3092089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LSTM, just an RNN with gates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145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415</TotalTime>
  <Words>421</Words>
  <Application>Microsoft Office PowerPoint</Application>
  <PresentationFormat>Affichage à l'écran (4:3)</PresentationFormat>
  <Paragraphs>81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Rotonde</vt:lpstr>
      <vt:lpstr>RNN, LSTM, Attention</vt:lpstr>
      <vt:lpstr>Sequential data ?</vt:lpstr>
      <vt:lpstr>Non-sequential data can be seen as sequential data</vt:lpstr>
      <vt:lpstr>RNN, Recurrent Neural Network</vt:lpstr>
      <vt:lpstr>RNN</vt:lpstr>
      <vt:lpstr>RNN</vt:lpstr>
      <vt:lpstr>RNN is a good idea</vt:lpstr>
      <vt:lpstr>RNN has issues</vt:lpstr>
      <vt:lpstr>LSTM, just an RNN with gates</vt:lpstr>
      <vt:lpstr>Gates of LSTM</vt:lpstr>
      <vt:lpstr>LSTM : pros and cons</vt:lpstr>
      <vt:lpstr>Sequence-to-sequence models</vt:lpstr>
      <vt:lpstr>Seq2seq : issues</vt:lpstr>
      <vt:lpstr>Attention !</vt:lpstr>
      <vt:lpstr>Attention !</vt:lpstr>
      <vt:lpstr>Bonus : what is embedding and why do we use it ?</vt:lpstr>
    </vt:vector>
  </TitlesOfParts>
  <Company>SIPA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RNN, LSTM, Attention</dc:title>
  <dc:creator>MALLART Cyrielle</dc:creator>
  <cp:lastModifiedBy>MALLART Cyrielle</cp:lastModifiedBy>
  <cp:revision>11</cp:revision>
  <dcterms:created xsi:type="dcterms:W3CDTF">2020-10-27T10:04:14Z</dcterms:created>
  <dcterms:modified xsi:type="dcterms:W3CDTF">2020-10-27T16:59:25Z</dcterms:modified>
</cp:coreProperties>
</file>