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6" roundtripDataSignature="AMtx7mi0zeSQcS349QjEE0P6cipO+3Z0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C514FF-F32A-4BF4-9098-D0A326233BEB}">
  <a:tblStyle styleId="{7AC514FF-F32A-4BF4-9098-D0A326233B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5e263c242_2_1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g2a5e263c242_2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g2a5e263c242_2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5e263c242_2_13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g2a5e263c242_2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g2a5e263c242_2_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5e263c242_2_15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g2a5e263c242_2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g2a5e263c242_2_1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5e263c242_2_18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g2a5e263c242_2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2a5e263c242_2_1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5e263c242_2_19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g2a5e263c242_2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2a5e263c242_2_1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5f2345516_0_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g2a5f2345516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g2a5f2345516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5f2345516_0_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g2a5f2345516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g2a5f2345516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5f2345516_0_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g2a5f2345516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g2a5f2345516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5e263c242_2_20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g2a5e263c242_2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g2a5e263c242_2_2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5f2345516_0_4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g2a5f2345516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2a5f2345516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5e263c242_2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g2a5e263c242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g2a5e263c242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5e263c242_2_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g2a5e263c242_2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g2a5e263c242_2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5e263c242_2_5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g2a5e263c242_2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g2a5e263c242_2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5e263c242_2_6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g2a5e263c242_2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g2a5e263c242_2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5e263c242_2_9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g2a5e263c242_2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g2a5e263c242_2_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5e263c242_2_10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g2a5e263c242_2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2a5e263c242_2_1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5e263c242_2_1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g2a5e263c242_2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g2a5e263c242_2_1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/>
          <p:nvPr/>
        </p:nvSpPr>
        <p:spPr>
          <a:xfrm>
            <a:off x="0" y="17463"/>
            <a:ext cx="9144000" cy="21717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609600" y="2724150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9"/>
          <p:cNvSpPr txBox="1"/>
          <p:nvPr>
            <p:ph type="ctrTitle"/>
          </p:nvPr>
        </p:nvSpPr>
        <p:spPr>
          <a:xfrm>
            <a:off x="610496" y="1217613"/>
            <a:ext cx="6858000" cy="971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609600" y="666750"/>
            <a:ext cx="5727247" cy="3429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type="title"/>
          </p:nvPr>
        </p:nvSpPr>
        <p:spPr>
          <a:xfrm>
            <a:off x="6477000" y="666750"/>
            <a:ext cx="2514600" cy="34290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628650" y="361950"/>
            <a:ext cx="7886700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628650" y="1352550"/>
            <a:ext cx="78867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1"/>
          <p:cNvSpPr txBox="1"/>
          <p:nvPr>
            <p:ph type="title"/>
          </p:nvPr>
        </p:nvSpPr>
        <p:spPr>
          <a:xfrm>
            <a:off x="623888" y="1047750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" type="body"/>
          </p:nvPr>
        </p:nvSpPr>
        <p:spPr>
          <a:xfrm>
            <a:off x="623888" y="3187303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628650" y="666750"/>
            <a:ext cx="78867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628650" y="1369219"/>
            <a:ext cx="3886200" cy="2726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4629150" y="1369219"/>
            <a:ext cx="3886200" cy="2726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3"/>
          <p:cNvSpPr txBox="1"/>
          <p:nvPr>
            <p:ph type="title"/>
          </p:nvPr>
        </p:nvSpPr>
        <p:spPr>
          <a:xfrm>
            <a:off x="629841" y="147520"/>
            <a:ext cx="7886700" cy="8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8" name="Google Shape;38;p13"/>
          <p:cNvSpPr txBox="1"/>
          <p:nvPr>
            <p:ph idx="2" type="body"/>
          </p:nvPr>
        </p:nvSpPr>
        <p:spPr>
          <a:xfrm>
            <a:off x="629842" y="1878806"/>
            <a:ext cx="3868340" cy="2293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0" name="Google Shape;40;p13"/>
          <p:cNvSpPr txBox="1"/>
          <p:nvPr>
            <p:ph idx="4" type="body"/>
          </p:nvPr>
        </p:nvSpPr>
        <p:spPr>
          <a:xfrm>
            <a:off x="4629150" y="1878807"/>
            <a:ext cx="3887391" cy="2293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"/>
          <p:cNvSpPr txBox="1"/>
          <p:nvPr>
            <p:ph type="title"/>
          </p:nvPr>
        </p:nvSpPr>
        <p:spPr>
          <a:xfrm>
            <a:off x="555625" y="666750"/>
            <a:ext cx="78867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6"/>
          <p:cNvSpPr txBox="1"/>
          <p:nvPr>
            <p:ph type="title"/>
          </p:nvPr>
        </p:nvSpPr>
        <p:spPr>
          <a:xfrm>
            <a:off x="623979" y="590550"/>
            <a:ext cx="2949178" cy="11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" type="body"/>
          </p:nvPr>
        </p:nvSpPr>
        <p:spPr>
          <a:xfrm>
            <a:off x="3887391" y="892969"/>
            <a:ext cx="4629150" cy="327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100"/>
              <a:buChar char="▪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▪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▪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629841" y="1695451"/>
            <a:ext cx="2949178" cy="24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4" name="Google Shape;54;p16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7"/>
          <p:cNvSpPr txBox="1"/>
          <p:nvPr>
            <p:ph type="title"/>
          </p:nvPr>
        </p:nvSpPr>
        <p:spPr>
          <a:xfrm>
            <a:off x="629841" y="438150"/>
            <a:ext cx="2949178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/>
          <p:nvPr>
            <p:ph idx="2" type="pic"/>
          </p:nvPr>
        </p:nvSpPr>
        <p:spPr>
          <a:xfrm>
            <a:off x="3887391" y="740569"/>
            <a:ext cx="4629150" cy="3278981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629841" y="1543051"/>
            <a:ext cx="2949178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628650" y="666750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28650" y="1762125"/>
            <a:ext cx="7886700" cy="218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/>
          <p:nvPr/>
        </p:nvSpPr>
        <p:spPr>
          <a:xfrm>
            <a:off x="1588" y="-4763"/>
            <a:ext cx="9144000" cy="368301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555625" y="4433888"/>
            <a:ext cx="46640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School/college name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00950" y="4341813"/>
            <a:ext cx="914400" cy="411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Leonidas_J._Guibas" TargetMode="External"/><Relationship Id="rId4" Type="http://schemas.openxmlformats.org/officeDocument/2006/relationships/hyperlink" Target="https://en.wikipedia.org/wiki/Robert_Sedgewick_(computer_scientist)" TargetMode="External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Path_(graph_theory)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>
            <p:ph type="ctrTitle"/>
          </p:nvPr>
        </p:nvSpPr>
        <p:spPr>
          <a:xfrm>
            <a:off x="609600" y="735500"/>
            <a:ext cx="84573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EC504 Project </a:t>
            </a:r>
            <a:r>
              <a:rPr lang="en-US" sz="2800"/>
              <a:t>Presentation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100"/>
              <a:t>Performance Comparison between </a:t>
            </a:r>
            <a:r>
              <a:rPr lang="en-US" sz="2100"/>
              <a:t>red</a:t>
            </a:r>
            <a:r>
              <a:rPr lang="en-US" sz="2100"/>
              <a:t>-Black Tree and AVL Tree</a:t>
            </a:r>
            <a:endParaRPr sz="3000"/>
          </a:p>
        </p:txBody>
      </p:sp>
      <p:sp>
        <p:nvSpPr>
          <p:cNvPr id="72" name="Google Shape;72;p1"/>
          <p:cNvSpPr txBox="1"/>
          <p:nvPr>
            <p:ph idx="1" type="subTitle"/>
          </p:nvPr>
        </p:nvSpPr>
        <p:spPr>
          <a:xfrm>
            <a:off x="609600" y="2663200"/>
            <a:ext cx="6858000" cy="13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Ziyan Chen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Hin Lui Shum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J</a:t>
            </a:r>
            <a:r>
              <a:rPr lang="en-US" sz="1500">
                <a:solidFill>
                  <a:srgbClr val="040C28"/>
                </a:solidFill>
              </a:rPr>
              <a:t>ì</a:t>
            </a:r>
            <a:r>
              <a:rPr lang="en-US" sz="1500"/>
              <a:t>a Wilkins 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Zhiqing Wang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5e263c242_2_124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a5e263c242_2_124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Red-Black Tree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7" name="Google Shape;157;g2a5e263c242_2_124"/>
          <p:cNvSpPr txBox="1"/>
          <p:nvPr/>
        </p:nvSpPr>
        <p:spPr>
          <a:xfrm>
            <a:off x="455700" y="1065600"/>
            <a:ext cx="8232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The first step is similar to BST,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but the hardest thing is how to fix the coloring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to make the tree corresponding to rule 1~4 again.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g2a5e263c242_2_124"/>
          <p:cNvSpPr txBox="1"/>
          <p:nvPr>
            <p:ph type="title"/>
          </p:nvPr>
        </p:nvSpPr>
        <p:spPr>
          <a:xfrm>
            <a:off x="628650" y="361950"/>
            <a:ext cx="78867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F0F0F"/>
                </a:solidFill>
              </a:rPr>
              <a:t>Insertion</a:t>
            </a:r>
            <a:endParaRPr b="1">
              <a:solidFill>
                <a:srgbClr val="0F0F0F"/>
              </a:solidFill>
            </a:endParaRPr>
          </a:p>
        </p:txBody>
      </p:sp>
      <p:pic>
        <p:nvPicPr>
          <p:cNvPr id="159" name="Google Shape;159;g2a5e263c242_2_124"/>
          <p:cNvPicPr preferRelativeResize="0"/>
          <p:nvPr/>
        </p:nvPicPr>
        <p:blipFill rotWithShape="1">
          <a:blip r:embed="rId3">
            <a:alphaModFix/>
          </a:blip>
          <a:srcRect b="-24381" l="7069" r="-25482" t="5968"/>
          <a:stretch/>
        </p:blipFill>
        <p:spPr>
          <a:xfrm>
            <a:off x="5079125" y="361950"/>
            <a:ext cx="4572001" cy="61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5e263c242_2_132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a5e263c242_2_132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Red-Black Tree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7" name="Google Shape;167;g2a5e263c242_2_132"/>
          <p:cNvSpPr txBox="1"/>
          <p:nvPr/>
        </p:nvSpPr>
        <p:spPr>
          <a:xfrm>
            <a:off x="455700" y="1099850"/>
            <a:ext cx="8232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if parent is left child of grandparent: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>
                <a:solidFill>
                  <a:schemeClr val="dk1"/>
                </a:solidFill>
              </a:rPr>
              <a:t>uncle is red</a:t>
            </a:r>
            <a:br>
              <a:rPr lang="en-US">
                <a:solidFill>
                  <a:schemeClr val="dk1"/>
                </a:solidFill>
              </a:rPr>
            </a:br>
            <a:r>
              <a:rPr b="1" lang="en-US">
                <a:solidFill>
                  <a:schemeClr val="dk1"/>
                </a:solidFill>
              </a:rPr>
              <a:t>uncle, parent, </a:t>
            </a:r>
            <a:r>
              <a:rPr b="1" lang="en-US">
                <a:solidFill>
                  <a:srgbClr val="FF0000"/>
                </a:solidFill>
              </a:rPr>
              <a:t>grandparent</a:t>
            </a:r>
            <a:endParaRPr b="1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>
                <a:solidFill>
                  <a:schemeClr val="dk1"/>
                </a:solidFill>
              </a:rPr>
              <a:t>uncle is black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</a:pPr>
            <a:r>
              <a:rPr lang="en-US">
                <a:solidFill>
                  <a:schemeClr val="dk1"/>
                </a:solidFill>
              </a:rPr>
              <a:t>node is right child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swap (uncle, node)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</a:pPr>
            <a:r>
              <a:rPr lang="en-US">
                <a:solidFill>
                  <a:schemeClr val="dk1"/>
                </a:solidFill>
              </a:rPr>
              <a:t>~left~</a:t>
            </a:r>
            <a:br>
              <a:rPr lang="en-US">
                <a:solidFill>
                  <a:schemeClr val="dk1"/>
                </a:solidFill>
              </a:rPr>
            </a:br>
            <a:r>
              <a:rPr b="1" lang="en-US">
                <a:solidFill>
                  <a:schemeClr val="dk1"/>
                </a:solidFill>
              </a:rPr>
              <a:t>parent , </a:t>
            </a:r>
            <a:r>
              <a:rPr b="1" lang="en-US">
                <a:solidFill>
                  <a:srgbClr val="FF0000"/>
                </a:solidFill>
              </a:rPr>
              <a:t>grandparent</a:t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~ right child ~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g2a5e263c242_2_132"/>
          <p:cNvSpPr txBox="1"/>
          <p:nvPr>
            <p:ph type="title"/>
          </p:nvPr>
        </p:nvSpPr>
        <p:spPr>
          <a:xfrm>
            <a:off x="628650" y="361950"/>
            <a:ext cx="78867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F0F0F"/>
                </a:solidFill>
              </a:rPr>
              <a:t>Insertion fixup</a:t>
            </a:r>
            <a:endParaRPr b="1">
              <a:solidFill>
                <a:srgbClr val="0F0F0F"/>
              </a:solidFill>
            </a:endParaRPr>
          </a:p>
        </p:txBody>
      </p:sp>
      <p:pic>
        <p:nvPicPr>
          <p:cNvPr id="169" name="Google Shape;169;g2a5e263c242_2_132"/>
          <p:cNvPicPr preferRelativeResize="0"/>
          <p:nvPr/>
        </p:nvPicPr>
        <p:blipFill rotWithShape="1">
          <a:blip r:embed="rId3">
            <a:alphaModFix/>
          </a:blip>
          <a:srcRect b="36455" l="0" r="0" t="0"/>
          <a:stretch/>
        </p:blipFill>
        <p:spPr>
          <a:xfrm>
            <a:off x="4190800" y="0"/>
            <a:ext cx="4953200" cy="32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2a5e263c242_2_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3420600"/>
            <a:ext cx="6488449" cy="13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5e263c242_2_155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2a5e263c242_2_155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Red-Black Tree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8" name="Google Shape;178;g2a5e263c242_2_155"/>
          <p:cNvSpPr txBox="1"/>
          <p:nvPr/>
        </p:nvSpPr>
        <p:spPr>
          <a:xfrm>
            <a:off x="455700" y="1065600"/>
            <a:ext cx="8232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Similarly, after deletion ,we need a color fix to make it a RBT again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g2a5e263c242_2_155"/>
          <p:cNvSpPr txBox="1"/>
          <p:nvPr>
            <p:ph type="title"/>
          </p:nvPr>
        </p:nvSpPr>
        <p:spPr>
          <a:xfrm>
            <a:off x="628650" y="361950"/>
            <a:ext cx="78867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F0F0F"/>
                </a:solidFill>
              </a:rPr>
              <a:t>Deletion</a:t>
            </a:r>
            <a:endParaRPr b="1">
              <a:solidFill>
                <a:srgbClr val="0F0F0F"/>
              </a:solidFill>
            </a:endParaRPr>
          </a:p>
        </p:txBody>
      </p:sp>
      <p:pic>
        <p:nvPicPr>
          <p:cNvPr id="180" name="Google Shape;180;g2a5e263c242_2_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3" y="1475950"/>
            <a:ext cx="4354776" cy="37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a5e263c242_2_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937" y="331800"/>
            <a:ext cx="44276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5e263c242_2_182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a5e263c242_2_182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Red-Black Tree and aVL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9" name="Google Shape;189;g2a5e263c242_2_182"/>
          <p:cNvSpPr txBox="1"/>
          <p:nvPr/>
        </p:nvSpPr>
        <p:spPr>
          <a:xfrm>
            <a:off x="455700" y="1065600"/>
            <a:ext cx="8232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Similarities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>
                <a:solidFill>
                  <a:schemeClr val="dk1"/>
                </a:solidFill>
              </a:rPr>
              <a:t>Both are BSTs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>
                <a:solidFill>
                  <a:schemeClr val="dk1"/>
                </a:solidFill>
              </a:rPr>
              <a:t>Both need rotation to make itself balanced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Differences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>
                <a:solidFill>
                  <a:schemeClr val="dk1"/>
                </a:solidFill>
              </a:rPr>
              <a:t>RBT is not so strictly balanced as AVL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>
                <a:solidFill>
                  <a:schemeClr val="dk1"/>
                </a:solidFill>
              </a:rPr>
              <a:t>AVL’s strictness make every insertion/deletion violates its properties and need lots of rotation to fix it, while BST ensures less rotations to achieves it.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>
                <a:solidFill>
                  <a:schemeClr val="dk1"/>
                </a:solidFill>
              </a:rPr>
              <a:t>…which leads efficiency difference in frequent adjustment on the tree.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g2a5e263c242_2_182"/>
          <p:cNvSpPr txBox="1"/>
          <p:nvPr>
            <p:ph type="title"/>
          </p:nvPr>
        </p:nvSpPr>
        <p:spPr>
          <a:xfrm>
            <a:off x="628650" y="361950"/>
            <a:ext cx="78867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F0F0F"/>
                </a:solidFill>
              </a:rPr>
              <a:t>Similarities  and Differences between AVL and RBT</a:t>
            </a:r>
            <a:endParaRPr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5e263c242_2_190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a5e263c242_2_190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Efficiency Comparison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8" name="Google Shape;198;g2a5e263c242_2_190"/>
          <p:cNvSpPr txBox="1"/>
          <p:nvPr/>
        </p:nvSpPr>
        <p:spPr>
          <a:xfrm>
            <a:off x="455700" y="1065600"/>
            <a:ext cx="8232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[zychen02@scc1 zychen02]$ uname -a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Linux scc1 4.18.0-513.9.1.el8_9.x86_64 #1 SMP Sat Dec 2 05:23:44 EST 2023 x86_64 x86_64 x86_64 GNU/Linux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[zychen02@scc1 zychen02]$ cat /proc/cpuinfo|grep name|cut -f2 -d:|uniq -c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 32  </a:t>
            </a:r>
            <a:r>
              <a:rPr lang="en-US">
                <a:solidFill>
                  <a:srgbClr val="FF0000"/>
                </a:solidFill>
              </a:rPr>
              <a:t>Intel(R) Xeon(R) Gold 6242</a:t>
            </a:r>
            <a:r>
              <a:rPr lang="en-US">
                <a:solidFill>
                  <a:schemeClr val="dk1"/>
                </a:solidFill>
              </a:rPr>
              <a:t> CPU @ </a:t>
            </a:r>
            <a:r>
              <a:rPr lang="en-US">
                <a:solidFill>
                  <a:srgbClr val="FF0000"/>
                </a:solidFill>
              </a:rPr>
              <a:t>2.80GHz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[zychen02@scc1 zychen02]$ cat /proc/cpuinfo|grep "processor"|wc -l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32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[zychen02@scc1 zychen02]$ cat /proc/cpuinfo|grep "cores"|uniq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cpu cores       : 16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9" name="Google Shape;199;g2a5e263c242_2_190"/>
          <p:cNvSpPr txBox="1"/>
          <p:nvPr>
            <p:ph type="title"/>
          </p:nvPr>
        </p:nvSpPr>
        <p:spPr>
          <a:xfrm>
            <a:off x="628650" y="361950"/>
            <a:ext cx="78867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F0F0F"/>
                </a:solidFill>
              </a:rPr>
              <a:t>Testbench</a:t>
            </a:r>
            <a:endParaRPr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5f2345516_0_4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2a5f2345516_0_4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Efficiency Comparison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7" name="Google Shape;207;g2a5f2345516_0_4"/>
          <p:cNvSpPr txBox="1"/>
          <p:nvPr/>
        </p:nvSpPr>
        <p:spPr>
          <a:xfrm>
            <a:off x="455700" y="1065600"/>
            <a:ext cx="8232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In different scales of random data, compare the following aspects: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build tree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search a certain node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find node with max value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find node with min value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g2a5f2345516_0_4"/>
          <p:cNvSpPr txBox="1"/>
          <p:nvPr>
            <p:ph type="title"/>
          </p:nvPr>
        </p:nvSpPr>
        <p:spPr>
          <a:xfrm>
            <a:off x="628650" y="361950"/>
            <a:ext cx="78867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F0F0F"/>
                </a:solidFill>
              </a:rPr>
              <a:t>Test method</a:t>
            </a:r>
            <a:endParaRPr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5f2345516_0_12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a5f2345516_0_12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Efficiency Comparison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16" name="Google Shape;216;g2a5f2345516_0_12"/>
          <p:cNvSpPr txBox="1"/>
          <p:nvPr/>
        </p:nvSpPr>
        <p:spPr>
          <a:xfrm>
            <a:off x="455700" y="1065600"/>
            <a:ext cx="8232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7" name="Google Shape;217;g2a5f2345516_0_12"/>
          <p:cNvSpPr txBox="1"/>
          <p:nvPr>
            <p:ph type="title"/>
          </p:nvPr>
        </p:nvSpPr>
        <p:spPr>
          <a:xfrm>
            <a:off x="628650" y="361950"/>
            <a:ext cx="78867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F0F0F"/>
                </a:solidFill>
              </a:rPr>
              <a:t>Result</a:t>
            </a:r>
            <a:endParaRPr b="1">
              <a:solidFill>
                <a:srgbClr val="0F0F0F"/>
              </a:solidFill>
            </a:endParaRPr>
          </a:p>
        </p:txBody>
      </p:sp>
      <p:graphicFrame>
        <p:nvGraphicFramePr>
          <p:cNvPr id="218" name="Google Shape;218;g2a5f2345516_0_12"/>
          <p:cNvGraphicFramePr/>
          <p:nvPr/>
        </p:nvGraphicFramePr>
        <p:xfrm>
          <a:off x="455750" y="10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{7AC514FF-F32A-4BF4-9098-D0A326233BEB}</a:tableStyleId>
              </a:tblPr>
              <a:tblGrid>
                <a:gridCol w="823250"/>
                <a:gridCol w="823250"/>
                <a:gridCol w="823250"/>
                <a:gridCol w="823250"/>
                <a:gridCol w="82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scale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\time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\action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Build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Search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Find m</a:t>
                      </a:r>
                      <a:r>
                        <a:rPr lang="en-US"/>
                        <a:t>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Find min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1.511μs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164ns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65ns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75ns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14.533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162.51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2275.44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36448.9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181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9" name="Google Shape;219;g2a5f2345516_0_12"/>
          <p:cNvGraphicFramePr/>
          <p:nvPr/>
        </p:nvGraphicFramePr>
        <p:xfrm>
          <a:off x="4572050" y="10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{7AC514FF-F32A-4BF4-9098-D0A326233BEB}</a:tableStyleId>
              </a:tblPr>
              <a:tblGrid>
                <a:gridCol w="823250"/>
                <a:gridCol w="823250"/>
                <a:gridCol w="823250"/>
                <a:gridCol w="823250"/>
                <a:gridCol w="82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scale\time\action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Build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Search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Find 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Find min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1.5μs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46ns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60ns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66ns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14.164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161.10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1945.24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28966.8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181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5f2345516_0_20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a5f2345516_0_20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Efficiency Comparison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7" name="Google Shape;227;g2a5f2345516_0_20"/>
          <p:cNvSpPr txBox="1"/>
          <p:nvPr/>
        </p:nvSpPr>
        <p:spPr>
          <a:xfrm>
            <a:off x="455700" y="1065600"/>
            <a:ext cx="8232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For building the tree, RBT is much faster than AVL;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For searching on the tree, there’s not much </a:t>
            </a:r>
            <a:r>
              <a:rPr lang="en-US">
                <a:solidFill>
                  <a:schemeClr val="dk1"/>
                </a:solidFill>
              </a:rPr>
              <a:t>difference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Probably: frequency of our CPU in the testbench is too high (16 core @2.8GHz)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8" name="Google Shape;228;g2a5f2345516_0_20"/>
          <p:cNvSpPr txBox="1"/>
          <p:nvPr>
            <p:ph type="title"/>
          </p:nvPr>
        </p:nvSpPr>
        <p:spPr>
          <a:xfrm>
            <a:off x="628650" y="361950"/>
            <a:ext cx="78867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F0F0F"/>
                </a:solidFill>
              </a:rPr>
              <a:t>Analysis</a:t>
            </a:r>
            <a:endParaRPr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5e263c242_2_205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a5e263c242_2_205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Question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a5e263c242_2_205"/>
          <p:cNvSpPr txBox="1"/>
          <p:nvPr/>
        </p:nvSpPr>
        <p:spPr>
          <a:xfrm>
            <a:off x="486950" y="654375"/>
            <a:ext cx="7474200" cy="24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Question Time</a:t>
            </a:r>
            <a:endParaRPr b="1" i="0" sz="40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5f2345516_0_46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2a5f2345516_0_46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Thanks!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2a5f2345516_0_46"/>
          <p:cNvSpPr txBox="1"/>
          <p:nvPr/>
        </p:nvSpPr>
        <p:spPr>
          <a:xfrm>
            <a:off x="3492300" y="1676625"/>
            <a:ext cx="2159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Thanks!</a:t>
            </a:r>
            <a:endParaRPr b="1" i="0" sz="40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628650" y="361950"/>
            <a:ext cx="78867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Project Objectives</a:t>
            </a:r>
            <a:endParaRPr/>
          </a:p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628650" y="1330150"/>
            <a:ext cx="73302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/>
              <a:t>Main Objective:</a:t>
            </a:r>
            <a:endParaRPr sz="1300"/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/>
              <a:t>Analyze different tree structures and compare their performance.</a:t>
            </a:r>
            <a:endParaRPr sz="1300">
              <a:solidFill>
                <a:srgbClr val="0F0F0F"/>
              </a:solidFill>
            </a:endParaRPr>
          </a:p>
          <a:p>
            <a:pPr indent="0" lvl="0" marL="17145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-952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None/>
            </a:pPr>
            <a:r>
              <a:t/>
            </a:r>
            <a:endParaRPr sz="1300"/>
          </a:p>
        </p:txBody>
      </p:sp>
      <p:sp>
        <p:nvSpPr>
          <p:cNvPr id="80" name="Google Shape;80;p2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Tree Algorithms and Applications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5e263c242_2_0"/>
          <p:cNvSpPr txBox="1"/>
          <p:nvPr>
            <p:ph type="title"/>
          </p:nvPr>
        </p:nvSpPr>
        <p:spPr>
          <a:xfrm>
            <a:off x="628650" y="361950"/>
            <a:ext cx="78867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F0F0F"/>
                </a:solidFill>
              </a:rPr>
              <a:t>Contents</a:t>
            </a:r>
            <a:endParaRPr b="1" sz="3600"/>
          </a:p>
        </p:txBody>
      </p:sp>
      <p:sp>
        <p:nvSpPr>
          <p:cNvPr id="88" name="Google Shape;88;g2a5e263c242_2_0"/>
          <p:cNvSpPr txBox="1"/>
          <p:nvPr>
            <p:ph idx="1" type="body"/>
          </p:nvPr>
        </p:nvSpPr>
        <p:spPr>
          <a:xfrm>
            <a:off x="628650" y="1172900"/>
            <a:ext cx="78867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300"/>
              <a:buChar char="▪"/>
            </a:pPr>
            <a:r>
              <a:rPr lang="en-US" sz="1300"/>
              <a:t>AVL</a:t>
            </a:r>
            <a:endParaRPr sz="1300"/>
          </a:p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-US" sz="1300"/>
              <a:t>R</a:t>
            </a:r>
            <a:r>
              <a:rPr lang="en-US" sz="1300"/>
              <a:t>ed</a:t>
            </a:r>
            <a:r>
              <a:rPr lang="en-US" sz="1300"/>
              <a:t>-Black Tree (RBT)</a:t>
            </a:r>
            <a:endParaRPr sz="1300"/>
          </a:p>
          <a:p>
            <a:pPr indent="-3111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-US" sz="1300"/>
              <a:t>1, Establishment</a:t>
            </a:r>
            <a:endParaRPr sz="1300"/>
          </a:p>
          <a:p>
            <a:pPr indent="-3111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-US" sz="1300"/>
              <a:t>2, Properties</a:t>
            </a:r>
            <a:endParaRPr sz="1300"/>
          </a:p>
          <a:p>
            <a:pPr indent="-3111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-US" sz="1300"/>
              <a:t>3, Insertion and Deletion</a:t>
            </a:r>
            <a:endParaRPr sz="1300"/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-US" sz="1300"/>
              <a:t>Similarities and Difference Between AVL and RBT</a:t>
            </a:r>
            <a:endParaRPr sz="1300"/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-US" sz="1300"/>
              <a:t>Efficiency comparisons</a:t>
            </a:r>
            <a:endParaRPr sz="1300"/>
          </a:p>
        </p:txBody>
      </p:sp>
      <p:sp>
        <p:nvSpPr>
          <p:cNvPr id="89" name="Google Shape;89;g2a5e263c242_2_0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2a5e263c242_2_0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5e263c242_2_26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a5e263c242_2_26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AVL (</a:t>
            </a:r>
            <a:r>
              <a:rPr lang="en-US" sz="1200">
                <a:solidFill>
                  <a:schemeClr val="lt1"/>
                </a:solidFill>
              </a:rPr>
              <a:t>Andelsen-Valsky and Landis Tree )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a5e263c242_2_26"/>
          <p:cNvSpPr txBox="1"/>
          <p:nvPr/>
        </p:nvSpPr>
        <p:spPr>
          <a:xfrm>
            <a:off x="486950" y="654375"/>
            <a:ext cx="8232600" cy="3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chemeClr val="dk1"/>
                </a:solidFill>
              </a:rPr>
              <a:t>AVL ( Andelsen-Valsky and Landis Tree, in memory of the three inventors) is the earliest balanced binary  search tree (BST) structure in the world.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BST: K(left sub)&lt;=K(root)&lt;L(right sub) for every node (take it as a root)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Strictly balancing: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For every node, | h(left subtree) - h(right subtree)| &lt;=1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If not, rotate subtrees to make it balanced. (LL, RR, LR, RL)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Learned much about it this semester, go over it quickly: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99" name="Google Shape;99;g2a5e263c242_2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650" y="2111300"/>
            <a:ext cx="3182199" cy="13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2a5e263c242_2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7955" y="2111300"/>
            <a:ext cx="3308521" cy="13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a5e263c242_2_26"/>
          <p:cNvSpPr txBox="1"/>
          <p:nvPr/>
        </p:nvSpPr>
        <p:spPr>
          <a:xfrm>
            <a:off x="1904500" y="3608475"/>
            <a:ext cx="138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Figure 1: LL rotate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2" name="Google Shape;102;g2a5e263c242_2_26"/>
          <p:cNvSpPr txBox="1"/>
          <p:nvPr/>
        </p:nvSpPr>
        <p:spPr>
          <a:xfrm>
            <a:off x="5558263" y="3608475"/>
            <a:ext cx="128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Figure 2: LR rotate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5e263c242_2_58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a5e263c242_2_58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R</a:t>
            </a:r>
            <a:r>
              <a:rPr lang="en-US" sz="1200">
                <a:solidFill>
                  <a:schemeClr val="lt1"/>
                </a:solidFill>
              </a:rPr>
              <a:t>ed</a:t>
            </a:r>
            <a:r>
              <a:rPr lang="en-US" sz="1200">
                <a:solidFill>
                  <a:schemeClr val="lt1"/>
                </a:solidFill>
              </a:rPr>
              <a:t>-Black Tree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0" name="Google Shape;110;g2a5e263c242_2_58"/>
          <p:cNvSpPr txBox="1"/>
          <p:nvPr/>
        </p:nvSpPr>
        <p:spPr>
          <a:xfrm>
            <a:off x="486950" y="654375"/>
            <a:ext cx="8232600" cy="3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chemeClr val="dk1"/>
                </a:solidFill>
              </a:rPr>
              <a:t>Invented in 1978 by </a:t>
            </a:r>
            <a:r>
              <a:rPr lang="en-US" sz="12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Leonidas J. Guibas</a:t>
            </a:r>
            <a:r>
              <a:rPr lang="en-US" sz="1200">
                <a:solidFill>
                  <a:schemeClr val="dk1"/>
                </a:solidFill>
              </a:rPr>
              <a:t> and </a:t>
            </a:r>
            <a:r>
              <a:rPr lang="en-US" sz="12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Robert Sedgewick</a:t>
            </a:r>
            <a:r>
              <a:rPr lang="en-US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Holds nodes with colors: red and black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Not such strict like AVL, but good for performance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11" name="Google Shape;111;g2a5e263c242_2_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8325" y="1409423"/>
            <a:ext cx="5947300" cy="295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5e263c242_2_69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a5e263c242_2_69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R</a:t>
            </a:r>
            <a:r>
              <a:rPr lang="en-US" sz="1200">
                <a:solidFill>
                  <a:schemeClr val="lt1"/>
                </a:solidFill>
              </a:rPr>
              <a:t>ed</a:t>
            </a:r>
            <a:r>
              <a:rPr lang="en-US" sz="1200">
                <a:solidFill>
                  <a:schemeClr val="lt1"/>
                </a:solidFill>
              </a:rPr>
              <a:t>-Black Tree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9" name="Google Shape;119;g2a5e263c242_2_69"/>
          <p:cNvSpPr txBox="1"/>
          <p:nvPr/>
        </p:nvSpPr>
        <p:spPr>
          <a:xfrm>
            <a:off x="486950" y="1347150"/>
            <a:ext cx="8232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Every node is </a:t>
            </a:r>
            <a:r>
              <a:rPr b="1" lang="en-US">
                <a:solidFill>
                  <a:srgbClr val="FF0000"/>
                </a:solidFill>
              </a:rPr>
              <a:t>red</a:t>
            </a:r>
            <a:r>
              <a:rPr lang="en-US">
                <a:solidFill>
                  <a:schemeClr val="dk1"/>
                </a:solidFill>
              </a:rPr>
              <a:t> or </a:t>
            </a:r>
            <a:r>
              <a:rPr b="1" lang="en-US">
                <a:solidFill>
                  <a:schemeClr val="dk1"/>
                </a:solidFill>
              </a:rPr>
              <a:t>black</a:t>
            </a:r>
            <a:endParaRPr b="1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All NIL nodes are</a:t>
            </a:r>
            <a:r>
              <a:rPr b="1" lang="en-US">
                <a:solidFill>
                  <a:schemeClr val="dk1"/>
                </a:solidFill>
              </a:rPr>
              <a:t> black</a:t>
            </a:r>
            <a:endParaRPr b="1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US">
                <a:solidFill>
                  <a:srgbClr val="FF0000"/>
                </a:solidFill>
              </a:rPr>
              <a:t>red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nodes don’t have</a:t>
            </a:r>
            <a:r>
              <a:rPr b="1" lang="en-US">
                <a:solidFill>
                  <a:srgbClr val="FF0000"/>
                </a:solidFill>
              </a:rPr>
              <a:t> red</a:t>
            </a:r>
            <a:r>
              <a:rPr lang="en-US">
                <a:solidFill>
                  <a:schemeClr val="dk1"/>
                </a:solidFill>
              </a:rPr>
              <a:t> child ( so red node’s child must be </a:t>
            </a:r>
            <a:r>
              <a:rPr b="1" lang="en-US">
                <a:solidFill>
                  <a:schemeClr val="dk1"/>
                </a:solidFill>
              </a:rPr>
              <a:t>black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Every 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path</a:t>
            </a:r>
            <a:r>
              <a:rPr lang="en-US">
                <a:solidFill>
                  <a:schemeClr val="dk1"/>
                </a:solidFill>
              </a:rPr>
              <a:t> from a given node to any of its descendant NIL nodes goes through the </a:t>
            </a:r>
            <a:r>
              <a:rPr lang="en-US" u="sng">
                <a:solidFill>
                  <a:schemeClr val="dk1"/>
                </a:solidFill>
              </a:rPr>
              <a:t>same number</a:t>
            </a:r>
            <a:r>
              <a:rPr lang="en-US">
                <a:solidFill>
                  <a:schemeClr val="dk1"/>
                </a:solidFill>
              </a:rPr>
              <a:t> of </a:t>
            </a:r>
            <a:r>
              <a:rPr b="1" lang="en-US">
                <a:solidFill>
                  <a:schemeClr val="dk1"/>
                </a:solidFill>
              </a:rPr>
              <a:t>black</a:t>
            </a:r>
            <a:r>
              <a:rPr lang="en-US">
                <a:solidFill>
                  <a:schemeClr val="dk1"/>
                </a:solidFill>
              </a:rPr>
              <a:t> nodes.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g2a5e263c242_2_69"/>
          <p:cNvSpPr txBox="1"/>
          <p:nvPr>
            <p:ph type="title"/>
          </p:nvPr>
        </p:nvSpPr>
        <p:spPr>
          <a:xfrm>
            <a:off x="628650" y="361950"/>
            <a:ext cx="78867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F0F0F"/>
                </a:solidFill>
              </a:rPr>
              <a:t>Establishment</a:t>
            </a:r>
            <a:endParaRPr b="1">
              <a:solidFill>
                <a:srgbClr val="0F0F0F"/>
              </a:solidFill>
            </a:endParaRPr>
          </a:p>
        </p:txBody>
      </p:sp>
      <p:pic>
        <p:nvPicPr>
          <p:cNvPr id="121" name="Google Shape;121;g2a5e263c242_2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7200" y="3284924"/>
            <a:ext cx="2983900" cy="148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a5e263c242_2_69"/>
          <p:cNvSpPr txBox="1"/>
          <p:nvPr/>
        </p:nvSpPr>
        <p:spPr>
          <a:xfrm>
            <a:off x="486950" y="1065600"/>
            <a:ext cx="46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0.	RBT should be a BST first!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5e263c242_2_98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a5e263c242_2_98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Red-Black Tree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0" name="Google Shape;130;g2a5e263c242_2_98"/>
          <p:cNvSpPr txBox="1"/>
          <p:nvPr/>
        </p:nvSpPr>
        <p:spPr>
          <a:xfrm>
            <a:off x="-1500" y="1035450"/>
            <a:ext cx="8232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Root is black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(From 4)  If a node N has exactly one child, it must be a </a:t>
            </a:r>
            <a:r>
              <a:rPr b="1" lang="en-US">
                <a:solidFill>
                  <a:srgbClr val="FF0000"/>
                </a:solidFill>
              </a:rPr>
              <a:t>red</a:t>
            </a:r>
            <a:r>
              <a:rPr lang="en-US">
                <a:solidFill>
                  <a:schemeClr val="dk1"/>
                </a:solidFill>
              </a:rPr>
              <a:t> child, because if it were </a:t>
            </a:r>
            <a:r>
              <a:rPr b="1" lang="en-US">
                <a:solidFill>
                  <a:schemeClr val="dk1"/>
                </a:solidFill>
              </a:rPr>
              <a:t>black</a:t>
            </a:r>
            <a:r>
              <a:rPr lang="en-US">
                <a:solidFill>
                  <a:schemeClr val="dk1"/>
                </a:solidFill>
              </a:rPr>
              <a:t>, its NIL descendants would sit at a different black depth than N's NIL child, violating 4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(From 5) Every</a:t>
            </a:r>
            <a:r>
              <a:rPr b="1" lang="en-US">
                <a:solidFill>
                  <a:srgbClr val="FF0000"/>
                </a:solidFill>
              </a:rPr>
              <a:t> red</a:t>
            </a:r>
            <a:r>
              <a:rPr lang="en-US">
                <a:solidFill>
                  <a:schemeClr val="dk1"/>
                </a:solidFill>
              </a:rPr>
              <a:t> node have </a:t>
            </a:r>
            <a:r>
              <a:rPr b="1" lang="en-US">
                <a:solidFill>
                  <a:schemeClr val="dk1"/>
                </a:solidFill>
              </a:rPr>
              <a:t>2 black</a:t>
            </a:r>
            <a:r>
              <a:rPr lang="en-US">
                <a:solidFill>
                  <a:schemeClr val="dk1"/>
                </a:solidFill>
              </a:rPr>
              <a:t> children nodes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A RBT with n nodes has height no larger than 2 log_2(n+1）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g2a5e263c242_2_98"/>
          <p:cNvSpPr txBox="1"/>
          <p:nvPr>
            <p:ph type="title"/>
          </p:nvPr>
        </p:nvSpPr>
        <p:spPr>
          <a:xfrm>
            <a:off x="628650" y="361950"/>
            <a:ext cx="78867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F0F0F"/>
                </a:solidFill>
              </a:rPr>
              <a:t>Properties</a:t>
            </a:r>
            <a:endParaRPr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5e263c242_2_108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a5e263c242_2_108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Red-Black Tree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9" name="Google Shape;139;g2a5e263c242_2_108"/>
          <p:cNvSpPr txBox="1"/>
          <p:nvPr/>
        </p:nvSpPr>
        <p:spPr>
          <a:xfrm>
            <a:off x="455700" y="1065600"/>
            <a:ext cx="88194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Let’s proof this lemma first: for a node x, the subtree using x as root contains at least 2^(bh(x))-1 nodes, where bh(x) is the black height, meaning number of black nodes when travelling from x to any leaves. </a:t>
            </a:r>
            <a:br>
              <a:rPr lang="en-US" sz="1300">
                <a:solidFill>
                  <a:schemeClr val="dk1"/>
                </a:solidFill>
              </a:rPr>
            </a:br>
            <a:br>
              <a:rPr lang="en-US" sz="1300">
                <a:solidFill>
                  <a:schemeClr val="dk1"/>
                </a:solidFill>
              </a:rPr>
            </a:br>
            <a:r>
              <a:rPr lang="en-US" sz="1300">
                <a:solidFill>
                  <a:schemeClr val="dk1"/>
                </a:solidFill>
              </a:rPr>
              <a:t>Using conclusion: 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h(x)=0, x=NIL(leaf);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	h(x)&gt;0, consider x with 2 children, with each child’s black height </a:t>
            </a:r>
            <a:r>
              <a:rPr b="1" lang="en-US" sz="1300">
                <a:solidFill>
                  <a:srgbClr val="FF0000"/>
                </a:solidFill>
              </a:rPr>
              <a:t>bh(x)</a:t>
            </a:r>
            <a:r>
              <a:rPr lang="en-US" sz="1300">
                <a:solidFill>
                  <a:schemeClr val="dk1"/>
                </a:solidFill>
              </a:rPr>
              <a:t> / </a:t>
            </a:r>
            <a:r>
              <a:rPr b="1" lang="en-US" sz="1300">
                <a:solidFill>
                  <a:schemeClr val="dk1"/>
                </a:solidFill>
              </a:rPr>
              <a:t>bh(x)-1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	</a:t>
            </a:r>
            <a:r>
              <a:rPr lang="en-US" sz="1300">
                <a:solidFill>
                  <a:schemeClr val="dk1"/>
                </a:solidFill>
              </a:rPr>
              <a:t>Since h(x’s children)&lt;h(x), from conclusion, we have every children  tree have at least 2^(bh(x)-1)-1 nodes.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	Then sub tree using x as root has at least (2^(bh(x)-1)-1)*2+1=2^(bh(x)-1)-1. Q.E.D.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Set tree’s height as h, then from 4, bh(root)&gt;=h/2. So n&gt;=2^(h/2)-1 ⇒ h&lt;= 2log_2 (n+1). Q.E.D.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0" name="Google Shape;140;g2a5e263c242_2_108"/>
          <p:cNvSpPr txBox="1"/>
          <p:nvPr>
            <p:ph type="title"/>
          </p:nvPr>
        </p:nvSpPr>
        <p:spPr>
          <a:xfrm>
            <a:off x="628650" y="361950"/>
            <a:ext cx="78867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F0F0F"/>
                </a:solidFill>
              </a:rPr>
              <a:t>Proof of 4</a:t>
            </a:r>
            <a:endParaRPr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5e263c242_2_116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a5e263c242_2_116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Red-Black Tree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8" name="Google Shape;148;g2a5e263c242_2_116"/>
          <p:cNvSpPr txBox="1"/>
          <p:nvPr/>
        </p:nvSpPr>
        <p:spPr>
          <a:xfrm>
            <a:off x="-1500" y="1035450"/>
            <a:ext cx="8232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Root is black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(From 4)  If a node N has exactly one child, it must be a </a:t>
            </a:r>
            <a:r>
              <a:rPr b="1" lang="en-US">
                <a:solidFill>
                  <a:srgbClr val="FF0000"/>
                </a:solidFill>
              </a:rPr>
              <a:t>red</a:t>
            </a:r>
            <a:r>
              <a:rPr lang="en-US">
                <a:solidFill>
                  <a:schemeClr val="dk1"/>
                </a:solidFill>
              </a:rPr>
              <a:t> child, because if it were </a:t>
            </a:r>
            <a:r>
              <a:rPr b="1" lang="en-US">
                <a:solidFill>
                  <a:schemeClr val="dk1"/>
                </a:solidFill>
              </a:rPr>
              <a:t>black</a:t>
            </a:r>
            <a:r>
              <a:rPr lang="en-US">
                <a:solidFill>
                  <a:schemeClr val="dk1"/>
                </a:solidFill>
              </a:rPr>
              <a:t>, its NIL descendants would sit at a different black depth than N's NIL child, violating 4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(From 5) Every</a:t>
            </a:r>
            <a:r>
              <a:rPr b="1" lang="en-US">
                <a:solidFill>
                  <a:srgbClr val="FF0000"/>
                </a:solidFill>
              </a:rPr>
              <a:t> red</a:t>
            </a:r>
            <a:r>
              <a:rPr lang="en-US">
                <a:solidFill>
                  <a:schemeClr val="dk1"/>
                </a:solidFill>
              </a:rPr>
              <a:t> node have </a:t>
            </a:r>
            <a:r>
              <a:rPr b="1" lang="en-US">
                <a:solidFill>
                  <a:schemeClr val="dk1"/>
                </a:solidFill>
              </a:rPr>
              <a:t>2 black</a:t>
            </a:r>
            <a:r>
              <a:rPr lang="en-US">
                <a:solidFill>
                  <a:schemeClr val="dk1"/>
                </a:solidFill>
              </a:rPr>
              <a:t> children nodes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A RBT with n nodes has height no larger than 2 log_2(n+1）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g2a5e263c242_2_116"/>
          <p:cNvSpPr txBox="1"/>
          <p:nvPr>
            <p:ph type="title"/>
          </p:nvPr>
        </p:nvSpPr>
        <p:spPr>
          <a:xfrm>
            <a:off x="628650" y="361950"/>
            <a:ext cx="78867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F0F0F"/>
                </a:solidFill>
              </a:rPr>
              <a:t>Properties</a:t>
            </a:r>
            <a:endParaRPr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