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0" autoAdjust="0"/>
    <p:restoredTop sz="91278" autoAdjust="0"/>
  </p:normalViewPr>
  <p:slideViewPr>
    <p:cSldViewPr>
      <p:cViewPr varScale="1">
        <p:scale>
          <a:sx n="92" d="100"/>
          <a:sy n="92" d="100"/>
        </p:scale>
        <p:origin x="120" y="9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1200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7AF7A9F-FC2F-B146-A32A-EBE0E30727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96F31C1-A6ED-3D4C-8D02-D576EEA2EC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F8E7DA1A-5932-A442-9700-B9AFC7DFFC0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7FF88B9-DD8D-B24A-944A-16B25274387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478AAF35-C9B0-A241-B455-15ECBDFD9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5B7B0B0-BF5D-8147-93CC-202C96ABCB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988263B-68C1-4049-B026-5FCB717E44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F433A89-F651-0E41-B73D-2CE2F3B14C0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7C974E4-68F6-704B-933A-9FBFF58E9E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CA365EE-157A-234B-9EA7-B4B32FDAFA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A7FDA28-4C58-ED48-8DF6-7C98C68F7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49C1763A-0876-B845-9831-CB8F16958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AF0149-9230-054A-849B-0F262786FB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B0818F-6B47-D046-89B0-5B7E61D7950C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C919926-9A2B-784E-982F-09CD3C9231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72E3025-0C13-CB43-A533-3D713640D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628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792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849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6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672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61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055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457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235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012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034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84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916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1031B042-D5A5-1841-8472-023B2C77E3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7463"/>
            <a:ext cx="9144000" cy="21717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Osak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24150"/>
            <a:ext cx="6858000" cy="124182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1972171-6A13-E843-97EF-71322E18AB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0496" y="1217613"/>
            <a:ext cx="6858000" cy="9715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566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C356ED4-25F2-B741-AE27-7BC284FDE9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693FF1-60C2-CC43-969A-CBCBE0CF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66750"/>
            <a:ext cx="5727247" cy="3429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B30B78-E5A5-E44B-B5B9-DC9CCE73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66750"/>
            <a:ext cx="2514600" cy="34290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CE33DA00-3798-724E-BC70-EFF58AB5B19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2023/12/10 Sunday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611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1950"/>
            <a:ext cx="7886700" cy="84137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0"/>
            <a:ext cx="7886700" cy="2667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7A26A8CD-D1B4-8A41-9BC1-7A51C82B386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2023/12/10 Sunday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114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E0D79652-BE4B-E542-90BB-EFC685BB7A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47750"/>
            <a:ext cx="7886700" cy="213955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187303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14130653-447F-A641-B7D3-487B64F2945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2023/12/10 Sunday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617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E9998AC0-C157-6D4B-BFA0-036BABB195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6750"/>
            <a:ext cx="7886700" cy="533399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27265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27265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DC54822-E97F-8E42-B0DF-8A631D70920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2023/12/10 Sunday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980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62BBF5C-6D45-E74B-B4D1-5A1F6F1A00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7520"/>
            <a:ext cx="7886700" cy="887227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293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7"/>
            <a:ext cx="3887391" cy="2293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63438EA5-6F41-E64A-88F5-15866CF2CAF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2023/12/10 Sunday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407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1830A0BA-66B8-7946-9DFC-D199E32CFD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5" y="666750"/>
            <a:ext cx="7886700" cy="460375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00CE9672-4FB9-DD40-9829-1E916BB3608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2023/12/10 Sunday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942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4D97962-6A10-D143-8C75-9531E10DAE1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D86C329D-B7BE-5546-ACD0-6AE546355C3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2023/12/10 Sunday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680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861852E-40D2-B448-B418-7AA970A3CD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79" y="590550"/>
            <a:ext cx="2949178" cy="11049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92969"/>
            <a:ext cx="4629150" cy="32789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95451"/>
            <a:ext cx="2949178" cy="247649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AADEBE4C-8031-B240-A7D1-868351DE820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2023/12/10 Sunday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827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240C7D1A-D81D-D341-89F4-6A0A3D9A46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8150"/>
            <a:ext cx="2949178" cy="106679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278981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4765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18C347D-B181-0348-AE1D-7049DF15889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2023/12/10 Sunday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186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489084D-70EB-D343-A345-C82631574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666750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AC9DE31-7BFB-794F-A4A0-FF366B678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762125"/>
            <a:ext cx="78867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B0A5EFE-ABF3-A443-8C07-FEED45DAEB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88" y="-4763"/>
            <a:ext cx="9144000" cy="368301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Osaka" charset="0"/>
            </a:endParaRP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9CBC1F-6FEB-0541-BC69-0EA56E8665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5625" y="4433888"/>
            <a:ext cx="466407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900" b="1" i="0" baseline="0" dirty="0">
                <a:latin typeface="Arial Bold" charset="0"/>
                <a:ea typeface="Osaka" charset="0"/>
              </a:rPr>
              <a:t>Boston University</a:t>
            </a:r>
            <a:r>
              <a:rPr lang="en-US" altLang="en-US" sz="900" dirty="0">
                <a:latin typeface="Arial" charset="0"/>
                <a:ea typeface="Osaka" charset="0"/>
              </a:rPr>
              <a:t> School/college name here</a:t>
            </a: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D9E98F67-54D2-8242-9230-91890B97EC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4341813"/>
            <a:ext cx="9144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0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</p:sldLayoutIdLst>
  <p:hf sldNum="0"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Arial Regular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ern="1200">
          <a:solidFill>
            <a:schemeClr val="tx1"/>
          </a:solidFill>
          <a:latin typeface="Arial Regular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 Regular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00" kern="1200">
          <a:solidFill>
            <a:schemeClr val="tx1"/>
          </a:solidFill>
          <a:latin typeface="Arial Regular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00" kern="1200">
          <a:solidFill>
            <a:schemeClr val="tx1"/>
          </a:solidFill>
          <a:latin typeface="Arial Regular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F9092B97-A847-E846-BDFE-E6987666C4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971550"/>
            <a:ext cx="6858000" cy="129222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1A07D267-448F-AE4A-9233-E3321FD2B1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20713" y="2647950"/>
            <a:ext cx="6858000" cy="1241425"/>
          </a:xfrm>
        </p:spPr>
        <p:txBody>
          <a:bodyPr/>
          <a:lstStyle/>
          <a:p>
            <a:pPr eaLnBrk="1" hangingPunct="1"/>
            <a:r>
              <a:rPr lang="en-US" altLang="en-US"/>
              <a:t>Subtitle or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3400" y="590550"/>
                <a:ext cx="7886700" cy="3429000"/>
              </a:xfrm>
            </p:spPr>
            <p:txBody>
              <a:bodyPr/>
              <a:lstStyle/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Notice that  for each level j , there exists at most one </a:t>
                </a:r>
                <a:r>
                  <a:rPr lang="en-US" altLang="en-US" dirty="0" err="1"/>
                  <a:t>lef</a:t>
                </a:r>
                <a:r>
                  <a:rPr lang="en-US" altLang="en-US" dirty="0"/>
                  <a:t> with the same number W=m and X=</a:t>
                </a:r>
                <a:r>
                  <a:rPr lang="en-US" altLang="en-US" dirty="0" err="1"/>
                  <a:t>i</a:t>
                </a:r>
                <a:r>
                  <a:rPr lang="en-US" altLang="en-US" dirty="0"/>
                  <a:t>.</a:t>
                </a: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Therefore, the inequalities before must be strict: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  <m:sup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  <m:sup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&lt;…</m:t>
                    </m:r>
                  </m:oMath>
                </a14:m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For simplicity, assume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𝑚𝑖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bSup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𝑚𝑖</m:t>
                            </m:r>
                          </m:sub>
                        </m:sSub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=1,2,…</m:t>
                        </m:r>
                      </m:e>
                    </m:d>
                  </m:oMath>
                </a14:m>
                <a:br>
                  <a:rPr lang="en-US" alt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US" altLang="en-US" b="0" dirty="0"/>
              </a:p>
            </p:txBody>
          </p:sp>
        </mc:Choice>
        <mc:Fallback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590550"/>
                <a:ext cx="7886700" cy="3429000"/>
              </a:xfrm>
              <a:blipFill>
                <a:blip r:embed="rId3"/>
                <a:stretch>
                  <a:fillRect t="-1779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Proof</a:t>
            </a:r>
          </a:p>
        </p:txBody>
      </p:sp>
    </p:spTree>
    <p:extLst>
      <p:ext uri="{BB962C8B-B14F-4D97-AF65-F5344CB8AC3E}">
        <p14:creationId xmlns:p14="http://schemas.microsoft.com/office/powerpoint/2010/main" val="423858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3400" y="590550"/>
                <a:ext cx="7886700" cy="3657600"/>
              </a:xfrm>
            </p:spPr>
            <p:txBody>
              <a:bodyPr/>
              <a:lstStyle/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  <m:sup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  <m:sup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b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≤…</m:t>
                    </m:r>
                  </m:oMath>
                </a14:m>
                <a:r>
                  <a:rPr lang="en-US" altLang="en-US" dirty="0"/>
                  <a:t> we can easily derive that</a:t>
                </a:r>
              </a:p>
              <a:p>
                <a:pPr lvl="1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≥…</m:t>
                    </m:r>
                  </m:oMath>
                </a14:m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Then we have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Where h(x) is binary entropy.</a:t>
                </a:r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Summarizing all of results above we have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func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func>
                      </m:den>
                    </m:f>
                  </m:oMath>
                </a14:m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func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br>
                  <a:rPr lang="en-US" altLang="en-US" dirty="0"/>
                </a:br>
                <a:endParaRPr lang="en-US" altLang="en-US" dirty="0"/>
              </a:p>
            </p:txBody>
          </p:sp>
        </mc:Choice>
        <mc:Fallback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590550"/>
                <a:ext cx="7886700" cy="3657600"/>
              </a:xfrm>
              <a:blipFill>
                <a:blip r:embed="rId3"/>
                <a:stretch>
                  <a:fillRect t="-333" b="-5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Proof</a:t>
            </a:r>
          </a:p>
        </p:txBody>
      </p:sp>
    </p:spTree>
    <p:extLst>
      <p:ext uri="{BB962C8B-B14F-4D97-AF65-F5344CB8AC3E}">
        <p14:creationId xmlns:p14="http://schemas.microsoft.com/office/powerpoint/2010/main" val="50220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3400" y="590550"/>
                <a:ext cx="7886700" cy="3429000"/>
              </a:xfrm>
            </p:spPr>
            <p:txBody>
              <a:bodyPr/>
              <a:lstStyle/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Expand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into an M-</a:t>
                </a:r>
                <a:r>
                  <a:rPr lang="en-US" altLang="en-US" dirty="0" err="1"/>
                  <a:t>adic</a:t>
                </a:r>
                <a:r>
                  <a:rPr lang="en-US" altLang="en-US" dirty="0"/>
                  <a:t> form:</a:t>
                </a:r>
              </a:p>
              <a:p>
                <a:pPr lvl="1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=0.</m:t>
                    </m:r>
                    <m:sSubSup>
                      <m:sSub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alt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en-US" b="0" i="0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Sup>
                          <m:sSub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sup>
                        </m:sSup>
                      </m:e>
                    </m:nary>
                  </m:oMath>
                </a14:m>
                <a:endParaRPr lang="en-US" altLang="en-US" b="0" dirty="0"/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en-US" dirty="0"/>
                  <a:t>are a series of positive integers</a:t>
                </a:r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Notice, for each </a:t>
                </a:r>
                <a:r>
                  <a:rPr lang="en-US" altLang="en-US" dirty="0" err="1"/>
                  <a:t>i</a:t>
                </a:r>
                <a:r>
                  <a:rPr lang="en-US" altLang="en-US" dirty="0"/>
                  <a:t>, j,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Sup>
                              <m:sSubSup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b="0" dirty="0"/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en-US" dirty="0"/>
                  <a:t>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Sup>
                      <m:sSub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1=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sup>
                        </m:sSup>
                      </m:e>
                    </m:nary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altLang="en-US" dirty="0"/>
                  <a:t>  satisfies Kraft inequality</a:t>
                </a:r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</p:txBody>
          </p:sp>
        </mc:Choice>
        <mc:Fallback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590550"/>
                <a:ext cx="7886700" cy="3429000"/>
              </a:xfrm>
              <a:blipFill>
                <a:blip r:embed="rId3"/>
                <a:stretch>
                  <a:fillRect t="-1779" b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Proof</a:t>
            </a:r>
          </a:p>
        </p:txBody>
      </p:sp>
    </p:spTree>
    <p:extLst>
      <p:ext uri="{BB962C8B-B14F-4D97-AF65-F5344CB8AC3E}">
        <p14:creationId xmlns:p14="http://schemas.microsoft.com/office/powerpoint/2010/main" val="134208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3400" y="590550"/>
                <a:ext cx="7886700" cy="3429000"/>
              </a:xfrm>
            </p:spPr>
            <p:txBody>
              <a:bodyPr/>
              <a:lstStyle/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Expand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into an M-</a:t>
                </a:r>
                <a:r>
                  <a:rPr lang="en-US" altLang="en-US" dirty="0" err="1"/>
                  <a:t>adic</a:t>
                </a:r>
                <a:r>
                  <a:rPr lang="en-US" altLang="en-US" dirty="0"/>
                  <a:t> form:</a:t>
                </a:r>
              </a:p>
              <a:p>
                <a:pPr lvl="1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=0.</m:t>
                    </m:r>
                    <m:sSubSup>
                      <m:sSub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alt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en-US" b="0" i="0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Sup>
                          <m:sSub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sup>
                        </m:sSup>
                      </m:e>
                    </m:nary>
                  </m:oMath>
                </a14:m>
                <a:endParaRPr lang="en-US" altLang="en-US" b="0" dirty="0"/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en-US" dirty="0"/>
                  <a:t>are a series of positive integers</a:t>
                </a:r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Notice, for each </a:t>
                </a:r>
                <a:r>
                  <a:rPr lang="en-US" altLang="en-US" dirty="0" err="1"/>
                  <a:t>i</a:t>
                </a:r>
                <a:r>
                  <a:rPr lang="en-US" altLang="en-US" dirty="0"/>
                  <a:t>, j,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Sup>
                              <m:sSubSup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b="0" dirty="0"/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en-US" dirty="0"/>
                  <a:t>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Sup>
                      <m:sSub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1=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sup>
                        </m:sSup>
                      </m:e>
                    </m:nary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altLang="en-US" dirty="0"/>
                  <a:t>  satisfies Kraft inequality</a:t>
                </a:r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</p:txBody>
          </p:sp>
        </mc:Choice>
        <mc:Fallback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590550"/>
                <a:ext cx="7886700" cy="3429000"/>
              </a:xfrm>
              <a:blipFill>
                <a:blip r:embed="rId3"/>
                <a:stretch>
                  <a:fillRect t="-1779" b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Proof</a:t>
            </a:r>
          </a:p>
        </p:txBody>
      </p:sp>
    </p:spTree>
    <p:extLst>
      <p:ext uri="{BB962C8B-B14F-4D97-AF65-F5344CB8AC3E}">
        <p14:creationId xmlns:p14="http://schemas.microsoft.com/office/powerpoint/2010/main" val="345721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3400" y="590550"/>
                <a:ext cx="7886700" cy="3429000"/>
              </a:xfrm>
            </p:spPr>
            <p:txBody>
              <a:bodyPr/>
              <a:lstStyle/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Expand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into an M-</a:t>
                </a:r>
                <a:r>
                  <a:rPr lang="en-US" altLang="en-US" dirty="0" err="1"/>
                  <a:t>adic</a:t>
                </a:r>
                <a:r>
                  <a:rPr lang="en-US" altLang="en-US" dirty="0"/>
                  <a:t> form:</a:t>
                </a:r>
              </a:p>
              <a:p>
                <a:pPr lvl="1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=0.</m:t>
                    </m:r>
                    <m:sSubSup>
                      <m:sSub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alt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en-US" b="0" i="0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Sup>
                          <m:sSub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sup>
                        </m:sSup>
                      </m:e>
                    </m:nary>
                  </m:oMath>
                </a14:m>
                <a:endParaRPr lang="en-US" altLang="en-US" b="0" dirty="0"/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en-US" dirty="0"/>
                  <a:t>are a series of positive integers</a:t>
                </a:r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Notice, for each </a:t>
                </a:r>
                <a:r>
                  <a:rPr lang="en-US" altLang="en-US" dirty="0" err="1"/>
                  <a:t>i</a:t>
                </a:r>
                <a:r>
                  <a:rPr lang="en-US" altLang="en-US" dirty="0"/>
                  <a:t>, j,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Sup>
                              <m:sSubSup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b="0" dirty="0"/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en-US" dirty="0"/>
                  <a:t>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Sup>
                      <m:sSub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1=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sup>
                        </m:sSup>
                      </m:e>
                    </m:nary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altLang="en-US" dirty="0"/>
                  <a:t>  satisfies Kraft inequality</a:t>
                </a:r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</p:txBody>
          </p:sp>
        </mc:Choice>
        <mc:Fallback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590550"/>
                <a:ext cx="7886700" cy="3429000"/>
              </a:xfrm>
              <a:blipFill>
                <a:blip r:embed="rId3"/>
                <a:stretch>
                  <a:fillRect t="-1779" b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Proof</a:t>
            </a:r>
          </a:p>
        </p:txBody>
      </p:sp>
    </p:spTree>
    <p:extLst>
      <p:ext uri="{BB962C8B-B14F-4D97-AF65-F5344CB8AC3E}">
        <p14:creationId xmlns:p14="http://schemas.microsoft.com/office/powerpoint/2010/main" val="359072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3400" y="590550"/>
                <a:ext cx="7886700" cy="3429000"/>
              </a:xfrm>
            </p:spPr>
            <p:txBody>
              <a:bodyPr/>
              <a:lstStyle/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Expand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into an M-</a:t>
                </a:r>
                <a:r>
                  <a:rPr lang="en-US" altLang="en-US" dirty="0" err="1"/>
                  <a:t>adic</a:t>
                </a:r>
                <a:r>
                  <a:rPr lang="en-US" altLang="en-US" dirty="0"/>
                  <a:t> form:</a:t>
                </a:r>
              </a:p>
              <a:p>
                <a:pPr lvl="1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=0.</m:t>
                    </m:r>
                    <m:sSubSup>
                      <m:sSub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alt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en-US" b="0" i="0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Sup>
                          <m:sSub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sup>
                        </m:sSup>
                      </m:e>
                    </m:nary>
                  </m:oMath>
                </a14:m>
                <a:endParaRPr lang="en-US" altLang="en-US" b="0" dirty="0"/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en-US" dirty="0"/>
                  <a:t>are a series of positive integers</a:t>
                </a:r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Notice, for each </a:t>
                </a:r>
                <a:r>
                  <a:rPr lang="en-US" altLang="en-US" dirty="0" err="1"/>
                  <a:t>i</a:t>
                </a:r>
                <a:r>
                  <a:rPr lang="en-US" altLang="en-US" dirty="0"/>
                  <a:t>, j,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Sup>
                              <m:sSubSup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b="0" dirty="0"/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en-US" dirty="0"/>
                  <a:t>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Sup>
                      <m:sSub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1=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sup>
                        </m:sSup>
                      </m:e>
                    </m:nary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altLang="en-US" dirty="0"/>
                  <a:t>  satisfies Kraft inequality</a:t>
                </a:r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</p:txBody>
          </p:sp>
        </mc:Choice>
        <mc:Fallback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590550"/>
                <a:ext cx="7886700" cy="3429000"/>
              </a:xfrm>
              <a:blipFill>
                <a:blip r:embed="rId3"/>
                <a:stretch>
                  <a:fillRect t="-1779" b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Proof</a:t>
            </a:r>
          </a:p>
        </p:txBody>
      </p:sp>
    </p:spTree>
    <p:extLst>
      <p:ext uri="{BB962C8B-B14F-4D97-AF65-F5344CB8AC3E}">
        <p14:creationId xmlns:p14="http://schemas.microsoft.com/office/powerpoint/2010/main" val="366843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F4EB96E-2B9D-2E40-86BD-D060DCEE1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Content</a:t>
            </a:r>
            <a:endParaRPr lang="en-US" altLang="en-US" sz="2800" dirty="0"/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372681B8-D834-074E-991E-6B854CC59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M-</a:t>
            </a:r>
            <a:r>
              <a:rPr lang="en-US" altLang="en-US" dirty="0" err="1"/>
              <a:t>ary</a:t>
            </a:r>
            <a:r>
              <a:rPr lang="en-US" altLang="en-US" dirty="0"/>
              <a:t> tree and properties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dirty="0"/>
              <a:t>Theorem got from tossing an unbiased coin.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F4EB96E-2B9D-2E40-86BD-D060DCEE1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Introduction</a:t>
            </a:r>
            <a:endParaRPr lang="en-US" altLang="en-US" sz="2800" dirty="0"/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372681B8-D834-074E-991E-6B854CC59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sz="1600" dirty="0"/>
              <a:t>This presentation will consider the problem of generating a series of Random Variables by tossing a M-sided coin.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600" dirty="0"/>
              <a:t>Random number generation using an unbiased M-coin.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6140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F4EB96E-2B9D-2E40-86BD-D060DCEE1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M-</a:t>
            </a:r>
            <a:r>
              <a:rPr lang="en-US" altLang="en-US" sz="2800" b="1" dirty="0" err="1"/>
              <a:t>ary</a:t>
            </a:r>
            <a:r>
              <a:rPr lang="en-US" altLang="en-US" sz="2800" b="1" dirty="0"/>
              <a:t> tree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buClr>
                    <a:srgbClr val="CC0000"/>
                  </a:buClr>
                </a:pPr>
                <a:r>
                  <a:rPr lang="en-US" altLang="en-US" sz="1600" dirty="0"/>
                  <a:t>Assume there’s a RV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∈{1,2,…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sz="1600" dirty="0"/>
                  <a:t>with probability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en-US" alt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en-US" sz="1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</m:oMath>
                </a14:m>
                <a:endParaRPr lang="en-US" altLang="en-US" sz="1600" b="0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sz="1300" dirty="0"/>
                  <a:t>Let’s call it a M-sided coin</a:t>
                </a:r>
              </a:p>
              <a:p>
                <a:pPr eaLnBrk="1" hangingPunct="1">
                  <a:buClr>
                    <a:srgbClr val="CC0000"/>
                  </a:buClr>
                </a:pPr>
                <a:r>
                  <a:rPr lang="en-US" altLang="en-US" sz="1600" b="0" dirty="0"/>
                  <a:t>Tossing it for L times and get a series of </a:t>
                </a:r>
                <a:r>
                  <a:rPr lang="en-US" altLang="en-US" sz="1600" b="0" dirty="0" err="1"/>
                  <a:t>iid</a:t>
                </a:r>
                <a:r>
                  <a:rPr lang="en-US" altLang="en-US" sz="1600" b="0" dirty="0"/>
                  <a:t>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altLang="en-US" sz="1600" b="0" dirty="0"/>
              </a:p>
              <a:p>
                <a:pPr eaLnBrk="1" hangingPunct="1">
                  <a:buClr>
                    <a:srgbClr val="CC0000"/>
                  </a:buClr>
                </a:pPr>
                <a:r>
                  <a:rPr lang="en-US" altLang="en-US" sz="1600" dirty="0"/>
                  <a:t>Generate the needed RV </a:t>
                </a:r>
                <a14:m>
                  <m:oMath xmlns:m="http://schemas.openxmlformats.org/officeDocument/2006/math">
                    <m:r>
                      <a:rPr lang="en-US" alt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1600" b="0" dirty="0"/>
                  <a:t> with probability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sz="1600" b="0" dirty="0"/>
              </a:p>
              <a:p>
                <a:pPr eaLnBrk="1" hangingPunct="1">
                  <a:buClr>
                    <a:srgbClr val="CC0000"/>
                  </a:buClr>
                </a:pPr>
                <a:r>
                  <a:rPr lang="en-US" altLang="en-US" sz="1600" dirty="0"/>
                  <a:t>L is defined by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6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en-US" sz="16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en-US" sz="16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p>
                        </m:sSup>
                      </m:e>
                    </m:d>
                    <m:r>
                      <a:rPr lang="en-US" alt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𝐶𝑜𝑛𝑡𝑖𝑛𝑢𝑒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,      1≤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𝑆𝑡𝑜𝑝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,            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altLang="en-US" sz="1600" dirty="0"/>
              </a:p>
            </p:txBody>
          </p:sp>
        </mc:Choice>
        <mc:Fallback xmlns=""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M-</a:t>
            </a:r>
            <a:r>
              <a:rPr lang="en-US" altLang="en-US" dirty="0" err="1"/>
              <a:t>ary</a:t>
            </a:r>
            <a:r>
              <a:rPr lang="en-US" altLang="en-US" dirty="0"/>
              <a:t> tree</a:t>
            </a:r>
          </a:p>
        </p:txBody>
      </p:sp>
      <p:pic>
        <p:nvPicPr>
          <p:cNvPr id="12" name="图片 11" descr="图示, 维恩图&#10;&#10;描述已自动生成">
            <a:extLst>
              <a:ext uri="{FF2B5EF4-FFF2-40B4-BE49-F238E27FC236}">
                <a16:creationId xmlns:a16="http://schemas.microsoft.com/office/drawing/2014/main" id="{EAE3301A-4600-4449-8CF4-768ABD534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257550"/>
            <a:ext cx="4447310" cy="106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4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F4EB96E-2B9D-2E40-86BD-D060DCEE1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Properties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Tree is complete, i.e., every node has M children.</a:t>
                </a:r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en-US" dirty="0"/>
                  <a:t>Note the branches that connecting the parent node and all those child nodes as 1, 2, …, M from left to right;</a:t>
                </a:r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Each leaf on the tree T is labeled with one of the values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={1,2,…,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dirty="0"/>
                  <a:t> (one label can be assigned to multiple leaves</a:t>
                </a:r>
              </a:p>
            </p:txBody>
          </p:sp>
        </mc:Choice>
        <mc:Fallback xmlns=""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M-</a:t>
            </a:r>
            <a:r>
              <a:rPr lang="en-US" altLang="en-US" dirty="0" err="1"/>
              <a:t>ary</a:t>
            </a:r>
            <a:r>
              <a:rPr lang="en-US" altLang="en-US" dirty="0"/>
              <a:t> tree</a:t>
            </a:r>
          </a:p>
        </p:txBody>
      </p:sp>
    </p:spTree>
    <p:extLst>
      <p:ext uri="{BB962C8B-B14F-4D97-AF65-F5344CB8AC3E}">
        <p14:creationId xmlns:p14="http://schemas.microsoft.com/office/powerpoint/2010/main" val="380429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F4EB96E-2B9D-2E40-86BD-D060DCEE1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Theorem 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buClr>
                    <a:srgbClr val="CC0000"/>
                  </a:buClr>
                </a:pPr>
                <a:r>
                  <a:rPr lang="en-US" altLang="en-US" sz="1600" dirty="0"/>
                  <a:t>For an unbiased coin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600" b="0" dirty="0"/>
                  <a:t>:</a:t>
                </a:r>
              </a:p>
              <a:p>
                <a:pPr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func>
                      </m:den>
                    </m:f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en-US" sz="2800" b="0" dirty="0"/>
              </a:p>
              <a:p>
                <a:pPr eaLnBrk="1" hangingPunct="1">
                  <a:buClr>
                    <a:srgbClr val="CC0000"/>
                  </a:buClr>
                </a:pPr>
                <a:r>
                  <a:rPr lang="en-US" altLang="en-US" sz="1600" dirty="0"/>
                  <a:t>Notice when M=2, the upper bound changes into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den>
                    </m:f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en-US" sz="1600" b="0" dirty="0"/>
                  <a:t> [Knuth]</a:t>
                </a:r>
              </a:p>
              <a:p>
                <a:pPr eaLnBrk="1" hangingPunct="1">
                  <a:buClr>
                    <a:srgbClr val="CC0000"/>
                  </a:buClr>
                </a:pPr>
                <a:endParaRPr lang="en-US" altLang="en-US" sz="1600" b="0" dirty="0"/>
              </a:p>
            </p:txBody>
          </p:sp>
        </mc:Choice>
        <mc:Fallback xmlns=""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9" t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Random number generation by an unbiased M-coin</a:t>
            </a:r>
          </a:p>
        </p:txBody>
      </p:sp>
    </p:spTree>
    <p:extLst>
      <p:ext uri="{BB962C8B-B14F-4D97-AF65-F5344CB8AC3E}">
        <p14:creationId xmlns:p14="http://schemas.microsoft.com/office/powerpoint/2010/main" val="359557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3400" y="590550"/>
                <a:ext cx="7886700" cy="3429000"/>
              </a:xfrm>
            </p:spPr>
            <p:txBody>
              <a:bodyPr/>
              <a:lstStyle/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Expand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into an M-</a:t>
                </a:r>
                <a:r>
                  <a:rPr lang="en-US" altLang="en-US" dirty="0" err="1"/>
                  <a:t>adic</a:t>
                </a:r>
                <a:r>
                  <a:rPr lang="en-US" altLang="en-US" dirty="0"/>
                  <a:t> form:</a:t>
                </a:r>
              </a:p>
              <a:p>
                <a:pPr lvl="1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=0.</m:t>
                    </m:r>
                    <m:sSubSup>
                      <m:sSub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alt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en-US" b="0" i="0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Sup>
                          <m:sSub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sup>
                        </m:sSup>
                      </m:e>
                    </m:nary>
                  </m:oMath>
                </a14:m>
                <a:endParaRPr lang="en-US" altLang="en-US" b="0" dirty="0"/>
              </a:p>
              <a:p>
                <a:pPr lvl="2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en-US" dirty="0"/>
                  <a:t>are a series of positive integers</a:t>
                </a:r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Notice, for each </a:t>
                </a:r>
                <a:r>
                  <a:rPr lang="en-US" altLang="en-US" dirty="0" err="1"/>
                  <a:t>i</a:t>
                </a:r>
                <a:r>
                  <a:rPr lang="en-US" altLang="en-US" dirty="0"/>
                  <a:t>, j,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Sup>
                              <m:sSubSup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b="0" dirty="0"/>
              </a:p>
              <a:p>
                <a:pPr lvl="2" eaLnBrk="1" hangingPunct="1">
                  <a:buClr>
                    <a:srgbClr val="CC0000"/>
                  </a:buClr>
                </a:pPr>
                <a:r>
                  <a:rPr lang="en-US" altLang="en-US" dirty="0"/>
                  <a:t>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Sup>
                      <m:sSub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1=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sup>
                        </m:sSup>
                      </m:e>
                    </m:nary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altLang="en-US" dirty="0"/>
                  <a:t>  satisfies Kraft inequality</a:t>
                </a:r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</p:txBody>
          </p:sp>
        </mc:Choice>
        <mc:Fallback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590550"/>
                <a:ext cx="7886700" cy="3429000"/>
              </a:xfrm>
              <a:blipFill>
                <a:blip r:embed="rId3"/>
                <a:stretch>
                  <a:fillRect t="-1779" b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Proof</a:t>
            </a:r>
          </a:p>
        </p:txBody>
      </p:sp>
    </p:spTree>
    <p:extLst>
      <p:ext uri="{BB962C8B-B14F-4D97-AF65-F5344CB8AC3E}">
        <p14:creationId xmlns:p14="http://schemas.microsoft.com/office/powerpoint/2010/main" val="181259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3400" y="590550"/>
                <a:ext cx="7886700" cy="4191000"/>
              </a:xfrm>
            </p:spPr>
            <p:txBody>
              <a:bodyPr/>
              <a:lstStyle/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zh-CN" dirty="0"/>
                  <a:t>So there exists a generating tree T, where the number of leaves at level j equals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en-US" dirty="0"/>
                  <a:t>. I is the label of leaf.</a:t>
                </a:r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Then, Lemma 1 can change into: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br>
                  <a:rPr lang="en-US" altLang="en-US" b="0" dirty="0"/>
                </a:b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br>
                  <a:rPr lang="en-US" altLang="en-US" b="0" dirty="0"/>
                </a:b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en-US" b="0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b="0" dirty="0"/>
                  <a:t>Since Y uniquely determines the value of W, we have</a:t>
                </a:r>
                <a:br>
                  <a:rPr lang="en-US" altLang="en-US" b="0" dirty="0"/>
                </a:b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𝑊𝑌</m:t>
                        </m:r>
                      </m:e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𝑊𝑋</m:t>
                        </m:r>
                      </m:e>
                    </m:d>
                  </m:oMath>
                </a14:m>
                <a:br>
                  <a:rPr lang="en-US" altLang="en-US" b="0" dirty="0"/>
                </a:b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𝑊𝑋</m:t>
                        </m:r>
                      </m:e>
                    </m:d>
                  </m:oMath>
                </a14:m>
                <a:br>
                  <a:rPr lang="en-US" altLang="en-US" b="0" dirty="0"/>
                </a:b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&lt;+</m:t>
                    </m:r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𝑊𝑋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en-US" b="0" dirty="0"/>
              </a:p>
            </p:txBody>
          </p:sp>
        </mc:Choice>
        <mc:Fallback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590550"/>
                <a:ext cx="7886700" cy="4191000"/>
              </a:xfrm>
              <a:blipFill>
                <a:blip r:embed="rId3"/>
                <a:stretch>
                  <a:fillRect t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Proof</a:t>
            </a:r>
          </a:p>
        </p:txBody>
      </p:sp>
    </p:spTree>
    <p:extLst>
      <p:ext uri="{BB962C8B-B14F-4D97-AF65-F5344CB8AC3E}">
        <p14:creationId xmlns:p14="http://schemas.microsoft.com/office/powerpoint/2010/main" val="182695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3400" y="590550"/>
                <a:ext cx="7886700" cy="3429000"/>
              </a:xfrm>
            </p:spPr>
            <p:txBody>
              <a:bodyPr/>
              <a:lstStyle/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Define the joint probability dist. of W and X:</a:t>
                </a:r>
              </a:p>
              <a:p>
                <a:pPr lvl="1" eaLnBrk="1" hangingPunct="1">
                  <a:buClr>
                    <a:srgbClr val="CC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Then,</a:t>
                </a:r>
                <a:r>
                  <a:rPr lang="zh-CN" altLang="en-US" dirty="0"/>
                  <a:t> 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𝑚𝑖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</m:e>
                    </m:nary>
                  </m:oMath>
                </a14:m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r>
                  <a:rPr lang="en-US" alt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  <m:sup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en-US" dirty="0"/>
                  <a:t> ,… are positive integers such that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  <m:sup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  <m:sup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b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≤…</m:t>
                    </m:r>
                  </m:oMath>
                </a14:m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lvl="1" eaLnBrk="1" hangingPunct="1">
                  <a:buClr>
                    <a:srgbClr val="CC0000"/>
                  </a:buClr>
                </a:pPr>
                <a:endParaRPr lang="en-US" altLang="en-US" dirty="0"/>
              </a:p>
              <a:p>
                <a:pPr marL="342900" lvl="1" indent="0" eaLnBrk="1" hangingPunct="1">
                  <a:buClr>
                    <a:srgbClr val="CC0000"/>
                  </a:buClr>
                  <a:buNone/>
                </a:pPr>
                <a:endParaRPr lang="en-US" altLang="en-US" b="0" dirty="0"/>
              </a:p>
            </p:txBody>
          </p:sp>
        </mc:Choice>
        <mc:Fallback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590550"/>
                <a:ext cx="7886700" cy="3429000"/>
              </a:xfrm>
              <a:blipFill>
                <a:blip r:embed="rId3"/>
                <a:stretch>
                  <a:fillRect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Proof</a:t>
            </a:r>
          </a:p>
        </p:txBody>
      </p:sp>
    </p:spTree>
    <p:extLst>
      <p:ext uri="{BB962C8B-B14F-4D97-AF65-F5344CB8AC3E}">
        <p14:creationId xmlns:p14="http://schemas.microsoft.com/office/powerpoint/2010/main" val="301515310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1445</TotalTime>
  <Words>805</Words>
  <Application>Microsoft Office PowerPoint</Application>
  <PresentationFormat>全屏显示(16:9)</PresentationFormat>
  <Paragraphs>112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 Regular</vt:lpstr>
      <vt:lpstr>Arial</vt:lpstr>
      <vt:lpstr>Arial Bold</vt:lpstr>
      <vt:lpstr>Cambria Math</vt:lpstr>
      <vt:lpstr>Wingdings</vt:lpstr>
      <vt:lpstr>Blank Presentation</vt:lpstr>
      <vt:lpstr>Presentation Title</vt:lpstr>
      <vt:lpstr>Content</vt:lpstr>
      <vt:lpstr>Introduction</vt:lpstr>
      <vt:lpstr>M-ary tree</vt:lpstr>
      <vt:lpstr>Properties</vt:lpstr>
      <vt:lpstr>Theorem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子彦 陈</cp:lastModifiedBy>
  <cp:revision>64</cp:revision>
  <cp:lastPrinted>2021-09-17T20:14:57Z</cp:lastPrinted>
  <dcterms:created xsi:type="dcterms:W3CDTF">2008-01-28T19:49:47Z</dcterms:created>
  <dcterms:modified xsi:type="dcterms:W3CDTF">2023-12-10T23:23:02Z</dcterms:modified>
</cp:coreProperties>
</file>